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 id="2147484392" r:id="rId2"/>
    <p:sldMasterId id="2147484428" r:id="rId3"/>
    <p:sldMasterId id="2147484441" r:id="rId4"/>
    <p:sldMasterId id="2147484453" r:id="rId5"/>
    <p:sldMasterId id="2147484465" r:id="rId6"/>
    <p:sldMasterId id="2147484477" r:id="rId7"/>
  </p:sldMasterIdLst>
  <p:notesMasterIdLst>
    <p:notesMasterId r:id="rId89"/>
  </p:notesMasterIdLst>
  <p:handoutMasterIdLst>
    <p:handoutMasterId r:id="rId90"/>
  </p:handoutMasterIdLst>
  <p:sldIdLst>
    <p:sldId id="435" r:id="rId8"/>
    <p:sldId id="438" r:id="rId9"/>
    <p:sldId id="411" r:id="rId10"/>
    <p:sldId id="410" r:id="rId11"/>
    <p:sldId id="428" r:id="rId12"/>
    <p:sldId id="304" r:id="rId13"/>
    <p:sldId id="305" r:id="rId14"/>
    <p:sldId id="306" r:id="rId15"/>
    <p:sldId id="308" r:id="rId16"/>
    <p:sldId id="342" r:id="rId17"/>
    <p:sldId id="310" r:id="rId18"/>
    <p:sldId id="312" r:id="rId19"/>
    <p:sldId id="313" r:id="rId20"/>
    <p:sldId id="314" r:id="rId21"/>
    <p:sldId id="315" r:id="rId22"/>
    <p:sldId id="316" r:id="rId23"/>
    <p:sldId id="341" r:id="rId24"/>
    <p:sldId id="429" r:id="rId25"/>
    <p:sldId id="317" r:id="rId26"/>
    <p:sldId id="318" r:id="rId27"/>
    <p:sldId id="319" r:id="rId28"/>
    <p:sldId id="405" r:id="rId29"/>
    <p:sldId id="436" r:id="rId30"/>
    <p:sldId id="406" r:id="rId31"/>
    <p:sldId id="407" r:id="rId32"/>
    <p:sldId id="430" r:id="rId33"/>
    <p:sldId id="320" r:id="rId34"/>
    <p:sldId id="321" r:id="rId35"/>
    <p:sldId id="343" r:id="rId36"/>
    <p:sldId id="322" r:id="rId37"/>
    <p:sldId id="325" r:id="rId38"/>
    <p:sldId id="457" r:id="rId39"/>
    <p:sldId id="432" r:id="rId40"/>
    <p:sldId id="431" r:id="rId41"/>
    <p:sldId id="326" r:id="rId42"/>
    <p:sldId id="327" r:id="rId43"/>
    <p:sldId id="439" r:id="rId44"/>
    <p:sldId id="443" r:id="rId45"/>
    <p:sldId id="419" r:id="rId46"/>
    <p:sldId id="441" r:id="rId47"/>
    <p:sldId id="333" r:id="rId48"/>
    <p:sldId id="332" r:id="rId49"/>
    <p:sldId id="397" r:id="rId50"/>
    <p:sldId id="427" r:id="rId51"/>
    <p:sldId id="456" r:id="rId52"/>
    <p:sldId id="334" r:id="rId53"/>
    <p:sldId id="447" r:id="rId54"/>
    <p:sldId id="386" r:id="rId55"/>
    <p:sldId id="445" r:id="rId56"/>
    <p:sldId id="448" r:id="rId57"/>
    <p:sldId id="449" r:id="rId58"/>
    <p:sldId id="450" r:id="rId59"/>
    <p:sldId id="454" r:id="rId60"/>
    <p:sldId id="451" r:id="rId61"/>
    <p:sldId id="452" r:id="rId62"/>
    <p:sldId id="455" r:id="rId63"/>
    <p:sldId id="453" r:id="rId64"/>
    <p:sldId id="426" r:id="rId65"/>
    <p:sldId id="346" r:id="rId66"/>
    <p:sldId id="348" r:id="rId67"/>
    <p:sldId id="349" r:id="rId68"/>
    <p:sldId id="350" r:id="rId69"/>
    <p:sldId id="351" r:id="rId70"/>
    <p:sldId id="352" r:id="rId71"/>
    <p:sldId id="353" r:id="rId72"/>
    <p:sldId id="425" r:id="rId73"/>
    <p:sldId id="355" r:id="rId74"/>
    <p:sldId id="356" r:id="rId75"/>
    <p:sldId id="357" r:id="rId76"/>
    <p:sldId id="358" r:id="rId77"/>
    <p:sldId id="366" r:id="rId78"/>
    <p:sldId id="367" r:id="rId79"/>
    <p:sldId id="368" r:id="rId80"/>
    <p:sldId id="369" r:id="rId81"/>
    <p:sldId id="370" r:id="rId82"/>
    <p:sldId id="371" r:id="rId83"/>
    <p:sldId id="424" r:id="rId84"/>
    <p:sldId id="373" r:id="rId85"/>
    <p:sldId id="423" r:id="rId86"/>
    <p:sldId id="380" r:id="rId87"/>
    <p:sldId id="381" r:id="rId8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CC00"/>
    <a:srgbClr val="FF00FF"/>
    <a:srgbClr val="DAEDFE"/>
    <a:srgbClr val="96CBFC"/>
    <a:srgbClr val="4CA7FA"/>
    <a:srgbClr val="660033"/>
    <a:srgbClr val="9F3789"/>
    <a:srgbClr val="C14BA8"/>
    <a:srgbClr val="CA6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075" autoAdjust="0"/>
  </p:normalViewPr>
  <p:slideViewPr>
    <p:cSldViewPr>
      <p:cViewPr varScale="1">
        <p:scale>
          <a:sx n="88" d="100"/>
          <a:sy n="88" d="100"/>
        </p:scale>
        <p:origin x="1291" y="9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7094"/>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notesMaster" Target="notesMasters/notesMaster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5.xml"/><Relationship Id="rId90" Type="http://schemas.openxmlformats.org/officeDocument/2006/relationships/handoutMaster" Target="handoutMasters/handoutMaster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DCD029-EDE7-4FA2-A3DD-55A3E25B15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AC5C1F2-0071-4343-B16D-4FD740FE7151}">
      <dgm:prSet phldrT="[文字]" custT="1"/>
      <dgm:spPr/>
      <dgm:t>
        <a:bodyPr/>
        <a:lstStyle/>
        <a:p>
          <a:r>
            <a:rPr lang="zh-TW" altLang="en-US" sz="2000" dirty="0" smtClean="0"/>
            <a:t>攻擊金鑰</a:t>
          </a:r>
          <a:endParaRPr lang="zh-TW" altLang="en-US" sz="2000" dirty="0"/>
        </a:p>
      </dgm:t>
    </dgm:pt>
    <dgm:pt modelId="{B7F909B6-CBC7-45C3-A7A5-A834E1F8DE64}" type="parTrans" cxnId="{70451C3D-C342-46DD-AA10-F08B62284DC0}">
      <dgm:prSet/>
      <dgm:spPr/>
      <dgm:t>
        <a:bodyPr/>
        <a:lstStyle/>
        <a:p>
          <a:endParaRPr lang="zh-TW" altLang="en-US"/>
        </a:p>
      </dgm:t>
    </dgm:pt>
    <dgm:pt modelId="{47201B49-EC07-479E-B168-AF8C9EE3C44D}" type="sibTrans" cxnId="{70451C3D-C342-46DD-AA10-F08B62284DC0}">
      <dgm:prSet/>
      <dgm:spPr/>
      <dgm:t>
        <a:bodyPr/>
        <a:lstStyle/>
        <a:p>
          <a:endParaRPr lang="zh-TW" altLang="en-US"/>
        </a:p>
      </dgm:t>
    </dgm:pt>
    <dgm:pt modelId="{734DB6E2-D063-4185-A6B4-A3C9B0A2704B}">
      <dgm:prSet phldrT="[文字]" custT="1"/>
      <dgm:spPr/>
      <dgm:t>
        <a:bodyPr/>
        <a:lstStyle/>
        <a:p>
          <a:r>
            <a:rPr lang="zh-TW" altLang="en-US" sz="2000" dirty="0" smtClean="0"/>
            <a:t>攻擊算法</a:t>
          </a:r>
          <a:endParaRPr lang="zh-TW" altLang="en-US" sz="2000" dirty="0"/>
        </a:p>
      </dgm:t>
    </dgm:pt>
    <dgm:pt modelId="{566A6AFE-968D-4715-A301-E9B316C385EF}" type="parTrans" cxnId="{0E9BFE09-7D74-4A97-B55F-F0E92B4609F0}">
      <dgm:prSet/>
      <dgm:spPr/>
      <dgm:t>
        <a:bodyPr/>
        <a:lstStyle/>
        <a:p>
          <a:endParaRPr lang="zh-TW" altLang="en-US"/>
        </a:p>
      </dgm:t>
    </dgm:pt>
    <dgm:pt modelId="{E2F49DE8-6C38-4736-AFF5-AE939A609402}" type="sibTrans" cxnId="{0E9BFE09-7D74-4A97-B55F-F0E92B4609F0}">
      <dgm:prSet/>
      <dgm:spPr/>
      <dgm:t>
        <a:bodyPr/>
        <a:lstStyle/>
        <a:p>
          <a:endParaRPr lang="zh-TW" altLang="en-US"/>
        </a:p>
      </dgm:t>
    </dgm:pt>
    <dgm:pt modelId="{B8C440A6-3AB4-4FA1-B511-B91028F630D6}">
      <dgm:prSet phldrT="[文字]" custT="1"/>
      <dgm:spPr/>
      <dgm:t>
        <a:bodyPr/>
        <a:lstStyle/>
        <a:p>
          <a:r>
            <a:rPr lang="zh-TW" altLang="en-US" sz="2000" dirty="0" smtClean="0"/>
            <a:t>攔截傳輸</a:t>
          </a:r>
          <a:endParaRPr lang="zh-TW" altLang="en-US" sz="2000" dirty="0"/>
        </a:p>
      </dgm:t>
    </dgm:pt>
    <dgm:pt modelId="{31D40E1F-8AD9-4D3F-A6A4-AD37BD7D04FA}" type="parTrans" cxnId="{BEEFED04-2198-4053-8429-EC3F7C4110AB}">
      <dgm:prSet/>
      <dgm:spPr/>
      <dgm:t>
        <a:bodyPr/>
        <a:lstStyle/>
        <a:p>
          <a:endParaRPr lang="zh-TW" altLang="en-US"/>
        </a:p>
      </dgm:t>
    </dgm:pt>
    <dgm:pt modelId="{20E0366B-47D0-41E4-92C2-A11AF858D8E2}" type="sibTrans" cxnId="{BEEFED04-2198-4053-8429-EC3F7C4110AB}">
      <dgm:prSet/>
      <dgm:spPr/>
      <dgm:t>
        <a:bodyPr/>
        <a:lstStyle/>
        <a:p>
          <a:endParaRPr lang="zh-TW" altLang="en-US"/>
        </a:p>
      </dgm:t>
    </dgm:pt>
    <dgm:pt modelId="{2DAC7089-1C46-4685-B7AC-62748CE2307D}">
      <dgm:prSet phldrT="[文字]"/>
      <dgm:spPr/>
      <dgm:t>
        <a:bodyPr/>
        <a:lstStyle/>
        <a:p>
          <a:r>
            <a:rPr lang="zh-TW" altLang="en-US" dirty="0" smtClean="0"/>
            <a:t>是指</a:t>
          </a:r>
          <a:r>
            <a:rPr lang="zh-TW" altLang="en-US" dirty="0" smtClean="0">
              <a:solidFill>
                <a:srgbClr val="FF0000"/>
              </a:solidFill>
            </a:rPr>
            <a:t>重複地以不同的金鑰來嘗試破譯密文</a:t>
          </a:r>
          <a:r>
            <a:rPr lang="zh-TW" altLang="en-US" dirty="0" smtClean="0"/>
            <a:t>，攻擊對象可能是金鑰或是通關密碼。</a:t>
          </a:r>
          <a:r>
            <a:rPr lang="zh-TW" altLang="en-US" dirty="0" smtClean="0">
              <a:solidFill>
                <a:srgbClr val="0000FF"/>
              </a:solidFill>
            </a:rPr>
            <a:t>因此選用較長且較複雜的金鑰與密碼會使攻擊更難成功</a:t>
          </a:r>
          <a:r>
            <a:rPr lang="zh-TW" altLang="en-US" dirty="0" smtClean="0"/>
            <a:t>。</a:t>
          </a:r>
          <a:endParaRPr lang="zh-TW" altLang="en-US" dirty="0"/>
        </a:p>
      </dgm:t>
    </dgm:pt>
    <dgm:pt modelId="{E0EA15F2-462F-4396-A873-15A1DCE86D9D}" type="parTrans" cxnId="{8523EDD8-2694-4CB4-82C4-8F8ED6F8CBD6}">
      <dgm:prSet/>
      <dgm:spPr/>
      <dgm:t>
        <a:bodyPr/>
        <a:lstStyle/>
        <a:p>
          <a:endParaRPr lang="zh-TW" altLang="en-US"/>
        </a:p>
      </dgm:t>
    </dgm:pt>
    <dgm:pt modelId="{67EE36EE-B97C-45F0-8F17-C4A1E7FA025A}" type="sibTrans" cxnId="{8523EDD8-2694-4CB4-82C4-8F8ED6F8CBD6}">
      <dgm:prSet/>
      <dgm:spPr/>
      <dgm:t>
        <a:bodyPr/>
        <a:lstStyle/>
        <a:p>
          <a:endParaRPr lang="zh-TW" altLang="en-US"/>
        </a:p>
      </dgm:t>
    </dgm:pt>
    <dgm:pt modelId="{F8BA5C4E-0AF1-4C25-BA80-24F3E8987F33}">
      <dgm:prSet phldrT="[文字]"/>
      <dgm:spPr/>
      <dgm:t>
        <a:bodyPr/>
        <a:lstStyle/>
        <a:p>
          <a:r>
            <a:rPr lang="zh-TW" altLang="en-US" dirty="0" smtClean="0">
              <a:solidFill>
                <a:srgbClr val="FF0000"/>
              </a:solidFill>
            </a:rPr>
            <a:t>許多加密算法有弱點</a:t>
          </a:r>
          <a:r>
            <a:rPr lang="zh-TW" altLang="en-US" dirty="0" smtClean="0"/>
            <a:t>，如果被發現會嚴重地影響系統安全。許多看似複雜的算法，都可以用數學模型或統計分析方法找出弱點。</a:t>
          </a:r>
          <a:endParaRPr lang="zh-TW" altLang="en-US" dirty="0"/>
        </a:p>
      </dgm:t>
    </dgm:pt>
    <dgm:pt modelId="{048BDB02-4058-4CF0-902A-B5F952F612E4}" type="parTrans" cxnId="{B61C925E-9AA6-4C7D-99AE-6241D025A22B}">
      <dgm:prSet/>
      <dgm:spPr/>
      <dgm:t>
        <a:bodyPr/>
        <a:lstStyle/>
        <a:p>
          <a:endParaRPr lang="zh-TW" altLang="en-US"/>
        </a:p>
      </dgm:t>
    </dgm:pt>
    <dgm:pt modelId="{8E511D9C-BA27-4FFE-A349-789F050A7A3E}" type="sibTrans" cxnId="{B61C925E-9AA6-4C7D-99AE-6241D025A22B}">
      <dgm:prSet/>
      <dgm:spPr/>
      <dgm:t>
        <a:bodyPr/>
        <a:lstStyle/>
        <a:p>
          <a:endParaRPr lang="zh-TW" altLang="en-US"/>
        </a:p>
      </dgm:t>
    </dgm:pt>
    <dgm:pt modelId="{93B48A59-75B6-40FB-BB46-BEAC19DB11CA}">
      <dgm:prSet phldrT="[文字]"/>
      <dgm:spPr/>
      <dgm:t>
        <a:bodyPr/>
        <a:lstStyle/>
        <a:p>
          <a:r>
            <a:rPr lang="zh-TW" altLang="en-US" dirty="0" smtClean="0"/>
            <a:t>直接地攔截傳輸中的信息，可以幫助攻擊者瞭解加密的方法。例如某人以密文發出電子郵件，收件者的回信裡含有原信卻未加密，這時攻擊者可以同時取得原文與密文，大有利於密碼破解。</a:t>
          </a:r>
          <a:endParaRPr lang="zh-TW" altLang="en-US" dirty="0"/>
        </a:p>
      </dgm:t>
    </dgm:pt>
    <dgm:pt modelId="{346D3DE6-C0CB-460D-887A-5B198E9521BB}" type="parTrans" cxnId="{C1E21897-8D16-43FC-985D-A956FDBB6867}">
      <dgm:prSet/>
      <dgm:spPr/>
      <dgm:t>
        <a:bodyPr/>
        <a:lstStyle/>
        <a:p>
          <a:endParaRPr lang="zh-TW" altLang="en-US"/>
        </a:p>
      </dgm:t>
    </dgm:pt>
    <dgm:pt modelId="{C57BD646-A79C-482F-8032-C85F80AB1997}" type="sibTrans" cxnId="{C1E21897-8D16-43FC-985D-A956FDBB6867}">
      <dgm:prSet/>
      <dgm:spPr/>
      <dgm:t>
        <a:bodyPr/>
        <a:lstStyle/>
        <a:p>
          <a:endParaRPr lang="zh-TW" altLang="en-US"/>
        </a:p>
      </dgm:t>
    </dgm:pt>
    <dgm:pt modelId="{0EB3EDD4-A4CE-4206-9BE9-C45149A4F849}" type="pres">
      <dgm:prSet presAssocID="{AEDCD029-EDE7-4FA2-A3DD-55A3E25B15E4}" presName="linear" presStyleCnt="0">
        <dgm:presLayoutVars>
          <dgm:dir/>
          <dgm:animLvl val="lvl"/>
          <dgm:resizeHandles val="exact"/>
        </dgm:presLayoutVars>
      </dgm:prSet>
      <dgm:spPr/>
      <dgm:t>
        <a:bodyPr/>
        <a:lstStyle/>
        <a:p>
          <a:endParaRPr lang="zh-TW" altLang="en-US"/>
        </a:p>
      </dgm:t>
    </dgm:pt>
    <dgm:pt modelId="{D6C71EE4-7239-4F66-A872-B964743BC11A}" type="pres">
      <dgm:prSet presAssocID="{6AC5C1F2-0071-4343-B16D-4FD740FE7151}" presName="parentLin" presStyleCnt="0"/>
      <dgm:spPr/>
    </dgm:pt>
    <dgm:pt modelId="{87034EE7-5C0B-42C5-A2C0-F56A21BCCCBB}" type="pres">
      <dgm:prSet presAssocID="{6AC5C1F2-0071-4343-B16D-4FD740FE7151}" presName="parentLeftMargin" presStyleLbl="node1" presStyleIdx="0" presStyleCnt="3"/>
      <dgm:spPr/>
      <dgm:t>
        <a:bodyPr/>
        <a:lstStyle/>
        <a:p>
          <a:endParaRPr lang="zh-TW" altLang="en-US"/>
        </a:p>
      </dgm:t>
    </dgm:pt>
    <dgm:pt modelId="{F226433E-AE43-4092-9C6C-B83EDF74E5A5}" type="pres">
      <dgm:prSet presAssocID="{6AC5C1F2-0071-4343-B16D-4FD740FE7151}" presName="parentText" presStyleLbl="node1" presStyleIdx="0" presStyleCnt="3">
        <dgm:presLayoutVars>
          <dgm:chMax val="0"/>
          <dgm:bulletEnabled val="1"/>
        </dgm:presLayoutVars>
      </dgm:prSet>
      <dgm:spPr/>
      <dgm:t>
        <a:bodyPr/>
        <a:lstStyle/>
        <a:p>
          <a:endParaRPr lang="zh-TW" altLang="en-US"/>
        </a:p>
      </dgm:t>
    </dgm:pt>
    <dgm:pt modelId="{0D2BADEF-B62E-4DAE-B841-3B5458387ABD}" type="pres">
      <dgm:prSet presAssocID="{6AC5C1F2-0071-4343-B16D-4FD740FE7151}" presName="negativeSpace" presStyleCnt="0"/>
      <dgm:spPr/>
    </dgm:pt>
    <dgm:pt modelId="{5EFC1396-1AEF-4630-A134-2701F90158A0}" type="pres">
      <dgm:prSet presAssocID="{6AC5C1F2-0071-4343-B16D-4FD740FE7151}" presName="childText" presStyleLbl="conFgAcc1" presStyleIdx="0" presStyleCnt="3">
        <dgm:presLayoutVars>
          <dgm:bulletEnabled val="1"/>
        </dgm:presLayoutVars>
      </dgm:prSet>
      <dgm:spPr/>
      <dgm:t>
        <a:bodyPr/>
        <a:lstStyle/>
        <a:p>
          <a:endParaRPr lang="zh-TW" altLang="en-US"/>
        </a:p>
      </dgm:t>
    </dgm:pt>
    <dgm:pt modelId="{5A225B6D-D5D2-4254-A329-F5928E48908A}" type="pres">
      <dgm:prSet presAssocID="{47201B49-EC07-479E-B168-AF8C9EE3C44D}" presName="spaceBetweenRectangles" presStyleCnt="0"/>
      <dgm:spPr/>
    </dgm:pt>
    <dgm:pt modelId="{D21296E3-4837-4C8F-8DB1-F1A982193943}" type="pres">
      <dgm:prSet presAssocID="{734DB6E2-D063-4185-A6B4-A3C9B0A2704B}" presName="parentLin" presStyleCnt="0"/>
      <dgm:spPr/>
    </dgm:pt>
    <dgm:pt modelId="{BD4D95E0-48F5-4F28-AAD1-9FDCC6485ACE}" type="pres">
      <dgm:prSet presAssocID="{734DB6E2-D063-4185-A6B4-A3C9B0A2704B}" presName="parentLeftMargin" presStyleLbl="node1" presStyleIdx="0" presStyleCnt="3"/>
      <dgm:spPr/>
      <dgm:t>
        <a:bodyPr/>
        <a:lstStyle/>
        <a:p>
          <a:endParaRPr lang="zh-TW" altLang="en-US"/>
        </a:p>
      </dgm:t>
    </dgm:pt>
    <dgm:pt modelId="{31901F2E-6E9F-4975-A909-0596D34CFF96}" type="pres">
      <dgm:prSet presAssocID="{734DB6E2-D063-4185-A6B4-A3C9B0A2704B}" presName="parentText" presStyleLbl="node1" presStyleIdx="1" presStyleCnt="3">
        <dgm:presLayoutVars>
          <dgm:chMax val="0"/>
          <dgm:bulletEnabled val="1"/>
        </dgm:presLayoutVars>
      </dgm:prSet>
      <dgm:spPr/>
      <dgm:t>
        <a:bodyPr/>
        <a:lstStyle/>
        <a:p>
          <a:endParaRPr lang="zh-TW" altLang="en-US"/>
        </a:p>
      </dgm:t>
    </dgm:pt>
    <dgm:pt modelId="{A7A65A84-B0BF-4893-A8BA-A759374AB366}" type="pres">
      <dgm:prSet presAssocID="{734DB6E2-D063-4185-A6B4-A3C9B0A2704B}" presName="negativeSpace" presStyleCnt="0"/>
      <dgm:spPr/>
    </dgm:pt>
    <dgm:pt modelId="{6BDD7DF0-75F2-4833-9DC2-5217ECDA4E96}" type="pres">
      <dgm:prSet presAssocID="{734DB6E2-D063-4185-A6B4-A3C9B0A2704B}" presName="childText" presStyleLbl="conFgAcc1" presStyleIdx="1" presStyleCnt="3">
        <dgm:presLayoutVars>
          <dgm:bulletEnabled val="1"/>
        </dgm:presLayoutVars>
      </dgm:prSet>
      <dgm:spPr/>
      <dgm:t>
        <a:bodyPr/>
        <a:lstStyle/>
        <a:p>
          <a:endParaRPr lang="zh-TW" altLang="en-US"/>
        </a:p>
      </dgm:t>
    </dgm:pt>
    <dgm:pt modelId="{7B8DDEC2-6CF5-413B-95F1-115D1E10243A}" type="pres">
      <dgm:prSet presAssocID="{E2F49DE8-6C38-4736-AFF5-AE939A609402}" presName="spaceBetweenRectangles" presStyleCnt="0"/>
      <dgm:spPr/>
    </dgm:pt>
    <dgm:pt modelId="{031979C8-5C59-4EB3-A7D0-F09ECBEF38C0}" type="pres">
      <dgm:prSet presAssocID="{B8C440A6-3AB4-4FA1-B511-B91028F630D6}" presName="parentLin" presStyleCnt="0"/>
      <dgm:spPr/>
    </dgm:pt>
    <dgm:pt modelId="{ADB0873E-C905-49AD-B7BD-8CABBB85933A}" type="pres">
      <dgm:prSet presAssocID="{B8C440A6-3AB4-4FA1-B511-B91028F630D6}" presName="parentLeftMargin" presStyleLbl="node1" presStyleIdx="1" presStyleCnt="3"/>
      <dgm:spPr/>
      <dgm:t>
        <a:bodyPr/>
        <a:lstStyle/>
        <a:p>
          <a:endParaRPr lang="zh-TW" altLang="en-US"/>
        </a:p>
      </dgm:t>
    </dgm:pt>
    <dgm:pt modelId="{C2B549D6-8691-4F29-AF2D-DCD153D8EB46}" type="pres">
      <dgm:prSet presAssocID="{B8C440A6-3AB4-4FA1-B511-B91028F630D6}" presName="parentText" presStyleLbl="node1" presStyleIdx="2" presStyleCnt="3">
        <dgm:presLayoutVars>
          <dgm:chMax val="0"/>
          <dgm:bulletEnabled val="1"/>
        </dgm:presLayoutVars>
      </dgm:prSet>
      <dgm:spPr/>
      <dgm:t>
        <a:bodyPr/>
        <a:lstStyle/>
        <a:p>
          <a:endParaRPr lang="zh-TW" altLang="en-US"/>
        </a:p>
      </dgm:t>
    </dgm:pt>
    <dgm:pt modelId="{4504B683-6C17-4478-98C7-98A9FE24AA88}" type="pres">
      <dgm:prSet presAssocID="{B8C440A6-3AB4-4FA1-B511-B91028F630D6}" presName="negativeSpace" presStyleCnt="0"/>
      <dgm:spPr/>
    </dgm:pt>
    <dgm:pt modelId="{FC32C086-CD50-459A-9825-E9541D88F020}" type="pres">
      <dgm:prSet presAssocID="{B8C440A6-3AB4-4FA1-B511-B91028F630D6}" presName="childText" presStyleLbl="conFgAcc1" presStyleIdx="2" presStyleCnt="3">
        <dgm:presLayoutVars>
          <dgm:bulletEnabled val="1"/>
        </dgm:presLayoutVars>
      </dgm:prSet>
      <dgm:spPr/>
      <dgm:t>
        <a:bodyPr/>
        <a:lstStyle/>
        <a:p>
          <a:endParaRPr lang="zh-TW" altLang="en-US"/>
        </a:p>
      </dgm:t>
    </dgm:pt>
  </dgm:ptLst>
  <dgm:cxnLst>
    <dgm:cxn modelId="{507B8EDF-473E-464C-940E-71EF98FC8763}" type="presOf" srcId="{AEDCD029-EDE7-4FA2-A3DD-55A3E25B15E4}" destId="{0EB3EDD4-A4CE-4206-9BE9-C45149A4F849}" srcOrd="0" destOrd="0" presId="urn:microsoft.com/office/officeart/2005/8/layout/list1"/>
    <dgm:cxn modelId="{B61C925E-9AA6-4C7D-99AE-6241D025A22B}" srcId="{734DB6E2-D063-4185-A6B4-A3C9B0A2704B}" destId="{F8BA5C4E-0AF1-4C25-BA80-24F3E8987F33}" srcOrd="0" destOrd="0" parTransId="{048BDB02-4058-4CF0-902A-B5F952F612E4}" sibTransId="{8E511D9C-BA27-4FFE-A349-789F050A7A3E}"/>
    <dgm:cxn modelId="{0E9BFE09-7D74-4A97-B55F-F0E92B4609F0}" srcId="{AEDCD029-EDE7-4FA2-A3DD-55A3E25B15E4}" destId="{734DB6E2-D063-4185-A6B4-A3C9B0A2704B}" srcOrd="1" destOrd="0" parTransId="{566A6AFE-968D-4715-A301-E9B316C385EF}" sibTransId="{E2F49DE8-6C38-4736-AFF5-AE939A609402}"/>
    <dgm:cxn modelId="{4639CB93-8F27-476B-B35E-A5145BAE55C7}" type="presOf" srcId="{B8C440A6-3AB4-4FA1-B511-B91028F630D6}" destId="{ADB0873E-C905-49AD-B7BD-8CABBB85933A}" srcOrd="0" destOrd="0" presId="urn:microsoft.com/office/officeart/2005/8/layout/list1"/>
    <dgm:cxn modelId="{47A528D6-FA5D-4E70-B5A8-9ABAC8D31C46}" type="presOf" srcId="{B8C440A6-3AB4-4FA1-B511-B91028F630D6}" destId="{C2B549D6-8691-4F29-AF2D-DCD153D8EB46}" srcOrd="1" destOrd="0" presId="urn:microsoft.com/office/officeart/2005/8/layout/list1"/>
    <dgm:cxn modelId="{C1E21897-8D16-43FC-985D-A956FDBB6867}" srcId="{B8C440A6-3AB4-4FA1-B511-B91028F630D6}" destId="{93B48A59-75B6-40FB-BB46-BEAC19DB11CA}" srcOrd="0" destOrd="0" parTransId="{346D3DE6-C0CB-460D-887A-5B198E9521BB}" sibTransId="{C57BD646-A79C-482F-8032-C85F80AB1997}"/>
    <dgm:cxn modelId="{8523EDD8-2694-4CB4-82C4-8F8ED6F8CBD6}" srcId="{6AC5C1F2-0071-4343-B16D-4FD740FE7151}" destId="{2DAC7089-1C46-4685-B7AC-62748CE2307D}" srcOrd="0" destOrd="0" parTransId="{E0EA15F2-462F-4396-A873-15A1DCE86D9D}" sibTransId="{67EE36EE-B97C-45F0-8F17-C4A1E7FA025A}"/>
    <dgm:cxn modelId="{70451C3D-C342-46DD-AA10-F08B62284DC0}" srcId="{AEDCD029-EDE7-4FA2-A3DD-55A3E25B15E4}" destId="{6AC5C1F2-0071-4343-B16D-4FD740FE7151}" srcOrd="0" destOrd="0" parTransId="{B7F909B6-CBC7-45C3-A7A5-A834E1F8DE64}" sibTransId="{47201B49-EC07-479E-B168-AF8C9EE3C44D}"/>
    <dgm:cxn modelId="{7B5FD6CC-534E-4B8C-953C-7ECFE592E887}" type="presOf" srcId="{93B48A59-75B6-40FB-BB46-BEAC19DB11CA}" destId="{FC32C086-CD50-459A-9825-E9541D88F020}" srcOrd="0" destOrd="0" presId="urn:microsoft.com/office/officeart/2005/8/layout/list1"/>
    <dgm:cxn modelId="{F8476C39-8EB3-484B-BC1E-00430FE2F34A}" type="presOf" srcId="{6AC5C1F2-0071-4343-B16D-4FD740FE7151}" destId="{F226433E-AE43-4092-9C6C-B83EDF74E5A5}" srcOrd="1" destOrd="0" presId="urn:microsoft.com/office/officeart/2005/8/layout/list1"/>
    <dgm:cxn modelId="{BB1CCBEB-B339-4CFA-90D8-CA4537B43E76}" type="presOf" srcId="{6AC5C1F2-0071-4343-B16D-4FD740FE7151}" destId="{87034EE7-5C0B-42C5-A2C0-F56A21BCCCBB}" srcOrd="0" destOrd="0" presId="urn:microsoft.com/office/officeart/2005/8/layout/list1"/>
    <dgm:cxn modelId="{BE472E76-F260-446D-9D0A-83C5B3920F33}" type="presOf" srcId="{734DB6E2-D063-4185-A6B4-A3C9B0A2704B}" destId="{31901F2E-6E9F-4975-A909-0596D34CFF96}" srcOrd="1" destOrd="0" presId="urn:microsoft.com/office/officeart/2005/8/layout/list1"/>
    <dgm:cxn modelId="{D705B19C-B7DD-483B-A6B8-91308ECAEE9A}" type="presOf" srcId="{734DB6E2-D063-4185-A6B4-A3C9B0A2704B}" destId="{BD4D95E0-48F5-4F28-AAD1-9FDCC6485ACE}" srcOrd="0" destOrd="0" presId="urn:microsoft.com/office/officeart/2005/8/layout/list1"/>
    <dgm:cxn modelId="{A97B1046-0314-4E3F-BD9E-0217C86C1664}" type="presOf" srcId="{2DAC7089-1C46-4685-B7AC-62748CE2307D}" destId="{5EFC1396-1AEF-4630-A134-2701F90158A0}" srcOrd="0" destOrd="0" presId="urn:microsoft.com/office/officeart/2005/8/layout/list1"/>
    <dgm:cxn modelId="{8805D925-0DBE-433E-8E05-9EAD16939B8B}" type="presOf" srcId="{F8BA5C4E-0AF1-4C25-BA80-24F3E8987F33}" destId="{6BDD7DF0-75F2-4833-9DC2-5217ECDA4E96}" srcOrd="0" destOrd="0" presId="urn:microsoft.com/office/officeart/2005/8/layout/list1"/>
    <dgm:cxn modelId="{BEEFED04-2198-4053-8429-EC3F7C4110AB}" srcId="{AEDCD029-EDE7-4FA2-A3DD-55A3E25B15E4}" destId="{B8C440A6-3AB4-4FA1-B511-B91028F630D6}" srcOrd="2" destOrd="0" parTransId="{31D40E1F-8AD9-4D3F-A6A4-AD37BD7D04FA}" sibTransId="{20E0366B-47D0-41E4-92C2-A11AF858D8E2}"/>
    <dgm:cxn modelId="{B1A2AE99-6D62-420F-98E9-F77B4245C68D}" type="presParOf" srcId="{0EB3EDD4-A4CE-4206-9BE9-C45149A4F849}" destId="{D6C71EE4-7239-4F66-A872-B964743BC11A}" srcOrd="0" destOrd="0" presId="urn:microsoft.com/office/officeart/2005/8/layout/list1"/>
    <dgm:cxn modelId="{A322013B-E387-4317-B225-0638E61B712C}" type="presParOf" srcId="{D6C71EE4-7239-4F66-A872-B964743BC11A}" destId="{87034EE7-5C0B-42C5-A2C0-F56A21BCCCBB}" srcOrd="0" destOrd="0" presId="urn:microsoft.com/office/officeart/2005/8/layout/list1"/>
    <dgm:cxn modelId="{14529747-BBF5-44EE-AA46-6CB33E9993AF}" type="presParOf" srcId="{D6C71EE4-7239-4F66-A872-B964743BC11A}" destId="{F226433E-AE43-4092-9C6C-B83EDF74E5A5}" srcOrd="1" destOrd="0" presId="urn:microsoft.com/office/officeart/2005/8/layout/list1"/>
    <dgm:cxn modelId="{6ED52393-CA1B-4047-A937-47DDFBE5667F}" type="presParOf" srcId="{0EB3EDD4-A4CE-4206-9BE9-C45149A4F849}" destId="{0D2BADEF-B62E-4DAE-B841-3B5458387ABD}" srcOrd="1" destOrd="0" presId="urn:microsoft.com/office/officeart/2005/8/layout/list1"/>
    <dgm:cxn modelId="{BD03E66B-B399-4129-B0E9-2BF6429E2757}" type="presParOf" srcId="{0EB3EDD4-A4CE-4206-9BE9-C45149A4F849}" destId="{5EFC1396-1AEF-4630-A134-2701F90158A0}" srcOrd="2" destOrd="0" presId="urn:microsoft.com/office/officeart/2005/8/layout/list1"/>
    <dgm:cxn modelId="{2F0E7DA2-F27D-466E-8A85-DACAD73502AE}" type="presParOf" srcId="{0EB3EDD4-A4CE-4206-9BE9-C45149A4F849}" destId="{5A225B6D-D5D2-4254-A329-F5928E48908A}" srcOrd="3" destOrd="0" presId="urn:microsoft.com/office/officeart/2005/8/layout/list1"/>
    <dgm:cxn modelId="{4B5A8720-17CA-4A8A-99BD-13EBA86E8648}" type="presParOf" srcId="{0EB3EDD4-A4CE-4206-9BE9-C45149A4F849}" destId="{D21296E3-4837-4C8F-8DB1-F1A982193943}" srcOrd="4" destOrd="0" presId="urn:microsoft.com/office/officeart/2005/8/layout/list1"/>
    <dgm:cxn modelId="{E08CEBD2-3843-4C16-BF76-E63D160F89E2}" type="presParOf" srcId="{D21296E3-4837-4C8F-8DB1-F1A982193943}" destId="{BD4D95E0-48F5-4F28-AAD1-9FDCC6485ACE}" srcOrd="0" destOrd="0" presId="urn:microsoft.com/office/officeart/2005/8/layout/list1"/>
    <dgm:cxn modelId="{CFA1E76E-4F50-425C-ADF2-84E09782D81C}" type="presParOf" srcId="{D21296E3-4837-4C8F-8DB1-F1A982193943}" destId="{31901F2E-6E9F-4975-A909-0596D34CFF96}" srcOrd="1" destOrd="0" presId="urn:microsoft.com/office/officeart/2005/8/layout/list1"/>
    <dgm:cxn modelId="{575D1638-2CFC-412A-B956-9404D22B3F0C}" type="presParOf" srcId="{0EB3EDD4-A4CE-4206-9BE9-C45149A4F849}" destId="{A7A65A84-B0BF-4893-A8BA-A759374AB366}" srcOrd="5" destOrd="0" presId="urn:microsoft.com/office/officeart/2005/8/layout/list1"/>
    <dgm:cxn modelId="{72CB3107-BD20-4DDA-A3C2-FCE4762786F3}" type="presParOf" srcId="{0EB3EDD4-A4CE-4206-9BE9-C45149A4F849}" destId="{6BDD7DF0-75F2-4833-9DC2-5217ECDA4E96}" srcOrd="6" destOrd="0" presId="urn:microsoft.com/office/officeart/2005/8/layout/list1"/>
    <dgm:cxn modelId="{09814A21-B709-46DE-B84B-BA87F67BD6C9}" type="presParOf" srcId="{0EB3EDD4-A4CE-4206-9BE9-C45149A4F849}" destId="{7B8DDEC2-6CF5-413B-95F1-115D1E10243A}" srcOrd="7" destOrd="0" presId="urn:microsoft.com/office/officeart/2005/8/layout/list1"/>
    <dgm:cxn modelId="{2119029E-5E33-4F61-8619-D6C8BB33B4DC}" type="presParOf" srcId="{0EB3EDD4-A4CE-4206-9BE9-C45149A4F849}" destId="{031979C8-5C59-4EB3-A7D0-F09ECBEF38C0}" srcOrd="8" destOrd="0" presId="urn:microsoft.com/office/officeart/2005/8/layout/list1"/>
    <dgm:cxn modelId="{F47A817F-81BE-43C9-A3BF-74C00A2B1590}" type="presParOf" srcId="{031979C8-5C59-4EB3-A7D0-F09ECBEF38C0}" destId="{ADB0873E-C905-49AD-B7BD-8CABBB85933A}" srcOrd="0" destOrd="0" presId="urn:microsoft.com/office/officeart/2005/8/layout/list1"/>
    <dgm:cxn modelId="{3FDDB25E-CCC0-476A-A154-ED59FB6E8DBE}" type="presParOf" srcId="{031979C8-5C59-4EB3-A7D0-F09ECBEF38C0}" destId="{C2B549D6-8691-4F29-AF2D-DCD153D8EB46}" srcOrd="1" destOrd="0" presId="urn:microsoft.com/office/officeart/2005/8/layout/list1"/>
    <dgm:cxn modelId="{3EC89CE9-2381-450F-B66F-A7F19601ED6C}" type="presParOf" srcId="{0EB3EDD4-A4CE-4206-9BE9-C45149A4F849}" destId="{4504B683-6C17-4478-98C7-98A9FE24AA88}" srcOrd="9" destOrd="0" presId="urn:microsoft.com/office/officeart/2005/8/layout/list1"/>
    <dgm:cxn modelId="{7ACCA089-818F-4B43-8C3D-64F30A9AB905}" type="presParOf" srcId="{0EB3EDD4-A4CE-4206-9BE9-C45149A4F849}" destId="{FC32C086-CD50-459A-9825-E9541D88F02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892ECF-E7F1-457F-AAFE-04F5D7EEC8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9760A99D-833B-44FC-8D93-11A01347F5B3}">
      <dgm:prSet phldrT="[文字]" custT="1"/>
      <dgm:spPr/>
      <dgm:t>
        <a:bodyPr/>
        <a:lstStyle/>
        <a:p>
          <a:r>
            <a:rPr lang="zh-TW" altLang="en-US" sz="2000" dirty="0" smtClean="0">
              <a:latin typeface="Calibri" pitchFamily="34" charset="0"/>
            </a:rPr>
            <a:t>只有密文 </a:t>
          </a:r>
          <a:r>
            <a:rPr lang="en-US" altLang="zh-TW" sz="2000" dirty="0" smtClean="0">
              <a:latin typeface="Calibri" pitchFamily="34" charset="0"/>
            </a:rPr>
            <a:t>(</a:t>
          </a:r>
          <a:r>
            <a:rPr lang="en-US" altLang="zh-TW" sz="2000" dirty="0" err="1" smtClean="0">
              <a:latin typeface="Calibri" pitchFamily="34" charset="0"/>
            </a:rPr>
            <a:t>ciphertext</a:t>
          </a:r>
          <a:r>
            <a:rPr lang="en-US" altLang="zh-TW" sz="2000" dirty="0" smtClean="0">
              <a:latin typeface="Calibri" pitchFamily="34" charset="0"/>
            </a:rPr>
            <a:t>-only)</a:t>
          </a:r>
          <a:endParaRPr lang="zh-TW" altLang="en-US" sz="2000" dirty="0">
            <a:latin typeface="Calibri" pitchFamily="34" charset="0"/>
          </a:endParaRPr>
        </a:p>
      </dgm:t>
    </dgm:pt>
    <dgm:pt modelId="{1FF4B6F4-FA7C-4D33-91AD-DE191E517E91}" type="parTrans" cxnId="{65FC3B02-F311-4450-AB41-19106E3E6E46}">
      <dgm:prSet/>
      <dgm:spPr/>
      <dgm:t>
        <a:bodyPr/>
        <a:lstStyle/>
        <a:p>
          <a:endParaRPr lang="zh-TW" altLang="en-US">
            <a:latin typeface="Calibri" pitchFamily="34" charset="0"/>
          </a:endParaRPr>
        </a:p>
      </dgm:t>
    </dgm:pt>
    <dgm:pt modelId="{1E972782-DE9C-4B4C-ACB5-CB7AFACEAB81}" type="sibTrans" cxnId="{65FC3B02-F311-4450-AB41-19106E3E6E46}">
      <dgm:prSet/>
      <dgm:spPr/>
      <dgm:t>
        <a:bodyPr/>
        <a:lstStyle/>
        <a:p>
          <a:endParaRPr lang="zh-TW" altLang="en-US">
            <a:latin typeface="Calibri" pitchFamily="34" charset="0"/>
          </a:endParaRPr>
        </a:p>
      </dgm:t>
    </dgm:pt>
    <dgm:pt modelId="{94953EAB-0C57-4090-AA9D-1C58E5B2B08F}">
      <dgm:prSet phldrT="[文字]" custT="1"/>
      <dgm:spPr/>
      <dgm:t>
        <a:bodyPr/>
        <a:lstStyle/>
        <a:p>
          <a:r>
            <a:rPr lang="zh-TW" altLang="en-US" sz="1600" dirty="0" smtClean="0">
              <a:solidFill>
                <a:srgbClr val="FF0000"/>
              </a:solidFill>
              <a:latin typeface="Calibri" pitchFamily="34" charset="0"/>
            </a:rPr>
            <a:t>通常</a:t>
          </a:r>
          <a:r>
            <a:rPr lang="zh-TW" altLang="en-US" sz="1600" dirty="0" smtClean="0">
              <a:latin typeface="Calibri" pitchFamily="34" charset="0"/>
            </a:rPr>
            <a:t>密碼攻擊者透過監聽等手段</a:t>
          </a:r>
          <a:r>
            <a:rPr lang="zh-TW" altLang="en-US" sz="1600" dirty="0" smtClean="0">
              <a:solidFill>
                <a:srgbClr val="FF0000"/>
              </a:solidFill>
              <a:latin typeface="Calibri" pitchFamily="34" charset="0"/>
            </a:rPr>
            <a:t>只能取得密文</a:t>
          </a:r>
          <a:r>
            <a:rPr lang="zh-TW" altLang="en-US" sz="1600" dirty="0" smtClean="0">
              <a:latin typeface="Calibri" pitchFamily="34" charset="0"/>
            </a:rPr>
            <a:t>。大量的密文也許會透露一些統計學上的蛛絲馬跡，但只靠密文要破解加密算法並不容易。</a:t>
          </a:r>
          <a:endParaRPr lang="zh-TW" altLang="en-US" sz="1600" dirty="0">
            <a:latin typeface="Calibri" pitchFamily="34" charset="0"/>
          </a:endParaRPr>
        </a:p>
      </dgm:t>
    </dgm:pt>
    <dgm:pt modelId="{2DBD1B08-2C95-4130-ADE4-903AAA8592C7}" type="parTrans" cxnId="{01C286FB-6DCA-444C-8E20-233C8D5FF816}">
      <dgm:prSet/>
      <dgm:spPr/>
      <dgm:t>
        <a:bodyPr/>
        <a:lstStyle/>
        <a:p>
          <a:endParaRPr lang="zh-TW" altLang="en-US">
            <a:latin typeface="Calibri" pitchFamily="34" charset="0"/>
          </a:endParaRPr>
        </a:p>
      </dgm:t>
    </dgm:pt>
    <dgm:pt modelId="{88F2C758-2C58-481A-9D0E-5B79ED9D1A4B}" type="sibTrans" cxnId="{01C286FB-6DCA-444C-8E20-233C8D5FF816}">
      <dgm:prSet/>
      <dgm:spPr/>
      <dgm:t>
        <a:bodyPr/>
        <a:lstStyle/>
        <a:p>
          <a:endParaRPr lang="zh-TW" altLang="en-US">
            <a:latin typeface="Calibri" pitchFamily="34" charset="0"/>
          </a:endParaRPr>
        </a:p>
      </dgm:t>
    </dgm:pt>
    <dgm:pt modelId="{DC82CB99-D0B0-49E0-81CC-E97C2B3B24CD}">
      <dgm:prSet phldrT="[文字]" custT="1"/>
      <dgm:spPr/>
      <dgm:t>
        <a:bodyPr/>
        <a:lstStyle/>
        <a:p>
          <a:r>
            <a:rPr lang="zh-TW" altLang="en-US" sz="2000" dirty="0" smtClean="0">
              <a:latin typeface="Calibri" pitchFamily="34" charset="0"/>
            </a:rPr>
            <a:t>已知原文 </a:t>
          </a:r>
          <a:r>
            <a:rPr lang="en-US" altLang="zh-TW" sz="2000" dirty="0" smtClean="0">
              <a:latin typeface="Calibri" pitchFamily="34" charset="0"/>
            </a:rPr>
            <a:t>(known-plaintext)</a:t>
          </a:r>
          <a:endParaRPr lang="zh-TW" altLang="en-US" sz="2000" dirty="0">
            <a:latin typeface="Calibri" pitchFamily="34" charset="0"/>
          </a:endParaRPr>
        </a:p>
      </dgm:t>
    </dgm:pt>
    <dgm:pt modelId="{D07AA9B1-A197-4558-838C-B7B6ABE2C4D6}" type="parTrans" cxnId="{BC8108ED-E2FC-4F67-9628-A71DA454FF85}">
      <dgm:prSet/>
      <dgm:spPr/>
      <dgm:t>
        <a:bodyPr/>
        <a:lstStyle/>
        <a:p>
          <a:endParaRPr lang="zh-TW" altLang="en-US">
            <a:latin typeface="Calibri" pitchFamily="34" charset="0"/>
          </a:endParaRPr>
        </a:p>
      </dgm:t>
    </dgm:pt>
    <dgm:pt modelId="{45C1D871-A679-4BE3-8401-EA6CF5EBB2AE}" type="sibTrans" cxnId="{BC8108ED-E2FC-4F67-9628-A71DA454FF85}">
      <dgm:prSet/>
      <dgm:spPr/>
      <dgm:t>
        <a:bodyPr/>
        <a:lstStyle/>
        <a:p>
          <a:endParaRPr lang="zh-TW" altLang="en-US">
            <a:latin typeface="Calibri" pitchFamily="34" charset="0"/>
          </a:endParaRPr>
        </a:p>
      </dgm:t>
    </dgm:pt>
    <dgm:pt modelId="{42B4763F-D89B-418B-81B5-AA6D6ABEC96B}">
      <dgm:prSet phldrT="[文字]" custT="1"/>
      <dgm:spPr/>
      <dgm:t>
        <a:bodyPr/>
        <a:lstStyle/>
        <a:p>
          <a:r>
            <a:rPr lang="zh-TW" altLang="en-US" sz="1600" dirty="0" smtClean="0">
              <a:latin typeface="Calibri" pitchFamily="34" charset="0"/>
            </a:rPr>
            <a:t>攻擊者如果找到一些</a:t>
          </a:r>
          <a:r>
            <a:rPr lang="zh-TW" altLang="en-US" sz="1600" dirty="0" smtClean="0">
              <a:solidFill>
                <a:srgbClr val="FF0000"/>
              </a:solidFill>
              <a:latin typeface="Calibri" pitchFamily="34" charset="0"/>
            </a:rPr>
            <a:t>原文與密文的對照</a:t>
          </a:r>
          <a:r>
            <a:rPr lang="zh-TW" altLang="en-US" sz="1600" dirty="0" smtClean="0">
              <a:latin typeface="Calibri" pitchFamily="34" charset="0"/>
            </a:rPr>
            <a:t>，破解加密法就容易多了。這個方法幫助破解二次大戰的德國加密機器</a:t>
          </a:r>
          <a:r>
            <a:rPr lang="zh-TW" altLang="en-US" sz="1600" dirty="0" smtClean="0">
              <a:latin typeface="Calibri" pitchFamily="34" charset="0"/>
              <a:ea typeface="微軟正黑體"/>
            </a:rPr>
            <a:t>「謎」。</a:t>
          </a:r>
          <a:r>
            <a:rPr lang="zh-TW" altLang="en-US" sz="1600" dirty="0" smtClean="0">
              <a:latin typeface="Calibri" pitchFamily="34" charset="0"/>
            </a:rPr>
            <a:t>例如大部分電子郵件內容的前四個字母都是 </a:t>
          </a:r>
          <a:r>
            <a:rPr lang="en-US" altLang="zh-TW" sz="1600" dirty="0" smtClean="0">
              <a:latin typeface="Calibri" pitchFamily="34" charset="0"/>
            </a:rPr>
            <a:t>”dear”</a:t>
          </a:r>
          <a:r>
            <a:rPr lang="zh-TW" altLang="en-US" sz="1600" dirty="0" smtClean="0">
              <a:latin typeface="Calibri" pitchFamily="34" charset="0"/>
            </a:rPr>
            <a:t>。</a:t>
          </a:r>
          <a:endParaRPr lang="zh-TW" altLang="en-US" sz="1600" dirty="0">
            <a:latin typeface="Calibri" pitchFamily="34" charset="0"/>
          </a:endParaRPr>
        </a:p>
      </dgm:t>
    </dgm:pt>
    <dgm:pt modelId="{17CDC17A-93AF-4BBD-BA99-E4B337545E49}" type="parTrans" cxnId="{94ACF062-E49D-4F7F-9D5D-1BE399DEF2CA}">
      <dgm:prSet/>
      <dgm:spPr/>
      <dgm:t>
        <a:bodyPr/>
        <a:lstStyle/>
        <a:p>
          <a:endParaRPr lang="zh-TW" altLang="en-US">
            <a:latin typeface="Calibri" pitchFamily="34" charset="0"/>
          </a:endParaRPr>
        </a:p>
      </dgm:t>
    </dgm:pt>
    <dgm:pt modelId="{2C70940C-22BC-4989-94C2-CDA8D308F777}" type="sibTrans" cxnId="{94ACF062-E49D-4F7F-9D5D-1BE399DEF2CA}">
      <dgm:prSet/>
      <dgm:spPr/>
      <dgm:t>
        <a:bodyPr/>
        <a:lstStyle/>
        <a:p>
          <a:endParaRPr lang="zh-TW" altLang="en-US">
            <a:latin typeface="Calibri" pitchFamily="34" charset="0"/>
          </a:endParaRPr>
        </a:p>
      </dgm:t>
    </dgm:pt>
    <dgm:pt modelId="{F43D7813-D9CF-4A54-82D5-A50FF552259F}">
      <dgm:prSet phldrT="[文字]" custT="1"/>
      <dgm:spPr/>
      <dgm:t>
        <a:bodyPr/>
        <a:lstStyle/>
        <a:p>
          <a:r>
            <a:rPr lang="zh-TW" altLang="en-US" sz="2000" dirty="0" smtClean="0">
              <a:latin typeface="Calibri" pitchFamily="34" charset="0"/>
            </a:rPr>
            <a:t>選擇原文 </a:t>
          </a:r>
          <a:r>
            <a:rPr lang="en-US" altLang="zh-TW" sz="2000" dirty="0" smtClean="0">
              <a:latin typeface="Calibri" pitchFamily="34" charset="0"/>
            </a:rPr>
            <a:t>(chosen-plaintext)</a:t>
          </a:r>
          <a:endParaRPr lang="zh-TW" altLang="en-US" sz="2000" dirty="0">
            <a:latin typeface="Calibri" pitchFamily="34" charset="0"/>
          </a:endParaRPr>
        </a:p>
      </dgm:t>
    </dgm:pt>
    <dgm:pt modelId="{6FDBE6FD-97D1-41AD-9767-4788B87A5282}" type="parTrans" cxnId="{042E0E20-081A-4603-BA7A-3CDD97A6E9FF}">
      <dgm:prSet/>
      <dgm:spPr/>
      <dgm:t>
        <a:bodyPr/>
        <a:lstStyle/>
        <a:p>
          <a:endParaRPr lang="zh-TW" altLang="en-US">
            <a:latin typeface="Calibri" pitchFamily="34" charset="0"/>
          </a:endParaRPr>
        </a:p>
      </dgm:t>
    </dgm:pt>
    <dgm:pt modelId="{348703B6-B441-4978-89E7-35A849F866A0}" type="sibTrans" cxnId="{042E0E20-081A-4603-BA7A-3CDD97A6E9FF}">
      <dgm:prSet/>
      <dgm:spPr/>
      <dgm:t>
        <a:bodyPr/>
        <a:lstStyle/>
        <a:p>
          <a:endParaRPr lang="zh-TW" altLang="en-US">
            <a:latin typeface="Calibri" pitchFamily="34" charset="0"/>
          </a:endParaRPr>
        </a:p>
      </dgm:t>
    </dgm:pt>
    <dgm:pt modelId="{491B7963-4443-4D01-8358-0074EC746A1E}">
      <dgm:prSet phldrT="[文字]" custT="1"/>
      <dgm:spPr/>
      <dgm:t>
        <a:bodyPr/>
        <a:lstStyle/>
        <a:p>
          <a:r>
            <a:rPr lang="zh-TW" altLang="en-US" sz="2000" dirty="0" smtClean="0">
              <a:latin typeface="Calibri" pitchFamily="34" charset="0"/>
            </a:rPr>
            <a:t>選擇密文 </a:t>
          </a:r>
          <a:r>
            <a:rPr lang="en-US" altLang="zh-TW" sz="2000" dirty="0" smtClean="0">
              <a:latin typeface="Calibri" pitchFamily="34" charset="0"/>
            </a:rPr>
            <a:t>(chosen </a:t>
          </a:r>
          <a:r>
            <a:rPr lang="en-US" altLang="zh-TW" sz="2000" dirty="0" err="1" smtClean="0">
              <a:latin typeface="Calibri" pitchFamily="34" charset="0"/>
            </a:rPr>
            <a:t>ciphertext</a:t>
          </a:r>
          <a:r>
            <a:rPr lang="en-US" altLang="zh-TW" sz="2000" dirty="0" smtClean="0">
              <a:latin typeface="Calibri" pitchFamily="34" charset="0"/>
            </a:rPr>
            <a:t>)</a:t>
          </a:r>
          <a:endParaRPr lang="zh-TW" altLang="en-US" sz="2000" dirty="0">
            <a:latin typeface="Calibri" pitchFamily="34" charset="0"/>
          </a:endParaRPr>
        </a:p>
      </dgm:t>
    </dgm:pt>
    <dgm:pt modelId="{228D94D0-B4CA-462A-ADA3-96CEE5AB338C}" type="parTrans" cxnId="{C8E28D8A-FDC2-41AF-AF07-BA8339395849}">
      <dgm:prSet/>
      <dgm:spPr/>
      <dgm:t>
        <a:bodyPr/>
        <a:lstStyle/>
        <a:p>
          <a:endParaRPr lang="zh-TW" altLang="en-US">
            <a:latin typeface="Calibri" pitchFamily="34" charset="0"/>
          </a:endParaRPr>
        </a:p>
      </dgm:t>
    </dgm:pt>
    <dgm:pt modelId="{6A0BD004-033A-4CD6-AED0-7FCC4C06C616}" type="sibTrans" cxnId="{C8E28D8A-FDC2-41AF-AF07-BA8339395849}">
      <dgm:prSet/>
      <dgm:spPr/>
      <dgm:t>
        <a:bodyPr/>
        <a:lstStyle/>
        <a:p>
          <a:endParaRPr lang="zh-TW" altLang="en-US">
            <a:latin typeface="Calibri" pitchFamily="34" charset="0"/>
          </a:endParaRPr>
        </a:p>
      </dgm:t>
    </dgm:pt>
    <dgm:pt modelId="{D9C31FC6-5AE7-40F7-B6F7-966D0237A473}">
      <dgm:prSet phldrT="[文字]" custT="1"/>
      <dgm:spPr/>
      <dgm:t>
        <a:bodyPr/>
        <a:lstStyle/>
        <a:p>
          <a:r>
            <a:rPr lang="zh-TW" altLang="en-US" sz="1600" dirty="0" smtClean="0">
              <a:latin typeface="Calibri" pitchFamily="34" charset="0"/>
            </a:rPr>
            <a:t>是指攻擊者發出原文，隨即取得密文。例如發一封電子郵件給對方，內容</a:t>
          </a:r>
          <a:r>
            <a:rPr lang="zh-TW" altLang="en-US" sz="1600" dirty="0" smtClean="0">
              <a:solidFill>
                <a:srgbClr val="FF0000"/>
              </a:solidFill>
              <a:latin typeface="Calibri" pitchFamily="34" charset="0"/>
            </a:rPr>
            <a:t>誘使</a:t>
          </a:r>
          <a:r>
            <a:rPr lang="zh-TW" altLang="en-US" sz="1600" dirty="0" smtClean="0">
              <a:latin typeface="Calibri" pitchFamily="34" charset="0"/>
            </a:rPr>
            <a:t>收信人將之加密後轉發出去，如此就可以攔截到整篇的密文。</a:t>
          </a:r>
          <a:endParaRPr lang="zh-TW" altLang="en-US" sz="1600" dirty="0">
            <a:latin typeface="Calibri" pitchFamily="34" charset="0"/>
          </a:endParaRPr>
        </a:p>
      </dgm:t>
    </dgm:pt>
    <dgm:pt modelId="{10D3AF8C-EBE2-449E-8DEF-055991ACB2B0}" type="parTrans" cxnId="{C50486FE-6BC2-43F3-A491-A55776C4ABBB}">
      <dgm:prSet/>
      <dgm:spPr/>
      <dgm:t>
        <a:bodyPr/>
        <a:lstStyle/>
        <a:p>
          <a:endParaRPr lang="zh-TW" altLang="en-US">
            <a:latin typeface="Calibri" pitchFamily="34" charset="0"/>
          </a:endParaRPr>
        </a:p>
      </dgm:t>
    </dgm:pt>
    <dgm:pt modelId="{C479B347-08C6-45B7-83C4-FBADBE449C4B}" type="sibTrans" cxnId="{C50486FE-6BC2-43F3-A491-A55776C4ABBB}">
      <dgm:prSet/>
      <dgm:spPr/>
      <dgm:t>
        <a:bodyPr/>
        <a:lstStyle/>
        <a:p>
          <a:endParaRPr lang="zh-TW" altLang="en-US">
            <a:latin typeface="Calibri" pitchFamily="34" charset="0"/>
          </a:endParaRPr>
        </a:p>
      </dgm:t>
    </dgm:pt>
    <dgm:pt modelId="{A7C11F7A-B44F-4D25-93F5-D618D2C472E0}">
      <dgm:prSet phldrT="[文字]" custT="1"/>
      <dgm:spPr/>
      <dgm:t>
        <a:bodyPr/>
        <a:lstStyle/>
        <a:p>
          <a:r>
            <a:rPr lang="zh-TW" altLang="en-US" sz="1600" dirty="0" smtClean="0">
              <a:latin typeface="Calibri" pitchFamily="34" charset="0"/>
            </a:rPr>
            <a:t>與選擇原文相反的方法。有些人收到加密電子郵件，回覆時將原信做附件，卻未加密。所以有機會從密文取得原文。</a:t>
          </a:r>
          <a:endParaRPr lang="zh-TW" altLang="en-US" sz="1600" dirty="0">
            <a:latin typeface="Calibri" pitchFamily="34" charset="0"/>
          </a:endParaRPr>
        </a:p>
      </dgm:t>
    </dgm:pt>
    <dgm:pt modelId="{02A4BFCE-54DD-40D7-8C62-05F676AF96ED}" type="parTrans" cxnId="{CF8BA69A-D990-48EF-B7D9-F923B8A1B079}">
      <dgm:prSet/>
      <dgm:spPr/>
      <dgm:t>
        <a:bodyPr/>
        <a:lstStyle/>
        <a:p>
          <a:endParaRPr lang="zh-TW" altLang="en-US">
            <a:latin typeface="Calibri" pitchFamily="34" charset="0"/>
          </a:endParaRPr>
        </a:p>
      </dgm:t>
    </dgm:pt>
    <dgm:pt modelId="{36673874-8B6C-497E-B5B3-B82A35B92A3B}" type="sibTrans" cxnId="{CF8BA69A-D990-48EF-B7D9-F923B8A1B079}">
      <dgm:prSet/>
      <dgm:spPr/>
      <dgm:t>
        <a:bodyPr/>
        <a:lstStyle/>
        <a:p>
          <a:endParaRPr lang="zh-TW" altLang="en-US">
            <a:latin typeface="Calibri" pitchFamily="34" charset="0"/>
          </a:endParaRPr>
        </a:p>
      </dgm:t>
    </dgm:pt>
    <dgm:pt modelId="{14BD4EC5-0CA8-47DC-832F-1C6C154217BC}" type="pres">
      <dgm:prSet presAssocID="{72892ECF-E7F1-457F-AAFE-04F5D7EEC8D5}" presName="linear" presStyleCnt="0">
        <dgm:presLayoutVars>
          <dgm:animLvl val="lvl"/>
          <dgm:resizeHandles val="exact"/>
        </dgm:presLayoutVars>
      </dgm:prSet>
      <dgm:spPr/>
      <dgm:t>
        <a:bodyPr/>
        <a:lstStyle/>
        <a:p>
          <a:endParaRPr lang="zh-TW" altLang="en-US"/>
        </a:p>
      </dgm:t>
    </dgm:pt>
    <dgm:pt modelId="{32E0D419-0A45-4BC5-A8A7-AE9853096CE9}" type="pres">
      <dgm:prSet presAssocID="{9760A99D-833B-44FC-8D93-11A01347F5B3}" presName="parentText" presStyleLbl="node1" presStyleIdx="0" presStyleCnt="4">
        <dgm:presLayoutVars>
          <dgm:chMax val="0"/>
          <dgm:bulletEnabled val="1"/>
        </dgm:presLayoutVars>
      </dgm:prSet>
      <dgm:spPr/>
      <dgm:t>
        <a:bodyPr/>
        <a:lstStyle/>
        <a:p>
          <a:endParaRPr lang="zh-TW" altLang="en-US"/>
        </a:p>
      </dgm:t>
    </dgm:pt>
    <dgm:pt modelId="{C201FB7D-887E-4ED1-A03A-24F6347B9B57}" type="pres">
      <dgm:prSet presAssocID="{9760A99D-833B-44FC-8D93-11A01347F5B3}" presName="childText" presStyleLbl="revTx" presStyleIdx="0" presStyleCnt="4">
        <dgm:presLayoutVars>
          <dgm:bulletEnabled val="1"/>
        </dgm:presLayoutVars>
      </dgm:prSet>
      <dgm:spPr/>
      <dgm:t>
        <a:bodyPr/>
        <a:lstStyle/>
        <a:p>
          <a:endParaRPr lang="zh-TW" altLang="en-US"/>
        </a:p>
      </dgm:t>
    </dgm:pt>
    <dgm:pt modelId="{BC17C0DF-E757-4E1B-971D-A5B922F0EFCD}" type="pres">
      <dgm:prSet presAssocID="{DC82CB99-D0B0-49E0-81CC-E97C2B3B24CD}" presName="parentText" presStyleLbl="node1" presStyleIdx="1" presStyleCnt="4">
        <dgm:presLayoutVars>
          <dgm:chMax val="0"/>
          <dgm:bulletEnabled val="1"/>
        </dgm:presLayoutVars>
      </dgm:prSet>
      <dgm:spPr/>
      <dgm:t>
        <a:bodyPr/>
        <a:lstStyle/>
        <a:p>
          <a:endParaRPr lang="zh-TW" altLang="en-US"/>
        </a:p>
      </dgm:t>
    </dgm:pt>
    <dgm:pt modelId="{872AFCDF-EB6B-4B9B-9A3C-CBAA31D97311}" type="pres">
      <dgm:prSet presAssocID="{DC82CB99-D0B0-49E0-81CC-E97C2B3B24CD}" presName="childText" presStyleLbl="revTx" presStyleIdx="1" presStyleCnt="4">
        <dgm:presLayoutVars>
          <dgm:bulletEnabled val="1"/>
        </dgm:presLayoutVars>
      </dgm:prSet>
      <dgm:spPr/>
      <dgm:t>
        <a:bodyPr/>
        <a:lstStyle/>
        <a:p>
          <a:endParaRPr lang="zh-TW" altLang="en-US"/>
        </a:p>
      </dgm:t>
    </dgm:pt>
    <dgm:pt modelId="{77E2C334-B4DC-4C39-BF25-183D8C3F1B1F}" type="pres">
      <dgm:prSet presAssocID="{F43D7813-D9CF-4A54-82D5-A50FF552259F}" presName="parentText" presStyleLbl="node1" presStyleIdx="2" presStyleCnt="4">
        <dgm:presLayoutVars>
          <dgm:chMax val="0"/>
          <dgm:bulletEnabled val="1"/>
        </dgm:presLayoutVars>
      </dgm:prSet>
      <dgm:spPr/>
      <dgm:t>
        <a:bodyPr/>
        <a:lstStyle/>
        <a:p>
          <a:endParaRPr lang="zh-TW" altLang="en-US"/>
        </a:p>
      </dgm:t>
    </dgm:pt>
    <dgm:pt modelId="{F08A68D9-1A0B-4814-A425-F650FA4564A2}" type="pres">
      <dgm:prSet presAssocID="{F43D7813-D9CF-4A54-82D5-A50FF552259F}" presName="childText" presStyleLbl="revTx" presStyleIdx="2" presStyleCnt="4">
        <dgm:presLayoutVars>
          <dgm:bulletEnabled val="1"/>
        </dgm:presLayoutVars>
      </dgm:prSet>
      <dgm:spPr/>
      <dgm:t>
        <a:bodyPr/>
        <a:lstStyle/>
        <a:p>
          <a:endParaRPr lang="zh-TW" altLang="en-US"/>
        </a:p>
      </dgm:t>
    </dgm:pt>
    <dgm:pt modelId="{373DA092-B7C7-4BE7-9D23-B8C78A5F55F1}" type="pres">
      <dgm:prSet presAssocID="{491B7963-4443-4D01-8358-0074EC746A1E}" presName="parentText" presStyleLbl="node1" presStyleIdx="3" presStyleCnt="4">
        <dgm:presLayoutVars>
          <dgm:chMax val="0"/>
          <dgm:bulletEnabled val="1"/>
        </dgm:presLayoutVars>
      </dgm:prSet>
      <dgm:spPr/>
      <dgm:t>
        <a:bodyPr/>
        <a:lstStyle/>
        <a:p>
          <a:endParaRPr lang="zh-TW" altLang="en-US"/>
        </a:p>
      </dgm:t>
    </dgm:pt>
    <dgm:pt modelId="{5B341043-AEB0-4EE4-8BEB-CC1EF20A2637}" type="pres">
      <dgm:prSet presAssocID="{491B7963-4443-4D01-8358-0074EC746A1E}" presName="childText" presStyleLbl="revTx" presStyleIdx="3" presStyleCnt="4">
        <dgm:presLayoutVars>
          <dgm:bulletEnabled val="1"/>
        </dgm:presLayoutVars>
      </dgm:prSet>
      <dgm:spPr/>
      <dgm:t>
        <a:bodyPr/>
        <a:lstStyle/>
        <a:p>
          <a:endParaRPr lang="zh-TW" altLang="en-US"/>
        </a:p>
      </dgm:t>
    </dgm:pt>
  </dgm:ptLst>
  <dgm:cxnLst>
    <dgm:cxn modelId="{48A4BCAC-BF44-478A-A7A5-556A406B6321}" type="presOf" srcId="{DC82CB99-D0B0-49E0-81CC-E97C2B3B24CD}" destId="{BC17C0DF-E757-4E1B-971D-A5B922F0EFCD}" srcOrd="0" destOrd="0" presId="urn:microsoft.com/office/officeart/2005/8/layout/vList2"/>
    <dgm:cxn modelId="{BC8108ED-E2FC-4F67-9628-A71DA454FF85}" srcId="{72892ECF-E7F1-457F-AAFE-04F5D7EEC8D5}" destId="{DC82CB99-D0B0-49E0-81CC-E97C2B3B24CD}" srcOrd="1" destOrd="0" parTransId="{D07AA9B1-A197-4558-838C-B7B6ABE2C4D6}" sibTransId="{45C1D871-A679-4BE3-8401-EA6CF5EBB2AE}"/>
    <dgm:cxn modelId="{CF8BA69A-D990-48EF-B7D9-F923B8A1B079}" srcId="{491B7963-4443-4D01-8358-0074EC746A1E}" destId="{A7C11F7A-B44F-4D25-93F5-D618D2C472E0}" srcOrd="0" destOrd="0" parTransId="{02A4BFCE-54DD-40D7-8C62-05F676AF96ED}" sibTransId="{36673874-8B6C-497E-B5B3-B82A35B92A3B}"/>
    <dgm:cxn modelId="{3C30E26B-1078-4169-AF14-5D03E74AE64F}" type="presOf" srcId="{F43D7813-D9CF-4A54-82D5-A50FF552259F}" destId="{77E2C334-B4DC-4C39-BF25-183D8C3F1B1F}" srcOrd="0" destOrd="0" presId="urn:microsoft.com/office/officeart/2005/8/layout/vList2"/>
    <dgm:cxn modelId="{E7985431-4A8B-4637-83F1-4AE801C702AF}" type="presOf" srcId="{94953EAB-0C57-4090-AA9D-1C58E5B2B08F}" destId="{C201FB7D-887E-4ED1-A03A-24F6347B9B57}" srcOrd="0" destOrd="0" presId="urn:microsoft.com/office/officeart/2005/8/layout/vList2"/>
    <dgm:cxn modelId="{C50486FE-6BC2-43F3-A491-A55776C4ABBB}" srcId="{F43D7813-D9CF-4A54-82D5-A50FF552259F}" destId="{D9C31FC6-5AE7-40F7-B6F7-966D0237A473}" srcOrd="0" destOrd="0" parTransId="{10D3AF8C-EBE2-449E-8DEF-055991ACB2B0}" sibTransId="{C479B347-08C6-45B7-83C4-FBADBE449C4B}"/>
    <dgm:cxn modelId="{573B0A1B-2802-47E5-A0B5-61B090DDC0CA}" type="presOf" srcId="{A7C11F7A-B44F-4D25-93F5-D618D2C472E0}" destId="{5B341043-AEB0-4EE4-8BEB-CC1EF20A2637}" srcOrd="0" destOrd="0" presId="urn:microsoft.com/office/officeart/2005/8/layout/vList2"/>
    <dgm:cxn modelId="{01C286FB-6DCA-444C-8E20-233C8D5FF816}" srcId="{9760A99D-833B-44FC-8D93-11A01347F5B3}" destId="{94953EAB-0C57-4090-AA9D-1C58E5B2B08F}" srcOrd="0" destOrd="0" parTransId="{2DBD1B08-2C95-4130-ADE4-903AAA8592C7}" sibTransId="{88F2C758-2C58-481A-9D0E-5B79ED9D1A4B}"/>
    <dgm:cxn modelId="{C8E28D8A-FDC2-41AF-AF07-BA8339395849}" srcId="{72892ECF-E7F1-457F-AAFE-04F5D7EEC8D5}" destId="{491B7963-4443-4D01-8358-0074EC746A1E}" srcOrd="3" destOrd="0" parTransId="{228D94D0-B4CA-462A-ADA3-96CEE5AB338C}" sibTransId="{6A0BD004-033A-4CD6-AED0-7FCC4C06C616}"/>
    <dgm:cxn modelId="{94ACF062-E49D-4F7F-9D5D-1BE399DEF2CA}" srcId="{DC82CB99-D0B0-49E0-81CC-E97C2B3B24CD}" destId="{42B4763F-D89B-418B-81B5-AA6D6ABEC96B}" srcOrd="0" destOrd="0" parTransId="{17CDC17A-93AF-4BBD-BA99-E4B337545E49}" sibTransId="{2C70940C-22BC-4989-94C2-CDA8D308F777}"/>
    <dgm:cxn modelId="{042E0E20-081A-4603-BA7A-3CDD97A6E9FF}" srcId="{72892ECF-E7F1-457F-AAFE-04F5D7EEC8D5}" destId="{F43D7813-D9CF-4A54-82D5-A50FF552259F}" srcOrd="2" destOrd="0" parTransId="{6FDBE6FD-97D1-41AD-9767-4788B87A5282}" sibTransId="{348703B6-B441-4978-89E7-35A849F866A0}"/>
    <dgm:cxn modelId="{49B22E50-3019-4144-84CF-B9F3009FD4BD}" type="presOf" srcId="{42B4763F-D89B-418B-81B5-AA6D6ABEC96B}" destId="{872AFCDF-EB6B-4B9B-9A3C-CBAA31D97311}" srcOrd="0" destOrd="0" presId="urn:microsoft.com/office/officeart/2005/8/layout/vList2"/>
    <dgm:cxn modelId="{18A748D7-A6F6-48B6-86A1-DFC43F6A8606}" type="presOf" srcId="{D9C31FC6-5AE7-40F7-B6F7-966D0237A473}" destId="{F08A68D9-1A0B-4814-A425-F650FA4564A2}" srcOrd="0" destOrd="0" presId="urn:microsoft.com/office/officeart/2005/8/layout/vList2"/>
    <dgm:cxn modelId="{5A1C8A40-A22D-418A-90F8-BE6A3D6F5F2D}" type="presOf" srcId="{491B7963-4443-4D01-8358-0074EC746A1E}" destId="{373DA092-B7C7-4BE7-9D23-B8C78A5F55F1}" srcOrd="0" destOrd="0" presId="urn:microsoft.com/office/officeart/2005/8/layout/vList2"/>
    <dgm:cxn modelId="{65FC3B02-F311-4450-AB41-19106E3E6E46}" srcId="{72892ECF-E7F1-457F-AAFE-04F5D7EEC8D5}" destId="{9760A99D-833B-44FC-8D93-11A01347F5B3}" srcOrd="0" destOrd="0" parTransId="{1FF4B6F4-FA7C-4D33-91AD-DE191E517E91}" sibTransId="{1E972782-DE9C-4B4C-ACB5-CB7AFACEAB81}"/>
    <dgm:cxn modelId="{A67C63FF-E398-4E99-87AB-3156782FF26F}" type="presOf" srcId="{9760A99D-833B-44FC-8D93-11A01347F5B3}" destId="{32E0D419-0A45-4BC5-A8A7-AE9853096CE9}" srcOrd="0" destOrd="0" presId="urn:microsoft.com/office/officeart/2005/8/layout/vList2"/>
    <dgm:cxn modelId="{F56F695B-7955-4110-9347-5E59BD2EC1D6}" type="presOf" srcId="{72892ECF-E7F1-457F-AAFE-04F5D7EEC8D5}" destId="{14BD4EC5-0CA8-47DC-832F-1C6C154217BC}" srcOrd="0" destOrd="0" presId="urn:microsoft.com/office/officeart/2005/8/layout/vList2"/>
    <dgm:cxn modelId="{6FBF3C75-2CCE-4470-ACB5-DB2429269D49}" type="presParOf" srcId="{14BD4EC5-0CA8-47DC-832F-1C6C154217BC}" destId="{32E0D419-0A45-4BC5-A8A7-AE9853096CE9}" srcOrd="0" destOrd="0" presId="urn:microsoft.com/office/officeart/2005/8/layout/vList2"/>
    <dgm:cxn modelId="{2FE0BBA3-149C-4BD2-A062-E2FE679059A8}" type="presParOf" srcId="{14BD4EC5-0CA8-47DC-832F-1C6C154217BC}" destId="{C201FB7D-887E-4ED1-A03A-24F6347B9B57}" srcOrd="1" destOrd="0" presId="urn:microsoft.com/office/officeart/2005/8/layout/vList2"/>
    <dgm:cxn modelId="{C11F6BD6-95DC-42DE-99C4-3BB75F3C0FA7}" type="presParOf" srcId="{14BD4EC5-0CA8-47DC-832F-1C6C154217BC}" destId="{BC17C0DF-E757-4E1B-971D-A5B922F0EFCD}" srcOrd="2" destOrd="0" presId="urn:microsoft.com/office/officeart/2005/8/layout/vList2"/>
    <dgm:cxn modelId="{FC7A73D1-DF4F-46CE-87F7-ABB37C1643CB}" type="presParOf" srcId="{14BD4EC5-0CA8-47DC-832F-1C6C154217BC}" destId="{872AFCDF-EB6B-4B9B-9A3C-CBAA31D97311}" srcOrd="3" destOrd="0" presId="urn:microsoft.com/office/officeart/2005/8/layout/vList2"/>
    <dgm:cxn modelId="{E5698B1B-3679-4308-894E-C8C860802008}" type="presParOf" srcId="{14BD4EC5-0CA8-47DC-832F-1C6C154217BC}" destId="{77E2C334-B4DC-4C39-BF25-183D8C3F1B1F}" srcOrd="4" destOrd="0" presId="urn:microsoft.com/office/officeart/2005/8/layout/vList2"/>
    <dgm:cxn modelId="{421AF241-CAA9-425B-862A-B28ED4DA81B1}" type="presParOf" srcId="{14BD4EC5-0CA8-47DC-832F-1C6C154217BC}" destId="{F08A68D9-1A0B-4814-A425-F650FA4564A2}" srcOrd="5" destOrd="0" presId="urn:microsoft.com/office/officeart/2005/8/layout/vList2"/>
    <dgm:cxn modelId="{79542762-3AB9-4BF3-9B87-021D9B7EF07A}" type="presParOf" srcId="{14BD4EC5-0CA8-47DC-832F-1C6C154217BC}" destId="{373DA092-B7C7-4BE7-9D23-B8C78A5F55F1}" srcOrd="6" destOrd="0" presId="urn:microsoft.com/office/officeart/2005/8/layout/vList2"/>
    <dgm:cxn modelId="{37A4D50D-3E9D-4101-90EB-D6A99840B189}" type="presParOf" srcId="{14BD4EC5-0CA8-47DC-832F-1C6C154217BC}" destId="{5B341043-AEB0-4EE4-8BEB-CC1EF20A2637}"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C1396-1AEF-4630-A134-2701F90158A0}">
      <dsp:nvSpPr>
        <dsp:cNvPr id="0" name=""/>
        <dsp:cNvSpPr/>
      </dsp:nvSpPr>
      <dsp:spPr>
        <a:xfrm>
          <a:off x="0" y="431240"/>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t>是指</a:t>
          </a:r>
          <a:r>
            <a:rPr lang="zh-TW" altLang="en-US" sz="1700" kern="1200" dirty="0" smtClean="0">
              <a:solidFill>
                <a:srgbClr val="FF0000"/>
              </a:solidFill>
            </a:rPr>
            <a:t>重複地以不同的金鑰來嘗試破譯密文</a:t>
          </a:r>
          <a:r>
            <a:rPr lang="zh-TW" altLang="en-US" sz="1700" kern="1200" dirty="0" smtClean="0"/>
            <a:t>，攻擊對象可能是金鑰或是通關密碼。</a:t>
          </a:r>
          <a:r>
            <a:rPr lang="zh-TW" altLang="en-US" sz="1700" kern="1200" dirty="0" smtClean="0">
              <a:solidFill>
                <a:srgbClr val="0000FF"/>
              </a:solidFill>
            </a:rPr>
            <a:t>因此選用較長且較複雜的金鑰與密碼會使攻擊更難成功</a:t>
          </a:r>
          <a:r>
            <a:rPr lang="zh-TW" altLang="en-US" sz="1700" kern="1200" dirty="0" smtClean="0"/>
            <a:t>。</a:t>
          </a:r>
          <a:endParaRPr lang="zh-TW" altLang="en-US" sz="1700" kern="1200" dirty="0"/>
        </a:p>
      </dsp:txBody>
      <dsp:txXfrm>
        <a:off x="0" y="431240"/>
        <a:ext cx="8215313" cy="1151325"/>
      </dsp:txXfrm>
    </dsp:sp>
    <dsp:sp modelId="{F226433E-AE43-4092-9C6C-B83EDF74E5A5}">
      <dsp:nvSpPr>
        <dsp:cNvPr id="0" name=""/>
        <dsp:cNvSpPr/>
      </dsp:nvSpPr>
      <dsp:spPr>
        <a:xfrm>
          <a:off x="410765" y="180320"/>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攻擊金鑰</a:t>
          </a:r>
          <a:endParaRPr lang="zh-TW" altLang="en-US" sz="2000" kern="1200" dirty="0"/>
        </a:p>
      </dsp:txBody>
      <dsp:txXfrm>
        <a:off x="435263" y="204818"/>
        <a:ext cx="5701723" cy="452844"/>
      </dsp:txXfrm>
    </dsp:sp>
    <dsp:sp modelId="{6BDD7DF0-75F2-4833-9DC2-5217ECDA4E96}">
      <dsp:nvSpPr>
        <dsp:cNvPr id="0" name=""/>
        <dsp:cNvSpPr/>
      </dsp:nvSpPr>
      <dsp:spPr>
        <a:xfrm>
          <a:off x="0" y="1925285"/>
          <a:ext cx="8215313" cy="115132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solidFill>
                <a:srgbClr val="FF0000"/>
              </a:solidFill>
            </a:rPr>
            <a:t>許多加密算法有弱點</a:t>
          </a:r>
          <a:r>
            <a:rPr lang="zh-TW" altLang="en-US" sz="1700" kern="1200" dirty="0" smtClean="0"/>
            <a:t>，如果被發現會嚴重地影響系統安全。許多看似複雜的算法，都可以用數學模型或統計分析方法找出弱點。</a:t>
          </a:r>
          <a:endParaRPr lang="zh-TW" altLang="en-US" sz="1700" kern="1200" dirty="0"/>
        </a:p>
      </dsp:txBody>
      <dsp:txXfrm>
        <a:off x="0" y="1925285"/>
        <a:ext cx="8215313" cy="1151325"/>
      </dsp:txXfrm>
    </dsp:sp>
    <dsp:sp modelId="{31901F2E-6E9F-4975-A909-0596D34CFF96}">
      <dsp:nvSpPr>
        <dsp:cNvPr id="0" name=""/>
        <dsp:cNvSpPr/>
      </dsp:nvSpPr>
      <dsp:spPr>
        <a:xfrm>
          <a:off x="410765" y="1674365"/>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攻擊算法</a:t>
          </a:r>
          <a:endParaRPr lang="zh-TW" altLang="en-US" sz="2000" kern="1200" dirty="0"/>
        </a:p>
      </dsp:txBody>
      <dsp:txXfrm>
        <a:off x="435263" y="1698863"/>
        <a:ext cx="5701723" cy="452844"/>
      </dsp:txXfrm>
    </dsp:sp>
    <dsp:sp modelId="{FC32C086-CD50-459A-9825-E9541D88F020}">
      <dsp:nvSpPr>
        <dsp:cNvPr id="0" name=""/>
        <dsp:cNvSpPr/>
      </dsp:nvSpPr>
      <dsp:spPr>
        <a:xfrm>
          <a:off x="0" y="3419330"/>
          <a:ext cx="8215313" cy="14994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54076"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kern="1200" dirty="0" smtClean="0"/>
            <a:t>直接地攔截傳輸中的信息，可以幫助攻擊者瞭解加密的方法。例如某人以密文發出電子郵件，收件者的回信裡含有原信卻未加密，這時攻擊者可以同時取得原文與密文，大有利於密碼破解。</a:t>
          </a:r>
          <a:endParaRPr lang="zh-TW" altLang="en-US" sz="1700" kern="1200" dirty="0"/>
        </a:p>
      </dsp:txBody>
      <dsp:txXfrm>
        <a:off x="0" y="3419330"/>
        <a:ext cx="8215313" cy="1499400"/>
      </dsp:txXfrm>
    </dsp:sp>
    <dsp:sp modelId="{C2B549D6-8691-4F29-AF2D-DCD153D8EB46}">
      <dsp:nvSpPr>
        <dsp:cNvPr id="0" name=""/>
        <dsp:cNvSpPr/>
      </dsp:nvSpPr>
      <dsp:spPr>
        <a:xfrm>
          <a:off x="410765" y="3168410"/>
          <a:ext cx="5750719" cy="50184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t>攔截傳輸</a:t>
          </a:r>
          <a:endParaRPr lang="zh-TW" altLang="en-US" sz="2000" kern="1200" dirty="0"/>
        </a:p>
      </dsp:txBody>
      <dsp:txXfrm>
        <a:off x="435263" y="3192908"/>
        <a:ext cx="570172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0D419-0A45-4BC5-A8A7-AE9853096CE9}">
      <dsp:nvSpPr>
        <dsp:cNvPr id="0" name=""/>
        <dsp:cNvSpPr/>
      </dsp:nvSpPr>
      <dsp:spPr>
        <a:xfrm>
          <a:off x="0" y="1372"/>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只有密文 </a:t>
          </a:r>
          <a:r>
            <a:rPr lang="en-US" altLang="zh-TW" sz="2000" kern="1200" dirty="0" smtClean="0">
              <a:latin typeface="Calibri" pitchFamily="34" charset="0"/>
            </a:rPr>
            <a:t>(</a:t>
          </a:r>
          <a:r>
            <a:rPr lang="en-US" altLang="zh-TW" sz="2000" kern="1200" dirty="0" err="1" smtClean="0">
              <a:latin typeface="Calibri" pitchFamily="34" charset="0"/>
            </a:rPr>
            <a:t>ciphertext</a:t>
          </a:r>
          <a:r>
            <a:rPr lang="en-US" altLang="zh-TW" sz="2000" kern="1200" dirty="0" smtClean="0">
              <a:latin typeface="Calibri" pitchFamily="34" charset="0"/>
            </a:rPr>
            <a:t>-only)</a:t>
          </a:r>
          <a:endParaRPr lang="zh-TW" altLang="en-US" sz="2000" kern="1200" dirty="0">
            <a:latin typeface="Calibri" pitchFamily="34" charset="0"/>
          </a:endParaRPr>
        </a:p>
      </dsp:txBody>
      <dsp:txXfrm>
        <a:off x="29555" y="30927"/>
        <a:ext cx="8156203" cy="546319"/>
      </dsp:txXfrm>
    </dsp:sp>
    <dsp:sp modelId="{C201FB7D-887E-4ED1-A03A-24F6347B9B57}">
      <dsp:nvSpPr>
        <dsp:cNvPr id="0" name=""/>
        <dsp:cNvSpPr/>
      </dsp:nvSpPr>
      <dsp:spPr>
        <a:xfrm>
          <a:off x="0" y="606802"/>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solidFill>
                <a:srgbClr val="FF0000"/>
              </a:solidFill>
              <a:latin typeface="Calibri" pitchFamily="34" charset="0"/>
            </a:rPr>
            <a:t>通常</a:t>
          </a:r>
          <a:r>
            <a:rPr lang="zh-TW" altLang="en-US" sz="1600" kern="1200" dirty="0" smtClean="0">
              <a:latin typeface="Calibri" pitchFamily="34" charset="0"/>
            </a:rPr>
            <a:t>密碼攻擊者透過監聽等手段</a:t>
          </a:r>
          <a:r>
            <a:rPr lang="zh-TW" altLang="en-US" sz="1600" kern="1200" dirty="0" smtClean="0">
              <a:solidFill>
                <a:srgbClr val="FF0000"/>
              </a:solidFill>
              <a:latin typeface="Calibri" pitchFamily="34" charset="0"/>
            </a:rPr>
            <a:t>只能取得密文</a:t>
          </a:r>
          <a:r>
            <a:rPr lang="zh-TW" altLang="en-US" sz="1600" kern="1200" dirty="0" smtClean="0">
              <a:latin typeface="Calibri" pitchFamily="34" charset="0"/>
            </a:rPr>
            <a:t>。大量的密文也許會透露一些統計學上的蛛絲馬跡，但只靠密文要破解加密算法並不容易。</a:t>
          </a:r>
          <a:endParaRPr lang="zh-TW" altLang="en-US" sz="1600" kern="1200" dirty="0">
            <a:latin typeface="Calibri" pitchFamily="34" charset="0"/>
          </a:endParaRPr>
        </a:p>
      </dsp:txBody>
      <dsp:txXfrm>
        <a:off x="0" y="606802"/>
        <a:ext cx="8215313" cy="679764"/>
      </dsp:txXfrm>
    </dsp:sp>
    <dsp:sp modelId="{BC17C0DF-E757-4E1B-971D-A5B922F0EFCD}">
      <dsp:nvSpPr>
        <dsp:cNvPr id="0" name=""/>
        <dsp:cNvSpPr/>
      </dsp:nvSpPr>
      <dsp:spPr>
        <a:xfrm>
          <a:off x="0" y="1286566"/>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已知原文 </a:t>
          </a:r>
          <a:r>
            <a:rPr lang="en-US" altLang="zh-TW" sz="2000" kern="1200" dirty="0" smtClean="0">
              <a:latin typeface="Calibri" pitchFamily="34" charset="0"/>
            </a:rPr>
            <a:t>(known-plaintext)</a:t>
          </a:r>
          <a:endParaRPr lang="zh-TW" altLang="en-US" sz="2000" kern="1200" dirty="0">
            <a:latin typeface="Calibri" pitchFamily="34" charset="0"/>
          </a:endParaRPr>
        </a:p>
      </dsp:txBody>
      <dsp:txXfrm>
        <a:off x="29555" y="1316121"/>
        <a:ext cx="8156203" cy="546319"/>
      </dsp:txXfrm>
    </dsp:sp>
    <dsp:sp modelId="{872AFCDF-EB6B-4B9B-9A3C-CBAA31D97311}">
      <dsp:nvSpPr>
        <dsp:cNvPr id="0" name=""/>
        <dsp:cNvSpPr/>
      </dsp:nvSpPr>
      <dsp:spPr>
        <a:xfrm>
          <a:off x="0" y="1891995"/>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攻擊者如果找到一些</a:t>
          </a:r>
          <a:r>
            <a:rPr lang="zh-TW" altLang="en-US" sz="1600" kern="1200" dirty="0" smtClean="0">
              <a:solidFill>
                <a:srgbClr val="FF0000"/>
              </a:solidFill>
              <a:latin typeface="Calibri" pitchFamily="34" charset="0"/>
            </a:rPr>
            <a:t>原文與密文的對照</a:t>
          </a:r>
          <a:r>
            <a:rPr lang="zh-TW" altLang="en-US" sz="1600" kern="1200" dirty="0" smtClean="0">
              <a:latin typeface="Calibri" pitchFamily="34" charset="0"/>
            </a:rPr>
            <a:t>，破解加密法就容易多了。這個方法幫助破解二次大戰的德國加密機器</a:t>
          </a:r>
          <a:r>
            <a:rPr lang="zh-TW" altLang="en-US" sz="1600" kern="1200" dirty="0" smtClean="0">
              <a:latin typeface="Calibri" pitchFamily="34" charset="0"/>
              <a:ea typeface="微軟正黑體"/>
            </a:rPr>
            <a:t>「謎」。</a:t>
          </a:r>
          <a:r>
            <a:rPr lang="zh-TW" altLang="en-US" sz="1600" kern="1200" dirty="0" smtClean="0">
              <a:latin typeface="Calibri" pitchFamily="34" charset="0"/>
            </a:rPr>
            <a:t>例如大部分電子郵件內容的前四個字母都是 </a:t>
          </a:r>
          <a:r>
            <a:rPr lang="en-US" altLang="zh-TW" sz="1600" kern="1200" dirty="0" smtClean="0">
              <a:latin typeface="Calibri" pitchFamily="34" charset="0"/>
            </a:rPr>
            <a:t>”dear”</a:t>
          </a:r>
          <a:r>
            <a:rPr lang="zh-TW" altLang="en-US" sz="1600" kern="1200" dirty="0" smtClean="0">
              <a:latin typeface="Calibri" pitchFamily="34" charset="0"/>
            </a:rPr>
            <a:t>。</a:t>
          </a:r>
          <a:endParaRPr lang="zh-TW" altLang="en-US" sz="1600" kern="1200" dirty="0">
            <a:latin typeface="Calibri" pitchFamily="34" charset="0"/>
          </a:endParaRPr>
        </a:p>
      </dsp:txBody>
      <dsp:txXfrm>
        <a:off x="0" y="1891995"/>
        <a:ext cx="8215313" cy="679764"/>
      </dsp:txXfrm>
    </dsp:sp>
    <dsp:sp modelId="{77E2C334-B4DC-4C39-BF25-183D8C3F1B1F}">
      <dsp:nvSpPr>
        <dsp:cNvPr id="0" name=""/>
        <dsp:cNvSpPr/>
      </dsp:nvSpPr>
      <dsp:spPr>
        <a:xfrm>
          <a:off x="0" y="2571760"/>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選擇原文 </a:t>
          </a:r>
          <a:r>
            <a:rPr lang="en-US" altLang="zh-TW" sz="2000" kern="1200" dirty="0" smtClean="0">
              <a:latin typeface="Calibri" pitchFamily="34" charset="0"/>
            </a:rPr>
            <a:t>(chosen-plaintext)</a:t>
          </a:r>
          <a:endParaRPr lang="zh-TW" altLang="en-US" sz="2000" kern="1200" dirty="0">
            <a:latin typeface="Calibri" pitchFamily="34" charset="0"/>
          </a:endParaRPr>
        </a:p>
      </dsp:txBody>
      <dsp:txXfrm>
        <a:off x="29555" y="2601315"/>
        <a:ext cx="8156203" cy="546319"/>
      </dsp:txXfrm>
    </dsp:sp>
    <dsp:sp modelId="{F08A68D9-1A0B-4814-A425-F650FA4564A2}">
      <dsp:nvSpPr>
        <dsp:cNvPr id="0" name=""/>
        <dsp:cNvSpPr/>
      </dsp:nvSpPr>
      <dsp:spPr>
        <a:xfrm>
          <a:off x="0" y="3177189"/>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是指攻擊者發出原文，隨即取得密文。例如發一封電子郵件給對方，內容</a:t>
          </a:r>
          <a:r>
            <a:rPr lang="zh-TW" altLang="en-US" sz="1600" kern="1200" dirty="0" smtClean="0">
              <a:solidFill>
                <a:srgbClr val="FF0000"/>
              </a:solidFill>
              <a:latin typeface="Calibri" pitchFamily="34" charset="0"/>
            </a:rPr>
            <a:t>誘使</a:t>
          </a:r>
          <a:r>
            <a:rPr lang="zh-TW" altLang="en-US" sz="1600" kern="1200" dirty="0" smtClean="0">
              <a:latin typeface="Calibri" pitchFamily="34" charset="0"/>
            </a:rPr>
            <a:t>收信人將之加密後轉發出去，如此就可以攔截到整篇的密文。</a:t>
          </a:r>
          <a:endParaRPr lang="zh-TW" altLang="en-US" sz="1600" kern="1200" dirty="0">
            <a:latin typeface="Calibri" pitchFamily="34" charset="0"/>
          </a:endParaRPr>
        </a:p>
      </dsp:txBody>
      <dsp:txXfrm>
        <a:off x="0" y="3177189"/>
        <a:ext cx="8215313" cy="679764"/>
      </dsp:txXfrm>
    </dsp:sp>
    <dsp:sp modelId="{373DA092-B7C7-4BE7-9D23-B8C78A5F55F1}">
      <dsp:nvSpPr>
        <dsp:cNvPr id="0" name=""/>
        <dsp:cNvSpPr/>
      </dsp:nvSpPr>
      <dsp:spPr>
        <a:xfrm>
          <a:off x="0" y="3856954"/>
          <a:ext cx="8215313" cy="60542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選擇密文 </a:t>
          </a:r>
          <a:r>
            <a:rPr lang="en-US" altLang="zh-TW" sz="2000" kern="1200" dirty="0" smtClean="0">
              <a:latin typeface="Calibri" pitchFamily="34" charset="0"/>
            </a:rPr>
            <a:t>(chosen </a:t>
          </a:r>
          <a:r>
            <a:rPr lang="en-US" altLang="zh-TW" sz="2000" kern="1200" dirty="0" err="1" smtClean="0">
              <a:latin typeface="Calibri" pitchFamily="34" charset="0"/>
            </a:rPr>
            <a:t>ciphertext</a:t>
          </a:r>
          <a:r>
            <a:rPr lang="en-US" altLang="zh-TW" sz="2000" kern="1200" dirty="0" smtClean="0">
              <a:latin typeface="Calibri" pitchFamily="34" charset="0"/>
            </a:rPr>
            <a:t>)</a:t>
          </a:r>
          <a:endParaRPr lang="zh-TW" altLang="en-US" sz="2000" kern="1200" dirty="0">
            <a:latin typeface="Calibri" pitchFamily="34" charset="0"/>
          </a:endParaRPr>
        </a:p>
      </dsp:txBody>
      <dsp:txXfrm>
        <a:off x="29555" y="3886509"/>
        <a:ext cx="8156203" cy="546319"/>
      </dsp:txXfrm>
    </dsp:sp>
    <dsp:sp modelId="{5B341043-AEB0-4EE4-8BEB-CC1EF20A2637}">
      <dsp:nvSpPr>
        <dsp:cNvPr id="0" name=""/>
        <dsp:cNvSpPr/>
      </dsp:nvSpPr>
      <dsp:spPr>
        <a:xfrm>
          <a:off x="0" y="4462383"/>
          <a:ext cx="8215313" cy="679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zh-TW" altLang="en-US" sz="1600" kern="1200" dirty="0" smtClean="0">
              <a:latin typeface="Calibri" pitchFamily="34" charset="0"/>
            </a:rPr>
            <a:t>與選擇原文相反的方法。有些人收到加密電子郵件，回覆時將原信做附件，卻未加密。所以有機會從密文取得原文。</a:t>
          </a:r>
          <a:endParaRPr lang="zh-TW" altLang="en-US" sz="1600" kern="1200" dirty="0">
            <a:latin typeface="Calibri" pitchFamily="34" charset="0"/>
          </a:endParaRPr>
        </a:p>
      </dsp:txBody>
      <dsp:txXfrm>
        <a:off x="0" y="4462383"/>
        <a:ext cx="8215313" cy="6797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7498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2024/11/17</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73931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Master" Target="../slideMasters/slideMaster3.xml"/><Relationship Id="rId6" Type="http://schemas.openxmlformats.org/officeDocument/2006/relationships/image" Target="../media/image16.png"/><Relationship Id="rId11" Type="http://schemas.openxmlformats.org/officeDocument/2006/relationships/image" Target="../media/image11.png"/><Relationship Id="rId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14.png"/><Relationship Id="rId9" Type="http://schemas.openxmlformats.org/officeDocument/2006/relationships/image" Target="../media/image1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2024/11/17</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2024/11/17</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2024/11/17</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5076825" y="5957888"/>
            <a:ext cx="503238" cy="1800225"/>
            <a:chOff x="3470" y="572"/>
            <a:chExt cx="317" cy="1134"/>
          </a:xfrm>
        </p:grpSpPr>
        <p:sp>
          <p:nvSpPr>
            <p:cNvPr id="5" name="Arc 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6" name="Oval 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 name="Oval 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 name="Oval 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 name="Oval 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 name="Oval 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 name="Oval 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 name="Oval 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 name="Oval 11"/>
            <p:cNvSpPr>
              <a:spLocks noChangeArrowheads="1"/>
            </p:cNvSpPr>
            <p:nvPr userDrawn="1"/>
          </p:nvSpPr>
          <p:spPr bwMode="auto">
            <a:xfrm rot="-5400000">
              <a:off x="3565"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 name="Oval 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 name="Group 13"/>
          <p:cNvGrpSpPr>
            <a:grpSpLocks/>
          </p:cNvGrpSpPr>
          <p:nvPr/>
        </p:nvGrpSpPr>
        <p:grpSpPr bwMode="auto">
          <a:xfrm flipH="1">
            <a:off x="179388" y="5842000"/>
            <a:ext cx="815975" cy="2030413"/>
            <a:chOff x="4377" y="300"/>
            <a:chExt cx="514" cy="1279"/>
          </a:xfrm>
        </p:grpSpPr>
        <p:sp>
          <p:nvSpPr>
            <p:cNvPr id="16" name="Arc 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17" name="Oval 15"/>
            <p:cNvSpPr>
              <a:spLocks noChangeArrowheads="1"/>
            </p:cNvSpPr>
            <p:nvPr userDrawn="1"/>
          </p:nvSpPr>
          <p:spPr bwMode="auto">
            <a:xfrm rot="-3515713">
              <a:off x="4468" y="55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 name="Oval 16"/>
            <p:cNvSpPr>
              <a:spLocks noChangeArrowheads="1"/>
            </p:cNvSpPr>
            <p:nvPr userDrawn="1"/>
          </p:nvSpPr>
          <p:spPr bwMode="auto">
            <a:xfrm rot="-1615679">
              <a:off x="4377" y="451"/>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 name="Oval 17"/>
            <p:cNvSpPr>
              <a:spLocks noChangeArrowheads="1"/>
            </p:cNvSpPr>
            <p:nvPr userDrawn="1"/>
          </p:nvSpPr>
          <p:spPr bwMode="auto">
            <a:xfrm rot="6199228">
              <a:off x="4468" y="35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 name="Oval 18"/>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 name="Oval 19"/>
            <p:cNvSpPr>
              <a:spLocks noChangeArrowheads="1"/>
            </p:cNvSpPr>
            <p:nvPr userDrawn="1"/>
          </p:nvSpPr>
          <p:spPr bwMode="auto">
            <a:xfrm rot="-4126769">
              <a:off x="4438" y="503"/>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 name="Oval 20"/>
            <p:cNvSpPr>
              <a:spLocks noChangeArrowheads="1"/>
            </p:cNvSpPr>
            <p:nvPr userDrawn="1"/>
          </p:nvSpPr>
          <p:spPr bwMode="auto">
            <a:xfrm rot="-2624767">
              <a:off x="4520" y="400"/>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 name="Oval 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4" name="Oval 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5" name="Oval 23"/>
            <p:cNvSpPr>
              <a:spLocks noChangeArrowheads="1"/>
            </p:cNvSpPr>
            <p:nvPr userDrawn="1"/>
          </p:nvSpPr>
          <p:spPr bwMode="auto">
            <a:xfrm rot="-2742706">
              <a:off x="4552" y="66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6" name="Oval 24"/>
            <p:cNvSpPr>
              <a:spLocks noChangeArrowheads="1"/>
            </p:cNvSpPr>
            <p:nvPr userDrawn="1"/>
          </p:nvSpPr>
          <p:spPr bwMode="auto">
            <a:xfrm rot="-2742706">
              <a:off x="4597" y="715"/>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7" name="Oval 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8" name="Oval 26"/>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9" name="Oval 27"/>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0" name="Oval 28"/>
            <p:cNvSpPr>
              <a:spLocks noChangeArrowheads="1"/>
            </p:cNvSpPr>
            <p:nvPr userDrawn="1"/>
          </p:nvSpPr>
          <p:spPr bwMode="auto">
            <a:xfrm rot="-2685850">
              <a:off x="4649" y="79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31" name="Group 29"/>
          <p:cNvGrpSpPr>
            <a:grpSpLocks/>
          </p:cNvGrpSpPr>
          <p:nvPr/>
        </p:nvGrpSpPr>
        <p:grpSpPr bwMode="auto">
          <a:xfrm>
            <a:off x="0" y="5849938"/>
            <a:ext cx="9144000" cy="1008062"/>
            <a:chOff x="0" y="302"/>
            <a:chExt cx="5760" cy="635"/>
          </a:xfrm>
        </p:grpSpPr>
        <p:sp>
          <p:nvSpPr>
            <p:cNvPr id="32" name="AutoShape 30"/>
            <p:cNvSpPr>
              <a:spLocks noChangeArrowheads="1"/>
            </p:cNvSpPr>
            <p:nvPr userDrawn="1"/>
          </p:nvSpPr>
          <p:spPr bwMode="auto">
            <a:xfrm>
              <a:off x="0" y="438"/>
              <a:ext cx="340"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3" name="AutoShape 31"/>
            <p:cNvSpPr>
              <a:spLocks noChangeArrowheads="1"/>
            </p:cNvSpPr>
            <p:nvPr userDrawn="1"/>
          </p:nvSpPr>
          <p:spPr bwMode="auto">
            <a:xfrm>
              <a:off x="204" y="618"/>
              <a:ext cx="317" cy="318"/>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4" name="AutoShape 32"/>
            <p:cNvSpPr>
              <a:spLocks noChangeArrowheads="1"/>
            </p:cNvSpPr>
            <p:nvPr userDrawn="1"/>
          </p:nvSpPr>
          <p:spPr bwMode="auto">
            <a:xfrm>
              <a:off x="431"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5" name="AutoShape 33"/>
            <p:cNvSpPr>
              <a:spLocks noChangeArrowheads="1"/>
            </p:cNvSpPr>
            <p:nvPr userDrawn="1"/>
          </p:nvSpPr>
          <p:spPr bwMode="auto">
            <a:xfrm>
              <a:off x="703" y="302"/>
              <a:ext cx="272"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6" name="AutoShape 34"/>
            <p:cNvSpPr>
              <a:spLocks noChangeArrowheads="1"/>
            </p:cNvSpPr>
            <p:nvPr userDrawn="1"/>
          </p:nvSpPr>
          <p:spPr bwMode="auto">
            <a:xfrm>
              <a:off x="884" y="438"/>
              <a:ext cx="318"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7" name="AutoShape 35"/>
            <p:cNvSpPr>
              <a:spLocks noChangeArrowheads="1"/>
            </p:cNvSpPr>
            <p:nvPr userDrawn="1"/>
          </p:nvSpPr>
          <p:spPr bwMode="auto">
            <a:xfrm>
              <a:off x="1111"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8" name="AutoShape 36"/>
            <p:cNvSpPr>
              <a:spLocks noChangeArrowheads="1"/>
            </p:cNvSpPr>
            <p:nvPr userDrawn="1"/>
          </p:nvSpPr>
          <p:spPr bwMode="auto">
            <a:xfrm>
              <a:off x="1202"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9" name="AutoShape 37"/>
            <p:cNvSpPr>
              <a:spLocks noChangeArrowheads="1"/>
            </p:cNvSpPr>
            <p:nvPr userDrawn="1"/>
          </p:nvSpPr>
          <p:spPr bwMode="auto">
            <a:xfrm>
              <a:off x="1474" y="302"/>
              <a:ext cx="227" cy="635"/>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0" name="AutoShape 38"/>
            <p:cNvSpPr>
              <a:spLocks noChangeArrowheads="1"/>
            </p:cNvSpPr>
            <p:nvPr userDrawn="1"/>
          </p:nvSpPr>
          <p:spPr bwMode="auto">
            <a:xfrm>
              <a:off x="1655"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1" name="AutoShape 39"/>
            <p:cNvSpPr>
              <a:spLocks noChangeArrowheads="1"/>
            </p:cNvSpPr>
            <p:nvPr userDrawn="1"/>
          </p:nvSpPr>
          <p:spPr bwMode="auto">
            <a:xfrm>
              <a:off x="1927"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2" name="AutoShape 40"/>
            <p:cNvSpPr>
              <a:spLocks noChangeArrowheads="1"/>
            </p:cNvSpPr>
            <p:nvPr userDrawn="1"/>
          </p:nvSpPr>
          <p:spPr bwMode="auto">
            <a:xfrm>
              <a:off x="1791"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3" name="AutoShape 41"/>
            <p:cNvSpPr>
              <a:spLocks noChangeArrowheads="1"/>
            </p:cNvSpPr>
            <p:nvPr userDrawn="1"/>
          </p:nvSpPr>
          <p:spPr bwMode="auto">
            <a:xfrm>
              <a:off x="1837"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4" name="AutoShape 42"/>
            <p:cNvSpPr>
              <a:spLocks noChangeArrowheads="1"/>
            </p:cNvSpPr>
            <p:nvPr userDrawn="1"/>
          </p:nvSpPr>
          <p:spPr bwMode="auto">
            <a:xfrm>
              <a:off x="2018" y="436"/>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5" name="AutoShape 43"/>
            <p:cNvSpPr>
              <a:spLocks noChangeArrowheads="1"/>
            </p:cNvSpPr>
            <p:nvPr userDrawn="1"/>
          </p:nvSpPr>
          <p:spPr bwMode="auto">
            <a:xfrm>
              <a:off x="2381"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6" name="AutoShape 44"/>
            <p:cNvSpPr>
              <a:spLocks noChangeArrowheads="1"/>
            </p:cNvSpPr>
            <p:nvPr userDrawn="1"/>
          </p:nvSpPr>
          <p:spPr bwMode="auto">
            <a:xfrm>
              <a:off x="2653" y="574"/>
              <a:ext cx="182" cy="363"/>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7" name="AutoShape 45"/>
            <p:cNvSpPr>
              <a:spLocks noChangeArrowheads="1"/>
            </p:cNvSpPr>
            <p:nvPr userDrawn="1"/>
          </p:nvSpPr>
          <p:spPr bwMode="auto">
            <a:xfrm>
              <a:off x="2517"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8" name="AutoShape 46"/>
            <p:cNvSpPr>
              <a:spLocks noChangeArrowheads="1"/>
            </p:cNvSpPr>
            <p:nvPr userDrawn="1"/>
          </p:nvSpPr>
          <p:spPr bwMode="auto">
            <a:xfrm>
              <a:off x="2789"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9" name="AutoShape 47"/>
            <p:cNvSpPr>
              <a:spLocks noChangeArrowheads="1"/>
            </p:cNvSpPr>
            <p:nvPr userDrawn="1"/>
          </p:nvSpPr>
          <p:spPr bwMode="auto">
            <a:xfrm>
              <a:off x="2925"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0" name="AutoShape 48"/>
            <p:cNvSpPr>
              <a:spLocks noChangeArrowheads="1"/>
            </p:cNvSpPr>
            <p:nvPr userDrawn="1"/>
          </p:nvSpPr>
          <p:spPr bwMode="auto">
            <a:xfrm>
              <a:off x="3378"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1" name="AutoShape 49"/>
            <p:cNvSpPr>
              <a:spLocks noChangeArrowheads="1"/>
            </p:cNvSpPr>
            <p:nvPr userDrawn="1"/>
          </p:nvSpPr>
          <p:spPr bwMode="auto">
            <a:xfrm>
              <a:off x="3198" y="619"/>
              <a:ext cx="317" cy="318"/>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2" name="AutoShape 50"/>
            <p:cNvSpPr>
              <a:spLocks noChangeArrowheads="1"/>
            </p:cNvSpPr>
            <p:nvPr userDrawn="1"/>
          </p:nvSpPr>
          <p:spPr bwMode="auto">
            <a:xfrm>
              <a:off x="3696"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3" name="AutoShape 51"/>
            <p:cNvSpPr>
              <a:spLocks noChangeArrowheads="1"/>
            </p:cNvSpPr>
            <p:nvPr userDrawn="1"/>
          </p:nvSpPr>
          <p:spPr bwMode="auto">
            <a:xfrm>
              <a:off x="3560" y="438"/>
              <a:ext cx="182" cy="499"/>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4" name="AutoShape 52"/>
            <p:cNvSpPr>
              <a:spLocks noChangeArrowheads="1"/>
            </p:cNvSpPr>
            <p:nvPr userDrawn="1"/>
          </p:nvSpPr>
          <p:spPr bwMode="auto">
            <a:xfrm>
              <a:off x="3606"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5" name="AutoShape 53"/>
            <p:cNvSpPr>
              <a:spLocks noChangeArrowheads="1"/>
            </p:cNvSpPr>
            <p:nvPr userDrawn="1"/>
          </p:nvSpPr>
          <p:spPr bwMode="auto">
            <a:xfrm>
              <a:off x="3787"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6" name="AutoShape 54"/>
            <p:cNvSpPr>
              <a:spLocks noChangeArrowheads="1"/>
            </p:cNvSpPr>
            <p:nvPr userDrawn="1"/>
          </p:nvSpPr>
          <p:spPr bwMode="auto">
            <a:xfrm>
              <a:off x="4150"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7" name="AutoShape 55"/>
            <p:cNvSpPr>
              <a:spLocks noChangeArrowheads="1"/>
            </p:cNvSpPr>
            <p:nvPr userDrawn="1"/>
          </p:nvSpPr>
          <p:spPr bwMode="auto">
            <a:xfrm>
              <a:off x="4422"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8" name="AutoShape 56"/>
            <p:cNvSpPr>
              <a:spLocks noChangeArrowheads="1"/>
            </p:cNvSpPr>
            <p:nvPr userDrawn="1"/>
          </p:nvSpPr>
          <p:spPr bwMode="auto">
            <a:xfrm>
              <a:off x="4286" y="438"/>
              <a:ext cx="182"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9" name="AutoShape 57"/>
            <p:cNvSpPr>
              <a:spLocks noChangeArrowheads="1"/>
            </p:cNvSpPr>
            <p:nvPr userDrawn="1"/>
          </p:nvSpPr>
          <p:spPr bwMode="auto">
            <a:xfrm>
              <a:off x="4558"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0" name="AutoShape 58"/>
            <p:cNvSpPr>
              <a:spLocks noChangeArrowheads="1"/>
            </p:cNvSpPr>
            <p:nvPr userDrawn="1"/>
          </p:nvSpPr>
          <p:spPr bwMode="auto">
            <a:xfrm>
              <a:off x="4694"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1" name="AutoShape 59"/>
            <p:cNvSpPr>
              <a:spLocks noChangeArrowheads="1"/>
            </p:cNvSpPr>
            <p:nvPr userDrawn="1"/>
          </p:nvSpPr>
          <p:spPr bwMode="auto">
            <a:xfrm>
              <a:off x="5147"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2" name="AutoShape 60"/>
            <p:cNvSpPr>
              <a:spLocks noChangeArrowheads="1"/>
            </p:cNvSpPr>
            <p:nvPr userDrawn="1"/>
          </p:nvSpPr>
          <p:spPr bwMode="auto">
            <a:xfrm>
              <a:off x="4967"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3" name="AutoShape 61"/>
            <p:cNvSpPr>
              <a:spLocks noChangeArrowheads="1"/>
            </p:cNvSpPr>
            <p:nvPr userDrawn="1"/>
          </p:nvSpPr>
          <p:spPr bwMode="auto">
            <a:xfrm>
              <a:off x="4944"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4" name="AutoShape 62"/>
            <p:cNvSpPr>
              <a:spLocks noChangeArrowheads="1"/>
            </p:cNvSpPr>
            <p:nvPr userDrawn="1"/>
          </p:nvSpPr>
          <p:spPr bwMode="auto">
            <a:xfrm>
              <a:off x="5216" y="302"/>
              <a:ext cx="227"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5" name="AutoShape 63"/>
            <p:cNvSpPr>
              <a:spLocks noChangeArrowheads="1"/>
            </p:cNvSpPr>
            <p:nvPr userDrawn="1"/>
          </p:nvSpPr>
          <p:spPr bwMode="auto">
            <a:xfrm>
              <a:off x="5397" y="620"/>
              <a:ext cx="182" cy="317"/>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6" name="AutoShape 64"/>
            <p:cNvSpPr>
              <a:spLocks noChangeArrowheads="1"/>
            </p:cNvSpPr>
            <p:nvPr userDrawn="1"/>
          </p:nvSpPr>
          <p:spPr bwMode="auto">
            <a:xfrm>
              <a:off x="5533"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7" name="AutoShape 65"/>
            <p:cNvSpPr>
              <a:spLocks noChangeArrowheads="1"/>
            </p:cNvSpPr>
            <p:nvPr userDrawn="1"/>
          </p:nvSpPr>
          <p:spPr bwMode="auto">
            <a:xfrm>
              <a:off x="5579"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8" name="Group 66"/>
          <p:cNvGrpSpPr>
            <a:grpSpLocks/>
          </p:cNvGrpSpPr>
          <p:nvPr/>
        </p:nvGrpSpPr>
        <p:grpSpPr bwMode="auto">
          <a:xfrm>
            <a:off x="971550" y="5734050"/>
            <a:ext cx="757238" cy="1885950"/>
            <a:chOff x="4377" y="300"/>
            <a:chExt cx="514" cy="1279"/>
          </a:xfrm>
        </p:grpSpPr>
        <p:sp>
          <p:nvSpPr>
            <p:cNvPr id="69" name="Arc 67"/>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70" name="Oval 68"/>
            <p:cNvSpPr>
              <a:spLocks noChangeArrowheads="1"/>
            </p:cNvSpPr>
            <p:nvPr userDrawn="1"/>
          </p:nvSpPr>
          <p:spPr bwMode="auto">
            <a:xfrm rot="-3515713">
              <a:off x="4469" y="555"/>
              <a:ext cx="151" cy="44"/>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1" name="Oval 69"/>
            <p:cNvSpPr>
              <a:spLocks noChangeArrowheads="1"/>
            </p:cNvSpPr>
            <p:nvPr userDrawn="1"/>
          </p:nvSpPr>
          <p:spPr bwMode="auto">
            <a:xfrm rot="-1615679">
              <a:off x="4377" y="451"/>
              <a:ext cx="143" cy="53"/>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2" name="Oval 70"/>
            <p:cNvSpPr>
              <a:spLocks noChangeArrowheads="1"/>
            </p:cNvSpPr>
            <p:nvPr userDrawn="1"/>
          </p:nvSpPr>
          <p:spPr bwMode="auto">
            <a:xfrm rot="6199228">
              <a:off x="4469" y="350"/>
              <a:ext cx="152"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3" name="Oval 71"/>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4" name="Oval 72"/>
            <p:cNvSpPr>
              <a:spLocks noChangeArrowheads="1"/>
            </p:cNvSpPr>
            <p:nvPr userDrawn="1"/>
          </p:nvSpPr>
          <p:spPr bwMode="auto">
            <a:xfrm rot="-4126769">
              <a:off x="4421" y="501"/>
              <a:ext cx="155"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5" name="Oval 73"/>
            <p:cNvSpPr>
              <a:spLocks noChangeArrowheads="1"/>
            </p:cNvSpPr>
            <p:nvPr userDrawn="1"/>
          </p:nvSpPr>
          <p:spPr bwMode="auto">
            <a:xfrm rot="-2624767">
              <a:off x="4520" y="400"/>
              <a:ext cx="141"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6" name="Oval 74"/>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7" name="Oval 75"/>
            <p:cNvSpPr>
              <a:spLocks noChangeArrowheads="1"/>
            </p:cNvSpPr>
            <p:nvPr userDrawn="1"/>
          </p:nvSpPr>
          <p:spPr bwMode="auto">
            <a:xfrm rot="-1495776">
              <a:off x="4567" y="451"/>
              <a:ext cx="142" cy="5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8" name="Oval 76"/>
            <p:cNvSpPr>
              <a:spLocks noChangeArrowheads="1"/>
            </p:cNvSpPr>
            <p:nvPr userDrawn="1"/>
          </p:nvSpPr>
          <p:spPr bwMode="auto">
            <a:xfrm rot="-2742706">
              <a:off x="4552" y="671"/>
              <a:ext cx="153"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9" name="Oval 77"/>
            <p:cNvSpPr>
              <a:spLocks noChangeArrowheads="1"/>
            </p:cNvSpPr>
            <p:nvPr userDrawn="1"/>
          </p:nvSpPr>
          <p:spPr bwMode="auto">
            <a:xfrm rot="-2742706">
              <a:off x="4593" y="713"/>
              <a:ext cx="155" cy="46"/>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0" name="Oval 78"/>
            <p:cNvSpPr>
              <a:spLocks noChangeArrowheads="1"/>
            </p:cNvSpPr>
            <p:nvPr userDrawn="1"/>
          </p:nvSpPr>
          <p:spPr bwMode="auto">
            <a:xfrm rot="1036516">
              <a:off x="4740" y="754"/>
              <a:ext cx="151"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1" name="Oval 79"/>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2" name="Oval 80"/>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3" name="Oval 81"/>
            <p:cNvSpPr>
              <a:spLocks noChangeArrowheads="1"/>
            </p:cNvSpPr>
            <p:nvPr userDrawn="1"/>
          </p:nvSpPr>
          <p:spPr bwMode="auto">
            <a:xfrm rot="-2685850">
              <a:off x="4649" y="798"/>
              <a:ext cx="152"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4" name="Group 87"/>
          <p:cNvGrpSpPr>
            <a:grpSpLocks/>
          </p:cNvGrpSpPr>
          <p:nvPr/>
        </p:nvGrpSpPr>
        <p:grpSpPr bwMode="auto">
          <a:xfrm rot="-1259352">
            <a:off x="1620838" y="5745163"/>
            <a:ext cx="576262" cy="539750"/>
            <a:chOff x="295" y="3385"/>
            <a:chExt cx="408" cy="340"/>
          </a:xfrm>
        </p:grpSpPr>
        <p:grpSp>
          <p:nvGrpSpPr>
            <p:cNvPr id="85" name="Group 88"/>
            <p:cNvGrpSpPr>
              <a:grpSpLocks/>
            </p:cNvGrpSpPr>
            <p:nvPr userDrawn="1"/>
          </p:nvGrpSpPr>
          <p:grpSpPr bwMode="auto">
            <a:xfrm rot="2362656">
              <a:off x="295" y="3385"/>
              <a:ext cx="408" cy="273"/>
              <a:chOff x="1701" y="527"/>
              <a:chExt cx="498" cy="273"/>
            </a:xfrm>
          </p:grpSpPr>
          <p:grpSp>
            <p:nvGrpSpPr>
              <p:cNvPr id="88" name="Group 89"/>
              <p:cNvGrpSpPr>
                <a:grpSpLocks/>
              </p:cNvGrpSpPr>
              <p:nvPr userDrawn="1"/>
            </p:nvGrpSpPr>
            <p:grpSpPr bwMode="auto">
              <a:xfrm rot="228844">
                <a:off x="1927" y="618"/>
                <a:ext cx="272" cy="90"/>
                <a:chOff x="1927" y="527"/>
                <a:chExt cx="272" cy="90"/>
              </a:xfrm>
            </p:grpSpPr>
            <p:sp>
              <p:nvSpPr>
                <p:cNvPr id="95" name="Oval 90"/>
                <p:cNvSpPr>
                  <a:spLocks noChangeArrowheads="1"/>
                </p:cNvSpPr>
                <p:nvPr userDrawn="1"/>
              </p:nvSpPr>
              <p:spPr bwMode="auto">
                <a:xfrm rot="187092">
                  <a:off x="1903" y="545"/>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6" name="Oval 91"/>
                <p:cNvSpPr>
                  <a:spLocks noChangeArrowheads="1"/>
                </p:cNvSpPr>
                <p:nvPr userDrawn="1"/>
              </p:nvSpPr>
              <p:spPr bwMode="auto">
                <a:xfrm rot="10143706">
                  <a:off x="1898" y="500"/>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9" name="Group 92"/>
              <p:cNvGrpSpPr>
                <a:grpSpLocks/>
              </p:cNvGrpSpPr>
              <p:nvPr userDrawn="1"/>
            </p:nvGrpSpPr>
            <p:grpSpPr bwMode="auto">
              <a:xfrm rot="10800000">
                <a:off x="1701" y="618"/>
                <a:ext cx="272" cy="90"/>
                <a:chOff x="1927" y="527"/>
                <a:chExt cx="272" cy="90"/>
              </a:xfrm>
            </p:grpSpPr>
            <p:sp>
              <p:nvSpPr>
                <p:cNvPr id="93" name="Oval 93"/>
                <p:cNvSpPr>
                  <a:spLocks noChangeArrowheads="1"/>
                </p:cNvSpPr>
                <p:nvPr userDrawn="1"/>
              </p:nvSpPr>
              <p:spPr bwMode="auto">
                <a:xfrm rot="187092">
                  <a:off x="1973" y="617"/>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4" name="Oval 94"/>
                <p:cNvSpPr>
                  <a:spLocks noChangeArrowheads="1"/>
                </p:cNvSpPr>
                <p:nvPr userDrawn="1"/>
              </p:nvSpPr>
              <p:spPr bwMode="auto">
                <a:xfrm rot="10143706">
                  <a:off x="1972" y="576"/>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0" name="Oval 95"/>
              <p:cNvSpPr>
                <a:spLocks noChangeArrowheads="1"/>
              </p:cNvSpPr>
              <p:nvPr userDrawn="1"/>
            </p:nvSpPr>
            <p:spPr bwMode="auto">
              <a:xfrm>
                <a:off x="1920" y="611"/>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1" name="Oval 96"/>
              <p:cNvSpPr>
                <a:spLocks noChangeArrowheads="1"/>
              </p:cNvSpPr>
              <p:nvPr userDrawn="1"/>
            </p:nvSpPr>
            <p:spPr bwMode="auto">
              <a:xfrm>
                <a:off x="1872" y="519"/>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2" name="Oval 97"/>
              <p:cNvSpPr>
                <a:spLocks noChangeArrowheads="1"/>
              </p:cNvSpPr>
              <p:nvPr userDrawn="1"/>
            </p:nvSpPr>
            <p:spPr bwMode="auto">
              <a:xfrm>
                <a:off x="1968" y="520"/>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86" name="Oval 98"/>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7" name="Oval 99"/>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7" name="Group 100"/>
          <p:cNvGrpSpPr>
            <a:grpSpLocks/>
          </p:cNvGrpSpPr>
          <p:nvPr/>
        </p:nvGrpSpPr>
        <p:grpSpPr bwMode="auto">
          <a:xfrm rot="-3824161">
            <a:off x="8244682" y="4004469"/>
            <a:ext cx="412750" cy="414337"/>
            <a:chOff x="295" y="3385"/>
            <a:chExt cx="408" cy="340"/>
          </a:xfrm>
        </p:grpSpPr>
        <p:grpSp>
          <p:nvGrpSpPr>
            <p:cNvPr id="98" name="Group 101"/>
            <p:cNvGrpSpPr>
              <a:grpSpLocks/>
            </p:cNvGrpSpPr>
            <p:nvPr userDrawn="1"/>
          </p:nvGrpSpPr>
          <p:grpSpPr bwMode="auto">
            <a:xfrm rot="2362656">
              <a:off x="295" y="3385"/>
              <a:ext cx="408" cy="273"/>
              <a:chOff x="1701" y="527"/>
              <a:chExt cx="498" cy="273"/>
            </a:xfrm>
          </p:grpSpPr>
          <p:grpSp>
            <p:nvGrpSpPr>
              <p:cNvPr id="101" name="Group 102"/>
              <p:cNvGrpSpPr>
                <a:grpSpLocks/>
              </p:cNvGrpSpPr>
              <p:nvPr userDrawn="1"/>
            </p:nvGrpSpPr>
            <p:grpSpPr bwMode="auto">
              <a:xfrm rot="228844">
                <a:off x="1927" y="618"/>
                <a:ext cx="272" cy="90"/>
                <a:chOff x="1927" y="527"/>
                <a:chExt cx="272" cy="90"/>
              </a:xfrm>
            </p:grpSpPr>
            <p:sp>
              <p:nvSpPr>
                <p:cNvPr id="108" name="Oval 103"/>
                <p:cNvSpPr>
                  <a:spLocks noChangeArrowheads="1"/>
                </p:cNvSpPr>
                <p:nvPr userDrawn="1"/>
              </p:nvSpPr>
              <p:spPr bwMode="auto">
                <a:xfrm rot="187092">
                  <a:off x="1895" y="517"/>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 name="Oval 104"/>
                <p:cNvSpPr>
                  <a:spLocks noChangeArrowheads="1"/>
                </p:cNvSpPr>
                <p:nvPr userDrawn="1"/>
              </p:nvSpPr>
              <p:spPr bwMode="auto">
                <a:xfrm rot="10143706">
                  <a:off x="1889" y="468"/>
                  <a:ext cx="272" cy="47"/>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02" name="Group 105"/>
              <p:cNvGrpSpPr>
                <a:grpSpLocks/>
              </p:cNvGrpSpPr>
              <p:nvPr userDrawn="1"/>
            </p:nvGrpSpPr>
            <p:grpSpPr bwMode="auto">
              <a:xfrm rot="10800000">
                <a:off x="1701" y="618"/>
                <a:ext cx="272" cy="90"/>
                <a:chOff x="1927" y="527"/>
                <a:chExt cx="272" cy="90"/>
              </a:xfrm>
            </p:grpSpPr>
            <p:sp>
              <p:nvSpPr>
                <p:cNvPr id="106" name="Oval 106"/>
                <p:cNvSpPr>
                  <a:spLocks noChangeArrowheads="1"/>
                </p:cNvSpPr>
                <p:nvPr userDrawn="1"/>
              </p:nvSpPr>
              <p:spPr bwMode="auto">
                <a:xfrm rot="187092">
                  <a:off x="1941" y="614"/>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 name="Oval 107"/>
                <p:cNvSpPr>
                  <a:spLocks noChangeArrowheads="1"/>
                </p:cNvSpPr>
                <p:nvPr userDrawn="1"/>
              </p:nvSpPr>
              <p:spPr bwMode="auto">
                <a:xfrm rot="10143706">
                  <a:off x="1939" y="570"/>
                  <a:ext cx="272" cy="48"/>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 name="Oval 108"/>
              <p:cNvSpPr>
                <a:spLocks noChangeArrowheads="1"/>
              </p:cNvSpPr>
              <p:nvPr userDrawn="1"/>
            </p:nvSpPr>
            <p:spPr bwMode="auto">
              <a:xfrm>
                <a:off x="1914" y="577"/>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 name="Oval 109"/>
              <p:cNvSpPr>
                <a:spLocks noChangeArrowheads="1"/>
              </p:cNvSpPr>
              <p:nvPr userDrawn="1"/>
            </p:nvSpPr>
            <p:spPr bwMode="auto">
              <a:xfrm>
                <a:off x="1873" y="484"/>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 name="Oval 110"/>
              <p:cNvSpPr>
                <a:spLocks noChangeArrowheads="1"/>
              </p:cNvSpPr>
              <p:nvPr userDrawn="1"/>
            </p:nvSpPr>
            <p:spPr bwMode="auto">
              <a:xfrm>
                <a:off x="1959" y="483"/>
                <a:ext cx="5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9" name="Oval 111"/>
            <p:cNvSpPr>
              <a:spLocks noChangeArrowheads="1"/>
            </p:cNvSpPr>
            <p:nvPr userDrawn="1"/>
          </p:nvSpPr>
          <p:spPr bwMode="auto">
            <a:xfrm flipH="1">
              <a:off x="341" y="3649"/>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0" name="Oval 112"/>
            <p:cNvSpPr>
              <a:spLocks noChangeArrowheads="1"/>
            </p:cNvSpPr>
            <p:nvPr userDrawn="1"/>
          </p:nvSpPr>
          <p:spPr bwMode="auto">
            <a:xfrm flipH="1">
              <a:off x="302" y="3692"/>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0" name="Group 113"/>
          <p:cNvGrpSpPr>
            <a:grpSpLocks/>
          </p:cNvGrpSpPr>
          <p:nvPr/>
        </p:nvGrpSpPr>
        <p:grpSpPr bwMode="auto">
          <a:xfrm rot="-3328072">
            <a:off x="4283869" y="5734844"/>
            <a:ext cx="412750" cy="414338"/>
            <a:chOff x="295" y="3385"/>
            <a:chExt cx="408" cy="340"/>
          </a:xfrm>
        </p:grpSpPr>
        <p:grpSp>
          <p:nvGrpSpPr>
            <p:cNvPr id="111" name="Group 114"/>
            <p:cNvGrpSpPr>
              <a:grpSpLocks/>
            </p:cNvGrpSpPr>
            <p:nvPr userDrawn="1"/>
          </p:nvGrpSpPr>
          <p:grpSpPr bwMode="auto">
            <a:xfrm rot="2362656">
              <a:off x="295" y="3385"/>
              <a:ext cx="408" cy="273"/>
              <a:chOff x="1701" y="527"/>
              <a:chExt cx="498" cy="273"/>
            </a:xfrm>
          </p:grpSpPr>
          <p:grpSp>
            <p:nvGrpSpPr>
              <p:cNvPr id="114" name="Group 115"/>
              <p:cNvGrpSpPr>
                <a:grpSpLocks/>
              </p:cNvGrpSpPr>
              <p:nvPr userDrawn="1"/>
            </p:nvGrpSpPr>
            <p:grpSpPr bwMode="auto">
              <a:xfrm rot="228844">
                <a:off x="1927" y="618"/>
                <a:ext cx="272" cy="90"/>
                <a:chOff x="1927" y="527"/>
                <a:chExt cx="272" cy="90"/>
              </a:xfrm>
            </p:grpSpPr>
            <p:sp>
              <p:nvSpPr>
                <p:cNvPr id="121" name="Oval 116"/>
                <p:cNvSpPr>
                  <a:spLocks noChangeArrowheads="1"/>
                </p:cNvSpPr>
                <p:nvPr userDrawn="1"/>
              </p:nvSpPr>
              <p:spPr bwMode="auto">
                <a:xfrm rot="187092">
                  <a:off x="1889" y="525"/>
                  <a:ext cx="272" cy="42"/>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2" name="Oval 117"/>
                <p:cNvSpPr>
                  <a:spLocks noChangeArrowheads="1"/>
                </p:cNvSpPr>
                <p:nvPr userDrawn="1"/>
              </p:nvSpPr>
              <p:spPr bwMode="auto">
                <a:xfrm rot="10143706">
                  <a:off x="1888" y="475"/>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5" name="Group 118"/>
              <p:cNvGrpSpPr>
                <a:grpSpLocks/>
              </p:cNvGrpSpPr>
              <p:nvPr userDrawn="1"/>
            </p:nvGrpSpPr>
            <p:grpSpPr bwMode="auto">
              <a:xfrm rot="10800000">
                <a:off x="1701" y="618"/>
                <a:ext cx="272" cy="90"/>
                <a:chOff x="1927" y="527"/>
                <a:chExt cx="272" cy="90"/>
              </a:xfrm>
            </p:grpSpPr>
            <p:sp>
              <p:nvSpPr>
                <p:cNvPr id="119" name="Oval 119"/>
                <p:cNvSpPr>
                  <a:spLocks noChangeArrowheads="1"/>
                </p:cNvSpPr>
                <p:nvPr userDrawn="1"/>
              </p:nvSpPr>
              <p:spPr bwMode="auto">
                <a:xfrm rot="187092">
                  <a:off x="1948" y="611"/>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0" name="Oval 120"/>
                <p:cNvSpPr>
                  <a:spLocks noChangeArrowheads="1"/>
                </p:cNvSpPr>
                <p:nvPr userDrawn="1"/>
              </p:nvSpPr>
              <p:spPr bwMode="auto">
                <a:xfrm rot="10143706">
                  <a:off x="1953" y="550"/>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6" name="Oval 121"/>
              <p:cNvSpPr>
                <a:spLocks noChangeArrowheads="1"/>
              </p:cNvSpPr>
              <p:nvPr userDrawn="1"/>
            </p:nvSpPr>
            <p:spPr bwMode="auto">
              <a:xfrm>
                <a:off x="1908" y="587"/>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7" name="Oval 122"/>
              <p:cNvSpPr>
                <a:spLocks noChangeArrowheads="1"/>
              </p:cNvSpPr>
              <p:nvPr userDrawn="1"/>
            </p:nvSpPr>
            <p:spPr bwMode="auto">
              <a:xfrm>
                <a:off x="1862" y="495"/>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8" name="Oval 123"/>
              <p:cNvSpPr>
                <a:spLocks noChangeArrowheads="1"/>
              </p:cNvSpPr>
              <p:nvPr userDrawn="1"/>
            </p:nvSpPr>
            <p:spPr bwMode="auto">
              <a:xfrm>
                <a:off x="1954" y="491"/>
                <a:ext cx="50"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2" name="Oval 124"/>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3" name="Oval 125"/>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3" name="Group 126"/>
          <p:cNvGrpSpPr>
            <a:grpSpLocks/>
          </p:cNvGrpSpPr>
          <p:nvPr/>
        </p:nvGrpSpPr>
        <p:grpSpPr bwMode="auto">
          <a:xfrm rot="-708557">
            <a:off x="831850" y="5299075"/>
            <a:ext cx="355600" cy="396875"/>
            <a:chOff x="295" y="3385"/>
            <a:chExt cx="408" cy="340"/>
          </a:xfrm>
        </p:grpSpPr>
        <p:grpSp>
          <p:nvGrpSpPr>
            <p:cNvPr id="124" name="Group 127"/>
            <p:cNvGrpSpPr>
              <a:grpSpLocks/>
            </p:cNvGrpSpPr>
            <p:nvPr userDrawn="1"/>
          </p:nvGrpSpPr>
          <p:grpSpPr bwMode="auto">
            <a:xfrm rot="2362656">
              <a:off x="295" y="3385"/>
              <a:ext cx="408" cy="273"/>
              <a:chOff x="1701" y="527"/>
              <a:chExt cx="498" cy="273"/>
            </a:xfrm>
          </p:grpSpPr>
          <p:grpSp>
            <p:nvGrpSpPr>
              <p:cNvPr id="127" name="Group 128"/>
              <p:cNvGrpSpPr>
                <a:grpSpLocks/>
              </p:cNvGrpSpPr>
              <p:nvPr userDrawn="1"/>
            </p:nvGrpSpPr>
            <p:grpSpPr bwMode="auto">
              <a:xfrm rot="228844">
                <a:off x="1927" y="618"/>
                <a:ext cx="272" cy="90"/>
                <a:chOff x="1927" y="527"/>
                <a:chExt cx="272" cy="90"/>
              </a:xfrm>
            </p:grpSpPr>
            <p:sp>
              <p:nvSpPr>
                <p:cNvPr id="134" name="Oval 129"/>
                <p:cNvSpPr>
                  <a:spLocks noChangeArrowheads="1"/>
                </p:cNvSpPr>
                <p:nvPr userDrawn="1"/>
              </p:nvSpPr>
              <p:spPr bwMode="auto">
                <a:xfrm rot="187092">
                  <a:off x="1867" y="557"/>
                  <a:ext cx="253"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5" name="Oval 130"/>
                <p:cNvSpPr>
                  <a:spLocks noChangeArrowheads="1"/>
                </p:cNvSpPr>
                <p:nvPr userDrawn="1"/>
              </p:nvSpPr>
              <p:spPr bwMode="auto">
                <a:xfrm rot="10143706">
                  <a:off x="1864" y="508"/>
                  <a:ext cx="265"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8" name="Group 131"/>
              <p:cNvGrpSpPr>
                <a:grpSpLocks/>
              </p:cNvGrpSpPr>
              <p:nvPr userDrawn="1"/>
            </p:nvGrpSpPr>
            <p:grpSpPr bwMode="auto">
              <a:xfrm rot="10800000">
                <a:off x="1701" y="618"/>
                <a:ext cx="272" cy="90"/>
                <a:chOff x="1927" y="527"/>
                <a:chExt cx="272" cy="90"/>
              </a:xfrm>
            </p:grpSpPr>
            <p:sp>
              <p:nvSpPr>
                <p:cNvPr id="132" name="Oval 132"/>
                <p:cNvSpPr>
                  <a:spLocks noChangeArrowheads="1"/>
                </p:cNvSpPr>
                <p:nvPr userDrawn="1"/>
              </p:nvSpPr>
              <p:spPr bwMode="auto">
                <a:xfrm rot="187092">
                  <a:off x="2004" y="625"/>
                  <a:ext cx="26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3" name="Oval 133"/>
                <p:cNvSpPr>
                  <a:spLocks noChangeArrowheads="1"/>
                </p:cNvSpPr>
                <p:nvPr userDrawn="1"/>
              </p:nvSpPr>
              <p:spPr bwMode="auto">
                <a:xfrm rot="10143706">
                  <a:off x="2005" y="580"/>
                  <a:ext cx="256"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9" name="Oval 134"/>
              <p:cNvSpPr>
                <a:spLocks noChangeArrowheads="1"/>
              </p:cNvSpPr>
              <p:nvPr userDrawn="1"/>
            </p:nvSpPr>
            <p:spPr bwMode="auto">
              <a:xfrm>
                <a:off x="1916" y="612"/>
                <a:ext cx="42"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0" name="Oval 135"/>
              <p:cNvSpPr>
                <a:spLocks noChangeArrowheads="1"/>
              </p:cNvSpPr>
              <p:nvPr userDrawn="1"/>
            </p:nvSpPr>
            <p:spPr bwMode="auto">
              <a:xfrm>
                <a:off x="1869" y="525"/>
                <a:ext cx="49"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1" name="Oval 136"/>
              <p:cNvSpPr>
                <a:spLocks noChangeArrowheads="1"/>
              </p:cNvSpPr>
              <p:nvPr userDrawn="1"/>
            </p:nvSpPr>
            <p:spPr bwMode="auto">
              <a:xfrm>
                <a:off x="1956" y="517"/>
                <a:ext cx="51"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5" name="Oval 137"/>
            <p:cNvSpPr>
              <a:spLocks noChangeArrowheads="1"/>
            </p:cNvSpPr>
            <p:nvPr userDrawn="1"/>
          </p:nvSpPr>
          <p:spPr bwMode="auto">
            <a:xfrm flipH="1">
              <a:off x="338" y="3655"/>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6" name="Oval 138"/>
            <p:cNvSpPr>
              <a:spLocks noChangeArrowheads="1"/>
            </p:cNvSpPr>
            <p:nvPr userDrawn="1"/>
          </p:nvSpPr>
          <p:spPr bwMode="auto">
            <a:xfrm flipH="1">
              <a:off x="295" y="3702"/>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36" name="Group 139"/>
          <p:cNvGrpSpPr>
            <a:grpSpLocks/>
          </p:cNvGrpSpPr>
          <p:nvPr/>
        </p:nvGrpSpPr>
        <p:grpSpPr bwMode="auto">
          <a:xfrm rot="1304332">
            <a:off x="-647700" y="1341438"/>
            <a:ext cx="647700" cy="539750"/>
            <a:chOff x="295" y="3385"/>
            <a:chExt cx="408" cy="340"/>
          </a:xfrm>
        </p:grpSpPr>
        <p:grpSp>
          <p:nvGrpSpPr>
            <p:cNvPr id="137" name="Group 140"/>
            <p:cNvGrpSpPr>
              <a:grpSpLocks/>
            </p:cNvGrpSpPr>
            <p:nvPr userDrawn="1"/>
          </p:nvGrpSpPr>
          <p:grpSpPr bwMode="auto">
            <a:xfrm rot="2362656">
              <a:off x="295" y="3385"/>
              <a:ext cx="408" cy="273"/>
              <a:chOff x="1701" y="527"/>
              <a:chExt cx="498" cy="273"/>
            </a:xfrm>
          </p:grpSpPr>
          <p:grpSp>
            <p:nvGrpSpPr>
              <p:cNvPr id="140" name="Group 141"/>
              <p:cNvGrpSpPr>
                <a:grpSpLocks/>
              </p:cNvGrpSpPr>
              <p:nvPr userDrawn="1"/>
            </p:nvGrpSpPr>
            <p:grpSpPr bwMode="auto">
              <a:xfrm rot="228844">
                <a:off x="1927" y="618"/>
                <a:ext cx="272" cy="90"/>
                <a:chOff x="1927" y="527"/>
                <a:chExt cx="272" cy="90"/>
              </a:xfrm>
            </p:grpSpPr>
            <p:sp>
              <p:nvSpPr>
                <p:cNvPr id="147" name="Oval 142"/>
                <p:cNvSpPr>
                  <a:spLocks noChangeArrowheads="1"/>
                </p:cNvSpPr>
                <p:nvPr userDrawn="1"/>
              </p:nvSpPr>
              <p:spPr bwMode="auto">
                <a:xfrm rot="187092">
                  <a:off x="1852" y="586"/>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8" name="Oval 143"/>
                <p:cNvSpPr>
                  <a:spLocks noChangeArrowheads="1"/>
                </p:cNvSpPr>
                <p:nvPr userDrawn="1"/>
              </p:nvSpPr>
              <p:spPr bwMode="auto">
                <a:xfrm rot="10143706">
                  <a:off x="1854" y="543"/>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1" name="Group 144"/>
              <p:cNvGrpSpPr>
                <a:grpSpLocks/>
              </p:cNvGrpSpPr>
              <p:nvPr userDrawn="1"/>
            </p:nvGrpSpPr>
            <p:grpSpPr bwMode="auto">
              <a:xfrm rot="10800000">
                <a:off x="1701" y="618"/>
                <a:ext cx="272" cy="90"/>
                <a:chOff x="1927" y="527"/>
                <a:chExt cx="272" cy="90"/>
              </a:xfrm>
            </p:grpSpPr>
            <p:sp>
              <p:nvSpPr>
                <p:cNvPr id="145" name="Oval 145"/>
                <p:cNvSpPr>
                  <a:spLocks noChangeArrowheads="1"/>
                </p:cNvSpPr>
                <p:nvPr userDrawn="1"/>
              </p:nvSpPr>
              <p:spPr bwMode="auto">
                <a:xfrm rot="187092">
                  <a:off x="1990" y="590"/>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6" name="Oval 146"/>
                <p:cNvSpPr>
                  <a:spLocks noChangeArrowheads="1"/>
                </p:cNvSpPr>
                <p:nvPr userDrawn="1"/>
              </p:nvSpPr>
              <p:spPr bwMode="auto">
                <a:xfrm rot="10143706">
                  <a:off x="1990" y="543"/>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42" name="Oval 147"/>
              <p:cNvSpPr>
                <a:spLocks noChangeArrowheads="1"/>
              </p:cNvSpPr>
              <p:nvPr userDrawn="1"/>
            </p:nvSpPr>
            <p:spPr bwMode="auto">
              <a:xfrm>
                <a:off x="1887" y="609"/>
                <a:ext cx="45"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3" name="Oval 148"/>
              <p:cNvSpPr>
                <a:spLocks noChangeArrowheads="1"/>
              </p:cNvSpPr>
              <p:nvPr userDrawn="1"/>
            </p:nvSpPr>
            <p:spPr bwMode="auto">
              <a:xfrm>
                <a:off x="1845" y="514"/>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4" name="Oval 149"/>
              <p:cNvSpPr>
                <a:spLocks noChangeArrowheads="1"/>
              </p:cNvSpPr>
              <p:nvPr userDrawn="1"/>
            </p:nvSpPr>
            <p:spPr bwMode="auto">
              <a:xfrm>
                <a:off x="1934" y="515"/>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38" name="Oval 150"/>
            <p:cNvSpPr>
              <a:spLocks noChangeArrowheads="1"/>
            </p:cNvSpPr>
            <p:nvPr userDrawn="1"/>
          </p:nvSpPr>
          <p:spPr bwMode="auto">
            <a:xfrm flipH="1">
              <a:off x="335" y="3656"/>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9" name="Oval 151"/>
            <p:cNvSpPr>
              <a:spLocks noChangeArrowheads="1"/>
            </p:cNvSpPr>
            <p:nvPr userDrawn="1"/>
          </p:nvSpPr>
          <p:spPr bwMode="auto">
            <a:xfrm flipH="1">
              <a:off x="276" y="3690"/>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9" name="Group 152"/>
          <p:cNvGrpSpPr>
            <a:grpSpLocks/>
          </p:cNvGrpSpPr>
          <p:nvPr/>
        </p:nvGrpSpPr>
        <p:grpSpPr bwMode="auto">
          <a:xfrm>
            <a:off x="179388" y="5300663"/>
            <a:ext cx="504825" cy="466725"/>
            <a:chOff x="295" y="3385"/>
            <a:chExt cx="408" cy="340"/>
          </a:xfrm>
        </p:grpSpPr>
        <p:grpSp>
          <p:nvGrpSpPr>
            <p:cNvPr id="150" name="Group 153"/>
            <p:cNvGrpSpPr>
              <a:grpSpLocks/>
            </p:cNvGrpSpPr>
            <p:nvPr userDrawn="1"/>
          </p:nvGrpSpPr>
          <p:grpSpPr bwMode="auto">
            <a:xfrm rot="2362656">
              <a:off x="295" y="3385"/>
              <a:ext cx="408" cy="273"/>
              <a:chOff x="1701" y="527"/>
              <a:chExt cx="498" cy="273"/>
            </a:xfrm>
          </p:grpSpPr>
          <p:grpSp>
            <p:nvGrpSpPr>
              <p:cNvPr id="153" name="Group 154"/>
              <p:cNvGrpSpPr>
                <a:grpSpLocks/>
              </p:cNvGrpSpPr>
              <p:nvPr userDrawn="1"/>
            </p:nvGrpSpPr>
            <p:grpSpPr bwMode="auto">
              <a:xfrm rot="228844">
                <a:off x="1927" y="618"/>
                <a:ext cx="272" cy="90"/>
                <a:chOff x="1927" y="527"/>
                <a:chExt cx="272" cy="90"/>
              </a:xfrm>
            </p:grpSpPr>
            <p:sp>
              <p:nvSpPr>
                <p:cNvPr id="160" name="Oval 155"/>
                <p:cNvSpPr>
                  <a:spLocks noChangeArrowheads="1"/>
                </p:cNvSpPr>
                <p:nvPr userDrawn="1"/>
              </p:nvSpPr>
              <p:spPr bwMode="auto">
                <a:xfrm rot="187092">
                  <a:off x="1860" y="578"/>
                  <a:ext cx="272" cy="42"/>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1" name="Oval 156"/>
                <p:cNvSpPr>
                  <a:spLocks noChangeArrowheads="1"/>
                </p:cNvSpPr>
                <p:nvPr userDrawn="1"/>
              </p:nvSpPr>
              <p:spPr bwMode="auto">
                <a:xfrm rot="10143706">
                  <a:off x="1864"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4" name="Group 157"/>
              <p:cNvGrpSpPr>
                <a:grpSpLocks/>
              </p:cNvGrpSpPr>
              <p:nvPr userDrawn="1"/>
            </p:nvGrpSpPr>
            <p:grpSpPr bwMode="auto">
              <a:xfrm rot="10800000">
                <a:off x="1701" y="618"/>
                <a:ext cx="272" cy="90"/>
                <a:chOff x="1927" y="527"/>
                <a:chExt cx="272" cy="90"/>
              </a:xfrm>
            </p:grpSpPr>
            <p:sp>
              <p:nvSpPr>
                <p:cNvPr id="158" name="Oval 158"/>
                <p:cNvSpPr>
                  <a:spLocks noChangeArrowheads="1"/>
                </p:cNvSpPr>
                <p:nvPr userDrawn="1"/>
              </p:nvSpPr>
              <p:spPr bwMode="auto">
                <a:xfrm rot="187092">
                  <a:off x="1955" y="573"/>
                  <a:ext cx="272" cy="34"/>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9" name="Oval 159"/>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5" name="Oval 160"/>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6" name="Oval 161"/>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7" name="Oval 162"/>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1" name="Oval 163"/>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2" name="Oval 164"/>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2" name="Group 165"/>
          <p:cNvGrpSpPr>
            <a:grpSpLocks/>
          </p:cNvGrpSpPr>
          <p:nvPr/>
        </p:nvGrpSpPr>
        <p:grpSpPr bwMode="auto">
          <a:xfrm rot="-2197408">
            <a:off x="8172450" y="5157788"/>
            <a:ext cx="511175" cy="322262"/>
            <a:chOff x="295" y="3385"/>
            <a:chExt cx="408" cy="340"/>
          </a:xfrm>
        </p:grpSpPr>
        <p:grpSp>
          <p:nvGrpSpPr>
            <p:cNvPr id="163" name="Group 166"/>
            <p:cNvGrpSpPr>
              <a:grpSpLocks/>
            </p:cNvGrpSpPr>
            <p:nvPr userDrawn="1"/>
          </p:nvGrpSpPr>
          <p:grpSpPr bwMode="auto">
            <a:xfrm rot="2362656">
              <a:off x="295" y="3385"/>
              <a:ext cx="408" cy="273"/>
              <a:chOff x="1701" y="527"/>
              <a:chExt cx="498" cy="273"/>
            </a:xfrm>
          </p:grpSpPr>
          <p:grpSp>
            <p:nvGrpSpPr>
              <p:cNvPr id="166" name="Group 167"/>
              <p:cNvGrpSpPr>
                <a:grpSpLocks/>
              </p:cNvGrpSpPr>
              <p:nvPr userDrawn="1"/>
            </p:nvGrpSpPr>
            <p:grpSpPr bwMode="auto">
              <a:xfrm rot="228844">
                <a:off x="1927" y="618"/>
                <a:ext cx="272" cy="90"/>
                <a:chOff x="1927" y="527"/>
                <a:chExt cx="272" cy="90"/>
              </a:xfrm>
            </p:grpSpPr>
            <p:sp>
              <p:nvSpPr>
                <p:cNvPr id="173" name="Oval 168"/>
                <p:cNvSpPr>
                  <a:spLocks noChangeArrowheads="1"/>
                </p:cNvSpPr>
                <p:nvPr userDrawn="1"/>
              </p:nvSpPr>
              <p:spPr bwMode="auto">
                <a:xfrm rot="187092">
                  <a:off x="1872" y="50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4" name="Oval 169"/>
                <p:cNvSpPr>
                  <a:spLocks noChangeArrowheads="1"/>
                </p:cNvSpPr>
                <p:nvPr userDrawn="1"/>
              </p:nvSpPr>
              <p:spPr bwMode="auto">
                <a:xfrm rot="10143706">
                  <a:off x="1868" y="464"/>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7" name="Group 170"/>
              <p:cNvGrpSpPr>
                <a:grpSpLocks/>
              </p:cNvGrpSpPr>
              <p:nvPr userDrawn="1"/>
            </p:nvGrpSpPr>
            <p:grpSpPr bwMode="auto">
              <a:xfrm rot="10800000">
                <a:off x="1701" y="618"/>
                <a:ext cx="272" cy="90"/>
                <a:chOff x="1927" y="527"/>
                <a:chExt cx="272" cy="90"/>
              </a:xfrm>
            </p:grpSpPr>
            <p:sp>
              <p:nvSpPr>
                <p:cNvPr id="171" name="Oval 171"/>
                <p:cNvSpPr>
                  <a:spLocks noChangeArrowheads="1"/>
                </p:cNvSpPr>
                <p:nvPr userDrawn="1"/>
              </p:nvSpPr>
              <p:spPr bwMode="auto">
                <a:xfrm rot="187092">
                  <a:off x="1945" y="666"/>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2" name="Oval 172"/>
                <p:cNvSpPr>
                  <a:spLocks noChangeArrowheads="1"/>
                </p:cNvSpPr>
                <p:nvPr userDrawn="1"/>
              </p:nvSpPr>
              <p:spPr bwMode="auto">
                <a:xfrm rot="10143706">
                  <a:off x="1944" y="62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8" name="Oval 173"/>
              <p:cNvSpPr>
                <a:spLocks noChangeArrowheads="1"/>
              </p:cNvSpPr>
              <p:nvPr userDrawn="1"/>
            </p:nvSpPr>
            <p:spPr bwMode="auto">
              <a:xfrm>
                <a:off x="1912" y="565"/>
                <a:ext cx="45" cy="184"/>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9" name="Oval 174"/>
              <p:cNvSpPr>
                <a:spLocks noChangeArrowheads="1"/>
              </p:cNvSpPr>
              <p:nvPr userDrawn="1"/>
            </p:nvSpPr>
            <p:spPr bwMode="auto">
              <a:xfrm>
                <a:off x="1866" y="487"/>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0" name="Oval 175"/>
              <p:cNvSpPr>
                <a:spLocks noChangeArrowheads="1"/>
              </p:cNvSpPr>
              <p:nvPr userDrawn="1"/>
            </p:nvSpPr>
            <p:spPr bwMode="auto">
              <a:xfrm>
                <a:off x="1962" y="488"/>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4" name="Oval 176"/>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5" name="Oval 177"/>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75" name="Group 178"/>
          <p:cNvGrpSpPr>
            <a:grpSpLocks/>
          </p:cNvGrpSpPr>
          <p:nvPr/>
        </p:nvGrpSpPr>
        <p:grpSpPr bwMode="auto">
          <a:xfrm>
            <a:off x="6156325" y="5734050"/>
            <a:ext cx="576263" cy="466725"/>
            <a:chOff x="295" y="3385"/>
            <a:chExt cx="408" cy="340"/>
          </a:xfrm>
        </p:grpSpPr>
        <p:grpSp>
          <p:nvGrpSpPr>
            <p:cNvPr id="176" name="Group 179"/>
            <p:cNvGrpSpPr>
              <a:grpSpLocks/>
            </p:cNvGrpSpPr>
            <p:nvPr userDrawn="1"/>
          </p:nvGrpSpPr>
          <p:grpSpPr bwMode="auto">
            <a:xfrm rot="2362656">
              <a:off x="295" y="3385"/>
              <a:ext cx="408" cy="273"/>
              <a:chOff x="1701" y="527"/>
              <a:chExt cx="498" cy="273"/>
            </a:xfrm>
          </p:grpSpPr>
          <p:grpSp>
            <p:nvGrpSpPr>
              <p:cNvPr id="179" name="Group 180"/>
              <p:cNvGrpSpPr>
                <a:grpSpLocks/>
              </p:cNvGrpSpPr>
              <p:nvPr userDrawn="1"/>
            </p:nvGrpSpPr>
            <p:grpSpPr bwMode="auto">
              <a:xfrm rot="228844">
                <a:off x="1927" y="618"/>
                <a:ext cx="272" cy="90"/>
                <a:chOff x="1927" y="527"/>
                <a:chExt cx="272" cy="90"/>
              </a:xfrm>
            </p:grpSpPr>
            <p:sp>
              <p:nvSpPr>
                <p:cNvPr id="186" name="Oval 181"/>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7" name="Oval 182"/>
                <p:cNvSpPr>
                  <a:spLocks noChangeArrowheads="1"/>
                </p:cNvSpPr>
                <p:nvPr userDrawn="1"/>
              </p:nvSpPr>
              <p:spPr bwMode="auto">
                <a:xfrm rot="10143706">
                  <a:off x="1896" y="530"/>
                  <a:ext cx="272" cy="42"/>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0" name="Group 183"/>
              <p:cNvGrpSpPr>
                <a:grpSpLocks/>
              </p:cNvGrpSpPr>
              <p:nvPr userDrawn="1"/>
            </p:nvGrpSpPr>
            <p:grpSpPr bwMode="auto">
              <a:xfrm rot="10800000">
                <a:off x="1701" y="618"/>
                <a:ext cx="272" cy="90"/>
                <a:chOff x="1927" y="527"/>
                <a:chExt cx="272" cy="90"/>
              </a:xfrm>
            </p:grpSpPr>
            <p:sp>
              <p:nvSpPr>
                <p:cNvPr id="184" name="Oval 184"/>
                <p:cNvSpPr>
                  <a:spLocks noChangeArrowheads="1"/>
                </p:cNvSpPr>
                <p:nvPr userDrawn="1"/>
              </p:nvSpPr>
              <p:spPr bwMode="auto">
                <a:xfrm rot="187092">
                  <a:off x="1978" y="572"/>
                  <a:ext cx="272" cy="34"/>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5" name="Oval 185"/>
                <p:cNvSpPr>
                  <a:spLocks noChangeArrowheads="1"/>
                </p:cNvSpPr>
                <p:nvPr userDrawn="1"/>
              </p:nvSpPr>
              <p:spPr bwMode="auto">
                <a:xfrm rot="10143706">
                  <a:off x="1980" y="523"/>
                  <a:ext cx="272" cy="42"/>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81" name="Oval 186"/>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2" name="Oval 187"/>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3" name="Oval 188"/>
              <p:cNvSpPr>
                <a:spLocks noChangeArrowheads="1"/>
              </p:cNvSpPr>
              <p:nvPr userDrawn="1"/>
            </p:nvSpPr>
            <p:spPr bwMode="auto">
              <a:xfrm>
                <a:off x="1960" y="523"/>
                <a:ext cx="45" cy="44"/>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77" name="Oval 189"/>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8" name="Oval 190"/>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8" name="Group 191"/>
          <p:cNvGrpSpPr>
            <a:grpSpLocks/>
          </p:cNvGrpSpPr>
          <p:nvPr/>
        </p:nvGrpSpPr>
        <p:grpSpPr bwMode="auto">
          <a:xfrm rot="1401958">
            <a:off x="6372225" y="5957888"/>
            <a:ext cx="503238" cy="1800225"/>
            <a:chOff x="3470" y="572"/>
            <a:chExt cx="317" cy="1134"/>
          </a:xfrm>
        </p:grpSpPr>
        <p:sp>
          <p:nvSpPr>
            <p:cNvPr id="189" name="Arc 192"/>
            <p:cNvSpPr>
              <a:spLocks/>
            </p:cNvSpPr>
            <p:nvPr userDrawn="1"/>
          </p:nvSpPr>
          <p:spPr bwMode="auto">
            <a:xfrm>
              <a:off x="3506" y="697"/>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190" name="Oval 193"/>
            <p:cNvSpPr>
              <a:spLocks noChangeArrowheads="1"/>
            </p:cNvSpPr>
            <p:nvPr userDrawn="1"/>
          </p:nvSpPr>
          <p:spPr bwMode="auto">
            <a:xfrm rot="-3515713">
              <a:off x="3535" y="784"/>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1" name="Oval 194"/>
            <p:cNvSpPr>
              <a:spLocks noChangeArrowheads="1"/>
            </p:cNvSpPr>
            <p:nvPr userDrawn="1"/>
          </p:nvSpPr>
          <p:spPr bwMode="auto">
            <a:xfrm rot="-1615679">
              <a:off x="3467" y="696"/>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2" name="Oval 195"/>
            <p:cNvSpPr>
              <a:spLocks noChangeArrowheads="1"/>
            </p:cNvSpPr>
            <p:nvPr userDrawn="1"/>
          </p:nvSpPr>
          <p:spPr bwMode="auto">
            <a:xfrm rot="6199228">
              <a:off x="3535"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3" name="Oval 196"/>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4" name="Oval 197"/>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5" name="Oval 198"/>
            <p:cNvSpPr>
              <a:spLocks noChangeArrowheads="1"/>
            </p:cNvSpPr>
            <p:nvPr userDrawn="1"/>
          </p:nvSpPr>
          <p:spPr bwMode="auto">
            <a:xfrm rot="-4126769">
              <a:off x="3480" y="746"/>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6" name="Oval 199"/>
            <p:cNvSpPr>
              <a:spLocks noChangeArrowheads="1"/>
            </p:cNvSpPr>
            <p:nvPr userDrawn="1"/>
          </p:nvSpPr>
          <p:spPr bwMode="auto">
            <a:xfrm rot="-2624767">
              <a:off x="3578" y="653"/>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7" name="Oval 200"/>
            <p:cNvSpPr>
              <a:spLocks noChangeArrowheads="1"/>
            </p:cNvSpPr>
            <p:nvPr userDrawn="1"/>
          </p:nvSpPr>
          <p:spPr bwMode="auto">
            <a:xfrm rot="-5400000">
              <a:off x="3554" y="828"/>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8" name="Oval 201"/>
            <p:cNvSpPr>
              <a:spLocks noChangeArrowheads="1"/>
            </p:cNvSpPr>
            <p:nvPr userDrawn="1"/>
          </p:nvSpPr>
          <p:spPr bwMode="auto">
            <a:xfrm rot="-1495776">
              <a:off x="3616"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99" name="Group 202"/>
          <p:cNvGrpSpPr>
            <a:grpSpLocks/>
          </p:cNvGrpSpPr>
          <p:nvPr/>
        </p:nvGrpSpPr>
        <p:grpSpPr bwMode="auto">
          <a:xfrm flipH="1">
            <a:off x="1692275" y="6453188"/>
            <a:ext cx="503238" cy="1800225"/>
            <a:chOff x="3470" y="572"/>
            <a:chExt cx="317" cy="1134"/>
          </a:xfrm>
        </p:grpSpPr>
        <p:sp>
          <p:nvSpPr>
            <p:cNvPr id="200" name="Arc 20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01" name="Oval 20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2" name="Oval 20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3" name="Oval 20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4" name="Oval 20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5" name="Oval 20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6" name="Oval 20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7" name="Oval 2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8" name="Oval 211"/>
            <p:cNvSpPr>
              <a:spLocks noChangeArrowheads="1"/>
            </p:cNvSpPr>
            <p:nvPr userDrawn="1"/>
          </p:nvSpPr>
          <p:spPr bwMode="auto">
            <a:xfrm rot="-5400000">
              <a:off x="3572"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9" name="Oval 2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0" name="Group 213"/>
          <p:cNvGrpSpPr>
            <a:grpSpLocks/>
          </p:cNvGrpSpPr>
          <p:nvPr/>
        </p:nvGrpSpPr>
        <p:grpSpPr bwMode="auto">
          <a:xfrm rot="538637">
            <a:off x="7308850" y="5516563"/>
            <a:ext cx="815975" cy="2030412"/>
            <a:chOff x="4377" y="300"/>
            <a:chExt cx="514" cy="1279"/>
          </a:xfrm>
        </p:grpSpPr>
        <p:sp>
          <p:nvSpPr>
            <p:cNvPr id="211" name="Arc 2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12" name="Oval 215"/>
            <p:cNvSpPr>
              <a:spLocks noChangeArrowheads="1"/>
            </p:cNvSpPr>
            <p:nvPr userDrawn="1"/>
          </p:nvSpPr>
          <p:spPr bwMode="auto">
            <a:xfrm rot="-3515713">
              <a:off x="4454" y="546"/>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3" name="Oval 216"/>
            <p:cNvSpPr>
              <a:spLocks noChangeArrowheads="1"/>
            </p:cNvSpPr>
            <p:nvPr userDrawn="1"/>
          </p:nvSpPr>
          <p:spPr bwMode="auto">
            <a:xfrm rot="-1615679">
              <a:off x="4361" y="444"/>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4" name="Oval 217"/>
            <p:cNvSpPr>
              <a:spLocks noChangeArrowheads="1"/>
            </p:cNvSpPr>
            <p:nvPr userDrawn="1"/>
          </p:nvSpPr>
          <p:spPr bwMode="auto">
            <a:xfrm rot="6199228">
              <a:off x="4453" y="341"/>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5" name="Oval 218"/>
            <p:cNvSpPr>
              <a:spLocks noChangeArrowheads="1"/>
            </p:cNvSpPr>
            <p:nvPr userDrawn="1"/>
          </p:nvSpPr>
          <p:spPr bwMode="auto">
            <a:xfrm>
              <a:off x="4601" y="490"/>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6" name="Oval 219"/>
            <p:cNvSpPr>
              <a:spLocks noChangeArrowheads="1"/>
            </p:cNvSpPr>
            <p:nvPr userDrawn="1"/>
          </p:nvSpPr>
          <p:spPr bwMode="auto">
            <a:xfrm rot="-4126769">
              <a:off x="4418" y="484"/>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7" name="Oval 220"/>
            <p:cNvSpPr>
              <a:spLocks noChangeArrowheads="1"/>
            </p:cNvSpPr>
            <p:nvPr userDrawn="1"/>
          </p:nvSpPr>
          <p:spPr bwMode="auto">
            <a:xfrm rot="-2624767">
              <a:off x="4507" y="389"/>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8" name="Oval 2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9" name="Oval 2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0" name="Oval 223"/>
            <p:cNvSpPr>
              <a:spLocks noChangeArrowheads="1"/>
            </p:cNvSpPr>
            <p:nvPr userDrawn="1"/>
          </p:nvSpPr>
          <p:spPr bwMode="auto">
            <a:xfrm rot="-2742706">
              <a:off x="4546" y="667"/>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1" name="Oval 224"/>
            <p:cNvSpPr>
              <a:spLocks noChangeArrowheads="1"/>
            </p:cNvSpPr>
            <p:nvPr userDrawn="1"/>
          </p:nvSpPr>
          <p:spPr bwMode="auto">
            <a:xfrm rot="-2742706">
              <a:off x="4582" y="709"/>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2" name="Oval 2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3" name="Oval 226"/>
            <p:cNvSpPr>
              <a:spLocks noChangeArrowheads="1"/>
            </p:cNvSpPr>
            <p:nvPr userDrawn="1"/>
          </p:nvSpPr>
          <p:spPr bwMode="auto">
            <a:xfrm rot="403513">
              <a:off x="4629" y="567"/>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4" name="Oval 227"/>
            <p:cNvSpPr>
              <a:spLocks noChangeArrowheads="1"/>
            </p:cNvSpPr>
            <p:nvPr userDrawn="1"/>
          </p:nvSpPr>
          <p:spPr bwMode="auto">
            <a:xfrm rot="347087">
              <a:off x="4681" y="652"/>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5" name="Oval 228"/>
            <p:cNvSpPr>
              <a:spLocks noChangeArrowheads="1"/>
            </p:cNvSpPr>
            <p:nvPr userDrawn="1"/>
          </p:nvSpPr>
          <p:spPr bwMode="auto">
            <a:xfrm rot="-2685850">
              <a:off x="4642" y="79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6" name="AutoShape 229"/>
          <p:cNvSpPr>
            <a:spLocks noChangeArrowheads="1"/>
          </p:cNvSpPr>
          <p:nvPr/>
        </p:nvSpPr>
        <p:spPr bwMode="auto">
          <a:xfrm rot="19980577">
            <a:off x="7091363" y="7051675"/>
            <a:ext cx="360362" cy="908050"/>
          </a:xfrm>
          <a:prstGeom prst="moon">
            <a:avLst>
              <a:gd name="adj" fmla="val 0"/>
            </a:avLst>
          </a:prstGeom>
          <a:gradFill rotWithShape="1">
            <a:gsLst>
              <a:gs pos="0">
                <a:schemeClr val="folHlink"/>
              </a:gs>
              <a:gs pos="100000">
                <a:schemeClr val="folHlink">
                  <a:gamma/>
                  <a:shade val="46275"/>
                  <a:invGamma/>
                </a:schemeClr>
              </a:gs>
            </a:gsLst>
            <a:lin ang="5400000" scaled="1"/>
          </a:gradFill>
          <a:ln>
            <a:noFill/>
          </a:ln>
          <a:effectLst>
            <a:prstShdw prst="shdw17" dist="17961" dir="2700000">
              <a:schemeClr val="folHlink">
                <a:gamma/>
                <a:shade val="60000"/>
                <a:invGamma/>
              </a:schemeClr>
            </a:prstShdw>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a:ln>
                <a:noFill/>
              </a:ln>
              <a:solidFill>
                <a:srgbClr val="000000"/>
              </a:solidFill>
              <a:effectLst/>
              <a:uLnTx/>
              <a:uFillTx/>
              <a:latin typeface="Arial" charset="0"/>
              <a:ea typeface="標楷體" panose="03000509000000000000" pitchFamily="65" charset="-120"/>
              <a:cs typeface="+mn-cs"/>
            </a:endParaRPr>
          </a:p>
        </p:txBody>
      </p:sp>
      <p:grpSp>
        <p:nvGrpSpPr>
          <p:cNvPr id="227" name="Group 230"/>
          <p:cNvGrpSpPr>
            <a:grpSpLocks/>
          </p:cNvGrpSpPr>
          <p:nvPr/>
        </p:nvGrpSpPr>
        <p:grpSpPr bwMode="auto">
          <a:xfrm rot="-4249260">
            <a:off x="731838" y="3994150"/>
            <a:ext cx="503238" cy="503237"/>
            <a:chOff x="295" y="3385"/>
            <a:chExt cx="408" cy="340"/>
          </a:xfrm>
        </p:grpSpPr>
        <p:grpSp>
          <p:nvGrpSpPr>
            <p:cNvPr id="228" name="Group 231"/>
            <p:cNvGrpSpPr>
              <a:grpSpLocks/>
            </p:cNvGrpSpPr>
            <p:nvPr userDrawn="1"/>
          </p:nvGrpSpPr>
          <p:grpSpPr bwMode="auto">
            <a:xfrm rot="2362656">
              <a:off x="295" y="3385"/>
              <a:ext cx="408" cy="273"/>
              <a:chOff x="1701" y="527"/>
              <a:chExt cx="498" cy="273"/>
            </a:xfrm>
          </p:grpSpPr>
          <p:grpSp>
            <p:nvGrpSpPr>
              <p:cNvPr id="231" name="Group 232"/>
              <p:cNvGrpSpPr>
                <a:grpSpLocks/>
              </p:cNvGrpSpPr>
              <p:nvPr userDrawn="1"/>
            </p:nvGrpSpPr>
            <p:grpSpPr bwMode="auto">
              <a:xfrm rot="228844">
                <a:off x="1927" y="618"/>
                <a:ext cx="272" cy="90"/>
                <a:chOff x="1927" y="527"/>
                <a:chExt cx="272" cy="90"/>
              </a:xfrm>
            </p:grpSpPr>
            <p:sp>
              <p:nvSpPr>
                <p:cNvPr id="238" name="Oval 233"/>
                <p:cNvSpPr>
                  <a:spLocks noChangeArrowheads="1"/>
                </p:cNvSpPr>
                <p:nvPr userDrawn="1"/>
              </p:nvSpPr>
              <p:spPr bwMode="auto">
                <a:xfrm rot="187092">
                  <a:off x="1901" y="518"/>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9" name="Oval 234"/>
                <p:cNvSpPr>
                  <a:spLocks noChangeArrowheads="1"/>
                </p:cNvSpPr>
                <p:nvPr userDrawn="1"/>
              </p:nvSpPr>
              <p:spPr bwMode="auto">
                <a:xfrm rot="10143706">
                  <a:off x="1903" y="471"/>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32" name="Group 235"/>
              <p:cNvGrpSpPr>
                <a:grpSpLocks/>
              </p:cNvGrpSpPr>
              <p:nvPr userDrawn="1"/>
            </p:nvGrpSpPr>
            <p:grpSpPr bwMode="auto">
              <a:xfrm rot="10800000">
                <a:off x="1701" y="618"/>
                <a:ext cx="272" cy="90"/>
                <a:chOff x="1927" y="527"/>
                <a:chExt cx="272" cy="90"/>
              </a:xfrm>
            </p:grpSpPr>
            <p:sp>
              <p:nvSpPr>
                <p:cNvPr id="236" name="Oval 236"/>
                <p:cNvSpPr>
                  <a:spLocks noChangeArrowheads="1"/>
                </p:cNvSpPr>
                <p:nvPr userDrawn="1"/>
              </p:nvSpPr>
              <p:spPr bwMode="auto">
                <a:xfrm rot="187092">
                  <a:off x="1934" y="620"/>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7" name="Oval 237"/>
                <p:cNvSpPr>
                  <a:spLocks noChangeArrowheads="1"/>
                </p:cNvSpPr>
                <p:nvPr userDrawn="1"/>
              </p:nvSpPr>
              <p:spPr bwMode="auto">
                <a:xfrm rot="10143706">
                  <a:off x="1934" y="573"/>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33" name="Oval 238"/>
              <p:cNvSpPr>
                <a:spLocks noChangeArrowheads="1"/>
              </p:cNvSpPr>
              <p:nvPr userDrawn="1"/>
            </p:nvSpPr>
            <p:spPr bwMode="auto">
              <a:xfrm>
                <a:off x="1911" y="590"/>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4" name="Oval 239"/>
              <p:cNvSpPr>
                <a:spLocks noChangeArrowheads="1"/>
              </p:cNvSpPr>
              <p:nvPr userDrawn="1"/>
            </p:nvSpPr>
            <p:spPr bwMode="auto">
              <a:xfrm>
                <a:off x="1882" y="489"/>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5" name="Oval 240"/>
              <p:cNvSpPr>
                <a:spLocks noChangeArrowheads="1"/>
              </p:cNvSpPr>
              <p:nvPr userDrawn="1"/>
            </p:nvSpPr>
            <p:spPr bwMode="auto">
              <a:xfrm>
                <a:off x="1969" y="489"/>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9" name="Oval 241"/>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0" name="Oval 242"/>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8754" name="Rectangle 8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28755" name="Rectangle 8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TW" altLang="en-US" noProof="0" smtClean="0"/>
              <a:t>按一下以編輯母片副標題樣式</a:t>
            </a:r>
          </a:p>
        </p:txBody>
      </p:sp>
      <p:sp>
        <p:nvSpPr>
          <p:cNvPr id="240" name="Rectangle 84"/>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41" name="Rectangle 85"/>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42" name="Rectangle 8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F200FCD-3CC7-4A9E-9F2F-C7B56D0A5A60}"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91394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10"/>
                                        </p:tgtEl>
                                      </p:cBhvr>
                                    </p:animEffect>
                                    <p:animScale>
                                      <p:cBhvr>
                                        <p:cTn id="7" dur="250" autoRev="1" fill="hold"/>
                                        <p:tgtEl>
                                          <p:spTgt spid="110"/>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162"/>
                                        </p:tgtEl>
                                      </p:cBhvr>
                                    </p:animEffect>
                                    <p:animScale>
                                      <p:cBhvr>
                                        <p:cTn id="10" dur="1000" autoRev="1" fill="hold"/>
                                        <p:tgtEl>
                                          <p:spTgt spid="162"/>
                                        </p:tgtEl>
                                      </p:cBhvr>
                                      <p:by x="105000" y="105000"/>
                                    </p:animScale>
                                  </p:childTnLst>
                                </p:cTn>
                              </p:par>
                              <p:par>
                                <p:cTn id="11" presetID="26" presetClass="emph" presetSubtype="0" repeatCount="indefinite" fill="hold" nodeType="withEffect">
                                  <p:stCondLst>
                                    <p:cond delay="0"/>
                                  </p:stCondLst>
                                  <p:childTnLst>
                                    <p:animEffect transition="out" filter="fade">
                                      <p:cBhvr>
                                        <p:cTn id="12" dur="2000" tmFilter="0, 0; .2, .5; .8, .5; 1, 0"/>
                                        <p:tgtEl>
                                          <p:spTgt spid="227"/>
                                        </p:tgtEl>
                                      </p:cBhvr>
                                    </p:animEffect>
                                    <p:animScale>
                                      <p:cBhvr>
                                        <p:cTn id="13" dur="1000" autoRev="1" fill="hold"/>
                                        <p:tgtEl>
                                          <p:spTgt spid="227"/>
                                        </p:tgtEl>
                                      </p:cBhvr>
                                      <p:by x="105000" y="105000"/>
                                    </p:animScale>
                                  </p:childTnLst>
                                </p:cTn>
                              </p:par>
                              <p:par>
                                <p:cTn id="14" presetID="60" presetClass="path" presetSubtype="0" accel="50000" decel="50000" fill="hold" nodeType="withEffect">
                                  <p:stCondLst>
                                    <p:cond delay="0"/>
                                  </p:stCondLst>
                                  <p:childTnLst>
                                    <p:animMotion origin="layout" path="M 0.01563 -0.08832 C 0.02205 -0.04624 0.03698 0.01295 0.09219 0.01203 C 0.17205 0.01203 0.17795 -0.18566 0.27327 -0.18613 C 0.35903 -0.18613 0.3132 -0.01364 0.39584 -0.01433 C 0.48212 -0.01433 0.43577 -0.13942 0.52795 -0.13942 C 0.61042 -0.13942 0.56459 -0.0548 0.6382 -0.0548 C 0.70903 -0.0548 0.67223 -0.11954 0.73664 -0.11954 C 0.77344 -0.11954 0.77605 -0.10196 0.77934 -0.08832 " pathEditMode="relative" rAng="0" ptsTypes="ffffffff">
                                      <p:cBhvr>
                                        <p:cTn id="15" dur="3000" fill="hold"/>
                                        <p:tgtEl>
                                          <p:spTgt spid="136"/>
                                        </p:tgtEl>
                                        <p:attrNameLst>
                                          <p:attrName>ppt_x</p:attrName>
                                          <p:attrName>ppt_y</p:attrName>
                                        </p:attrNameLst>
                                      </p:cBhvr>
                                      <p:rCtr x="3817700" y="16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F87F45F-B80C-4933-BDE3-F7A560CB05FF}"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1353963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F1AFC28-EA7E-4EF6-9C91-618112314C1A}"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884556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95C93E9-EAF7-4A55-A086-9AB1957C7D52}"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37965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C199F54-42F9-488D-9B81-3CC6FE2DF58C}"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427718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EEC405C-47AF-4EA2-B813-D774D5B288B0}"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557920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FFEB9BB9-CE4F-4D49-ABB5-577CAE77A523}"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1076142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EDEA813-5094-4C85-8033-2E4118DB15F3}"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134937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FDAB6C-1CC8-4780-8D09-56DACCC2F2E6}"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863511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A207A9C-F75E-47D8-8F3E-93EEF1AF9259}"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517901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3E7157E-5F58-436C-9038-9CEC2CD38BF9}"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42453395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27"/>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grpSp>
        <p:nvGrpSpPr>
          <p:cNvPr id="5" name="Group 15"/>
          <p:cNvGrpSpPr>
            <a:grpSpLocks/>
          </p:cNvGrpSpPr>
          <p:nvPr/>
        </p:nvGrpSpPr>
        <p:grpSpPr bwMode="auto">
          <a:xfrm>
            <a:off x="152400" y="381000"/>
            <a:ext cx="6838950" cy="3365500"/>
            <a:chOff x="664" y="1951"/>
            <a:chExt cx="4308" cy="2120"/>
          </a:xfrm>
        </p:grpSpPr>
        <p:sp>
          <p:nvSpPr>
            <p:cNvPr id="6"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1"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2"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3"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4"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5"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6"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7"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8"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9"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0"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1"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2"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3"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4"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5"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6"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7"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8"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29"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0"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1"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2"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3"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4"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5"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6"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7"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8"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9"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0"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1"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2"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3"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4"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5"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6"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7"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8"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9"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0"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1"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2"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3"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4"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5"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6"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7"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8"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9"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0"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1"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2"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3"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4"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5"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6"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7"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8"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69"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0"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3"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4"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5"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6"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7"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8"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9"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0"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1"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2"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3"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4"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5"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6"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7"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8"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89"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0"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1"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2"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3"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4"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5"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6"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7"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8"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99"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0"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1"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2"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3"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4"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5"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6"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7"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8"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9"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10"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11"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12"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13"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grpSp>
      <p:pic>
        <p:nvPicPr>
          <p:cNvPr id="114" name="Picture 7"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2" descr="artplus_nature_naturalcity42_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6425" y="3352800"/>
            <a:ext cx="16541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0" descr="artplus_nature_naturalcity42_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96400" y="2895600"/>
            <a:ext cx="111283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3" descr="artplus_nature_naturalcity42_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4275" y="4594225"/>
            <a:ext cx="4911725"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Text Box 126"/>
          <p:cNvSpPr txBox="1">
            <a:spLocks noChangeArrowheads="1"/>
          </p:cNvSpPr>
          <p:nvPr/>
        </p:nvSpPr>
        <p:spPr bwMode="auto">
          <a:xfrm>
            <a:off x="8007350" y="152400"/>
            <a:ext cx="984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Verdana" panose="020B0604030504040204" pitchFamily="34" charset="0"/>
                <a:ea typeface="宋体" panose="02010600030101010101" pitchFamily="2" charset="-122"/>
                <a:cs typeface="+mn-cs"/>
              </a:rPr>
              <a:t>LOGO</a:t>
            </a:r>
          </a:p>
        </p:txBody>
      </p:sp>
      <p:pic>
        <p:nvPicPr>
          <p:cNvPr id="119" name="Picture 9" descr="artplus_nature_naturalcity42_b"/>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 name="Picture 8" descr="artplus_nature_naturalcity42_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 name="Picture 11" descr="artplus_nature_naturalcity42_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 name="Picture 128" descr="a1"/>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9359900" y="95250"/>
            <a:ext cx="1803400"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 name="Picture 129" descr="b_1"/>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0204450" y="1968500"/>
            <a:ext cx="10795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304800" y="4419600"/>
            <a:ext cx="6400800" cy="1143000"/>
          </a:xfrm>
        </p:spPr>
        <p:txBody>
          <a:bodyPr/>
          <a:lstStyle>
            <a:lvl1pPr algn="l">
              <a:defRPr sz="4300">
                <a:solidFill>
                  <a:schemeClr val="bg1"/>
                </a:solidFill>
              </a:defRPr>
            </a:lvl1pPr>
          </a:lstStyle>
          <a:p>
            <a:r>
              <a:rPr lang="en-US" altLang="zh-CN"/>
              <a:t>Click to edit Master title style</a:t>
            </a:r>
          </a:p>
        </p:txBody>
      </p:sp>
      <p:sp>
        <p:nvSpPr>
          <p:cNvPr id="4099" name="Rectangle 3"/>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r>
              <a:rPr lang="en-US" altLang="zh-CN"/>
              <a:t>Click to edit Master subtitle style</a:t>
            </a:r>
          </a:p>
        </p:txBody>
      </p:sp>
      <p:sp>
        <p:nvSpPr>
          <p:cNvPr id="124" name="Rectangle 4"/>
          <p:cNvSpPr>
            <a:spLocks noGrp="1" noChangeArrowheads="1"/>
          </p:cNvSpPr>
          <p:nvPr>
            <p:ph type="dt" sz="half" idx="10"/>
          </p:nvPr>
        </p:nvSpPr>
        <p:spPr>
          <a:xfrm>
            <a:off x="304800" y="6477000"/>
            <a:ext cx="2133600" cy="16827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125" name="Rectangle 6"/>
          <p:cNvSpPr>
            <a:spLocks noGrp="1" noChangeArrowheads="1"/>
          </p:cNvSpPr>
          <p:nvPr>
            <p:ph type="sldNum" sz="quarter" idx="11"/>
          </p:nvPr>
        </p:nvSpPr>
        <p:spPr>
          <a:xfrm>
            <a:off x="3657600" y="6477000"/>
            <a:ext cx="2133600" cy="168275"/>
          </a:xfrm>
        </p:spPr>
        <p:txBody>
          <a:bodyPr/>
          <a:lstStyle>
            <a:lvl1pPr algn="ct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50AB4C9A-B5B0-4A87-9ED8-FE562CA4E343}"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34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fade">
                                      <p:cBhvr>
                                        <p:cTn id="14" dur="1000"/>
                                        <p:tgtEl>
                                          <p:spTgt spid="119"/>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121"/>
                                        </p:tgtEl>
                                        <p:attrNameLst>
                                          <p:attrName>style.visibility</p:attrName>
                                        </p:attrNameLst>
                                      </p:cBhvr>
                                      <p:to>
                                        <p:strVal val="visible"/>
                                      </p:to>
                                    </p:set>
                                    <p:animEffect transition="in" filter="wipe(down)">
                                      <p:cBhvr>
                                        <p:cTn id="18" dur="500"/>
                                        <p:tgtEl>
                                          <p:spTgt spid="121"/>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wipe(down)">
                                      <p:cBhvr>
                                        <p:cTn id="22" dur="500"/>
                                        <p:tgtEl>
                                          <p:spTgt spid="120"/>
                                        </p:tgtEl>
                                      </p:cBhvr>
                                    </p:animEffect>
                                  </p:childTnLst>
                                </p:cTn>
                              </p:par>
                            </p:childTnLst>
                          </p:cTn>
                        </p:par>
                        <p:par>
                          <p:cTn id="23" fill="hold">
                            <p:stCondLst>
                              <p:cond delay="4000"/>
                            </p:stCondLst>
                            <p:childTnLst>
                              <p:par>
                                <p:cTn id="24" presetID="35" presetClass="path" presetSubtype="0" accel="50000" decel="50000" fill="hold" nodeType="afterEffect">
                                  <p:stCondLst>
                                    <p:cond delay="0"/>
                                  </p:stCondLst>
                                  <p:childTnLst>
                                    <p:animMotion origin="layout" path="M -5.55556E-7 2.37743E-6 L -0.21076 0.04787 " pathEditMode="relative" rAng="0" ptsTypes="AA">
                                      <p:cBhvr>
                                        <p:cTn id="25" dur="2000" fill="hold"/>
                                        <p:tgtEl>
                                          <p:spTgt spid="116"/>
                                        </p:tgtEl>
                                        <p:attrNameLst>
                                          <p:attrName>ppt_x</p:attrName>
                                          <p:attrName>ppt_y</p:attrName>
                                        </p:attrNameLst>
                                      </p:cBhvr>
                                      <p:rCtr x="-10538" y="2382"/>
                                    </p:animMotion>
                                  </p:childTnLst>
                                </p:cTn>
                              </p:par>
                              <p:par>
                                <p:cTn id="26" presetID="10" presetClass="entr" presetSubtype="0" fill="hold" nodeType="withEffect">
                                  <p:stCondLst>
                                    <p:cond delay="0"/>
                                  </p:stCondLst>
                                  <p:childTnLst>
                                    <p:set>
                                      <p:cBhvr>
                                        <p:cTn id="27" dur="1" fill="hold">
                                          <p:stCondLst>
                                            <p:cond delay="0"/>
                                          </p:stCondLst>
                                        </p:cTn>
                                        <p:tgtEl>
                                          <p:spTgt spid="116"/>
                                        </p:tgtEl>
                                        <p:attrNameLst>
                                          <p:attrName>style.visibility</p:attrName>
                                        </p:attrNameLst>
                                      </p:cBhvr>
                                      <p:to>
                                        <p:strVal val="visible"/>
                                      </p:to>
                                    </p:set>
                                    <p:animEffect transition="in" filter="fade">
                                      <p:cBhvr>
                                        <p:cTn id="28" dur="1000"/>
                                        <p:tgtEl>
                                          <p:spTgt spid="116"/>
                                        </p:tgtEl>
                                      </p:cBhvr>
                                    </p:animEffect>
                                  </p:childTnLst>
                                </p:cTn>
                              </p:par>
                            </p:childTnLst>
                          </p:cTn>
                        </p:par>
                        <p:par>
                          <p:cTn id="29" fill="hold">
                            <p:stCondLst>
                              <p:cond delay="6000"/>
                            </p:stCondLst>
                            <p:childTnLst>
                              <p:par>
                                <p:cTn id="30" presetID="22" presetClass="entr" presetSubtype="4" fill="hold" nodeType="after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down)">
                                      <p:cBhvr>
                                        <p:cTn id="32" dur="500"/>
                                        <p:tgtEl>
                                          <p:spTgt spid="115"/>
                                        </p:tgtEl>
                                      </p:cBhvr>
                                    </p:animEffect>
                                  </p:childTnLst>
                                </p:cTn>
                              </p:par>
                            </p:childTnLst>
                          </p:cTn>
                        </p:par>
                        <p:par>
                          <p:cTn id="33" fill="hold">
                            <p:stCondLst>
                              <p:cond delay="6500"/>
                            </p:stCondLst>
                            <p:childTnLst>
                              <p:par>
                                <p:cTn id="34" presetID="22" presetClass="entr" presetSubtype="4" fill="hold" nodeType="afterEffect">
                                  <p:stCondLst>
                                    <p:cond delay="0"/>
                                  </p:stCondLst>
                                  <p:childTnLst>
                                    <p:set>
                                      <p:cBhvr>
                                        <p:cTn id="35" dur="1" fill="hold">
                                          <p:stCondLst>
                                            <p:cond delay="0"/>
                                          </p:stCondLst>
                                        </p:cTn>
                                        <p:tgtEl>
                                          <p:spTgt spid="117"/>
                                        </p:tgtEl>
                                        <p:attrNameLst>
                                          <p:attrName>style.visibility</p:attrName>
                                        </p:attrNameLst>
                                      </p:cBhvr>
                                      <p:to>
                                        <p:strVal val="visible"/>
                                      </p:to>
                                    </p:set>
                                    <p:animEffect transition="in" filter="wipe(down)">
                                      <p:cBhvr>
                                        <p:cTn id="36" dur="1000"/>
                                        <p:tgtEl>
                                          <p:spTgt spid="117"/>
                                        </p:tgtEl>
                                      </p:cBhvr>
                                    </p:animEffect>
                                  </p:childTnLst>
                                </p:cTn>
                              </p:par>
                              <p:par>
                                <p:cTn id="37" presetID="10" presetClass="entr" presetSubtype="0" fill="hold" nodeType="withEffect">
                                  <p:stCondLst>
                                    <p:cond delay="80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2000"/>
                                        <p:tgtEl>
                                          <p:spTgt spid="5"/>
                                        </p:tgtEl>
                                      </p:cBhvr>
                                    </p:animEffect>
                                  </p:childTnLst>
                                </p:cTn>
                              </p:par>
                            </p:childTnLst>
                          </p:cTn>
                        </p:par>
                        <p:par>
                          <p:cTn id="40" fill="hold">
                            <p:stCondLst>
                              <p:cond delay="9300"/>
                            </p:stCondLst>
                            <p:childTnLst>
                              <p:par>
                                <p:cTn id="41" presetID="0" presetClass="path" presetSubtype="0" accel="50000" decel="50000" fill="hold" nodeType="afterEffect">
                                  <p:stCondLst>
                                    <p:cond delay="0"/>
                                  </p:stCondLst>
                                  <p:childTnLst>
                                    <p:animMotion origin="layout" path="M -2.22222E-6 -4.81481E-6 C -0.08906 0.01505 -0.38802 0.03033 -0.53472 0.09075 C -0.68142 0.15116 -0.81198 0.322 -0.88055 0.36297 C -0.94913 0.40394 -0.93229 0.34237 -0.94583 0.33704 " pathEditMode="relative" rAng="0" ptsTypes="aaaa">
                                      <p:cBhvr>
                                        <p:cTn id="42" dur="2000" fill="hold"/>
                                        <p:tgtEl>
                                          <p:spTgt spid="122"/>
                                        </p:tgtEl>
                                        <p:attrNameLst>
                                          <p:attrName>ppt_x</p:attrName>
                                          <p:attrName>ppt_y</p:attrName>
                                        </p:attrNameLst>
                                      </p:cBhvr>
                                      <p:rCtr x="-47465" y="20185"/>
                                    </p:animMotion>
                                  </p:childTnLst>
                                </p:cTn>
                              </p:par>
                              <p:par>
                                <p:cTn id="43" presetID="0" presetClass="path" presetSubtype="0" accel="50000" decel="50000" fill="hold" nodeType="withEffect">
                                  <p:stCondLst>
                                    <p:cond delay="500"/>
                                  </p:stCondLst>
                                  <p:childTnLst>
                                    <p:animMotion origin="layout" path="M 0 0.04629 C -0.07778 0.05393 -0.34948 0.0956 -0.46667 0.09166 C -0.58385 0.08773 -0.63611 -0.0007 -0.70278 0.02314 C -0.76944 0.04699 -0.83247 0.19027 -0.86667 0.23426 " pathEditMode="relative" rAng="0" ptsTypes="aaaa">
                                      <p:cBhvr>
                                        <p:cTn id="44" dur="2000" fill="hold"/>
                                        <p:tgtEl>
                                          <p:spTgt spid="123"/>
                                        </p:tgtEl>
                                        <p:attrNameLst>
                                          <p:attrName>ppt_x</p:attrName>
                                          <p:attrName>ppt_y</p:attrName>
                                        </p:attrNameLst>
                                      </p:cBhvr>
                                      <p:rCtr x="-43333" y="703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6B48F9B-9E49-4141-844D-B2FC2CB8E1DD}"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8380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D1EC95C-0E67-4330-903C-B4FACE095EAE}"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61895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5BB2E79-A925-426C-863F-A1E20E46E863}"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804546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1484CAC-9E41-4203-8DE7-DD0412C947E6}"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588132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FEB0394-406A-47AB-A9A6-64F9FF72C176}"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165928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0417228-D0D6-4AE7-9F56-4C68C743A050}"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9612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2024/11/17</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EBE431D-179C-418F-ACCC-0FE586978665}"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593022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17015B-001C-4BAB-BBA8-86C7DC4412D7}"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886940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CBF349-99B8-4295-AFB8-CF754D6239B9}"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718435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9DB2B04-559C-4F69-92F1-C5BEC6E8CA9D}"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69048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F4B0B61-C491-4306-8954-053BBA3198F8}"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740481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5076825" y="5957888"/>
            <a:ext cx="503238" cy="1800225"/>
            <a:chOff x="3470" y="572"/>
            <a:chExt cx="317" cy="1134"/>
          </a:xfrm>
        </p:grpSpPr>
        <p:sp>
          <p:nvSpPr>
            <p:cNvPr id="5" name="Arc 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6" name="Oval 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 name="Oval 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 name="Oval 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 name="Oval 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 name="Oval 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 name="Oval 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 name="Oval 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 name="Oval 11"/>
            <p:cNvSpPr>
              <a:spLocks noChangeArrowheads="1"/>
            </p:cNvSpPr>
            <p:nvPr userDrawn="1"/>
          </p:nvSpPr>
          <p:spPr bwMode="auto">
            <a:xfrm rot="-5400000">
              <a:off x="3565"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 name="Oval 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 name="Group 13"/>
          <p:cNvGrpSpPr>
            <a:grpSpLocks/>
          </p:cNvGrpSpPr>
          <p:nvPr/>
        </p:nvGrpSpPr>
        <p:grpSpPr bwMode="auto">
          <a:xfrm flipH="1">
            <a:off x="179388" y="5842000"/>
            <a:ext cx="815975" cy="2030413"/>
            <a:chOff x="4377" y="300"/>
            <a:chExt cx="514" cy="1279"/>
          </a:xfrm>
        </p:grpSpPr>
        <p:sp>
          <p:nvSpPr>
            <p:cNvPr id="16" name="Arc 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17" name="Oval 15"/>
            <p:cNvSpPr>
              <a:spLocks noChangeArrowheads="1"/>
            </p:cNvSpPr>
            <p:nvPr userDrawn="1"/>
          </p:nvSpPr>
          <p:spPr bwMode="auto">
            <a:xfrm rot="-3515713">
              <a:off x="4468" y="55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 name="Oval 16"/>
            <p:cNvSpPr>
              <a:spLocks noChangeArrowheads="1"/>
            </p:cNvSpPr>
            <p:nvPr userDrawn="1"/>
          </p:nvSpPr>
          <p:spPr bwMode="auto">
            <a:xfrm rot="-1615679">
              <a:off x="4377" y="451"/>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 name="Oval 17"/>
            <p:cNvSpPr>
              <a:spLocks noChangeArrowheads="1"/>
            </p:cNvSpPr>
            <p:nvPr userDrawn="1"/>
          </p:nvSpPr>
          <p:spPr bwMode="auto">
            <a:xfrm rot="6199228">
              <a:off x="4468" y="35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 name="Oval 18"/>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 name="Oval 19"/>
            <p:cNvSpPr>
              <a:spLocks noChangeArrowheads="1"/>
            </p:cNvSpPr>
            <p:nvPr userDrawn="1"/>
          </p:nvSpPr>
          <p:spPr bwMode="auto">
            <a:xfrm rot="-4126769">
              <a:off x="4437" y="503"/>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 name="Oval 20"/>
            <p:cNvSpPr>
              <a:spLocks noChangeArrowheads="1"/>
            </p:cNvSpPr>
            <p:nvPr userDrawn="1"/>
          </p:nvSpPr>
          <p:spPr bwMode="auto">
            <a:xfrm rot="-2624767">
              <a:off x="4520" y="400"/>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 name="Oval 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4" name="Oval 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5" name="Oval 23"/>
            <p:cNvSpPr>
              <a:spLocks noChangeArrowheads="1"/>
            </p:cNvSpPr>
            <p:nvPr userDrawn="1"/>
          </p:nvSpPr>
          <p:spPr bwMode="auto">
            <a:xfrm rot="-2742706">
              <a:off x="4552" y="66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6" name="Oval 24"/>
            <p:cNvSpPr>
              <a:spLocks noChangeArrowheads="1"/>
            </p:cNvSpPr>
            <p:nvPr userDrawn="1"/>
          </p:nvSpPr>
          <p:spPr bwMode="auto">
            <a:xfrm rot="-2742706">
              <a:off x="4597" y="715"/>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7" name="Oval 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8" name="Oval 26"/>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9" name="Oval 27"/>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0" name="Oval 28"/>
            <p:cNvSpPr>
              <a:spLocks noChangeArrowheads="1"/>
            </p:cNvSpPr>
            <p:nvPr userDrawn="1"/>
          </p:nvSpPr>
          <p:spPr bwMode="auto">
            <a:xfrm rot="-2685850">
              <a:off x="4649" y="79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31" name="Group 29"/>
          <p:cNvGrpSpPr>
            <a:grpSpLocks/>
          </p:cNvGrpSpPr>
          <p:nvPr/>
        </p:nvGrpSpPr>
        <p:grpSpPr bwMode="auto">
          <a:xfrm>
            <a:off x="0" y="5849938"/>
            <a:ext cx="9144000" cy="1008062"/>
            <a:chOff x="0" y="302"/>
            <a:chExt cx="5760" cy="635"/>
          </a:xfrm>
        </p:grpSpPr>
        <p:sp>
          <p:nvSpPr>
            <p:cNvPr id="32" name="AutoShape 30"/>
            <p:cNvSpPr>
              <a:spLocks noChangeArrowheads="1"/>
            </p:cNvSpPr>
            <p:nvPr userDrawn="1"/>
          </p:nvSpPr>
          <p:spPr bwMode="auto">
            <a:xfrm>
              <a:off x="0" y="438"/>
              <a:ext cx="340"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3" name="AutoShape 31"/>
            <p:cNvSpPr>
              <a:spLocks noChangeArrowheads="1"/>
            </p:cNvSpPr>
            <p:nvPr userDrawn="1"/>
          </p:nvSpPr>
          <p:spPr bwMode="auto">
            <a:xfrm>
              <a:off x="204" y="618"/>
              <a:ext cx="317" cy="318"/>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4" name="AutoShape 32"/>
            <p:cNvSpPr>
              <a:spLocks noChangeArrowheads="1"/>
            </p:cNvSpPr>
            <p:nvPr userDrawn="1"/>
          </p:nvSpPr>
          <p:spPr bwMode="auto">
            <a:xfrm>
              <a:off x="431"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5" name="AutoShape 33"/>
            <p:cNvSpPr>
              <a:spLocks noChangeArrowheads="1"/>
            </p:cNvSpPr>
            <p:nvPr userDrawn="1"/>
          </p:nvSpPr>
          <p:spPr bwMode="auto">
            <a:xfrm>
              <a:off x="703" y="302"/>
              <a:ext cx="272"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6" name="AutoShape 34"/>
            <p:cNvSpPr>
              <a:spLocks noChangeArrowheads="1"/>
            </p:cNvSpPr>
            <p:nvPr userDrawn="1"/>
          </p:nvSpPr>
          <p:spPr bwMode="auto">
            <a:xfrm>
              <a:off x="884" y="438"/>
              <a:ext cx="318"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7" name="AutoShape 35"/>
            <p:cNvSpPr>
              <a:spLocks noChangeArrowheads="1"/>
            </p:cNvSpPr>
            <p:nvPr userDrawn="1"/>
          </p:nvSpPr>
          <p:spPr bwMode="auto">
            <a:xfrm>
              <a:off x="1111"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8" name="AutoShape 36"/>
            <p:cNvSpPr>
              <a:spLocks noChangeArrowheads="1"/>
            </p:cNvSpPr>
            <p:nvPr userDrawn="1"/>
          </p:nvSpPr>
          <p:spPr bwMode="auto">
            <a:xfrm>
              <a:off x="1202"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9" name="AutoShape 37"/>
            <p:cNvSpPr>
              <a:spLocks noChangeArrowheads="1"/>
            </p:cNvSpPr>
            <p:nvPr userDrawn="1"/>
          </p:nvSpPr>
          <p:spPr bwMode="auto">
            <a:xfrm>
              <a:off x="1474" y="302"/>
              <a:ext cx="227" cy="635"/>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0" name="AutoShape 38"/>
            <p:cNvSpPr>
              <a:spLocks noChangeArrowheads="1"/>
            </p:cNvSpPr>
            <p:nvPr userDrawn="1"/>
          </p:nvSpPr>
          <p:spPr bwMode="auto">
            <a:xfrm>
              <a:off x="1655"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1" name="AutoShape 39"/>
            <p:cNvSpPr>
              <a:spLocks noChangeArrowheads="1"/>
            </p:cNvSpPr>
            <p:nvPr userDrawn="1"/>
          </p:nvSpPr>
          <p:spPr bwMode="auto">
            <a:xfrm>
              <a:off x="1927"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2" name="AutoShape 40"/>
            <p:cNvSpPr>
              <a:spLocks noChangeArrowheads="1"/>
            </p:cNvSpPr>
            <p:nvPr userDrawn="1"/>
          </p:nvSpPr>
          <p:spPr bwMode="auto">
            <a:xfrm>
              <a:off x="1791"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3" name="AutoShape 41"/>
            <p:cNvSpPr>
              <a:spLocks noChangeArrowheads="1"/>
            </p:cNvSpPr>
            <p:nvPr userDrawn="1"/>
          </p:nvSpPr>
          <p:spPr bwMode="auto">
            <a:xfrm>
              <a:off x="1837"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4" name="AutoShape 42"/>
            <p:cNvSpPr>
              <a:spLocks noChangeArrowheads="1"/>
            </p:cNvSpPr>
            <p:nvPr userDrawn="1"/>
          </p:nvSpPr>
          <p:spPr bwMode="auto">
            <a:xfrm>
              <a:off x="2018" y="436"/>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5" name="AutoShape 43"/>
            <p:cNvSpPr>
              <a:spLocks noChangeArrowheads="1"/>
            </p:cNvSpPr>
            <p:nvPr userDrawn="1"/>
          </p:nvSpPr>
          <p:spPr bwMode="auto">
            <a:xfrm>
              <a:off x="2381"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6" name="AutoShape 44"/>
            <p:cNvSpPr>
              <a:spLocks noChangeArrowheads="1"/>
            </p:cNvSpPr>
            <p:nvPr userDrawn="1"/>
          </p:nvSpPr>
          <p:spPr bwMode="auto">
            <a:xfrm>
              <a:off x="2653" y="574"/>
              <a:ext cx="182" cy="363"/>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7" name="AutoShape 45"/>
            <p:cNvSpPr>
              <a:spLocks noChangeArrowheads="1"/>
            </p:cNvSpPr>
            <p:nvPr userDrawn="1"/>
          </p:nvSpPr>
          <p:spPr bwMode="auto">
            <a:xfrm>
              <a:off x="2517"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8" name="AutoShape 46"/>
            <p:cNvSpPr>
              <a:spLocks noChangeArrowheads="1"/>
            </p:cNvSpPr>
            <p:nvPr userDrawn="1"/>
          </p:nvSpPr>
          <p:spPr bwMode="auto">
            <a:xfrm>
              <a:off x="2789"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9" name="AutoShape 47"/>
            <p:cNvSpPr>
              <a:spLocks noChangeArrowheads="1"/>
            </p:cNvSpPr>
            <p:nvPr userDrawn="1"/>
          </p:nvSpPr>
          <p:spPr bwMode="auto">
            <a:xfrm>
              <a:off x="2925"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0" name="AutoShape 48"/>
            <p:cNvSpPr>
              <a:spLocks noChangeArrowheads="1"/>
            </p:cNvSpPr>
            <p:nvPr userDrawn="1"/>
          </p:nvSpPr>
          <p:spPr bwMode="auto">
            <a:xfrm>
              <a:off x="3378"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1" name="AutoShape 49"/>
            <p:cNvSpPr>
              <a:spLocks noChangeArrowheads="1"/>
            </p:cNvSpPr>
            <p:nvPr userDrawn="1"/>
          </p:nvSpPr>
          <p:spPr bwMode="auto">
            <a:xfrm>
              <a:off x="3198" y="619"/>
              <a:ext cx="317" cy="318"/>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2" name="AutoShape 50"/>
            <p:cNvSpPr>
              <a:spLocks noChangeArrowheads="1"/>
            </p:cNvSpPr>
            <p:nvPr userDrawn="1"/>
          </p:nvSpPr>
          <p:spPr bwMode="auto">
            <a:xfrm>
              <a:off x="3696"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3" name="AutoShape 51"/>
            <p:cNvSpPr>
              <a:spLocks noChangeArrowheads="1"/>
            </p:cNvSpPr>
            <p:nvPr userDrawn="1"/>
          </p:nvSpPr>
          <p:spPr bwMode="auto">
            <a:xfrm>
              <a:off x="3560" y="438"/>
              <a:ext cx="182" cy="499"/>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4" name="AutoShape 52"/>
            <p:cNvSpPr>
              <a:spLocks noChangeArrowheads="1"/>
            </p:cNvSpPr>
            <p:nvPr userDrawn="1"/>
          </p:nvSpPr>
          <p:spPr bwMode="auto">
            <a:xfrm>
              <a:off x="3606"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5" name="AutoShape 53"/>
            <p:cNvSpPr>
              <a:spLocks noChangeArrowheads="1"/>
            </p:cNvSpPr>
            <p:nvPr userDrawn="1"/>
          </p:nvSpPr>
          <p:spPr bwMode="auto">
            <a:xfrm>
              <a:off x="3787"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6" name="AutoShape 54"/>
            <p:cNvSpPr>
              <a:spLocks noChangeArrowheads="1"/>
            </p:cNvSpPr>
            <p:nvPr userDrawn="1"/>
          </p:nvSpPr>
          <p:spPr bwMode="auto">
            <a:xfrm>
              <a:off x="4150"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7" name="AutoShape 55"/>
            <p:cNvSpPr>
              <a:spLocks noChangeArrowheads="1"/>
            </p:cNvSpPr>
            <p:nvPr userDrawn="1"/>
          </p:nvSpPr>
          <p:spPr bwMode="auto">
            <a:xfrm>
              <a:off x="4422"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8" name="AutoShape 56"/>
            <p:cNvSpPr>
              <a:spLocks noChangeArrowheads="1"/>
            </p:cNvSpPr>
            <p:nvPr userDrawn="1"/>
          </p:nvSpPr>
          <p:spPr bwMode="auto">
            <a:xfrm>
              <a:off x="4286" y="438"/>
              <a:ext cx="182"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9" name="AutoShape 57"/>
            <p:cNvSpPr>
              <a:spLocks noChangeArrowheads="1"/>
            </p:cNvSpPr>
            <p:nvPr userDrawn="1"/>
          </p:nvSpPr>
          <p:spPr bwMode="auto">
            <a:xfrm>
              <a:off x="4558"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0" name="AutoShape 58"/>
            <p:cNvSpPr>
              <a:spLocks noChangeArrowheads="1"/>
            </p:cNvSpPr>
            <p:nvPr userDrawn="1"/>
          </p:nvSpPr>
          <p:spPr bwMode="auto">
            <a:xfrm>
              <a:off x="4694"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1" name="AutoShape 59"/>
            <p:cNvSpPr>
              <a:spLocks noChangeArrowheads="1"/>
            </p:cNvSpPr>
            <p:nvPr userDrawn="1"/>
          </p:nvSpPr>
          <p:spPr bwMode="auto">
            <a:xfrm>
              <a:off x="5147"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2" name="AutoShape 60"/>
            <p:cNvSpPr>
              <a:spLocks noChangeArrowheads="1"/>
            </p:cNvSpPr>
            <p:nvPr userDrawn="1"/>
          </p:nvSpPr>
          <p:spPr bwMode="auto">
            <a:xfrm>
              <a:off x="4967"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3" name="AutoShape 61"/>
            <p:cNvSpPr>
              <a:spLocks noChangeArrowheads="1"/>
            </p:cNvSpPr>
            <p:nvPr userDrawn="1"/>
          </p:nvSpPr>
          <p:spPr bwMode="auto">
            <a:xfrm>
              <a:off x="4944"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4" name="AutoShape 62"/>
            <p:cNvSpPr>
              <a:spLocks noChangeArrowheads="1"/>
            </p:cNvSpPr>
            <p:nvPr userDrawn="1"/>
          </p:nvSpPr>
          <p:spPr bwMode="auto">
            <a:xfrm>
              <a:off x="5216" y="302"/>
              <a:ext cx="227"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5" name="AutoShape 63"/>
            <p:cNvSpPr>
              <a:spLocks noChangeArrowheads="1"/>
            </p:cNvSpPr>
            <p:nvPr userDrawn="1"/>
          </p:nvSpPr>
          <p:spPr bwMode="auto">
            <a:xfrm>
              <a:off x="5397" y="620"/>
              <a:ext cx="182" cy="317"/>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6" name="AutoShape 64"/>
            <p:cNvSpPr>
              <a:spLocks noChangeArrowheads="1"/>
            </p:cNvSpPr>
            <p:nvPr userDrawn="1"/>
          </p:nvSpPr>
          <p:spPr bwMode="auto">
            <a:xfrm>
              <a:off x="5533"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7" name="AutoShape 65"/>
            <p:cNvSpPr>
              <a:spLocks noChangeArrowheads="1"/>
            </p:cNvSpPr>
            <p:nvPr userDrawn="1"/>
          </p:nvSpPr>
          <p:spPr bwMode="auto">
            <a:xfrm>
              <a:off x="5579"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8" name="Group 66"/>
          <p:cNvGrpSpPr>
            <a:grpSpLocks/>
          </p:cNvGrpSpPr>
          <p:nvPr/>
        </p:nvGrpSpPr>
        <p:grpSpPr bwMode="auto">
          <a:xfrm>
            <a:off x="971550" y="5734050"/>
            <a:ext cx="757238" cy="1885950"/>
            <a:chOff x="4377" y="300"/>
            <a:chExt cx="514" cy="1279"/>
          </a:xfrm>
        </p:grpSpPr>
        <p:sp>
          <p:nvSpPr>
            <p:cNvPr id="69" name="Arc 67"/>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70" name="Oval 68"/>
            <p:cNvSpPr>
              <a:spLocks noChangeArrowheads="1"/>
            </p:cNvSpPr>
            <p:nvPr userDrawn="1"/>
          </p:nvSpPr>
          <p:spPr bwMode="auto">
            <a:xfrm rot="-3515713">
              <a:off x="4469" y="555"/>
              <a:ext cx="151" cy="44"/>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1" name="Oval 69"/>
            <p:cNvSpPr>
              <a:spLocks noChangeArrowheads="1"/>
            </p:cNvSpPr>
            <p:nvPr userDrawn="1"/>
          </p:nvSpPr>
          <p:spPr bwMode="auto">
            <a:xfrm rot="-1615679">
              <a:off x="4377" y="451"/>
              <a:ext cx="143" cy="53"/>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2" name="Oval 70"/>
            <p:cNvSpPr>
              <a:spLocks noChangeArrowheads="1"/>
            </p:cNvSpPr>
            <p:nvPr userDrawn="1"/>
          </p:nvSpPr>
          <p:spPr bwMode="auto">
            <a:xfrm rot="6199228">
              <a:off x="4469" y="350"/>
              <a:ext cx="152"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3" name="Oval 71"/>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4" name="Oval 72"/>
            <p:cNvSpPr>
              <a:spLocks noChangeArrowheads="1"/>
            </p:cNvSpPr>
            <p:nvPr userDrawn="1"/>
          </p:nvSpPr>
          <p:spPr bwMode="auto">
            <a:xfrm rot="-4126769">
              <a:off x="4421" y="501"/>
              <a:ext cx="155"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5" name="Oval 73"/>
            <p:cNvSpPr>
              <a:spLocks noChangeArrowheads="1"/>
            </p:cNvSpPr>
            <p:nvPr userDrawn="1"/>
          </p:nvSpPr>
          <p:spPr bwMode="auto">
            <a:xfrm rot="-2624767">
              <a:off x="4520" y="400"/>
              <a:ext cx="141"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6" name="Oval 74"/>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7" name="Oval 75"/>
            <p:cNvSpPr>
              <a:spLocks noChangeArrowheads="1"/>
            </p:cNvSpPr>
            <p:nvPr userDrawn="1"/>
          </p:nvSpPr>
          <p:spPr bwMode="auto">
            <a:xfrm rot="-1495776">
              <a:off x="4567" y="451"/>
              <a:ext cx="142" cy="5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8" name="Oval 76"/>
            <p:cNvSpPr>
              <a:spLocks noChangeArrowheads="1"/>
            </p:cNvSpPr>
            <p:nvPr userDrawn="1"/>
          </p:nvSpPr>
          <p:spPr bwMode="auto">
            <a:xfrm rot="-2742706">
              <a:off x="4552" y="671"/>
              <a:ext cx="153"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9" name="Oval 77"/>
            <p:cNvSpPr>
              <a:spLocks noChangeArrowheads="1"/>
            </p:cNvSpPr>
            <p:nvPr userDrawn="1"/>
          </p:nvSpPr>
          <p:spPr bwMode="auto">
            <a:xfrm rot="-2742706">
              <a:off x="4593" y="713"/>
              <a:ext cx="155" cy="46"/>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0" name="Oval 78"/>
            <p:cNvSpPr>
              <a:spLocks noChangeArrowheads="1"/>
            </p:cNvSpPr>
            <p:nvPr userDrawn="1"/>
          </p:nvSpPr>
          <p:spPr bwMode="auto">
            <a:xfrm rot="1036516">
              <a:off x="4740" y="754"/>
              <a:ext cx="151"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1" name="Oval 79"/>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2" name="Oval 80"/>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3" name="Oval 81"/>
            <p:cNvSpPr>
              <a:spLocks noChangeArrowheads="1"/>
            </p:cNvSpPr>
            <p:nvPr userDrawn="1"/>
          </p:nvSpPr>
          <p:spPr bwMode="auto">
            <a:xfrm rot="-2685850">
              <a:off x="4649" y="798"/>
              <a:ext cx="152"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4" name="Group 87"/>
          <p:cNvGrpSpPr>
            <a:grpSpLocks/>
          </p:cNvGrpSpPr>
          <p:nvPr/>
        </p:nvGrpSpPr>
        <p:grpSpPr bwMode="auto">
          <a:xfrm rot="-1259352">
            <a:off x="1620838" y="5745163"/>
            <a:ext cx="576262" cy="539750"/>
            <a:chOff x="295" y="3385"/>
            <a:chExt cx="408" cy="340"/>
          </a:xfrm>
        </p:grpSpPr>
        <p:grpSp>
          <p:nvGrpSpPr>
            <p:cNvPr id="85" name="Group 88"/>
            <p:cNvGrpSpPr>
              <a:grpSpLocks/>
            </p:cNvGrpSpPr>
            <p:nvPr userDrawn="1"/>
          </p:nvGrpSpPr>
          <p:grpSpPr bwMode="auto">
            <a:xfrm rot="2362656">
              <a:off x="295" y="3385"/>
              <a:ext cx="408" cy="273"/>
              <a:chOff x="1701" y="527"/>
              <a:chExt cx="498" cy="273"/>
            </a:xfrm>
          </p:grpSpPr>
          <p:grpSp>
            <p:nvGrpSpPr>
              <p:cNvPr id="88" name="Group 89"/>
              <p:cNvGrpSpPr>
                <a:grpSpLocks/>
              </p:cNvGrpSpPr>
              <p:nvPr userDrawn="1"/>
            </p:nvGrpSpPr>
            <p:grpSpPr bwMode="auto">
              <a:xfrm rot="228844">
                <a:off x="1927" y="618"/>
                <a:ext cx="272" cy="90"/>
                <a:chOff x="1927" y="527"/>
                <a:chExt cx="272" cy="90"/>
              </a:xfrm>
            </p:grpSpPr>
            <p:sp>
              <p:nvSpPr>
                <p:cNvPr id="95" name="Oval 90"/>
                <p:cNvSpPr>
                  <a:spLocks noChangeArrowheads="1"/>
                </p:cNvSpPr>
                <p:nvPr userDrawn="1"/>
              </p:nvSpPr>
              <p:spPr bwMode="auto">
                <a:xfrm rot="187092">
                  <a:off x="1904" y="547"/>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6" name="Oval 91"/>
                <p:cNvSpPr>
                  <a:spLocks noChangeArrowheads="1"/>
                </p:cNvSpPr>
                <p:nvPr userDrawn="1"/>
              </p:nvSpPr>
              <p:spPr bwMode="auto">
                <a:xfrm rot="10143706">
                  <a:off x="1900" y="501"/>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9" name="Group 92"/>
              <p:cNvGrpSpPr>
                <a:grpSpLocks/>
              </p:cNvGrpSpPr>
              <p:nvPr userDrawn="1"/>
            </p:nvGrpSpPr>
            <p:grpSpPr bwMode="auto">
              <a:xfrm rot="10800000">
                <a:off x="1701" y="618"/>
                <a:ext cx="272" cy="90"/>
                <a:chOff x="1927" y="527"/>
                <a:chExt cx="272" cy="90"/>
              </a:xfrm>
            </p:grpSpPr>
            <p:sp>
              <p:nvSpPr>
                <p:cNvPr id="93" name="Oval 93"/>
                <p:cNvSpPr>
                  <a:spLocks noChangeArrowheads="1"/>
                </p:cNvSpPr>
                <p:nvPr userDrawn="1"/>
              </p:nvSpPr>
              <p:spPr bwMode="auto">
                <a:xfrm rot="187092">
                  <a:off x="1971" y="615"/>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4" name="Oval 94"/>
                <p:cNvSpPr>
                  <a:spLocks noChangeArrowheads="1"/>
                </p:cNvSpPr>
                <p:nvPr userDrawn="1"/>
              </p:nvSpPr>
              <p:spPr bwMode="auto">
                <a:xfrm rot="10143706">
                  <a:off x="1969" y="574"/>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0" name="Oval 95"/>
              <p:cNvSpPr>
                <a:spLocks noChangeArrowheads="1"/>
              </p:cNvSpPr>
              <p:nvPr userDrawn="1"/>
            </p:nvSpPr>
            <p:spPr bwMode="auto">
              <a:xfrm>
                <a:off x="1920" y="611"/>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1" name="Oval 96"/>
              <p:cNvSpPr>
                <a:spLocks noChangeArrowheads="1"/>
              </p:cNvSpPr>
              <p:nvPr userDrawn="1"/>
            </p:nvSpPr>
            <p:spPr bwMode="auto">
              <a:xfrm>
                <a:off x="1872" y="519"/>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2" name="Oval 97"/>
              <p:cNvSpPr>
                <a:spLocks noChangeArrowheads="1"/>
              </p:cNvSpPr>
              <p:nvPr userDrawn="1"/>
            </p:nvSpPr>
            <p:spPr bwMode="auto">
              <a:xfrm>
                <a:off x="1968" y="520"/>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86" name="Oval 98"/>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7" name="Oval 99"/>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7" name="Group 100"/>
          <p:cNvGrpSpPr>
            <a:grpSpLocks/>
          </p:cNvGrpSpPr>
          <p:nvPr/>
        </p:nvGrpSpPr>
        <p:grpSpPr bwMode="auto">
          <a:xfrm rot="-3824161">
            <a:off x="8244682" y="4004469"/>
            <a:ext cx="412750" cy="414337"/>
            <a:chOff x="295" y="3385"/>
            <a:chExt cx="408" cy="340"/>
          </a:xfrm>
        </p:grpSpPr>
        <p:grpSp>
          <p:nvGrpSpPr>
            <p:cNvPr id="98" name="Group 101"/>
            <p:cNvGrpSpPr>
              <a:grpSpLocks/>
            </p:cNvGrpSpPr>
            <p:nvPr userDrawn="1"/>
          </p:nvGrpSpPr>
          <p:grpSpPr bwMode="auto">
            <a:xfrm rot="2362656">
              <a:off x="295" y="3385"/>
              <a:ext cx="408" cy="273"/>
              <a:chOff x="1701" y="527"/>
              <a:chExt cx="498" cy="273"/>
            </a:xfrm>
          </p:grpSpPr>
          <p:grpSp>
            <p:nvGrpSpPr>
              <p:cNvPr id="101" name="Group 102"/>
              <p:cNvGrpSpPr>
                <a:grpSpLocks/>
              </p:cNvGrpSpPr>
              <p:nvPr userDrawn="1"/>
            </p:nvGrpSpPr>
            <p:grpSpPr bwMode="auto">
              <a:xfrm rot="228844">
                <a:off x="1927" y="618"/>
                <a:ext cx="272" cy="90"/>
                <a:chOff x="1927" y="527"/>
                <a:chExt cx="272" cy="90"/>
              </a:xfrm>
            </p:grpSpPr>
            <p:sp>
              <p:nvSpPr>
                <p:cNvPr id="108" name="Oval 103"/>
                <p:cNvSpPr>
                  <a:spLocks noChangeArrowheads="1"/>
                </p:cNvSpPr>
                <p:nvPr userDrawn="1"/>
              </p:nvSpPr>
              <p:spPr bwMode="auto">
                <a:xfrm rot="187092">
                  <a:off x="1897" y="519"/>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 name="Oval 104"/>
                <p:cNvSpPr>
                  <a:spLocks noChangeArrowheads="1"/>
                </p:cNvSpPr>
                <p:nvPr userDrawn="1"/>
              </p:nvSpPr>
              <p:spPr bwMode="auto">
                <a:xfrm rot="10143706">
                  <a:off x="1890" y="471"/>
                  <a:ext cx="272" cy="47"/>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02" name="Group 105"/>
              <p:cNvGrpSpPr>
                <a:grpSpLocks/>
              </p:cNvGrpSpPr>
              <p:nvPr userDrawn="1"/>
            </p:nvGrpSpPr>
            <p:grpSpPr bwMode="auto">
              <a:xfrm rot="10800000">
                <a:off x="1701" y="618"/>
                <a:ext cx="272" cy="90"/>
                <a:chOff x="1927" y="527"/>
                <a:chExt cx="272" cy="90"/>
              </a:xfrm>
            </p:grpSpPr>
            <p:sp>
              <p:nvSpPr>
                <p:cNvPr id="106" name="Oval 106"/>
                <p:cNvSpPr>
                  <a:spLocks noChangeArrowheads="1"/>
                </p:cNvSpPr>
                <p:nvPr userDrawn="1"/>
              </p:nvSpPr>
              <p:spPr bwMode="auto">
                <a:xfrm rot="187092">
                  <a:off x="1940" y="612"/>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 name="Oval 107"/>
                <p:cNvSpPr>
                  <a:spLocks noChangeArrowheads="1"/>
                </p:cNvSpPr>
                <p:nvPr userDrawn="1"/>
              </p:nvSpPr>
              <p:spPr bwMode="auto">
                <a:xfrm rot="10143706">
                  <a:off x="1938" y="568"/>
                  <a:ext cx="272" cy="48"/>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 name="Oval 108"/>
              <p:cNvSpPr>
                <a:spLocks noChangeArrowheads="1"/>
              </p:cNvSpPr>
              <p:nvPr userDrawn="1"/>
            </p:nvSpPr>
            <p:spPr bwMode="auto">
              <a:xfrm>
                <a:off x="1915" y="579"/>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 name="Oval 109"/>
              <p:cNvSpPr>
                <a:spLocks noChangeArrowheads="1"/>
              </p:cNvSpPr>
              <p:nvPr userDrawn="1"/>
            </p:nvSpPr>
            <p:spPr bwMode="auto">
              <a:xfrm>
                <a:off x="1873" y="485"/>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 name="Oval 110"/>
              <p:cNvSpPr>
                <a:spLocks noChangeArrowheads="1"/>
              </p:cNvSpPr>
              <p:nvPr userDrawn="1"/>
            </p:nvSpPr>
            <p:spPr bwMode="auto">
              <a:xfrm>
                <a:off x="1959" y="486"/>
                <a:ext cx="5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9" name="Oval 111"/>
            <p:cNvSpPr>
              <a:spLocks noChangeArrowheads="1"/>
            </p:cNvSpPr>
            <p:nvPr userDrawn="1"/>
          </p:nvSpPr>
          <p:spPr bwMode="auto">
            <a:xfrm flipH="1">
              <a:off x="341" y="3649"/>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0" name="Oval 112"/>
            <p:cNvSpPr>
              <a:spLocks noChangeArrowheads="1"/>
            </p:cNvSpPr>
            <p:nvPr userDrawn="1"/>
          </p:nvSpPr>
          <p:spPr bwMode="auto">
            <a:xfrm flipH="1">
              <a:off x="302" y="3692"/>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0" name="Group 113"/>
          <p:cNvGrpSpPr>
            <a:grpSpLocks/>
          </p:cNvGrpSpPr>
          <p:nvPr/>
        </p:nvGrpSpPr>
        <p:grpSpPr bwMode="auto">
          <a:xfrm rot="-3328072">
            <a:off x="4283869" y="5734844"/>
            <a:ext cx="412750" cy="414338"/>
            <a:chOff x="295" y="3385"/>
            <a:chExt cx="408" cy="340"/>
          </a:xfrm>
        </p:grpSpPr>
        <p:grpSp>
          <p:nvGrpSpPr>
            <p:cNvPr id="111" name="Group 114"/>
            <p:cNvGrpSpPr>
              <a:grpSpLocks/>
            </p:cNvGrpSpPr>
            <p:nvPr userDrawn="1"/>
          </p:nvGrpSpPr>
          <p:grpSpPr bwMode="auto">
            <a:xfrm rot="2362656">
              <a:off x="295" y="3385"/>
              <a:ext cx="408" cy="273"/>
              <a:chOff x="1701" y="527"/>
              <a:chExt cx="498" cy="273"/>
            </a:xfrm>
          </p:grpSpPr>
          <p:grpSp>
            <p:nvGrpSpPr>
              <p:cNvPr id="114" name="Group 115"/>
              <p:cNvGrpSpPr>
                <a:grpSpLocks/>
              </p:cNvGrpSpPr>
              <p:nvPr userDrawn="1"/>
            </p:nvGrpSpPr>
            <p:grpSpPr bwMode="auto">
              <a:xfrm rot="228844">
                <a:off x="1927" y="618"/>
                <a:ext cx="272" cy="90"/>
                <a:chOff x="1927" y="527"/>
                <a:chExt cx="272" cy="90"/>
              </a:xfrm>
            </p:grpSpPr>
            <p:sp>
              <p:nvSpPr>
                <p:cNvPr id="121" name="Oval 116"/>
                <p:cNvSpPr>
                  <a:spLocks noChangeArrowheads="1"/>
                </p:cNvSpPr>
                <p:nvPr userDrawn="1"/>
              </p:nvSpPr>
              <p:spPr bwMode="auto">
                <a:xfrm rot="187092">
                  <a:off x="1890" y="527"/>
                  <a:ext cx="272" cy="42"/>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2" name="Oval 117"/>
                <p:cNvSpPr>
                  <a:spLocks noChangeArrowheads="1"/>
                </p:cNvSpPr>
                <p:nvPr userDrawn="1"/>
              </p:nvSpPr>
              <p:spPr bwMode="auto">
                <a:xfrm rot="10143706">
                  <a:off x="1891" y="478"/>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5" name="Group 118"/>
              <p:cNvGrpSpPr>
                <a:grpSpLocks/>
              </p:cNvGrpSpPr>
              <p:nvPr userDrawn="1"/>
            </p:nvGrpSpPr>
            <p:grpSpPr bwMode="auto">
              <a:xfrm rot="10800000">
                <a:off x="1701" y="618"/>
                <a:ext cx="272" cy="90"/>
                <a:chOff x="1927" y="527"/>
                <a:chExt cx="272" cy="90"/>
              </a:xfrm>
            </p:grpSpPr>
            <p:sp>
              <p:nvSpPr>
                <p:cNvPr id="119" name="Oval 119"/>
                <p:cNvSpPr>
                  <a:spLocks noChangeArrowheads="1"/>
                </p:cNvSpPr>
                <p:nvPr userDrawn="1"/>
              </p:nvSpPr>
              <p:spPr bwMode="auto">
                <a:xfrm rot="187092">
                  <a:off x="1947" y="609"/>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0" name="Oval 120"/>
                <p:cNvSpPr>
                  <a:spLocks noChangeArrowheads="1"/>
                </p:cNvSpPr>
                <p:nvPr userDrawn="1"/>
              </p:nvSpPr>
              <p:spPr bwMode="auto">
                <a:xfrm rot="10143706">
                  <a:off x="1952" y="549"/>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6" name="Oval 121"/>
              <p:cNvSpPr>
                <a:spLocks noChangeArrowheads="1"/>
              </p:cNvSpPr>
              <p:nvPr userDrawn="1"/>
            </p:nvSpPr>
            <p:spPr bwMode="auto">
              <a:xfrm>
                <a:off x="1909" y="590"/>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7" name="Oval 122"/>
              <p:cNvSpPr>
                <a:spLocks noChangeArrowheads="1"/>
              </p:cNvSpPr>
              <p:nvPr userDrawn="1"/>
            </p:nvSpPr>
            <p:spPr bwMode="auto">
              <a:xfrm>
                <a:off x="1864" y="497"/>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8" name="Oval 123"/>
              <p:cNvSpPr>
                <a:spLocks noChangeArrowheads="1"/>
              </p:cNvSpPr>
              <p:nvPr userDrawn="1"/>
            </p:nvSpPr>
            <p:spPr bwMode="auto">
              <a:xfrm>
                <a:off x="1953" y="492"/>
                <a:ext cx="50"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2" name="Oval 124"/>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3" name="Oval 125"/>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3" name="Group 126"/>
          <p:cNvGrpSpPr>
            <a:grpSpLocks/>
          </p:cNvGrpSpPr>
          <p:nvPr/>
        </p:nvGrpSpPr>
        <p:grpSpPr bwMode="auto">
          <a:xfrm rot="-708557">
            <a:off x="831850" y="5299075"/>
            <a:ext cx="355600" cy="396875"/>
            <a:chOff x="295" y="3385"/>
            <a:chExt cx="408" cy="340"/>
          </a:xfrm>
        </p:grpSpPr>
        <p:grpSp>
          <p:nvGrpSpPr>
            <p:cNvPr id="124" name="Group 127"/>
            <p:cNvGrpSpPr>
              <a:grpSpLocks/>
            </p:cNvGrpSpPr>
            <p:nvPr userDrawn="1"/>
          </p:nvGrpSpPr>
          <p:grpSpPr bwMode="auto">
            <a:xfrm rot="2362656">
              <a:off x="295" y="3385"/>
              <a:ext cx="408" cy="273"/>
              <a:chOff x="1701" y="527"/>
              <a:chExt cx="498" cy="273"/>
            </a:xfrm>
          </p:grpSpPr>
          <p:grpSp>
            <p:nvGrpSpPr>
              <p:cNvPr id="127" name="Group 128"/>
              <p:cNvGrpSpPr>
                <a:grpSpLocks/>
              </p:cNvGrpSpPr>
              <p:nvPr userDrawn="1"/>
            </p:nvGrpSpPr>
            <p:grpSpPr bwMode="auto">
              <a:xfrm rot="228844">
                <a:off x="1927" y="618"/>
                <a:ext cx="272" cy="90"/>
                <a:chOff x="1927" y="527"/>
                <a:chExt cx="272" cy="90"/>
              </a:xfrm>
            </p:grpSpPr>
            <p:sp>
              <p:nvSpPr>
                <p:cNvPr id="134" name="Oval 129"/>
                <p:cNvSpPr>
                  <a:spLocks noChangeArrowheads="1"/>
                </p:cNvSpPr>
                <p:nvPr userDrawn="1"/>
              </p:nvSpPr>
              <p:spPr bwMode="auto">
                <a:xfrm rot="187092">
                  <a:off x="1872" y="558"/>
                  <a:ext cx="253"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5" name="Oval 130"/>
                <p:cNvSpPr>
                  <a:spLocks noChangeArrowheads="1"/>
                </p:cNvSpPr>
                <p:nvPr userDrawn="1"/>
              </p:nvSpPr>
              <p:spPr bwMode="auto">
                <a:xfrm rot="10143706">
                  <a:off x="1867" y="509"/>
                  <a:ext cx="265"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8" name="Group 131"/>
              <p:cNvGrpSpPr>
                <a:grpSpLocks/>
              </p:cNvGrpSpPr>
              <p:nvPr userDrawn="1"/>
            </p:nvGrpSpPr>
            <p:grpSpPr bwMode="auto">
              <a:xfrm rot="10800000">
                <a:off x="1701" y="618"/>
                <a:ext cx="272" cy="90"/>
                <a:chOff x="1927" y="527"/>
                <a:chExt cx="272" cy="90"/>
              </a:xfrm>
            </p:grpSpPr>
            <p:sp>
              <p:nvSpPr>
                <p:cNvPr id="132" name="Oval 132"/>
                <p:cNvSpPr>
                  <a:spLocks noChangeArrowheads="1"/>
                </p:cNvSpPr>
                <p:nvPr userDrawn="1"/>
              </p:nvSpPr>
              <p:spPr bwMode="auto">
                <a:xfrm rot="187092">
                  <a:off x="2001" y="622"/>
                  <a:ext cx="26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3" name="Oval 133"/>
                <p:cNvSpPr>
                  <a:spLocks noChangeArrowheads="1"/>
                </p:cNvSpPr>
                <p:nvPr userDrawn="1"/>
              </p:nvSpPr>
              <p:spPr bwMode="auto">
                <a:xfrm rot="10143706">
                  <a:off x="2000" y="577"/>
                  <a:ext cx="258"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9" name="Oval 134"/>
              <p:cNvSpPr>
                <a:spLocks noChangeArrowheads="1"/>
              </p:cNvSpPr>
              <p:nvPr userDrawn="1"/>
            </p:nvSpPr>
            <p:spPr bwMode="auto">
              <a:xfrm>
                <a:off x="1916" y="612"/>
                <a:ext cx="42"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0" name="Oval 135"/>
              <p:cNvSpPr>
                <a:spLocks noChangeArrowheads="1"/>
              </p:cNvSpPr>
              <p:nvPr userDrawn="1"/>
            </p:nvSpPr>
            <p:spPr bwMode="auto">
              <a:xfrm>
                <a:off x="1869" y="525"/>
                <a:ext cx="49"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1" name="Oval 136"/>
              <p:cNvSpPr>
                <a:spLocks noChangeArrowheads="1"/>
              </p:cNvSpPr>
              <p:nvPr userDrawn="1"/>
            </p:nvSpPr>
            <p:spPr bwMode="auto">
              <a:xfrm>
                <a:off x="1956" y="517"/>
                <a:ext cx="51"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5" name="Oval 137"/>
            <p:cNvSpPr>
              <a:spLocks noChangeArrowheads="1"/>
            </p:cNvSpPr>
            <p:nvPr userDrawn="1"/>
          </p:nvSpPr>
          <p:spPr bwMode="auto">
            <a:xfrm flipH="1">
              <a:off x="338" y="3655"/>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6" name="Oval 138"/>
            <p:cNvSpPr>
              <a:spLocks noChangeArrowheads="1"/>
            </p:cNvSpPr>
            <p:nvPr userDrawn="1"/>
          </p:nvSpPr>
          <p:spPr bwMode="auto">
            <a:xfrm flipH="1">
              <a:off x="295" y="3702"/>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36" name="Group 139"/>
          <p:cNvGrpSpPr>
            <a:grpSpLocks/>
          </p:cNvGrpSpPr>
          <p:nvPr/>
        </p:nvGrpSpPr>
        <p:grpSpPr bwMode="auto">
          <a:xfrm rot="1304332">
            <a:off x="-647700" y="1341438"/>
            <a:ext cx="647700" cy="539750"/>
            <a:chOff x="295" y="3385"/>
            <a:chExt cx="408" cy="340"/>
          </a:xfrm>
        </p:grpSpPr>
        <p:grpSp>
          <p:nvGrpSpPr>
            <p:cNvPr id="137" name="Group 140"/>
            <p:cNvGrpSpPr>
              <a:grpSpLocks/>
            </p:cNvGrpSpPr>
            <p:nvPr userDrawn="1"/>
          </p:nvGrpSpPr>
          <p:grpSpPr bwMode="auto">
            <a:xfrm rot="2362656">
              <a:off x="295" y="3385"/>
              <a:ext cx="408" cy="273"/>
              <a:chOff x="1701" y="527"/>
              <a:chExt cx="498" cy="273"/>
            </a:xfrm>
          </p:grpSpPr>
          <p:grpSp>
            <p:nvGrpSpPr>
              <p:cNvPr id="140" name="Group 141"/>
              <p:cNvGrpSpPr>
                <a:grpSpLocks/>
              </p:cNvGrpSpPr>
              <p:nvPr userDrawn="1"/>
            </p:nvGrpSpPr>
            <p:grpSpPr bwMode="auto">
              <a:xfrm rot="228844">
                <a:off x="1927" y="618"/>
                <a:ext cx="272" cy="90"/>
                <a:chOff x="1927" y="527"/>
                <a:chExt cx="272" cy="90"/>
              </a:xfrm>
            </p:grpSpPr>
            <p:sp>
              <p:nvSpPr>
                <p:cNvPr id="147" name="Oval 142"/>
                <p:cNvSpPr>
                  <a:spLocks noChangeArrowheads="1"/>
                </p:cNvSpPr>
                <p:nvPr userDrawn="1"/>
              </p:nvSpPr>
              <p:spPr bwMode="auto">
                <a:xfrm rot="187092">
                  <a:off x="1856" y="585"/>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8" name="Oval 143"/>
                <p:cNvSpPr>
                  <a:spLocks noChangeArrowheads="1"/>
                </p:cNvSpPr>
                <p:nvPr userDrawn="1"/>
              </p:nvSpPr>
              <p:spPr bwMode="auto">
                <a:xfrm rot="10143706">
                  <a:off x="1857" y="542"/>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1" name="Group 144"/>
              <p:cNvGrpSpPr>
                <a:grpSpLocks/>
              </p:cNvGrpSpPr>
              <p:nvPr userDrawn="1"/>
            </p:nvGrpSpPr>
            <p:grpSpPr bwMode="auto">
              <a:xfrm rot="10800000">
                <a:off x="1701" y="618"/>
                <a:ext cx="272" cy="90"/>
                <a:chOff x="1927" y="527"/>
                <a:chExt cx="272" cy="90"/>
              </a:xfrm>
            </p:grpSpPr>
            <p:sp>
              <p:nvSpPr>
                <p:cNvPr id="145" name="Oval 145"/>
                <p:cNvSpPr>
                  <a:spLocks noChangeArrowheads="1"/>
                </p:cNvSpPr>
                <p:nvPr userDrawn="1"/>
              </p:nvSpPr>
              <p:spPr bwMode="auto">
                <a:xfrm rot="187092">
                  <a:off x="1987" y="589"/>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6" name="Oval 146"/>
                <p:cNvSpPr>
                  <a:spLocks noChangeArrowheads="1"/>
                </p:cNvSpPr>
                <p:nvPr userDrawn="1"/>
              </p:nvSpPr>
              <p:spPr bwMode="auto">
                <a:xfrm rot="10143706">
                  <a:off x="1987" y="542"/>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42" name="Oval 147"/>
              <p:cNvSpPr>
                <a:spLocks noChangeArrowheads="1"/>
              </p:cNvSpPr>
              <p:nvPr userDrawn="1"/>
            </p:nvSpPr>
            <p:spPr bwMode="auto">
              <a:xfrm>
                <a:off x="1889" y="609"/>
                <a:ext cx="45"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3" name="Oval 148"/>
              <p:cNvSpPr>
                <a:spLocks noChangeArrowheads="1"/>
              </p:cNvSpPr>
              <p:nvPr userDrawn="1"/>
            </p:nvSpPr>
            <p:spPr bwMode="auto">
              <a:xfrm>
                <a:off x="1846" y="515"/>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4" name="Oval 149"/>
              <p:cNvSpPr>
                <a:spLocks noChangeArrowheads="1"/>
              </p:cNvSpPr>
              <p:nvPr userDrawn="1"/>
            </p:nvSpPr>
            <p:spPr bwMode="auto">
              <a:xfrm>
                <a:off x="1935" y="515"/>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38" name="Oval 150"/>
            <p:cNvSpPr>
              <a:spLocks noChangeArrowheads="1"/>
            </p:cNvSpPr>
            <p:nvPr userDrawn="1"/>
          </p:nvSpPr>
          <p:spPr bwMode="auto">
            <a:xfrm flipH="1">
              <a:off x="335" y="3656"/>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9" name="Oval 151"/>
            <p:cNvSpPr>
              <a:spLocks noChangeArrowheads="1"/>
            </p:cNvSpPr>
            <p:nvPr userDrawn="1"/>
          </p:nvSpPr>
          <p:spPr bwMode="auto">
            <a:xfrm flipH="1">
              <a:off x="277" y="3690"/>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9" name="Group 152"/>
          <p:cNvGrpSpPr>
            <a:grpSpLocks/>
          </p:cNvGrpSpPr>
          <p:nvPr/>
        </p:nvGrpSpPr>
        <p:grpSpPr bwMode="auto">
          <a:xfrm>
            <a:off x="179388" y="5300663"/>
            <a:ext cx="504825" cy="466725"/>
            <a:chOff x="295" y="3385"/>
            <a:chExt cx="408" cy="340"/>
          </a:xfrm>
        </p:grpSpPr>
        <p:grpSp>
          <p:nvGrpSpPr>
            <p:cNvPr id="150" name="Group 153"/>
            <p:cNvGrpSpPr>
              <a:grpSpLocks/>
            </p:cNvGrpSpPr>
            <p:nvPr userDrawn="1"/>
          </p:nvGrpSpPr>
          <p:grpSpPr bwMode="auto">
            <a:xfrm rot="2362656">
              <a:off x="295" y="3385"/>
              <a:ext cx="408" cy="273"/>
              <a:chOff x="1701" y="527"/>
              <a:chExt cx="498" cy="273"/>
            </a:xfrm>
          </p:grpSpPr>
          <p:grpSp>
            <p:nvGrpSpPr>
              <p:cNvPr id="153" name="Group 154"/>
              <p:cNvGrpSpPr>
                <a:grpSpLocks/>
              </p:cNvGrpSpPr>
              <p:nvPr userDrawn="1"/>
            </p:nvGrpSpPr>
            <p:grpSpPr bwMode="auto">
              <a:xfrm rot="228844">
                <a:off x="1927" y="618"/>
                <a:ext cx="272" cy="90"/>
                <a:chOff x="1927" y="527"/>
                <a:chExt cx="272" cy="90"/>
              </a:xfrm>
            </p:grpSpPr>
            <p:sp>
              <p:nvSpPr>
                <p:cNvPr id="160" name="Oval 155"/>
                <p:cNvSpPr>
                  <a:spLocks noChangeArrowheads="1"/>
                </p:cNvSpPr>
                <p:nvPr userDrawn="1"/>
              </p:nvSpPr>
              <p:spPr bwMode="auto">
                <a:xfrm rot="187092">
                  <a:off x="1863" y="579"/>
                  <a:ext cx="272" cy="42"/>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1" name="Oval 156"/>
                <p:cNvSpPr>
                  <a:spLocks noChangeArrowheads="1"/>
                </p:cNvSpPr>
                <p:nvPr userDrawn="1"/>
              </p:nvSpPr>
              <p:spPr bwMode="auto">
                <a:xfrm rot="10143706">
                  <a:off x="1868"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4" name="Group 157"/>
              <p:cNvGrpSpPr>
                <a:grpSpLocks/>
              </p:cNvGrpSpPr>
              <p:nvPr userDrawn="1"/>
            </p:nvGrpSpPr>
            <p:grpSpPr bwMode="auto">
              <a:xfrm rot="10800000">
                <a:off x="1701" y="618"/>
                <a:ext cx="272" cy="90"/>
                <a:chOff x="1927" y="527"/>
                <a:chExt cx="272" cy="90"/>
              </a:xfrm>
            </p:grpSpPr>
            <p:sp>
              <p:nvSpPr>
                <p:cNvPr id="158" name="Oval 158"/>
                <p:cNvSpPr>
                  <a:spLocks noChangeArrowheads="1"/>
                </p:cNvSpPr>
                <p:nvPr userDrawn="1"/>
              </p:nvSpPr>
              <p:spPr bwMode="auto">
                <a:xfrm rot="187092">
                  <a:off x="1953" y="572"/>
                  <a:ext cx="272" cy="3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9" name="Oval 159"/>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5" name="Oval 160"/>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6" name="Oval 161"/>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7" name="Oval 162"/>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1" name="Oval 163"/>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2" name="Oval 164"/>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2" name="Group 165"/>
          <p:cNvGrpSpPr>
            <a:grpSpLocks/>
          </p:cNvGrpSpPr>
          <p:nvPr/>
        </p:nvGrpSpPr>
        <p:grpSpPr bwMode="auto">
          <a:xfrm rot="-2197408">
            <a:off x="8172450" y="5157788"/>
            <a:ext cx="511175" cy="322262"/>
            <a:chOff x="295" y="3385"/>
            <a:chExt cx="408" cy="340"/>
          </a:xfrm>
        </p:grpSpPr>
        <p:grpSp>
          <p:nvGrpSpPr>
            <p:cNvPr id="163" name="Group 166"/>
            <p:cNvGrpSpPr>
              <a:grpSpLocks/>
            </p:cNvGrpSpPr>
            <p:nvPr userDrawn="1"/>
          </p:nvGrpSpPr>
          <p:grpSpPr bwMode="auto">
            <a:xfrm rot="2362656">
              <a:off x="295" y="3385"/>
              <a:ext cx="408" cy="273"/>
              <a:chOff x="1701" y="527"/>
              <a:chExt cx="498" cy="273"/>
            </a:xfrm>
          </p:grpSpPr>
          <p:grpSp>
            <p:nvGrpSpPr>
              <p:cNvPr id="166" name="Group 167"/>
              <p:cNvGrpSpPr>
                <a:grpSpLocks/>
              </p:cNvGrpSpPr>
              <p:nvPr userDrawn="1"/>
            </p:nvGrpSpPr>
            <p:grpSpPr bwMode="auto">
              <a:xfrm rot="228844">
                <a:off x="1927" y="618"/>
                <a:ext cx="272" cy="90"/>
                <a:chOff x="1927" y="527"/>
                <a:chExt cx="272" cy="90"/>
              </a:xfrm>
            </p:grpSpPr>
            <p:sp>
              <p:nvSpPr>
                <p:cNvPr id="173" name="Oval 168"/>
                <p:cNvSpPr>
                  <a:spLocks noChangeArrowheads="1"/>
                </p:cNvSpPr>
                <p:nvPr userDrawn="1"/>
              </p:nvSpPr>
              <p:spPr bwMode="auto">
                <a:xfrm rot="187092">
                  <a:off x="1874" y="507"/>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4" name="Oval 169"/>
                <p:cNvSpPr>
                  <a:spLocks noChangeArrowheads="1"/>
                </p:cNvSpPr>
                <p:nvPr userDrawn="1"/>
              </p:nvSpPr>
              <p:spPr bwMode="auto">
                <a:xfrm rot="10143706">
                  <a:off x="1871" y="467"/>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7" name="Group 170"/>
              <p:cNvGrpSpPr>
                <a:grpSpLocks/>
              </p:cNvGrpSpPr>
              <p:nvPr userDrawn="1"/>
            </p:nvGrpSpPr>
            <p:grpSpPr bwMode="auto">
              <a:xfrm rot="10800000">
                <a:off x="1701" y="618"/>
                <a:ext cx="272" cy="90"/>
                <a:chOff x="1927" y="527"/>
                <a:chExt cx="272" cy="90"/>
              </a:xfrm>
            </p:grpSpPr>
            <p:sp>
              <p:nvSpPr>
                <p:cNvPr id="171" name="Oval 171"/>
                <p:cNvSpPr>
                  <a:spLocks noChangeArrowheads="1"/>
                </p:cNvSpPr>
                <p:nvPr userDrawn="1"/>
              </p:nvSpPr>
              <p:spPr bwMode="auto">
                <a:xfrm rot="187092">
                  <a:off x="1944" y="661"/>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2" name="Oval 172"/>
                <p:cNvSpPr>
                  <a:spLocks noChangeArrowheads="1"/>
                </p:cNvSpPr>
                <p:nvPr userDrawn="1"/>
              </p:nvSpPr>
              <p:spPr bwMode="auto">
                <a:xfrm rot="10143706">
                  <a:off x="1944" y="619"/>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8" name="Oval 173"/>
              <p:cNvSpPr>
                <a:spLocks noChangeArrowheads="1"/>
              </p:cNvSpPr>
              <p:nvPr userDrawn="1"/>
            </p:nvSpPr>
            <p:spPr bwMode="auto">
              <a:xfrm>
                <a:off x="1913" y="568"/>
                <a:ext cx="45" cy="184"/>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9" name="Oval 174"/>
              <p:cNvSpPr>
                <a:spLocks noChangeArrowheads="1"/>
              </p:cNvSpPr>
              <p:nvPr userDrawn="1"/>
            </p:nvSpPr>
            <p:spPr bwMode="auto">
              <a:xfrm>
                <a:off x="1866" y="488"/>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0" name="Oval 175"/>
              <p:cNvSpPr>
                <a:spLocks noChangeArrowheads="1"/>
              </p:cNvSpPr>
              <p:nvPr userDrawn="1"/>
            </p:nvSpPr>
            <p:spPr bwMode="auto">
              <a:xfrm>
                <a:off x="1962" y="490"/>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4" name="Oval 176"/>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5" name="Oval 177"/>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75" name="Group 178"/>
          <p:cNvGrpSpPr>
            <a:grpSpLocks/>
          </p:cNvGrpSpPr>
          <p:nvPr/>
        </p:nvGrpSpPr>
        <p:grpSpPr bwMode="auto">
          <a:xfrm>
            <a:off x="6156325" y="5734050"/>
            <a:ext cx="576263" cy="466725"/>
            <a:chOff x="295" y="3385"/>
            <a:chExt cx="408" cy="340"/>
          </a:xfrm>
        </p:grpSpPr>
        <p:grpSp>
          <p:nvGrpSpPr>
            <p:cNvPr id="176" name="Group 179"/>
            <p:cNvGrpSpPr>
              <a:grpSpLocks/>
            </p:cNvGrpSpPr>
            <p:nvPr userDrawn="1"/>
          </p:nvGrpSpPr>
          <p:grpSpPr bwMode="auto">
            <a:xfrm rot="2362656">
              <a:off x="295" y="3385"/>
              <a:ext cx="408" cy="273"/>
              <a:chOff x="1701" y="527"/>
              <a:chExt cx="498" cy="273"/>
            </a:xfrm>
          </p:grpSpPr>
          <p:grpSp>
            <p:nvGrpSpPr>
              <p:cNvPr id="179" name="Group 180"/>
              <p:cNvGrpSpPr>
                <a:grpSpLocks/>
              </p:cNvGrpSpPr>
              <p:nvPr userDrawn="1"/>
            </p:nvGrpSpPr>
            <p:grpSpPr bwMode="auto">
              <a:xfrm rot="228844">
                <a:off x="1927" y="618"/>
                <a:ext cx="272" cy="90"/>
                <a:chOff x="1927" y="527"/>
                <a:chExt cx="272" cy="90"/>
              </a:xfrm>
            </p:grpSpPr>
            <p:sp>
              <p:nvSpPr>
                <p:cNvPr id="186" name="Oval 181"/>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7" name="Oval 182"/>
                <p:cNvSpPr>
                  <a:spLocks noChangeArrowheads="1"/>
                </p:cNvSpPr>
                <p:nvPr userDrawn="1"/>
              </p:nvSpPr>
              <p:spPr bwMode="auto">
                <a:xfrm rot="10143706">
                  <a:off x="1897" y="530"/>
                  <a:ext cx="272" cy="42"/>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0" name="Group 183"/>
              <p:cNvGrpSpPr>
                <a:grpSpLocks/>
              </p:cNvGrpSpPr>
              <p:nvPr userDrawn="1"/>
            </p:nvGrpSpPr>
            <p:grpSpPr bwMode="auto">
              <a:xfrm rot="10800000">
                <a:off x="1701" y="618"/>
                <a:ext cx="272" cy="90"/>
                <a:chOff x="1927" y="527"/>
                <a:chExt cx="272" cy="90"/>
              </a:xfrm>
            </p:grpSpPr>
            <p:sp>
              <p:nvSpPr>
                <p:cNvPr id="184" name="Oval 184"/>
                <p:cNvSpPr>
                  <a:spLocks noChangeArrowheads="1"/>
                </p:cNvSpPr>
                <p:nvPr userDrawn="1"/>
              </p:nvSpPr>
              <p:spPr bwMode="auto">
                <a:xfrm rot="187092">
                  <a:off x="1975" y="573"/>
                  <a:ext cx="272" cy="34"/>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5" name="Oval 185"/>
                <p:cNvSpPr>
                  <a:spLocks noChangeArrowheads="1"/>
                </p:cNvSpPr>
                <p:nvPr userDrawn="1"/>
              </p:nvSpPr>
              <p:spPr bwMode="auto">
                <a:xfrm rot="10143706">
                  <a:off x="1978" y="523"/>
                  <a:ext cx="272" cy="42"/>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81" name="Oval 186"/>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2" name="Oval 187"/>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3" name="Oval 188"/>
              <p:cNvSpPr>
                <a:spLocks noChangeArrowheads="1"/>
              </p:cNvSpPr>
              <p:nvPr userDrawn="1"/>
            </p:nvSpPr>
            <p:spPr bwMode="auto">
              <a:xfrm>
                <a:off x="1960" y="523"/>
                <a:ext cx="45" cy="44"/>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77" name="Oval 189"/>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8" name="Oval 190"/>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8" name="Group 191"/>
          <p:cNvGrpSpPr>
            <a:grpSpLocks/>
          </p:cNvGrpSpPr>
          <p:nvPr/>
        </p:nvGrpSpPr>
        <p:grpSpPr bwMode="auto">
          <a:xfrm rot="1401958">
            <a:off x="6372225" y="5957888"/>
            <a:ext cx="503238" cy="1800225"/>
            <a:chOff x="3470" y="572"/>
            <a:chExt cx="317" cy="1134"/>
          </a:xfrm>
        </p:grpSpPr>
        <p:sp>
          <p:nvSpPr>
            <p:cNvPr id="189" name="Arc 192"/>
            <p:cNvSpPr>
              <a:spLocks/>
            </p:cNvSpPr>
            <p:nvPr userDrawn="1"/>
          </p:nvSpPr>
          <p:spPr bwMode="auto">
            <a:xfrm>
              <a:off x="3506" y="697"/>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190" name="Oval 193"/>
            <p:cNvSpPr>
              <a:spLocks noChangeArrowheads="1"/>
            </p:cNvSpPr>
            <p:nvPr userDrawn="1"/>
          </p:nvSpPr>
          <p:spPr bwMode="auto">
            <a:xfrm rot="-3515713">
              <a:off x="3535" y="784"/>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1" name="Oval 194"/>
            <p:cNvSpPr>
              <a:spLocks noChangeArrowheads="1"/>
            </p:cNvSpPr>
            <p:nvPr userDrawn="1"/>
          </p:nvSpPr>
          <p:spPr bwMode="auto">
            <a:xfrm rot="-1615679">
              <a:off x="3467" y="696"/>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2" name="Oval 195"/>
            <p:cNvSpPr>
              <a:spLocks noChangeArrowheads="1"/>
            </p:cNvSpPr>
            <p:nvPr userDrawn="1"/>
          </p:nvSpPr>
          <p:spPr bwMode="auto">
            <a:xfrm rot="6199228">
              <a:off x="3535"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3" name="Oval 196"/>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4" name="Oval 197"/>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5" name="Oval 198"/>
            <p:cNvSpPr>
              <a:spLocks noChangeArrowheads="1"/>
            </p:cNvSpPr>
            <p:nvPr userDrawn="1"/>
          </p:nvSpPr>
          <p:spPr bwMode="auto">
            <a:xfrm rot="-4126769">
              <a:off x="3481" y="74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6" name="Oval 199"/>
            <p:cNvSpPr>
              <a:spLocks noChangeArrowheads="1"/>
            </p:cNvSpPr>
            <p:nvPr userDrawn="1"/>
          </p:nvSpPr>
          <p:spPr bwMode="auto">
            <a:xfrm rot="-2624767">
              <a:off x="3578" y="653"/>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7" name="Oval 200"/>
            <p:cNvSpPr>
              <a:spLocks noChangeArrowheads="1"/>
            </p:cNvSpPr>
            <p:nvPr userDrawn="1"/>
          </p:nvSpPr>
          <p:spPr bwMode="auto">
            <a:xfrm rot="-5400000">
              <a:off x="3555" y="828"/>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8" name="Oval 201"/>
            <p:cNvSpPr>
              <a:spLocks noChangeArrowheads="1"/>
            </p:cNvSpPr>
            <p:nvPr userDrawn="1"/>
          </p:nvSpPr>
          <p:spPr bwMode="auto">
            <a:xfrm rot="-1495776">
              <a:off x="3616"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99" name="Group 202"/>
          <p:cNvGrpSpPr>
            <a:grpSpLocks/>
          </p:cNvGrpSpPr>
          <p:nvPr/>
        </p:nvGrpSpPr>
        <p:grpSpPr bwMode="auto">
          <a:xfrm flipH="1">
            <a:off x="1692275" y="6453188"/>
            <a:ext cx="503238" cy="1800225"/>
            <a:chOff x="3470" y="572"/>
            <a:chExt cx="317" cy="1134"/>
          </a:xfrm>
        </p:grpSpPr>
        <p:sp>
          <p:nvSpPr>
            <p:cNvPr id="200" name="Arc 20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201" name="Oval 20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2" name="Oval 20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3" name="Oval 20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4" name="Oval 20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5" name="Oval 20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6" name="Oval 20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7" name="Oval 2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8" name="Oval 211"/>
            <p:cNvSpPr>
              <a:spLocks noChangeArrowheads="1"/>
            </p:cNvSpPr>
            <p:nvPr userDrawn="1"/>
          </p:nvSpPr>
          <p:spPr bwMode="auto">
            <a:xfrm rot="-5400000">
              <a:off x="3572"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9" name="Oval 2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0" name="Group 213"/>
          <p:cNvGrpSpPr>
            <a:grpSpLocks/>
          </p:cNvGrpSpPr>
          <p:nvPr/>
        </p:nvGrpSpPr>
        <p:grpSpPr bwMode="auto">
          <a:xfrm rot="538637">
            <a:off x="7308850" y="5516563"/>
            <a:ext cx="815975" cy="2030412"/>
            <a:chOff x="4377" y="300"/>
            <a:chExt cx="514" cy="1279"/>
          </a:xfrm>
        </p:grpSpPr>
        <p:sp>
          <p:nvSpPr>
            <p:cNvPr id="211" name="Arc 2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a:ea typeface="新細明體"/>
                <a:cs typeface="+mn-cs"/>
              </a:endParaRPr>
            </a:p>
          </p:txBody>
        </p:sp>
        <p:sp>
          <p:nvSpPr>
            <p:cNvPr id="212" name="Oval 215"/>
            <p:cNvSpPr>
              <a:spLocks noChangeArrowheads="1"/>
            </p:cNvSpPr>
            <p:nvPr userDrawn="1"/>
          </p:nvSpPr>
          <p:spPr bwMode="auto">
            <a:xfrm rot="-3515713">
              <a:off x="4454" y="546"/>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3" name="Oval 216"/>
            <p:cNvSpPr>
              <a:spLocks noChangeArrowheads="1"/>
            </p:cNvSpPr>
            <p:nvPr userDrawn="1"/>
          </p:nvSpPr>
          <p:spPr bwMode="auto">
            <a:xfrm rot="-1615679">
              <a:off x="4362" y="444"/>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4" name="Oval 217"/>
            <p:cNvSpPr>
              <a:spLocks noChangeArrowheads="1"/>
            </p:cNvSpPr>
            <p:nvPr userDrawn="1"/>
          </p:nvSpPr>
          <p:spPr bwMode="auto">
            <a:xfrm rot="6199228">
              <a:off x="4454" y="34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5" name="Oval 218"/>
            <p:cNvSpPr>
              <a:spLocks noChangeArrowheads="1"/>
            </p:cNvSpPr>
            <p:nvPr userDrawn="1"/>
          </p:nvSpPr>
          <p:spPr bwMode="auto">
            <a:xfrm>
              <a:off x="4602" y="490"/>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6" name="Oval 219"/>
            <p:cNvSpPr>
              <a:spLocks noChangeArrowheads="1"/>
            </p:cNvSpPr>
            <p:nvPr userDrawn="1"/>
          </p:nvSpPr>
          <p:spPr bwMode="auto">
            <a:xfrm rot="-4126769">
              <a:off x="4419" y="485"/>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7" name="Oval 220"/>
            <p:cNvSpPr>
              <a:spLocks noChangeArrowheads="1"/>
            </p:cNvSpPr>
            <p:nvPr userDrawn="1"/>
          </p:nvSpPr>
          <p:spPr bwMode="auto">
            <a:xfrm rot="-2624767">
              <a:off x="4508" y="390"/>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8" name="Oval 2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9" name="Oval 2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0" name="Oval 223"/>
            <p:cNvSpPr>
              <a:spLocks noChangeArrowheads="1"/>
            </p:cNvSpPr>
            <p:nvPr userDrawn="1"/>
          </p:nvSpPr>
          <p:spPr bwMode="auto">
            <a:xfrm rot="-2742706">
              <a:off x="4546" y="667"/>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1" name="Oval 224"/>
            <p:cNvSpPr>
              <a:spLocks noChangeArrowheads="1"/>
            </p:cNvSpPr>
            <p:nvPr userDrawn="1"/>
          </p:nvSpPr>
          <p:spPr bwMode="auto">
            <a:xfrm rot="-2742706">
              <a:off x="4582" y="709"/>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2" name="Oval 2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3" name="Oval 226"/>
            <p:cNvSpPr>
              <a:spLocks noChangeArrowheads="1"/>
            </p:cNvSpPr>
            <p:nvPr userDrawn="1"/>
          </p:nvSpPr>
          <p:spPr bwMode="auto">
            <a:xfrm rot="403513">
              <a:off x="4630" y="567"/>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4" name="Oval 227"/>
            <p:cNvSpPr>
              <a:spLocks noChangeArrowheads="1"/>
            </p:cNvSpPr>
            <p:nvPr userDrawn="1"/>
          </p:nvSpPr>
          <p:spPr bwMode="auto">
            <a:xfrm rot="347087">
              <a:off x="4682" y="652"/>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5" name="Oval 228"/>
            <p:cNvSpPr>
              <a:spLocks noChangeArrowheads="1"/>
            </p:cNvSpPr>
            <p:nvPr userDrawn="1"/>
          </p:nvSpPr>
          <p:spPr bwMode="auto">
            <a:xfrm rot="-2685850">
              <a:off x="4642" y="79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6" name="AutoShape 229"/>
          <p:cNvSpPr>
            <a:spLocks noChangeArrowheads="1"/>
          </p:cNvSpPr>
          <p:nvPr/>
        </p:nvSpPr>
        <p:spPr bwMode="auto">
          <a:xfrm rot="19980577">
            <a:off x="7091363" y="7051675"/>
            <a:ext cx="360362" cy="908050"/>
          </a:xfrm>
          <a:prstGeom prst="moon">
            <a:avLst>
              <a:gd name="adj" fmla="val 0"/>
            </a:avLst>
          </a:prstGeom>
          <a:gradFill rotWithShape="1">
            <a:gsLst>
              <a:gs pos="0">
                <a:schemeClr val="folHlink"/>
              </a:gs>
              <a:gs pos="100000">
                <a:schemeClr val="folHlink">
                  <a:gamma/>
                  <a:shade val="46275"/>
                  <a:invGamma/>
                </a:schemeClr>
              </a:gs>
            </a:gsLst>
            <a:lin ang="5400000" scaled="1"/>
          </a:gradFill>
          <a:ln>
            <a:noFill/>
          </a:ln>
          <a:effectLst>
            <a:prstShdw prst="shdw17" dist="17961" dir="2700000">
              <a:schemeClr val="folHlink">
                <a:gamma/>
                <a:shade val="60000"/>
                <a:invGamma/>
              </a:schemeClr>
            </a:prstShdw>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grpSp>
        <p:nvGrpSpPr>
          <p:cNvPr id="227" name="Group 230"/>
          <p:cNvGrpSpPr>
            <a:grpSpLocks/>
          </p:cNvGrpSpPr>
          <p:nvPr/>
        </p:nvGrpSpPr>
        <p:grpSpPr bwMode="auto">
          <a:xfrm rot="-4249260">
            <a:off x="731838" y="3994150"/>
            <a:ext cx="503238" cy="503237"/>
            <a:chOff x="295" y="3385"/>
            <a:chExt cx="408" cy="340"/>
          </a:xfrm>
        </p:grpSpPr>
        <p:grpSp>
          <p:nvGrpSpPr>
            <p:cNvPr id="228" name="Group 231"/>
            <p:cNvGrpSpPr>
              <a:grpSpLocks/>
            </p:cNvGrpSpPr>
            <p:nvPr userDrawn="1"/>
          </p:nvGrpSpPr>
          <p:grpSpPr bwMode="auto">
            <a:xfrm rot="2362656">
              <a:off x="295" y="3385"/>
              <a:ext cx="408" cy="273"/>
              <a:chOff x="1701" y="527"/>
              <a:chExt cx="498" cy="273"/>
            </a:xfrm>
          </p:grpSpPr>
          <p:grpSp>
            <p:nvGrpSpPr>
              <p:cNvPr id="231" name="Group 232"/>
              <p:cNvGrpSpPr>
                <a:grpSpLocks/>
              </p:cNvGrpSpPr>
              <p:nvPr userDrawn="1"/>
            </p:nvGrpSpPr>
            <p:grpSpPr bwMode="auto">
              <a:xfrm rot="228844">
                <a:off x="1927" y="618"/>
                <a:ext cx="272" cy="90"/>
                <a:chOff x="1927" y="527"/>
                <a:chExt cx="272" cy="90"/>
              </a:xfrm>
            </p:grpSpPr>
            <p:sp>
              <p:nvSpPr>
                <p:cNvPr id="238" name="Oval 233"/>
                <p:cNvSpPr>
                  <a:spLocks noChangeArrowheads="1"/>
                </p:cNvSpPr>
                <p:nvPr userDrawn="1"/>
              </p:nvSpPr>
              <p:spPr bwMode="auto">
                <a:xfrm rot="187092">
                  <a:off x="1902" y="521"/>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9" name="Oval 234"/>
                <p:cNvSpPr>
                  <a:spLocks noChangeArrowheads="1"/>
                </p:cNvSpPr>
                <p:nvPr userDrawn="1"/>
              </p:nvSpPr>
              <p:spPr bwMode="auto">
                <a:xfrm rot="10143706">
                  <a:off x="1903" y="475"/>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32" name="Group 235"/>
              <p:cNvGrpSpPr>
                <a:grpSpLocks/>
              </p:cNvGrpSpPr>
              <p:nvPr userDrawn="1"/>
            </p:nvGrpSpPr>
            <p:grpSpPr bwMode="auto">
              <a:xfrm rot="10800000">
                <a:off x="1701" y="618"/>
                <a:ext cx="272" cy="90"/>
                <a:chOff x="1927" y="527"/>
                <a:chExt cx="272" cy="90"/>
              </a:xfrm>
            </p:grpSpPr>
            <p:sp>
              <p:nvSpPr>
                <p:cNvPr id="236" name="Oval 236"/>
                <p:cNvSpPr>
                  <a:spLocks noChangeArrowheads="1"/>
                </p:cNvSpPr>
                <p:nvPr userDrawn="1"/>
              </p:nvSpPr>
              <p:spPr bwMode="auto">
                <a:xfrm rot="187092">
                  <a:off x="1933" y="617"/>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7" name="Oval 237"/>
                <p:cNvSpPr>
                  <a:spLocks noChangeArrowheads="1"/>
                </p:cNvSpPr>
                <p:nvPr userDrawn="1"/>
              </p:nvSpPr>
              <p:spPr bwMode="auto">
                <a:xfrm rot="10143706">
                  <a:off x="1933" y="571"/>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33" name="Oval 238"/>
              <p:cNvSpPr>
                <a:spLocks noChangeArrowheads="1"/>
              </p:cNvSpPr>
              <p:nvPr userDrawn="1"/>
            </p:nvSpPr>
            <p:spPr bwMode="auto">
              <a:xfrm>
                <a:off x="1912" y="591"/>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4" name="Oval 239"/>
              <p:cNvSpPr>
                <a:spLocks noChangeArrowheads="1"/>
              </p:cNvSpPr>
              <p:nvPr userDrawn="1"/>
            </p:nvSpPr>
            <p:spPr bwMode="auto">
              <a:xfrm>
                <a:off x="1882" y="491"/>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5" name="Oval 240"/>
              <p:cNvSpPr>
                <a:spLocks noChangeArrowheads="1"/>
              </p:cNvSpPr>
              <p:nvPr userDrawn="1"/>
            </p:nvSpPr>
            <p:spPr bwMode="auto">
              <a:xfrm>
                <a:off x="1969" y="491"/>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9" name="Oval 241"/>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0" name="Oval 242"/>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8754" name="Rectangle 8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28755" name="Rectangle 8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TW" altLang="en-US" noProof="0" smtClean="0"/>
              <a:t>按一下以編輯母片副標題樣式</a:t>
            </a:r>
          </a:p>
        </p:txBody>
      </p:sp>
      <p:sp>
        <p:nvSpPr>
          <p:cNvPr id="240" name="Rectangle 84"/>
          <p:cNvSpPr>
            <a:spLocks noGrp="1" noChangeArrowheads="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41" name="Rectangle 85"/>
          <p:cNvSpPr>
            <a:spLocks noGrp="1" noChangeArrowheads="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42" name="Rectangle 86"/>
          <p:cNvSpPr>
            <a:spLocks noGrp="1" noChangeArrowheads="1"/>
          </p:cNvSpPr>
          <p:nvPr>
            <p:ph type="sldNum" sz="quarter" idx="12"/>
          </p:nvPr>
        </p:nvSpPr>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A34B44A-236A-474E-95C1-6B75BF4311D7}"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8448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10"/>
                                        </p:tgtEl>
                                      </p:cBhvr>
                                    </p:animEffect>
                                    <p:animScale>
                                      <p:cBhvr>
                                        <p:cTn id="7" dur="250" autoRev="1" fill="hold"/>
                                        <p:tgtEl>
                                          <p:spTgt spid="110"/>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162"/>
                                        </p:tgtEl>
                                      </p:cBhvr>
                                    </p:animEffect>
                                    <p:animScale>
                                      <p:cBhvr>
                                        <p:cTn id="10" dur="1000" autoRev="1" fill="hold"/>
                                        <p:tgtEl>
                                          <p:spTgt spid="162"/>
                                        </p:tgtEl>
                                      </p:cBhvr>
                                      <p:by x="105000" y="105000"/>
                                    </p:animScale>
                                  </p:childTnLst>
                                </p:cTn>
                              </p:par>
                              <p:par>
                                <p:cTn id="11" presetID="26" presetClass="emph" presetSubtype="0" repeatCount="indefinite" fill="hold" nodeType="withEffect">
                                  <p:stCondLst>
                                    <p:cond delay="0"/>
                                  </p:stCondLst>
                                  <p:childTnLst>
                                    <p:animEffect transition="out" filter="fade">
                                      <p:cBhvr>
                                        <p:cTn id="12" dur="2000" tmFilter="0, 0; .2, .5; .8, .5; 1, 0"/>
                                        <p:tgtEl>
                                          <p:spTgt spid="227"/>
                                        </p:tgtEl>
                                      </p:cBhvr>
                                    </p:animEffect>
                                    <p:animScale>
                                      <p:cBhvr>
                                        <p:cTn id="13" dur="1000" autoRev="1" fill="hold"/>
                                        <p:tgtEl>
                                          <p:spTgt spid="227"/>
                                        </p:tgtEl>
                                      </p:cBhvr>
                                      <p:by x="105000" y="105000"/>
                                    </p:animScale>
                                  </p:childTnLst>
                                </p:cTn>
                              </p:par>
                              <p:par>
                                <p:cTn id="14" presetID="60" presetClass="path" presetSubtype="0" accel="50000" decel="50000" fill="hold" nodeType="withEffect">
                                  <p:stCondLst>
                                    <p:cond delay="0"/>
                                  </p:stCondLst>
                                  <p:childTnLst>
                                    <p:animMotion origin="layout" path="M 0.01563 -0.08832 C 0.02205 -0.04624 0.03698 0.01295 0.09219 0.01203 C 0.17205 0.01203 0.17795 -0.18566 0.27327 -0.18613 C 0.35903 -0.18613 0.3132 -0.01364 0.39584 -0.01433 C 0.48212 -0.01433 0.43577 -0.13942 0.52795 -0.13942 C 0.61042 -0.13942 0.56459 -0.0548 0.6382 -0.0548 C 0.70903 -0.0548 0.67223 -0.11954 0.73664 -0.11954 C 0.77344 -0.11954 0.77605 -0.10196 0.77934 -0.08832 " pathEditMode="relative" rAng="0" ptsTypes="ffffffff">
                                      <p:cBhvr>
                                        <p:cTn id="15" dur="3000" fill="hold"/>
                                        <p:tgtEl>
                                          <p:spTgt spid="136"/>
                                        </p:tgtEl>
                                        <p:attrNameLst>
                                          <p:attrName>ppt_x</p:attrName>
                                          <p:attrName>ppt_y</p:attrName>
                                        </p:attrNameLst>
                                      </p:cBhvr>
                                      <p:rCtr x="3817700" y="16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4A0D407-80EA-4C9D-8A67-173DA71F530F}"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194222155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762819A-F7EB-4F43-BCD7-F25A9324FF91}"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21187626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DB87D45-729D-48F4-A88C-02D329F6AB9D}"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14081670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8"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9"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BDFFF67-A6F4-44BF-A13D-3D8C48550FB5}"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1443799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107EB0C-1D1F-425E-BC23-D57674F3DC7C}"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15511384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3"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4"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1597B9E-6FC7-4358-BC5D-1EF41C2F16E9}"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28597965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B7B90FC-9D46-4D07-A122-36360A003B51}"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2031240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7"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659A4C4-2F5A-4AD5-B4DD-91AFC70E79CD}"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30369142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31C0D58F-0FC4-4F3A-AAB7-51AD68757DE4}"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22224838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5" name="Rectangle 5"/>
          <p:cNvSpPr>
            <a:spLocks noGrp="1" noChangeArrowheads="1"/>
          </p:cNvSpPr>
          <p:nvPr>
            <p:ph type="ftr" sz="quarter" idx="11"/>
          </p:nvPr>
        </p:nvSpPr>
        <p:spPr>
          <a:ln/>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6"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AA5816E5-B105-48A3-8029-53062009A3E1}" type="slidenum">
              <a:rPr kumimoji="0"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spTree>
    <p:extLst>
      <p:ext uri="{BB962C8B-B14F-4D97-AF65-F5344CB8AC3E}">
        <p14:creationId xmlns:p14="http://schemas.microsoft.com/office/powerpoint/2010/main" val="29713546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245A0E4-097E-4747-A954-2A959EE07EFB}"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233CB6C-BAA2-4540-A086-46BBE5E303D3}"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22001837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BC930F0-3489-42D9-A43C-60E35F32E6CD}"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616C34C-8D43-4664-9E27-D1D9E6075C3E}"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243958301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545C4FD-AE9D-451C-AE1A-38FDCA61783C}"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B6DE28C-A3E0-4445-A12E-AACFABB42508}"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6649138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B8D934B-7559-43CE-AEF2-C89A94163F8D}"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7"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745AC0-F80E-4B9D-86FE-D9D1ED8D8008}"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232621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2024/11/17</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3B6DE64-A694-44D9-A013-E095FD16A66B}"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8"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9"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82FE9C1-27D0-4CAD-9106-C3BF5B1ED943}"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20168005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5F3CFBD-3EA8-447B-9BBC-67AEFB2B89E9}"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4"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C15692-6BA4-4E91-9507-8FD3E1A09114}"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111136629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CCEB78-1FD7-4128-AA7B-6BA72E448AC6}"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3"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4"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6421D70-F801-4590-974A-2BD7DA53FE1F}"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320861753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0A5CA9E-BC24-4608-825A-3A13BAD80FB8}"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7"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DD9D9BF-AE68-4837-AA3E-A0518D1F995D}"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14604265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E2549B8-5DB6-44BD-B71B-21686670A976}"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7"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694C26F-AAB1-433F-A272-0E37F2B0CC77}"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370825200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55707F9-C44C-4D02-B3BC-40A0FDC8E352}"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6E8C14C-9309-47A3-B2CD-B34F711F54E0}"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34495961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lvl1pPr>
              <a:defRPr kumimoji="1"/>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007E4-D0E1-4366-91DC-6A21BA6C39F3}" type="datetimeFigureOut">
              <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11"/>
          </p:nvPr>
        </p:nvSpPr>
        <p:spPr/>
        <p:txBody>
          <a:bodyPr/>
          <a:lstStyle>
            <a:lvl1pPr>
              <a:defRPr kumimoji="1"/>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12"/>
          </p:nvPr>
        </p:nvSpPr>
        <p:spPr/>
        <p:txBody>
          <a:bodyPr/>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EB1F939-080E-4A29-A8B8-623B20F91F53}" type="slidenum">
              <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2178739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5076825" y="5957888"/>
            <a:ext cx="503238" cy="1800225"/>
            <a:chOff x="3470" y="572"/>
            <a:chExt cx="317" cy="1134"/>
          </a:xfrm>
        </p:grpSpPr>
        <p:sp>
          <p:nvSpPr>
            <p:cNvPr id="5" name="Arc 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6" name="Oval 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 name="Oval 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 name="Oval 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 name="Oval 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 name="Oval 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 name="Oval 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 name="Oval 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 name="Oval 11"/>
            <p:cNvSpPr>
              <a:spLocks noChangeArrowheads="1"/>
            </p:cNvSpPr>
            <p:nvPr userDrawn="1"/>
          </p:nvSpPr>
          <p:spPr bwMode="auto">
            <a:xfrm rot="-5400000">
              <a:off x="3565"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 name="Oval 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 name="Group 13"/>
          <p:cNvGrpSpPr>
            <a:grpSpLocks/>
          </p:cNvGrpSpPr>
          <p:nvPr/>
        </p:nvGrpSpPr>
        <p:grpSpPr bwMode="auto">
          <a:xfrm flipH="1">
            <a:off x="179388" y="5842000"/>
            <a:ext cx="815975" cy="2030413"/>
            <a:chOff x="4377" y="300"/>
            <a:chExt cx="514" cy="1279"/>
          </a:xfrm>
        </p:grpSpPr>
        <p:sp>
          <p:nvSpPr>
            <p:cNvPr id="16" name="Arc 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17" name="Oval 15"/>
            <p:cNvSpPr>
              <a:spLocks noChangeArrowheads="1"/>
            </p:cNvSpPr>
            <p:nvPr userDrawn="1"/>
          </p:nvSpPr>
          <p:spPr bwMode="auto">
            <a:xfrm rot="-3515713">
              <a:off x="4468" y="55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 name="Oval 16"/>
            <p:cNvSpPr>
              <a:spLocks noChangeArrowheads="1"/>
            </p:cNvSpPr>
            <p:nvPr userDrawn="1"/>
          </p:nvSpPr>
          <p:spPr bwMode="auto">
            <a:xfrm rot="-1615679">
              <a:off x="4377" y="451"/>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 name="Oval 17"/>
            <p:cNvSpPr>
              <a:spLocks noChangeArrowheads="1"/>
            </p:cNvSpPr>
            <p:nvPr userDrawn="1"/>
          </p:nvSpPr>
          <p:spPr bwMode="auto">
            <a:xfrm rot="6199228">
              <a:off x="4468" y="352"/>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 name="Oval 18"/>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 name="Oval 19"/>
            <p:cNvSpPr>
              <a:spLocks noChangeArrowheads="1"/>
            </p:cNvSpPr>
            <p:nvPr userDrawn="1"/>
          </p:nvSpPr>
          <p:spPr bwMode="auto">
            <a:xfrm rot="-4126769">
              <a:off x="4428" y="503"/>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 name="Oval 20"/>
            <p:cNvSpPr>
              <a:spLocks noChangeArrowheads="1"/>
            </p:cNvSpPr>
            <p:nvPr userDrawn="1"/>
          </p:nvSpPr>
          <p:spPr bwMode="auto">
            <a:xfrm rot="-2624767">
              <a:off x="4520" y="400"/>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 name="Oval 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4" name="Oval 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5" name="Oval 23"/>
            <p:cNvSpPr>
              <a:spLocks noChangeArrowheads="1"/>
            </p:cNvSpPr>
            <p:nvPr userDrawn="1"/>
          </p:nvSpPr>
          <p:spPr bwMode="auto">
            <a:xfrm rot="-2742706">
              <a:off x="4552" y="66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6" name="Oval 24"/>
            <p:cNvSpPr>
              <a:spLocks noChangeArrowheads="1"/>
            </p:cNvSpPr>
            <p:nvPr userDrawn="1"/>
          </p:nvSpPr>
          <p:spPr bwMode="auto">
            <a:xfrm rot="-2742706">
              <a:off x="4597" y="715"/>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7" name="Oval 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8" name="Oval 26"/>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9" name="Oval 27"/>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0" name="Oval 28"/>
            <p:cNvSpPr>
              <a:spLocks noChangeArrowheads="1"/>
            </p:cNvSpPr>
            <p:nvPr userDrawn="1"/>
          </p:nvSpPr>
          <p:spPr bwMode="auto">
            <a:xfrm rot="-2685850">
              <a:off x="4649" y="799"/>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31" name="Group 29"/>
          <p:cNvGrpSpPr>
            <a:grpSpLocks/>
          </p:cNvGrpSpPr>
          <p:nvPr/>
        </p:nvGrpSpPr>
        <p:grpSpPr bwMode="auto">
          <a:xfrm>
            <a:off x="0" y="5849938"/>
            <a:ext cx="9144000" cy="1008062"/>
            <a:chOff x="0" y="302"/>
            <a:chExt cx="5760" cy="635"/>
          </a:xfrm>
        </p:grpSpPr>
        <p:sp>
          <p:nvSpPr>
            <p:cNvPr id="32" name="AutoShape 30"/>
            <p:cNvSpPr>
              <a:spLocks noChangeArrowheads="1"/>
            </p:cNvSpPr>
            <p:nvPr userDrawn="1"/>
          </p:nvSpPr>
          <p:spPr bwMode="auto">
            <a:xfrm>
              <a:off x="0" y="438"/>
              <a:ext cx="340"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3" name="AutoShape 31"/>
            <p:cNvSpPr>
              <a:spLocks noChangeArrowheads="1"/>
            </p:cNvSpPr>
            <p:nvPr userDrawn="1"/>
          </p:nvSpPr>
          <p:spPr bwMode="auto">
            <a:xfrm>
              <a:off x="204" y="618"/>
              <a:ext cx="317" cy="318"/>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4" name="AutoShape 32"/>
            <p:cNvSpPr>
              <a:spLocks noChangeArrowheads="1"/>
            </p:cNvSpPr>
            <p:nvPr userDrawn="1"/>
          </p:nvSpPr>
          <p:spPr bwMode="auto">
            <a:xfrm>
              <a:off x="431"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5" name="AutoShape 33"/>
            <p:cNvSpPr>
              <a:spLocks noChangeArrowheads="1"/>
            </p:cNvSpPr>
            <p:nvPr userDrawn="1"/>
          </p:nvSpPr>
          <p:spPr bwMode="auto">
            <a:xfrm>
              <a:off x="703" y="302"/>
              <a:ext cx="272"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6" name="AutoShape 34"/>
            <p:cNvSpPr>
              <a:spLocks noChangeArrowheads="1"/>
            </p:cNvSpPr>
            <p:nvPr userDrawn="1"/>
          </p:nvSpPr>
          <p:spPr bwMode="auto">
            <a:xfrm>
              <a:off x="884" y="438"/>
              <a:ext cx="318"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7" name="AutoShape 35"/>
            <p:cNvSpPr>
              <a:spLocks noChangeArrowheads="1"/>
            </p:cNvSpPr>
            <p:nvPr userDrawn="1"/>
          </p:nvSpPr>
          <p:spPr bwMode="auto">
            <a:xfrm>
              <a:off x="1111"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8" name="AutoShape 36"/>
            <p:cNvSpPr>
              <a:spLocks noChangeArrowheads="1"/>
            </p:cNvSpPr>
            <p:nvPr userDrawn="1"/>
          </p:nvSpPr>
          <p:spPr bwMode="auto">
            <a:xfrm>
              <a:off x="1202"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39" name="AutoShape 37"/>
            <p:cNvSpPr>
              <a:spLocks noChangeArrowheads="1"/>
            </p:cNvSpPr>
            <p:nvPr userDrawn="1"/>
          </p:nvSpPr>
          <p:spPr bwMode="auto">
            <a:xfrm>
              <a:off x="1474" y="302"/>
              <a:ext cx="227" cy="635"/>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0" name="AutoShape 38"/>
            <p:cNvSpPr>
              <a:spLocks noChangeArrowheads="1"/>
            </p:cNvSpPr>
            <p:nvPr userDrawn="1"/>
          </p:nvSpPr>
          <p:spPr bwMode="auto">
            <a:xfrm>
              <a:off x="1655"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1" name="AutoShape 39"/>
            <p:cNvSpPr>
              <a:spLocks noChangeArrowheads="1"/>
            </p:cNvSpPr>
            <p:nvPr userDrawn="1"/>
          </p:nvSpPr>
          <p:spPr bwMode="auto">
            <a:xfrm>
              <a:off x="1927"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2" name="AutoShape 40"/>
            <p:cNvSpPr>
              <a:spLocks noChangeArrowheads="1"/>
            </p:cNvSpPr>
            <p:nvPr userDrawn="1"/>
          </p:nvSpPr>
          <p:spPr bwMode="auto">
            <a:xfrm>
              <a:off x="1791"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3" name="AutoShape 41"/>
            <p:cNvSpPr>
              <a:spLocks noChangeArrowheads="1"/>
            </p:cNvSpPr>
            <p:nvPr userDrawn="1"/>
          </p:nvSpPr>
          <p:spPr bwMode="auto">
            <a:xfrm>
              <a:off x="1837"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4" name="AutoShape 42"/>
            <p:cNvSpPr>
              <a:spLocks noChangeArrowheads="1"/>
            </p:cNvSpPr>
            <p:nvPr userDrawn="1"/>
          </p:nvSpPr>
          <p:spPr bwMode="auto">
            <a:xfrm>
              <a:off x="2018" y="436"/>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5" name="AutoShape 43"/>
            <p:cNvSpPr>
              <a:spLocks noChangeArrowheads="1"/>
            </p:cNvSpPr>
            <p:nvPr userDrawn="1"/>
          </p:nvSpPr>
          <p:spPr bwMode="auto">
            <a:xfrm>
              <a:off x="2381"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6" name="AutoShape 44"/>
            <p:cNvSpPr>
              <a:spLocks noChangeArrowheads="1"/>
            </p:cNvSpPr>
            <p:nvPr userDrawn="1"/>
          </p:nvSpPr>
          <p:spPr bwMode="auto">
            <a:xfrm>
              <a:off x="2653" y="574"/>
              <a:ext cx="182" cy="363"/>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7" name="AutoShape 45"/>
            <p:cNvSpPr>
              <a:spLocks noChangeArrowheads="1"/>
            </p:cNvSpPr>
            <p:nvPr userDrawn="1"/>
          </p:nvSpPr>
          <p:spPr bwMode="auto">
            <a:xfrm>
              <a:off x="2517"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8" name="AutoShape 46"/>
            <p:cNvSpPr>
              <a:spLocks noChangeArrowheads="1"/>
            </p:cNvSpPr>
            <p:nvPr userDrawn="1"/>
          </p:nvSpPr>
          <p:spPr bwMode="auto">
            <a:xfrm>
              <a:off x="2789"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49" name="AutoShape 47"/>
            <p:cNvSpPr>
              <a:spLocks noChangeArrowheads="1"/>
            </p:cNvSpPr>
            <p:nvPr userDrawn="1"/>
          </p:nvSpPr>
          <p:spPr bwMode="auto">
            <a:xfrm>
              <a:off x="2925"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0" name="AutoShape 48"/>
            <p:cNvSpPr>
              <a:spLocks noChangeArrowheads="1"/>
            </p:cNvSpPr>
            <p:nvPr userDrawn="1"/>
          </p:nvSpPr>
          <p:spPr bwMode="auto">
            <a:xfrm>
              <a:off x="3378"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1" name="AutoShape 49"/>
            <p:cNvSpPr>
              <a:spLocks noChangeArrowheads="1"/>
            </p:cNvSpPr>
            <p:nvPr userDrawn="1"/>
          </p:nvSpPr>
          <p:spPr bwMode="auto">
            <a:xfrm>
              <a:off x="3198" y="619"/>
              <a:ext cx="317" cy="318"/>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2" name="AutoShape 50"/>
            <p:cNvSpPr>
              <a:spLocks noChangeArrowheads="1"/>
            </p:cNvSpPr>
            <p:nvPr userDrawn="1"/>
          </p:nvSpPr>
          <p:spPr bwMode="auto">
            <a:xfrm>
              <a:off x="3696"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3" name="AutoShape 51"/>
            <p:cNvSpPr>
              <a:spLocks noChangeArrowheads="1"/>
            </p:cNvSpPr>
            <p:nvPr userDrawn="1"/>
          </p:nvSpPr>
          <p:spPr bwMode="auto">
            <a:xfrm>
              <a:off x="3560" y="438"/>
              <a:ext cx="182" cy="499"/>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4" name="AutoShape 52"/>
            <p:cNvSpPr>
              <a:spLocks noChangeArrowheads="1"/>
            </p:cNvSpPr>
            <p:nvPr userDrawn="1"/>
          </p:nvSpPr>
          <p:spPr bwMode="auto">
            <a:xfrm>
              <a:off x="3606"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5" name="AutoShape 53"/>
            <p:cNvSpPr>
              <a:spLocks noChangeArrowheads="1"/>
            </p:cNvSpPr>
            <p:nvPr userDrawn="1"/>
          </p:nvSpPr>
          <p:spPr bwMode="auto">
            <a:xfrm>
              <a:off x="3787"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6" name="AutoShape 54"/>
            <p:cNvSpPr>
              <a:spLocks noChangeArrowheads="1"/>
            </p:cNvSpPr>
            <p:nvPr userDrawn="1"/>
          </p:nvSpPr>
          <p:spPr bwMode="auto">
            <a:xfrm>
              <a:off x="4150" y="620"/>
              <a:ext cx="182"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7" name="AutoShape 55"/>
            <p:cNvSpPr>
              <a:spLocks noChangeArrowheads="1"/>
            </p:cNvSpPr>
            <p:nvPr userDrawn="1"/>
          </p:nvSpPr>
          <p:spPr bwMode="auto">
            <a:xfrm>
              <a:off x="4422" y="574"/>
              <a:ext cx="182" cy="363"/>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8" name="AutoShape 56"/>
            <p:cNvSpPr>
              <a:spLocks noChangeArrowheads="1"/>
            </p:cNvSpPr>
            <p:nvPr userDrawn="1"/>
          </p:nvSpPr>
          <p:spPr bwMode="auto">
            <a:xfrm>
              <a:off x="4286" y="438"/>
              <a:ext cx="182" cy="499"/>
            </a:xfrm>
            <a:prstGeom prst="triangle">
              <a:avLst>
                <a:gd name="adj" fmla="val 50000"/>
              </a:avLst>
            </a:prstGeom>
            <a:solidFill>
              <a:srgbClr val="0080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59" name="AutoShape 57"/>
            <p:cNvSpPr>
              <a:spLocks noChangeArrowheads="1"/>
            </p:cNvSpPr>
            <p:nvPr userDrawn="1"/>
          </p:nvSpPr>
          <p:spPr bwMode="auto">
            <a:xfrm>
              <a:off x="4558"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0" name="AutoShape 58"/>
            <p:cNvSpPr>
              <a:spLocks noChangeArrowheads="1"/>
            </p:cNvSpPr>
            <p:nvPr userDrawn="1"/>
          </p:nvSpPr>
          <p:spPr bwMode="auto">
            <a:xfrm>
              <a:off x="4694" y="438"/>
              <a:ext cx="36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1" name="AutoShape 59"/>
            <p:cNvSpPr>
              <a:spLocks noChangeArrowheads="1"/>
            </p:cNvSpPr>
            <p:nvPr userDrawn="1"/>
          </p:nvSpPr>
          <p:spPr bwMode="auto">
            <a:xfrm>
              <a:off x="5147" y="438"/>
              <a:ext cx="318"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2" name="AutoShape 60"/>
            <p:cNvSpPr>
              <a:spLocks noChangeArrowheads="1"/>
            </p:cNvSpPr>
            <p:nvPr userDrawn="1"/>
          </p:nvSpPr>
          <p:spPr bwMode="auto">
            <a:xfrm>
              <a:off x="4967" y="619"/>
              <a:ext cx="317" cy="318"/>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3" name="AutoShape 61"/>
            <p:cNvSpPr>
              <a:spLocks noChangeArrowheads="1"/>
            </p:cNvSpPr>
            <p:nvPr userDrawn="1"/>
          </p:nvSpPr>
          <p:spPr bwMode="auto">
            <a:xfrm>
              <a:off x="4944" y="438"/>
              <a:ext cx="409"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4" name="AutoShape 62"/>
            <p:cNvSpPr>
              <a:spLocks noChangeArrowheads="1"/>
            </p:cNvSpPr>
            <p:nvPr userDrawn="1"/>
          </p:nvSpPr>
          <p:spPr bwMode="auto">
            <a:xfrm>
              <a:off x="5216" y="302"/>
              <a:ext cx="227" cy="635"/>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5" name="AutoShape 63"/>
            <p:cNvSpPr>
              <a:spLocks noChangeArrowheads="1"/>
            </p:cNvSpPr>
            <p:nvPr userDrawn="1"/>
          </p:nvSpPr>
          <p:spPr bwMode="auto">
            <a:xfrm>
              <a:off x="5397" y="620"/>
              <a:ext cx="182" cy="317"/>
            </a:xfrm>
            <a:prstGeom prst="triangle">
              <a:avLst>
                <a:gd name="adj" fmla="val 50000"/>
              </a:avLst>
            </a:prstGeom>
            <a:solidFill>
              <a:srgbClr val="008000">
                <a:alpha val="89803"/>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6" name="AutoShape 64"/>
            <p:cNvSpPr>
              <a:spLocks noChangeArrowheads="1"/>
            </p:cNvSpPr>
            <p:nvPr userDrawn="1"/>
          </p:nvSpPr>
          <p:spPr bwMode="auto">
            <a:xfrm>
              <a:off x="5533" y="438"/>
              <a:ext cx="182" cy="499"/>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67" name="AutoShape 65"/>
            <p:cNvSpPr>
              <a:spLocks noChangeArrowheads="1"/>
            </p:cNvSpPr>
            <p:nvPr userDrawn="1"/>
          </p:nvSpPr>
          <p:spPr bwMode="auto">
            <a:xfrm>
              <a:off x="5579" y="620"/>
              <a:ext cx="181" cy="317"/>
            </a:xfrm>
            <a:prstGeom prst="triangle">
              <a:avLst>
                <a:gd name="adj" fmla="val 50000"/>
              </a:avLst>
            </a:prstGeom>
            <a:solidFill>
              <a:srgbClr val="0080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8" name="Group 66"/>
          <p:cNvGrpSpPr>
            <a:grpSpLocks/>
          </p:cNvGrpSpPr>
          <p:nvPr/>
        </p:nvGrpSpPr>
        <p:grpSpPr bwMode="auto">
          <a:xfrm>
            <a:off x="971550" y="5734050"/>
            <a:ext cx="757238" cy="1885950"/>
            <a:chOff x="4377" y="300"/>
            <a:chExt cx="514" cy="1279"/>
          </a:xfrm>
        </p:grpSpPr>
        <p:sp>
          <p:nvSpPr>
            <p:cNvPr id="69" name="Arc 67"/>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70" name="Oval 68"/>
            <p:cNvSpPr>
              <a:spLocks noChangeArrowheads="1"/>
            </p:cNvSpPr>
            <p:nvPr userDrawn="1"/>
          </p:nvSpPr>
          <p:spPr bwMode="auto">
            <a:xfrm rot="-3515713">
              <a:off x="4469" y="555"/>
              <a:ext cx="151" cy="44"/>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1" name="Oval 69"/>
            <p:cNvSpPr>
              <a:spLocks noChangeArrowheads="1"/>
            </p:cNvSpPr>
            <p:nvPr userDrawn="1"/>
          </p:nvSpPr>
          <p:spPr bwMode="auto">
            <a:xfrm rot="-1615679">
              <a:off x="4377" y="451"/>
              <a:ext cx="143" cy="53"/>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2" name="Oval 70"/>
            <p:cNvSpPr>
              <a:spLocks noChangeArrowheads="1"/>
            </p:cNvSpPr>
            <p:nvPr userDrawn="1"/>
          </p:nvSpPr>
          <p:spPr bwMode="auto">
            <a:xfrm rot="6199228">
              <a:off x="4469" y="350"/>
              <a:ext cx="152"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3" name="Oval 71"/>
            <p:cNvSpPr>
              <a:spLocks noChangeArrowheads="1"/>
            </p:cNvSpPr>
            <p:nvPr userDrawn="1"/>
          </p:nvSpPr>
          <p:spPr bwMode="auto">
            <a:xfrm>
              <a:off x="4614" y="501"/>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4" name="Oval 72"/>
            <p:cNvSpPr>
              <a:spLocks noChangeArrowheads="1"/>
            </p:cNvSpPr>
            <p:nvPr userDrawn="1"/>
          </p:nvSpPr>
          <p:spPr bwMode="auto">
            <a:xfrm rot="-4126769">
              <a:off x="4421" y="501"/>
              <a:ext cx="155"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5" name="Oval 73"/>
            <p:cNvSpPr>
              <a:spLocks noChangeArrowheads="1"/>
            </p:cNvSpPr>
            <p:nvPr userDrawn="1"/>
          </p:nvSpPr>
          <p:spPr bwMode="auto">
            <a:xfrm rot="-2624767">
              <a:off x="4520" y="400"/>
              <a:ext cx="141"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6" name="Oval 74"/>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7" name="Oval 75"/>
            <p:cNvSpPr>
              <a:spLocks noChangeArrowheads="1"/>
            </p:cNvSpPr>
            <p:nvPr userDrawn="1"/>
          </p:nvSpPr>
          <p:spPr bwMode="auto">
            <a:xfrm rot="-1495776">
              <a:off x="4567" y="451"/>
              <a:ext cx="142" cy="5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8" name="Oval 76"/>
            <p:cNvSpPr>
              <a:spLocks noChangeArrowheads="1"/>
            </p:cNvSpPr>
            <p:nvPr userDrawn="1"/>
          </p:nvSpPr>
          <p:spPr bwMode="auto">
            <a:xfrm rot="-2742706">
              <a:off x="4552" y="671"/>
              <a:ext cx="153"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79" name="Oval 77"/>
            <p:cNvSpPr>
              <a:spLocks noChangeArrowheads="1"/>
            </p:cNvSpPr>
            <p:nvPr userDrawn="1"/>
          </p:nvSpPr>
          <p:spPr bwMode="auto">
            <a:xfrm rot="-2742706">
              <a:off x="4593" y="713"/>
              <a:ext cx="155" cy="46"/>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0" name="Oval 78"/>
            <p:cNvSpPr>
              <a:spLocks noChangeArrowheads="1"/>
            </p:cNvSpPr>
            <p:nvPr userDrawn="1"/>
          </p:nvSpPr>
          <p:spPr bwMode="auto">
            <a:xfrm rot="1036516">
              <a:off x="4740" y="754"/>
              <a:ext cx="151" cy="44"/>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1" name="Oval 79"/>
            <p:cNvSpPr>
              <a:spLocks noChangeArrowheads="1"/>
            </p:cNvSpPr>
            <p:nvPr userDrawn="1"/>
          </p:nvSpPr>
          <p:spPr bwMode="auto">
            <a:xfrm rot="403513">
              <a:off x="4642" y="57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2" name="Oval 80"/>
            <p:cNvSpPr>
              <a:spLocks noChangeArrowheads="1"/>
            </p:cNvSpPr>
            <p:nvPr userDrawn="1"/>
          </p:nvSpPr>
          <p:spPr bwMode="auto">
            <a:xfrm rot="347087">
              <a:off x="4694" y="663"/>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3" name="Oval 81"/>
            <p:cNvSpPr>
              <a:spLocks noChangeArrowheads="1"/>
            </p:cNvSpPr>
            <p:nvPr userDrawn="1"/>
          </p:nvSpPr>
          <p:spPr bwMode="auto">
            <a:xfrm rot="-2685850">
              <a:off x="4649" y="798"/>
              <a:ext cx="152" cy="43"/>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4" name="Group 87"/>
          <p:cNvGrpSpPr>
            <a:grpSpLocks/>
          </p:cNvGrpSpPr>
          <p:nvPr/>
        </p:nvGrpSpPr>
        <p:grpSpPr bwMode="auto">
          <a:xfrm rot="-1259352">
            <a:off x="1620838" y="5745163"/>
            <a:ext cx="576262" cy="539750"/>
            <a:chOff x="295" y="3385"/>
            <a:chExt cx="408" cy="340"/>
          </a:xfrm>
        </p:grpSpPr>
        <p:grpSp>
          <p:nvGrpSpPr>
            <p:cNvPr id="85" name="Group 88"/>
            <p:cNvGrpSpPr>
              <a:grpSpLocks/>
            </p:cNvGrpSpPr>
            <p:nvPr userDrawn="1"/>
          </p:nvGrpSpPr>
          <p:grpSpPr bwMode="auto">
            <a:xfrm rot="2362656">
              <a:off x="295" y="3385"/>
              <a:ext cx="408" cy="273"/>
              <a:chOff x="1701" y="527"/>
              <a:chExt cx="498" cy="273"/>
            </a:xfrm>
          </p:grpSpPr>
          <p:grpSp>
            <p:nvGrpSpPr>
              <p:cNvPr id="88" name="Group 89"/>
              <p:cNvGrpSpPr>
                <a:grpSpLocks/>
              </p:cNvGrpSpPr>
              <p:nvPr userDrawn="1"/>
            </p:nvGrpSpPr>
            <p:grpSpPr bwMode="auto">
              <a:xfrm rot="228844">
                <a:off x="1927" y="618"/>
                <a:ext cx="272" cy="90"/>
                <a:chOff x="1927" y="527"/>
                <a:chExt cx="272" cy="90"/>
              </a:xfrm>
            </p:grpSpPr>
            <p:sp>
              <p:nvSpPr>
                <p:cNvPr id="95" name="Oval 90"/>
                <p:cNvSpPr>
                  <a:spLocks noChangeArrowheads="1"/>
                </p:cNvSpPr>
                <p:nvPr userDrawn="1"/>
              </p:nvSpPr>
              <p:spPr bwMode="auto">
                <a:xfrm rot="187092">
                  <a:off x="1917" y="559"/>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6" name="Oval 91"/>
                <p:cNvSpPr>
                  <a:spLocks noChangeArrowheads="1"/>
                </p:cNvSpPr>
                <p:nvPr userDrawn="1"/>
              </p:nvSpPr>
              <p:spPr bwMode="auto">
                <a:xfrm rot="10143706">
                  <a:off x="1913" y="516"/>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89" name="Group 92"/>
              <p:cNvGrpSpPr>
                <a:grpSpLocks/>
              </p:cNvGrpSpPr>
              <p:nvPr userDrawn="1"/>
            </p:nvGrpSpPr>
            <p:grpSpPr bwMode="auto">
              <a:xfrm rot="10800000">
                <a:off x="1701" y="618"/>
                <a:ext cx="272" cy="90"/>
                <a:chOff x="1927" y="527"/>
                <a:chExt cx="272" cy="90"/>
              </a:xfrm>
            </p:grpSpPr>
            <p:sp>
              <p:nvSpPr>
                <p:cNvPr id="93" name="Oval 93"/>
                <p:cNvSpPr>
                  <a:spLocks noChangeArrowheads="1"/>
                </p:cNvSpPr>
                <p:nvPr userDrawn="1"/>
              </p:nvSpPr>
              <p:spPr bwMode="auto">
                <a:xfrm rot="187092">
                  <a:off x="1950" y="594"/>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4" name="Oval 94"/>
                <p:cNvSpPr>
                  <a:spLocks noChangeArrowheads="1"/>
                </p:cNvSpPr>
                <p:nvPr userDrawn="1"/>
              </p:nvSpPr>
              <p:spPr bwMode="auto">
                <a:xfrm rot="10143706">
                  <a:off x="1947" y="551"/>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0" name="Oval 95"/>
              <p:cNvSpPr>
                <a:spLocks noChangeArrowheads="1"/>
              </p:cNvSpPr>
              <p:nvPr userDrawn="1"/>
            </p:nvSpPr>
            <p:spPr bwMode="auto">
              <a:xfrm>
                <a:off x="1920" y="611"/>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1" name="Oval 96"/>
              <p:cNvSpPr>
                <a:spLocks noChangeArrowheads="1"/>
              </p:cNvSpPr>
              <p:nvPr userDrawn="1"/>
            </p:nvSpPr>
            <p:spPr bwMode="auto">
              <a:xfrm>
                <a:off x="1874" y="521"/>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92" name="Oval 97"/>
              <p:cNvSpPr>
                <a:spLocks noChangeArrowheads="1"/>
              </p:cNvSpPr>
              <p:nvPr userDrawn="1"/>
            </p:nvSpPr>
            <p:spPr bwMode="auto">
              <a:xfrm>
                <a:off x="1968" y="520"/>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86" name="Oval 98"/>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87" name="Oval 99"/>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7" name="Group 100"/>
          <p:cNvGrpSpPr>
            <a:grpSpLocks/>
          </p:cNvGrpSpPr>
          <p:nvPr/>
        </p:nvGrpSpPr>
        <p:grpSpPr bwMode="auto">
          <a:xfrm rot="-3824161">
            <a:off x="8244682" y="4004469"/>
            <a:ext cx="412750" cy="414337"/>
            <a:chOff x="295" y="3385"/>
            <a:chExt cx="408" cy="340"/>
          </a:xfrm>
        </p:grpSpPr>
        <p:grpSp>
          <p:nvGrpSpPr>
            <p:cNvPr id="98" name="Group 101"/>
            <p:cNvGrpSpPr>
              <a:grpSpLocks/>
            </p:cNvGrpSpPr>
            <p:nvPr userDrawn="1"/>
          </p:nvGrpSpPr>
          <p:grpSpPr bwMode="auto">
            <a:xfrm rot="2362656">
              <a:off x="295" y="3385"/>
              <a:ext cx="408" cy="273"/>
              <a:chOff x="1701" y="527"/>
              <a:chExt cx="498" cy="273"/>
            </a:xfrm>
          </p:grpSpPr>
          <p:grpSp>
            <p:nvGrpSpPr>
              <p:cNvPr id="101" name="Group 102"/>
              <p:cNvGrpSpPr>
                <a:grpSpLocks/>
              </p:cNvGrpSpPr>
              <p:nvPr userDrawn="1"/>
            </p:nvGrpSpPr>
            <p:grpSpPr bwMode="auto">
              <a:xfrm rot="228844">
                <a:off x="1927" y="618"/>
                <a:ext cx="272" cy="90"/>
                <a:chOff x="1927" y="527"/>
                <a:chExt cx="272" cy="90"/>
              </a:xfrm>
            </p:grpSpPr>
            <p:sp>
              <p:nvSpPr>
                <p:cNvPr id="108" name="Oval 103"/>
                <p:cNvSpPr>
                  <a:spLocks noChangeArrowheads="1"/>
                </p:cNvSpPr>
                <p:nvPr userDrawn="1"/>
              </p:nvSpPr>
              <p:spPr bwMode="auto">
                <a:xfrm rot="187092">
                  <a:off x="1910" y="544"/>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 name="Oval 104"/>
                <p:cNvSpPr>
                  <a:spLocks noChangeArrowheads="1"/>
                </p:cNvSpPr>
                <p:nvPr userDrawn="1"/>
              </p:nvSpPr>
              <p:spPr bwMode="auto">
                <a:xfrm rot="10143706">
                  <a:off x="1910" y="501"/>
                  <a:ext cx="272" cy="47"/>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02" name="Group 105"/>
              <p:cNvGrpSpPr>
                <a:grpSpLocks/>
              </p:cNvGrpSpPr>
              <p:nvPr userDrawn="1"/>
            </p:nvGrpSpPr>
            <p:grpSpPr bwMode="auto">
              <a:xfrm rot="10800000">
                <a:off x="1701" y="618"/>
                <a:ext cx="272" cy="90"/>
                <a:chOff x="1927" y="527"/>
                <a:chExt cx="272" cy="90"/>
              </a:xfrm>
            </p:grpSpPr>
            <p:sp>
              <p:nvSpPr>
                <p:cNvPr id="106" name="Oval 106"/>
                <p:cNvSpPr>
                  <a:spLocks noChangeArrowheads="1"/>
                </p:cNvSpPr>
                <p:nvPr userDrawn="1"/>
              </p:nvSpPr>
              <p:spPr bwMode="auto">
                <a:xfrm rot="187092">
                  <a:off x="1936" y="589"/>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 name="Oval 107"/>
                <p:cNvSpPr>
                  <a:spLocks noChangeArrowheads="1"/>
                </p:cNvSpPr>
                <p:nvPr userDrawn="1"/>
              </p:nvSpPr>
              <p:spPr bwMode="auto">
                <a:xfrm rot="10143706">
                  <a:off x="1931" y="551"/>
                  <a:ext cx="272" cy="46"/>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 name="Oval 108"/>
              <p:cNvSpPr>
                <a:spLocks noChangeArrowheads="1"/>
              </p:cNvSpPr>
              <p:nvPr userDrawn="1"/>
            </p:nvSpPr>
            <p:spPr bwMode="auto">
              <a:xfrm>
                <a:off x="1919" y="599"/>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 name="Oval 109"/>
              <p:cNvSpPr>
                <a:spLocks noChangeArrowheads="1"/>
              </p:cNvSpPr>
              <p:nvPr userDrawn="1"/>
            </p:nvSpPr>
            <p:spPr bwMode="auto">
              <a:xfrm>
                <a:off x="1877" y="505"/>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 name="Oval 110"/>
              <p:cNvSpPr>
                <a:spLocks noChangeArrowheads="1"/>
              </p:cNvSpPr>
              <p:nvPr userDrawn="1"/>
            </p:nvSpPr>
            <p:spPr bwMode="auto">
              <a:xfrm>
                <a:off x="1965" y="506"/>
                <a:ext cx="54"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99" name="Oval 111"/>
            <p:cNvSpPr>
              <a:spLocks noChangeArrowheads="1"/>
            </p:cNvSpPr>
            <p:nvPr userDrawn="1"/>
          </p:nvSpPr>
          <p:spPr bwMode="auto">
            <a:xfrm flipH="1">
              <a:off x="341" y="3649"/>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0" name="Oval 112"/>
            <p:cNvSpPr>
              <a:spLocks noChangeArrowheads="1"/>
            </p:cNvSpPr>
            <p:nvPr userDrawn="1"/>
          </p:nvSpPr>
          <p:spPr bwMode="auto">
            <a:xfrm flipH="1">
              <a:off x="302" y="3692"/>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0" name="Group 113"/>
          <p:cNvGrpSpPr>
            <a:grpSpLocks/>
          </p:cNvGrpSpPr>
          <p:nvPr/>
        </p:nvGrpSpPr>
        <p:grpSpPr bwMode="auto">
          <a:xfrm rot="-3328072">
            <a:off x="4283869" y="5734844"/>
            <a:ext cx="412750" cy="414338"/>
            <a:chOff x="295" y="3385"/>
            <a:chExt cx="408" cy="340"/>
          </a:xfrm>
        </p:grpSpPr>
        <p:grpSp>
          <p:nvGrpSpPr>
            <p:cNvPr id="111" name="Group 114"/>
            <p:cNvGrpSpPr>
              <a:grpSpLocks/>
            </p:cNvGrpSpPr>
            <p:nvPr userDrawn="1"/>
          </p:nvGrpSpPr>
          <p:grpSpPr bwMode="auto">
            <a:xfrm rot="2362656">
              <a:off x="295" y="3385"/>
              <a:ext cx="408" cy="273"/>
              <a:chOff x="1701" y="527"/>
              <a:chExt cx="498" cy="273"/>
            </a:xfrm>
          </p:grpSpPr>
          <p:grpSp>
            <p:nvGrpSpPr>
              <p:cNvPr id="114" name="Group 115"/>
              <p:cNvGrpSpPr>
                <a:grpSpLocks/>
              </p:cNvGrpSpPr>
              <p:nvPr userDrawn="1"/>
            </p:nvGrpSpPr>
            <p:grpSpPr bwMode="auto">
              <a:xfrm rot="228844">
                <a:off x="1927" y="618"/>
                <a:ext cx="272" cy="90"/>
                <a:chOff x="1927" y="527"/>
                <a:chExt cx="272" cy="90"/>
              </a:xfrm>
            </p:grpSpPr>
            <p:sp>
              <p:nvSpPr>
                <p:cNvPr id="121" name="Oval 116"/>
                <p:cNvSpPr>
                  <a:spLocks noChangeArrowheads="1"/>
                </p:cNvSpPr>
                <p:nvPr userDrawn="1"/>
              </p:nvSpPr>
              <p:spPr bwMode="auto">
                <a:xfrm rot="187092">
                  <a:off x="1910" y="549"/>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2" name="Oval 117"/>
                <p:cNvSpPr>
                  <a:spLocks noChangeArrowheads="1"/>
                </p:cNvSpPr>
                <p:nvPr userDrawn="1"/>
              </p:nvSpPr>
              <p:spPr bwMode="auto">
                <a:xfrm rot="10143706">
                  <a:off x="1908" y="504"/>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15" name="Group 118"/>
              <p:cNvGrpSpPr>
                <a:grpSpLocks/>
              </p:cNvGrpSpPr>
              <p:nvPr userDrawn="1"/>
            </p:nvGrpSpPr>
            <p:grpSpPr bwMode="auto">
              <a:xfrm rot="10800000">
                <a:off x="1701" y="618"/>
                <a:ext cx="272" cy="90"/>
                <a:chOff x="1927" y="527"/>
                <a:chExt cx="272" cy="90"/>
              </a:xfrm>
            </p:grpSpPr>
            <p:sp>
              <p:nvSpPr>
                <p:cNvPr id="119" name="Oval 119"/>
                <p:cNvSpPr>
                  <a:spLocks noChangeArrowheads="1"/>
                </p:cNvSpPr>
                <p:nvPr userDrawn="1"/>
              </p:nvSpPr>
              <p:spPr bwMode="auto">
                <a:xfrm rot="187092">
                  <a:off x="1939" y="589"/>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0" name="Oval 120"/>
                <p:cNvSpPr>
                  <a:spLocks noChangeArrowheads="1"/>
                </p:cNvSpPr>
                <p:nvPr userDrawn="1"/>
              </p:nvSpPr>
              <p:spPr bwMode="auto">
                <a:xfrm rot="10143706">
                  <a:off x="1940" y="539"/>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6" name="Oval 121"/>
              <p:cNvSpPr>
                <a:spLocks noChangeArrowheads="1"/>
              </p:cNvSpPr>
              <p:nvPr userDrawn="1"/>
            </p:nvSpPr>
            <p:spPr bwMode="auto">
              <a:xfrm>
                <a:off x="1915" y="605"/>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7" name="Oval 122"/>
              <p:cNvSpPr>
                <a:spLocks noChangeArrowheads="1"/>
              </p:cNvSpPr>
              <p:nvPr userDrawn="1"/>
            </p:nvSpPr>
            <p:spPr bwMode="auto">
              <a:xfrm>
                <a:off x="1871" y="513"/>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8" name="Oval 123"/>
              <p:cNvSpPr>
                <a:spLocks noChangeArrowheads="1"/>
              </p:cNvSpPr>
              <p:nvPr userDrawn="1"/>
            </p:nvSpPr>
            <p:spPr bwMode="auto">
              <a:xfrm>
                <a:off x="1962" y="510"/>
                <a:ext cx="50"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2" name="Oval 124"/>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3" name="Oval 125"/>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3" name="Group 126"/>
          <p:cNvGrpSpPr>
            <a:grpSpLocks/>
          </p:cNvGrpSpPr>
          <p:nvPr/>
        </p:nvGrpSpPr>
        <p:grpSpPr bwMode="auto">
          <a:xfrm rot="-708557">
            <a:off x="831850" y="5299075"/>
            <a:ext cx="355600" cy="396875"/>
            <a:chOff x="295" y="3385"/>
            <a:chExt cx="408" cy="340"/>
          </a:xfrm>
        </p:grpSpPr>
        <p:grpSp>
          <p:nvGrpSpPr>
            <p:cNvPr id="124" name="Group 127"/>
            <p:cNvGrpSpPr>
              <a:grpSpLocks/>
            </p:cNvGrpSpPr>
            <p:nvPr userDrawn="1"/>
          </p:nvGrpSpPr>
          <p:grpSpPr bwMode="auto">
            <a:xfrm rot="2362656">
              <a:off x="295" y="3385"/>
              <a:ext cx="408" cy="273"/>
              <a:chOff x="1701" y="527"/>
              <a:chExt cx="498" cy="273"/>
            </a:xfrm>
          </p:grpSpPr>
          <p:grpSp>
            <p:nvGrpSpPr>
              <p:cNvPr id="127" name="Group 128"/>
              <p:cNvGrpSpPr>
                <a:grpSpLocks/>
              </p:cNvGrpSpPr>
              <p:nvPr userDrawn="1"/>
            </p:nvGrpSpPr>
            <p:grpSpPr bwMode="auto">
              <a:xfrm rot="228844">
                <a:off x="1927" y="618"/>
                <a:ext cx="272" cy="90"/>
                <a:chOff x="1927" y="527"/>
                <a:chExt cx="272" cy="90"/>
              </a:xfrm>
            </p:grpSpPr>
            <p:sp>
              <p:nvSpPr>
                <p:cNvPr id="134" name="Oval 129"/>
                <p:cNvSpPr>
                  <a:spLocks noChangeArrowheads="1"/>
                </p:cNvSpPr>
                <p:nvPr userDrawn="1"/>
              </p:nvSpPr>
              <p:spPr bwMode="auto">
                <a:xfrm rot="187092">
                  <a:off x="1900" y="565"/>
                  <a:ext cx="26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5" name="Oval 130"/>
                <p:cNvSpPr>
                  <a:spLocks noChangeArrowheads="1"/>
                </p:cNvSpPr>
                <p:nvPr userDrawn="1"/>
              </p:nvSpPr>
              <p:spPr bwMode="auto">
                <a:xfrm rot="10143706">
                  <a:off x="1896" y="517"/>
                  <a:ext cx="267"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28" name="Group 131"/>
              <p:cNvGrpSpPr>
                <a:grpSpLocks/>
              </p:cNvGrpSpPr>
              <p:nvPr userDrawn="1"/>
            </p:nvGrpSpPr>
            <p:grpSpPr bwMode="auto">
              <a:xfrm rot="10800000">
                <a:off x="1701" y="618"/>
                <a:ext cx="272" cy="90"/>
                <a:chOff x="1927" y="527"/>
                <a:chExt cx="272" cy="90"/>
              </a:xfrm>
            </p:grpSpPr>
            <p:sp>
              <p:nvSpPr>
                <p:cNvPr id="132" name="Oval 132"/>
                <p:cNvSpPr>
                  <a:spLocks noChangeArrowheads="1"/>
                </p:cNvSpPr>
                <p:nvPr userDrawn="1"/>
              </p:nvSpPr>
              <p:spPr bwMode="auto">
                <a:xfrm rot="187092">
                  <a:off x="1963" y="600"/>
                  <a:ext cx="267"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3" name="Oval 133"/>
                <p:cNvSpPr>
                  <a:spLocks noChangeArrowheads="1"/>
                </p:cNvSpPr>
                <p:nvPr userDrawn="1"/>
              </p:nvSpPr>
              <p:spPr bwMode="auto">
                <a:xfrm rot="10143706">
                  <a:off x="1957" y="552"/>
                  <a:ext cx="267"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9" name="Oval 134"/>
              <p:cNvSpPr>
                <a:spLocks noChangeArrowheads="1"/>
              </p:cNvSpPr>
              <p:nvPr userDrawn="1"/>
            </p:nvSpPr>
            <p:spPr bwMode="auto">
              <a:xfrm>
                <a:off x="1916" y="612"/>
                <a:ext cx="42"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0" name="Oval 135"/>
              <p:cNvSpPr>
                <a:spLocks noChangeArrowheads="1"/>
              </p:cNvSpPr>
              <p:nvPr userDrawn="1"/>
            </p:nvSpPr>
            <p:spPr bwMode="auto">
              <a:xfrm>
                <a:off x="1869" y="525"/>
                <a:ext cx="49"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1" name="Oval 136"/>
              <p:cNvSpPr>
                <a:spLocks noChangeArrowheads="1"/>
              </p:cNvSpPr>
              <p:nvPr userDrawn="1"/>
            </p:nvSpPr>
            <p:spPr bwMode="auto">
              <a:xfrm>
                <a:off x="1956" y="518"/>
                <a:ext cx="51"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25" name="Oval 137"/>
            <p:cNvSpPr>
              <a:spLocks noChangeArrowheads="1"/>
            </p:cNvSpPr>
            <p:nvPr userDrawn="1"/>
          </p:nvSpPr>
          <p:spPr bwMode="auto">
            <a:xfrm flipH="1">
              <a:off x="338" y="3655"/>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26" name="Oval 138"/>
            <p:cNvSpPr>
              <a:spLocks noChangeArrowheads="1"/>
            </p:cNvSpPr>
            <p:nvPr userDrawn="1"/>
          </p:nvSpPr>
          <p:spPr bwMode="auto">
            <a:xfrm flipH="1">
              <a:off x="295" y="3702"/>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36" name="Group 139"/>
          <p:cNvGrpSpPr>
            <a:grpSpLocks/>
          </p:cNvGrpSpPr>
          <p:nvPr/>
        </p:nvGrpSpPr>
        <p:grpSpPr bwMode="auto">
          <a:xfrm rot="1304332">
            <a:off x="-647700" y="1341438"/>
            <a:ext cx="647700" cy="539750"/>
            <a:chOff x="295" y="3385"/>
            <a:chExt cx="408" cy="340"/>
          </a:xfrm>
        </p:grpSpPr>
        <p:grpSp>
          <p:nvGrpSpPr>
            <p:cNvPr id="137" name="Group 140"/>
            <p:cNvGrpSpPr>
              <a:grpSpLocks/>
            </p:cNvGrpSpPr>
            <p:nvPr userDrawn="1"/>
          </p:nvGrpSpPr>
          <p:grpSpPr bwMode="auto">
            <a:xfrm rot="2362656">
              <a:off x="295" y="3385"/>
              <a:ext cx="408" cy="273"/>
              <a:chOff x="1701" y="527"/>
              <a:chExt cx="498" cy="273"/>
            </a:xfrm>
          </p:grpSpPr>
          <p:grpSp>
            <p:nvGrpSpPr>
              <p:cNvPr id="140" name="Group 141"/>
              <p:cNvGrpSpPr>
                <a:grpSpLocks/>
              </p:cNvGrpSpPr>
              <p:nvPr userDrawn="1"/>
            </p:nvGrpSpPr>
            <p:grpSpPr bwMode="auto">
              <a:xfrm rot="228844">
                <a:off x="1927" y="618"/>
                <a:ext cx="272" cy="90"/>
                <a:chOff x="1927" y="527"/>
                <a:chExt cx="272" cy="90"/>
              </a:xfrm>
            </p:grpSpPr>
            <p:sp>
              <p:nvSpPr>
                <p:cNvPr id="147" name="Oval 142"/>
                <p:cNvSpPr>
                  <a:spLocks noChangeArrowheads="1"/>
                </p:cNvSpPr>
                <p:nvPr userDrawn="1"/>
              </p:nvSpPr>
              <p:spPr bwMode="auto">
                <a:xfrm rot="187092">
                  <a:off x="1892" y="578"/>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8" name="Oval 143"/>
                <p:cNvSpPr>
                  <a:spLocks noChangeArrowheads="1"/>
                </p:cNvSpPr>
                <p:nvPr userDrawn="1"/>
              </p:nvSpPr>
              <p:spPr bwMode="auto">
                <a:xfrm rot="10143706">
                  <a:off x="1891" y="536"/>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1" name="Group 144"/>
              <p:cNvGrpSpPr>
                <a:grpSpLocks/>
              </p:cNvGrpSpPr>
              <p:nvPr userDrawn="1"/>
            </p:nvGrpSpPr>
            <p:grpSpPr bwMode="auto">
              <a:xfrm rot="10800000">
                <a:off x="1701" y="618"/>
                <a:ext cx="272" cy="90"/>
                <a:chOff x="1927" y="527"/>
                <a:chExt cx="272" cy="90"/>
              </a:xfrm>
            </p:grpSpPr>
            <p:sp>
              <p:nvSpPr>
                <p:cNvPr id="145" name="Oval 145"/>
                <p:cNvSpPr>
                  <a:spLocks noChangeArrowheads="1"/>
                </p:cNvSpPr>
                <p:nvPr userDrawn="1"/>
              </p:nvSpPr>
              <p:spPr bwMode="auto">
                <a:xfrm rot="187092">
                  <a:off x="1958" y="580"/>
                  <a:ext cx="272" cy="4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6" name="Oval 146"/>
                <p:cNvSpPr>
                  <a:spLocks noChangeArrowheads="1"/>
                </p:cNvSpPr>
                <p:nvPr userDrawn="1"/>
              </p:nvSpPr>
              <p:spPr bwMode="auto">
                <a:xfrm rot="10143706">
                  <a:off x="1956" y="535"/>
                  <a:ext cx="272" cy="45"/>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42" name="Oval 147"/>
              <p:cNvSpPr>
                <a:spLocks noChangeArrowheads="1"/>
              </p:cNvSpPr>
              <p:nvPr userDrawn="1"/>
            </p:nvSpPr>
            <p:spPr bwMode="auto">
              <a:xfrm>
                <a:off x="1907" y="615"/>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3" name="Oval 148"/>
              <p:cNvSpPr>
                <a:spLocks noChangeArrowheads="1"/>
              </p:cNvSpPr>
              <p:nvPr userDrawn="1"/>
            </p:nvSpPr>
            <p:spPr bwMode="auto">
              <a:xfrm>
                <a:off x="1863" y="520"/>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44" name="Oval 149"/>
              <p:cNvSpPr>
                <a:spLocks noChangeArrowheads="1"/>
              </p:cNvSpPr>
              <p:nvPr userDrawn="1"/>
            </p:nvSpPr>
            <p:spPr bwMode="auto">
              <a:xfrm>
                <a:off x="1955" y="519"/>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38" name="Oval 150"/>
            <p:cNvSpPr>
              <a:spLocks noChangeArrowheads="1"/>
            </p:cNvSpPr>
            <p:nvPr userDrawn="1"/>
          </p:nvSpPr>
          <p:spPr bwMode="auto">
            <a:xfrm flipH="1">
              <a:off x="335" y="3656"/>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39" name="Oval 151"/>
            <p:cNvSpPr>
              <a:spLocks noChangeArrowheads="1"/>
            </p:cNvSpPr>
            <p:nvPr userDrawn="1"/>
          </p:nvSpPr>
          <p:spPr bwMode="auto">
            <a:xfrm flipH="1">
              <a:off x="286" y="3696"/>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49" name="Group 152"/>
          <p:cNvGrpSpPr>
            <a:grpSpLocks/>
          </p:cNvGrpSpPr>
          <p:nvPr/>
        </p:nvGrpSpPr>
        <p:grpSpPr bwMode="auto">
          <a:xfrm>
            <a:off x="179388" y="5300663"/>
            <a:ext cx="504825" cy="466725"/>
            <a:chOff x="295" y="3385"/>
            <a:chExt cx="408" cy="340"/>
          </a:xfrm>
        </p:grpSpPr>
        <p:grpSp>
          <p:nvGrpSpPr>
            <p:cNvPr id="150" name="Group 153"/>
            <p:cNvGrpSpPr>
              <a:grpSpLocks/>
            </p:cNvGrpSpPr>
            <p:nvPr userDrawn="1"/>
          </p:nvGrpSpPr>
          <p:grpSpPr bwMode="auto">
            <a:xfrm rot="2362656">
              <a:off x="295" y="3385"/>
              <a:ext cx="408" cy="273"/>
              <a:chOff x="1701" y="527"/>
              <a:chExt cx="498" cy="273"/>
            </a:xfrm>
          </p:grpSpPr>
          <p:grpSp>
            <p:nvGrpSpPr>
              <p:cNvPr id="153" name="Group 154"/>
              <p:cNvGrpSpPr>
                <a:grpSpLocks/>
              </p:cNvGrpSpPr>
              <p:nvPr userDrawn="1"/>
            </p:nvGrpSpPr>
            <p:grpSpPr bwMode="auto">
              <a:xfrm rot="228844">
                <a:off x="1927" y="618"/>
                <a:ext cx="272" cy="90"/>
                <a:chOff x="1927" y="527"/>
                <a:chExt cx="272" cy="90"/>
              </a:xfrm>
            </p:grpSpPr>
            <p:sp>
              <p:nvSpPr>
                <p:cNvPr id="160" name="Oval 155"/>
                <p:cNvSpPr>
                  <a:spLocks noChangeArrowheads="1"/>
                </p:cNvSpPr>
                <p:nvPr userDrawn="1"/>
              </p:nvSpPr>
              <p:spPr bwMode="auto">
                <a:xfrm rot="187092">
                  <a:off x="1894" y="576"/>
                  <a:ext cx="272" cy="43"/>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1" name="Oval 156"/>
                <p:cNvSpPr>
                  <a:spLocks noChangeArrowheads="1"/>
                </p:cNvSpPr>
                <p:nvPr userDrawn="1"/>
              </p:nvSpPr>
              <p:spPr bwMode="auto">
                <a:xfrm rot="10143706">
                  <a:off x="1897"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54" name="Group 157"/>
              <p:cNvGrpSpPr>
                <a:grpSpLocks/>
              </p:cNvGrpSpPr>
              <p:nvPr userDrawn="1"/>
            </p:nvGrpSpPr>
            <p:grpSpPr bwMode="auto">
              <a:xfrm rot="10800000">
                <a:off x="1701" y="618"/>
                <a:ext cx="272" cy="90"/>
                <a:chOff x="1927" y="527"/>
                <a:chExt cx="272" cy="90"/>
              </a:xfrm>
            </p:grpSpPr>
            <p:sp>
              <p:nvSpPr>
                <p:cNvPr id="158" name="Oval 158"/>
                <p:cNvSpPr>
                  <a:spLocks noChangeArrowheads="1"/>
                </p:cNvSpPr>
                <p:nvPr userDrawn="1"/>
              </p:nvSpPr>
              <p:spPr bwMode="auto">
                <a:xfrm rot="187092">
                  <a:off x="1939" y="572"/>
                  <a:ext cx="272" cy="39"/>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9" name="Oval 159"/>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5" name="Oval 160"/>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6" name="Oval 161"/>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7" name="Oval 162"/>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51" name="Oval 163"/>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52" name="Oval 164"/>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2" name="Group 165"/>
          <p:cNvGrpSpPr>
            <a:grpSpLocks/>
          </p:cNvGrpSpPr>
          <p:nvPr/>
        </p:nvGrpSpPr>
        <p:grpSpPr bwMode="auto">
          <a:xfrm rot="-2197408">
            <a:off x="8172450" y="5157788"/>
            <a:ext cx="511175" cy="322262"/>
            <a:chOff x="295" y="3385"/>
            <a:chExt cx="408" cy="340"/>
          </a:xfrm>
        </p:grpSpPr>
        <p:grpSp>
          <p:nvGrpSpPr>
            <p:cNvPr id="163" name="Group 166"/>
            <p:cNvGrpSpPr>
              <a:grpSpLocks/>
            </p:cNvGrpSpPr>
            <p:nvPr userDrawn="1"/>
          </p:nvGrpSpPr>
          <p:grpSpPr bwMode="auto">
            <a:xfrm rot="2362656">
              <a:off x="295" y="3385"/>
              <a:ext cx="408" cy="273"/>
              <a:chOff x="1701" y="527"/>
              <a:chExt cx="498" cy="273"/>
            </a:xfrm>
          </p:grpSpPr>
          <p:grpSp>
            <p:nvGrpSpPr>
              <p:cNvPr id="166" name="Group 167"/>
              <p:cNvGrpSpPr>
                <a:grpSpLocks/>
              </p:cNvGrpSpPr>
              <p:nvPr userDrawn="1"/>
            </p:nvGrpSpPr>
            <p:grpSpPr bwMode="auto">
              <a:xfrm rot="228844">
                <a:off x="1927" y="618"/>
                <a:ext cx="272" cy="90"/>
                <a:chOff x="1927" y="527"/>
                <a:chExt cx="272" cy="90"/>
              </a:xfrm>
            </p:grpSpPr>
            <p:sp>
              <p:nvSpPr>
                <p:cNvPr id="173" name="Oval 168"/>
                <p:cNvSpPr>
                  <a:spLocks noChangeArrowheads="1"/>
                </p:cNvSpPr>
                <p:nvPr userDrawn="1"/>
              </p:nvSpPr>
              <p:spPr bwMode="auto">
                <a:xfrm rot="187092">
                  <a:off x="1899" y="541"/>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4" name="Oval 169"/>
                <p:cNvSpPr>
                  <a:spLocks noChangeArrowheads="1"/>
                </p:cNvSpPr>
                <p:nvPr userDrawn="1"/>
              </p:nvSpPr>
              <p:spPr bwMode="auto">
                <a:xfrm rot="10143706">
                  <a:off x="1900" y="499"/>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67" name="Group 170"/>
              <p:cNvGrpSpPr>
                <a:grpSpLocks/>
              </p:cNvGrpSpPr>
              <p:nvPr userDrawn="1"/>
            </p:nvGrpSpPr>
            <p:grpSpPr bwMode="auto">
              <a:xfrm rot="10800000">
                <a:off x="1701" y="618"/>
                <a:ext cx="272" cy="90"/>
                <a:chOff x="1927" y="527"/>
                <a:chExt cx="272" cy="90"/>
              </a:xfrm>
            </p:grpSpPr>
            <p:sp>
              <p:nvSpPr>
                <p:cNvPr id="171" name="Oval 171"/>
                <p:cNvSpPr>
                  <a:spLocks noChangeArrowheads="1"/>
                </p:cNvSpPr>
                <p:nvPr userDrawn="1"/>
              </p:nvSpPr>
              <p:spPr bwMode="auto">
                <a:xfrm rot="187092">
                  <a:off x="1936" y="616"/>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2" name="Oval 172"/>
                <p:cNvSpPr>
                  <a:spLocks noChangeArrowheads="1"/>
                </p:cNvSpPr>
                <p:nvPr userDrawn="1"/>
              </p:nvSpPr>
              <p:spPr bwMode="auto">
                <a:xfrm rot="10143706">
                  <a:off x="1937" y="57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8" name="Oval 173"/>
              <p:cNvSpPr>
                <a:spLocks noChangeArrowheads="1"/>
              </p:cNvSpPr>
              <p:nvPr userDrawn="1"/>
            </p:nvSpPr>
            <p:spPr bwMode="auto">
              <a:xfrm>
                <a:off x="1920" y="593"/>
                <a:ext cx="45"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9" name="Oval 174"/>
              <p:cNvSpPr>
                <a:spLocks noChangeArrowheads="1"/>
              </p:cNvSpPr>
              <p:nvPr userDrawn="1"/>
            </p:nvSpPr>
            <p:spPr bwMode="auto">
              <a:xfrm>
                <a:off x="1869" y="503"/>
                <a:ext cx="46"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0" name="Oval 175"/>
              <p:cNvSpPr>
                <a:spLocks noChangeArrowheads="1"/>
              </p:cNvSpPr>
              <p:nvPr userDrawn="1"/>
            </p:nvSpPr>
            <p:spPr bwMode="auto">
              <a:xfrm>
                <a:off x="1967" y="506"/>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64" name="Oval 176"/>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65" name="Oval 177"/>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75" name="Group 178"/>
          <p:cNvGrpSpPr>
            <a:grpSpLocks/>
          </p:cNvGrpSpPr>
          <p:nvPr/>
        </p:nvGrpSpPr>
        <p:grpSpPr bwMode="auto">
          <a:xfrm>
            <a:off x="6156325" y="5734050"/>
            <a:ext cx="576263" cy="466725"/>
            <a:chOff x="295" y="3385"/>
            <a:chExt cx="408" cy="340"/>
          </a:xfrm>
        </p:grpSpPr>
        <p:grpSp>
          <p:nvGrpSpPr>
            <p:cNvPr id="176" name="Group 179"/>
            <p:cNvGrpSpPr>
              <a:grpSpLocks/>
            </p:cNvGrpSpPr>
            <p:nvPr userDrawn="1"/>
          </p:nvGrpSpPr>
          <p:grpSpPr bwMode="auto">
            <a:xfrm rot="2362656">
              <a:off x="295" y="3385"/>
              <a:ext cx="408" cy="273"/>
              <a:chOff x="1701" y="527"/>
              <a:chExt cx="498" cy="273"/>
            </a:xfrm>
          </p:grpSpPr>
          <p:grpSp>
            <p:nvGrpSpPr>
              <p:cNvPr id="179" name="Group 180"/>
              <p:cNvGrpSpPr>
                <a:grpSpLocks/>
              </p:cNvGrpSpPr>
              <p:nvPr userDrawn="1"/>
            </p:nvGrpSpPr>
            <p:grpSpPr bwMode="auto">
              <a:xfrm rot="228844">
                <a:off x="1927" y="618"/>
                <a:ext cx="272" cy="90"/>
                <a:chOff x="1927" y="527"/>
                <a:chExt cx="272" cy="90"/>
              </a:xfrm>
            </p:grpSpPr>
            <p:sp>
              <p:nvSpPr>
                <p:cNvPr id="186" name="Oval 181"/>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7" name="Oval 182"/>
                <p:cNvSpPr>
                  <a:spLocks noChangeArrowheads="1"/>
                </p:cNvSpPr>
                <p:nvPr userDrawn="1"/>
              </p:nvSpPr>
              <p:spPr bwMode="auto">
                <a:xfrm rot="10143706">
                  <a:off x="1911" y="530"/>
                  <a:ext cx="272" cy="43"/>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0" name="Group 183"/>
              <p:cNvGrpSpPr>
                <a:grpSpLocks/>
              </p:cNvGrpSpPr>
              <p:nvPr userDrawn="1"/>
            </p:nvGrpSpPr>
            <p:grpSpPr bwMode="auto">
              <a:xfrm rot="10800000">
                <a:off x="1701" y="618"/>
                <a:ext cx="272" cy="90"/>
                <a:chOff x="1927" y="527"/>
                <a:chExt cx="272" cy="90"/>
              </a:xfrm>
            </p:grpSpPr>
            <p:sp>
              <p:nvSpPr>
                <p:cNvPr id="184" name="Oval 184"/>
                <p:cNvSpPr>
                  <a:spLocks noChangeArrowheads="1"/>
                </p:cNvSpPr>
                <p:nvPr userDrawn="1"/>
              </p:nvSpPr>
              <p:spPr bwMode="auto">
                <a:xfrm rot="187092">
                  <a:off x="1950" y="573"/>
                  <a:ext cx="272" cy="38"/>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5" name="Oval 185"/>
                <p:cNvSpPr>
                  <a:spLocks noChangeArrowheads="1"/>
                </p:cNvSpPr>
                <p:nvPr userDrawn="1"/>
              </p:nvSpPr>
              <p:spPr bwMode="auto">
                <a:xfrm rot="10143706">
                  <a:off x="1955" y="525"/>
                  <a:ext cx="272" cy="44"/>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81" name="Oval 186"/>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2" name="Oval 187"/>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83" name="Oval 188"/>
              <p:cNvSpPr>
                <a:spLocks noChangeArrowheads="1"/>
              </p:cNvSpPr>
              <p:nvPr userDrawn="1"/>
            </p:nvSpPr>
            <p:spPr bwMode="auto">
              <a:xfrm>
                <a:off x="1962" y="523"/>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77" name="Oval 189"/>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78" name="Oval 190"/>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8" name="Group 191"/>
          <p:cNvGrpSpPr>
            <a:grpSpLocks/>
          </p:cNvGrpSpPr>
          <p:nvPr/>
        </p:nvGrpSpPr>
        <p:grpSpPr bwMode="auto">
          <a:xfrm rot="1401958">
            <a:off x="6372225" y="5957888"/>
            <a:ext cx="503238" cy="1800225"/>
            <a:chOff x="3470" y="572"/>
            <a:chExt cx="317" cy="1134"/>
          </a:xfrm>
        </p:grpSpPr>
        <p:sp>
          <p:nvSpPr>
            <p:cNvPr id="189" name="Arc 192"/>
            <p:cNvSpPr>
              <a:spLocks/>
            </p:cNvSpPr>
            <p:nvPr userDrawn="1"/>
          </p:nvSpPr>
          <p:spPr bwMode="auto">
            <a:xfrm>
              <a:off x="3506" y="697"/>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190" name="Oval 193"/>
            <p:cNvSpPr>
              <a:spLocks noChangeArrowheads="1"/>
            </p:cNvSpPr>
            <p:nvPr userDrawn="1"/>
          </p:nvSpPr>
          <p:spPr bwMode="auto">
            <a:xfrm rot="-3515713">
              <a:off x="3535" y="784"/>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1" name="Oval 194"/>
            <p:cNvSpPr>
              <a:spLocks noChangeArrowheads="1"/>
            </p:cNvSpPr>
            <p:nvPr userDrawn="1"/>
          </p:nvSpPr>
          <p:spPr bwMode="auto">
            <a:xfrm rot="-1615679">
              <a:off x="3467" y="696"/>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2" name="Oval 195"/>
            <p:cNvSpPr>
              <a:spLocks noChangeArrowheads="1"/>
            </p:cNvSpPr>
            <p:nvPr userDrawn="1"/>
          </p:nvSpPr>
          <p:spPr bwMode="auto">
            <a:xfrm rot="6199228">
              <a:off x="3535"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3" name="Oval 196"/>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4" name="Oval 197"/>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5" name="Oval 198"/>
            <p:cNvSpPr>
              <a:spLocks noChangeArrowheads="1"/>
            </p:cNvSpPr>
            <p:nvPr userDrawn="1"/>
          </p:nvSpPr>
          <p:spPr bwMode="auto">
            <a:xfrm rot="-4126769">
              <a:off x="3490" y="744"/>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6" name="Oval 199"/>
            <p:cNvSpPr>
              <a:spLocks noChangeArrowheads="1"/>
            </p:cNvSpPr>
            <p:nvPr userDrawn="1"/>
          </p:nvSpPr>
          <p:spPr bwMode="auto">
            <a:xfrm rot="-2624767">
              <a:off x="3578" y="653"/>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7" name="Oval 200"/>
            <p:cNvSpPr>
              <a:spLocks noChangeArrowheads="1"/>
            </p:cNvSpPr>
            <p:nvPr userDrawn="1"/>
          </p:nvSpPr>
          <p:spPr bwMode="auto">
            <a:xfrm rot="-5400000">
              <a:off x="3564" y="827"/>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98" name="Oval 201"/>
            <p:cNvSpPr>
              <a:spLocks noChangeArrowheads="1"/>
            </p:cNvSpPr>
            <p:nvPr userDrawn="1"/>
          </p:nvSpPr>
          <p:spPr bwMode="auto">
            <a:xfrm rot="-1495776">
              <a:off x="3616"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99" name="Group 202"/>
          <p:cNvGrpSpPr>
            <a:grpSpLocks/>
          </p:cNvGrpSpPr>
          <p:nvPr/>
        </p:nvGrpSpPr>
        <p:grpSpPr bwMode="auto">
          <a:xfrm flipH="1">
            <a:off x="1692275" y="6453188"/>
            <a:ext cx="503238" cy="1800225"/>
            <a:chOff x="3470" y="572"/>
            <a:chExt cx="317" cy="1134"/>
          </a:xfrm>
        </p:grpSpPr>
        <p:sp>
          <p:nvSpPr>
            <p:cNvPr id="200" name="Arc 203"/>
            <p:cNvSpPr>
              <a:spLocks/>
            </p:cNvSpPr>
            <p:nvPr userDrawn="1"/>
          </p:nvSpPr>
          <p:spPr bwMode="auto">
            <a:xfrm>
              <a:off x="3507" y="698"/>
              <a:ext cx="280" cy="1008"/>
            </a:xfrm>
            <a:custGeom>
              <a:avLst/>
              <a:gdLst>
                <a:gd name="T0" fmla="*/ 0 w 16421"/>
                <a:gd name="T1" fmla="*/ 0 h 21600"/>
                <a:gd name="T2" fmla="*/ 0 w 16421"/>
                <a:gd name="T3" fmla="*/ 0 h 21600"/>
                <a:gd name="T4" fmla="*/ 0 w 16421"/>
                <a:gd name="T5" fmla="*/ 0 h 21600"/>
                <a:gd name="T6" fmla="*/ 0 60000 65536"/>
                <a:gd name="T7" fmla="*/ 0 60000 65536"/>
                <a:gd name="T8" fmla="*/ 0 60000 65536"/>
              </a:gdLst>
              <a:ahLst/>
              <a:cxnLst>
                <a:cxn ang="T6">
                  <a:pos x="T0" y="T1"/>
                </a:cxn>
                <a:cxn ang="T7">
                  <a:pos x="T2" y="T3"/>
                </a:cxn>
                <a:cxn ang="T8">
                  <a:pos x="T4" y="T5"/>
                </a:cxn>
              </a:cxnLst>
              <a:rect l="0" t="0" r="r" b="b"/>
              <a:pathLst>
                <a:path w="16421" h="21600" fill="none" extrusionOk="0">
                  <a:moveTo>
                    <a:pt x="-1" y="0"/>
                  </a:moveTo>
                  <a:cubicBezTo>
                    <a:pt x="6317" y="0"/>
                    <a:pt x="12317" y="2765"/>
                    <a:pt x="16421" y="7567"/>
                  </a:cubicBezTo>
                </a:path>
                <a:path w="16421" h="21600" stroke="0" extrusionOk="0">
                  <a:moveTo>
                    <a:pt x="-1" y="0"/>
                  </a:moveTo>
                  <a:cubicBezTo>
                    <a:pt x="6317" y="0"/>
                    <a:pt x="12317" y="2765"/>
                    <a:pt x="16421" y="7567"/>
                  </a:cubicBezTo>
                  <a:lnTo>
                    <a:pt x="0" y="21600"/>
                  </a:lnTo>
                  <a:lnTo>
                    <a:pt x="-1"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01" name="Oval 204"/>
            <p:cNvSpPr>
              <a:spLocks noChangeArrowheads="1"/>
            </p:cNvSpPr>
            <p:nvPr userDrawn="1"/>
          </p:nvSpPr>
          <p:spPr bwMode="auto">
            <a:xfrm rot="-3515713">
              <a:off x="3536" y="785"/>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2" name="Oval 205"/>
            <p:cNvSpPr>
              <a:spLocks noChangeArrowheads="1"/>
            </p:cNvSpPr>
            <p:nvPr userDrawn="1"/>
          </p:nvSpPr>
          <p:spPr bwMode="auto">
            <a:xfrm rot="-1615679">
              <a:off x="3470"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3" name="Oval 206"/>
            <p:cNvSpPr>
              <a:spLocks noChangeArrowheads="1"/>
            </p:cNvSpPr>
            <p:nvPr userDrawn="1"/>
          </p:nvSpPr>
          <p:spPr bwMode="auto">
            <a:xfrm rot="6199228">
              <a:off x="3536" y="617"/>
              <a:ext cx="126" cy="36"/>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4" name="Oval 207"/>
            <p:cNvSpPr>
              <a:spLocks noChangeArrowheads="1"/>
            </p:cNvSpPr>
            <p:nvPr userDrawn="1"/>
          </p:nvSpPr>
          <p:spPr bwMode="auto">
            <a:xfrm>
              <a:off x="3654" y="740"/>
              <a:ext cx="111" cy="41"/>
            </a:xfrm>
            <a:prstGeom prst="ellipse">
              <a:avLst/>
            </a:prstGeom>
            <a:solidFill>
              <a:srgbClr val="808000">
                <a:alpha val="79999"/>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5" name="Oval 208"/>
            <p:cNvSpPr>
              <a:spLocks noChangeArrowheads="1"/>
            </p:cNvSpPr>
            <p:nvPr userDrawn="1"/>
          </p:nvSpPr>
          <p:spPr bwMode="auto">
            <a:xfrm>
              <a:off x="3470"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6" name="Oval 209"/>
            <p:cNvSpPr>
              <a:spLocks noChangeArrowheads="1"/>
            </p:cNvSpPr>
            <p:nvPr userDrawn="1"/>
          </p:nvSpPr>
          <p:spPr bwMode="auto">
            <a:xfrm rot="-4126769">
              <a:off x="3499" y="743"/>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7" name="Oval 210"/>
            <p:cNvSpPr>
              <a:spLocks noChangeArrowheads="1"/>
            </p:cNvSpPr>
            <p:nvPr userDrawn="1"/>
          </p:nvSpPr>
          <p:spPr bwMode="auto">
            <a:xfrm rot="-2624767">
              <a:off x="3581" y="655"/>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8" name="Oval 211"/>
            <p:cNvSpPr>
              <a:spLocks noChangeArrowheads="1"/>
            </p:cNvSpPr>
            <p:nvPr userDrawn="1"/>
          </p:nvSpPr>
          <p:spPr bwMode="auto">
            <a:xfrm rot="-5400000">
              <a:off x="3572" y="825"/>
              <a:ext cx="126" cy="37"/>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09" name="Oval 212"/>
            <p:cNvSpPr>
              <a:spLocks noChangeArrowheads="1"/>
            </p:cNvSpPr>
            <p:nvPr userDrawn="1"/>
          </p:nvSpPr>
          <p:spPr bwMode="auto">
            <a:xfrm rot="-1495776">
              <a:off x="3617" y="698"/>
              <a:ext cx="111" cy="42"/>
            </a:xfrm>
            <a:prstGeom prst="ellipse">
              <a:avLst/>
            </a:prstGeom>
            <a:solidFill>
              <a:srgbClr val="808000"/>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0" name="Group 213"/>
          <p:cNvGrpSpPr>
            <a:grpSpLocks/>
          </p:cNvGrpSpPr>
          <p:nvPr/>
        </p:nvGrpSpPr>
        <p:grpSpPr bwMode="auto">
          <a:xfrm rot="538637">
            <a:off x="7308850" y="5516563"/>
            <a:ext cx="815975" cy="2030412"/>
            <a:chOff x="4377" y="300"/>
            <a:chExt cx="514" cy="1279"/>
          </a:xfrm>
        </p:grpSpPr>
        <p:sp>
          <p:nvSpPr>
            <p:cNvPr id="211" name="Arc 214"/>
            <p:cNvSpPr>
              <a:spLocks/>
            </p:cNvSpPr>
            <p:nvPr userDrawn="1"/>
          </p:nvSpPr>
          <p:spPr bwMode="auto">
            <a:xfrm rot="-290276">
              <a:off x="4419" y="449"/>
              <a:ext cx="457" cy="1130"/>
            </a:xfrm>
            <a:custGeom>
              <a:avLst/>
              <a:gdLst>
                <a:gd name="T0" fmla="*/ 0 w 20810"/>
                <a:gd name="T1" fmla="*/ 0 h 20197"/>
                <a:gd name="T2" fmla="*/ 0 w 20810"/>
                <a:gd name="T3" fmla="*/ 0 h 20197"/>
                <a:gd name="T4" fmla="*/ 0 w 20810"/>
                <a:gd name="T5" fmla="*/ 0 h 20197"/>
                <a:gd name="T6" fmla="*/ 0 60000 65536"/>
                <a:gd name="T7" fmla="*/ 0 60000 65536"/>
                <a:gd name="T8" fmla="*/ 0 60000 65536"/>
              </a:gdLst>
              <a:ahLst/>
              <a:cxnLst>
                <a:cxn ang="T6">
                  <a:pos x="T0" y="T1"/>
                </a:cxn>
                <a:cxn ang="T7">
                  <a:pos x="T2" y="T3"/>
                </a:cxn>
                <a:cxn ang="T8">
                  <a:pos x="T4" y="T5"/>
                </a:cxn>
              </a:cxnLst>
              <a:rect l="0" t="0" r="r" b="b"/>
              <a:pathLst>
                <a:path w="20810" h="20197" fill="none" extrusionOk="0">
                  <a:moveTo>
                    <a:pt x="7657" y="0"/>
                  </a:moveTo>
                  <a:cubicBezTo>
                    <a:pt x="14084" y="2436"/>
                    <a:pt x="18967" y="7786"/>
                    <a:pt x="20809" y="14408"/>
                  </a:cubicBezTo>
                </a:path>
                <a:path w="20810" h="20197" stroke="0" extrusionOk="0">
                  <a:moveTo>
                    <a:pt x="7657" y="0"/>
                  </a:moveTo>
                  <a:cubicBezTo>
                    <a:pt x="14084" y="2436"/>
                    <a:pt x="18967" y="7786"/>
                    <a:pt x="20809" y="14408"/>
                  </a:cubicBezTo>
                  <a:lnTo>
                    <a:pt x="0" y="20197"/>
                  </a:lnTo>
                  <a:lnTo>
                    <a:pt x="7657" y="0"/>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smtClean="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12" name="Oval 215"/>
            <p:cNvSpPr>
              <a:spLocks noChangeArrowheads="1"/>
            </p:cNvSpPr>
            <p:nvPr userDrawn="1"/>
          </p:nvSpPr>
          <p:spPr bwMode="auto">
            <a:xfrm rot="-3515713">
              <a:off x="4461" y="54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3" name="Oval 216"/>
            <p:cNvSpPr>
              <a:spLocks noChangeArrowheads="1"/>
            </p:cNvSpPr>
            <p:nvPr userDrawn="1"/>
          </p:nvSpPr>
          <p:spPr bwMode="auto">
            <a:xfrm rot="-1615679">
              <a:off x="4370" y="447"/>
              <a:ext cx="143"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4" name="Oval 217"/>
            <p:cNvSpPr>
              <a:spLocks noChangeArrowheads="1"/>
            </p:cNvSpPr>
            <p:nvPr userDrawn="1"/>
          </p:nvSpPr>
          <p:spPr bwMode="auto">
            <a:xfrm rot="6199228">
              <a:off x="4461" y="347"/>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5" name="Oval 218"/>
            <p:cNvSpPr>
              <a:spLocks noChangeArrowheads="1"/>
            </p:cNvSpPr>
            <p:nvPr userDrawn="1"/>
          </p:nvSpPr>
          <p:spPr bwMode="auto">
            <a:xfrm>
              <a:off x="4608" y="496"/>
              <a:ext cx="143"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6" name="Oval 219"/>
            <p:cNvSpPr>
              <a:spLocks noChangeArrowheads="1"/>
            </p:cNvSpPr>
            <p:nvPr userDrawn="1"/>
          </p:nvSpPr>
          <p:spPr bwMode="auto">
            <a:xfrm rot="-4126769">
              <a:off x="4419" y="494"/>
              <a:ext cx="151" cy="48"/>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7" name="Oval 220"/>
            <p:cNvSpPr>
              <a:spLocks noChangeArrowheads="1"/>
            </p:cNvSpPr>
            <p:nvPr userDrawn="1"/>
          </p:nvSpPr>
          <p:spPr bwMode="auto">
            <a:xfrm rot="-2624767">
              <a:off x="4514" y="395"/>
              <a:ext cx="142" cy="50"/>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8" name="Oval 221"/>
            <p:cNvSpPr>
              <a:spLocks noChangeArrowheads="1"/>
            </p:cNvSpPr>
            <p:nvPr userDrawn="1"/>
          </p:nvSpPr>
          <p:spPr bwMode="auto">
            <a:xfrm rot="-2742706">
              <a:off x="4515" y="603"/>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19" name="Oval 222"/>
            <p:cNvSpPr>
              <a:spLocks noChangeArrowheads="1"/>
            </p:cNvSpPr>
            <p:nvPr userDrawn="1"/>
          </p:nvSpPr>
          <p:spPr bwMode="auto">
            <a:xfrm rot="-1495776">
              <a:off x="4567" y="451"/>
              <a:ext cx="142" cy="50"/>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0" name="Oval 223"/>
            <p:cNvSpPr>
              <a:spLocks noChangeArrowheads="1"/>
            </p:cNvSpPr>
            <p:nvPr userDrawn="1"/>
          </p:nvSpPr>
          <p:spPr bwMode="auto">
            <a:xfrm rot="-2742706">
              <a:off x="4546" y="667"/>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1" name="Oval 224"/>
            <p:cNvSpPr>
              <a:spLocks noChangeArrowheads="1"/>
            </p:cNvSpPr>
            <p:nvPr userDrawn="1"/>
          </p:nvSpPr>
          <p:spPr bwMode="auto">
            <a:xfrm rot="-2742706">
              <a:off x="4590" y="711"/>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2" name="Oval 225"/>
            <p:cNvSpPr>
              <a:spLocks noChangeArrowheads="1"/>
            </p:cNvSpPr>
            <p:nvPr userDrawn="1"/>
          </p:nvSpPr>
          <p:spPr bwMode="auto">
            <a:xfrm rot="1036516">
              <a:off x="4740" y="75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3" name="Oval 226"/>
            <p:cNvSpPr>
              <a:spLocks noChangeArrowheads="1"/>
            </p:cNvSpPr>
            <p:nvPr userDrawn="1"/>
          </p:nvSpPr>
          <p:spPr bwMode="auto">
            <a:xfrm rot="403513">
              <a:off x="4636" y="572"/>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4" name="Oval 227"/>
            <p:cNvSpPr>
              <a:spLocks noChangeArrowheads="1"/>
            </p:cNvSpPr>
            <p:nvPr userDrawn="1"/>
          </p:nvSpPr>
          <p:spPr bwMode="auto">
            <a:xfrm rot="347087">
              <a:off x="4688" y="658"/>
              <a:ext cx="151" cy="47"/>
            </a:xfrm>
            <a:prstGeom prst="ellipse">
              <a:avLst/>
            </a:prstGeom>
            <a:solidFill>
              <a:srgbClr val="339966">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25" name="Oval 228"/>
            <p:cNvSpPr>
              <a:spLocks noChangeArrowheads="1"/>
            </p:cNvSpPr>
            <p:nvPr userDrawn="1"/>
          </p:nvSpPr>
          <p:spPr bwMode="auto">
            <a:xfrm rot="-2685850">
              <a:off x="4642" y="794"/>
              <a:ext cx="151" cy="47"/>
            </a:xfrm>
            <a:prstGeom prst="ellipse">
              <a:avLst/>
            </a:prstGeom>
            <a:solidFill>
              <a:srgbClr val="808000">
                <a:alpha val="50195"/>
              </a:srgbClr>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6" name="AutoShape 229"/>
          <p:cNvSpPr>
            <a:spLocks noChangeArrowheads="1"/>
          </p:cNvSpPr>
          <p:nvPr/>
        </p:nvSpPr>
        <p:spPr bwMode="auto">
          <a:xfrm rot="19980577">
            <a:off x="7091363" y="7051675"/>
            <a:ext cx="360362" cy="908050"/>
          </a:xfrm>
          <a:prstGeom prst="moon">
            <a:avLst>
              <a:gd name="adj" fmla="val 0"/>
            </a:avLst>
          </a:prstGeom>
          <a:gradFill rotWithShape="1">
            <a:gsLst>
              <a:gs pos="0">
                <a:schemeClr val="folHlink"/>
              </a:gs>
              <a:gs pos="100000">
                <a:schemeClr val="folHlink">
                  <a:gamma/>
                  <a:shade val="46275"/>
                  <a:invGamma/>
                </a:schemeClr>
              </a:gs>
            </a:gsLst>
            <a:lin ang="5400000" scaled="1"/>
          </a:gradFill>
          <a:ln>
            <a:noFill/>
          </a:ln>
          <a:effectLst>
            <a:prstShdw prst="shdw17" dist="17961" dir="2700000">
              <a:schemeClr val="folHlink">
                <a:gamma/>
                <a:shade val="60000"/>
                <a:invGamma/>
              </a:schemeClr>
            </a:prstShdw>
          </a:effectLs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grpSp>
        <p:nvGrpSpPr>
          <p:cNvPr id="227" name="Group 230"/>
          <p:cNvGrpSpPr>
            <a:grpSpLocks/>
          </p:cNvGrpSpPr>
          <p:nvPr/>
        </p:nvGrpSpPr>
        <p:grpSpPr bwMode="auto">
          <a:xfrm rot="-4249260">
            <a:off x="731838" y="3994150"/>
            <a:ext cx="503238" cy="503237"/>
            <a:chOff x="295" y="3385"/>
            <a:chExt cx="408" cy="340"/>
          </a:xfrm>
        </p:grpSpPr>
        <p:grpSp>
          <p:nvGrpSpPr>
            <p:cNvPr id="228" name="Group 231"/>
            <p:cNvGrpSpPr>
              <a:grpSpLocks/>
            </p:cNvGrpSpPr>
            <p:nvPr userDrawn="1"/>
          </p:nvGrpSpPr>
          <p:grpSpPr bwMode="auto">
            <a:xfrm rot="2362656">
              <a:off x="295" y="3385"/>
              <a:ext cx="408" cy="273"/>
              <a:chOff x="1701" y="527"/>
              <a:chExt cx="498" cy="273"/>
            </a:xfrm>
          </p:grpSpPr>
          <p:grpSp>
            <p:nvGrpSpPr>
              <p:cNvPr id="231" name="Group 232"/>
              <p:cNvGrpSpPr>
                <a:grpSpLocks/>
              </p:cNvGrpSpPr>
              <p:nvPr userDrawn="1"/>
            </p:nvGrpSpPr>
            <p:grpSpPr bwMode="auto">
              <a:xfrm rot="228844">
                <a:off x="1927" y="618"/>
                <a:ext cx="272" cy="90"/>
                <a:chOff x="1927" y="527"/>
                <a:chExt cx="272" cy="90"/>
              </a:xfrm>
            </p:grpSpPr>
            <p:sp>
              <p:nvSpPr>
                <p:cNvPr id="238" name="Oval 233"/>
                <p:cNvSpPr>
                  <a:spLocks noChangeArrowheads="1"/>
                </p:cNvSpPr>
                <p:nvPr userDrawn="1"/>
              </p:nvSpPr>
              <p:spPr bwMode="auto">
                <a:xfrm rot="187092">
                  <a:off x="1914" y="547"/>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9" name="Oval 234"/>
                <p:cNvSpPr>
                  <a:spLocks noChangeArrowheads="1"/>
                </p:cNvSpPr>
                <p:nvPr userDrawn="1"/>
              </p:nvSpPr>
              <p:spPr bwMode="auto">
                <a:xfrm rot="10143706">
                  <a:off x="1917" y="502"/>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32" name="Group 235"/>
              <p:cNvGrpSpPr>
                <a:grpSpLocks/>
              </p:cNvGrpSpPr>
              <p:nvPr userDrawn="1"/>
            </p:nvGrpSpPr>
            <p:grpSpPr bwMode="auto">
              <a:xfrm rot="10800000">
                <a:off x="1701" y="618"/>
                <a:ext cx="272" cy="90"/>
                <a:chOff x="1927" y="527"/>
                <a:chExt cx="272" cy="90"/>
              </a:xfrm>
            </p:grpSpPr>
            <p:sp>
              <p:nvSpPr>
                <p:cNvPr id="236" name="Oval 236"/>
                <p:cNvSpPr>
                  <a:spLocks noChangeArrowheads="1"/>
                </p:cNvSpPr>
                <p:nvPr userDrawn="1"/>
              </p:nvSpPr>
              <p:spPr bwMode="auto">
                <a:xfrm rot="187092">
                  <a:off x="1932" y="595"/>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7" name="Oval 237"/>
                <p:cNvSpPr>
                  <a:spLocks noChangeArrowheads="1"/>
                </p:cNvSpPr>
                <p:nvPr userDrawn="1"/>
              </p:nvSpPr>
              <p:spPr bwMode="auto">
                <a:xfrm rot="10143706">
                  <a:off x="1933" y="549"/>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33" name="Oval 238"/>
              <p:cNvSpPr>
                <a:spLocks noChangeArrowheads="1"/>
              </p:cNvSpPr>
              <p:nvPr userDrawn="1"/>
            </p:nvSpPr>
            <p:spPr bwMode="auto">
              <a:xfrm>
                <a:off x="1921" y="604"/>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4" name="Oval 239"/>
              <p:cNvSpPr>
                <a:spLocks noChangeArrowheads="1"/>
              </p:cNvSpPr>
              <p:nvPr userDrawn="1"/>
            </p:nvSpPr>
            <p:spPr bwMode="auto">
              <a:xfrm>
                <a:off x="1881" y="510"/>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5" name="Oval 240"/>
              <p:cNvSpPr>
                <a:spLocks noChangeArrowheads="1"/>
              </p:cNvSpPr>
              <p:nvPr userDrawn="1"/>
            </p:nvSpPr>
            <p:spPr bwMode="auto">
              <a:xfrm>
                <a:off x="1972" y="510"/>
                <a:ext cx="46"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29" name="Oval 241"/>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230" name="Oval 242"/>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28754" name="Rectangle 82"/>
          <p:cNvSpPr>
            <a:spLocks noGrp="1" noChangeArrowheads="1"/>
          </p:cNvSpPr>
          <p:nvPr>
            <p:ph type="ctrTitle"/>
          </p:nvPr>
        </p:nvSpPr>
        <p:spPr>
          <a:xfrm>
            <a:off x="685800" y="2130425"/>
            <a:ext cx="7772400" cy="1470025"/>
          </a:xfrm>
        </p:spPr>
        <p:txBody>
          <a:bodyPr/>
          <a:lstStyle>
            <a:lvl1pPr>
              <a:defRPr/>
            </a:lvl1pPr>
          </a:lstStyle>
          <a:p>
            <a:pPr lvl="0"/>
            <a:r>
              <a:rPr lang="zh-TW" altLang="en-US" noProof="0" smtClean="0"/>
              <a:t>按一下以編輯母片標題樣式</a:t>
            </a:r>
          </a:p>
        </p:txBody>
      </p:sp>
      <p:sp>
        <p:nvSpPr>
          <p:cNvPr id="28755" name="Rectangle 8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TW" altLang="en-US" noProof="0" smtClean="0"/>
              <a:t>按一下以編輯母片副標題樣式</a:t>
            </a:r>
          </a:p>
        </p:txBody>
      </p:sp>
      <p:sp>
        <p:nvSpPr>
          <p:cNvPr id="240" name="Rectangle 8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41" name="Rectangle 8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42" name="Rectangle 8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C421A253-B000-4BBC-9B84-3CF5079D0D67}"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144685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nodeType="withEffect">
                                  <p:stCondLst>
                                    <p:cond delay="0"/>
                                  </p:stCondLst>
                                  <p:childTnLst>
                                    <p:animEffect transition="out" filter="fade">
                                      <p:cBhvr>
                                        <p:cTn id="6" dur="500" tmFilter="0, 0; .2, .5; .8, .5; 1, 0"/>
                                        <p:tgtEl>
                                          <p:spTgt spid="110"/>
                                        </p:tgtEl>
                                      </p:cBhvr>
                                    </p:animEffect>
                                    <p:animScale>
                                      <p:cBhvr>
                                        <p:cTn id="7" dur="250" autoRev="1" fill="hold"/>
                                        <p:tgtEl>
                                          <p:spTgt spid="110"/>
                                        </p:tgtEl>
                                      </p:cBhvr>
                                      <p:by x="105000" y="105000"/>
                                    </p:animScale>
                                  </p:childTnLst>
                                </p:cTn>
                              </p:par>
                              <p:par>
                                <p:cTn id="8" presetID="26" presetClass="emph" presetSubtype="0" repeatCount="indefinite" fill="hold" nodeType="withEffect">
                                  <p:stCondLst>
                                    <p:cond delay="0"/>
                                  </p:stCondLst>
                                  <p:childTnLst>
                                    <p:animEffect transition="out" filter="fade">
                                      <p:cBhvr>
                                        <p:cTn id="9" dur="2000" tmFilter="0, 0; .2, .5; .8, .5; 1, 0"/>
                                        <p:tgtEl>
                                          <p:spTgt spid="162"/>
                                        </p:tgtEl>
                                      </p:cBhvr>
                                    </p:animEffect>
                                    <p:animScale>
                                      <p:cBhvr>
                                        <p:cTn id="10" dur="1000" autoRev="1" fill="hold"/>
                                        <p:tgtEl>
                                          <p:spTgt spid="162"/>
                                        </p:tgtEl>
                                      </p:cBhvr>
                                      <p:by x="105000" y="105000"/>
                                    </p:animScale>
                                  </p:childTnLst>
                                </p:cTn>
                              </p:par>
                              <p:par>
                                <p:cTn id="11" presetID="26" presetClass="emph" presetSubtype="0" repeatCount="indefinite" fill="hold" nodeType="withEffect">
                                  <p:stCondLst>
                                    <p:cond delay="0"/>
                                  </p:stCondLst>
                                  <p:childTnLst>
                                    <p:animEffect transition="out" filter="fade">
                                      <p:cBhvr>
                                        <p:cTn id="12" dur="2000" tmFilter="0, 0; .2, .5; .8, .5; 1, 0"/>
                                        <p:tgtEl>
                                          <p:spTgt spid="227"/>
                                        </p:tgtEl>
                                      </p:cBhvr>
                                    </p:animEffect>
                                    <p:animScale>
                                      <p:cBhvr>
                                        <p:cTn id="13" dur="1000" autoRev="1" fill="hold"/>
                                        <p:tgtEl>
                                          <p:spTgt spid="227"/>
                                        </p:tgtEl>
                                      </p:cBhvr>
                                      <p:by x="105000" y="105000"/>
                                    </p:animScale>
                                  </p:childTnLst>
                                </p:cTn>
                              </p:par>
                              <p:par>
                                <p:cTn id="14" presetID="60" presetClass="path" presetSubtype="0" accel="50000" decel="50000" fill="hold" nodeType="withEffect">
                                  <p:stCondLst>
                                    <p:cond delay="0"/>
                                  </p:stCondLst>
                                  <p:childTnLst>
                                    <p:animMotion origin="layout" path="M 0.01563 -0.08832 C 0.02205 -0.04624 0.03698 0.01295 0.09219 0.01203 C 0.17205 0.01203 0.17795 -0.18566 0.27327 -0.18613 C 0.35903 -0.18613 0.3132 -0.01364 0.39584 -0.01433 C 0.48212 -0.01433 0.43577 -0.13942 0.52795 -0.13942 C 0.61042 -0.13942 0.56459 -0.0548 0.6382 -0.0548 C 0.70903 -0.0548 0.67223 -0.11954 0.73664 -0.11954 C 0.77344 -0.11954 0.77605 -0.10196 0.77934 -0.08832 " pathEditMode="relative" rAng="0" ptsTypes="ffffffff">
                                      <p:cBhvr>
                                        <p:cTn id="15" dur="3000" fill="hold"/>
                                        <p:tgtEl>
                                          <p:spTgt spid="136"/>
                                        </p:tgtEl>
                                        <p:attrNameLst>
                                          <p:attrName>ppt_x</p:attrName>
                                          <p:attrName>ppt_y</p:attrName>
                                        </p:attrNameLst>
                                      </p:cBhvr>
                                      <p:rCtr x="3817700" y="16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AFC87D4-2525-4F61-B2E8-5F8D852E5D07}"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99956753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6B0A889A-BAE2-46D0-9304-B2E9F1559D48}"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27794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F01D766-87B1-4FED-B8DE-3D1BA7DE4A36}"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6780800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8"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9"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215DF7C-D40A-4D14-B97B-07A594974163}"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6454461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4"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D571A56-27F7-4985-93D1-C9F06F900E05}"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3661694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3"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4"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EAC1F1E-58CC-4C7A-B494-342E6B33121A}"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8566367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7FEF639-8CCB-4C2A-8551-1A57CA2B96B7}"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0387678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7"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CAF2108-4F30-4692-9C70-4A77AEB61B2F}"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30293784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871F423-95E0-4501-A892-77630DAC436E}"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27907932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p:txBody>
          <a:bodyPr/>
          <a:lstStyle>
            <a:lvl1pPr>
              <a:defRPr>
                <a:latin typeface="Arial"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5" name="Rectangle 5"/>
          <p:cNvSpPr>
            <a:spLocks noGrp="1" noChangeArrowheads="1"/>
          </p:cNvSpPr>
          <p:nvPr>
            <p:ph type="ftr" sz="quarter" idx="11"/>
          </p:nvPr>
        </p:nvSpPr>
        <p:spPr/>
        <p:txBody>
          <a:bodyPr/>
          <a:lstStyle>
            <a:lvl1pPr>
              <a:defRPr>
                <a:latin typeface="Arial"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6" name="Rectangle 6"/>
          <p:cNvSpPr>
            <a:spLocks noGrp="1" noChangeArrowheads="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3CE705A-91AD-4989-8B4F-B15A011D3AE9}"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spTree>
    <p:extLst>
      <p:ext uri="{BB962C8B-B14F-4D97-AF65-F5344CB8AC3E}">
        <p14:creationId xmlns:p14="http://schemas.microsoft.com/office/powerpoint/2010/main" val="41783887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8742180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278896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2024/11/17</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64455388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2117157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8" name="頁尾版面配置區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9" name="投影片編號版面配置區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51234272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4" name="頁尾版面配置區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投影片編號版面配置區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159335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3" name="頁尾版面配置區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69125674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5107378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頁尾版面配置區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7"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6615836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033954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66001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2024/11/17</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2024/11/17</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18" Type="http://schemas.openxmlformats.org/officeDocument/2006/relationships/image" Target="../media/image6.png"/><Relationship Id="rId3" Type="http://schemas.openxmlformats.org/officeDocument/2006/relationships/slideLayout" Target="../slideLayouts/slideLayout25.xml"/><Relationship Id="rId21" Type="http://schemas.openxmlformats.org/officeDocument/2006/relationships/image" Target="../media/image9.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5.png"/><Relationship Id="rId2" Type="http://schemas.openxmlformats.org/officeDocument/2006/relationships/slideLayout" Target="../slideLayouts/slideLayout24.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slideLayout" Target="../slideLayouts/slideLayout32.xml"/><Relationship Id="rId19" Type="http://schemas.openxmlformats.org/officeDocument/2006/relationships/image" Target="../media/image7.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 Id="rId22"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latin typeface="Calibri" pitchFamily="34" charset="0"/>
              <a:ea typeface="微軟正黑體" pitchFamily="34" charset="-120"/>
            </a:endParaRPr>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- 7</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DB1"/>
            </a:gs>
            <a:gs pos="100000">
              <a:srgbClr val="B8C087"/>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051" name="Rectangle 3"/>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標楷體" panose="03000509000000000000" pitchFamily="65" charset="-12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標楷體" panose="03000509000000000000" pitchFamily="65" charset="-12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charset="0"/>
              <a:ea typeface="標楷體" panose="03000509000000000000" pitchFamily="65" charset="-120"/>
              <a:cs typeface="+mn-cs"/>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ea typeface="標楷體" panose="03000509000000000000" pitchFamily="65" charset="-12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7987F15-47CA-4E3F-8511-5F2D6EA1E856}"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grpSp>
        <p:nvGrpSpPr>
          <p:cNvPr id="2055" name="Group 7"/>
          <p:cNvGrpSpPr>
            <a:grpSpLocks/>
          </p:cNvGrpSpPr>
          <p:nvPr/>
        </p:nvGrpSpPr>
        <p:grpSpPr bwMode="auto">
          <a:xfrm rot="-1737491">
            <a:off x="8102600" y="1411288"/>
            <a:ext cx="412750" cy="414337"/>
            <a:chOff x="295" y="3385"/>
            <a:chExt cx="408" cy="340"/>
          </a:xfrm>
        </p:grpSpPr>
        <p:grpSp>
          <p:nvGrpSpPr>
            <p:cNvPr id="2134" name="Group 8"/>
            <p:cNvGrpSpPr>
              <a:grpSpLocks/>
            </p:cNvGrpSpPr>
            <p:nvPr userDrawn="1"/>
          </p:nvGrpSpPr>
          <p:grpSpPr bwMode="auto">
            <a:xfrm rot="2362656">
              <a:off x="295" y="3385"/>
              <a:ext cx="408" cy="273"/>
              <a:chOff x="1701" y="527"/>
              <a:chExt cx="498" cy="273"/>
            </a:xfrm>
          </p:grpSpPr>
          <p:grpSp>
            <p:nvGrpSpPr>
              <p:cNvPr id="2137" name="Group 9"/>
              <p:cNvGrpSpPr>
                <a:grpSpLocks/>
              </p:cNvGrpSpPr>
              <p:nvPr userDrawn="1"/>
            </p:nvGrpSpPr>
            <p:grpSpPr bwMode="auto">
              <a:xfrm rot="228844">
                <a:off x="1927" y="618"/>
                <a:ext cx="272" cy="90"/>
                <a:chOff x="1927" y="527"/>
                <a:chExt cx="272" cy="90"/>
              </a:xfrm>
            </p:grpSpPr>
            <p:sp>
              <p:nvSpPr>
                <p:cNvPr id="1120" name="Oval 10"/>
                <p:cNvSpPr>
                  <a:spLocks noChangeArrowheads="1"/>
                </p:cNvSpPr>
                <p:nvPr userDrawn="1"/>
              </p:nvSpPr>
              <p:spPr bwMode="auto">
                <a:xfrm rot="187092">
                  <a:off x="1879" y="551"/>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21" name="Oval 11"/>
                <p:cNvSpPr>
                  <a:spLocks noChangeArrowheads="1"/>
                </p:cNvSpPr>
                <p:nvPr userDrawn="1"/>
              </p:nvSpPr>
              <p:spPr bwMode="auto">
                <a:xfrm rot="10143706">
                  <a:off x="1873" y="502"/>
                  <a:ext cx="272" cy="47"/>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38" name="Group 12"/>
              <p:cNvGrpSpPr>
                <a:grpSpLocks/>
              </p:cNvGrpSpPr>
              <p:nvPr userDrawn="1"/>
            </p:nvGrpSpPr>
            <p:grpSpPr bwMode="auto">
              <a:xfrm rot="10800000">
                <a:off x="1701" y="618"/>
                <a:ext cx="272" cy="90"/>
                <a:chOff x="1927" y="527"/>
                <a:chExt cx="272" cy="90"/>
              </a:xfrm>
            </p:grpSpPr>
            <p:sp>
              <p:nvSpPr>
                <p:cNvPr id="1118" name="Oval 13"/>
                <p:cNvSpPr>
                  <a:spLocks noChangeArrowheads="1"/>
                </p:cNvSpPr>
                <p:nvPr userDrawn="1"/>
              </p:nvSpPr>
              <p:spPr bwMode="auto">
                <a:xfrm rot="187092">
                  <a:off x="2006" y="588"/>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9" name="Oval 14"/>
                <p:cNvSpPr>
                  <a:spLocks noChangeArrowheads="1"/>
                </p:cNvSpPr>
                <p:nvPr userDrawn="1"/>
              </p:nvSpPr>
              <p:spPr bwMode="auto">
                <a:xfrm rot="10143706">
                  <a:off x="2003" y="531"/>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5" name="Oval 15"/>
              <p:cNvSpPr>
                <a:spLocks noChangeArrowheads="1"/>
              </p:cNvSpPr>
              <p:nvPr userDrawn="1"/>
            </p:nvSpPr>
            <p:spPr bwMode="auto">
              <a:xfrm>
                <a:off x="1885" y="607"/>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6" name="Oval 16"/>
              <p:cNvSpPr>
                <a:spLocks noChangeArrowheads="1"/>
              </p:cNvSpPr>
              <p:nvPr userDrawn="1"/>
            </p:nvSpPr>
            <p:spPr bwMode="auto">
              <a:xfrm>
                <a:off x="1861" y="520"/>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7" name="Oval 17"/>
              <p:cNvSpPr>
                <a:spLocks noChangeArrowheads="1"/>
              </p:cNvSpPr>
              <p:nvPr userDrawn="1"/>
            </p:nvSpPr>
            <p:spPr bwMode="auto">
              <a:xfrm>
                <a:off x="1930" y="511"/>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1" name="Oval 18"/>
            <p:cNvSpPr>
              <a:spLocks noChangeArrowheads="1"/>
            </p:cNvSpPr>
            <p:nvPr userDrawn="1"/>
          </p:nvSpPr>
          <p:spPr bwMode="auto">
            <a:xfrm flipH="1">
              <a:off x="340" y="3653"/>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2" name="Oval 19"/>
            <p:cNvSpPr>
              <a:spLocks noChangeArrowheads="1"/>
            </p:cNvSpPr>
            <p:nvPr userDrawn="1"/>
          </p:nvSpPr>
          <p:spPr bwMode="auto">
            <a:xfrm flipH="1">
              <a:off x="293" y="3695"/>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 name="Group 20"/>
          <p:cNvGrpSpPr>
            <a:grpSpLocks/>
          </p:cNvGrpSpPr>
          <p:nvPr/>
        </p:nvGrpSpPr>
        <p:grpSpPr bwMode="auto">
          <a:xfrm rot="-3328072">
            <a:off x="4307682" y="6392069"/>
            <a:ext cx="412750" cy="414337"/>
            <a:chOff x="295" y="3385"/>
            <a:chExt cx="408" cy="340"/>
          </a:xfrm>
        </p:grpSpPr>
        <p:grpSp>
          <p:nvGrpSpPr>
            <p:cNvPr id="2122" name="Group 21"/>
            <p:cNvGrpSpPr>
              <a:grpSpLocks/>
            </p:cNvGrpSpPr>
            <p:nvPr userDrawn="1"/>
          </p:nvGrpSpPr>
          <p:grpSpPr bwMode="auto">
            <a:xfrm rot="2362656">
              <a:off x="295" y="3385"/>
              <a:ext cx="408" cy="273"/>
              <a:chOff x="1701" y="527"/>
              <a:chExt cx="498" cy="273"/>
            </a:xfrm>
          </p:grpSpPr>
          <p:grpSp>
            <p:nvGrpSpPr>
              <p:cNvPr id="2125" name="Group 22"/>
              <p:cNvGrpSpPr>
                <a:grpSpLocks/>
              </p:cNvGrpSpPr>
              <p:nvPr userDrawn="1"/>
            </p:nvGrpSpPr>
            <p:grpSpPr bwMode="auto">
              <a:xfrm rot="228844">
                <a:off x="1927" y="618"/>
                <a:ext cx="272" cy="90"/>
                <a:chOff x="1927" y="527"/>
                <a:chExt cx="272" cy="90"/>
              </a:xfrm>
            </p:grpSpPr>
            <p:sp>
              <p:nvSpPr>
                <p:cNvPr id="1108" name="Oval 23"/>
                <p:cNvSpPr>
                  <a:spLocks noChangeArrowheads="1"/>
                </p:cNvSpPr>
                <p:nvPr userDrawn="1"/>
              </p:nvSpPr>
              <p:spPr bwMode="auto">
                <a:xfrm rot="187092">
                  <a:off x="1889" y="525"/>
                  <a:ext cx="272" cy="42"/>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9" name="Oval 24"/>
                <p:cNvSpPr>
                  <a:spLocks noChangeArrowheads="1"/>
                </p:cNvSpPr>
                <p:nvPr userDrawn="1"/>
              </p:nvSpPr>
              <p:spPr bwMode="auto">
                <a:xfrm rot="10143706">
                  <a:off x="1888" y="475"/>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26" name="Group 25"/>
              <p:cNvGrpSpPr>
                <a:grpSpLocks/>
              </p:cNvGrpSpPr>
              <p:nvPr userDrawn="1"/>
            </p:nvGrpSpPr>
            <p:grpSpPr bwMode="auto">
              <a:xfrm rot="10800000">
                <a:off x="1701" y="618"/>
                <a:ext cx="272" cy="90"/>
                <a:chOff x="1927" y="527"/>
                <a:chExt cx="272" cy="90"/>
              </a:xfrm>
            </p:grpSpPr>
            <p:sp>
              <p:nvSpPr>
                <p:cNvPr id="1106" name="Oval 26"/>
                <p:cNvSpPr>
                  <a:spLocks noChangeArrowheads="1"/>
                </p:cNvSpPr>
                <p:nvPr userDrawn="1"/>
              </p:nvSpPr>
              <p:spPr bwMode="auto">
                <a:xfrm rot="187092">
                  <a:off x="1948" y="611"/>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7" name="Oval 27"/>
                <p:cNvSpPr>
                  <a:spLocks noChangeArrowheads="1"/>
                </p:cNvSpPr>
                <p:nvPr userDrawn="1"/>
              </p:nvSpPr>
              <p:spPr bwMode="auto">
                <a:xfrm rot="10143706">
                  <a:off x="1953" y="550"/>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03" name="Oval 28"/>
              <p:cNvSpPr>
                <a:spLocks noChangeArrowheads="1"/>
              </p:cNvSpPr>
              <p:nvPr userDrawn="1"/>
            </p:nvSpPr>
            <p:spPr bwMode="auto">
              <a:xfrm>
                <a:off x="1908" y="587"/>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4" name="Oval 29"/>
              <p:cNvSpPr>
                <a:spLocks noChangeArrowheads="1"/>
              </p:cNvSpPr>
              <p:nvPr userDrawn="1"/>
            </p:nvSpPr>
            <p:spPr bwMode="auto">
              <a:xfrm>
                <a:off x="1862" y="495"/>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5" name="Oval 30"/>
              <p:cNvSpPr>
                <a:spLocks noChangeArrowheads="1"/>
              </p:cNvSpPr>
              <p:nvPr userDrawn="1"/>
            </p:nvSpPr>
            <p:spPr bwMode="auto">
              <a:xfrm>
                <a:off x="1954" y="491"/>
                <a:ext cx="50"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9" name="Oval 31"/>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0" name="Oval 32"/>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57" name="Group 33"/>
          <p:cNvGrpSpPr>
            <a:grpSpLocks/>
          </p:cNvGrpSpPr>
          <p:nvPr/>
        </p:nvGrpSpPr>
        <p:grpSpPr bwMode="auto">
          <a:xfrm rot="-708557">
            <a:off x="2051050" y="6623050"/>
            <a:ext cx="503238" cy="468313"/>
            <a:chOff x="295" y="3385"/>
            <a:chExt cx="408" cy="340"/>
          </a:xfrm>
        </p:grpSpPr>
        <p:grpSp>
          <p:nvGrpSpPr>
            <p:cNvPr id="2110" name="Group 34"/>
            <p:cNvGrpSpPr>
              <a:grpSpLocks/>
            </p:cNvGrpSpPr>
            <p:nvPr userDrawn="1"/>
          </p:nvGrpSpPr>
          <p:grpSpPr bwMode="auto">
            <a:xfrm rot="2362656">
              <a:off x="295" y="3385"/>
              <a:ext cx="408" cy="273"/>
              <a:chOff x="1701" y="527"/>
              <a:chExt cx="498" cy="273"/>
            </a:xfrm>
          </p:grpSpPr>
          <p:grpSp>
            <p:nvGrpSpPr>
              <p:cNvPr id="2113" name="Group 35"/>
              <p:cNvGrpSpPr>
                <a:grpSpLocks/>
              </p:cNvGrpSpPr>
              <p:nvPr userDrawn="1"/>
            </p:nvGrpSpPr>
            <p:grpSpPr bwMode="auto">
              <a:xfrm rot="228844">
                <a:off x="1927" y="618"/>
                <a:ext cx="272" cy="90"/>
                <a:chOff x="1927" y="527"/>
                <a:chExt cx="272" cy="90"/>
              </a:xfrm>
            </p:grpSpPr>
            <p:sp>
              <p:nvSpPr>
                <p:cNvPr id="1096" name="Oval 36"/>
                <p:cNvSpPr>
                  <a:spLocks noChangeArrowheads="1"/>
                </p:cNvSpPr>
                <p:nvPr userDrawn="1"/>
              </p:nvSpPr>
              <p:spPr bwMode="auto">
                <a:xfrm rot="187092">
                  <a:off x="1884" y="551"/>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7" name="Oval 37"/>
                <p:cNvSpPr>
                  <a:spLocks noChangeArrowheads="1"/>
                </p:cNvSpPr>
                <p:nvPr userDrawn="1"/>
              </p:nvSpPr>
              <p:spPr bwMode="auto">
                <a:xfrm rot="10143706">
                  <a:off x="1883" y="508"/>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14" name="Group 38"/>
              <p:cNvGrpSpPr>
                <a:grpSpLocks/>
              </p:cNvGrpSpPr>
              <p:nvPr userDrawn="1"/>
            </p:nvGrpSpPr>
            <p:grpSpPr bwMode="auto">
              <a:xfrm rot="10800000">
                <a:off x="1701" y="618"/>
                <a:ext cx="272" cy="90"/>
                <a:chOff x="1927" y="527"/>
                <a:chExt cx="272" cy="90"/>
              </a:xfrm>
            </p:grpSpPr>
            <p:sp>
              <p:nvSpPr>
                <p:cNvPr id="1094" name="Oval 39"/>
                <p:cNvSpPr>
                  <a:spLocks noChangeArrowheads="1"/>
                </p:cNvSpPr>
                <p:nvPr userDrawn="1"/>
              </p:nvSpPr>
              <p:spPr bwMode="auto">
                <a:xfrm rot="187092">
                  <a:off x="1984" y="619"/>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5" name="Oval 40"/>
                <p:cNvSpPr>
                  <a:spLocks noChangeArrowheads="1"/>
                </p:cNvSpPr>
                <p:nvPr userDrawn="1"/>
              </p:nvSpPr>
              <p:spPr bwMode="auto">
                <a:xfrm rot="10143706">
                  <a:off x="1989" y="574"/>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1" name="Oval 41"/>
              <p:cNvSpPr>
                <a:spLocks noChangeArrowheads="1"/>
              </p:cNvSpPr>
              <p:nvPr userDrawn="1"/>
            </p:nvSpPr>
            <p:spPr bwMode="auto">
              <a:xfrm>
                <a:off x="1902" y="596"/>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2" name="Oval 42"/>
              <p:cNvSpPr>
                <a:spLocks noChangeArrowheads="1"/>
              </p:cNvSpPr>
              <p:nvPr userDrawn="1"/>
            </p:nvSpPr>
            <p:spPr bwMode="auto">
              <a:xfrm>
                <a:off x="1850" y="508"/>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3" name="Oval 43"/>
              <p:cNvSpPr>
                <a:spLocks noChangeArrowheads="1"/>
              </p:cNvSpPr>
              <p:nvPr userDrawn="1"/>
            </p:nvSpPr>
            <p:spPr bwMode="auto">
              <a:xfrm>
                <a:off x="1969" y="523"/>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87" name="Oval 44"/>
            <p:cNvSpPr>
              <a:spLocks noChangeArrowheads="1"/>
            </p:cNvSpPr>
            <p:nvPr userDrawn="1"/>
          </p:nvSpPr>
          <p:spPr bwMode="auto">
            <a:xfrm flipH="1">
              <a:off x="333" y="365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8" name="Oval 45"/>
            <p:cNvSpPr>
              <a:spLocks noChangeArrowheads="1"/>
            </p:cNvSpPr>
            <p:nvPr userDrawn="1"/>
          </p:nvSpPr>
          <p:spPr bwMode="auto">
            <a:xfrm flipH="1">
              <a:off x="292" y="3698"/>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58" name="Group 46"/>
          <p:cNvGrpSpPr>
            <a:grpSpLocks/>
          </p:cNvGrpSpPr>
          <p:nvPr/>
        </p:nvGrpSpPr>
        <p:grpSpPr bwMode="auto">
          <a:xfrm>
            <a:off x="203200" y="5957888"/>
            <a:ext cx="504825" cy="466725"/>
            <a:chOff x="295" y="3385"/>
            <a:chExt cx="408" cy="340"/>
          </a:xfrm>
        </p:grpSpPr>
        <p:grpSp>
          <p:nvGrpSpPr>
            <p:cNvPr id="2098" name="Group 47"/>
            <p:cNvGrpSpPr>
              <a:grpSpLocks/>
            </p:cNvGrpSpPr>
            <p:nvPr userDrawn="1"/>
          </p:nvGrpSpPr>
          <p:grpSpPr bwMode="auto">
            <a:xfrm rot="2362656">
              <a:off x="295" y="3385"/>
              <a:ext cx="408" cy="273"/>
              <a:chOff x="1701" y="527"/>
              <a:chExt cx="498" cy="273"/>
            </a:xfrm>
          </p:grpSpPr>
          <p:grpSp>
            <p:nvGrpSpPr>
              <p:cNvPr id="2101" name="Group 48"/>
              <p:cNvGrpSpPr>
                <a:grpSpLocks/>
              </p:cNvGrpSpPr>
              <p:nvPr userDrawn="1"/>
            </p:nvGrpSpPr>
            <p:grpSpPr bwMode="auto">
              <a:xfrm rot="228844">
                <a:off x="1927" y="618"/>
                <a:ext cx="272" cy="90"/>
                <a:chOff x="1927" y="527"/>
                <a:chExt cx="272" cy="90"/>
              </a:xfrm>
            </p:grpSpPr>
            <p:sp>
              <p:nvSpPr>
                <p:cNvPr id="1084" name="Oval 49"/>
                <p:cNvSpPr>
                  <a:spLocks noChangeArrowheads="1"/>
                </p:cNvSpPr>
                <p:nvPr userDrawn="1"/>
              </p:nvSpPr>
              <p:spPr bwMode="auto">
                <a:xfrm rot="187092">
                  <a:off x="1860" y="578"/>
                  <a:ext cx="272" cy="42"/>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5" name="Oval 50"/>
                <p:cNvSpPr>
                  <a:spLocks noChangeArrowheads="1"/>
                </p:cNvSpPr>
                <p:nvPr userDrawn="1"/>
              </p:nvSpPr>
              <p:spPr bwMode="auto">
                <a:xfrm rot="10143706">
                  <a:off x="1864"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02" name="Group 51"/>
              <p:cNvGrpSpPr>
                <a:grpSpLocks/>
              </p:cNvGrpSpPr>
              <p:nvPr userDrawn="1"/>
            </p:nvGrpSpPr>
            <p:grpSpPr bwMode="auto">
              <a:xfrm rot="10800000">
                <a:off x="1701" y="618"/>
                <a:ext cx="272" cy="90"/>
                <a:chOff x="1927" y="527"/>
                <a:chExt cx="272" cy="90"/>
              </a:xfrm>
            </p:grpSpPr>
            <p:sp>
              <p:nvSpPr>
                <p:cNvPr id="1082" name="Oval 52"/>
                <p:cNvSpPr>
                  <a:spLocks noChangeArrowheads="1"/>
                </p:cNvSpPr>
                <p:nvPr userDrawn="1"/>
              </p:nvSpPr>
              <p:spPr bwMode="auto">
                <a:xfrm rot="187092">
                  <a:off x="1955" y="573"/>
                  <a:ext cx="272" cy="34"/>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3" name="Oval 53"/>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9" name="Oval 54"/>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0" name="Oval 55"/>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1" name="Oval 56"/>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5" name="Oval 57"/>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6" name="Oval 58"/>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 name="Group 59"/>
          <p:cNvGrpSpPr>
            <a:grpSpLocks/>
          </p:cNvGrpSpPr>
          <p:nvPr/>
        </p:nvGrpSpPr>
        <p:grpSpPr bwMode="auto">
          <a:xfrm rot="-2197408">
            <a:off x="8196263" y="5815013"/>
            <a:ext cx="511175" cy="322262"/>
            <a:chOff x="295" y="3385"/>
            <a:chExt cx="408" cy="340"/>
          </a:xfrm>
        </p:grpSpPr>
        <p:grpSp>
          <p:nvGrpSpPr>
            <p:cNvPr id="2086" name="Group 60"/>
            <p:cNvGrpSpPr>
              <a:grpSpLocks/>
            </p:cNvGrpSpPr>
            <p:nvPr userDrawn="1"/>
          </p:nvGrpSpPr>
          <p:grpSpPr bwMode="auto">
            <a:xfrm rot="2362656">
              <a:off x="295" y="3385"/>
              <a:ext cx="408" cy="273"/>
              <a:chOff x="1701" y="527"/>
              <a:chExt cx="498" cy="273"/>
            </a:xfrm>
          </p:grpSpPr>
          <p:grpSp>
            <p:nvGrpSpPr>
              <p:cNvPr id="2089" name="Group 61"/>
              <p:cNvGrpSpPr>
                <a:grpSpLocks/>
              </p:cNvGrpSpPr>
              <p:nvPr userDrawn="1"/>
            </p:nvGrpSpPr>
            <p:grpSpPr bwMode="auto">
              <a:xfrm rot="228844">
                <a:off x="1927" y="618"/>
                <a:ext cx="272" cy="90"/>
                <a:chOff x="1927" y="527"/>
                <a:chExt cx="272" cy="90"/>
              </a:xfrm>
            </p:grpSpPr>
            <p:sp>
              <p:nvSpPr>
                <p:cNvPr id="1072" name="Oval 62"/>
                <p:cNvSpPr>
                  <a:spLocks noChangeArrowheads="1"/>
                </p:cNvSpPr>
                <p:nvPr userDrawn="1"/>
              </p:nvSpPr>
              <p:spPr bwMode="auto">
                <a:xfrm rot="187092">
                  <a:off x="1872" y="50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3" name="Oval 63"/>
                <p:cNvSpPr>
                  <a:spLocks noChangeArrowheads="1"/>
                </p:cNvSpPr>
                <p:nvPr userDrawn="1"/>
              </p:nvSpPr>
              <p:spPr bwMode="auto">
                <a:xfrm rot="10143706">
                  <a:off x="1868" y="464"/>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90" name="Group 64"/>
              <p:cNvGrpSpPr>
                <a:grpSpLocks/>
              </p:cNvGrpSpPr>
              <p:nvPr userDrawn="1"/>
            </p:nvGrpSpPr>
            <p:grpSpPr bwMode="auto">
              <a:xfrm rot="10800000">
                <a:off x="1701" y="618"/>
                <a:ext cx="272" cy="90"/>
                <a:chOff x="1927" y="527"/>
                <a:chExt cx="272" cy="90"/>
              </a:xfrm>
            </p:grpSpPr>
            <p:sp>
              <p:nvSpPr>
                <p:cNvPr id="1070" name="Oval 65"/>
                <p:cNvSpPr>
                  <a:spLocks noChangeArrowheads="1"/>
                </p:cNvSpPr>
                <p:nvPr userDrawn="1"/>
              </p:nvSpPr>
              <p:spPr bwMode="auto">
                <a:xfrm rot="187092">
                  <a:off x="1945" y="666"/>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1" name="Oval 66"/>
                <p:cNvSpPr>
                  <a:spLocks noChangeArrowheads="1"/>
                </p:cNvSpPr>
                <p:nvPr userDrawn="1"/>
              </p:nvSpPr>
              <p:spPr bwMode="auto">
                <a:xfrm rot="10143706">
                  <a:off x="1944" y="62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7" name="Oval 67"/>
              <p:cNvSpPr>
                <a:spLocks noChangeArrowheads="1"/>
              </p:cNvSpPr>
              <p:nvPr userDrawn="1"/>
            </p:nvSpPr>
            <p:spPr bwMode="auto">
              <a:xfrm>
                <a:off x="1912" y="565"/>
                <a:ext cx="45" cy="184"/>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8" name="Oval 68"/>
              <p:cNvSpPr>
                <a:spLocks noChangeArrowheads="1"/>
              </p:cNvSpPr>
              <p:nvPr userDrawn="1"/>
            </p:nvSpPr>
            <p:spPr bwMode="auto">
              <a:xfrm>
                <a:off x="1866" y="487"/>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9" name="Oval 69"/>
              <p:cNvSpPr>
                <a:spLocks noChangeArrowheads="1"/>
              </p:cNvSpPr>
              <p:nvPr userDrawn="1"/>
            </p:nvSpPr>
            <p:spPr bwMode="auto">
              <a:xfrm>
                <a:off x="1962" y="488"/>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3" name="Oval 70"/>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4" name="Oval 71"/>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60" name="Group 72"/>
          <p:cNvGrpSpPr>
            <a:grpSpLocks/>
          </p:cNvGrpSpPr>
          <p:nvPr/>
        </p:nvGrpSpPr>
        <p:grpSpPr bwMode="auto">
          <a:xfrm>
            <a:off x="6180138" y="6391275"/>
            <a:ext cx="576262" cy="466725"/>
            <a:chOff x="295" y="3385"/>
            <a:chExt cx="408" cy="340"/>
          </a:xfrm>
        </p:grpSpPr>
        <p:grpSp>
          <p:nvGrpSpPr>
            <p:cNvPr id="2074" name="Group 73"/>
            <p:cNvGrpSpPr>
              <a:grpSpLocks/>
            </p:cNvGrpSpPr>
            <p:nvPr userDrawn="1"/>
          </p:nvGrpSpPr>
          <p:grpSpPr bwMode="auto">
            <a:xfrm rot="2362656">
              <a:off x="295" y="3385"/>
              <a:ext cx="408" cy="273"/>
              <a:chOff x="1701" y="527"/>
              <a:chExt cx="498" cy="273"/>
            </a:xfrm>
          </p:grpSpPr>
          <p:grpSp>
            <p:nvGrpSpPr>
              <p:cNvPr id="2077" name="Group 74"/>
              <p:cNvGrpSpPr>
                <a:grpSpLocks/>
              </p:cNvGrpSpPr>
              <p:nvPr userDrawn="1"/>
            </p:nvGrpSpPr>
            <p:grpSpPr bwMode="auto">
              <a:xfrm rot="228844">
                <a:off x="1927" y="618"/>
                <a:ext cx="272" cy="90"/>
                <a:chOff x="1927" y="527"/>
                <a:chExt cx="272" cy="90"/>
              </a:xfrm>
            </p:grpSpPr>
            <p:sp>
              <p:nvSpPr>
                <p:cNvPr id="1060" name="Oval 75"/>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1" name="Oval 76"/>
                <p:cNvSpPr>
                  <a:spLocks noChangeArrowheads="1"/>
                </p:cNvSpPr>
                <p:nvPr userDrawn="1"/>
              </p:nvSpPr>
              <p:spPr bwMode="auto">
                <a:xfrm rot="10143706">
                  <a:off x="1896" y="530"/>
                  <a:ext cx="272" cy="42"/>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78" name="Group 77"/>
              <p:cNvGrpSpPr>
                <a:grpSpLocks/>
              </p:cNvGrpSpPr>
              <p:nvPr userDrawn="1"/>
            </p:nvGrpSpPr>
            <p:grpSpPr bwMode="auto">
              <a:xfrm rot="10800000">
                <a:off x="1701" y="618"/>
                <a:ext cx="272" cy="90"/>
                <a:chOff x="1927" y="527"/>
                <a:chExt cx="272" cy="90"/>
              </a:xfrm>
            </p:grpSpPr>
            <p:sp>
              <p:nvSpPr>
                <p:cNvPr id="1058" name="Oval 78"/>
                <p:cNvSpPr>
                  <a:spLocks noChangeArrowheads="1"/>
                </p:cNvSpPr>
                <p:nvPr userDrawn="1"/>
              </p:nvSpPr>
              <p:spPr bwMode="auto">
                <a:xfrm rot="187092">
                  <a:off x="1978" y="572"/>
                  <a:ext cx="272" cy="34"/>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9" name="Oval 79"/>
                <p:cNvSpPr>
                  <a:spLocks noChangeArrowheads="1"/>
                </p:cNvSpPr>
                <p:nvPr userDrawn="1"/>
              </p:nvSpPr>
              <p:spPr bwMode="auto">
                <a:xfrm rot="10143706">
                  <a:off x="1980" y="523"/>
                  <a:ext cx="272" cy="42"/>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5" name="Oval 80"/>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6" name="Oval 81"/>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7" name="Oval 82"/>
              <p:cNvSpPr>
                <a:spLocks noChangeArrowheads="1"/>
              </p:cNvSpPr>
              <p:nvPr userDrawn="1"/>
            </p:nvSpPr>
            <p:spPr bwMode="auto">
              <a:xfrm>
                <a:off x="1960" y="523"/>
                <a:ext cx="45" cy="44"/>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1" name="Oval 83"/>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2" name="Oval 84"/>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6" name="Group 85"/>
          <p:cNvGrpSpPr>
            <a:grpSpLocks/>
          </p:cNvGrpSpPr>
          <p:nvPr/>
        </p:nvGrpSpPr>
        <p:grpSpPr bwMode="auto">
          <a:xfrm rot="-4249260">
            <a:off x="8459788" y="1341438"/>
            <a:ext cx="503237" cy="503237"/>
            <a:chOff x="295" y="3385"/>
            <a:chExt cx="408" cy="340"/>
          </a:xfrm>
        </p:grpSpPr>
        <p:grpSp>
          <p:nvGrpSpPr>
            <p:cNvPr id="2062" name="Group 86"/>
            <p:cNvGrpSpPr>
              <a:grpSpLocks/>
            </p:cNvGrpSpPr>
            <p:nvPr userDrawn="1"/>
          </p:nvGrpSpPr>
          <p:grpSpPr bwMode="auto">
            <a:xfrm rot="2362656">
              <a:off x="295" y="3385"/>
              <a:ext cx="408" cy="273"/>
              <a:chOff x="1701" y="527"/>
              <a:chExt cx="498" cy="273"/>
            </a:xfrm>
          </p:grpSpPr>
          <p:grpSp>
            <p:nvGrpSpPr>
              <p:cNvPr id="2065" name="Group 87"/>
              <p:cNvGrpSpPr>
                <a:grpSpLocks/>
              </p:cNvGrpSpPr>
              <p:nvPr userDrawn="1"/>
            </p:nvGrpSpPr>
            <p:grpSpPr bwMode="auto">
              <a:xfrm rot="228844">
                <a:off x="1927" y="618"/>
                <a:ext cx="272" cy="90"/>
                <a:chOff x="1927" y="527"/>
                <a:chExt cx="272" cy="90"/>
              </a:xfrm>
            </p:grpSpPr>
            <p:sp>
              <p:nvSpPr>
                <p:cNvPr id="1048" name="Oval 88"/>
                <p:cNvSpPr>
                  <a:spLocks noChangeArrowheads="1"/>
                </p:cNvSpPr>
                <p:nvPr userDrawn="1"/>
              </p:nvSpPr>
              <p:spPr bwMode="auto">
                <a:xfrm rot="187092">
                  <a:off x="1901" y="518"/>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9" name="Oval 89"/>
                <p:cNvSpPr>
                  <a:spLocks noChangeArrowheads="1"/>
                </p:cNvSpPr>
                <p:nvPr userDrawn="1"/>
              </p:nvSpPr>
              <p:spPr bwMode="auto">
                <a:xfrm rot="10143706">
                  <a:off x="1903" y="471"/>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66" name="Group 90"/>
              <p:cNvGrpSpPr>
                <a:grpSpLocks/>
              </p:cNvGrpSpPr>
              <p:nvPr userDrawn="1"/>
            </p:nvGrpSpPr>
            <p:grpSpPr bwMode="auto">
              <a:xfrm rot="10800000">
                <a:off x="1701" y="618"/>
                <a:ext cx="272" cy="90"/>
                <a:chOff x="1927" y="527"/>
                <a:chExt cx="272" cy="90"/>
              </a:xfrm>
            </p:grpSpPr>
            <p:sp>
              <p:nvSpPr>
                <p:cNvPr id="1046" name="Oval 91"/>
                <p:cNvSpPr>
                  <a:spLocks noChangeArrowheads="1"/>
                </p:cNvSpPr>
                <p:nvPr userDrawn="1"/>
              </p:nvSpPr>
              <p:spPr bwMode="auto">
                <a:xfrm rot="187092">
                  <a:off x="1934" y="620"/>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7" name="Oval 92"/>
                <p:cNvSpPr>
                  <a:spLocks noChangeArrowheads="1"/>
                </p:cNvSpPr>
                <p:nvPr userDrawn="1"/>
              </p:nvSpPr>
              <p:spPr bwMode="auto">
                <a:xfrm rot="10143706">
                  <a:off x="1934" y="573"/>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43" name="Oval 93"/>
              <p:cNvSpPr>
                <a:spLocks noChangeArrowheads="1"/>
              </p:cNvSpPr>
              <p:nvPr userDrawn="1"/>
            </p:nvSpPr>
            <p:spPr bwMode="auto">
              <a:xfrm>
                <a:off x="1911" y="590"/>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4" name="Oval 94"/>
              <p:cNvSpPr>
                <a:spLocks noChangeArrowheads="1"/>
              </p:cNvSpPr>
              <p:nvPr userDrawn="1"/>
            </p:nvSpPr>
            <p:spPr bwMode="auto">
              <a:xfrm>
                <a:off x="1882" y="489"/>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5" name="Oval 95"/>
              <p:cNvSpPr>
                <a:spLocks noChangeArrowheads="1"/>
              </p:cNvSpPr>
              <p:nvPr userDrawn="1"/>
            </p:nvSpPr>
            <p:spPr bwMode="auto">
              <a:xfrm>
                <a:off x="1969" y="489"/>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9" name="Oval 96"/>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0" name="Oval 97"/>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Tree>
    <p:extLst>
      <p:ext uri="{BB962C8B-B14F-4D97-AF65-F5344CB8AC3E}">
        <p14:creationId xmlns:p14="http://schemas.microsoft.com/office/powerpoint/2010/main" val="1342548414"/>
      </p:ext>
    </p:extLst>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6"/>
                                        </p:tgtEl>
                                      </p:cBhvr>
                                    </p:animEffect>
                                    <p:animScale>
                                      <p:cBhvr>
                                        <p:cTn id="7" dur="500" autoRev="1" fill="hold"/>
                                        <p:tgtEl>
                                          <p:spTgt spid="6"/>
                                        </p:tgtEl>
                                      </p:cBhvr>
                                      <p:by x="105000" y="105000"/>
                                    </p:animScale>
                                  </p:childTnLst>
                                </p:cTn>
                              </p:par>
                              <p:par>
                                <p:cTn id="8" presetID="26" presetClass="emph" presetSubtype="0" repeatCount="indefinite" fill="hold" nodeType="withEffect">
                                  <p:stCondLst>
                                    <p:cond delay="0"/>
                                  </p:stCondLst>
                                  <p:childTnLst>
                                    <p:animEffect transition="out" filter="fade">
                                      <p:cBhvr>
                                        <p:cTn id="9" dur="3000" tmFilter="0, 0; .2, .5; .8, .5; 1, 0"/>
                                        <p:tgtEl>
                                          <p:spTgt spid="18"/>
                                        </p:tgtEl>
                                      </p:cBhvr>
                                    </p:animEffect>
                                    <p:animScale>
                                      <p:cBhvr>
                                        <p:cTn id="10" dur="1500" autoRev="1" fill="hold"/>
                                        <p:tgtEl>
                                          <p:spTgt spid="18"/>
                                        </p:tgtEl>
                                      </p:cBhvr>
                                      <p:by x="105000" y="105000"/>
                                    </p:animScale>
                                  </p:childTnLst>
                                </p:cTn>
                              </p:par>
                              <p:par>
                                <p:cTn id="11" presetID="26" presetClass="emph" presetSubtype="0" repeatCount="indefinite" fill="hold" nodeType="withEffect">
                                  <p:stCondLst>
                                    <p:cond delay="0"/>
                                  </p:stCondLst>
                                  <p:childTnLst>
                                    <p:animEffect transition="out" filter="fade">
                                      <p:cBhvr>
                                        <p:cTn id="12" dur="3000" tmFilter="0, 0; .2, .5; .8, .5; 1, 0"/>
                                        <p:tgtEl>
                                          <p:spTgt spid="26"/>
                                        </p:tgtEl>
                                      </p:cBhvr>
                                    </p:animEffect>
                                    <p:animScale>
                                      <p:cBhvr>
                                        <p:cTn id="13" dur="150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kumimoji="1" sz="4400">
          <a:solidFill>
            <a:schemeClr val="tx2"/>
          </a:solidFill>
          <a:latin typeface="+mj-lt"/>
          <a:ea typeface="標楷體" panose="03000509000000000000" pitchFamily="65" charset="-120"/>
          <a:cs typeface="+mj-cs"/>
        </a:defRPr>
      </a:lvl1pPr>
      <a:lvl2pPr algn="ctr" rtl="0" eaLnBrk="0" fontAlgn="base" hangingPunct="0">
        <a:spcBef>
          <a:spcPct val="0"/>
        </a:spcBef>
        <a:spcAft>
          <a:spcPct val="0"/>
        </a:spcAft>
        <a:defRPr kumimoji="1" sz="4400">
          <a:solidFill>
            <a:schemeClr val="tx2"/>
          </a:solidFill>
          <a:latin typeface="Arial" charset="0"/>
          <a:ea typeface="標楷體" pitchFamily="65" charset="-120"/>
        </a:defRPr>
      </a:lvl2pPr>
      <a:lvl3pPr algn="ctr" rtl="0" eaLnBrk="0" fontAlgn="base" hangingPunct="0">
        <a:spcBef>
          <a:spcPct val="0"/>
        </a:spcBef>
        <a:spcAft>
          <a:spcPct val="0"/>
        </a:spcAft>
        <a:defRPr kumimoji="1" sz="4400">
          <a:solidFill>
            <a:schemeClr val="tx2"/>
          </a:solidFill>
          <a:latin typeface="Arial" charset="0"/>
          <a:ea typeface="標楷體" pitchFamily="65" charset="-120"/>
        </a:defRPr>
      </a:lvl3pPr>
      <a:lvl4pPr algn="ctr" rtl="0" eaLnBrk="0" fontAlgn="base" hangingPunct="0">
        <a:spcBef>
          <a:spcPct val="0"/>
        </a:spcBef>
        <a:spcAft>
          <a:spcPct val="0"/>
        </a:spcAft>
        <a:defRPr kumimoji="1" sz="4400">
          <a:solidFill>
            <a:schemeClr val="tx2"/>
          </a:solidFill>
          <a:latin typeface="Arial" charset="0"/>
          <a:ea typeface="標楷體" pitchFamily="65" charset="-120"/>
        </a:defRPr>
      </a:lvl4pPr>
      <a:lvl5pPr algn="ctr" rtl="0" eaLnBrk="0" fontAlgn="base" hangingPunct="0">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標楷體" panose="03000509000000000000" pitchFamily="65" charset="-120"/>
          <a:cs typeface="+mn-cs"/>
        </a:defRPr>
      </a:lvl1pPr>
      <a:lvl2pPr marL="742950" indent="-285750" algn="l" rtl="0" eaLnBrk="0" fontAlgn="base" hangingPunct="0">
        <a:spcBef>
          <a:spcPct val="20000"/>
        </a:spcBef>
        <a:spcAft>
          <a:spcPct val="0"/>
        </a:spcAft>
        <a:buChar char="–"/>
        <a:defRPr kumimoji="1" sz="2800">
          <a:solidFill>
            <a:srgbClr val="FF0066"/>
          </a:solidFill>
          <a:latin typeface="+mn-lt"/>
          <a:ea typeface="標楷體" panose="03000509000000000000" pitchFamily="65"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anose="03000509000000000000" pitchFamily="65" charset="-120"/>
        </a:defRPr>
      </a:lvl3pPr>
      <a:lvl4pPr marL="1600200" indent="-228600" algn="l" rtl="0" eaLnBrk="0" fontAlgn="base" hangingPunct="0">
        <a:spcBef>
          <a:spcPct val="20000"/>
        </a:spcBef>
        <a:spcAft>
          <a:spcPct val="0"/>
        </a:spcAft>
        <a:buChar char="–"/>
        <a:defRPr kumimoji="1" sz="2000">
          <a:solidFill>
            <a:srgbClr val="FF0066"/>
          </a:solidFill>
          <a:latin typeface="+mn-lt"/>
          <a:ea typeface="標楷體" panose="03000509000000000000" pitchFamily="65"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anose="03000509000000000000"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9" descr="1"/>
          <p:cNvPicPr>
            <a:picLocks noChangeAspect="1" noChangeArrowheads="1"/>
          </p:cNvPicPr>
          <p:nvPr/>
        </p:nvPicPr>
        <p:blipFill>
          <a:blip r:embed="rId14">
            <a:extLst>
              <a:ext uri="{28A0092B-C50C-407E-A947-70E740481C1C}">
                <a14:useLocalDpi xmlns:a14="http://schemas.microsoft.com/office/drawing/2010/main" val="0"/>
              </a:ext>
            </a:extLst>
          </a:blip>
          <a:srcRect b="38461"/>
          <a:stretch>
            <a:fillRect/>
          </a:stretch>
        </p:blipFill>
        <p:spPr bwMode="auto">
          <a:xfrm>
            <a:off x="0" y="6324600"/>
            <a:ext cx="9144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1" name="Rectangle 17"/>
          <p:cNvSpPr>
            <a:spLocks noChangeArrowheads="1"/>
          </p:cNvSpPr>
          <p:nvPr/>
        </p:nvSpPr>
        <p:spPr bwMode="gray">
          <a:xfrm>
            <a:off x="0" y="0"/>
            <a:ext cx="9144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1028" name="Rectangle 3"/>
          <p:cNvSpPr>
            <a:spLocks noGrp="1" noChangeArrowheads="1"/>
          </p:cNvSpPr>
          <p:nvPr>
            <p:ph type="body" idx="1"/>
          </p:nvPr>
        </p:nvSpPr>
        <p:spPr bwMode="auto">
          <a:xfrm>
            <a:off x="457200" y="12954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2" name="Rectangle 4"/>
          <p:cNvSpPr>
            <a:spLocks noGrp="1" noChangeArrowheads="1"/>
          </p:cNvSpPr>
          <p:nvPr>
            <p:ph type="dt" sz="half" idx="2"/>
          </p:nvPr>
        </p:nvSpPr>
        <p:spPr bwMode="auto">
          <a:xfrm>
            <a:off x="457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Arial" charset="0"/>
                <a:ea typeface="宋体" charset="-122"/>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1029" name="Rectangle 5"/>
          <p:cNvSpPr>
            <a:spLocks noGrp="1" noChangeArrowheads="1"/>
          </p:cNvSpPr>
          <p:nvPr>
            <p:ph type="ftr" sz="quarter" idx="3"/>
          </p:nvPr>
        </p:nvSpPr>
        <p:spPr bwMode="auto">
          <a:xfrm>
            <a:off x="3124200" y="6537325"/>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latin typeface="Arial" charset="0"/>
                <a:ea typeface="宋体"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200" b="0" i="0" u="none" strike="noStrike" kern="1200" cap="none" spc="0" normalizeH="0" baseline="0" noProof="0">
              <a:ln>
                <a:noFill/>
              </a:ln>
              <a:solidFill>
                <a:srgbClr val="FFFFFF"/>
              </a:solidFill>
              <a:effectLst/>
              <a:uLnTx/>
              <a:uFillTx/>
              <a:latin typeface="Arial" charset="0"/>
              <a:ea typeface="宋体" charset="-122"/>
              <a:cs typeface="+mn-cs"/>
            </a:endParaRPr>
          </a:p>
        </p:txBody>
      </p:sp>
      <p:sp>
        <p:nvSpPr>
          <p:cNvPr id="1030" name="Rectangle 6"/>
          <p:cNvSpPr>
            <a:spLocks noGrp="1" noChangeArrowheads="1"/>
          </p:cNvSpPr>
          <p:nvPr>
            <p:ph type="sldNum" sz="quarter" idx="4"/>
          </p:nvPr>
        </p:nvSpPr>
        <p:spPr bwMode="auto">
          <a:xfrm>
            <a:off x="6553200" y="65373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bg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2B3FF17-FA38-45FD-A62D-52C2D8B7833E}" type="slidenum">
              <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200" b="0"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pic>
        <p:nvPicPr>
          <p:cNvPr id="1032" name="Picture 9" descr="artplus_nature_naturalcity42_a"/>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0" descr="artplus_nature_naturalcity42_b"/>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1" descr="artplus_nature_naturalcity42_e"/>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2" descr="artplus_nature_naturalcity42_d"/>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3" descr="artplus_nature_naturalcity42_i"/>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469313" y="5969000"/>
            <a:ext cx="461962"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4" descr="artplus_nature_naturalcity42_c"/>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62975" y="5943600"/>
            <a:ext cx="30956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5" descr="artplus_nature_naturalcity42_f"/>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926388" y="6334125"/>
            <a:ext cx="13700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bwMode="auto">
          <a:xfrm>
            <a:off x="457200" y="228600"/>
            <a:ext cx="82296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pic>
        <p:nvPicPr>
          <p:cNvPr id="1044" name="Picture 20" descr="a1"/>
          <p:cNvPicPr>
            <a:picLocks noChangeAspect="1"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9625013" y="328613"/>
            <a:ext cx="942975"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5" name="Picture 21" descr="b_1"/>
          <p:cNvPicPr>
            <a:picLocks noChangeAspect="1"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auto">
          <a:xfrm>
            <a:off x="-990600" y="1371600"/>
            <a:ext cx="8255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696024"/>
      </p:ext>
    </p:extLst>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 id="2147484440"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childTnLst>
                          </p:cTn>
                        </p:par>
                        <p:par>
                          <p:cTn id="8" fill="hold" nodeType="afterGroup">
                            <p:stCondLst>
                              <p:cond delay="1000"/>
                            </p:stCondLst>
                            <p:childTnLst>
                              <p:par>
                                <p:cTn id="9" presetID="0" presetClass="path" presetSubtype="0" accel="50000" decel="50000" fill="hold" nodeType="afterEffect">
                                  <p:stCondLst>
                                    <p:cond delay="0"/>
                                  </p:stCondLst>
                                  <p:childTnLst>
                                    <p:animMotion origin="layout" path="M 3.33333E-6 -1.85185E-6 C -0.09045 -0.01597 -0.36945 -0.08727 -0.54306 -0.09537 C -0.71667 -0.10347 -0.93785 -0.05879 -1.04167 -0.04907 " pathEditMode="relative" rAng="0" ptsTypes="aaa">
                                      <p:cBhvr>
                                        <p:cTn id="10" dur="2000" fill="hold"/>
                                        <p:tgtEl>
                                          <p:spTgt spid="1044"/>
                                        </p:tgtEl>
                                        <p:attrNameLst>
                                          <p:attrName>ppt_x</p:attrName>
                                          <p:attrName>ppt_y</p:attrName>
                                        </p:attrNameLst>
                                      </p:cBhvr>
                                      <p:rCtr x="-52083" y="-5185"/>
                                    </p:animMotion>
                                  </p:childTnLst>
                                </p:cTn>
                              </p:par>
                            </p:childTnLst>
                          </p:cTn>
                        </p:par>
                        <p:par>
                          <p:cTn id="11" fill="hold" nodeType="afterGroup">
                            <p:stCondLst>
                              <p:cond delay="3000"/>
                            </p:stCondLst>
                            <p:childTnLst>
                              <p:par>
                                <p:cTn id="12" presetID="0" presetClass="path" presetSubtype="0" accel="50000" decel="50000" fill="hold" nodeType="afterEffect">
                                  <p:stCondLst>
                                    <p:cond delay="0"/>
                                  </p:stCondLst>
                                  <p:childTnLst>
                                    <p:animMotion origin="layout" path="M -0.00348 0.05949 C 0.00625 0.0581 0.04097 0.0574 0.05399 0.05324 C 0.06701 0.04907 0.06632 0.04907 0.07638 0.03379 C 0.08628 0.01898 0.10538 -0.02269 0.11319 -0.03727 " pathEditMode="relative" rAng="0" ptsTypes="aaaa">
                                      <p:cBhvr>
                                        <p:cTn id="13" dur="2000" fill="hold"/>
                                        <p:tgtEl>
                                          <p:spTgt spid="1045"/>
                                        </p:tgtEl>
                                        <p:attrNameLst>
                                          <p:attrName>ppt_x</p:attrName>
                                          <p:attrName>ppt_y</p:attrName>
                                        </p:attrNameLst>
                                      </p:cBhvr>
                                      <p:rCtr x="5833" y="-4838"/>
                                    </p:animMotion>
                                  </p:childTnLst>
                                </p:cTn>
                              </p:par>
                              <p:par>
                                <p:cTn id="14" presetID="22" presetClass="entr" presetSubtype="8" fill="hold" grpId="0" nodeType="withEffect">
                                  <p:stCondLst>
                                    <p:cond delay="9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txStyles>
    <p:titleStyle>
      <a:lvl1pPr algn="ctr" rtl="0" eaLnBrk="0" fontAlgn="base" hangingPunct="0">
        <a:spcBef>
          <a:spcPct val="0"/>
        </a:spcBef>
        <a:spcAft>
          <a:spcPct val="0"/>
        </a:spcAft>
        <a:defRPr sz="4200" b="1" i="1">
          <a:solidFill>
            <a:schemeClr val="tx1"/>
          </a:solidFill>
          <a:latin typeface="+mj-lt"/>
          <a:ea typeface="+mj-ea"/>
          <a:cs typeface="+mj-cs"/>
        </a:defRPr>
      </a:lvl1pPr>
      <a:lvl2pPr algn="ctr" rtl="0" eaLnBrk="0" fontAlgn="base" hangingPunct="0">
        <a:spcBef>
          <a:spcPct val="0"/>
        </a:spcBef>
        <a:spcAft>
          <a:spcPct val="0"/>
        </a:spcAft>
        <a:defRPr sz="4200" b="1" i="1">
          <a:solidFill>
            <a:schemeClr val="tx1"/>
          </a:solidFill>
          <a:latin typeface="Arial" charset="0"/>
        </a:defRPr>
      </a:lvl2pPr>
      <a:lvl3pPr algn="ctr" rtl="0" eaLnBrk="0" fontAlgn="base" hangingPunct="0">
        <a:spcBef>
          <a:spcPct val="0"/>
        </a:spcBef>
        <a:spcAft>
          <a:spcPct val="0"/>
        </a:spcAft>
        <a:defRPr sz="4200" b="1" i="1">
          <a:solidFill>
            <a:schemeClr val="tx1"/>
          </a:solidFill>
          <a:latin typeface="Arial" charset="0"/>
        </a:defRPr>
      </a:lvl3pPr>
      <a:lvl4pPr algn="ctr" rtl="0" eaLnBrk="0" fontAlgn="base" hangingPunct="0">
        <a:spcBef>
          <a:spcPct val="0"/>
        </a:spcBef>
        <a:spcAft>
          <a:spcPct val="0"/>
        </a:spcAft>
        <a:defRPr sz="4200" b="1" i="1">
          <a:solidFill>
            <a:schemeClr val="tx1"/>
          </a:solidFill>
          <a:latin typeface="Arial" charset="0"/>
        </a:defRPr>
      </a:lvl4pPr>
      <a:lvl5pPr algn="ctr" rtl="0" eaLnBrk="0" fontAlgn="base" hangingPunct="0">
        <a:spcBef>
          <a:spcPct val="0"/>
        </a:spcBef>
        <a:spcAft>
          <a:spcPct val="0"/>
        </a:spcAft>
        <a:defRPr sz="4200" b="1" i="1">
          <a:solidFill>
            <a:schemeClr val="tx1"/>
          </a:solidFill>
          <a:latin typeface="Arial" charset="0"/>
        </a:defRPr>
      </a:lvl5pPr>
      <a:lvl6pPr marL="457200" algn="ctr" rtl="0" fontAlgn="base">
        <a:spcBef>
          <a:spcPct val="0"/>
        </a:spcBef>
        <a:spcAft>
          <a:spcPct val="0"/>
        </a:spcAft>
        <a:defRPr sz="4200" b="1" i="1">
          <a:solidFill>
            <a:schemeClr val="tx1"/>
          </a:solidFill>
          <a:latin typeface="Arial" charset="0"/>
        </a:defRPr>
      </a:lvl6pPr>
      <a:lvl7pPr marL="914400" algn="ctr" rtl="0" fontAlgn="base">
        <a:spcBef>
          <a:spcPct val="0"/>
        </a:spcBef>
        <a:spcAft>
          <a:spcPct val="0"/>
        </a:spcAft>
        <a:defRPr sz="4200" b="1" i="1">
          <a:solidFill>
            <a:schemeClr val="tx1"/>
          </a:solidFill>
          <a:latin typeface="Arial" charset="0"/>
        </a:defRPr>
      </a:lvl7pPr>
      <a:lvl8pPr marL="1371600" algn="ctr" rtl="0" fontAlgn="base">
        <a:spcBef>
          <a:spcPct val="0"/>
        </a:spcBef>
        <a:spcAft>
          <a:spcPct val="0"/>
        </a:spcAft>
        <a:defRPr sz="4200" b="1" i="1">
          <a:solidFill>
            <a:schemeClr val="tx1"/>
          </a:solidFill>
          <a:latin typeface="Arial" charset="0"/>
        </a:defRPr>
      </a:lvl8pPr>
      <a:lvl9pPr marL="1828800" algn="ctr" rtl="0" fontAlgn="base">
        <a:spcBef>
          <a:spcPct val="0"/>
        </a:spcBef>
        <a:spcAft>
          <a:spcPct val="0"/>
        </a:spcAft>
        <a:defRPr sz="4200" b="1" i="1">
          <a:solidFill>
            <a:schemeClr val="tx1"/>
          </a:solidFill>
          <a:latin typeface="Arial" charset="0"/>
        </a:defRPr>
      </a:lvl9pPr>
    </p:titleStyle>
    <p:bodyStyle>
      <a:lvl1pPr marL="342900" indent="-342900" algn="l" rtl="0" eaLnBrk="0" fontAlgn="base" hangingPunct="0">
        <a:spcBef>
          <a:spcPct val="20000"/>
        </a:spcBef>
        <a:spcAft>
          <a:spcPct val="0"/>
        </a:spcAft>
        <a:buClr>
          <a:schemeClr val="fo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DB1"/>
            </a:gs>
            <a:gs pos="100000">
              <a:srgbClr val="B8C087"/>
            </a:gs>
          </a:gsLst>
          <a:lin ang="5400000" scaled="1"/>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2051" name="Rectangle 3"/>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0000"/>
                </a:solidFill>
                <a:ea typeface="標楷體" panose="03000509000000000000" pitchFamily="65" charset="-12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0000"/>
                </a:solidFill>
                <a:ea typeface="標楷體" panose="03000509000000000000" pitchFamily="65" charset="-12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ea typeface="標楷體" panose="03000509000000000000" pitchFamily="65" charset="-12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4846F253-FC58-4977-BB2D-1CD3A73C93CC}" type="slidenum">
              <a:rPr kumimoji="1"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dirty="0">
              <a:ln>
                <a:noFill/>
              </a:ln>
              <a:solidFill>
                <a:srgbClr val="000000"/>
              </a:solidFill>
              <a:effectLst/>
              <a:uLnTx/>
              <a:uFillTx/>
              <a:latin typeface="Arial"/>
              <a:ea typeface="標楷體" panose="03000509000000000000" pitchFamily="65" charset="-120"/>
              <a:cs typeface="+mn-cs"/>
            </a:endParaRPr>
          </a:p>
        </p:txBody>
      </p:sp>
      <p:grpSp>
        <p:nvGrpSpPr>
          <p:cNvPr id="2055" name="Group 7"/>
          <p:cNvGrpSpPr>
            <a:grpSpLocks/>
          </p:cNvGrpSpPr>
          <p:nvPr/>
        </p:nvGrpSpPr>
        <p:grpSpPr bwMode="auto">
          <a:xfrm rot="-1737491">
            <a:off x="8102600" y="1411288"/>
            <a:ext cx="412750" cy="414337"/>
            <a:chOff x="295" y="3385"/>
            <a:chExt cx="408" cy="340"/>
          </a:xfrm>
        </p:grpSpPr>
        <p:grpSp>
          <p:nvGrpSpPr>
            <p:cNvPr id="2134" name="Group 8"/>
            <p:cNvGrpSpPr>
              <a:grpSpLocks/>
            </p:cNvGrpSpPr>
            <p:nvPr userDrawn="1"/>
          </p:nvGrpSpPr>
          <p:grpSpPr bwMode="auto">
            <a:xfrm rot="2362656">
              <a:off x="295" y="3385"/>
              <a:ext cx="408" cy="273"/>
              <a:chOff x="1701" y="527"/>
              <a:chExt cx="498" cy="273"/>
            </a:xfrm>
          </p:grpSpPr>
          <p:grpSp>
            <p:nvGrpSpPr>
              <p:cNvPr id="2137" name="Group 9"/>
              <p:cNvGrpSpPr>
                <a:grpSpLocks/>
              </p:cNvGrpSpPr>
              <p:nvPr userDrawn="1"/>
            </p:nvGrpSpPr>
            <p:grpSpPr bwMode="auto">
              <a:xfrm rot="228844">
                <a:off x="1927" y="618"/>
                <a:ext cx="272" cy="90"/>
                <a:chOff x="1927" y="527"/>
                <a:chExt cx="272" cy="90"/>
              </a:xfrm>
            </p:grpSpPr>
            <p:sp>
              <p:nvSpPr>
                <p:cNvPr id="1120" name="Oval 10"/>
                <p:cNvSpPr>
                  <a:spLocks noChangeArrowheads="1"/>
                </p:cNvSpPr>
                <p:nvPr userDrawn="1"/>
              </p:nvSpPr>
              <p:spPr bwMode="auto">
                <a:xfrm rot="187092">
                  <a:off x="1881" y="552"/>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21" name="Oval 11"/>
                <p:cNvSpPr>
                  <a:spLocks noChangeArrowheads="1"/>
                </p:cNvSpPr>
                <p:nvPr userDrawn="1"/>
              </p:nvSpPr>
              <p:spPr bwMode="auto">
                <a:xfrm rot="10143706">
                  <a:off x="1876" y="503"/>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38" name="Group 12"/>
              <p:cNvGrpSpPr>
                <a:grpSpLocks/>
              </p:cNvGrpSpPr>
              <p:nvPr userDrawn="1"/>
            </p:nvGrpSpPr>
            <p:grpSpPr bwMode="auto">
              <a:xfrm rot="10800000">
                <a:off x="1701" y="618"/>
                <a:ext cx="272" cy="90"/>
                <a:chOff x="1927" y="527"/>
                <a:chExt cx="272" cy="90"/>
              </a:xfrm>
            </p:grpSpPr>
            <p:sp>
              <p:nvSpPr>
                <p:cNvPr id="1118" name="Oval 13"/>
                <p:cNvSpPr>
                  <a:spLocks noChangeArrowheads="1"/>
                </p:cNvSpPr>
                <p:nvPr userDrawn="1"/>
              </p:nvSpPr>
              <p:spPr bwMode="auto">
                <a:xfrm rot="187092">
                  <a:off x="2002" y="587"/>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9" name="Oval 14"/>
                <p:cNvSpPr>
                  <a:spLocks noChangeArrowheads="1"/>
                </p:cNvSpPr>
                <p:nvPr userDrawn="1"/>
              </p:nvSpPr>
              <p:spPr bwMode="auto">
                <a:xfrm rot="10143706">
                  <a:off x="2000" y="531"/>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5" name="Oval 15"/>
              <p:cNvSpPr>
                <a:spLocks noChangeArrowheads="1"/>
              </p:cNvSpPr>
              <p:nvPr userDrawn="1"/>
            </p:nvSpPr>
            <p:spPr bwMode="auto">
              <a:xfrm>
                <a:off x="1887" y="607"/>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6" name="Oval 16"/>
              <p:cNvSpPr>
                <a:spLocks noChangeArrowheads="1"/>
              </p:cNvSpPr>
              <p:nvPr userDrawn="1"/>
            </p:nvSpPr>
            <p:spPr bwMode="auto">
              <a:xfrm>
                <a:off x="1861" y="520"/>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7" name="Oval 17"/>
              <p:cNvSpPr>
                <a:spLocks noChangeArrowheads="1"/>
              </p:cNvSpPr>
              <p:nvPr userDrawn="1"/>
            </p:nvSpPr>
            <p:spPr bwMode="auto">
              <a:xfrm>
                <a:off x="1932" y="512"/>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1" name="Oval 18"/>
            <p:cNvSpPr>
              <a:spLocks noChangeArrowheads="1"/>
            </p:cNvSpPr>
            <p:nvPr userDrawn="1"/>
          </p:nvSpPr>
          <p:spPr bwMode="auto">
            <a:xfrm flipH="1">
              <a:off x="340" y="3653"/>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2" name="Oval 19"/>
            <p:cNvSpPr>
              <a:spLocks noChangeArrowheads="1"/>
            </p:cNvSpPr>
            <p:nvPr userDrawn="1"/>
          </p:nvSpPr>
          <p:spPr bwMode="auto">
            <a:xfrm flipH="1">
              <a:off x="293" y="3695"/>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 name="Group 20"/>
          <p:cNvGrpSpPr>
            <a:grpSpLocks/>
          </p:cNvGrpSpPr>
          <p:nvPr/>
        </p:nvGrpSpPr>
        <p:grpSpPr bwMode="auto">
          <a:xfrm rot="-3328072">
            <a:off x="4307682" y="6392069"/>
            <a:ext cx="412750" cy="414337"/>
            <a:chOff x="295" y="3385"/>
            <a:chExt cx="408" cy="340"/>
          </a:xfrm>
        </p:grpSpPr>
        <p:grpSp>
          <p:nvGrpSpPr>
            <p:cNvPr id="2122" name="Group 21"/>
            <p:cNvGrpSpPr>
              <a:grpSpLocks/>
            </p:cNvGrpSpPr>
            <p:nvPr userDrawn="1"/>
          </p:nvGrpSpPr>
          <p:grpSpPr bwMode="auto">
            <a:xfrm rot="2362656">
              <a:off x="295" y="3385"/>
              <a:ext cx="408" cy="273"/>
              <a:chOff x="1701" y="527"/>
              <a:chExt cx="498" cy="273"/>
            </a:xfrm>
          </p:grpSpPr>
          <p:grpSp>
            <p:nvGrpSpPr>
              <p:cNvPr id="2125" name="Group 22"/>
              <p:cNvGrpSpPr>
                <a:grpSpLocks/>
              </p:cNvGrpSpPr>
              <p:nvPr userDrawn="1"/>
            </p:nvGrpSpPr>
            <p:grpSpPr bwMode="auto">
              <a:xfrm rot="228844">
                <a:off x="1927" y="618"/>
                <a:ext cx="272" cy="90"/>
                <a:chOff x="1927" y="527"/>
                <a:chExt cx="272" cy="90"/>
              </a:xfrm>
            </p:grpSpPr>
            <p:sp>
              <p:nvSpPr>
                <p:cNvPr id="1108" name="Oval 23"/>
                <p:cNvSpPr>
                  <a:spLocks noChangeArrowheads="1"/>
                </p:cNvSpPr>
                <p:nvPr userDrawn="1"/>
              </p:nvSpPr>
              <p:spPr bwMode="auto">
                <a:xfrm rot="187092">
                  <a:off x="1890" y="527"/>
                  <a:ext cx="272" cy="42"/>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9" name="Oval 24"/>
                <p:cNvSpPr>
                  <a:spLocks noChangeArrowheads="1"/>
                </p:cNvSpPr>
                <p:nvPr userDrawn="1"/>
              </p:nvSpPr>
              <p:spPr bwMode="auto">
                <a:xfrm rot="10143706">
                  <a:off x="1891" y="478"/>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26" name="Group 25"/>
              <p:cNvGrpSpPr>
                <a:grpSpLocks/>
              </p:cNvGrpSpPr>
              <p:nvPr userDrawn="1"/>
            </p:nvGrpSpPr>
            <p:grpSpPr bwMode="auto">
              <a:xfrm rot="10800000">
                <a:off x="1701" y="618"/>
                <a:ext cx="272" cy="90"/>
                <a:chOff x="1927" y="527"/>
                <a:chExt cx="272" cy="90"/>
              </a:xfrm>
            </p:grpSpPr>
            <p:sp>
              <p:nvSpPr>
                <p:cNvPr id="1106" name="Oval 26"/>
                <p:cNvSpPr>
                  <a:spLocks noChangeArrowheads="1"/>
                </p:cNvSpPr>
                <p:nvPr userDrawn="1"/>
              </p:nvSpPr>
              <p:spPr bwMode="auto">
                <a:xfrm rot="187092">
                  <a:off x="1947" y="609"/>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7" name="Oval 27"/>
                <p:cNvSpPr>
                  <a:spLocks noChangeArrowheads="1"/>
                </p:cNvSpPr>
                <p:nvPr userDrawn="1"/>
              </p:nvSpPr>
              <p:spPr bwMode="auto">
                <a:xfrm rot="10143706">
                  <a:off x="1952" y="549"/>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03" name="Oval 28"/>
              <p:cNvSpPr>
                <a:spLocks noChangeArrowheads="1"/>
              </p:cNvSpPr>
              <p:nvPr userDrawn="1"/>
            </p:nvSpPr>
            <p:spPr bwMode="auto">
              <a:xfrm>
                <a:off x="1909" y="590"/>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4" name="Oval 29"/>
              <p:cNvSpPr>
                <a:spLocks noChangeArrowheads="1"/>
              </p:cNvSpPr>
              <p:nvPr userDrawn="1"/>
            </p:nvSpPr>
            <p:spPr bwMode="auto">
              <a:xfrm>
                <a:off x="1864" y="497"/>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5" name="Oval 30"/>
              <p:cNvSpPr>
                <a:spLocks noChangeArrowheads="1"/>
              </p:cNvSpPr>
              <p:nvPr userDrawn="1"/>
            </p:nvSpPr>
            <p:spPr bwMode="auto">
              <a:xfrm>
                <a:off x="1953" y="492"/>
                <a:ext cx="50"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9" name="Oval 31"/>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0" name="Oval 32"/>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57" name="Group 33"/>
          <p:cNvGrpSpPr>
            <a:grpSpLocks/>
          </p:cNvGrpSpPr>
          <p:nvPr/>
        </p:nvGrpSpPr>
        <p:grpSpPr bwMode="auto">
          <a:xfrm rot="-708557">
            <a:off x="2051050" y="6623050"/>
            <a:ext cx="503238" cy="468313"/>
            <a:chOff x="295" y="3385"/>
            <a:chExt cx="408" cy="340"/>
          </a:xfrm>
        </p:grpSpPr>
        <p:grpSp>
          <p:nvGrpSpPr>
            <p:cNvPr id="2110" name="Group 34"/>
            <p:cNvGrpSpPr>
              <a:grpSpLocks/>
            </p:cNvGrpSpPr>
            <p:nvPr userDrawn="1"/>
          </p:nvGrpSpPr>
          <p:grpSpPr bwMode="auto">
            <a:xfrm rot="2362656">
              <a:off x="295" y="3385"/>
              <a:ext cx="408" cy="273"/>
              <a:chOff x="1701" y="527"/>
              <a:chExt cx="498" cy="273"/>
            </a:xfrm>
          </p:grpSpPr>
          <p:grpSp>
            <p:nvGrpSpPr>
              <p:cNvPr id="2113" name="Group 35"/>
              <p:cNvGrpSpPr>
                <a:grpSpLocks/>
              </p:cNvGrpSpPr>
              <p:nvPr userDrawn="1"/>
            </p:nvGrpSpPr>
            <p:grpSpPr bwMode="auto">
              <a:xfrm rot="228844">
                <a:off x="1927" y="618"/>
                <a:ext cx="272" cy="90"/>
                <a:chOff x="1927" y="527"/>
                <a:chExt cx="272" cy="90"/>
              </a:xfrm>
            </p:grpSpPr>
            <p:sp>
              <p:nvSpPr>
                <p:cNvPr id="1096" name="Oval 36"/>
                <p:cNvSpPr>
                  <a:spLocks noChangeArrowheads="1"/>
                </p:cNvSpPr>
                <p:nvPr userDrawn="1"/>
              </p:nvSpPr>
              <p:spPr bwMode="auto">
                <a:xfrm rot="187092">
                  <a:off x="1886" y="551"/>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7" name="Oval 37"/>
                <p:cNvSpPr>
                  <a:spLocks noChangeArrowheads="1"/>
                </p:cNvSpPr>
                <p:nvPr userDrawn="1"/>
              </p:nvSpPr>
              <p:spPr bwMode="auto">
                <a:xfrm rot="10143706">
                  <a:off x="1885" y="508"/>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14" name="Group 38"/>
              <p:cNvGrpSpPr>
                <a:grpSpLocks/>
              </p:cNvGrpSpPr>
              <p:nvPr userDrawn="1"/>
            </p:nvGrpSpPr>
            <p:grpSpPr bwMode="auto">
              <a:xfrm rot="10800000">
                <a:off x="1701" y="618"/>
                <a:ext cx="272" cy="90"/>
                <a:chOff x="1927" y="527"/>
                <a:chExt cx="272" cy="90"/>
              </a:xfrm>
            </p:grpSpPr>
            <p:sp>
              <p:nvSpPr>
                <p:cNvPr id="1094" name="Oval 39"/>
                <p:cNvSpPr>
                  <a:spLocks noChangeArrowheads="1"/>
                </p:cNvSpPr>
                <p:nvPr userDrawn="1"/>
              </p:nvSpPr>
              <p:spPr bwMode="auto">
                <a:xfrm rot="187092">
                  <a:off x="1981" y="616"/>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5" name="Oval 40"/>
                <p:cNvSpPr>
                  <a:spLocks noChangeArrowheads="1"/>
                </p:cNvSpPr>
                <p:nvPr userDrawn="1"/>
              </p:nvSpPr>
              <p:spPr bwMode="auto">
                <a:xfrm rot="10143706">
                  <a:off x="1986" y="571"/>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1" name="Oval 41"/>
              <p:cNvSpPr>
                <a:spLocks noChangeArrowheads="1"/>
              </p:cNvSpPr>
              <p:nvPr userDrawn="1"/>
            </p:nvSpPr>
            <p:spPr bwMode="auto">
              <a:xfrm>
                <a:off x="1902" y="597"/>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2" name="Oval 42"/>
              <p:cNvSpPr>
                <a:spLocks noChangeArrowheads="1"/>
              </p:cNvSpPr>
              <p:nvPr userDrawn="1"/>
            </p:nvSpPr>
            <p:spPr bwMode="auto">
              <a:xfrm>
                <a:off x="1852" y="510"/>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3" name="Oval 43"/>
              <p:cNvSpPr>
                <a:spLocks noChangeArrowheads="1"/>
              </p:cNvSpPr>
              <p:nvPr userDrawn="1"/>
            </p:nvSpPr>
            <p:spPr bwMode="auto">
              <a:xfrm>
                <a:off x="1969" y="523"/>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87" name="Oval 44"/>
            <p:cNvSpPr>
              <a:spLocks noChangeArrowheads="1"/>
            </p:cNvSpPr>
            <p:nvPr userDrawn="1"/>
          </p:nvSpPr>
          <p:spPr bwMode="auto">
            <a:xfrm flipH="1">
              <a:off x="333" y="365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8" name="Oval 45"/>
            <p:cNvSpPr>
              <a:spLocks noChangeArrowheads="1"/>
            </p:cNvSpPr>
            <p:nvPr userDrawn="1"/>
          </p:nvSpPr>
          <p:spPr bwMode="auto">
            <a:xfrm flipH="1">
              <a:off x="292" y="3698"/>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58" name="Group 46"/>
          <p:cNvGrpSpPr>
            <a:grpSpLocks/>
          </p:cNvGrpSpPr>
          <p:nvPr/>
        </p:nvGrpSpPr>
        <p:grpSpPr bwMode="auto">
          <a:xfrm>
            <a:off x="203200" y="5957888"/>
            <a:ext cx="504825" cy="466725"/>
            <a:chOff x="295" y="3385"/>
            <a:chExt cx="408" cy="340"/>
          </a:xfrm>
        </p:grpSpPr>
        <p:grpSp>
          <p:nvGrpSpPr>
            <p:cNvPr id="2098" name="Group 47"/>
            <p:cNvGrpSpPr>
              <a:grpSpLocks/>
            </p:cNvGrpSpPr>
            <p:nvPr userDrawn="1"/>
          </p:nvGrpSpPr>
          <p:grpSpPr bwMode="auto">
            <a:xfrm rot="2362656">
              <a:off x="295" y="3385"/>
              <a:ext cx="408" cy="273"/>
              <a:chOff x="1701" y="527"/>
              <a:chExt cx="498" cy="273"/>
            </a:xfrm>
          </p:grpSpPr>
          <p:grpSp>
            <p:nvGrpSpPr>
              <p:cNvPr id="2101" name="Group 48"/>
              <p:cNvGrpSpPr>
                <a:grpSpLocks/>
              </p:cNvGrpSpPr>
              <p:nvPr userDrawn="1"/>
            </p:nvGrpSpPr>
            <p:grpSpPr bwMode="auto">
              <a:xfrm rot="228844">
                <a:off x="1927" y="618"/>
                <a:ext cx="272" cy="90"/>
                <a:chOff x="1927" y="527"/>
                <a:chExt cx="272" cy="90"/>
              </a:xfrm>
            </p:grpSpPr>
            <p:sp>
              <p:nvSpPr>
                <p:cNvPr id="1084" name="Oval 49"/>
                <p:cNvSpPr>
                  <a:spLocks noChangeArrowheads="1"/>
                </p:cNvSpPr>
                <p:nvPr userDrawn="1"/>
              </p:nvSpPr>
              <p:spPr bwMode="auto">
                <a:xfrm rot="187092">
                  <a:off x="1863" y="579"/>
                  <a:ext cx="272" cy="42"/>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5" name="Oval 50"/>
                <p:cNvSpPr>
                  <a:spLocks noChangeArrowheads="1"/>
                </p:cNvSpPr>
                <p:nvPr userDrawn="1"/>
              </p:nvSpPr>
              <p:spPr bwMode="auto">
                <a:xfrm rot="10143706">
                  <a:off x="1868"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102" name="Group 51"/>
              <p:cNvGrpSpPr>
                <a:grpSpLocks/>
              </p:cNvGrpSpPr>
              <p:nvPr userDrawn="1"/>
            </p:nvGrpSpPr>
            <p:grpSpPr bwMode="auto">
              <a:xfrm rot="10800000">
                <a:off x="1701" y="618"/>
                <a:ext cx="272" cy="90"/>
                <a:chOff x="1927" y="527"/>
                <a:chExt cx="272" cy="90"/>
              </a:xfrm>
            </p:grpSpPr>
            <p:sp>
              <p:nvSpPr>
                <p:cNvPr id="1082" name="Oval 52"/>
                <p:cNvSpPr>
                  <a:spLocks noChangeArrowheads="1"/>
                </p:cNvSpPr>
                <p:nvPr userDrawn="1"/>
              </p:nvSpPr>
              <p:spPr bwMode="auto">
                <a:xfrm rot="187092">
                  <a:off x="1953" y="572"/>
                  <a:ext cx="272" cy="35"/>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3" name="Oval 53"/>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9" name="Oval 54"/>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0" name="Oval 55"/>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1" name="Oval 56"/>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5" name="Oval 57"/>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6" name="Oval 58"/>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 name="Group 59"/>
          <p:cNvGrpSpPr>
            <a:grpSpLocks/>
          </p:cNvGrpSpPr>
          <p:nvPr/>
        </p:nvGrpSpPr>
        <p:grpSpPr bwMode="auto">
          <a:xfrm rot="-2197408">
            <a:off x="8196263" y="5815013"/>
            <a:ext cx="511175" cy="322262"/>
            <a:chOff x="295" y="3385"/>
            <a:chExt cx="408" cy="340"/>
          </a:xfrm>
        </p:grpSpPr>
        <p:grpSp>
          <p:nvGrpSpPr>
            <p:cNvPr id="2086" name="Group 60"/>
            <p:cNvGrpSpPr>
              <a:grpSpLocks/>
            </p:cNvGrpSpPr>
            <p:nvPr userDrawn="1"/>
          </p:nvGrpSpPr>
          <p:grpSpPr bwMode="auto">
            <a:xfrm rot="2362656">
              <a:off x="295" y="3385"/>
              <a:ext cx="408" cy="273"/>
              <a:chOff x="1701" y="527"/>
              <a:chExt cx="498" cy="273"/>
            </a:xfrm>
          </p:grpSpPr>
          <p:grpSp>
            <p:nvGrpSpPr>
              <p:cNvPr id="2089" name="Group 61"/>
              <p:cNvGrpSpPr>
                <a:grpSpLocks/>
              </p:cNvGrpSpPr>
              <p:nvPr userDrawn="1"/>
            </p:nvGrpSpPr>
            <p:grpSpPr bwMode="auto">
              <a:xfrm rot="228844">
                <a:off x="1927" y="618"/>
                <a:ext cx="272" cy="90"/>
                <a:chOff x="1927" y="527"/>
                <a:chExt cx="272" cy="90"/>
              </a:xfrm>
            </p:grpSpPr>
            <p:sp>
              <p:nvSpPr>
                <p:cNvPr id="1072" name="Oval 62"/>
                <p:cNvSpPr>
                  <a:spLocks noChangeArrowheads="1"/>
                </p:cNvSpPr>
                <p:nvPr userDrawn="1"/>
              </p:nvSpPr>
              <p:spPr bwMode="auto">
                <a:xfrm rot="187092">
                  <a:off x="1874" y="507"/>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3" name="Oval 63"/>
                <p:cNvSpPr>
                  <a:spLocks noChangeArrowheads="1"/>
                </p:cNvSpPr>
                <p:nvPr userDrawn="1"/>
              </p:nvSpPr>
              <p:spPr bwMode="auto">
                <a:xfrm rot="10143706">
                  <a:off x="1871" y="467"/>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90" name="Group 64"/>
              <p:cNvGrpSpPr>
                <a:grpSpLocks/>
              </p:cNvGrpSpPr>
              <p:nvPr userDrawn="1"/>
            </p:nvGrpSpPr>
            <p:grpSpPr bwMode="auto">
              <a:xfrm rot="10800000">
                <a:off x="1701" y="618"/>
                <a:ext cx="272" cy="90"/>
                <a:chOff x="1927" y="527"/>
                <a:chExt cx="272" cy="90"/>
              </a:xfrm>
            </p:grpSpPr>
            <p:sp>
              <p:nvSpPr>
                <p:cNvPr id="1070" name="Oval 65"/>
                <p:cNvSpPr>
                  <a:spLocks noChangeArrowheads="1"/>
                </p:cNvSpPr>
                <p:nvPr userDrawn="1"/>
              </p:nvSpPr>
              <p:spPr bwMode="auto">
                <a:xfrm rot="187092">
                  <a:off x="1944" y="661"/>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1" name="Oval 66"/>
                <p:cNvSpPr>
                  <a:spLocks noChangeArrowheads="1"/>
                </p:cNvSpPr>
                <p:nvPr userDrawn="1"/>
              </p:nvSpPr>
              <p:spPr bwMode="auto">
                <a:xfrm rot="10143706">
                  <a:off x="1944" y="619"/>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7" name="Oval 67"/>
              <p:cNvSpPr>
                <a:spLocks noChangeArrowheads="1"/>
              </p:cNvSpPr>
              <p:nvPr userDrawn="1"/>
            </p:nvSpPr>
            <p:spPr bwMode="auto">
              <a:xfrm>
                <a:off x="1913" y="568"/>
                <a:ext cx="45" cy="184"/>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8" name="Oval 68"/>
              <p:cNvSpPr>
                <a:spLocks noChangeArrowheads="1"/>
              </p:cNvSpPr>
              <p:nvPr userDrawn="1"/>
            </p:nvSpPr>
            <p:spPr bwMode="auto">
              <a:xfrm>
                <a:off x="1866" y="488"/>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9" name="Oval 69"/>
              <p:cNvSpPr>
                <a:spLocks noChangeArrowheads="1"/>
              </p:cNvSpPr>
              <p:nvPr userDrawn="1"/>
            </p:nvSpPr>
            <p:spPr bwMode="auto">
              <a:xfrm>
                <a:off x="1962" y="490"/>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3" name="Oval 70"/>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4" name="Oval 71"/>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60" name="Group 72"/>
          <p:cNvGrpSpPr>
            <a:grpSpLocks/>
          </p:cNvGrpSpPr>
          <p:nvPr/>
        </p:nvGrpSpPr>
        <p:grpSpPr bwMode="auto">
          <a:xfrm>
            <a:off x="6180138" y="6391275"/>
            <a:ext cx="576262" cy="466725"/>
            <a:chOff x="295" y="3385"/>
            <a:chExt cx="408" cy="340"/>
          </a:xfrm>
        </p:grpSpPr>
        <p:grpSp>
          <p:nvGrpSpPr>
            <p:cNvPr id="2074" name="Group 73"/>
            <p:cNvGrpSpPr>
              <a:grpSpLocks/>
            </p:cNvGrpSpPr>
            <p:nvPr userDrawn="1"/>
          </p:nvGrpSpPr>
          <p:grpSpPr bwMode="auto">
            <a:xfrm rot="2362656">
              <a:off x="295" y="3385"/>
              <a:ext cx="408" cy="273"/>
              <a:chOff x="1701" y="527"/>
              <a:chExt cx="498" cy="273"/>
            </a:xfrm>
          </p:grpSpPr>
          <p:grpSp>
            <p:nvGrpSpPr>
              <p:cNvPr id="2077" name="Group 74"/>
              <p:cNvGrpSpPr>
                <a:grpSpLocks/>
              </p:cNvGrpSpPr>
              <p:nvPr userDrawn="1"/>
            </p:nvGrpSpPr>
            <p:grpSpPr bwMode="auto">
              <a:xfrm rot="228844">
                <a:off x="1927" y="618"/>
                <a:ext cx="272" cy="90"/>
                <a:chOff x="1927" y="527"/>
                <a:chExt cx="272" cy="90"/>
              </a:xfrm>
            </p:grpSpPr>
            <p:sp>
              <p:nvSpPr>
                <p:cNvPr id="1060" name="Oval 75"/>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1" name="Oval 76"/>
                <p:cNvSpPr>
                  <a:spLocks noChangeArrowheads="1"/>
                </p:cNvSpPr>
                <p:nvPr userDrawn="1"/>
              </p:nvSpPr>
              <p:spPr bwMode="auto">
                <a:xfrm rot="10143706">
                  <a:off x="1897" y="530"/>
                  <a:ext cx="272" cy="42"/>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78" name="Group 77"/>
              <p:cNvGrpSpPr>
                <a:grpSpLocks/>
              </p:cNvGrpSpPr>
              <p:nvPr userDrawn="1"/>
            </p:nvGrpSpPr>
            <p:grpSpPr bwMode="auto">
              <a:xfrm rot="10800000">
                <a:off x="1701" y="618"/>
                <a:ext cx="272" cy="90"/>
                <a:chOff x="1927" y="527"/>
                <a:chExt cx="272" cy="90"/>
              </a:xfrm>
            </p:grpSpPr>
            <p:sp>
              <p:nvSpPr>
                <p:cNvPr id="1058" name="Oval 78"/>
                <p:cNvSpPr>
                  <a:spLocks noChangeArrowheads="1"/>
                </p:cNvSpPr>
                <p:nvPr userDrawn="1"/>
              </p:nvSpPr>
              <p:spPr bwMode="auto">
                <a:xfrm rot="187092">
                  <a:off x="1975" y="573"/>
                  <a:ext cx="272" cy="34"/>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9" name="Oval 79"/>
                <p:cNvSpPr>
                  <a:spLocks noChangeArrowheads="1"/>
                </p:cNvSpPr>
                <p:nvPr userDrawn="1"/>
              </p:nvSpPr>
              <p:spPr bwMode="auto">
                <a:xfrm rot="10143706">
                  <a:off x="1978" y="523"/>
                  <a:ext cx="272" cy="42"/>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5" name="Oval 80"/>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6" name="Oval 81"/>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7" name="Oval 82"/>
              <p:cNvSpPr>
                <a:spLocks noChangeArrowheads="1"/>
              </p:cNvSpPr>
              <p:nvPr userDrawn="1"/>
            </p:nvSpPr>
            <p:spPr bwMode="auto">
              <a:xfrm>
                <a:off x="1960" y="523"/>
                <a:ext cx="45" cy="44"/>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1" name="Oval 83"/>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2" name="Oval 84"/>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6" name="Group 85"/>
          <p:cNvGrpSpPr>
            <a:grpSpLocks/>
          </p:cNvGrpSpPr>
          <p:nvPr/>
        </p:nvGrpSpPr>
        <p:grpSpPr bwMode="auto">
          <a:xfrm rot="-4249260">
            <a:off x="8459788" y="1341438"/>
            <a:ext cx="503237" cy="503237"/>
            <a:chOff x="295" y="3385"/>
            <a:chExt cx="408" cy="340"/>
          </a:xfrm>
        </p:grpSpPr>
        <p:grpSp>
          <p:nvGrpSpPr>
            <p:cNvPr id="2062" name="Group 86"/>
            <p:cNvGrpSpPr>
              <a:grpSpLocks/>
            </p:cNvGrpSpPr>
            <p:nvPr userDrawn="1"/>
          </p:nvGrpSpPr>
          <p:grpSpPr bwMode="auto">
            <a:xfrm rot="2362656">
              <a:off x="295" y="3385"/>
              <a:ext cx="408" cy="273"/>
              <a:chOff x="1701" y="527"/>
              <a:chExt cx="498" cy="273"/>
            </a:xfrm>
          </p:grpSpPr>
          <p:grpSp>
            <p:nvGrpSpPr>
              <p:cNvPr id="2065" name="Group 87"/>
              <p:cNvGrpSpPr>
                <a:grpSpLocks/>
              </p:cNvGrpSpPr>
              <p:nvPr userDrawn="1"/>
            </p:nvGrpSpPr>
            <p:grpSpPr bwMode="auto">
              <a:xfrm rot="228844">
                <a:off x="1927" y="618"/>
                <a:ext cx="272" cy="90"/>
                <a:chOff x="1927" y="527"/>
                <a:chExt cx="272" cy="90"/>
              </a:xfrm>
            </p:grpSpPr>
            <p:sp>
              <p:nvSpPr>
                <p:cNvPr id="1048" name="Oval 88"/>
                <p:cNvSpPr>
                  <a:spLocks noChangeArrowheads="1"/>
                </p:cNvSpPr>
                <p:nvPr userDrawn="1"/>
              </p:nvSpPr>
              <p:spPr bwMode="auto">
                <a:xfrm rot="187092">
                  <a:off x="1902" y="521"/>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9" name="Oval 89"/>
                <p:cNvSpPr>
                  <a:spLocks noChangeArrowheads="1"/>
                </p:cNvSpPr>
                <p:nvPr userDrawn="1"/>
              </p:nvSpPr>
              <p:spPr bwMode="auto">
                <a:xfrm rot="10143706">
                  <a:off x="1903" y="475"/>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066" name="Group 90"/>
              <p:cNvGrpSpPr>
                <a:grpSpLocks/>
              </p:cNvGrpSpPr>
              <p:nvPr userDrawn="1"/>
            </p:nvGrpSpPr>
            <p:grpSpPr bwMode="auto">
              <a:xfrm rot="10800000">
                <a:off x="1701" y="618"/>
                <a:ext cx="272" cy="90"/>
                <a:chOff x="1927" y="527"/>
                <a:chExt cx="272" cy="90"/>
              </a:xfrm>
            </p:grpSpPr>
            <p:sp>
              <p:nvSpPr>
                <p:cNvPr id="1046" name="Oval 91"/>
                <p:cNvSpPr>
                  <a:spLocks noChangeArrowheads="1"/>
                </p:cNvSpPr>
                <p:nvPr userDrawn="1"/>
              </p:nvSpPr>
              <p:spPr bwMode="auto">
                <a:xfrm rot="187092">
                  <a:off x="1933" y="617"/>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7" name="Oval 92"/>
                <p:cNvSpPr>
                  <a:spLocks noChangeArrowheads="1"/>
                </p:cNvSpPr>
                <p:nvPr userDrawn="1"/>
              </p:nvSpPr>
              <p:spPr bwMode="auto">
                <a:xfrm rot="10143706">
                  <a:off x="1933" y="571"/>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43" name="Oval 93"/>
              <p:cNvSpPr>
                <a:spLocks noChangeArrowheads="1"/>
              </p:cNvSpPr>
              <p:nvPr userDrawn="1"/>
            </p:nvSpPr>
            <p:spPr bwMode="auto">
              <a:xfrm>
                <a:off x="1912" y="591"/>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4" name="Oval 94"/>
              <p:cNvSpPr>
                <a:spLocks noChangeArrowheads="1"/>
              </p:cNvSpPr>
              <p:nvPr userDrawn="1"/>
            </p:nvSpPr>
            <p:spPr bwMode="auto">
              <a:xfrm>
                <a:off x="1882" y="491"/>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5" name="Oval 95"/>
              <p:cNvSpPr>
                <a:spLocks noChangeArrowheads="1"/>
              </p:cNvSpPr>
              <p:nvPr userDrawn="1"/>
            </p:nvSpPr>
            <p:spPr bwMode="auto">
              <a:xfrm>
                <a:off x="1969" y="491"/>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9" name="Oval 96"/>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0" name="Oval 97"/>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Tree>
    <p:extLst>
      <p:ext uri="{BB962C8B-B14F-4D97-AF65-F5344CB8AC3E}">
        <p14:creationId xmlns:p14="http://schemas.microsoft.com/office/powerpoint/2010/main" val="2659449716"/>
      </p:ext>
    </p:extLst>
  </p:cSld>
  <p:clrMap bg1="lt1" tx1="dk1" bg2="lt2" tx2="dk2" accent1="accent1" accent2="accent2" accent3="accent3" accent4="accent4" accent5="accent5" accent6="accent6" hlink="hlink" folHlink="folHlink"/>
  <p:sldLayoutIdLst>
    <p:sldLayoutId id="2147484442" r:id="rId1"/>
    <p:sldLayoutId id="2147484443" r:id="rId2"/>
    <p:sldLayoutId id="2147484444" r:id="rId3"/>
    <p:sldLayoutId id="2147484445" r:id="rId4"/>
    <p:sldLayoutId id="2147484446" r:id="rId5"/>
    <p:sldLayoutId id="2147484447" r:id="rId6"/>
    <p:sldLayoutId id="2147484448" r:id="rId7"/>
    <p:sldLayoutId id="2147484449" r:id="rId8"/>
    <p:sldLayoutId id="2147484450" r:id="rId9"/>
    <p:sldLayoutId id="2147484451" r:id="rId10"/>
    <p:sldLayoutId id="2147484452"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6"/>
                                        </p:tgtEl>
                                      </p:cBhvr>
                                    </p:animEffect>
                                    <p:animScale>
                                      <p:cBhvr>
                                        <p:cTn id="7" dur="500" autoRev="1" fill="hold"/>
                                        <p:tgtEl>
                                          <p:spTgt spid="6"/>
                                        </p:tgtEl>
                                      </p:cBhvr>
                                      <p:by x="105000" y="105000"/>
                                    </p:animScale>
                                  </p:childTnLst>
                                </p:cTn>
                              </p:par>
                              <p:par>
                                <p:cTn id="8" presetID="26" presetClass="emph" presetSubtype="0" repeatCount="indefinite" fill="hold" nodeType="withEffect">
                                  <p:stCondLst>
                                    <p:cond delay="0"/>
                                  </p:stCondLst>
                                  <p:childTnLst>
                                    <p:animEffect transition="out" filter="fade">
                                      <p:cBhvr>
                                        <p:cTn id="9" dur="3000" tmFilter="0, 0; .2, .5; .8, .5; 1, 0"/>
                                        <p:tgtEl>
                                          <p:spTgt spid="18"/>
                                        </p:tgtEl>
                                      </p:cBhvr>
                                    </p:animEffect>
                                    <p:animScale>
                                      <p:cBhvr>
                                        <p:cTn id="10" dur="1500" autoRev="1" fill="hold"/>
                                        <p:tgtEl>
                                          <p:spTgt spid="18"/>
                                        </p:tgtEl>
                                      </p:cBhvr>
                                      <p:by x="105000" y="105000"/>
                                    </p:animScale>
                                  </p:childTnLst>
                                </p:cTn>
                              </p:par>
                              <p:par>
                                <p:cTn id="11" presetID="26" presetClass="emph" presetSubtype="0" repeatCount="indefinite" fill="hold" nodeType="withEffect">
                                  <p:stCondLst>
                                    <p:cond delay="0"/>
                                  </p:stCondLst>
                                  <p:childTnLst>
                                    <p:animEffect transition="out" filter="fade">
                                      <p:cBhvr>
                                        <p:cTn id="12" dur="3000" tmFilter="0, 0; .2, .5; .8, .5; 1, 0"/>
                                        <p:tgtEl>
                                          <p:spTgt spid="26"/>
                                        </p:tgtEl>
                                      </p:cBhvr>
                                    </p:animEffect>
                                    <p:animScale>
                                      <p:cBhvr>
                                        <p:cTn id="13" dur="150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kumimoji="1" sz="4400">
          <a:solidFill>
            <a:schemeClr val="tx2"/>
          </a:solidFill>
          <a:latin typeface="+mj-lt"/>
          <a:ea typeface="標楷體" panose="03000509000000000000" pitchFamily="65" charset="-120"/>
          <a:cs typeface="+mj-cs"/>
        </a:defRPr>
      </a:lvl1pPr>
      <a:lvl2pPr algn="ctr" rtl="0" eaLnBrk="0" fontAlgn="base" hangingPunct="0">
        <a:spcBef>
          <a:spcPct val="0"/>
        </a:spcBef>
        <a:spcAft>
          <a:spcPct val="0"/>
        </a:spcAft>
        <a:defRPr kumimoji="1" sz="4400">
          <a:solidFill>
            <a:schemeClr val="tx2"/>
          </a:solidFill>
          <a:latin typeface="Arial" charset="0"/>
          <a:ea typeface="標楷體" pitchFamily="65" charset="-120"/>
        </a:defRPr>
      </a:lvl2pPr>
      <a:lvl3pPr algn="ctr" rtl="0" eaLnBrk="0" fontAlgn="base" hangingPunct="0">
        <a:spcBef>
          <a:spcPct val="0"/>
        </a:spcBef>
        <a:spcAft>
          <a:spcPct val="0"/>
        </a:spcAft>
        <a:defRPr kumimoji="1" sz="4400">
          <a:solidFill>
            <a:schemeClr val="tx2"/>
          </a:solidFill>
          <a:latin typeface="Arial" charset="0"/>
          <a:ea typeface="標楷體" pitchFamily="65" charset="-120"/>
        </a:defRPr>
      </a:lvl3pPr>
      <a:lvl4pPr algn="ctr" rtl="0" eaLnBrk="0" fontAlgn="base" hangingPunct="0">
        <a:spcBef>
          <a:spcPct val="0"/>
        </a:spcBef>
        <a:spcAft>
          <a:spcPct val="0"/>
        </a:spcAft>
        <a:defRPr kumimoji="1" sz="4400">
          <a:solidFill>
            <a:schemeClr val="tx2"/>
          </a:solidFill>
          <a:latin typeface="Arial" charset="0"/>
          <a:ea typeface="標楷體" pitchFamily="65" charset="-120"/>
        </a:defRPr>
      </a:lvl4pPr>
      <a:lvl5pPr algn="ctr" rtl="0" eaLnBrk="0" fontAlgn="base" hangingPunct="0">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標楷體" panose="03000509000000000000" pitchFamily="65" charset="-120"/>
          <a:cs typeface="+mn-cs"/>
        </a:defRPr>
      </a:lvl1pPr>
      <a:lvl2pPr marL="742950" indent="-285750" algn="l" rtl="0" eaLnBrk="0" fontAlgn="base" hangingPunct="0">
        <a:spcBef>
          <a:spcPct val="20000"/>
        </a:spcBef>
        <a:spcAft>
          <a:spcPct val="0"/>
        </a:spcAft>
        <a:buChar char="–"/>
        <a:defRPr kumimoji="1" sz="2800">
          <a:solidFill>
            <a:srgbClr val="FF0066"/>
          </a:solidFill>
          <a:latin typeface="+mn-lt"/>
          <a:ea typeface="標楷體" panose="03000509000000000000" pitchFamily="65"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anose="03000509000000000000" pitchFamily="65" charset="-120"/>
        </a:defRPr>
      </a:lvl3pPr>
      <a:lvl4pPr marL="1600200" indent="-228600" algn="l" rtl="0" eaLnBrk="0" fontAlgn="base" hangingPunct="0">
        <a:spcBef>
          <a:spcPct val="20000"/>
        </a:spcBef>
        <a:spcAft>
          <a:spcPct val="0"/>
        </a:spcAft>
        <a:buChar char="–"/>
        <a:defRPr kumimoji="1" sz="2000">
          <a:solidFill>
            <a:srgbClr val="FF0066"/>
          </a:solidFill>
          <a:latin typeface="+mn-lt"/>
          <a:ea typeface="標楷體" panose="03000509000000000000" pitchFamily="65"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anose="03000509000000000000"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9AB5E4"/>
            </a:gs>
            <a:gs pos="14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7170" name="標題版面配置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7171" name="文字版面配置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kumimoji="0" sz="1200">
                <a:solidFill>
                  <a:prstClr val="black">
                    <a:tint val="75000"/>
                  </a:prstClr>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E39E03B-73A7-4470-859D-022DF00BDB4B}" type="datetimeFigureOut">
              <a:rPr kumimoji="0"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kumimoji="0" sz="1200">
                <a:solidFill>
                  <a:prstClr val="black">
                    <a:tint val="75000"/>
                  </a:prstClr>
                </a:solidFill>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Garamond"/>
              <a:ea typeface="標楷體" panose="03000509000000000000" pitchFamily="65" charset="-120"/>
              <a:cs typeface="+mn-cs"/>
            </a:endParaRP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0" sz="1200">
                <a:solidFill>
                  <a:srgbClr val="898989"/>
                </a:solidFill>
                <a:latin typeface="Garamond" panose="02020404030301010803" pitchFamily="18" charset="0"/>
                <a:ea typeface="標楷體" panose="03000509000000000000" pitchFamily="65" charset="-12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ED7A50EA-97C3-4152-835B-510EDE338285}" type="slidenum">
              <a:rPr kumimoji="0"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zh-TW" altLang="en-US" sz="1200" b="0" i="0" u="none" strike="noStrike" kern="1200" cap="none" spc="0" normalizeH="0" baseline="0" noProof="0" smtClean="0">
              <a:ln>
                <a:noFill/>
              </a:ln>
              <a:solidFill>
                <a:srgbClr val="898989"/>
              </a:solidFill>
              <a:effectLst/>
              <a:uLnTx/>
              <a:uFillTx/>
              <a:latin typeface="Garamond" panose="02020404030301010803" pitchFamily="18" charset="0"/>
              <a:ea typeface="標楷體" panose="03000509000000000000" pitchFamily="65" charset="-120"/>
              <a:cs typeface="+mn-cs"/>
            </a:endParaRPr>
          </a:p>
        </p:txBody>
      </p:sp>
    </p:spTree>
    <p:extLst>
      <p:ext uri="{BB962C8B-B14F-4D97-AF65-F5344CB8AC3E}">
        <p14:creationId xmlns:p14="http://schemas.microsoft.com/office/powerpoint/2010/main" val="59885052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Garamond" pitchFamily="18" charset="0"/>
          <a:ea typeface="標楷體" pitchFamily="65" charset="-120"/>
        </a:defRPr>
      </a:lvl2pPr>
      <a:lvl3pPr algn="ctr" rtl="0" eaLnBrk="0" fontAlgn="base" hangingPunct="0">
        <a:spcBef>
          <a:spcPct val="0"/>
        </a:spcBef>
        <a:spcAft>
          <a:spcPct val="0"/>
        </a:spcAft>
        <a:defRPr sz="4400">
          <a:solidFill>
            <a:schemeClr val="tx1"/>
          </a:solidFill>
          <a:latin typeface="Garamond" pitchFamily="18" charset="0"/>
          <a:ea typeface="標楷體" pitchFamily="65" charset="-120"/>
        </a:defRPr>
      </a:lvl3pPr>
      <a:lvl4pPr algn="ctr" rtl="0" eaLnBrk="0" fontAlgn="base" hangingPunct="0">
        <a:spcBef>
          <a:spcPct val="0"/>
        </a:spcBef>
        <a:spcAft>
          <a:spcPct val="0"/>
        </a:spcAft>
        <a:defRPr sz="4400">
          <a:solidFill>
            <a:schemeClr val="tx1"/>
          </a:solidFill>
          <a:latin typeface="Garamond" pitchFamily="18" charset="0"/>
          <a:ea typeface="標楷體" pitchFamily="65" charset="-120"/>
        </a:defRPr>
      </a:lvl4pPr>
      <a:lvl5pPr algn="ctr" rtl="0" eaLnBrk="0" fontAlgn="base" hangingPunct="0">
        <a:spcBef>
          <a:spcPct val="0"/>
        </a:spcBef>
        <a:spcAft>
          <a:spcPct val="0"/>
        </a:spcAft>
        <a:defRPr sz="4400">
          <a:solidFill>
            <a:schemeClr val="tx1"/>
          </a:solidFill>
          <a:latin typeface="Garamond" pitchFamily="18" charset="0"/>
          <a:ea typeface="標楷體" pitchFamily="65" charset="-120"/>
        </a:defRPr>
      </a:lvl5pPr>
      <a:lvl6pPr marL="457200" algn="ctr" rtl="0" fontAlgn="base">
        <a:spcBef>
          <a:spcPct val="0"/>
        </a:spcBef>
        <a:spcAft>
          <a:spcPct val="0"/>
        </a:spcAft>
        <a:defRPr sz="4400">
          <a:solidFill>
            <a:schemeClr val="tx1"/>
          </a:solidFill>
          <a:latin typeface="Garamond" pitchFamily="18" charset="0"/>
          <a:ea typeface="標楷體" pitchFamily="65" charset="-120"/>
        </a:defRPr>
      </a:lvl6pPr>
      <a:lvl7pPr marL="914400" algn="ctr" rtl="0" fontAlgn="base">
        <a:spcBef>
          <a:spcPct val="0"/>
        </a:spcBef>
        <a:spcAft>
          <a:spcPct val="0"/>
        </a:spcAft>
        <a:defRPr sz="4400">
          <a:solidFill>
            <a:schemeClr val="tx1"/>
          </a:solidFill>
          <a:latin typeface="Garamond" pitchFamily="18" charset="0"/>
          <a:ea typeface="標楷體" pitchFamily="65" charset="-120"/>
        </a:defRPr>
      </a:lvl7pPr>
      <a:lvl8pPr marL="1371600" algn="ctr" rtl="0" fontAlgn="base">
        <a:spcBef>
          <a:spcPct val="0"/>
        </a:spcBef>
        <a:spcAft>
          <a:spcPct val="0"/>
        </a:spcAft>
        <a:defRPr sz="4400">
          <a:solidFill>
            <a:schemeClr val="tx1"/>
          </a:solidFill>
          <a:latin typeface="Garamond" pitchFamily="18" charset="0"/>
          <a:ea typeface="標楷體" pitchFamily="65" charset="-120"/>
        </a:defRPr>
      </a:lvl8pPr>
      <a:lvl9pPr marL="1828800" algn="ctr" rtl="0" fontAlgn="base">
        <a:spcBef>
          <a:spcPct val="0"/>
        </a:spcBef>
        <a:spcAft>
          <a:spcPct val="0"/>
        </a:spcAft>
        <a:defRPr sz="4400">
          <a:solidFill>
            <a:schemeClr val="tx1"/>
          </a:solidFill>
          <a:latin typeface="Garamond" pitchFamily="18" charset="0"/>
          <a:ea typeface="標楷體" pitchFamily="65"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2FDB1"/>
            </a:gs>
            <a:gs pos="100000">
              <a:srgbClr val="B8C087"/>
            </a:gs>
          </a:gsLst>
          <a:lin ang="5400000" scaled="1"/>
        </a:gra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9219" name="Rectangle 3"/>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7652"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a:ea typeface="標楷體" panose="03000509000000000000" pitchFamily="65" charset="-12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7653"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a:ea typeface="標楷體" panose="03000509000000000000" pitchFamily="65" charset="-12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en-US" altLang="zh-TW" sz="1400" b="0" i="0" u="none" strike="noStrike" kern="1200" cap="none" spc="0" normalizeH="0" baseline="0" noProof="0">
              <a:ln>
                <a:noFill/>
              </a:ln>
              <a:solidFill>
                <a:srgbClr val="000000"/>
              </a:solidFill>
              <a:effectLst/>
              <a:uLnTx/>
              <a:uFillTx/>
              <a:latin typeface="Arial"/>
              <a:ea typeface="標楷體" panose="03000509000000000000" pitchFamily="65" charset="-120"/>
              <a:cs typeface="+mn-cs"/>
            </a:endParaRPr>
          </a:p>
        </p:txBody>
      </p:sp>
      <p:sp>
        <p:nvSpPr>
          <p:cNvPr id="27654"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a:solidFill>
                  <a:srgbClr val="000000"/>
                </a:solidFill>
                <a:ea typeface="標楷體" panose="03000509000000000000" pitchFamily="65" charset="-12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8F4F84A-0DEA-4736-ADF1-9F3677FCB7B4}" type="slidenum">
              <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1" lang="en-US" altLang="zh-TW" sz="1400" b="0" i="0" u="none" strike="noStrike" kern="1200" cap="none" spc="0" normalizeH="0" baseline="0" noProof="0" smtClean="0">
              <a:ln>
                <a:noFill/>
              </a:ln>
              <a:solidFill>
                <a:srgbClr val="000000"/>
              </a:solidFill>
              <a:effectLst/>
              <a:uLnTx/>
              <a:uFillTx/>
              <a:latin typeface="Arial" panose="020B0604020202020204" pitchFamily="34" charset="0"/>
              <a:ea typeface="標楷體" panose="03000509000000000000" pitchFamily="65" charset="-120"/>
              <a:cs typeface="+mn-cs"/>
            </a:endParaRPr>
          </a:p>
        </p:txBody>
      </p:sp>
      <p:grpSp>
        <p:nvGrpSpPr>
          <p:cNvPr id="9223" name="Group 7"/>
          <p:cNvGrpSpPr>
            <a:grpSpLocks/>
          </p:cNvGrpSpPr>
          <p:nvPr/>
        </p:nvGrpSpPr>
        <p:grpSpPr bwMode="auto">
          <a:xfrm rot="-1737491">
            <a:off x="8102600" y="1411288"/>
            <a:ext cx="412750" cy="414337"/>
            <a:chOff x="295" y="3385"/>
            <a:chExt cx="408" cy="340"/>
          </a:xfrm>
        </p:grpSpPr>
        <p:grpSp>
          <p:nvGrpSpPr>
            <p:cNvPr id="9302" name="Group 8"/>
            <p:cNvGrpSpPr>
              <a:grpSpLocks/>
            </p:cNvGrpSpPr>
            <p:nvPr userDrawn="1"/>
          </p:nvGrpSpPr>
          <p:grpSpPr bwMode="auto">
            <a:xfrm rot="2362656">
              <a:off x="295" y="3385"/>
              <a:ext cx="408" cy="273"/>
              <a:chOff x="1701" y="527"/>
              <a:chExt cx="498" cy="273"/>
            </a:xfrm>
          </p:grpSpPr>
          <p:grpSp>
            <p:nvGrpSpPr>
              <p:cNvPr id="9305" name="Group 9"/>
              <p:cNvGrpSpPr>
                <a:grpSpLocks/>
              </p:cNvGrpSpPr>
              <p:nvPr userDrawn="1"/>
            </p:nvGrpSpPr>
            <p:grpSpPr bwMode="auto">
              <a:xfrm rot="228844">
                <a:off x="1927" y="618"/>
                <a:ext cx="272" cy="90"/>
                <a:chOff x="1927" y="527"/>
                <a:chExt cx="272" cy="90"/>
              </a:xfrm>
            </p:grpSpPr>
            <p:sp>
              <p:nvSpPr>
                <p:cNvPr id="1120" name="Oval 10"/>
                <p:cNvSpPr>
                  <a:spLocks noChangeArrowheads="1"/>
                </p:cNvSpPr>
                <p:nvPr userDrawn="1"/>
              </p:nvSpPr>
              <p:spPr bwMode="auto">
                <a:xfrm rot="187092">
                  <a:off x="1905" y="563"/>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21" name="Oval 11"/>
                <p:cNvSpPr>
                  <a:spLocks noChangeArrowheads="1"/>
                </p:cNvSpPr>
                <p:nvPr userDrawn="1"/>
              </p:nvSpPr>
              <p:spPr bwMode="auto">
                <a:xfrm rot="10143706">
                  <a:off x="1904" y="517"/>
                  <a:ext cx="272" cy="47"/>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306" name="Group 12"/>
              <p:cNvGrpSpPr>
                <a:grpSpLocks/>
              </p:cNvGrpSpPr>
              <p:nvPr userDrawn="1"/>
            </p:nvGrpSpPr>
            <p:grpSpPr bwMode="auto">
              <a:xfrm rot="10800000">
                <a:off x="1701" y="618"/>
                <a:ext cx="272" cy="90"/>
                <a:chOff x="1927" y="527"/>
                <a:chExt cx="272" cy="90"/>
              </a:xfrm>
            </p:grpSpPr>
            <p:sp>
              <p:nvSpPr>
                <p:cNvPr id="1118" name="Oval 13"/>
                <p:cNvSpPr>
                  <a:spLocks noChangeArrowheads="1"/>
                </p:cNvSpPr>
                <p:nvPr userDrawn="1"/>
              </p:nvSpPr>
              <p:spPr bwMode="auto">
                <a:xfrm rot="187092">
                  <a:off x="1964" y="581"/>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9" name="Oval 14"/>
                <p:cNvSpPr>
                  <a:spLocks noChangeArrowheads="1"/>
                </p:cNvSpPr>
                <p:nvPr userDrawn="1"/>
              </p:nvSpPr>
              <p:spPr bwMode="auto">
                <a:xfrm rot="10143706">
                  <a:off x="1965" y="533"/>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5" name="Oval 15"/>
              <p:cNvSpPr>
                <a:spLocks noChangeArrowheads="1"/>
              </p:cNvSpPr>
              <p:nvPr userDrawn="1"/>
            </p:nvSpPr>
            <p:spPr bwMode="auto">
              <a:xfrm>
                <a:off x="1908" y="614"/>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6" name="Oval 16"/>
              <p:cNvSpPr>
                <a:spLocks noChangeArrowheads="1"/>
              </p:cNvSpPr>
              <p:nvPr userDrawn="1"/>
            </p:nvSpPr>
            <p:spPr bwMode="auto">
              <a:xfrm>
                <a:off x="1863" y="522"/>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7" name="Oval 17"/>
              <p:cNvSpPr>
                <a:spLocks noChangeArrowheads="1"/>
              </p:cNvSpPr>
              <p:nvPr userDrawn="1"/>
            </p:nvSpPr>
            <p:spPr bwMode="auto">
              <a:xfrm>
                <a:off x="1954" y="520"/>
                <a:ext cx="46" cy="48"/>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11" name="Oval 18"/>
            <p:cNvSpPr>
              <a:spLocks noChangeArrowheads="1"/>
            </p:cNvSpPr>
            <p:nvPr userDrawn="1"/>
          </p:nvSpPr>
          <p:spPr bwMode="auto">
            <a:xfrm flipH="1">
              <a:off x="340" y="3653"/>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12" name="Oval 19"/>
            <p:cNvSpPr>
              <a:spLocks noChangeArrowheads="1"/>
            </p:cNvSpPr>
            <p:nvPr userDrawn="1"/>
          </p:nvSpPr>
          <p:spPr bwMode="auto">
            <a:xfrm flipH="1">
              <a:off x="293" y="3695"/>
              <a:ext cx="25"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6" name="Group 20"/>
          <p:cNvGrpSpPr>
            <a:grpSpLocks/>
          </p:cNvGrpSpPr>
          <p:nvPr/>
        </p:nvGrpSpPr>
        <p:grpSpPr bwMode="auto">
          <a:xfrm rot="-3328072">
            <a:off x="4307682" y="6392069"/>
            <a:ext cx="412750" cy="414337"/>
            <a:chOff x="295" y="3385"/>
            <a:chExt cx="408" cy="340"/>
          </a:xfrm>
        </p:grpSpPr>
        <p:grpSp>
          <p:nvGrpSpPr>
            <p:cNvPr id="9290" name="Group 21"/>
            <p:cNvGrpSpPr>
              <a:grpSpLocks/>
            </p:cNvGrpSpPr>
            <p:nvPr userDrawn="1"/>
          </p:nvGrpSpPr>
          <p:grpSpPr bwMode="auto">
            <a:xfrm rot="2362656">
              <a:off x="295" y="3385"/>
              <a:ext cx="408" cy="273"/>
              <a:chOff x="1701" y="527"/>
              <a:chExt cx="498" cy="273"/>
            </a:xfrm>
          </p:grpSpPr>
          <p:grpSp>
            <p:nvGrpSpPr>
              <p:cNvPr id="9293" name="Group 22"/>
              <p:cNvGrpSpPr>
                <a:grpSpLocks/>
              </p:cNvGrpSpPr>
              <p:nvPr userDrawn="1"/>
            </p:nvGrpSpPr>
            <p:grpSpPr bwMode="auto">
              <a:xfrm rot="228844">
                <a:off x="1927" y="618"/>
                <a:ext cx="272" cy="90"/>
                <a:chOff x="1927" y="527"/>
                <a:chExt cx="272" cy="90"/>
              </a:xfrm>
            </p:grpSpPr>
            <p:sp>
              <p:nvSpPr>
                <p:cNvPr id="1108" name="Oval 23"/>
                <p:cNvSpPr>
                  <a:spLocks noChangeArrowheads="1"/>
                </p:cNvSpPr>
                <p:nvPr userDrawn="1"/>
              </p:nvSpPr>
              <p:spPr bwMode="auto">
                <a:xfrm rot="187092">
                  <a:off x="1910" y="549"/>
                  <a:ext cx="272" cy="43"/>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9" name="Oval 24"/>
                <p:cNvSpPr>
                  <a:spLocks noChangeArrowheads="1"/>
                </p:cNvSpPr>
                <p:nvPr userDrawn="1"/>
              </p:nvSpPr>
              <p:spPr bwMode="auto">
                <a:xfrm rot="10143706">
                  <a:off x="1908" y="504"/>
                  <a:ext cx="272" cy="48"/>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94" name="Group 25"/>
              <p:cNvGrpSpPr>
                <a:grpSpLocks/>
              </p:cNvGrpSpPr>
              <p:nvPr userDrawn="1"/>
            </p:nvGrpSpPr>
            <p:grpSpPr bwMode="auto">
              <a:xfrm rot="10800000">
                <a:off x="1701" y="618"/>
                <a:ext cx="272" cy="90"/>
                <a:chOff x="1927" y="527"/>
                <a:chExt cx="272" cy="90"/>
              </a:xfrm>
            </p:grpSpPr>
            <p:sp>
              <p:nvSpPr>
                <p:cNvPr id="1106" name="Oval 26"/>
                <p:cNvSpPr>
                  <a:spLocks noChangeArrowheads="1"/>
                </p:cNvSpPr>
                <p:nvPr userDrawn="1"/>
              </p:nvSpPr>
              <p:spPr bwMode="auto">
                <a:xfrm rot="187092">
                  <a:off x="1939" y="589"/>
                  <a:ext cx="272" cy="43"/>
                </a:xfrm>
                <a:prstGeom prst="ellipse">
                  <a:avLst/>
                </a:prstGeom>
                <a:solidFill>
                  <a:srgbClr val="FF99CC">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7" name="Oval 27"/>
                <p:cNvSpPr>
                  <a:spLocks noChangeArrowheads="1"/>
                </p:cNvSpPr>
                <p:nvPr userDrawn="1"/>
              </p:nvSpPr>
              <p:spPr bwMode="auto">
                <a:xfrm rot="10143706">
                  <a:off x="1940" y="539"/>
                  <a:ext cx="272" cy="47"/>
                </a:xfrm>
                <a:prstGeom prst="ellipse">
                  <a:avLst/>
                </a:prstGeom>
                <a:solidFill>
                  <a:srgbClr val="FF00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103" name="Oval 28"/>
              <p:cNvSpPr>
                <a:spLocks noChangeArrowheads="1"/>
              </p:cNvSpPr>
              <p:nvPr userDrawn="1"/>
            </p:nvSpPr>
            <p:spPr bwMode="auto">
              <a:xfrm>
                <a:off x="1915" y="605"/>
                <a:ext cx="46"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4" name="Oval 29"/>
              <p:cNvSpPr>
                <a:spLocks noChangeArrowheads="1"/>
              </p:cNvSpPr>
              <p:nvPr userDrawn="1"/>
            </p:nvSpPr>
            <p:spPr bwMode="auto">
              <a:xfrm>
                <a:off x="1871" y="513"/>
                <a:ext cx="46"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5" name="Oval 30"/>
              <p:cNvSpPr>
                <a:spLocks noChangeArrowheads="1"/>
              </p:cNvSpPr>
              <p:nvPr userDrawn="1"/>
            </p:nvSpPr>
            <p:spPr bwMode="auto">
              <a:xfrm>
                <a:off x="1962" y="510"/>
                <a:ext cx="50" cy="47"/>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9" name="Oval 31"/>
            <p:cNvSpPr>
              <a:spLocks noChangeArrowheads="1"/>
            </p:cNvSpPr>
            <p:nvPr userDrawn="1"/>
          </p:nvSpPr>
          <p:spPr bwMode="auto">
            <a:xfrm flipH="1">
              <a:off x="341" y="3652"/>
              <a:ext cx="22"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100" name="Oval 32"/>
            <p:cNvSpPr>
              <a:spLocks noChangeArrowheads="1"/>
            </p:cNvSpPr>
            <p:nvPr userDrawn="1"/>
          </p:nvSpPr>
          <p:spPr bwMode="auto">
            <a:xfrm flipH="1">
              <a:off x="296" y="3697"/>
              <a:ext cx="25" cy="21"/>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25" name="Group 33"/>
          <p:cNvGrpSpPr>
            <a:grpSpLocks/>
          </p:cNvGrpSpPr>
          <p:nvPr/>
        </p:nvGrpSpPr>
        <p:grpSpPr bwMode="auto">
          <a:xfrm rot="-708557">
            <a:off x="2051050" y="6623050"/>
            <a:ext cx="503238" cy="468313"/>
            <a:chOff x="295" y="3385"/>
            <a:chExt cx="408" cy="340"/>
          </a:xfrm>
        </p:grpSpPr>
        <p:grpSp>
          <p:nvGrpSpPr>
            <p:cNvPr id="9278" name="Group 34"/>
            <p:cNvGrpSpPr>
              <a:grpSpLocks/>
            </p:cNvGrpSpPr>
            <p:nvPr userDrawn="1"/>
          </p:nvGrpSpPr>
          <p:grpSpPr bwMode="auto">
            <a:xfrm rot="2362656">
              <a:off x="295" y="3385"/>
              <a:ext cx="408" cy="273"/>
              <a:chOff x="1701" y="527"/>
              <a:chExt cx="498" cy="273"/>
            </a:xfrm>
          </p:grpSpPr>
          <p:grpSp>
            <p:nvGrpSpPr>
              <p:cNvPr id="9281" name="Group 35"/>
              <p:cNvGrpSpPr>
                <a:grpSpLocks/>
              </p:cNvGrpSpPr>
              <p:nvPr userDrawn="1"/>
            </p:nvGrpSpPr>
            <p:grpSpPr bwMode="auto">
              <a:xfrm rot="228844">
                <a:off x="1927" y="618"/>
                <a:ext cx="272" cy="90"/>
                <a:chOff x="1927" y="527"/>
                <a:chExt cx="272" cy="90"/>
              </a:xfrm>
            </p:grpSpPr>
            <p:sp>
              <p:nvSpPr>
                <p:cNvPr id="1096" name="Oval 36"/>
                <p:cNvSpPr>
                  <a:spLocks noChangeArrowheads="1"/>
                </p:cNvSpPr>
                <p:nvPr userDrawn="1"/>
              </p:nvSpPr>
              <p:spPr bwMode="auto">
                <a:xfrm rot="187092">
                  <a:off x="1909" y="561"/>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7" name="Oval 37"/>
                <p:cNvSpPr>
                  <a:spLocks noChangeArrowheads="1"/>
                </p:cNvSpPr>
                <p:nvPr userDrawn="1"/>
              </p:nvSpPr>
              <p:spPr bwMode="auto">
                <a:xfrm rot="10143706">
                  <a:off x="1905" y="518"/>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82" name="Group 38"/>
              <p:cNvGrpSpPr>
                <a:grpSpLocks/>
              </p:cNvGrpSpPr>
              <p:nvPr userDrawn="1"/>
            </p:nvGrpSpPr>
            <p:grpSpPr bwMode="auto">
              <a:xfrm rot="10800000">
                <a:off x="1701" y="618"/>
                <a:ext cx="272" cy="90"/>
                <a:chOff x="1927" y="527"/>
                <a:chExt cx="272" cy="90"/>
              </a:xfrm>
            </p:grpSpPr>
            <p:sp>
              <p:nvSpPr>
                <p:cNvPr id="1094" name="Oval 39"/>
                <p:cNvSpPr>
                  <a:spLocks noChangeArrowheads="1"/>
                </p:cNvSpPr>
                <p:nvPr userDrawn="1"/>
              </p:nvSpPr>
              <p:spPr bwMode="auto">
                <a:xfrm rot="187092">
                  <a:off x="1953" y="595"/>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5" name="Oval 40"/>
                <p:cNvSpPr>
                  <a:spLocks noChangeArrowheads="1"/>
                </p:cNvSpPr>
                <p:nvPr userDrawn="1"/>
              </p:nvSpPr>
              <p:spPr bwMode="auto">
                <a:xfrm rot="10143706">
                  <a:off x="1957" y="550"/>
                  <a:ext cx="272" cy="45"/>
                </a:xfrm>
                <a:prstGeom prst="ellipse">
                  <a:avLst/>
                </a:prstGeom>
                <a:solidFill>
                  <a:srgbClr val="FF99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91" name="Oval 41"/>
              <p:cNvSpPr>
                <a:spLocks noChangeArrowheads="1"/>
              </p:cNvSpPr>
              <p:nvPr userDrawn="1"/>
            </p:nvSpPr>
            <p:spPr bwMode="auto">
              <a:xfrm>
                <a:off x="1917" y="607"/>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2" name="Oval 42"/>
              <p:cNvSpPr>
                <a:spLocks noChangeArrowheads="1"/>
              </p:cNvSpPr>
              <p:nvPr userDrawn="1"/>
            </p:nvSpPr>
            <p:spPr bwMode="auto">
              <a:xfrm>
                <a:off x="1869" y="519"/>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93" name="Oval 43"/>
              <p:cNvSpPr>
                <a:spLocks noChangeArrowheads="1"/>
              </p:cNvSpPr>
              <p:nvPr userDrawn="1"/>
            </p:nvSpPr>
            <p:spPr bwMode="auto">
              <a:xfrm>
                <a:off x="1969" y="523"/>
                <a:ext cx="47"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87" name="Oval 44"/>
            <p:cNvSpPr>
              <a:spLocks noChangeArrowheads="1"/>
            </p:cNvSpPr>
            <p:nvPr userDrawn="1"/>
          </p:nvSpPr>
          <p:spPr bwMode="auto">
            <a:xfrm flipH="1">
              <a:off x="333" y="365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8" name="Oval 45"/>
            <p:cNvSpPr>
              <a:spLocks noChangeArrowheads="1"/>
            </p:cNvSpPr>
            <p:nvPr userDrawn="1"/>
          </p:nvSpPr>
          <p:spPr bwMode="auto">
            <a:xfrm flipH="1">
              <a:off x="292" y="3698"/>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26" name="Group 46"/>
          <p:cNvGrpSpPr>
            <a:grpSpLocks/>
          </p:cNvGrpSpPr>
          <p:nvPr/>
        </p:nvGrpSpPr>
        <p:grpSpPr bwMode="auto">
          <a:xfrm>
            <a:off x="203200" y="5957888"/>
            <a:ext cx="504825" cy="466725"/>
            <a:chOff x="295" y="3385"/>
            <a:chExt cx="408" cy="340"/>
          </a:xfrm>
        </p:grpSpPr>
        <p:grpSp>
          <p:nvGrpSpPr>
            <p:cNvPr id="9266" name="Group 47"/>
            <p:cNvGrpSpPr>
              <a:grpSpLocks/>
            </p:cNvGrpSpPr>
            <p:nvPr userDrawn="1"/>
          </p:nvGrpSpPr>
          <p:grpSpPr bwMode="auto">
            <a:xfrm rot="2362656">
              <a:off x="295" y="3385"/>
              <a:ext cx="408" cy="273"/>
              <a:chOff x="1701" y="527"/>
              <a:chExt cx="498" cy="273"/>
            </a:xfrm>
          </p:grpSpPr>
          <p:grpSp>
            <p:nvGrpSpPr>
              <p:cNvPr id="9269" name="Group 48"/>
              <p:cNvGrpSpPr>
                <a:grpSpLocks/>
              </p:cNvGrpSpPr>
              <p:nvPr userDrawn="1"/>
            </p:nvGrpSpPr>
            <p:grpSpPr bwMode="auto">
              <a:xfrm rot="228844">
                <a:off x="1927" y="618"/>
                <a:ext cx="272" cy="90"/>
                <a:chOff x="1927" y="527"/>
                <a:chExt cx="272" cy="90"/>
              </a:xfrm>
            </p:grpSpPr>
            <p:sp>
              <p:nvSpPr>
                <p:cNvPr id="1084" name="Oval 49"/>
                <p:cNvSpPr>
                  <a:spLocks noChangeArrowheads="1"/>
                </p:cNvSpPr>
                <p:nvPr userDrawn="1"/>
              </p:nvSpPr>
              <p:spPr bwMode="auto">
                <a:xfrm rot="187092">
                  <a:off x="1894" y="576"/>
                  <a:ext cx="272" cy="43"/>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5" name="Oval 50"/>
                <p:cNvSpPr>
                  <a:spLocks noChangeArrowheads="1"/>
                </p:cNvSpPr>
                <p:nvPr userDrawn="1"/>
              </p:nvSpPr>
              <p:spPr bwMode="auto">
                <a:xfrm rot="10143706">
                  <a:off x="1897" y="531"/>
                  <a:ext cx="272" cy="42"/>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70" name="Group 51"/>
              <p:cNvGrpSpPr>
                <a:grpSpLocks/>
              </p:cNvGrpSpPr>
              <p:nvPr userDrawn="1"/>
            </p:nvGrpSpPr>
            <p:grpSpPr bwMode="auto">
              <a:xfrm rot="10800000">
                <a:off x="1701" y="618"/>
                <a:ext cx="272" cy="90"/>
                <a:chOff x="1927" y="527"/>
                <a:chExt cx="272" cy="90"/>
              </a:xfrm>
            </p:grpSpPr>
            <p:sp>
              <p:nvSpPr>
                <p:cNvPr id="1082" name="Oval 52"/>
                <p:cNvSpPr>
                  <a:spLocks noChangeArrowheads="1"/>
                </p:cNvSpPr>
                <p:nvPr userDrawn="1"/>
              </p:nvSpPr>
              <p:spPr bwMode="auto">
                <a:xfrm rot="187092">
                  <a:off x="1939" y="572"/>
                  <a:ext cx="272" cy="39"/>
                </a:xfrm>
                <a:prstGeom prst="ellipse">
                  <a:avLst/>
                </a:prstGeom>
                <a:solidFill>
                  <a:srgbClr val="3366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3" name="Oval 53"/>
                <p:cNvSpPr>
                  <a:spLocks noChangeArrowheads="1"/>
                </p:cNvSpPr>
                <p:nvPr userDrawn="1"/>
              </p:nvSpPr>
              <p:spPr bwMode="auto">
                <a:xfrm rot="10143706">
                  <a:off x="1937" y="526"/>
                  <a:ext cx="272" cy="44"/>
                </a:xfrm>
                <a:prstGeom prst="ellipse">
                  <a:avLst/>
                </a:prstGeom>
                <a:solidFill>
                  <a:srgbClr val="00CCFF">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9" name="Oval 54"/>
              <p:cNvSpPr>
                <a:spLocks noChangeArrowheads="1"/>
              </p:cNvSpPr>
              <p:nvPr userDrawn="1"/>
            </p:nvSpPr>
            <p:spPr bwMode="auto">
              <a:xfrm>
                <a:off x="1918" y="619"/>
                <a:ext cx="47"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0" name="Oval 55"/>
              <p:cNvSpPr>
                <a:spLocks noChangeArrowheads="1"/>
              </p:cNvSpPr>
              <p:nvPr userDrawn="1"/>
            </p:nvSpPr>
            <p:spPr bwMode="auto">
              <a:xfrm>
                <a:off x="1876" y="528"/>
                <a:ext cx="44"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81" name="Oval 56"/>
              <p:cNvSpPr>
                <a:spLocks noChangeArrowheads="1"/>
              </p:cNvSpPr>
              <p:nvPr userDrawn="1"/>
            </p:nvSpPr>
            <p:spPr bwMode="auto">
              <a:xfrm>
                <a:off x="1970" y="528"/>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75" name="Oval 57"/>
            <p:cNvSpPr>
              <a:spLocks noChangeArrowheads="1"/>
            </p:cNvSpPr>
            <p:nvPr userDrawn="1"/>
          </p:nvSpPr>
          <p:spPr bwMode="auto">
            <a:xfrm flipH="1">
              <a:off x="340" y="3657"/>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6" name="Oval 58"/>
            <p:cNvSpPr>
              <a:spLocks noChangeArrowheads="1"/>
            </p:cNvSpPr>
            <p:nvPr userDrawn="1"/>
          </p:nvSpPr>
          <p:spPr bwMode="auto">
            <a:xfrm flipH="1">
              <a:off x="295"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18" name="Group 59"/>
          <p:cNvGrpSpPr>
            <a:grpSpLocks/>
          </p:cNvGrpSpPr>
          <p:nvPr/>
        </p:nvGrpSpPr>
        <p:grpSpPr bwMode="auto">
          <a:xfrm rot="-2197408">
            <a:off x="8196263" y="5815013"/>
            <a:ext cx="511175" cy="322262"/>
            <a:chOff x="295" y="3385"/>
            <a:chExt cx="408" cy="340"/>
          </a:xfrm>
        </p:grpSpPr>
        <p:grpSp>
          <p:nvGrpSpPr>
            <p:cNvPr id="9254" name="Group 60"/>
            <p:cNvGrpSpPr>
              <a:grpSpLocks/>
            </p:cNvGrpSpPr>
            <p:nvPr userDrawn="1"/>
          </p:nvGrpSpPr>
          <p:grpSpPr bwMode="auto">
            <a:xfrm rot="2362656">
              <a:off x="295" y="3385"/>
              <a:ext cx="408" cy="273"/>
              <a:chOff x="1701" y="527"/>
              <a:chExt cx="498" cy="273"/>
            </a:xfrm>
          </p:grpSpPr>
          <p:grpSp>
            <p:nvGrpSpPr>
              <p:cNvPr id="9257" name="Group 61"/>
              <p:cNvGrpSpPr>
                <a:grpSpLocks/>
              </p:cNvGrpSpPr>
              <p:nvPr userDrawn="1"/>
            </p:nvGrpSpPr>
            <p:grpSpPr bwMode="auto">
              <a:xfrm rot="228844">
                <a:off x="1927" y="618"/>
                <a:ext cx="272" cy="90"/>
                <a:chOff x="1927" y="527"/>
                <a:chExt cx="272" cy="90"/>
              </a:xfrm>
            </p:grpSpPr>
            <p:sp>
              <p:nvSpPr>
                <p:cNvPr id="1072" name="Oval 62"/>
                <p:cNvSpPr>
                  <a:spLocks noChangeArrowheads="1"/>
                </p:cNvSpPr>
                <p:nvPr userDrawn="1"/>
              </p:nvSpPr>
              <p:spPr bwMode="auto">
                <a:xfrm rot="187092">
                  <a:off x="1899" y="541"/>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3" name="Oval 63"/>
                <p:cNvSpPr>
                  <a:spLocks noChangeArrowheads="1"/>
                </p:cNvSpPr>
                <p:nvPr userDrawn="1"/>
              </p:nvSpPr>
              <p:spPr bwMode="auto">
                <a:xfrm rot="10143706">
                  <a:off x="1900" y="499"/>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58" name="Group 64"/>
              <p:cNvGrpSpPr>
                <a:grpSpLocks/>
              </p:cNvGrpSpPr>
              <p:nvPr userDrawn="1"/>
            </p:nvGrpSpPr>
            <p:grpSpPr bwMode="auto">
              <a:xfrm rot="10800000">
                <a:off x="1701" y="618"/>
                <a:ext cx="272" cy="90"/>
                <a:chOff x="1927" y="527"/>
                <a:chExt cx="272" cy="90"/>
              </a:xfrm>
            </p:grpSpPr>
            <p:sp>
              <p:nvSpPr>
                <p:cNvPr id="1070" name="Oval 65"/>
                <p:cNvSpPr>
                  <a:spLocks noChangeArrowheads="1"/>
                </p:cNvSpPr>
                <p:nvPr userDrawn="1"/>
              </p:nvSpPr>
              <p:spPr bwMode="auto">
                <a:xfrm rot="187092">
                  <a:off x="1936" y="616"/>
                  <a:ext cx="272" cy="45"/>
                </a:xfrm>
                <a:prstGeom prst="ellipse">
                  <a:avLst/>
                </a:prstGeom>
                <a:solidFill>
                  <a:srgbClr val="FFFF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71" name="Oval 66"/>
                <p:cNvSpPr>
                  <a:spLocks noChangeArrowheads="1"/>
                </p:cNvSpPr>
                <p:nvPr userDrawn="1"/>
              </p:nvSpPr>
              <p:spPr bwMode="auto">
                <a:xfrm rot="10143706">
                  <a:off x="1937" y="574"/>
                  <a:ext cx="272" cy="45"/>
                </a:xfrm>
                <a:prstGeom prst="ellipse">
                  <a:avLst/>
                </a:prstGeom>
                <a:solidFill>
                  <a:srgbClr val="FFCC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7" name="Oval 67"/>
              <p:cNvSpPr>
                <a:spLocks noChangeArrowheads="1"/>
              </p:cNvSpPr>
              <p:nvPr userDrawn="1"/>
            </p:nvSpPr>
            <p:spPr bwMode="auto">
              <a:xfrm>
                <a:off x="1920" y="593"/>
                <a:ext cx="45" cy="183"/>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8" name="Oval 68"/>
              <p:cNvSpPr>
                <a:spLocks noChangeArrowheads="1"/>
              </p:cNvSpPr>
              <p:nvPr userDrawn="1"/>
            </p:nvSpPr>
            <p:spPr bwMode="auto">
              <a:xfrm>
                <a:off x="1869" y="503"/>
                <a:ext cx="46"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9" name="Oval 69"/>
              <p:cNvSpPr>
                <a:spLocks noChangeArrowheads="1"/>
              </p:cNvSpPr>
              <p:nvPr userDrawn="1"/>
            </p:nvSpPr>
            <p:spPr bwMode="auto">
              <a:xfrm>
                <a:off x="1967" y="506"/>
                <a:ext cx="45"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63" name="Oval 70"/>
            <p:cNvSpPr>
              <a:spLocks noChangeArrowheads="1"/>
            </p:cNvSpPr>
            <p:nvPr userDrawn="1"/>
          </p:nvSpPr>
          <p:spPr bwMode="auto">
            <a:xfrm flipH="1">
              <a:off x="340" y="3654"/>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4" name="Oval 71"/>
            <p:cNvSpPr>
              <a:spLocks noChangeArrowheads="1"/>
            </p:cNvSpPr>
            <p:nvPr userDrawn="1"/>
          </p:nvSpPr>
          <p:spPr bwMode="auto">
            <a:xfrm flipH="1">
              <a:off x="295" y="3701"/>
              <a:ext cx="23" cy="22"/>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28" name="Group 72"/>
          <p:cNvGrpSpPr>
            <a:grpSpLocks/>
          </p:cNvGrpSpPr>
          <p:nvPr/>
        </p:nvGrpSpPr>
        <p:grpSpPr bwMode="auto">
          <a:xfrm>
            <a:off x="6180138" y="6391275"/>
            <a:ext cx="576262" cy="466725"/>
            <a:chOff x="295" y="3385"/>
            <a:chExt cx="408" cy="340"/>
          </a:xfrm>
        </p:grpSpPr>
        <p:grpSp>
          <p:nvGrpSpPr>
            <p:cNvPr id="9242" name="Group 73"/>
            <p:cNvGrpSpPr>
              <a:grpSpLocks/>
            </p:cNvGrpSpPr>
            <p:nvPr userDrawn="1"/>
          </p:nvGrpSpPr>
          <p:grpSpPr bwMode="auto">
            <a:xfrm rot="2362656">
              <a:off x="295" y="3385"/>
              <a:ext cx="408" cy="273"/>
              <a:chOff x="1701" y="527"/>
              <a:chExt cx="498" cy="273"/>
            </a:xfrm>
          </p:grpSpPr>
          <p:grpSp>
            <p:nvGrpSpPr>
              <p:cNvPr id="9245" name="Group 74"/>
              <p:cNvGrpSpPr>
                <a:grpSpLocks/>
              </p:cNvGrpSpPr>
              <p:nvPr userDrawn="1"/>
            </p:nvGrpSpPr>
            <p:grpSpPr bwMode="auto">
              <a:xfrm rot="228844">
                <a:off x="1927" y="618"/>
                <a:ext cx="272" cy="90"/>
                <a:chOff x="1927" y="527"/>
                <a:chExt cx="272" cy="90"/>
              </a:xfrm>
            </p:grpSpPr>
            <p:sp>
              <p:nvSpPr>
                <p:cNvPr id="1060" name="Oval 75"/>
                <p:cNvSpPr>
                  <a:spLocks noChangeArrowheads="1"/>
                </p:cNvSpPr>
                <p:nvPr userDrawn="1"/>
              </p:nvSpPr>
              <p:spPr bwMode="auto">
                <a:xfrm rot="187092">
                  <a:off x="1921" y="573"/>
                  <a:ext cx="272" cy="43"/>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61" name="Oval 76"/>
                <p:cNvSpPr>
                  <a:spLocks noChangeArrowheads="1"/>
                </p:cNvSpPr>
                <p:nvPr userDrawn="1"/>
              </p:nvSpPr>
              <p:spPr bwMode="auto">
                <a:xfrm rot="10143706">
                  <a:off x="1911" y="530"/>
                  <a:ext cx="272" cy="43"/>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46" name="Group 77"/>
              <p:cNvGrpSpPr>
                <a:grpSpLocks/>
              </p:cNvGrpSpPr>
              <p:nvPr userDrawn="1"/>
            </p:nvGrpSpPr>
            <p:grpSpPr bwMode="auto">
              <a:xfrm rot="10800000">
                <a:off x="1701" y="618"/>
                <a:ext cx="272" cy="90"/>
                <a:chOff x="1927" y="527"/>
                <a:chExt cx="272" cy="90"/>
              </a:xfrm>
            </p:grpSpPr>
            <p:sp>
              <p:nvSpPr>
                <p:cNvPr id="1058" name="Oval 78"/>
                <p:cNvSpPr>
                  <a:spLocks noChangeArrowheads="1"/>
                </p:cNvSpPr>
                <p:nvPr userDrawn="1"/>
              </p:nvSpPr>
              <p:spPr bwMode="auto">
                <a:xfrm rot="187092">
                  <a:off x="1950" y="573"/>
                  <a:ext cx="272" cy="38"/>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9" name="Oval 79"/>
                <p:cNvSpPr>
                  <a:spLocks noChangeArrowheads="1"/>
                </p:cNvSpPr>
                <p:nvPr userDrawn="1"/>
              </p:nvSpPr>
              <p:spPr bwMode="auto">
                <a:xfrm rot="10143706">
                  <a:off x="1955" y="525"/>
                  <a:ext cx="272" cy="44"/>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5" name="Oval 80"/>
              <p:cNvSpPr>
                <a:spLocks noChangeArrowheads="1"/>
              </p:cNvSpPr>
              <p:nvPr userDrawn="1"/>
            </p:nvSpPr>
            <p:spPr bwMode="auto">
              <a:xfrm>
                <a:off x="1924" y="618"/>
                <a:ext cx="44"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6" name="Oval 81"/>
              <p:cNvSpPr>
                <a:spLocks noChangeArrowheads="1"/>
              </p:cNvSpPr>
              <p:nvPr userDrawn="1"/>
            </p:nvSpPr>
            <p:spPr bwMode="auto">
              <a:xfrm>
                <a:off x="1879" y="527"/>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7" name="Oval 82"/>
              <p:cNvSpPr>
                <a:spLocks noChangeArrowheads="1"/>
              </p:cNvSpPr>
              <p:nvPr userDrawn="1"/>
            </p:nvSpPr>
            <p:spPr bwMode="auto">
              <a:xfrm>
                <a:off x="1962" y="523"/>
                <a:ext cx="45"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51" name="Oval 83"/>
            <p:cNvSpPr>
              <a:spLocks noChangeArrowheads="1"/>
            </p:cNvSpPr>
            <p:nvPr userDrawn="1"/>
          </p:nvSpPr>
          <p:spPr bwMode="auto">
            <a:xfrm flipH="1">
              <a:off x="340" y="3657"/>
              <a:ext cx="24"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52" name="Oval 84"/>
            <p:cNvSpPr>
              <a:spLocks noChangeArrowheads="1"/>
            </p:cNvSpPr>
            <p:nvPr userDrawn="1"/>
          </p:nvSpPr>
          <p:spPr bwMode="auto">
            <a:xfrm flipH="1">
              <a:off x="295" y="3702"/>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26" name="Group 85"/>
          <p:cNvGrpSpPr>
            <a:grpSpLocks/>
          </p:cNvGrpSpPr>
          <p:nvPr/>
        </p:nvGrpSpPr>
        <p:grpSpPr bwMode="auto">
          <a:xfrm rot="-4249260">
            <a:off x="8459788" y="1341438"/>
            <a:ext cx="503237" cy="503237"/>
            <a:chOff x="295" y="3385"/>
            <a:chExt cx="408" cy="340"/>
          </a:xfrm>
        </p:grpSpPr>
        <p:grpSp>
          <p:nvGrpSpPr>
            <p:cNvPr id="9230" name="Group 86"/>
            <p:cNvGrpSpPr>
              <a:grpSpLocks/>
            </p:cNvGrpSpPr>
            <p:nvPr userDrawn="1"/>
          </p:nvGrpSpPr>
          <p:grpSpPr bwMode="auto">
            <a:xfrm rot="2362656">
              <a:off x="295" y="3385"/>
              <a:ext cx="408" cy="273"/>
              <a:chOff x="1701" y="527"/>
              <a:chExt cx="498" cy="273"/>
            </a:xfrm>
          </p:grpSpPr>
          <p:grpSp>
            <p:nvGrpSpPr>
              <p:cNvPr id="9233" name="Group 87"/>
              <p:cNvGrpSpPr>
                <a:grpSpLocks/>
              </p:cNvGrpSpPr>
              <p:nvPr userDrawn="1"/>
            </p:nvGrpSpPr>
            <p:grpSpPr bwMode="auto">
              <a:xfrm rot="228844">
                <a:off x="1927" y="618"/>
                <a:ext cx="272" cy="90"/>
                <a:chOff x="1927" y="527"/>
                <a:chExt cx="272" cy="90"/>
              </a:xfrm>
            </p:grpSpPr>
            <p:sp>
              <p:nvSpPr>
                <p:cNvPr id="1048" name="Oval 88"/>
                <p:cNvSpPr>
                  <a:spLocks noChangeArrowheads="1"/>
                </p:cNvSpPr>
                <p:nvPr userDrawn="1"/>
              </p:nvSpPr>
              <p:spPr bwMode="auto">
                <a:xfrm rot="187092">
                  <a:off x="1914" y="547"/>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9" name="Oval 89"/>
                <p:cNvSpPr>
                  <a:spLocks noChangeArrowheads="1"/>
                </p:cNvSpPr>
                <p:nvPr userDrawn="1"/>
              </p:nvSpPr>
              <p:spPr bwMode="auto">
                <a:xfrm rot="10143706">
                  <a:off x="1917" y="502"/>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grpSp>
            <p:nvGrpSpPr>
              <p:cNvPr id="9234" name="Group 90"/>
              <p:cNvGrpSpPr>
                <a:grpSpLocks/>
              </p:cNvGrpSpPr>
              <p:nvPr userDrawn="1"/>
            </p:nvGrpSpPr>
            <p:grpSpPr bwMode="auto">
              <a:xfrm rot="10800000">
                <a:off x="1701" y="618"/>
                <a:ext cx="272" cy="90"/>
                <a:chOff x="1927" y="527"/>
                <a:chExt cx="272" cy="90"/>
              </a:xfrm>
            </p:grpSpPr>
            <p:sp>
              <p:nvSpPr>
                <p:cNvPr id="1046" name="Oval 91"/>
                <p:cNvSpPr>
                  <a:spLocks noChangeArrowheads="1"/>
                </p:cNvSpPr>
                <p:nvPr userDrawn="1"/>
              </p:nvSpPr>
              <p:spPr bwMode="auto">
                <a:xfrm rot="187092">
                  <a:off x="1932" y="595"/>
                  <a:ext cx="272" cy="45"/>
                </a:xfrm>
                <a:prstGeom prst="ellipse">
                  <a:avLst/>
                </a:prstGeom>
                <a:solidFill>
                  <a:srgbClr val="FF9933">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7" name="Oval 92"/>
                <p:cNvSpPr>
                  <a:spLocks noChangeArrowheads="1"/>
                </p:cNvSpPr>
                <p:nvPr userDrawn="1"/>
              </p:nvSpPr>
              <p:spPr bwMode="auto">
                <a:xfrm rot="10143706">
                  <a:off x="1933" y="549"/>
                  <a:ext cx="272" cy="45"/>
                </a:xfrm>
                <a:prstGeom prst="ellipse">
                  <a:avLst/>
                </a:prstGeom>
                <a:solidFill>
                  <a:srgbClr val="FF6600">
                    <a:alpha val="79999"/>
                  </a:srgbClr>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43" name="Oval 93"/>
              <p:cNvSpPr>
                <a:spLocks noChangeArrowheads="1"/>
              </p:cNvSpPr>
              <p:nvPr userDrawn="1"/>
            </p:nvSpPr>
            <p:spPr bwMode="auto">
              <a:xfrm>
                <a:off x="1921" y="604"/>
                <a:ext cx="47" cy="182"/>
              </a:xfrm>
              <a:prstGeom prst="ellipse">
                <a:avLst/>
              </a:prstGeom>
              <a:solidFill>
                <a:srgbClr val="993300"/>
              </a:solidFill>
              <a:ln>
                <a:noFill/>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4" name="Oval 94"/>
              <p:cNvSpPr>
                <a:spLocks noChangeArrowheads="1"/>
              </p:cNvSpPr>
              <p:nvPr userDrawn="1"/>
            </p:nvSpPr>
            <p:spPr bwMode="auto">
              <a:xfrm>
                <a:off x="1881" y="510"/>
                <a:ext cx="46" cy="46"/>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5" name="Oval 95"/>
              <p:cNvSpPr>
                <a:spLocks noChangeArrowheads="1"/>
              </p:cNvSpPr>
              <p:nvPr userDrawn="1"/>
            </p:nvSpPr>
            <p:spPr bwMode="auto">
              <a:xfrm>
                <a:off x="1972" y="510"/>
                <a:ext cx="46" cy="45"/>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
          <p:nvSpPr>
            <p:cNvPr id="1039" name="Oval 96"/>
            <p:cNvSpPr>
              <a:spLocks noChangeArrowheads="1"/>
            </p:cNvSpPr>
            <p:nvPr userDrawn="1"/>
          </p:nvSpPr>
          <p:spPr bwMode="auto">
            <a:xfrm flipH="1">
              <a:off x="334" y="3658"/>
              <a:ext cx="22"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sp>
          <p:nvSpPr>
            <p:cNvPr id="1040" name="Oval 97"/>
            <p:cNvSpPr>
              <a:spLocks noChangeArrowheads="1"/>
            </p:cNvSpPr>
            <p:nvPr userDrawn="1"/>
          </p:nvSpPr>
          <p:spPr bwMode="auto">
            <a:xfrm flipH="1">
              <a:off x="287" y="3702"/>
              <a:ext cx="23" cy="23"/>
            </a:xfrm>
            <a:prstGeom prst="ellipse">
              <a:avLst/>
            </a:prstGeom>
            <a:solidFill>
              <a:schemeClr val="tx1"/>
            </a:solidFill>
            <a:ln w="9525">
              <a:solidFill>
                <a:schemeClr val="tx1"/>
              </a:solidFill>
              <a:round/>
              <a:headEnd/>
              <a:tailEnd/>
            </a:ln>
            <a:effectLst/>
            <a:extLst/>
          </p:spPr>
          <p:txBody>
            <a:bodyPr wrap="none" anchor="ct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charset="0"/>
                  <a:ea typeface="新細明體"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dirty="0" smtClean="0">
                <a:ln>
                  <a:noFill/>
                </a:ln>
                <a:solidFill>
                  <a:srgbClr val="000000"/>
                </a:solidFill>
                <a:effectLst/>
                <a:uLnTx/>
                <a:uFillTx/>
                <a:latin typeface="Arial" charset="0"/>
                <a:ea typeface="標楷體" panose="03000509000000000000" pitchFamily="65" charset="-120"/>
                <a:cs typeface="+mn-cs"/>
              </a:endParaRPr>
            </a:p>
          </p:txBody>
        </p:sp>
      </p:grpSp>
    </p:spTree>
    <p:extLst>
      <p:ext uri="{BB962C8B-B14F-4D97-AF65-F5344CB8AC3E}">
        <p14:creationId xmlns:p14="http://schemas.microsoft.com/office/powerpoint/2010/main" val="3084322034"/>
      </p:ext>
    </p:extLst>
  </p:cSld>
  <p:clrMap bg1="lt1" tx1="dk1" bg2="lt2" tx2="dk2" accent1="accent1" accent2="accent2" accent3="accent3" accent4="accent4" accent5="accent5" accent6="accent6" hlink="hlink" folHlink="folHlink"/>
  <p:sldLayoutIdLst>
    <p:sldLayoutId id="2147484466" r:id="rId1"/>
    <p:sldLayoutId id="2147484467" r:id="rId2"/>
    <p:sldLayoutId id="2147484468" r:id="rId3"/>
    <p:sldLayoutId id="2147484469" r:id="rId4"/>
    <p:sldLayoutId id="2147484470" r:id="rId5"/>
    <p:sldLayoutId id="2147484471" r:id="rId6"/>
    <p:sldLayoutId id="2147484472" r:id="rId7"/>
    <p:sldLayoutId id="2147484473" r:id="rId8"/>
    <p:sldLayoutId id="2147484474" r:id="rId9"/>
    <p:sldLayoutId id="2147484475" r:id="rId10"/>
    <p:sldLayoutId id="2147484476"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repeatCount="indefinite" fill="hold" nodeType="withEffect">
                                  <p:stCondLst>
                                    <p:cond delay="0"/>
                                  </p:stCondLst>
                                  <p:childTnLst>
                                    <p:animEffect transition="out" filter="fade">
                                      <p:cBhvr>
                                        <p:cTn id="6" dur="1000" tmFilter="0, 0; .2, .5; .8, .5; 1, 0"/>
                                        <p:tgtEl>
                                          <p:spTgt spid="6"/>
                                        </p:tgtEl>
                                      </p:cBhvr>
                                    </p:animEffect>
                                    <p:animScale>
                                      <p:cBhvr>
                                        <p:cTn id="7" dur="500" autoRev="1" fill="hold"/>
                                        <p:tgtEl>
                                          <p:spTgt spid="6"/>
                                        </p:tgtEl>
                                      </p:cBhvr>
                                      <p:by x="105000" y="105000"/>
                                    </p:animScale>
                                  </p:childTnLst>
                                </p:cTn>
                              </p:par>
                              <p:par>
                                <p:cTn id="8" presetID="26" presetClass="emph" presetSubtype="0" repeatCount="indefinite" fill="hold" nodeType="withEffect">
                                  <p:stCondLst>
                                    <p:cond delay="0"/>
                                  </p:stCondLst>
                                  <p:childTnLst>
                                    <p:animEffect transition="out" filter="fade">
                                      <p:cBhvr>
                                        <p:cTn id="9" dur="3000" tmFilter="0, 0; .2, .5; .8, .5; 1, 0"/>
                                        <p:tgtEl>
                                          <p:spTgt spid="18"/>
                                        </p:tgtEl>
                                      </p:cBhvr>
                                    </p:animEffect>
                                    <p:animScale>
                                      <p:cBhvr>
                                        <p:cTn id="10" dur="1500" autoRev="1" fill="hold"/>
                                        <p:tgtEl>
                                          <p:spTgt spid="18"/>
                                        </p:tgtEl>
                                      </p:cBhvr>
                                      <p:by x="105000" y="105000"/>
                                    </p:animScale>
                                  </p:childTnLst>
                                </p:cTn>
                              </p:par>
                              <p:par>
                                <p:cTn id="11" presetID="26" presetClass="emph" presetSubtype="0" repeatCount="indefinite" fill="hold" nodeType="withEffect">
                                  <p:stCondLst>
                                    <p:cond delay="0"/>
                                  </p:stCondLst>
                                  <p:childTnLst>
                                    <p:animEffect transition="out" filter="fade">
                                      <p:cBhvr>
                                        <p:cTn id="12" dur="3000" tmFilter="0, 0; .2, .5; .8, .5; 1, 0"/>
                                        <p:tgtEl>
                                          <p:spTgt spid="26"/>
                                        </p:tgtEl>
                                      </p:cBhvr>
                                    </p:animEffect>
                                    <p:animScale>
                                      <p:cBhvr>
                                        <p:cTn id="13" dur="1500" autoRev="1" fill="hold"/>
                                        <p:tgtEl>
                                          <p:spTgt spid="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ctr" rtl="0" eaLnBrk="0" fontAlgn="base" hangingPunct="0">
        <a:spcBef>
          <a:spcPct val="0"/>
        </a:spcBef>
        <a:spcAft>
          <a:spcPct val="0"/>
        </a:spcAft>
        <a:defRPr kumimoji="1" sz="4400">
          <a:solidFill>
            <a:schemeClr val="tx2"/>
          </a:solidFill>
          <a:latin typeface="+mj-lt"/>
          <a:ea typeface="標楷體" panose="03000509000000000000" pitchFamily="65" charset="-120"/>
          <a:cs typeface="+mj-cs"/>
        </a:defRPr>
      </a:lvl1pPr>
      <a:lvl2pPr algn="ctr" rtl="0" eaLnBrk="0" fontAlgn="base" hangingPunct="0">
        <a:spcBef>
          <a:spcPct val="0"/>
        </a:spcBef>
        <a:spcAft>
          <a:spcPct val="0"/>
        </a:spcAft>
        <a:defRPr kumimoji="1" sz="4400">
          <a:solidFill>
            <a:schemeClr val="tx2"/>
          </a:solidFill>
          <a:latin typeface="Arial" charset="0"/>
          <a:ea typeface="標楷體" pitchFamily="65" charset="-120"/>
        </a:defRPr>
      </a:lvl2pPr>
      <a:lvl3pPr algn="ctr" rtl="0" eaLnBrk="0" fontAlgn="base" hangingPunct="0">
        <a:spcBef>
          <a:spcPct val="0"/>
        </a:spcBef>
        <a:spcAft>
          <a:spcPct val="0"/>
        </a:spcAft>
        <a:defRPr kumimoji="1" sz="4400">
          <a:solidFill>
            <a:schemeClr val="tx2"/>
          </a:solidFill>
          <a:latin typeface="Arial" charset="0"/>
          <a:ea typeface="標楷體" pitchFamily="65" charset="-120"/>
        </a:defRPr>
      </a:lvl3pPr>
      <a:lvl4pPr algn="ctr" rtl="0" eaLnBrk="0" fontAlgn="base" hangingPunct="0">
        <a:spcBef>
          <a:spcPct val="0"/>
        </a:spcBef>
        <a:spcAft>
          <a:spcPct val="0"/>
        </a:spcAft>
        <a:defRPr kumimoji="1" sz="4400">
          <a:solidFill>
            <a:schemeClr val="tx2"/>
          </a:solidFill>
          <a:latin typeface="Arial" charset="0"/>
          <a:ea typeface="標楷體" pitchFamily="65" charset="-120"/>
        </a:defRPr>
      </a:lvl4pPr>
      <a:lvl5pPr algn="ctr" rtl="0" eaLnBrk="0" fontAlgn="base" hangingPunct="0">
        <a:spcBef>
          <a:spcPct val="0"/>
        </a:spcBef>
        <a:spcAft>
          <a:spcPct val="0"/>
        </a:spcAft>
        <a:defRPr kumimoji="1" sz="4400">
          <a:solidFill>
            <a:schemeClr val="tx2"/>
          </a:solidFill>
          <a:latin typeface="Arial" charset="0"/>
          <a:ea typeface="標楷體" pitchFamily="65" charset="-120"/>
        </a:defRPr>
      </a:lvl5pPr>
      <a:lvl6pPr marL="457200" algn="ctr" rtl="0" fontAlgn="base">
        <a:spcBef>
          <a:spcPct val="0"/>
        </a:spcBef>
        <a:spcAft>
          <a:spcPct val="0"/>
        </a:spcAft>
        <a:defRPr kumimoji="1" sz="4400">
          <a:solidFill>
            <a:schemeClr val="tx2"/>
          </a:solidFill>
          <a:latin typeface="Arial" charset="0"/>
          <a:ea typeface="新細明體" pitchFamily="18" charset="-120"/>
        </a:defRPr>
      </a:lvl6pPr>
      <a:lvl7pPr marL="914400" algn="ctr" rtl="0" fontAlgn="base">
        <a:spcBef>
          <a:spcPct val="0"/>
        </a:spcBef>
        <a:spcAft>
          <a:spcPct val="0"/>
        </a:spcAft>
        <a:defRPr kumimoji="1" sz="4400">
          <a:solidFill>
            <a:schemeClr val="tx2"/>
          </a:solidFill>
          <a:latin typeface="Arial" charset="0"/>
          <a:ea typeface="新細明體" pitchFamily="18" charset="-120"/>
        </a:defRPr>
      </a:lvl7pPr>
      <a:lvl8pPr marL="1371600" algn="ctr" rtl="0" fontAlgn="base">
        <a:spcBef>
          <a:spcPct val="0"/>
        </a:spcBef>
        <a:spcAft>
          <a:spcPct val="0"/>
        </a:spcAft>
        <a:defRPr kumimoji="1" sz="4400">
          <a:solidFill>
            <a:schemeClr val="tx2"/>
          </a:solidFill>
          <a:latin typeface="Arial" charset="0"/>
          <a:ea typeface="新細明體" pitchFamily="18" charset="-120"/>
        </a:defRPr>
      </a:lvl8pPr>
      <a:lvl9pPr marL="1828800" algn="ctr" rtl="0" fontAlgn="base">
        <a:spcBef>
          <a:spcPct val="0"/>
        </a:spcBef>
        <a:spcAft>
          <a:spcPct val="0"/>
        </a:spcAft>
        <a:defRPr kumimoji="1" sz="4400">
          <a:solidFill>
            <a:schemeClr val="tx2"/>
          </a:solidFill>
          <a:latin typeface="Arial" charset="0"/>
          <a:ea typeface="新細明體" pitchFamily="18"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標楷體" panose="03000509000000000000" pitchFamily="65" charset="-120"/>
          <a:cs typeface="+mn-cs"/>
        </a:defRPr>
      </a:lvl1pPr>
      <a:lvl2pPr marL="742950" indent="-285750" algn="l" rtl="0" eaLnBrk="0" fontAlgn="base" hangingPunct="0">
        <a:spcBef>
          <a:spcPct val="20000"/>
        </a:spcBef>
        <a:spcAft>
          <a:spcPct val="0"/>
        </a:spcAft>
        <a:buChar char="–"/>
        <a:defRPr kumimoji="1" sz="2800">
          <a:solidFill>
            <a:srgbClr val="FF0066"/>
          </a:solidFill>
          <a:latin typeface="+mn-lt"/>
          <a:ea typeface="標楷體" panose="03000509000000000000" pitchFamily="65" charset="-120"/>
        </a:defRPr>
      </a:lvl2pPr>
      <a:lvl3pPr marL="1143000" indent="-228600" algn="l" rtl="0" eaLnBrk="0" fontAlgn="base" hangingPunct="0">
        <a:spcBef>
          <a:spcPct val="20000"/>
        </a:spcBef>
        <a:spcAft>
          <a:spcPct val="0"/>
        </a:spcAft>
        <a:buChar char="•"/>
        <a:defRPr kumimoji="1" sz="2400">
          <a:solidFill>
            <a:schemeClr val="tx1"/>
          </a:solidFill>
          <a:latin typeface="+mn-lt"/>
          <a:ea typeface="標楷體" panose="03000509000000000000" pitchFamily="65" charset="-120"/>
        </a:defRPr>
      </a:lvl3pPr>
      <a:lvl4pPr marL="1600200" indent="-228600" algn="l" rtl="0" eaLnBrk="0" fontAlgn="base" hangingPunct="0">
        <a:spcBef>
          <a:spcPct val="20000"/>
        </a:spcBef>
        <a:spcAft>
          <a:spcPct val="0"/>
        </a:spcAft>
        <a:buChar char="–"/>
        <a:defRPr kumimoji="1" sz="2000">
          <a:solidFill>
            <a:srgbClr val="FF0066"/>
          </a:solidFill>
          <a:latin typeface="+mn-lt"/>
          <a:ea typeface="標楷體" panose="03000509000000000000" pitchFamily="65" charset="-120"/>
        </a:defRPr>
      </a:lvl4pPr>
      <a:lvl5pPr marL="2057400" indent="-228600" algn="l" rtl="0" eaLnBrk="0" fontAlgn="base" hangingPunct="0">
        <a:spcBef>
          <a:spcPct val="20000"/>
        </a:spcBef>
        <a:spcAft>
          <a:spcPct val="0"/>
        </a:spcAft>
        <a:buChar char="»"/>
        <a:defRPr kumimoji="1" sz="2000">
          <a:solidFill>
            <a:schemeClr val="tx1"/>
          </a:solidFill>
          <a:latin typeface="+mn-lt"/>
          <a:ea typeface="標楷體" panose="03000509000000000000"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CBBF8A1-2453-4FFC-96A1-C454FB86F241}" type="datetimeFigureOut">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l" defTabSz="914400" rtl="0" eaLnBrk="1" fontAlgn="auto" latinLnBrk="0" hangingPunct="1">
                <a:lnSpc>
                  <a:spcPct val="100000"/>
                </a:lnSpc>
                <a:spcBef>
                  <a:spcPts val="0"/>
                </a:spcBef>
                <a:spcAft>
                  <a:spcPts val="0"/>
                </a:spcAft>
                <a:buClrTx/>
                <a:buSzTx/>
                <a:buFontTx/>
                <a:buNone/>
                <a:tabLst/>
                <a:defRPr/>
              </a:pPr>
              <a:t>2024/11/17</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B4DF04A-BC54-4B2F-85D5-DBEB3778BDFB}" type="slidenum">
              <a:rPr kumimoji="0" lang="zh-TW" altLang="en-US" sz="1200" b="0" i="0" u="none" strike="noStrike" kern="1200" cap="none" spc="0" normalizeH="0" baseline="0" noProof="0" smtClean="0">
                <a:ln>
                  <a:noFill/>
                </a:ln>
                <a:solidFill>
                  <a:prstClr val="black">
                    <a:tint val="75000"/>
                  </a:prstClr>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TW" altLang="en-US" sz="1200" b="0" i="0" u="none" strike="noStrike" kern="1200" cap="none" spc="0" normalizeH="0" baseline="0" noProof="0">
              <a:ln>
                <a:noFill/>
              </a:ln>
              <a:solidFill>
                <a:prstClr val="black">
                  <a:tint val="75000"/>
                </a:prstClr>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340911467"/>
      </p:ext>
    </p:extLst>
  </p:cSld>
  <p:clrMap bg1="lt1" tx1="dk1" bg2="lt2" tx2="dk2" accent1="accent1" accent2="accent2" accent3="accent3" accent4="accent4" accent5="accent5" accent6="accent6" hlink="hlink" folHlink="folHlink"/>
  <p:sldLayoutIdLst>
    <p:sldLayoutId id="2147484478" r:id="rId1"/>
    <p:sldLayoutId id="2147484479" r:id="rId2"/>
    <p:sldLayoutId id="2147484480" r:id="rId3"/>
    <p:sldLayoutId id="2147484481" r:id="rId4"/>
    <p:sldLayoutId id="2147484482" r:id="rId5"/>
    <p:sldLayoutId id="2147484483" r:id="rId6"/>
    <p:sldLayoutId id="2147484484" r:id="rId7"/>
    <p:sldLayoutId id="2147484485" r:id="rId8"/>
    <p:sldLayoutId id="2147484486" r:id="rId9"/>
    <p:sldLayoutId id="2147484487" r:id="rId10"/>
    <p:sldLayoutId id="21474844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upload.wikimedia.org/wikipedia/commons/8/82/CharlesBabbage.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upload.wikimedia.org/wikipedia/commons/b/b3/Scherbius-1928-patent.p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zhuanlan.zhihu.com/p/20336621" TargetMode="External"/><Relationship Id="rId2" Type="http://schemas.openxmlformats.org/officeDocument/2006/relationships/hyperlink" Target="https://reurl.cc/K35Yr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reurl.cc/KrWrVq" TargetMode="External"/><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reurl.cc/L7rka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reurl.cc/82AbqX"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36.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6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4.xml"/><Relationship Id="rId4" Type="http://schemas.openxmlformats.org/officeDocument/2006/relationships/image" Target="../media/image36.wmf"/></Relationships>
</file>

<file path=ppt/slides/_rels/slide75.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2"/>
          <p:cNvSpPr>
            <a:spLocks noChangeShapeType="1"/>
          </p:cNvSpPr>
          <p:nvPr/>
        </p:nvSpPr>
        <p:spPr bwMode="auto">
          <a:xfrm flipV="1">
            <a:off x="2368550" y="1292225"/>
            <a:ext cx="601663" cy="1146175"/>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71" name="Line 4"/>
          <p:cNvSpPr>
            <a:spLocks noChangeShapeType="1"/>
          </p:cNvSpPr>
          <p:nvPr/>
        </p:nvSpPr>
        <p:spPr bwMode="auto">
          <a:xfrm>
            <a:off x="2978150" y="1292225"/>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72" name="Line 6"/>
          <p:cNvSpPr>
            <a:spLocks noChangeShapeType="1"/>
          </p:cNvSpPr>
          <p:nvPr/>
        </p:nvSpPr>
        <p:spPr bwMode="auto">
          <a:xfrm flipV="1">
            <a:off x="2633663" y="2039938"/>
            <a:ext cx="715962" cy="50165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73" name="Line 7"/>
          <p:cNvSpPr>
            <a:spLocks noChangeShapeType="1"/>
          </p:cNvSpPr>
          <p:nvPr/>
        </p:nvSpPr>
        <p:spPr bwMode="auto">
          <a:xfrm>
            <a:off x="2800350" y="3810000"/>
            <a:ext cx="609600" cy="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74" name="Line 8"/>
          <p:cNvSpPr>
            <a:spLocks noChangeShapeType="1"/>
          </p:cNvSpPr>
          <p:nvPr/>
        </p:nvSpPr>
        <p:spPr bwMode="auto">
          <a:xfrm>
            <a:off x="2673350" y="4267200"/>
            <a:ext cx="723900" cy="33655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75" name="Rectangle 9"/>
          <p:cNvSpPr>
            <a:spLocks noGrp="1" noChangeArrowheads="1"/>
          </p:cNvSpPr>
          <p:nvPr>
            <p:ph type="title"/>
          </p:nvPr>
        </p:nvSpPr>
        <p:spPr>
          <a:xfrm>
            <a:off x="457200" y="76200"/>
            <a:ext cx="8229600" cy="868363"/>
          </a:xfrm>
        </p:spPr>
        <p:txBody>
          <a:bodyPr/>
          <a:lstStyle/>
          <a:p>
            <a:pPr eaLnBrk="1" hangingPunct="1"/>
            <a:r>
              <a:rPr lang="en-US" altLang="zh-CN" sz="4300" smtClean="0">
                <a:ea typeface="宋体" panose="02010600030101010101" pitchFamily="2" charset="-122"/>
              </a:rPr>
              <a:t>Contents</a:t>
            </a:r>
          </a:p>
        </p:txBody>
      </p:sp>
      <p:grpSp>
        <p:nvGrpSpPr>
          <p:cNvPr id="7176" name="Group 10"/>
          <p:cNvGrpSpPr>
            <a:grpSpLocks/>
          </p:cNvGrpSpPr>
          <p:nvPr/>
        </p:nvGrpSpPr>
        <p:grpSpPr bwMode="auto">
          <a:xfrm>
            <a:off x="304800" y="2205038"/>
            <a:ext cx="2673350" cy="2671762"/>
            <a:chOff x="140" y="1419"/>
            <a:chExt cx="1684" cy="1683"/>
          </a:xfrm>
        </p:grpSpPr>
        <p:sp>
          <p:nvSpPr>
            <p:cNvPr id="2" name="Oval 11"/>
            <p:cNvSpPr>
              <a:spLocks noChangeArrowheads="1"/>
            </p:cNvSpPr>
            <p:nvPr/>
          </p:nvSpPr>
          <p:spPr bwMode="gray">
            <a:xfrm>
              <a:off x="140" y="1419"/>
              <a:ext cx="1684" cy="168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3" name="Oval 12"/>
            <p:cNvSpPr>
              <a:spLocks noChangeArrowheads="1"/>
            </p:cNvSpPr>
            <p:nvPr/>
          </p:nvSpPr>
          <p:spPr bwMode="gray">
            <a:xfrm>
              <a:off x="251" y="1528"/>
              <a:ext cx="1461" cy="146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4" name="Oval 13"/>
            <p:cNvSpPr>
              <a:spLocks noChangeArrowheads="1"/>
            </p:cNvSpPr>
            <p:nvPr/>
          </p:nvSpPr>
          <p:spPr bwMode="gray">
            <a:xfrm>
              <a:off x="258" y="1536"/>
              <a:ext cx="1461" cy="1462"/>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08" name="Oval 14"/>
            <p:cNvSpPr>
              <a:spLocks noChangeArrowheads="1"/>
            </p:cNvSpPr>
            <p:nvPr/>
          </p:nvSpPr>
          <p:spPr bwMode="gray">
            <a:xfrm>
              <a:off x="323" y="1602"/>
              <a:ext cx="1317" cy="1316"/>
            </a:xfrm>
            <a:prstGeom prst="ellipse">
              <a:avLst/>
            </a:prstGeom>
            <a:solidFill>
              <a:srgbClr val="000000"/>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09" name="Oval 15"/>
            <p:cNvSpPr>
              <a:spLocks noChangeArrowheads="1"/>
            </p:cNvSpPr>
            <p:nvPr/>
          </p:nvSpPr>
          <p:spPr bwMode="gray">
            <a:xfrm>
              <a:off x="344" y="1623"/>
              <a:ext cx="1276" cy="127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10" name="Oval 16"/>
            <p:cNvSpPr>
              <a:spLocks noChangeArrowheads="1"/>
            </p:cNvSpPr>
            <p:nvPr/>
          </p:nvSpPr>
          <p:spPr bwMode="gray">
            <a:xfrm>
              <a:off x="360" y="1630"/>
              <a:ext cx="1246" cy="1246"/>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11" name="Oval 17"/>
            <p:cNvSpPr>
              <a:spLocks noChangeArrowheads="1"/>
            </p:cNvSpPr>
            <p:nvPr/>
          </p:nvSpPr>
          <p:spPr bwMode="gray">
            <a:xfrm>
              <a:off x="374" y="1642"/>
              <a:ext cx="1184" cy="116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12" name="Oval 18"/>
            <p:cNvSpPr>
              <a:spLocks noChangeArrowheads="1"/>
            </p:cNvSpPr>
            <p:nvPr/>
          </p:nvSpPr>
          <p:spPr bwMode="gray">
            <a:xfrm>
              <a:off x="443" y="1675"/>
              <a:ext cx="1053" cy="945"/>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pic>
          <p:nvPicPr>
            <p:cNvPr id="7213" name="Picture 19" descr="ma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 y="1773"/>
              <a:ext cx="1011" cy="1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177" name="AutoShape 20"/>
          <p:cNvSpPr>
            <a:spLocks noChangeArrowheads="1"/>
          </p:cNvSpPr>
          <p:nvPr/>
        </p:nvSpPr>
        <p:spPr bwMode="gray">
          <a:xfrm>
            <a:off x="3349625" y="990600"/>
            <a:ext cx="5105400" cy="401638"/>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78" name="Rectangle 21"/>
          <p:cNvSpPr>
            <a:spLocks noChangeArrowheads="1"/>
          </p:cNvSpPr>
          <p:nvPr/>
        </p:nvSpPr>
        <p:spPr bwMode="auto">
          <a:xfrm>
            <a:off x="3670300" y="985838"/>
            <a:ext cx="20304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第一篇　認識問題</a:t>
            </a:r>
            <a:endParaRPr kumimoji="0" lang="en-US" altLang="zh-CN" sz="18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179" name="AutoShape 22"/>
          <p:cNvSpPr>
            <a:spLocks noChangeArrowheads="1"/>
          </p:cNvSpPr>
          <p:nvPr/>
        </p:nvSpPr>
        <p:spPr bwMode="gray">
          <a:xfrm>
            <a:off x="3408363" y="1781175"/>
            <a:ext cx="5105400" cy="40481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80" name="AutoShape 24"/>
          <p:cNvSpPr>
            <a:spLocks noChangeArrowheads="1"/>
          </p:cNvSpPr>
          <p:nvPr/>
        </p:nvSpPr>
        <p:spPr bwMode="gray">
          <a:xfrm>
            <a:off x="3429000" y="4360863"/>
            <a:ext cx="5105400" cy="43973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81" name="Oval 26"/>
          <p:cNvSpPr>
            <a:spLocks noChangeArrowheads="1"/>
          </p:cNvSpPr>
          <p:nvPr/>
        </p:nvSpPr>
        <p:spPr bwMode="gray">
          <a:xfrm>
            <a:off x="3263900" y="1163638"/>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82" name="Oval 27"/>
          <p:cNvSpPr>
            <a:spLocks noChangeArrowheads="1"/>
          </p:cNvSpPr>
          <p:nvPr/>
        </p:nvSpPr>
        <p:spPr bwMode="gray">
          <a:xfrm>
            <a:off x="3287713" y="1874838"/>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83" name="AutoShape 29"/>
          <p:cNvSpPr>
            <a:spLocks noChangeArrowheads="1"/>
          </p:cNvSpPr>
          <p:nvPr/>
        </p:nvSpPr>
        <p:spPr bwMode="gray">
          <a:xfrm>
            <a:off x="3429000" y="5373688"/>
            <a:ext cx="5105400" cy="341312"/>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84" name="Rectangle 21"/>
          <p:cNvSpPr>
            <a:spLocks noChangeArrowheads="1"/>
          </p:cNvSpPr>
          <p:nvPr/>
        </p:nvSpPr>
        <p:spPr bwMode="auto">
          <a:xfrm>
            <a:off x="3725863" y="1793875"/>
            <a:ext cx="203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第二篇　安全架構</a:t>
            </a:r>
            <a:endParaRPr kumimoji="0" lang="en-US" altLang="zh-CN"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185" name="Rectangle 21"/>
          <p:cNvSpPr>
            <a:spLocks noChangeArrowheads="1"/>
          </p:cNvSpPr>
          <p:nvPr/>
        </p:nvSpPr>
        <p:spPr bwMode="auto">
          <a:xfrm>
            <a:off x="3725863" y="4405313"/>
            <a:ext cx="204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rPr>
              <a:t>第五篇　縱深防禦</a:t>
            </a:r>
            <a:endParaRPr kumimoji="0" lang="en-US" altLang="zh-CN" sz="1800" b="0" i="0" u="none" strike="noStrike" kern="1200" cap="none" spc="0" normalizeH="0" baseline="0" noProof="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186" name="Rectangle 21"/>
          <p:cNvSpPr>
            <a:spLocks noChangeArrowheads="1"/>
          </p:cNvSpPr>
          <p:nvPr/>
        </p:nvSpPr>
        <p:spPr bwMode="auto">
          <a:xfrm>
            <a:off x="3738563" y="5413375"/>
            <a:ext cx="20313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第六篇　全面管理</a:t>
            </a:r>
            <a:endParaRPr kumimoji="0" lang="en-US" altLang="zh-CN" sz="1800" b="0" i="0" u="none"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187" name="文字方塊 1"/>
          <p:cNvSpPr txBox="1">
            <a:spLocks noChangeArrowheads="1"/>
          </p:cNvSpPr>
          <p:nvPr/>
        </p:nvSpPr>
        <p:spPr bwMode="auto">
          <a:xfrm>
            <a:off x="3730625" y="1447800"/>
            <a:ext cx="4803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資訊安全概論、第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2</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資訊法律與事件處理、</a:t>
            </a:r>
          </a:p>
        </p:txBody>
      </p:sp>
      <p:sp>
        <p:nvSpPr>
          <p:cNvPr id="7188" name="文字方塊 39"/>
          <p:cNvSpPr txBox="1">
            <a:spLocks noChangeArrowheads="1"/>
          </p:cNvSpPr>
          <p:nvPr/>
        </p:nvSpPr>
        <p:spPr bwMode="auto">
          <a:xfrm>
            <a:off x="3749675" y="2209800"/>
            <a:ext cx="49641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5</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認證、授權與存取控制、第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8</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資訊系統與網路模型</a:t>
            </a:r>
          </a:p>
        </p:txBody>
      </p:sp>
      <p:sp>
        <p:nvSpPr>
          <p:cNvPr id="7189" name="文字方塊 40"/>
          <p:cNvSpPr txBox="1">
            <a:spLocks noChangeArrowheads="1"/>
          </p:cNvSpPr>
          <p:nvPr/>
        </p:nvSpPr>
        <p:spPr bwMode="auto">
          <a:xfrm>
            <a:off x="3749675" y="4830763"/>
            <a:ext cx="4965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9</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防火牆與使用政策、第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10</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入侵偵測與防禦系統、</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12</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多層次防禦</a:t>
            </a:r>
          </a:p>
        </p:txBody>
      </p:sp>
      <p:sp>
        <p:nvSpPr>
          <p:cNvPr id="7190" name="文字方塊 41"/>
          <p:cNvSpPr txBox="1">
            <a:spLocks noChangeArrowheads="1"/>
          </p:cNvSpPr>
          <p:nvPr/>
        </p:nvSpPr>
        <p:spPr bwMode="auto">
          <a:xfrm>
            <a:off x="3798888" y="5791200"/>
            <a:ext cx="4964112"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6</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章資訊安全架構與設計、第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13</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實體安全與營運安全、第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14</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資訊安全管理系統、第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15</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章緊急應變計、</a:t>
            </a:r>
            <a:endPar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16</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資訊技術服務管理</a:t>
            </a:r>
            <a:endPar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endParaRPr>
          </a:p>
        </p:txBody>
      </p:sp>
      <p:sp>
        <p:nvSpPr>
          <p:cNvPr id="7191" name="文字方塊 1"/>
          <p:cNvSpPr txBox="1">
            <a:spLocks noChangeArrowheads="1"/>
          </p:cNvSpPr>
          <p:nvPr/>
        </p:nvSpPr>
        <p:spPr bwMode="auto">
          <a:xfrm>
            <a:off x="92075" y="176213"/>
            <a:ext cx="2803525" cy="23082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參考書籍</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碁峰出版社</a:t>
            </a:r>
            <a:endPar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0" i="0" u="none" strike="noStrike" kern="1200" cap="none" spc="0" normalizeH="0" baseline="0" noProof="0" smtClean="0">
                <a:ln>
                  <a:noFill/>
                </a:ln>
                <a:solidFill>
                  <a:srgbClr val="FF0000"/>
                </a:solidFill>
                <a:effectLst/>
                <a:uLnTx/>
                <a:uFillTx/>
                <a:latin typeface="標楷體" panose="03000509000000000000" pitchFamily="65" charset="-120"/>
                <a:ea typeface="標楷體" panose="03000509000000000000" pitchFamily="65" charset="-120"/>
                <a:cs typeface="+mn-cs"/>
              </a:rPr>
              <a:t>(</a:t>
            </a:r>
            <a:r>
              <a:rPr kumimoji="0" lang="zh-TW" altLang="en-US" sz="1800" b="0" i="0" u="none" strike="noStrike" kern="1200" cap="none" spc="0" normalizeH="0" baseline="0" noProof="0" smtClean="0">
                <a:ln>
                  <a:noFill/>
                </a:ln>
                <a:solidFill>
                  <a:srgbClr val="FF0000"/>
                </a:solidFill>
                <a:effectLst/>
                <a:uLnTx/>
                <a:uFillTx/>
                <a:latin typeface="標楷體" panose="03000509000000000000" pitchFamily="65" charset="-120"/>
                <a:ea typeface="標楷體" panose="03000509000000000000" pitchFamily="65" charset="-120"/>
                <a:cs typeface="+mn-cs"/>
              </a:rPr>
              <a:t>上課章節順序</a:t>
            </a:r>
            <a:r>
              <a:rPr kumimoji="0" lang="en-US" altLang="zh-TW" sz="1800" b="0" i="0" u="none" strike="noStrike" kern="1200" cap="none" spc="0" normalizeH="0" baseline="0" noProof="0" smtClean="0">
                <a:ln>
                  <a:noFill/>
                </a:ln>
                <a:solidFill>
                  <a:srgbClr val="FF0000"/>
                </a:solidFill>
                <a:effectLst/>
                <a:uLnTx/>
                <a:uFillTx/>
                <a:latin typeface="標楷體" panose="03000509000000000000" pitchFamily="65" charset="-120"/>
                <a:ea typeface="標楷體" panose="03000509000000000000" pitchFamily="65" charset="-120"/>
                <a:cs typeface="+mn-cs"/>
              </a:rPr>
              <a:t>)</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
            </a:r>
            <a:b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b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作者</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潘天佑</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
            </a:r>
            <a:b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b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書名</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資訊安全概論與實務</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a:t>
            </a:r>
            <a:r>
              <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第三版</a:t>
            </a:r>
            <a:r>
              <a:rPr kumimoji="0" lang="en-US" altLang="zh-TW"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rPr>
              <a:t>) Information Security: Fundamentals &amp; Practices (3rd Edition)</a:t>
            </a:r>
            <a:endParaRPr kumimoji="0" lang="zh-TW" altLang="en-US" sz="1800" b="0" i="0" u="none" strike="noStrike" kern="1200" cap="none" spc="0" normalizeH="0" baseline="0" noProof="0" smtClean="0">
              <a:ln>
                <a:noFill/>
              </a:ln>
              <a:solidFill>
                <a:srgbClr val="080808"/>
              </a:solidFill>
              <a:effectLst/>
              <a:uLnTx/>
              <a:uFillTx/>
              <a:latin typeface="標楷體" panose="03000509000000000000" pitchFamily="65" charset="-120"/>
              <a:ea typeface="標楷體" panose="03000509000000000000" pitchFamily="65" charset="-120"/>
              <a:cs typeface="+mn-cs"/>
            </a:endParaRPr>
          </a:p>
        </p:txBody>
      </p:sp>
      <p:sp>
        <p:nvSpPr>
          <p:cNvPr id="7192" name="Line 3"/>
          <p:cNvSpPr>
            <a:spLocks noChangeShapeType="1"/>
          </p:cNvSpPr>
          <p:nvPr/>
        </p:nvSpPr>
        <p:spPr bwMode="auto">
          <a:xfrm>
            <a:off x="2292350" y="4724400"/>
            <a:ext cx="676275" cy="91440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93" name="AutoShape 22"/>
          <p:cNvSpPr>
            <a:spLocks noChangeArrowheads="1"/>
          </p:cNvSpPr>
          <p:nvPr/>
        </p:nvSpPr>
        <p:spPr bwMode="gray">
          <a:xfrm>
            <a:off x="3352800" y="2616200"/>
            <a:ext cx="5105400" cy="40481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94" name="Oval 27"/>
          <p:cNvSpPr>
            <a:spLocks noChangeArrowheads="1"/>
          </p:cNvSpPr>
          <p:nvPr/>
        </p:nvSpPr>
        <p:spPr bwMode="gray">
          <a:xfrm>
            <a:off x="3352800" y="4495800"/>
            <a:ext cx="228600" cy="228600"/>
          </a:xfrm>
          <a:prstGeom prst="ellipse">
            <a:avLst/>
          </a:prstGeom>
          <a:gradFill rotWithShape="1">
            <a:gsLst>
              <a:gs pos="0">
                <a:srgbClr val="DCDC48"/>
              </a:gs>
              <a:gs pos="100000">
                <a:srgbClr val="939330"/>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95" name="Rectangle 21"/>
          <p:cNvSpPr>
            <a:spLocks noChangeArrowheads="1"/>
          </p:cNvSpPr>
          <p:nvPr/>
        </p:nvSpPr>
        <p:spPr bwMode="auto">
          <a:xfrm>
            <a:off x="3714750" y="2628900"/>
            <a:ext cx="157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1" i="0"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第三篇　威脅</a:t>
            </a:r>
            <a:endParaRPr kumimoji="0" lang="en-US" altLang="zh-CN" sz="1800" b="1" i="0"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196" name="文字方塊 39"/>
          <p:cNvSpPr txBox="1">
            <a:spLocks noChangeArrowheads="1"/>
          </p:cNvSpPr>
          <p:nvPr/>
        </p:nvSpPr>
        <p:spPr bwMode="auto">
          <a:xfrm>
            <a:off x="3738563" y="3048000"/>
            <a:ext cx="4964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3</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資訊安全威脅、第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11</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惡意程式與防毒、第</a:t>
            </a:r>
            <a:r>
              <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4</a:t>
            </a:r>
            <a:r>
              <a:rPr kumimoji="0" lang="zh-TW" altLang="en-US"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rPr>
              <a:t>章 駭客手法研究</a:t>
            </a:r>
            <a:endParaRPr kumimoji="0" lang="en-US" altLang="zh-TW" sz="1400" b="0" i="0" u="none" strike="noStrike" kern="1200" cap="none" spc="0" normalizeH="0" baseline="0" noProof="0" smtClean="0">
              <a:ln>
                <a:noFill/>
              </a:ln>
              <a:solidFill>
                <a:srgbClr val="0000FF"/>
              </a:solidFill>
              <a:effectLst/>
              <a:uLnTx/>
              <a:uFillTx/>
              <a:latin typeface="標楷體" panose="03000509000000000000" pitchFamily="65" charset="-120"/>
              <a:ea typeface="標楷體" panose="03000509000000000000" pitchFamily="65" charset="-120"/>
              <a:cs typeface="+mn-cs"/>
            </a:endParaRPr>
          </a:p>
        </p:txBody>
      </p:sp>
      <p:sp>
        <p:nvSpPr>
          <p:cNvPr id="7197" name="Line 6"/>
          <p:cNvSpPr>
            <a:spLocks noChangeShapeType="1"/>
          </p:cNvSpPr>
          <p:nvPr/>
        </p:nvSpPr>
        <p:spPr bwMode="auto">
          <a:xfrm flipV="1">
            <a:off x="2854325" y="2870200"/>
            <a:ext cx="574675" cy="128588"/>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
        <p:nvSpPr>
          <p:cNvPr id="7198" name="AutoShape 24"/>
          <p:cNvSpPr>
            <a:spLocks noChangeArrowheads="1"/>
          </p:cNvSpPr>
          <p:nvPr/>
        </p:nvSpPr>
        <p:spPr bwMode="gray">
          <a:xfrm>
            <a:off x="3429000" y="3581400"/>
            <a:ext cx="5105400" cy="41751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199" name="Rectangle 21"/>
          <p:cNvSpPr>
            <a:spLocks noChangeArrowheads="1"/>
          </p:cNvSpPr>
          <p:nvPr/>
        </p:nvSpPr>
        <p:spPr bwMode="auto">
          <a:xfrm>
            <a:off x="3805238" y="3646488"/>
            <a:ext cx="289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TW" altLang="en-US" sz="1800" b="1" i="0" u="sng"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第四篇  資安核心篇</a:t>
            </a:r>
            <a:r>
              <a:rPr kumimoji="0" lang="en-US" altLang="zh-TW" sz="1800" b="1" i="0" u="sng"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rPr>
              <a:t>Kernel</a:t>
            </a:r>
            <a:endParaRPr kumimoji="0" lang="en-US" altLang="zh-CN" sz="1800" b="1" i="0" u="sng" strike="noStrike" kern="1200" cap="none" spc="0" normalizeH="0" baseline="0" noProof="0" dirty="0" smtClean="0">
              <a:ln>
                <a:noFill/>
              </a:ln>
              <a:solidFill>
                <a:srgbClr val="FF0000"/>
              </a:solidFill>
              <a:effectLst/>
              <a:uLnTx/>
              <a:uFillTx/>
              <a:latin typeface="Arial" panose="020B0604020202020204" pitchFamily="34" charset="0"/>
              <a:ea typeface="宋体" panose="02010600030101010101" pitchFamily="2" charset="-122"/>
              <a:cs typeface="+mn-cs"/>
            </a:endParaRPr>
          </a:p>
        </p:txBody>
      </p:sp>
      <p:sp>
        <p:nvSpPr>
          <p:cNvPr id="7200" name="文字方塊 40"/>
          <p:cNvSpPr txBox="1">
            <a:spLocks noChangeArrowheads="1"/>
          </p:cNvSpPr>
          <p:nvPr/>
        </p:nvSpPr>
        <p:spPr bwMode="auto">
          <a:xfrm>
            <a:off x="3805238" y="4038600"/>
            <a:ext cx="4965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defRPr/>
            </a:pPr>
            <a:r>
              <a:rPr kumimoji="0" lang="zh-TW" altLang="en-US" sz="1400" b="0" i="0" u="sng" strike="noStrike" kern="1200" cap="none" spc="0" normalizeH="0" baseline="0" noProof="0" dirty="0" smtClean="0">
                <a:ln>
                  <a:noFill/>
                </a:ln>
                <a:solidFill>
                  <a:srgbClr val="0000FF"/>
                </a:solidFill>
                <a:effectLst/>
                <a:uLnTx/>
                <a:uFillTx/>
                <a:latin typeface="標楷體" panose="03000509000000000000" pitchFamily="65" charset="-120"/>
                <a:ea typeface="標楷體" panose="03000509000000000000" pitchFamily="65" charset="-120"/>
                <a:cs typeface="+mn-cs"/>
              </a:rPr>
              <a:t>第</a:t>
            </a:r>
            <a:r>
              <a:rPr kumimoji="0" lang="en-US" altLang="zh-TW" sz="1400" b="0" i="0" u="sng" strike="noStrike" kern="1200" cap="none" spc="0" normalizeH="0" baseline="0" noProof="0" dirty="0" smtClean="0">
                <a:ln>
                  <a:noFill/>
                </a:ln>
                <a:solidFill>
                  <a:srgbClr val="0000FF"/>
                </a:solidFill>
                <a:effectLst/>
                <a:uLnTx/>
                <a:uFillTx/>
                <a:latin typeface="標楷體" panose="03000509000000000000" pitchFamily="65" charset="-120"/>
                <a:ea typeface="標楷體" panose="03000509000000000000" pitchFamily="65" charset="-120"/>
                <a:cs typeface="+mn-cs"/>
              </a:rPr>
              <a:t>7</a:t>
            </a:r>
            <a:r>
              <a:rPr kumimoji="0" lang="zh-TW" altLang="en-US" sz="1400" b="0" i="0" u="sng" strike="noStrike" kern="1200" cap="none" spc="0" normalizeH="0" baseline="0" noProof="0" dirty="0" smtClean="0">
                <a:ln>
                  <a:noFill/>
                </a:ln>
                <a:solidFill>
                  <a:srgbClr val="0000FF"/>
                </a:solidFill>
                <a:effectLst/>
                <a:uLnTx/>
                <a:uFillTx/>
                <a:latin typeface="標楷體" panose="03000509000000000000" pitchFamily="65" charset="-120"/>
                <a:ea typeface="標楷體" panose="03000509000000000000" pitchFamily="65" charset="-120"/>
                <a:cs typeface="+mn-cs"/>
              </a:rPr>
              <a:t>章 基礎密碼學</a:t>
            </a:r>
          </a:p>
        </p:txBody>
      </p:sp>
      <p:sp>
        <p:nvSpPr>
          <p:cNvPr id="56" name="Oval 28"/>
          <p:cNvSpPr>
            <a:spLocks noChangeArrowheads="1"/>
          </p:cNvSpPr>
          <p:nvPr/>
        </p:nvSpPr>
        <p:spPr bwMode="gray">
          <a:xfrm>
            <a:off x="3276600" y="2743200"/>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02" name="Oval 31"/>
          <p:cNvSpPr>
            <a:spLocks noChangeArrowheads="1"/>
          </p:cNvSpPr>
          <p:nvPr/>
        </p:nvSpPr>
        <p:spPr bwMode="gray">
          <a:xfrm>
            <a:off x="3322638" y="3689350"/>
            <a:ext cx="228600" cy="228600"/>
          </a:xfrm>
          <a:prstGeom prst="ellipse">
            <a:avLst/>
          </a:prstGeom>
          <a:gradFill rotWithShape="1">
            <a:gsLst>
              <a:gs pos="0">
                <a:srgbClr val="E96E29"/>
              </a:gs>
              <a:gs pos="100000">
                <a:srgbClr val="9B491B"/>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spcBef>
                <a:spcPct val="20000"/>
              </a:spcBef>
              <a:buClr>
                <a:schemeClr val="fo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58" name="Oval 28"/>
          <p:cNvSpPr>
            <a:spLocks noChangeArrowheads="1"/>
          </p:cNvSpPr>
          <p:nvPr/>
        </p:nvSpPr>
        <p:spPr bwMode="gray">
          <a:xfrm>
            <a:off x="3352800" y="5484813"/>
            <a:ext cx="228600" cy="2286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80808"/>
              </a:solidFill>
              <a:effectLst/>
              <a:uLnTx/>
              <a:uFillTx/>
              <a:latin typeface="Arial" panose="020B0604020202020204" pitchFamily="34" charset="0"/>
              <a:ea typeface="宋体" panose="02010600030101010101" pitchFamily="2" charset="-122"/>
              <a:cs typeface="+mn-cs"/>
            </a:endParaRPr>
          </a:p>
        </p:txBody>
      </p:sp>
      <p:sp>
        <p:nvSpPr>
          <p:cNvPr id="7204" name="Line 4"/>
          <p:cNvSpPr>
            <a:spLocks noChangeShapeType="1"/>
          </p:cNvSpPr>
          <p:nvPr/>
        </p:nvSpPr>
        <p:spPr bwMode="auto">
          <a:xfrm>
            <a:off x="2978150" y="5637213"/>
            <a:ext cx="419100" cy="6350"/>
          </a:xfrm>
          <a:prstGeom prst="line">
            <a:avLst/>
          </a:prstGeom>
          <a:noFill/>
          <a:ln w="12700" cap="rnd">
            <a:solidFill>
              <a:srgbClr val="003366"/>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800" b="0" i="0" u="none" strike="noStrike" kern="1200" cap="none" spc="0" normalizeH="0" baseline="0" noProof="0" smtClean="0">
              <a:ln>
                <a:noFill/>
              </a:ln>
              <a:solidFill>
                <a:srgbClr val="08080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83600946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863790"/>
          </a:xfrm>
        </p:spPr>
        <p:txBody>
          <a:bodyPr>
            <a:normAutofit fontScale="92500"/>
          </a:bodyPr>
          <a:lstStyle/>
          <a:p>
            <a:r>
              <a:rPr lang="zh-TW" altLang="en-US" sz="2000" dirty="0" smtClean="0"/>
              <a:t>為了混淆頻率分析法，發展出多重字母替換加密法 </a:t>
            </a:r>
            <a:r>
              <a:rPr lang="en-US" altLang="zh-TW" sz="2000" dirty="0" smtClean="0"/>
              <a:t>(polyalphabetic ciphers</a:t>
            </a:r>
            <a:r>
              <a:rPr lang="zh-TW" altLang="en-US" sz="2000" dirty="0" smtClean="0"/>
              <a:t> 或稱為 </a:t>
            </a:r>
            <a:r>
              <a:rPr lang="en-US" altLang="zh-TW" sz="2000" dirty="0" err="1" smtClean="0"/>
              <a:t>Vigenere</a:t>
            </a:r>
            <a:r>
              <a:rPr lang="en-US" altLang="zh-TW" sz="2000" dirty="0" smtClean="0"/>
              <a:t> cipher)</a:t>
            </a:r>
            <a:r>
              <a:rPr lang="zh-TW" altLang="en-US" sz="2000" dirty="0" smtClean="0"/>
              <a:t>。</a:t>
            </a:r>
            <a:r>
              <a:rPr lang="zh-TW" altLang="en-US" sz="2200" dirty="0" smtClean="0"/>
              <a:t>下圖使用該法，移動位數有</a:t>
            </a:r>
            <a:r>
              <a:rPr lang="en-US" altLang="zh-TW" sz="2200" dirty="0" smtClean="0"/>
              <a:t>26</a:t>
            </a:r>
            <a:r>
              <a:rPr lang="zh-TW" altLang="en-US" sz="2200" dirty="0" smtClean="0"/>
              <a:t>種可能。</a:t>
            </a:r>
            <a:r>
              <a:rPr lang="zh-TW" altLang="en-US" sz="2200" dirty="0" smtClean="0">
                <a:solidFill>
                  <a:srgbClr val="FF0000"/>
                </a:solidFill>
              </a:rPr>
              <a:t>我們定義</a:t>
            </a:r>
            <a:r>
              <a:rPr lang="zh-TW" altLang="en-US" sz="2200" dirty="0" smtClean="0">
                <a:solidFill>
                  <a:srgbClr val="FF0000"/>
                </a:solidFill>
                <a:latin typeface="微軟正黑體"/>
                <a:ea typeface="微軟正黑體"/>
              </a:rPr>
              <a:t>「</a:t>
            </a:r>
            <a:r>
              <a:rPr lang="zh-TW" altLang="en-US" sz="2200" dirty="0" smtClean="0">
                <a:solidFill>
                  <a:srgbClr val="FF0000"/>
                </a:solidFill>
              </a:rPr>
              <a:t>金鑰</a:t>
            </a:r>
            <a:r>
              <a:rPr lang="zh-TW" altLang="en-US" sz="2200" dirty="0" smtClean="0">
                <a:solidFill>
                  <a:srgbClr val="FF0000"/>
                </a:solidFill>
                <a:latin typeface="微軟正黑體"/>
                <a:ea typeface="微軟正黑體"/>
              </a:rPr>
              <a:t>」為</a:t>
            </a:r>
            <a:r>
              <a:rPr lang="zh-TW" altLang="en-US" sz="2200" dirty="0" smtClean="0">
                <a:solidFill>
                  <a:srgbClr val="FF0000"/>
                </a:solidFill>
              </a:rPr>
              <a:t>每個字母的位移數，例如</a:t>
            </a:r>
            <a:r>
              <a:rPr lang="en-US" altLang="zh-TW" sz="2200" dirty="0" smtClean="0">
                <a:solidFill>
                  <a:srgbClr val="FF0000"/>
                </a:solidFill>
              </a:rPr>
              <a:t>123</a:t>
            </a:r>
            <a:r>
              <a:rPr lang="zh-TW" altLang="en-US" sz="2200" dirty="0" smtClean="0">
                <a:solidFill>
                  <a:srgbClr val="FF0000"/>
                </a:solidFill>
              </a:rPr>
              <a:t>是指第一個字母向左移一位；第二字母移二位；第三字母移三位。</a:t>
            </a:r>
            <a:r>
              <a:rPr lang="zh-TW" altLang="en-US" sz="2200" dirty="0" smtClean="0"/>
              <a:t>依此金鑰，</a:t>
            </a:r>
            <a:r>
              <a:rPr lang="en-US" altLang="zh-TW" sz="2200" dirty="0" smtClean="0"/>
              <a:t>CAB</a:t>
            </a:r>
            <a:r>
              <a:rPr lang="zh-TW" altLang="en-US" sz="2200" dirty="0" smtClean="0"/>
              <a:t>被加密為</a:t>
            </a:r>
            <a:r>
              <a:rPr lang="en-US" altLang="zh-TW" sz="2200" dirty="0" smtClean="0"/>
              <a:t>BYY</a:t>
            </a:r>
            <a:r>
              <a:rPr lang="zh-TW" altLang="en-US" sz="2200" dirty="0" smtClean="0"/>
              <a:t>。</a:t>
            </a:r>
            <a:endParaRPr lang="en-US" altLang="zh-TW" sz="2200" dirty="0" smtClean="0"/>
          </a:p>
          <a:p>
            <a:r>
              <a:rPr lang="zh-TW" altLang="en-US" sz="2200" dirty="0" smtClean="0"/>
              <a:t>假設我們以 </a:t>
            </a:r>
            <a:r>
              <a:rPr lang="en-US" altLang="zh-TW" sz="2200" dirty="0" smtClean="0">
                <a:solidFill>
                  <a:schemeClr val="accent6">
                    <a:lumMod val="75000"/>
                  </a:schemeClr>
                </a:solidFill>
              </a:rPr>
              <a:t>2413</a:t>
            </a:r>
            <a:r>
              <a:rPr lang="zh-TW" altLang="en-US" sz="2200" dirty="0" smtClean="0"/>
              <a:t> 這個金鑰來加密 </a:t>
            </a:r>
            <a:r>
              <a:rPr lang="en-US" altLang="zh-TW" sz="2200" dirty="0" smtClean="0">
                <a:solidFill>
                  <a:srgbClr val="FF0000"/>
                </a:solidFill>
              </a:rPr>
              <a:t>PEEPER</a:t>
            </a:r>
            <a:r>
              <a:rPr lang="zh-TW" altLang="en-US" sz="2200" dirty="0" smtClean="0">
                <a:latin typeface="微軟正黑體"/>
                <a:ea typeface="微軟正黑體"/>
              </a:rPr>
              <a:t> </a:t>
            </a:r>
            <a:r>
              <a:rPr lang="en-US" altLang="zh-TW" sz="2200" dirty="0" smtClean="0">
                <a:latin typeface="微軟正黑體"/>
                <a:ea typeface="微軟正黑體"/>
              </a:rPr>
              <a:t>(</a:t>
            </a:r>
            <a:r>
              <a:rPr lang="zh-TW" altLang="en-US" sz="2200" dirty="0" smtClean="0">
                <a:solidFill>
                  <a:srgbClr val="0000FF"/>
                </a:solidFill>
                <a:latin typeface="微軟正黑體"/>
                <a:ea typeface="微軟正黑體"/>
              </a:rPr>
              <a:t>若金鑰長度不夠，則重複使用</a:t>
            </a:r>
            <a:r>
              <a:rPr lang="en-US" altLang="zh-TW" sz="2200" dirty="0" smtClean="0">
                <a:solidFill>
                  <a:srgbClr val="0000FF"/>
                </a:solidFill>
                <a:latin typeface="微軟正黑體"/>
                <a:ea typeface="微軟正黑體"/>
              </a:rPr>
              <a:t>)</a:t>
            </a:r>
            <a:r>
              <a:rPr lang="zh-TW" altLang="en-US" sz="2200" dirty="0" smtClean="0"/>
              <a:t>，會成為 </a:t>
            </a:r>
            <a:r>
              <a:rPr lang="en-US" altLang="zh-TW" sz="2200" dirty="0" smtClean="0">
                <a:solidFill>
                  <a:srgbClr val="0000FF"/>
                </a:solidFill>
              </a:rPr>
              <a:t>NADMCN</a:t>
            </a:r>
            <a:r>
              <a:rPr lang="zh-TW" altLang="en-US" sz="2200" dirty="0" smtClean="0"/>
              <a:t>。請注意原文的三個 </a:t>
            </a:r>
            <a:r>
              <a:rPr lang="en-US" altLang="zh-TW" sz="2200" dirty="0" smtClean="0"/>
              <a:t>E</a:t>
            </a:r>
            <a:r>
              <a:rPr lang="zh-TW" altLang="en-US" sz="2200" dirty="0" smtClean="0"/>
              <a:t> 對應到密文中分別被替換為</a:t>
            </a:r>
            <a:r>
              <a:rPr lang="en-US" altLang="zh-TW" sz="2200" dirty="0" smtClean="0"/>
              <a:t> A, D, C</a:t>
            </a:r>
            <a:r>
              <a:rPr lang="zh-TW" altLang="en-US" sz="2200" dirty="0" smtClean="0"/>
              <a:t>，</a:t>
            </a:r>
            <a:r>
              <a:rPr lang="zh-TW" altLang="en-US" sz="2200" dirty="0" smtClean="0">
                <a:solidFill>
                  <a:srgbClr val="0000FF"/>
                </a:solidFill>
              </a:rPr>
              <a:t>因此 </a:t>
            </a:r>
            <a:r>
              <a:rPr lang="en-US" altLang="zh-TW" sz="2200" dirty="0" smtClean="0">
                <a:solidFill>
                  <a:srgbClr val="0000FF"/>
                </a:solidFill>
              </a:rPr>
              <a:t>E</a:t>
            </a:r>
            <a:r>
              <a:rPr lang="zh-TW" altLang="en-US" sz="2200" dirty="0" smtClean="0">
                <a:solidFill>
                  <a:srgbClr val="0000FF"/>
                </a:solidFill>
              </a:rPr>
              <a:t> 字母出現機率最高的這個線索就被掩蓋了。</a:t>
            </a:r>
            <a:endParaRPr lang="zh-TW" altLang="en-US" sz="2200" dirty="0">
              <a:solidFill>
                <a:srgbClr val="0000FF"/>
              </a:solidFill>
            </a:endParaRPr>
          </a:p>
        </p:txBody>
      </p:sp>
      <p:sp>
        <p:nvSpPr>
          <p:cNvPr id="3" name="標題 2"/>
          <p:cNvSpPr>
            <a:spLocks noGrp="1"/>
          </p:cNvSpPr>
          <p:nvPr>
            <p:ph type="title"/>
          </p:nvPr>
        </p:nvSpPr>
        <p:spPr/>
        <p:txBody>
          <a:bodyPr/>
          <a:lstStyle/>
          <a:p>
            <a:r>
              <a:rPr lang="zh-TW" altLang="en-US" dirty="0" smtClean="0"/>
              <a:t>多重字母替換加密法</a:t>
            </a:r>
            <a:endParaRPr lang="zh-TW" altLang="en-US" dirty="0"/>
          </a:p>
        </p:txBody>
      </p:sp>
      <p:graphicFrame>
        <p:nvGraphicFramePr>
          <p:cNvPr id="4" name="內容版面配置區 3"/>
          <p:cNvGraphicFramePr>
            <a:graphicFrameLocks/>
          </p:cNvGraphicFramePr>
          <p:nvPr/>
        </p:nvGraphicFramePr>
        <p:xfrm>
          <a:off x="285750" y="4293098"/>
          <a:ext cx="8215344" cy="2207736"/>
        </p:xfrm>
        <a:graphic>
          <a:graphicData uri="http://schemas.openxmlformats.org/drawingml/2006/table">
            <a:tbl>
              <a:tblPr firstRow="1" bandRow="1">
                <a:tableStyleId>{3C2FFA5D-87B4-456A-9821-1D502468CF0F}</a:tableStyleId>
              </a:tblPr>
              <a:tblGrid>
                <a:gridCol w="304272">
                  <a:extLst>
                    <a:ext uri="{9D8B030D-6E8A-4147-A177-3AD203B41FA5}">
                      <a16:colId xmlns:a16="http://schemas.microsoft.com/office/drawing/2014/main" val="20000"/>
                    </a:ext>
                  </a:extLst>
                </a:gridCol>
                <a:gridCol w="304272">
                  <a:extLst>
                    <a:ext uri="{9D8B030D-6E8A-4147-A177-3AD203B41FA5}">
                      <a16:colId xmlns:a16="http://schemas.microsoft.com/office/drawing/2014/main" val="20001"/>
                    </a:ext>
                  </a:extLst>
                </a:gridCol>
                <a:gridCol w="304272">
                  <a:extLst>
                    <a:ext uri="{9D8B030D-6E8A-4147-A177-3AD203B41FA5}">
                      <a16:colId xmlns:a16="http://schemas.microsoft.com/office/drawing/2014/main" val="20002"/>
                    </a:ext>
                  </a:extLst>
                </a:gridCol>
                <a:gridCol w="304272">
                  <a:extLst>
                    <a:ext uri="{9D8B030D-6E8A-4147-A177-3AD203B41FA5}">
                      <a16:colId xmlns:a16="http://schemas.microsoft.com/office/drawing/2014/main" val="20003"/>
                    </a:ext>
                  </a:extLst>
                </a:gridCol>
                <a:gridCol w="304272">
                  <a:extLst>
                    <a:ext uri="{9D8B030D-6E8A-4147-A177-3AD203B41FA5}">
                      <a16:colId xmlns:a16="http://schemas.microsoft.com/office/drawing/2014/main" val="20004"/>
                    </a:ext>
                  </a:extLst>
                </a:gridCol>
                <a:gridCol w="304272">
                  <a:extLst>
                    <a:ext uri="{9D8B030D-6E8A-4147-A177-3AD203B41FA5}">
                      <a16:colId xmlns:a16="http://schemas.microsoft.com/office/drawing/2014/main" val="20005"/>
                    </a:ext>
                  </a:extLst>
                </a:gridCol>
                <a:gridCol w="304272">
                  <a:extLst>
                    <a:ext uri="{9D8B030D-6E8A-4147-A177-3AD203B41FA5}">
                      <a16:colId xmlns:a16="http://schemas.microsoft.com/office/drawing/2014/main" val="20006"/>
                    </a:ext>
                  </a:extLst>
                </a:gridCol>
                <a:gridCol w="304272">
                  <a:extLst>
                    <a:ext uri="{9D8B030D-6E8A-4147-A177-3AD203B41FA5}">
                      <a16:colId xmlns:a16="http://schemas.microsoft.com/office/drawing/2014/main" val="20007"/>
                    </a:ext>
                  </a:extLst>
                </a:gridCol>
                <a:gridCol w="304272">
                  <a:extLst>
                    <a:ext uri="{9D8B030D-6E8A-4147-A177-3AD203B41FA5}">
                      <a16:colId xmlns:a16="http://schemas.microsoft.com/office/drawing/2014/main" val="20008"/>
                    </a:ext>
                  </a:extLst>
                </a:gridCol>
                <a:gridCol w="304272">
                  <a:extLst>
                    <a:ext uri="{9D8B030D-6E8A-4147-A177-3AD203B41FA5}">
                      <a16:colId xmlns:a16="http://schemas.microsoft.com/office/drawing/2014/main" val="20009"/>
                    </a:ext>
                  </a:extLst>
                </a:gridCol>
                <a:gridCol w="304272">
                  <a:extLst>
                    <a:ext uri="{9D8B030D-6E8A-4147-A177-3AD203B41FA5}">
                      <a16:colId xmlns:a16="http://schemas.microsoft.com/office/drawing/2014/main" val="20010"/>
                    </a:ext>
                  </a:extLst>
                </a:gridCol>
                <a:gridCol w="304272">
                  <a:extLst>
                    <a:ext uri="{9D8B030D-6E8A-4147-A177-3AD203B41FA5}">
                      <a16:colId xmlns:a16="http://schemas.microsoft.com/office/drawing/2014/main" val="20011"/>
                    </a:ext>
                  </a:extLst>
                </a:gridCol>
                <a:gridCol w="304272">
                  <a:extLst>
                    <a:ext uri="{9D8B030D-6E8A-4147-A177-3AD203B41FA5}">
                      <a16:colId xmlns:a16="http://schemas.microsoft.com/office/drawing/2014/main" val="20012"/>
                    </a:ext>
                  </a:extLst>
                </a:gridCol>
                <a:gridCol w="304272">
                  <a:extLst>
                    <a:ext uri="{9D8B030D-6E8A-4147-A177-3AD203B41FA5}">
                      <a16:colId xmlns:a16="http://schemas.microsoft.com/office/drawing/2014/main" val="20013"/>
                    </a:ext>
                  </a:extLst>
                </a:gridCol>
                <a:gridCol w="304272">
                  <a:extLst>
                    <a:ext uri="{9D8B030D-6E8A-4147-A177-3AD203B41FA5}">
                      <a16:colId xmlns:a16="http://schemas.microsoft.com/office/drawing/2014/main" val="20014"/>
                    </a:ext>
                  </a:extLst>
                </a:gridCol>
                <a:gridCol w="304272">
                  <a:extLst>
                    <a:ext uri="{9D8B030D-6E8A-4147-A177-3AD203B41FA5}">
                      <a16:colId xmlns:a16="http://schemas.microsoft.com/office/drawing/2014/main" val="20015"/>
                    </a:ext>
                  </a:extLst>
                </a:gridCol>
                <a:gridCol w="304272">
                  <a:extLst>
                    <a:ext uri="{9D8B030D-6E8A-4147-A177-3AD203B41FA5}">
                      <a16:colId xmlns:a16="http://schemas.microsoft.com/office/drawing/2014/main" val="20016"/>
                    </a:ext>
                  </a:extLst>
                </a:gridCol>
                <a:gridCol w="304272">
                  <a:extLst>
                    <a:ext uri="{9D8B030D-6E8A-4147-A177-3AD203B41FA5}">
                      <a16:colId xmlns:a16="http://schemas.microsoft.com/office/drawing/2014/main" val="20017"/>
                    </a:ext>
                  </a:extLst>
                </a:gridCol>
                <a:gridCol w="304272">
                  <a:extLst>
                    <a:ext uri="{9D8B030D-6E8A-4147-A177-3AD203B41FA5}">
                      <a16:colId xmlns:a16="http://schemas.microsoft.com/office/drawing/2014/main" val="20018"/>
                    </a:ext>
                  </a:extLst>
                </a:gridCol>
                <a:gridCol w="304272">
                  <a:extLst>
                    <a:ext uri="{9D8B030D-6E8A-4147-A177-3AD203B41FA5}">
                      <a16:colId xmlns:a16="http://schemas.microsoft.com/office/drawing/2014/main" val="20019"/>
                    </a:ext>
                  </a:extLst>
                </a:gridCol>
                <a:gridCol w="304272">
                  <a:extLst>
                    <a:ext uri="{9D8B030D-6E8A-4147-A177-3AD203B41FA5}">
                      <a16:colId xmlns:a16="http://schemas.microsoft.com/office/drawing/2014/main" val="20020"/>
                    </a:ext>
                  </a:extLst>
                </a:gridCol>
                <a:gridCol w="304272">
                  <a:extLst>
                    <a:ext uri="{9D8B030D-6E8A-4147-A177-3AD203B41FA5}">
                      <a16:colId xmlns:a16="http://schemas.microsoft.com/office/drawing/2014/main" val="20021"/>
                    </a:ext>
                  </a:extLst>
                </a:gridCol>
                <a:gridCol w="304272">
                  <a:extLst>
                    <a:ext uri="{9D8B030D-6E8A-4147-A177-3AD203B41FA5}">
                      <a16:colId xmlns:a16="http://schemas.microsoft.com/office/drawing/2014/main" val="20022"/>
                    </a:ext>
                  </a:extLst>
                </a:gridCol>
                <a:gridCol w="304272">
                  <a:extLst>
                    <a:ext uri="{9D8B030D-6E8A-4147-A177-3AD203B41FA5}">
                      <a16:colId xmlns:a16="http://schemas.microsoft.com/office/drawing/2014/main" val="20023"/>
                    </a:ext>
                  </a:extLst>
                </a:gridCol>
                <a:gridCol w="304272">
                  <a:extLst>
                    <a:ext uri="{9D8B030D-6E8A-4147-A177-3AD203B41FA5}">
                      <a16:colId xmlns:a16="http://schemas.microsoft.com/office/drawing/2014/main" val="20024"/>
                    </a:ext>
                  </a:extLst>
                </a:gridCol>
                <a:gridCol w="304272">
                  <a:extLst>
                    <a:ext uri="{9D8B030D-6E8A-4147-A177-3AD203B41FA5}">
                      <a16:colId xmlns:a16="http://schemas.microsoft.com/office/drawing/2014/main" val="20025"/>
                    </a:ext>
                  </a:extLst>
                </a:gridCol>
                <a:gridCol w="304272">
                  <a:extLst>
                    <a:ext uri="{9D8B030D-6E8A-4147-A177-3AD203B41FA5}">
                      <a16:colId xmlns:a16="http://schemas.microsoft.com/office/drawing/2014/main" val="20026"/>
                    </a:ext>
                  </a:extLst>
                </a:gridCol>
              </a:tblGrid>
              <a:tr h="367956">
                <a:tc>
                  <a:txBody>
                    <a:bodyPr/>
                    <a:lstStyle/>
                    <a:p>
                      <a:pPr algn="ct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extLst>
                  <a:ext uri="{0D108BD9-81ED-4DB2-BD59-A6C34878D82A}">
                    <a16:rowId xmlns:a16="http://schemas.microsoft.com/office/drawing/2014/main" val="10000"/>
                  </a:ext>
                </a:extLst>
              </a:tr>
              <a:tr h="367956">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extLst>
                  <a:ext uri="{0D108BD9-81ED-4DB2-BD59-A6C34878D82A}">
                    <a16:rowId xmlns:a16="http://schemas.microsoft.com/office/drawing/2014/main" val="10001"/>
                  </a:ext>
                </a:extLst>
              </a:tr>
              <a:tr h="367956">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extLst>
                  <a:ext uri="{0D108BD9-81ED-4DB2-BD59-A6C34878D82A}">
                    <a16:rowId xmlns:a16="http://schemas.microsoft.com/office/drawing/2014/main" val="10002"/>
                  </a:ext>
                </a:extLst>
              </a:tr>
              <a:tr h="367956">
                <a:tc>
                  <a:txBody>
                    <a:bodyPr/>
                    <a:lstStyle/>
                    <a:p>
                      <a:pPr algn="ctr"/>
                      <a:r>
                        <a:rPr lang="en-US" altLang="zh-TW" sz="1600" dirty="0" smtClean="0">
                          <a:latin typeface="Calibri" pitchFamily="34" charset="0"/>
                        </a:rPr>
                        <a:t>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extLst>
                  <a:ext uri="{0D108BD9-81ED-4DB2-BD59-A6C34878D82A}">
                    <a16:rowId xmlns:a16="http://schemas.microsoft.com/office/drawing/2014/main" val="10003"/>
                  </a:ext>
                </a:extLst>
              </a:tr>
              <a:tr h="367956">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W</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Z</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J</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O</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Q</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dirty="0">
                        <a:latin typeface="Calibri" pitchFamily="34" charset="0"/>
                      </a:endParaRPr>
                    </a:p>
                  </a:txBody>
                  <a:tcPr anchor="ctr"/>
                </a:tc>
                <a:extLst>
                  <a:ext uri="{0D108BD9-81ED-4DB2-BD59-A6C34878D82A}">
                    <a16:rowId xmlns:a16="http://schemas.microsoft.com/office/drawing/2014/main" val="10004"/>
                  </a:ext>
                </a:extLst>
              </a:tr>
              <a:tr h="367956">
                <a:tc gridSpan="27">
                  <a:txBody>
                    <a:bodyPr/>
                    <a:lstStyle/>
                    <a:p>
                      <a:pPr algn="ctr"/>
                      <a:r>
                        <a:rPr lang="zh-TW" altLang="en-US" sz="1600" dirty="0" smtClean="0">
                          <a:latin typeface="Calibri" pitchFamily="34" charset="0"/>
                        </a:rPr>
                        <a:t>本表格可以依規則繼續延伸 </a:t>
                      </a:r>
                      <a:r>
                        <a:rPr lang="en-US" altLang="zh-TW" sz="1600" dirty="0" smtClean="0">
                          <a:latin typeface="Calibri" pitchFamily="34" charset="0"/>
                        </a:rPr>
                        <a:t>…</a:t>
                      </a:r>
                      <a:endParaRPr lang="zh-TW" altLang="en-US" sz="1600" dirty="0">
                        <a:latin typeface="Calibri" pitchFamily="34" charset="0"/>
                      </a:endParaRPr>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tc hMerge="1">
                  <a:txBody>
                    <a:bodyPr/>
                    <a:lstStyle/>
                    <a:p>
                      <a:pPr algn="ctr"/>
                      <a:endParaRPr lang="zh-TW" altLang="en-US" sz="1400" dirty="0"/>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82424" cy="5098438"/>
          </a:xfrm>
        </p:spPr>
        <p:txBody>
          <a:bodyPr>
            <a:noAutofit/>
          </a:bodyPr>
          <a:lstStyle/>
          <a:p>
            <a:r>
              <a:rPr lang="zh-TW" altLang="en-US" sz="2000" dirty="0" smtClean="0"/>
              <a:t>多重字母替換加密法，被十九世紀偉大的數學家巴貝奇 </a:t>
            </a:r>
            <a:r>
              <a:rPr lang="en-US" altLang="zh-TW" sz="2000" dirty="0" smtClean="0"/>
              <a:t>(Charles Babbage)</a:t>
            </a:r>
            <a:r>
              <a:rPr lang="zh-TW" altLang="en-US" sz="2000" dirty="0" smtClean="0"/>
              <a:t>破解。</a:t>
            </a:r>
            <a:endParaRPr lang="en-US" altLang="zh-TW" sz="2000" dirty="0" smtClean="0"/>
          </a:p>
          <a:p>
            <a:r>
              <a:rPr lang="zh-TW" altLang="en-US" sz="2000" dirty="0" smtClean="0">
                <a:solidFill>
                  <a:srgbClr val="FF0000"/>
                </a:solidFill>
              </a:rPr>
              <a:t>由於</a:t>
            </a:r>
            <a:r>
              <a:rPr lang="zh-TW" altLang="en-US" sz="2000" dirty="0" smtClean="0">
                <a:solidFill>
                  <a:srgbClr val="FF0000"/>
                </a:solidFill>
                <a:latin typeface="微軟正黑體"/>
              </a:rPr>
              <a:t>「若金鑰長度不夠，則重複使用」</a:t>
            </a:r>
            <a:r>
              <a:rPr lang="zh-TW" altLang="en-US" sz="2000" dirty="0" smtClean="0">
                <a:latin typeface="微軟正黑體"/>
              </a:rPr>
              <a:t>，因此</a:t>
            </a:r>
            <a:r>
              <a:rPr lang="zh-TW" altLang="en-US" sz="2000" dirty="0" smtClean="0"/>
              <a:t>破解多重字母替換加密法的第一步是</a:t>
            </a:r>
            <a:r>
              <a:rPr lang="zh-TW" altLang="en-US" sz="2000" dirty="0" smtClean="0">
                <a:solidFill>
                  <a:srgbClr val="0000FF"/>
                </a:solidFill>
              </a:rPr>
              <a:t>在一大篇密文中尋找重複出現的字串，因為那可能代表同一個常用字 </a:t>
            </a:r>
            <a:r>
              <a:rPr lang="en-US" altLang="zh-TW" sz="2000" dirty="0" smtClean="0">
                <a:solidFill>
                  <a:srgbClr val="0000FF"/>
                </a:solidFill>
              </a:rPr>
              <a:t>(</a:t>
            </a:r>
            <a:r>
              <a:rPr lang="zh-TW" altLang="en-US" sz="2000" dirty="0" smtClean="0">
                <a:solidFill>
                  <a:srgbClr val="0000FF"/>
                </a:solidFill>
              </a:rPr>
              <a:t>例如 </a:t>
            </a:r>
            <a:r>
              <a:rPr lang="en-US" altLang="zh-TW" sz="2000" dirty="0" smtClean="0">
                <a:solidFill>
                  <a:srgbClr val="0000FF"/>
                </a:solidFill>
              </a:rPr>
              <a:t>the)</a:t>
            </a:r>
            <a:r>
              <a:rPr lang="zh-TW" altLang="en-US" sz="2000" dirty="0" smtClean="0">
                <a:solidFill>
                  <a:srgbClr val="0000FF"/>
                </a:solidFill>
              </a:rPr>
              <a:t> </a:t>
            </a:r>
            <a:r>
              <a:rPr lang="zh-TW" altLang="en-US" sz="2000" dirty="0" smtClean="0"/>
              <a:t>碰上了金鑰重複出現的位置。多找出幾組重複出現的字串，就可以推測出金鑰的長度。</a:t>
            </a:r>
            <a:endParaRPr lang="en-US" altLang="zh-TW" sz="2000" dirty="0" smtClean="0"/>
          </a:p>
          <a:p>
            <a:r>
              <a:rPr lang="zh-TW" altLang="en-US" sz="2000" dirty="0" smtClean="0"/>
              <a:t>如前例，假設金鑰長度為四位，並重複使用。我們可以按照金鑰重複的規律將密文依順序分成四組，每組就等於是用同一個簡單替換表，因此可分別以頻率分析法破解。</a:t>
            </a:r>
            <a:endParaRPr lang="en-US" altLang="zh-TW" sz="2000" dirty="0" smtClean="0"/>
          </a:p>
        </p:txBody>
      </p:sp>
      <p:sp>
        <p:nvSpPr>
          <p:cNvPr id="3" name="標題 2"/>
          <p:cNvSpPr>
            <a:spLocks noGrp="1"/>
          </p:cNvSpPr>
          <p:nvPr>
            <p:ph type="title"/>
          </p:nvPr>
        </p:nvSpPr>
        <p:spPr/>
        <p:txBody>
          <a:bodyPr/>
          <a:lstStyle/>
          <a:p>
            <a:r>
              <a:rPr lang="zh-TW" altLang="en-US" dirty="0" smtClean="0"/>
              <a:t>巴貝奇的解密</a:t>
            </a:r>
            <a:endParaRPr lang="zh-TW" altLang="en-US" dirty="0"/>
          </a:p>
        </p:txBody>
      </p:sp>
      <p:pic>
        <p:nvPicPr>
          <p:cNvPr id="1026" name="Picture 2" descr="Image:CharlesBabbage.jpg">
            <a:hlinkClick r:id="rId2"/>
          </p:cNvPr>
          <p:cNvPicPr>
            <a:picLocks noChangeAspect="1" noChangeArrowheads="1"/>
          </p:cNvPicPr>
          <p:nvPr/>
        </p:nvPicPr>
        <p:blipFill>
          <a:blip r:embed="rId3" cstate="print"/>
          <a:srcRect/>
          <a:stretch>
            <a:fillRect/>
          </a:stretch>
        </p:blipFill>
        <p:spPr bwMode="auto">
          <a:xfrm>
            <a:off x="6156176" y="1412776"/>
            <a:ext cx="2130822" cy="2524114"/>
          </a:xfrm>
          <a:prstGeom prst="rect">
            <a:avLst/>
          </a:prstGeom>
          <a:noFill/>
        </p:spPr>
      </p:pic>
      <p:sp>
        <p:nvSpPr>
          <p:cNvPr id="5" name="文字方塊 4"/>
          <p:cNvSpPr txBox="1"/>
          <p:nvPr/>
        </p:nvSpPr>
        <p:spPr>
          <a:xfrm>
            <a:off x="6513366" y="4008328"/>
            <a:ext cx="1571636" cy="584775"/>
          </a:xfrm>
          <a:prstGeom prst="rect">
            <a:avLst/>
          </a:prstGeom>
          <a:noFill/>
        </p:spPr>
        <p:txBody>
          <a:bodyPr wrap="square" rtlCol="0">
            <a:spAutoFit/>
          </a:bodyPr>
          <a:lstStyle/>
          <a:p>
            <a:r>
              <a:rPr lang="en-US" altLang="zh-TW" sz="1600" dirty="0" smtClean="0">
                <a:latin typeface="Calibri" pitchFamily="34" charset="0"/>
              </a:rPr>
              <a:t>Charles Babbage</a:t>
            </a:r>
          </a:p>
          <a:p>
            <a:r>
              <a:rPr lang="en-US" altLang="zh-TW" sz="1600" dirty="0" smtClean="0">
                <a:latin typeface="Calibri" pitchFamily="34" charset="0"/>
              </a:rPr>
              <a:t>1792 – 1871</a:t>
            </a:r>
            <a:endParaRPr lang="zh-TW" altLang="en-US" sz="16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928958"/>
          </a:xfrm>
        </p:spPr>
        <p:txBody>
          <a:bodyPr/>
          <a:lstStyle/>
          <a:p>
            <a:r>
              <a:rPr lang="zh-TW" altLang="en-US" sz="2000" dirty="0" smtClean="0"/>
              <a:t>巴貝奇破解多重字母替換加密法的經驗中我們學到：</a:t>
            </a:r>
            <a:r>
              <a:rPr lang="zh-TW" altLang="en-US" sz="2000" dirty="0" smtClean="0">
                <a:solidFill>
                  <a:srgbClr val="FF0000"/>
                </a:solidFill>
              </a:rPr>
              <a:t>若金鑰長度不夠，密文就容易出現重複字串</a:t>
            </a:r>
            <a:r>
              <a:rPr lang="zh-TW" altLang="en-US" sz="2000" dirty="0" smtClean="0"/>
              <a:t>，而被找到加密的規則性。</a:t>
            </a:r>
            <a:endParaRPr lang="en-US" altLang="zh-TW" sz="2000" dirty="0" smtClean="0"/>
          </a:p>
          <a:p>
            <a:r>
              <a:rPr lang="zh-TW" altLang="en-US" sz="2000" dirty="0" smtClean="0"/>
              <a:t>連續金鑰加密 </a:t>
            </a:r>
            <a:r>
              <a:rPr lang="en-US" altLang="zh-TW" sz="2000" dirty="0" smtClean="0"/>
              <a:t>(running-key ciphers)</a:t>
            </a:r>
            <a:r>
              <a:rPr lang="zh-TW" altLang="en-US" sz="2000" dirty="0" smtClean="0"/>
              <a:t> 使用不重複的金鑰。</a:t>
            </a:r>
            <a:endParaRPr lang="en-US" altLang="zh-TW" sz="2000" dirty="0" smtClean="0"/>
          </a:p>
          <a:p>
            <a:pPr lvl="1"/>
            <a:r>
              <a:rPr lang="zh-TW" altLang="en-US" sz="1800" dirty="0" smtClean="0">
                <a:solidFill>
                  <a:srgbClr val="0000FF"/>
                </a:solidFill>
              </a:rPr>
              <a:t>例如密碼傳送者與接收者之間事先約定好一本書，然後每次傳送訊息時都有一個秘密資訊就是那本書的某一頁數</a:t>
            </a:r>
            <a:r>
              <a:rPr lang="zh-TW" altLang="en-US" sz="1800" dirty="0" smtClean="0"/>
              <a:t>。</a:t>
            </a:r>
            <a:endParaRPr lang="en-US" altLang="zh-TW" sz="1800" dirty="0" smtClean="0"/>
          </a:p>
          <a:p>
            <a:pPr lvl="1"/>
            <a:r>
              <a:rPr lang="zh-TW" altLang="en-US" sz="1800" dirty="0" smtClean="0"/>
              <a:t>訊息原文的每個字與該頁起的逐字做某種運算，例如兩個字母所代表的數字相加，若超過</a:t>
            </a:r>
            <a:r>
              <a:rPr lang="en-US" altLang="zh-TW" sz="1800" dirty="0" smtClean="0"/>
              <a:t>26</a:t>
            </a:r>
            <a:r>
              <a:rPr lang="zh-TW" altLang="en-US" sz="1800" dirty="0" smtClean="0"/>
              <a:t>則減</a:t>
            </a:r>
            <a:r>
              <a:rPr lang="en-US" altLang="zh-TW" sz="1800" dirty="0" smtClean="0"/>
              <a:t>26</a:t>
            </a:r>
            <a:r>
              <a:rPr lang="zh-TW" altLang="en-US" sz="1800" dirty="0" smtClean="0"/>
              <a:t>，如下表：</a:t>
            </a:r>
            <a:endParaRPr lang="zh-TW" altLang="en-US" sz="1800" dirty="0"/>
          </a:p>
        </p:txBody>
      </p:sp>
      <p:sp>
        <p:nvSpPr>
          <p:cNvPr id="3" name="標題 2"/>
          <p:cNvSpPr>
            <a:spLocks noGrp="1"/>
          </p:cNvSpPr>
          <p:nvPr>
            <p:ph type="title"/>
          </p:nvPr>
        </p:nvSpPr>
        <p:spPr/>
        <p:txBody>
          <a:bodyPr>
            <a:normAutofit/>
          </a:bodyPr>
          <a:lstStyle/>
          <a:p>
            <a:r>
              <a:rPr lang="zh-TW" altLang="en-US" dirty="0" smtClean="0"/>
              <a:t>連續金鑰加密</a:t>
            </a:r>
            <a:endParaRPr lang="zh-TW" altLang="en-US" dirty="0"/>
          </a:p>
        </p:txBody>
      </p:sp>
      <p:graphicFrame>
        <p:nvGraphicFramePr>
          <p:cNvPr id="4" name="表格 3"/>
          <p:cNvGraphicFramePr>
            <a:graphicFrameLocks noGrp="1"/>
          </p:cNvGraphicFramePr>
          <p:nvPr/>
        </p:nvGraphicFramePr>
        <p:xfrm>
          <a:off x="214333" y="4417716"/>
          <a:ext cx="8358189" cy="2011680"/>
        </p:xfrm>
        <a:graphic>
          <a:graphicData uri="http://schemas.openxmlformats.org/drawingml/2006/table">
            <a:tbl>
              <a:tblPr firstRow="1" bandRow="1">
                <a:tableStyleId>{5940675A-B579-460E-94D1-54222C63F5DA}</a:tableStyleId>
              </a:tblPr>
              <a:tblGrid>
                <a:gridCol w="1071519">
                  <a:extLst>
                    <a:ext uri="{9D8B030D-6E8A-4147-A177-3AD203B41FA5}">
                      <a16:colId xmlns:a16="http://schemas.microsoft.com/office/drawing/2014/main" val="20000"/>
                    </a:ext>
                  </a:extLst>
                </a:gridCol>
                <a:gridCol w="404815">
                  <a:extLst>
                    <a:ext uri="{9D8B030D-6E8A-4147-A177-3AD203B41FA5}">
                      <a16:colId xmlns:a16="http://schemas.microsoft.com/office/drawing/2014/main" val="20001"/>
                    </a:ext>
                  </a:extLst>
                </a:gridCol>
                <a:gridCol w="404815">
                  <a:extLst>
                    <a:ext uri="{9D8B030D-6E8A-4147-A177-3AD203B41FA5}">
                      <a16:colId xmlns:a16="http://schemas.microsoft.com/office/drawing/2014/main" val="20002"/>
                    </a:ext>
                  </a:extLst>
                </a:gridCol>
                <a:gridCol w="404815">
                  <a:extLst>
                    <a:ext uri="{9D8B030D-6E8A-4147-A177-3AD203B41FA5}">
                      <a16:colId xmlns:a16="http://schemas.microsoft.com/office/drawing/2014/main" val="20003"/>
                    </a:ext>
                  </a:extLst>
                </a:gridCol>
                <a:gridCol w="404815">
                  <a:extLst>
                    <a:ext uri="{9D8B030D-6E8A-4147-A177-3AD203B41FA5}">
                      <a16:colId xmlns:a16="http://schemas.microsoft.com/office/drawing/2014/main" val="20004"/>
                    </a:ext>
                  </a:extLst>
                </a:gridCol>
                <a:gridCol w="404815">
                  <a:extLst>
                    <a:ext uri="{9D8B030D-6E8A-4147-A177-3AD203B41FA5}">
                      <a16:colId xmlns:a16="http://schemas.microsoft.com/office/drawing/2014/main" val="20005"/>
                    </a:ext>
                  </a:extLst>
                </a:gridCol>
                <a:gridCol w="404815">
                  <a:extLst>
                    <a:ext uri="{9D8B030D-6E8A-4147-A177-3AD203B41FA5}">
                      <a16:colId xmlns:a16="http://schemas.microsoft.com/office/drawing/2014/main" val="20006"/>
                    </a:ext>
                  </a:extLst>
                </a:gridCol>
                <a:gridCol w="404815">
                  <a:extLst>
                    <a:ext uri="{9D8B030D-6E8A-4147-A177-3AD203B41FA5}">
                      <a16:colId xmlns:a16="http://schemas.microsoft.com/office/drawing/2014/main" val="20007"/>
                    </a:ext>
                  </a:extLst>
                </a:gridCol>
                <a:gridCol w="404815">
                  <a:extLst>
                    <a:ext uri="{9D8B030D-6E8A-4147-A177-3AD203B41FA5}">
                      <a16:colId xmlns:a16="http://schemas.microsoft.com/office/drawing/2014/main" val="20008"/>
                    </a:ext>
                  </a:extLst>
                </a:gridCol>
                <a:gridCol w="404815">
                  <a:extLst>
                    <a:ext uri="{9D8B030D-6E8A-4147-A177-3AD203B41FA5}">
                      <a16:colId xmlns:a16="http://schemas.microsoft.com/office/drawing/2014/main" val="20009"/>
                    </a:ext>
                  </a:extLst>
                </a:gridCol>
                <a:gridCol w="404815">
                  <a:extLst>
                    <a:ext uri="{9D8B030D-6E8A-4147-A177-3AD203B41FA5}">
                      <a16:colId xmlns:a16="http://schemas.microsoft.com/office/drawing/2014/main" val="20010"/>
                    </a:ext>
                  </a:extLst>
                </a:gridCol>
                <a:gridCol w="404815">
                  <a:extLst>
                    <a:ext uri="{9D8B030D-6E8A-4147-A177-3AD203B41FA5}">
                      <a16:colId xmlns:a16="http://schemas.microsoft.com/office/drawing/2014/main" val="20011"/>
                    </a:ext>
                  </a:extLst>
                </a:gridCol>
                <a:gridCol w="404815">
                  <a:extLst>
                    <a:ext uri="{9D8B030D-6E8A-4147-A177-3AD203B41FA5}">
                      <a16:colId xmlns:a16="http://schemas.microsoft.com/office/drawing/2014/main" val="20012"/>
                    </a:ext>
                  </a:extLst>
                </a:gridCol>
                <a:gridCol w="404815">
                  <a:extLst>
                    <a:ext uri="{9D8B030D-6E8A-4147-A177-3AD203B41FA5}">
                      <a16:colId xmlns:a16="http://schemas.microsoft.com/office/drawing/2014/main" val="20013"/>
                    </a:ext>
                  </a:extLst>
                </a:gridCol>
                <a:gridCol w="404815">
                  <a:extLst>
                    <a:ext uri="{9D8B030D-6E8A-4147-A177-3AD203B41FA5}">
                      <a16:colId xmlns:a16="http://schemas.microsoft.com/office/drawing/2014/main" val="20014"/>
                    </a:ext>
                  </a:extLst>
                </a:gridCol>
                <a:gridCol w="404815">
                  <a:extLst>
                    <a:ext uri="{9D8B030D-6E8A-4147-A177-3AD203B41FA5}">
                      <a16:colId xmlns:a16="http://schemas.microsoft.com/office/drawing/2014/main" val="20015"/>
                    </a:ext>
                  </a:extLst>
                </a:gridCol>
                <a:gridCol w="404815">
                  <a:extLst>
                    <a:ext uri="{9D8B030D-6E8A-4147-A177-3AD203B41FA5}">
                      <a16:colId xmlns:a16="http://schemas.microsoft.com/office/drawing/2014/main" val="20016"/>
                    </a:ext>
                  </a:extLst>
                </a:gridCol>
                <a:gridCol w="404815">
                  <a:extLst>
                    <a:ext uri="{9D8B030D-6E8A-4147-A177-3AD203B41FA5}">
                      <a16:colId xmlns:a16="http://schemas.microsoft.com/office/drawing/2014/main" val="20017"/>
                    </a:ext>
                  </a:extLst>
                </a:gridCol>
                <a:gridCol w="404815">
                  <a:extLst>
                    <a:ext uri="{9D8B030D-6E8A-4147-A177-3AD203B41FA5}">
                      <a16:colId xmlns:a16="http://schemas.microsoft.com/office/drawing/2014/main" val="20018"/>
                    </a:ext>
                  </a:extLst>
                </a:gridCol>
              </a:tblGrid>
              <a:tr h="210104">
                <a:tc>
                  <a:txBody>
                    <a:bodyPr/>
                    <a:lstStyle/>
                    <a:p>
                      <a:r>
                        <a:rPr lang="zh-TW" altLang="en-US" sz="1600" dirty="0" smtClean="0">
                          <a:latin typeface="Calibri" pitchFamily="34" charset="0"/>
                        </a:rPr>
                        <a:t>原文</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M</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Y</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V</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b="1" dirty="0">
                        <a:solidFill>
                          <a:schemeClr val="bg1"/>
                        </a:solidFill>
                        <a:latin typeface="Calibri" pitchFamily="34" charset="0"/>
                      </a:endParaRPr>
                    </a:p>
                  </a:txBody>
                  <a:tcPr anchor="ctr"/>
                </a:tc>
                <a:extLst>
                  <a:ext uri="{0D108BD9-81ED-4DB2-BD59-A6C34878D82A}">
                    <a16:rowId xmlns:a16="http://schemas.microsoft.com/office/drawing/2014/main" val="10000"/>
                  </a:ext>
                </a:extLst>
              </a:tr>
              <a:tr h="210104">
                <a:tc>
                  <a:txBody>
                    <a:bodyPr/>
                    <a:lstStyle/>
                    <a:p>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extLst>
                  <a:ext uri="{0D108BD9-81ED-4DB2-BD59-A6C34878D82A}">
                    <a16:rowId xmlns:a16="http://schemas.microsoft.com/office/drawing/2014/main" val="10001"/>
                  </a:ext>
                </a:extLst>
              </a:tr>
              <a:tr h="210104">
                <a:tc>
                  <a:txBody>
                    <a:bodyPr/>
                    <a:lstStyle/>
                    <a:p>
                      <a:r>
                        <a:rPr lang="zh-TW" altLang="en-US" sz="1600" dirty="0" smtClean="0">
                          <a:latin typeface="Calibri" pitchFamily="34" charset="0"/>
                        </a:rPr>
                        <a:t>連續金鑰</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H</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F</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N</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E</a:t>
                      </a:r>
                      <a:endParaRPr lang="zh-TW" altLang="en-US" sz="1600" dirty="0">
                        <a:latin typeface="Calibri" pitchFamily="34" charset="0"/>
                      </a:endParaRPr>
                    </a:p>
                  </a:txBody>
                  <a:tcPr anchor="ctr"/>
                </a:tc>
                <a:extLst>
                  <a:ext uri="{0D108BD9-81ED-4DB2-BD59-A6C34878D82A}">
                    <a16:rowId xmlns:a16="http://schemas.microsoft.com/office/drawing/2014/main" val="10002"/>
                  </a:ext>
                </a:extLst>
              </a:tr>
              <a:tr h="210104">
                <a:tc>
                  <a:txBody>
                    <a:bodyPr/>
                    <a:lstStyle/>
                    <a:p>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5</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4</a:t>
                      </a:r>
                      <a:endParaRPr lang="zh-TW" altLang="en-US" sz="1600" dirty="0">
                        <a:latin typeface="Calibri" pitchFamily="34" charset="0"/>
                      </a:endParaRPr>
                    </a:p>
                  </a:txBody>
                  <a:tcPr anchor="ctr"/>
                </a:tc>
                <a:extLst>
                  <a:ext uri="{0D108BD9-81ED-4DB2-BD59-A6C34878D82A}">
                    <a16:rowId xmlns:a16="http://schemas.microsoft.com/office/drawing/2014/main" val="10003"/>
                  </a:ext>
                </a:extLst>
              </a:tr>
              <a:tr h="210104">
                <a:tc>
                  <a:txBody>
                    <a:bodyPr/>
                    <a:lstStyle/>
                    <a:p>
                      <a:r>
                        <a:rPr lang="zh-TW" altLang="en-US" sz="1600" dirty="0" smtClean="0">
                          <a:latin typeface="Calibri" pitchFamily="34" charset="0"/>
                        </a:rPr>
                        <a:t>運算</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19</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20</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8</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6</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11</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15</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3</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tc>
                  <a:txBody>
                    <a:bodyPr/>
                    <a:lstStyle/>
                    <a:p>
                      <a:pPr algn="ctr"/>
                      <a:r>
                        <a:rPr lang="en-US" altLang="zh-TW" sz="1600" dirty="0" smtClean="0">
                          <a:latin typeface="Calibri" pitchFamily="34" charset="0"/>
                        </a:rPr>
                        <a:t>17</a:t>
                      </a:r>
                      <a:endParaRPr lang="zh-TW" altLang="en-US" sz="1600" dirty="0">
                        <a:latin typeface="Calibri" pitchFamily="34" charset="0"/>
                      </a:endParaRPr>
                    </a:p>
                  </a:txBody>
                  <a:tcPr anchor="ctr"/>
                </a:tc>
                <a:extLst>
                  <a:ext uri="{0D108BD9-81ED-4DB2-BD59-A6C34878D82A}">
                    <a16:rowId xmlns:a16="http://schemas.microsoft.com/office/drawing/2014/main" val="10004"/>
                  </a:ext>
                </a:extLst>
              </a:tr>
              <a:tr h="210104">
                <a:tc>
                  <a:txBody>
                    <a:bodyPr/>
                    <a:lstStyle/>
                    <a:p>
                      <a:r>
                        <a:rPr lang="zh-TW" altLang="en-US" sz="1600" dirty="0" smtClean="0">
                          <a:latin typeface="Calibri" pitchFamily="34" charset="0"/>
                        </a:rPr>
                        <a:t>密文</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T</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A</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B</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S</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K</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C</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X</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U</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I</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G</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L</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P</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D</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tc>
                  <a:txBody>
                    <a:bodyPr/>
                    <a:lstStyle/>
                    <a:p>
                      <a:pPr algn="ctr"/>
                      <a:r>
                        <a:rPr lang="en-US" altLang="zh-TW" sz="1600" dirty="0" smtClean="0">
                          <a:latin typeface="Calibri" pitchFamily="34" charset="0"/>
                        </a:rPr>
                        <a:t>R</a:t>
                      </a:r>
                      <a:endParaRPr lang="zh-TW" altLang="en-US" sz="1600" b="1" dirty="0">
                        <a:solidFill>
                          <a:schemeClr val="bg1"/>
                        </a:solidFill>
                        <a:latin typeface="Calibri" pitchFamily="34"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一次性密碼本 </a:t>
            </a:r>
            <a:r>
              <a:rPr lang="en-US" altLang="zh-TW" sz="2000" dirty="0" smtClean="0">
                <a:solidFill>
                  <a:srgbClr val="FF0000"/>
                </a:solidFill>
              </a:rPr>
              <a:t>(onetime pad)</a:t>
            </a:r>
            <a:r>
              <a:rPr lang="zh-TW" altLang="en-US" sz="2000" dirty="0" smtClean="0">
                <a:solidFill>
                  <a:srgbClr val="FF0000"/>
                </a:solidFill>
              </a:rPr>
              <a:t> </a:t>
            </a:r>
            <a:r>
              <a:rPr lang="zh-TW" altLang="en-US" sz="2000" dirty="0" smtClean="0"/>
              <a:t>仍然使用多重字母替換加密法</a:t>
            </a:r>
            <a:r>
              <a:rPr lang="zh-TW" altLang="en-US" sz="2000" dirty="0" smtClean="0">
                <a:ea typeface="微軟正黑體"/>
              </a:rPr>
              <a:t> ，但是選用的金鑰有以下特性：</a:t>
            </a:r>
            <a:endParaRPr lang="en-US" altLang="zh-TW" sz="2000" dirty="0" smtClean="0">
              <a:ea typeface="微軟正黑體"/>
            </a:endParaRPr>
          </a:p>
          <a:p>
            <a:pPr lvl="1">
              <a:spcBef>
                <a:spcPts val="1200"/>
              </a:spcBef>
            </a:pPr>
            <a:r>
              <a:rPr lang="zh-TW" altLang="en-US" dirty="0" smtClean="0">
                <a:solidFill>
                  <a:srgbClr val="0000FF"/>
                </a:solidFill>
                <a:ea typeface="微軟正黑體"/>
              </a:rPr>
              <a:t>金鑰的位數很長</a:t>
            </a:r>
            <a:r>
              <a:rPr lang="zh-TW" altLang="en-US" dirty="0" smtClean="0">
                <a:ea typeface="微軟正黑體"/>
              </a:rPr>
              <a:t>，</a:t>
            </a:r>
            <a:r>
              <a:rPr lang="zh-TW" altLang="en-US" dirty="0" smtClean="0">
                <a:solidFill>
                  <a:srgbClr val="0000FF"/>
                </a:solidFill>
                <a:ea typeface="微軟正黑體"/>
              </a:rPr>
              <a:t>要長過訊息本身</a:t>
            </a:r>
            <a:r>
              <a:rPr lang="zh-TW" altLang="en-US" dirty="0" smtClean="0">
                <a:ea typeface="微軟正黑體"/>
              </a:rPr>
              <a:t>；所以巴貝奇要「在</a:t>
            </a:r>
            <a:r>
              <a:rPr lang="zh-TW" altLang="en-US" dirty="0" smtClean="0"/>
              <a:t>密文中尋找重複出現的字串</a:t>
            </a:r>
            <a:r>
              <a:rPr lang="zh-TW" altLang="en-US" dirty="0" smtClean="0">
                <a:ea typeface="微軟正黑體"/>
              </a:rPr>
              <a:t>」就沒有意義了。</a:t>
            </a:r>
            <a:endParaRPr lang="en-US" altLang="zh-TW" dirty="0" smtClean="0">
              <a:ea typeface="微軟正黑體"/>
            </a:endParaRPr>
          </a:p>
          <a:p>
            <a:pPr lvl="1">
              <a:spcBef>
                <a:spcPts val="1200"/>
              </a:spcBef>
            </a:pPr>
            <a:r>
              <a:rPr lang="zh-TW" altLang="en-US" dirty="0" smtClean="0">
                <a:solidFill>
                  <a:srgbClr val="0000FF"/>
                </a:solidFill>
                <a:ea typeface="微軟正黑體"/>
              </a:rPr>
              <a:t>金鑰須以隨機 </a:t>
            </a:r>
            <a:r>
              <a:rPr lang="en-US" altLang="zh-TW" dirty="0" smtClean="0">
                <a:solidFill>
                  <a:srgbClr val="0000FF"/>
                </a:solidFill>
                <a:ea typeface="微軟正黑體"/>
              </a:rPr>
              <a:t>(random) </a:t>
            </a:r>
            <a:r>
              <a:rPr lang="zh-TW" altLang="en-US" dirty="0" smtClean="0">
                <a:solidFill>
                  <a:srgbClr val="0000FF"/>
                </a:solidFill>
                <a:ea typeface="微軟正黑體"/>
              </a:rPr>
              <a:t>方法產生</a:t>
            </a:r>
            <a:r>
              <a:rPr lang="zh-TW" altLang="en-US" dirty="0" smtClean="0">
                <a:ea typeface="微軟正黑體"/>
              </a:rPr>
              <a:t>，以避免金鑰被查出任何規律性。</a:t>
            </a:r>
            <a:endParaRPr lang="en-US" altLang="zh-TW" dirty="0" smtClean="0">
              <a:ea typeface="微軟正黑體"/>
            </a:endParaRPr>
          </a:p>
          <a:p>
            <a:pPr lvl="1">
              <a:spcBef>
                <a:spcPts val="1200"/>
              </a:spcBef>
            </a:pPr>
            <a:r>
              <a:rPr lang="zh-TW" altLang="en-US" dirty="0" smtClean="0">
                <a:solidFill>
                  <a:srgbClr val="0000FF"/>
                </a:solidFill>
                <a:ea typeface="微軟正黑體"/>
              </a:rPr>
              <a:t>金鑰使用一次就丟棄</a:t>
            </a:r>
            <a:r>
              <a:rPr lang="zh-TW" altLang="en-US" dirty="0" smtClean="0">
                <a:ea typeface="微軟正黑體"/>
              </a:rPr>
              <a:t>，因此稱為一次性密碼本。若密碼本 </a:t>
            </a:r>
            <a:r>
              <a:rPr lang="en-US" altLang="zh-TW" dirty="0" smtClean="0">
                <a:ea typeface="微軟正黑體"/>
              </a:rPr>
              <a:t>(</a:t>
            </a:r>
            <a:r>
              <a:rPr lang="zh-TW" altLang="en-US" dirty="0" smtClean="0">
                <a:ea typeface="微軟正黑體"/>
              </a:rPr>
              <a:t>就是放置金鑰的載具</a:t>
            </a:r>
            <a:r>
              <a:rPr lang="en-US" altLang="zh-TW" dirty="0" smtClean="0">
                <a:ea typeface="微軟正黑體"/>
              </a:rPr>
              <a:t>)</a:t>
            </a:r>
            <a:r>
              <a:rPr lang="zh-TW" altLang="en-US" dirty="0" smtClean="0">
                <a:ea typeface="微軟正黑體"/>
              </a:rPr>
              <a:t> 遭到攔截，不會造成長期傷害。</a:t>
            </a:r>
            <a:endParaRPr lang="en-US" altLang="zh-TW" dirty="0" smtClean="0">
              <a:ea typeface="微軟正黑體"/>
            </a:endParaRPr>
          </a:p>
          <a:p>
            <a:pPr>
              <a:spcBef>
                <a:spcPts val="1200"/>
              </a:spcBef>
            </a:pPr>
            <a:r>
              <a:rPr lang="en-US" altLang="zh-TW" sz="2000" dirty="0" smtClean="0">
                <a:ea typeface="微軟正黑體"/>
              </a:rPr>
              <a:t>Claude Shannon </a:t>
            </a:r>
            <a:r>
              <a:rPr lang="zh-TW" altLang="en-US" sz="2000" dirty="0" smtClean="0">
                <a:ea typeface="微軟正黑體"/>
              </a:rPr>
              <a:t>稱</a:t>
            </a:r>
            <a:r>
              <a:rPr lang="zh-TW" altLang="en-US" sz="2000" dirty="0" smtClean="0"/>
              <a:t>一次性密碼本</a:t>
            </a:r>
            <a:r>
              <a:rPr lang="zh-TW" altLang="en-US" sz="2000" dirty="0" smtClean="0">
                <a:ea typeface="微軟正黑體"/>
              </a:rPr>
              <a:t>為</a:t>
            </a:r>
            <a:r>
              <a:rPr lang="zh-TW" altLang="en-US" sz="2000" dirty="0" smtClean="0">
                <a:latin typeface="微軟正黑體"/>
                <a:ea typeface="微軟正黑體"/>
              </a:rPr>
              <a:t>「完美秘密 </a:t>
            </a:r>
            <a:r>
              <a:rPr lang="en-US" altLang="zh-TW" sz="2000" dirty="0" smtClean="0">
                <a:solidFill>
                  <a:srgbClr val="FF0000"/>
                </a:solidFill>
                <a:latin typeface="微軟正黑體"/>
                <a:ea typeface="微軟正黑體"/>
              </a:rPr>
              <a:t>(</a:t>
            </a:r>
            <a:r>
              <a:rPr lang="en-US" altLang="zh-TW" sz="2000" dirty="0" smtClean="0">
                <a:solidFill>
                  <a:srgbClr val="FF0000"/>
                </a:solidFill>
                <a:ea typeface="微軟正黑體"/>
              </a:rPr>
              <a:t>perfect secrecy</a:t>
            </a:r>
            <a:r>
              <a:rPr lang="en-US" altLang="zh-TW" sz="2000" dirty="0" smtClean="0">
                <a:solidFill>
                  <a:srgbClr val="FF0000"/>
                </a:solidFill>
                <a:latin typeface="微軟正黑體"/>
                <a:ea typeface="微軟正黑體"/>
              </a:rPr>
              <a:t>)</a:t>
            </a:r>
            <a:r>
              <a:rPr lang="zh-TW" altLang="en-US" sz="2000" dirty="0" smtClean="0">
                <a:latin typeface="微軟正黑體"/>
                <a:ea typeface="微軟正黑體"/>
              </a:rPr>
              <a:t>」</a:t>
            </a:r>
            <a:r>
              <a:rPr lang="zh-TW" altLang="en-US" sz="2000" dirty="0" smtClean="0">
                <a:ea typeface="微軟正黑體"/>
              </a:rPr>
              <a:t>，它</a:t>
            </a:r>
            <a:r>
              <a:rPr lang="zh-TW" altLang="en-US" sz="2000" dirty="0" smtClean="0"/>
              <a:t>是至今唯一可以用</a:t>
            </a:r>
            <a:r>
              <a:rPr lang="zh-TW" altLang="en-US" sz="2000" dirty="0" smtClean="0">
                <a:ea typeface="微軟正黑體"/>
              </a:rPr>
              <a:t>訊息</a:t>
            </a:r>
            <a:r>
              <a:rPr lang="zh-TW" altLang="en-US" sz="2000" dirty="0" smtClean="0"/>
              <a:t>理論證明「不可破解」的加密法。</a:t>
            </a:r>
            <a:endParaRPr lang="en-US" altLang="zh-TW" sz="2000" dirty="0" smtClean="0">
              <a:ea typeface="微軟正黑體"/>
            </a:endParaRPr>
          </a:p>
          <a:p>
            <a:pPr>
              <a:spcBef>
                <a:spcPts val="1200"/>
              </a:spcBef>
            </a:pPr>
            <a:r>
              <a:rPr lang="zh-TW" altLang="en-US" sz="2000" dirty="0" smtClean="0">
                <a:solidFill>
                  <a:srgbClr val="FF0000"/>
                </a:solidFill>
              </a:rPr>
              <a:t>它的缺點則是不斷地產生與傳送冗長的密碼本非常困難</a:t>
            </a:r>
            <a:r>
              <a:rPr lang="zh-TW" altLang="en-US" sz="2000" dirty="0" smtClean="0"/>
              <a:t>。</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一次性密碼本</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286016"/>
          </a:xfrm>
        </p:spPr>
        <p:txBody>
          <a:bodyPr>
            <a:noAutofit/>
          </a:bodyPr>
          <a:lstStyle/>
          <a:p>
            <a:r>
              <a:rPr lang="zh-TW" altLang="en-US" sz="2000" dirty="0" smtClean="0"/>
              <a:t>自動化加密機器</a:t>
            </a:r>
            <a:r>
              <a:rPr lang="zh-TW" altLang="en-US" sz="2000" dirty="0" smtClean="0">
                <a:ea typeface="微軟正黑體"/>
              </a:rPr>
              <a:t>「</a:t>
            </a:r>
            <a:r>
              <a:rPr lang="zh-TW" altLang="en-US" sz="2000" dirty="0" smtClean="0">
                <a:solidFill>
                  <a:srgbClr val="FF0000"/>
                </a:solidFill>
                <a:ea typeface="微軟正黑體"/>
              </a:rPr>
              <a:t>謎 </a:t>
            </a:r>
            <a:r>
              <a:rPr lang="en-US" altLang="zh-TW" sz="2000" dirty="0" smtClean="0">
                <a:solidFill>
                  <a:srgbClr val="FF0000"/>
                </a:solidFill>
                <a:ea typeface="微軟正黑體"/>
              </a:rPr>
              <a:t>(Enigma)</a:t>
            </a:r>
            <a:r>
              <a:rPr lang="zh-TW" altLang="en-US" sz="2000" dirty="0" smtClean="0">
                <a:ea typeface="微軟正黑體"/>
              </a:rPr>
              <a:t>」，在二次世界大戰前期獨領風騷。</a:t>
            </a:r>
            <a:r>
              <a:rPr lang="zh-TW" altLang="en-US" sz="2000" dirty="0" smtClean="0"/>
              <a:t>「謎」包括兩個部份：</a:t>
            </a:r>
            <a:endParaRPr lang="en-US" altLang="zh-TW" sz="2000" dirty="0" smtClean="0"/>
          </a:p>
          <a:p>
            <a:pPr lvl="1"/>
            <a:r>
              <a:rPr lang="zh-TW" altLang="en-US" sz="1800" dirty="0" smtClean="0">
                <a:ea typeface="微軟正黑體"/>
              </a:rPr>
              <a:t>攪亂器 </a:t>
            </a:r>
            <a:r>
              <a:rPr lang="en-US" altLang="zh-TW" sz="1800" dirty="0" smtClean="0">
                <a:ea typeface="微軟正黑體"/>
              </a:rPr>
              <a:t>(scrambler)</a:t>
            </a:r>
            <a:r>
              <a:rPr lang="zh-TW" altLang="en-US" sz="1800" dirty="0" smtClean="0">
                <a:ea typeface="微軟正黑體"/>
              </a:rPr>
              <a:t>：是一種「</a:t>
            </a:r>
            <a:r>
              <a:rPr lang="zh-TW" altLang="en-US" sz="1800" dirty="0" smtClean="0"/>
              <a:t>攪亂的</a:t>
            </a:r>
            <a:r>
              <a:rPr lang="zh-TW" altLang="en-US" sz="1800" dirty="0" smtClean="0">
                <a:ea typeface="微軟正黑體"/>
              </a:rPr>
              <a:t>」</a:t>
            </a:r>
            <a:r>
              <a:rPr lang="zh-TW" altLang="en-US" sz="1800" dirty="0" smtClean="0"/>
              <a:t>替換加密表，輸入任一字母，會對應出另一不同字母。替換表在「謎」裡面是以硬體實施，混亂度很高。</a:t>
            </a:r>
            <a:endParaRPr lang="en-US" altLang="zh-TW" sz="1800" dirty="0" smtClean="0">
              <a:ea typeface="微軟正黑體"/>
            </a:endParaRPr>
          </a:p>
          <a:p>
            <a:pPr lvl="1"/>
            <a:r>
              <a:rPr lang="zh-TW" altLang="en-US" sz="1800" dirty="0" smtClean="0">
                <a:ea typeface="微軟正黑體"/>
              </a:rPr>
              <a:t>插頭板 </a:t>
            </a:r>
            <a:r>
              <a:rPr lang="en-US" altLang="zh-TW" sz="1800" dirty="0" smtClean="0">
                <a:ea typeface="微軟正黑體"/>
              </a:rPr>
              <a:t>(plugboard)</a:t>
            </a:r>
            <a:r>
              <a:rPr lang="zh-TW" altLang="en-US" sz="1800" dirty="0" smtClean="0">
                <a:ea typeface="微軟正黑體"/>
              </a:rPr>
              <a:t>：每當進入攪亂器之前，插頭板可以將字母兩兩交換。</a:t>
            </a:r>
            <a:endParaRPr lang="en-US" altLang="zh-TW" sz="1800" dirty="0" smtClean="0">
              <a:ea typeface="微軟正黑體"/>
            </a:endParaRPr>
          </a:p>
        </p:txBody>
      </p:sp>
      <p:sp>
        <p:nvSpPr>
          <p:cNvPr id="3" name="標題 2"/>
          <p:cNvSpPr>
            <a:spLocks noGrp="1"/>
          </p:cNvSpPr>
          <p:nvPr>
            <p:ph type="title"/>
          </p:nvPr>
        </p:nvSpPr>
        <p:spPr/>
        <p:txBody>
          <a:bodyPr/>
          <a:lstStyle/>
          <a:p>
            <a:r>
              <a:rPr lang="zh-TW" altLang="en-US" dirty="0" smtClean="0"/>
              <a:t>謎 </a:t>
            </a:r>
            <a:r>
              <a:rPr lang="en-US" altLang="zh-TW" dirty="0" smtClean="0"/>
              <a:t>– </a:t>
            </a:r>
            <a:r>
              <a:rPr lang="zh-TW" altLang="en-US" dirty="0" smtClean="0"/>
              <a:t>成功的密碼機器</a:t>
            </a:r>
            <a:endParaRPr lang="zh-TW" altLang="en-US" dirty="0"/>
          </a:p>
        </p:txBody>
      </p:sp>
      <p:pic>
        <p:nvPicPr>
          <p:cNvPr id="29698" name="Picture 2" descr="Image:Scherbius-1928-patent.png">
            <a:hlinkClick r:id="rId2"/>
          </p:cNvPr>
          <p:cNvPicPr>
            <a:picLocks noChangeAspect="1" noChangeArrowheads="1"/>
          </p:cNvPicPr>
          <p:nvPr/>
        </p:nvPicPr>
        <p:blipFill>
          <a:blip r:embed="rId3" cstate="print"/>
          <a:srcRect/>
          <a:stretch>
            <a:fillRect/>
          </a:stretch>
        </p:blipFill>
        <p:spPr bwMode="auto">
          <a:xfrm>
            <a:off x="4105899" y="3717032"/>
            <a:ext cx="4389023" cy="2779942"/>
          </a:xfrm>
          <a:prstGeom prst="rect">
            <a:avLst/>
          </a:prstGeom>
          <a:noFill/>
        </p:spPr>
      </p:pic>
      <p:sp>
        <p:nvSpPr>
          <p:cNvPr id="7" name="內容版面配置區 1"/>
          <p:cNvSpPr txBox="1">
            <a:spLocks/>
          </p:cNvSpPr>
          <p:nvPr/>
        </p:nvSpPr>
        <p:spPr>
          <a:xfrm>
            <a:off x="285720" y="3573016"/>
            <a:ext cx="3638208" cy="2782662"/>
          </a:xfrm>
          <a:prstGeom prst="rect">
            <a:avLst/>
          </a:prstGeom>
        </p:spPr>
        <p:txBody>
          <a:bodyPr vert="horz">
            <a:normAutofit/>
          </a:bodyPr>
          <a:lstStyle/>
          <a:p>
            <a:pPr marL="274320" indent="-274320">
              <a:lnSpc>
                <a:spcPct val="120000"/>
              </a:lnSpc>
              <a:spcBef>
                <a:spcPts val="1000"/>
              </a:spcBef>
              <a:buClr>
                <a:schemeClr val="tx2"/>
              </a:buClr>
              <a:buSzPct val="73000"/>
              <a:buFont typeface="Wingdings 2"/>
              <a:buChar char=""/>
            </a:pPr>
            <a:r>
              <a:rPr lang="zh-TW" altLang="en-US" sz="2000" dirty="0" smtClean="0">
                <a:latin typeface="Calibri" pitchFamily="34" charset="0"/>
              </a:rPr>
              <a:t>由於使用自動化計算，「謎」的殺傷力來自於它能將字母快速的攪亂。</a:t>
            </a:r>
            <a:endParaRPr kumimoji="0" lang="en-US" altLang="zh-TW" b="0" i="0" u="none" strike="noStrike" kern="1200" cap="none" spc="0" normalizeH="0" baseline="0" noProof="0" dirty="0" smtClean="0">
              <a:ln>
                <a:noFill/>
              </a:ln>
              <a:solidFill>
                <a:schemeClr val="tx1">
                  <a:tint val="85000"/>
                </a:schemeClr>
              </a:solidFill>
              <a:effectLst/>
              <a:uLnTx/>
              <a:uFillTx/>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82424" cy="5500702"/>
          </a:xfrm>
        </p:spPr>
        <p:txBody>
          <a:bodyPr>
            <a:normAutofit/>
          </a:bodyPr>
          <a:lstStyle/>
          <a:p>
            <a:pPr lvl="0"/>
            <a:r>
              <a:rPr lang="zh-TW" altLang="en-US" sz="2000" dirty="0" smtClean="0">
                <a:solidFill>
                  <a:srgbClr val="FF0000"/>
                </a:solidFill>
              </a:rPr>
              <a:t>圖靈</a:t>
            </a:r>
            <a:r>
              <a:rPr lang="zh-TW" altLang="en-US" sz="2000" dirty="0" smtClean="0"/>
              <a:t> </a:t>
            </a:r>
            <a:r>
              <a:rPr lang="en-US" altLang="zh-TW" sz="2000" dirty="0" smtClean="0"/>
              <a:t>(Alan Turing) </a:t>
            </a:r>
            <a:r>
              <a:rPr lang="zh-TW" altLang="en-US" sz="2000" dirty="0" smtClean="0"/>
              <a:t>是近代偉大的數學家</a:t>
            </a:r>
            <a:r>
              <a:rPr lang="zh-TW" altLang="en-US" sz="2000" dirty="0" smtClean="0">
                <a:ea typeface="微軟正黑體"/>
              </a:rPr>
              <a:t>，從劍橋教授身分受邀進入英國二戰時密碼破譯組織 </a:t>
            </a:r>
            <a:r>
              <a:rPr lang="en-US" altLang="zh-TW" sz="2000" dirty="0" smtClean="0">
                <a:ea typeface="微軟正黑體"/>
              </a:rPr>
              <a:t>Bletchley</a:t>
            </a:r>
            <a:r>
              <a:rPr lang="zh-TW" altLang="en-US" sz="2000" dirty="0" smtClean="0">
                <a:ea typeface="微軟正黑體"/>
              </a:rPr>
              <a:t>，在那裏他對破解「謎」做出重大的貢獻。</a:t>
            </a:r>
            <a:endParaRPr lang="en-US" altLang="zh-TW" sz="2000" dirty="0" smtClean="0">
              <a:ea typeface="微軟正黑體"/>
            </a:endParaRPr>
          </a:p>
          <a:p>
            <a:r>
              <a:rPr lang="zh-TW" altLang="en-US" sz="2000" dirty="0" smtClean="0">
                <a:ea typeface="微軟正黑體"/>
              </a:rPr>
              <a:t>圖靈於</a:t>
            </a:r>
            <a:r>
              <a:rPr lang="en-US" altLang="zh-TW" sz="2000" dirty="0" smtClean="0">
                <a:ea typeface="微軟正黑體"/>
              </a:rPr>
              <a:t>1941</a:t>
            </a:r>
            <a:r>
              <a:rPr lang="zh-TW" altLang="en-US" sz="2000" dirty="0" smtClean="0">
                <a:ea typeface="微軟正黑體"/>
              </a:rPr>
              <a:t>年</a:t>
            </a:r>
            <a:r>
              <a:rPr lang="zh-TW" altLang="en-US" sz="2000" dirty="0" smtClean="0">
                <a:solidFill>
                  <a:srgbClr val="FF0000"/>
                </a:solidFill>
                <a:ea typeface="微軟正黑體"/>
              </a:rPr>
              <a:t>建造</a:t>
            </a:r>
            <a:r>
              <a:rPr lang="zh-TW" altLang="en-US" sz="2000" dirty="0" smtClean="0">
                <a:solidFill>
                  <a:srgbClr val="FF0000"/>
                </a:solidFill>
              </a:rPr>
              <a:t>「謎」的破譯機器 </a:t>
            </a:r>
            <a:r>
              <a:rPr lang="en-US" altLang="zh-TW" sz="2000" dirty="0" smtClean="0">
                <a:solidFill>
                  <a:srgbClr val="FF0000"/>
                </a:solidFill>
              </a:rPr>
              <a:t>Bombe</a:t>
            </a:r>
            <a:r>
              <a:rPr lang="zh-TW" altLang="en-US" sz="2000" dirty="0" smtClean="0">
                <a:solidFill>
                  <a:srgbClr val="FF0000"/>
                </a:solidFill>
              </a:rPr>
              <a:t>，這是一部巨大的電子計算機器</a:t>
            </a:r>
            <a:r>
              <a:rPr lang="zh-TW" altLang="en-US" sz="2000" dirty="0" smtClean="0"/>
              <a:t>。</a:t>
            </a:r>
            <a:endParaRPr lang="en-US" altLang="zh-TW" sz="2000" dirty="0" smtClean="0"/>
          </a:p>
          <a:p>
            <a:r>
              <a:rPr lang="zh-TW" altLang="en-US" sz="2000" dirty="0" smtClean="0">
                <a:ea typeface="微軟正黑體"/>
              </a:rPr>
              <a:t>破譯的原理簡單說就是</a:t>
            </a:r>
            <a:r>
              <a:rPr lang="zh-TW" altLang="en-US" sz="2000" dirty="0" smtClean="0"/>
              <a:t>：「</a:t>
            </a:r>
            <a:r>
              <a:rPr lang="en-US" altLang="zh-TW" sz="2000" dirty="0" smtClean="0">
                <a:ea typeface="微軟正黑體"/>
              </a:rPr>
              <a:t>『</a:t>
            </a:r>
            <a:r>
              <a:rPr lang="zh-TW" altLang="en-US" sz="2000" dirty="0" smtClean="0"/>
              <a:t>矛盾</a:t>
            </a:r>
            <a:r>
              <a:rPr lang="en-US" altLang="zh-TW" sz="2000" dirty="0" smtClean="0">
                <a:ea typeface="微軟正黑體"/>
              </a:rPr>
              <a:t>』</a:t>
            </a:r>
            <a:r>
              <a:rPr lang="zh-TW" altLang="en-US" sz="2000" dirty="0" smtClean="0">
                <a:ea typeface="微軟正黑體"/>
              </a:rPr>
              <a:t>有助於推論。」</a:t>
            </a:r>
            <a:r>
              <a:rPr lang="en-US" altLang="zh-TW" sz="2000" dirty="0" smtClean="0">
                <a:ea typeface="微軟正黑體"/>
              </a:rPr>
              <a:t>Bombe </a:t>
            </a:r>
            <a:r>
              <a:rPr lang="zh-TW" altLang="en-US" sz="2000" dirty="0" smtClean="0">
                <a:ea typeface="微軟正黑體"/>
              </a:rPr>
              <a:t>先猜測</a:t>
            </a:r>
            <a:r>
              <a:rPr lang="zh-TW" altLang="en-US" sz="2000" dirty="0" smtClean="0"/>
              <a:t>「謎」的各種可能的設定</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攪亂器與插頭板的連線與順序等</a:t>
            </a:r>
            <a:r>
              <a:rPr lang="en-US" altLang="zh-TW" sz="2000" dirty="0" smtClean="0">
                <a:ea typeface="微軟正黑體"/>
              </a:rPr>
              <a:t>)</a:t>
            </a:r>
            <a:r>
              <a:rPr lang="zh-TW" altLang="en-US" sz="2000" dirty="0" smtClean="0">
                <a:ea typeface="微軟正黑體"/>
              </a:rPr>
              <a:t>，</a:t>
            </a:r>
            <a:r>
              <a:rPr lang="zh-TW" altLang="en-US" sz="2000" dirty="0" smtClean="0">
                <a:solidFill>
                  <a:srgbClr val="0000FF"/>
                </a:solidFill>
                <a:ea typeface="微軟正黑體"/>
              </a:rPr>
              <a:t>再根據情報蒐集到或猜測到的一點</a:t>
            </a:r>
            <a:r>
              <a:rPr lang="zh-TW" altLang="en-US" sz="2000" dirty="0" smtClean="0">
                <a:solidFill>
                  <a:srgbClr val="0000FF"/>
                </a:solidFill>
                <a:latin typeface="微軟正黑體"/>
                <a:ea typeface="微軟正黑體"/>
              </a:rPr>
              <a:t>「</a:t>
            </a:r>
            <a:r>
              <a:rPr lang="zh-TW" altLang="en-US" sz="2000" dirty="0" smtClean="0">
                <a:solidFill>
                  <a:srgbClr val="0000FF"/>
                </a:solidFill>
                <a:ea typeface="微軟正黑體"/>
              </a:rPr>
              <a:t>明文</a:t>
            </a:r>
            <a:r>
              <a:rPr lang="en-US" altLang="zh-TW" sz="2000" dirty="0" smtClean="0">
                <a:solidFill>
                  <a:srgbClr val="0000FF"/>
                </a:solidFill>
                <a:ea typeface="微軟正黑體"/>
              </a:rPr>
              <a:t>/</a:t>
            </a:r>
            <a:r>
              <a:rPr lang="zh-TW" altLang="en-US" sz="2000" dirty="0" smtClean="0">
                <a:solidFill>
                  <a:srgbClr val="0000FF"/>
                </a:solidFill>
                <a:ea typeface="微軟正黑體"/>
              </a:rPr>
              <a:t>密文</a:t>
            </a:r>
            <a:r>
              <a:rPr lang="zh-TW" altLang="en-US" sz="2000" dirty="0" smtClean="0">
                <a:solidFill>
                  <a:srgbClr val="0000FF"/>
                </a:solidFill>
                <a:latin typeface="微軟正黑體"/>
                <a:ea typeface="微軟正黑體"/>
              </a:rPr>
              <a:t>」</a:t>
            </a:r>
            <a:r>
              <a:rPr lang="zh-TW" altLang="en-US" sz="2000" dirty="0" smtClean="0">
                <a:solidFill>
                  <a:srgbClr val="0000FF"/>
                </a:solidFill>
                <a:ea typeface="微軟正黑體"/>
              </a:rPr>
              <a:t>對應訊息</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稱為 </a:t>
            </a:r>
            <a:r>
              <a:rPr lang="en-US" altLang="zh-TW" sz="2000" dirty="0" smtClean="0">
                <a:ea typeface="微軟正黑體"/>
              </a:rPr>
              <a:t>crib)</a:t>
            </a:r>
            <a:r>
              <a:rPr lang="zh-TW" altLang="en-US" sz="2000" dirty="0" smtClean="0">
                <a:ea typeface="微軟正黑體"/>
              </a:rPr>
              <a:t>，就可逐步的找出矛盾、刪除不可能的設定，推論出最可能的加密法。</a:t>
            </a:r>
            <a:endParaRPr lang="en-US" altLang="zh-TW" sz="2000" dirty="0" smtClean="0">
              <a:ea typeface="微軟正黑體"/>
            </a:endParaRPr>
          </a:p>
        </p:txBody>
      </p:sp>
      <p:sp>
        <p:nvSpPr>
          <p:cNvPr id="3" name="標題 2"/>
          <p:cNvSpPr>
            <a:spLocks noGrp="1"/>
          </p:cNvSpPr>
          <p:nvPr>
            <p:ph type="title"/>
          </p:nvPr>
        </p:nvSpPr>
        <p:spPr/>
        <p:txBody>
          <a:bodyPr/>
          <a:lstStyle/>
          <a:p>
            <a:r>
              <a:rPr lang="zh-TW" altLang="en-US" dirty="0" smtClean="0"/>
              <a:t>圖靈的解密</a:t>
            </a:r>
            <a:endParaRPr lang="zh-TW" altLang="en-US" dirty="0"/>
          </a:p>
        </p:txBody>
      </p:sp>
      <p:pic>
        <p:nvPicPr>
          <p:cNvPr id="4" name="Picture 6" descr="Alan Turing"/>
          <p:cNvPicPr>
            <a:picLocks noChangeAspect="1" noChangeArrowheads="1"/>
          </p:cNvPicPr>
          <p:nvPr/>
        </p:nvPicPr>
        <p:blipFill>
          <a:blip r:embed="rId2" cstate="print"/>
          <a:srcRect/>
          <a:stretch>
            <a:fillRect/>
          </a:stretch>
        </p:blipFill>
        <p:spPr bwMode="auto">
          <a:xfrm>
            <a:off x="6516216" y="1412776"/>
            <a:ext cx="1601789" cy="2176968"/>
          </a:xfrm>
          <a:prstGeom prst="rect">
            <a:avLst/>
          </a:prstGeom>
          <a:noFill/>
          <a:ln w="9525">
            <a:noFill/>
            <a:miter lim="800000"/>
            <a:headEnd/>
            <a:tailEnd/>
          </a:ln>
        </p:spPr>
      </p:pic>
      <p:sp>
        <p:nvSpPr>
          <p:cNvPr id="5" name="矩形 4"/>
          <p:cNvSpPr/>
          <p:nvPr/>
        </p:nvSpPr>
        <p:spPr>
          <a:xfrm>
            <a:off x="6730546" y="3571476"/>
            <a:ext cx="1285868" cy="584775"/>
          </a:xfrm>
          <a:prstGeom prst="rect">
            <a:avLst/>
          </a:prstGeom>
        </p:spPr>
        <p:txBody>
          <a:bodyPr wrap="square">
            <a:spAutoFit/>
          </a:bodyPr>
          <a:lstStyle/>
          <a:p>
            <a:r>
              <a:rPr lang="zh-TW" altLang="zh-TW" sz="1600" dirty="0" smtClean="0">
                <a:latin typeface="Calibri" pitchFamily="34" charset="0"/>
              </a:rPr>
              <a:t>Alan</a:t>
            </a:r>
            <a:r>
              <a:rPr lang="en-US" altLang="zh-TW" sz="1600" dirty="0" smtClean="0">
                <a:latin typeface="Calibri" pitchFamily="34" charset="0"/>
              </a:rPr>
              <a:t> Turing</a:t>
            </a:r>
          </a:p>
          <a:p>
            <a:r>
              <a:rPr lang="en-US" altLang="zh-TW" sz="1600" dirty="0" smtClean="0">
                <a:latin typeface="Calibri" pitchFamily="34" charset="0"/>
              </a:rPr>
              <a:t>1912 – 1954</a:t>
            </a:r>
            <a:endParaRPr lang="zh-TW" altLang="en-US" sz="16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1200"/>
              </a:spcBef>
            </a:pPr>
            <a:r>
              <a:rPr lang="zh-TW" altLang="en-US" sz="2000" dirty="0" smtClean="0"/>
              <a:t>二次世界大戰中尚有一種從未遭破譯的加密法，那就是 </a:t>
            </a:r>
            <a:r>
              <a:rPr lang="en-US" altLang="zh-TW" sz="2000" dirty="0" smtClean="0"/>
              <a:t>Navajo</a:t>
            </a:r>
            <a:r>
              <a:rPr lang="zh-TW" altLang="en-US" sz="2000" dirty="0" smtClean="0"/>
              <a:t> 密語 </a:t>
            </a:r>
            <a:r>
              <a:rPr lang="en-US" altLang="zh-TW" sz="2000" dirty="0" smtClean="0"/>
              <a:t>(Navajo code)</a:t>
            </a:r>
            <a:r>
              <a:rPr lang="zh-TW" altLang="en-US" sz="2000" dirty="0" smtClean="0"/>
              <a:t>。</a:t>
            </a:r>
            <a:r>
              <a:rPr lang="en-US" altLang="zh-TW" sz="2000" dirty="0" smtClean="0"/>
              <a:t>Navajo</a:t>
            </a:r>
            <a:r>
              <a:rPr lang="zh-TW" altLang="en-US" sz="2000" dirty="0" smtClean="0"/>
              <a:t> 是</a:t>
            </a:r>
            <a:r>
              <a:rPr lang="zh-TW" altLang="en-US" sz="2000" dirty="0" smtClean="0">
                <a:solidFill>
                  <a:srgbClr val="FF0000"/>
                </a:solidFill>
              </a:rPr>
              <a:t>美國亞利桑那州原住民</a:t>
            </a:r>
            <a:r>
              <a:rPr lang="zh-TW" altLang="en-US" sz="2000" dirty="0" smtClean="0"/>
              <a:t>，二次大戰以前鮮少與外界接觸。該族語言不屬於任何歐亞語言體系，極難瞭解。</a:t>
            </a:r>
            <a:endParaRPr lang="en-US" altLang="zh-TW" sz="2000" dirty="0" smtClean="0"/>
          </a:p>
          <a:p>
            <a:pPr>
              <a:spcBef>
                <a:spcPts val="1200"/>
              </a:spcBef>
            </a:pPr>
            <a:r>
              <a:rPr lang="zh-TW" altLang="en-US" sz="2000" dirty="0" smtClean="0"/>
              <a:t>任何兩位 </a:t>
            </a:r>
            <a:r>
              <a:rPr lang="en-US" altLang="zh-TW" sz="2000" dirty="0" smtClean="0"/>
              <a:t>Navajo</a:t>
            </a:r>
            <a:r>
              <a:rPr lang="zh-TW" altLang="en-US" sz="2000" dirty="0" smtClean="0"/>
              <a:t> 族人在無線電的兩端對話，就成了活動的加、解密機器，他們被稱為 </a:t>
            </a:r>
            <a:r>
              <a:rPr lang="en-US" altLang="zh-TW" sz="2000" dirty="0" smtClean="0"/>
              <a:t>code talkers</a:t>
            </a:r>
            <a:r>
              <a:rPr lang="zh-TW" altLang="en-US" sz="2000" dirty="0" smtClean="0"/>
              <a:t>。</a:t>
            </a:r>
            <a:endParaRPr lang="en-US" altLang="zh-TW" sz="2000" dirty="0" smtClean="0"/>
          </a:p>
          <a:p>
            <a:pPr>
              <a:spcBef>
                <a:spcPts val="1200"/>
              </a:spcBef>
            </a:pPr>
            <a:r>
              <a:rPr lang="zh-TW" altLang="en-US" sz="2000" dirty="0" smtClean="0"/>
              <a:t>二次大戰共有 </a:t>
            </a:r>
            <a:r>
              <a:rPr lang="en-US" altLang="zh-TW" sz="2000" dirty="0" smtClean="0">
                <a:solidFill>
                  <a:srgbClr val="0000FF"/>
                </a:solidFill>
              </a:rPr>
              <a:t>420</a:t>
            </a:r>
            <a:r>
              <a:rPr lang="zh-TW" altLang="en-US" sz="2000" dirty="0" smtClean="0">
                <a:solidFill>
                  <a:srgbClr val="0000FF"/>
                </a:solidFill>
              </a:rPr>
              <a:t> 位 </a:t>
            </a:r>
            <a:r>
              <a:rPr lang="en-US" altLang="zh-TW" sz="2000" dirty="0" smtClean="0"/>
              <a:t>Navajo code talkers</a:t>
            </a:r>
            <a:r>
              <a:rPr lang="zh-TW" altLang="en-US" sz="2000" dirty="0" smtClean="0"/>
              <a:t> 服役於美國海軍，在太平洋戰爭中發揮極大功能。曾有一群美國密碼專家花了三週測試破譯，但得到的結論是：</a:t>
            </a:r>
            <a:r>
              <a:rPr lang="zh-TW" altLang="en-US" sz="2000" dirty="0" smtClean="0">
                <a:latin typeface="微軟正黑體"/>
                <a:ea typeface="微軟正黑體"/>
              </a:rPr>
              <a:t>「</a:t>
            </a:r>
            <a:r>
              <a:rPr lang="zh-TW" altLang="en-US" sz="2000" dirty="0" smtClean="0">
                <a:solidFill>
                  <a:srgbClr val="0000FF"/>
                </a:solidFill>
                <a:latin typeface="微軟正黑體"/>
                <a:ea typeface="微軟正黑體"/>
              </a:rPr>
              <a:t>一串奇怪的喉音、鼻音、與饒舌音</a:t>
            </a:r>
            <a:r>
              <a:rPr lang="zh-TW" altLang="en-US" sz="2000" dirty="0" smtClean="0">
                <a:latin typeface="微軟正黑體"/>
                <a:ea typeface="微軟正黑體"/>
              </a:rPr>
              <a:t>，我們根本不知道該怎麼寫下我們所聽到的東西，更不可能破譯了。」</a:t>
            </a:r>
            <a:endParaRPr lang="zh-TW" altLang="en-US" sz="2000" dirty="0" smtClean="0"/>
          </a:p>
        </p:txBody>
      </p:sp>
      <p:sp>
        <p:nvSpPr>
          <p:cNvPr id="3" name="標題 2"/>
          <p:cNvSpPr>
            <a:spLocks noGrp="1"/>
          </p:cNvSpPr>
          <p:nvPr>
            <p:ph type="title"/>
          </p:nvPr>
        </p:nvSpPr>
        <p:spPr/>
        <p:txBody>
          <a:bodyPr/>
          <a:lstStyle/>
          <a:p>
            <a:r>
              <a:rPr lang="zh-TW" altLang="en-US" dirty="0" smtClean="0"/>
              <a:t>稀有語言 </a:t>
            </a:r>
            <a:r>
              <a:rPr lang="en-US" altLang="zh-TW" dirty="0" smtClean="0"/>
              <a:t>– </a:t>
            </a:r>
            <a:r>
              <a:rPr lang="zh-TW" altLang="en-US" dirty="0" smtClean="0"/>
              <a:t>另類的加密法</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143536"/>
          </a:xfrm>
        </p:spPr>
        <p:txBody>
          <a:bodyPr>
            <a:noAutofit/>
          </a:bodyPr>
          <a:lstStyle/>
          <a:p>
            <a:r>
              <a:rPr lang="zh-TW" altLang="en-US" sz="2000" dirty="0" smtClean="0"/>
              <a:t>還有一種加密法是將機密訊息隱藏在另一個訊息中，稱為隱藏訊息加密法 </a:t>
            </a:r>
            <a:r>
              <a:rPr lang="en-US" altLang="zh-TW" sz="2000" dirty="0" smtClean="0">
                <a:solidFill>
                  <a:srgbClr val="0000FF"/>
                </a:solidFill>
              </a:rPr>
              <a:t>(</a:t>
            </a:r>
            <a:r>
              <a:rPr lang="en-US" altLang="zh-TW" sz="2000" dirty="0" err="1" smtClean="0">
                <a:solidFill>
                  <a:srgbClr val="0000FF"/>
                </a:solidFill>
              </a:rPr>
              <a:t>stegnography</a:t>
            </a:r>
            <a:r>
              <a:rPr lang="en-US" altLang="zh-TW" sz="2000" dirty="0" smtClean="0">
                <a:solidFill>
                  <a:srgbClr val="0000FF"/>
                </a:solidFill>
              </a:rPr>
              <a:t>)</a:t>
            </a:r>
            <a:r>
              <a:rPr lang="zh-TW" altLang="en-US" sz="2000" dirty="0" smtClean="0"/>
              <a:t>。一般加密法是將訊息攪亂到不可讀，</a:t>
            </a:r>
            <a:r>
              <a:rPr lang="zh-TW" altLang="en-US" sz="2000" dirty="0" smtClean="0">
                <a:latin typeface="微軟正黑體"/>
                <a:ea typeface="微軟正黑體"/>
              </a:rPr>
              <a:t>因此攔截者知道訊息已被加密；但</a:t>
            </a:r>
            <a:r>
              <a:rPr lang="zh-TW" altLang="en-US" sz="2000" dirty="0" smtClean="0"/>
              <a:t>隱藏訊息加密法並未破壞其</a:t>
            </a:r>
            <a:r>
              <a:rPr lang="zh-TW" altLang="en-US" sz="2000" dirty="0" smtClean="0">
                <a:latin typeface="微軟正黑體"/>
                <a:ea typeface="微軟正黑體"/>
              </a:rPr>
              <a:t>「載具」，反而較不易引人注意。</a:t>
            </a:r>
            <a:endParaRPr lang="en-US" altLang="zh-TW" sz="2000" dirty="0" smtClean="0">
              <a:latin typeface="微軟正黑體"/>
              <a:ea typeface="微軟正黑體"/>
            </a:endParaRPr>
          </a:p>
          <a:p>
            <a:r>
              <a:rPr lang="zh-TW" altLang="en-US" sz="2000" dirty="0" smtClean="0"/>
              <a:t>中文的</a:t>
            </a:r>
            <a:r>
              <a:rPr lang="zh-TW" altLang="en-US" sz="2000" dirty="0" smtClean="0">
                <a:latin typeface="微軟正黑體"/>
                <a:ea typeface="微軟正黑體"/>
              </a:rPr>
              <a:t>「嵌字詩」也是一種隱藏訊息法，例如</a:t>
            </a:r>
            <a:r>
              <a:rPr lang="zh-TW" altLang="en-US" sz="2000" dirty="0" smtClean="0">
                <a:solidFill>
                  <a:srgbClr val="0000FF"/>
                </a:solidFill>
              </a:rPr>
              <a:t>水滸傳</a:t>
            </a:r>
            <a:r>
              <a:rPr lang="zh-TW" altLang="en-US" sz="2000" dirty="0" smtClean="0"/>
              <a:t>六十一回有詩云：「蘆花叢裡一扁舟，俊傑俄從此地遊；義士若能知此理，反躬逃難可無憂。」內嵌：「蘆（盧）俊義反」。</a:t>
            </a:r>
            <a:endParaRPr lang="en-US" altLang="zh-TW" sz="2000" dirty="0" smtClean="0"/>
          </a:p>
          <a:p>
            <a:r>
              <a:rPr lang="zh-TW" altLang="en-US" sz="2000" dirty="0" smtClean="0"/>
              <a:t>二次大戰期間諜報人員曾使用微點 </a:t>
            </a:r>
            <a:r>
              <a:rPr lang="en-US" altLang="zh-TW" sz="2000" dirty="0" smtClean="0"/>
              <a:t>(microdot)</a:t>
            </a:r>
            <a:r>
              <a:rPr lang="zh-TW" altLang="en-US" sz="2000" dirty="0" smtClean="0"/>
              <a:t> 技術，將機密訊息極度縮小後當成一篇正常文章裡的一個個句點，藉以傳遞機密訊息。</a:t>
            </a:r>
            <a:endParaRPr lang="en-US" altLang="zh-TW" sz="2000" dirty="0" smtClean="0"/>
          </a:p>
          <a:p>
            <a:r>
              <a:rPr lang="zh-TW" altLang="en-US" sz="2000" dirty="0" smtClean="0"/>
              <a:t>資訊時代的隱藏訊息加密法應用於</a:t>
            </a:r>
            <a:r>
              <a:rPr lang="en-US" altLang="zh-TW" sz="2000" dirty="0" smtClean="0">
                <a:solidFill>
                  <a:srgbClr val="FF0000"/>
                </a:solidFill>
              </a:rPr>
              <a:t>digital watermarking</a:t>
            </a:r>
            <a:r>
              <a:rPr lang="zh-TW" altLang="en-US" sz="2000" dirty="0" smtClean="0">
                <a:solidFill>
                  <a:srgbClr val="FF0000"/>
                </a:solidFill>
              </a:rPr>
              <a:t> </a:t>
            </a:r>
            <a:r>
              <a:rPr lang="zh-TW" altLang="en-US" sz="2000" dirty="0" smtClean="0"/>
              <a:t>與 </a:t>
            </a:r>
            <a:r>
              <a:rPr lang="en-US" altLang="zh-TW" sz="2000" dirty="0" smtClean="0"/>
              <a:t>digital rights management</a:t>
            </a:r>
            <a:r>
              <a:rPr lang="zh-TW" altLang="en-US" sz="2000" dirty="0" smtClean="0"/>
              <a:t>等。常見的技巧是將秘密藏在圖畫或歌曲檔案的一些最小位數 </a:t>
            </a:r>
            <a:r>
              <a:rPr lang="en-US" altLang="zh-TW" sz="2000" dirty="0" smtClean="0">
                <a:solidFill>
                  <a:srgbClr val="FF0000"/>
                </a:solidFill>
              </a:rPr>
              <a:t>(least significant bits)</a:t>
            </a:r>
            <a:r>
              <a:rPr lang="zh-TW" altLang="en-US" sz="2000" dirty="0" smtClean="0"/>
              <a:t>，可以隱藏資訊卻不影響原視聽品質。</a:t>
            </a:r>
            <a:endParaRPr lang="en-US" altLang="zh-TW" sz="2000" dirty="0" smtClean="0"/>
          </a:p>
        </p:txBody>
      </p:sp>
      <p:sp>
        <p:nvSpPr>
          <p:cNvPr id="3" name="標題 2"/>
          <p:cNvSpPr>
            <a:spLocks noGrp="1"/>
          </p:cNvSpPr>
          <p:nvPr>
            <p:ph type="title"/>
          </p:nvPr>
        </p:nvSpPr>
        <p:spPr/>
        <p:txBody>
          <a:bodyPr/>
          <a:lstStyle/>
          <a:p>
            <a:r>
              <a:rPr lang="zh-TW" altLang="en-US" dirty="0" smtClean="0"/>
              <a:t>隱藏訊息加密法</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683568" y="404664"/>
            <a:ext cx="7321624" cy="1362075"/>
          </a:xfrm>
          <a:solidFill>
            <a:srgbClr val="0000FF"/>
          </a:solidFill>
          <a:ln w="25400">
            <a:solidFill>
              <a:srgbClr val="FF0000"/>
            </a:solidFill>
          </a:ln>
        </p:spPr>
        <p:txBody>
          <a:bodyPr anchor="ctr"/>
          <a:lstStyle/>
          <a:p>
            <a:pPr algn="ctr"/>
            <a:r>
              <a:rPr lang="en-US" altLang="zh-TW" dirty="0">
                <a:solidFill>
                  <a:schemeClr val="bg1"/>
                </a:solidFill>
                <a:latin typeface="標楷體" panose="03000509000000000000" pitchFamily="65" charset="-120"/>
                <a:ea typeface="標楷體" panose="03000509000000000000" pitchFamily="65" charset="-120"/>
              </a:rPr>
              <a:t>B.</a:t>
            </a:r>
            <a:r>
              <a:rPr lang="zh-TW" altLang="en-US" dirty="0">
                <a:solidFill>
                  <a:schemeClr val="bg1"/>
                </a:solidFill>
                <a:latin typeface="標楷體" panose="03000509000000000000" pitchFamily="65" charset="-120"/>
                <a:ea typeface="標楷體" panose="03000509000000000000" pitchFamily="65" charset="-120"/>
              </a:rPr>
              <a:t>近代</a:t>
            </a:r>
            <a:r>
              <a:rPr lang="zh-TW" altLang="en-US" dirty="0">
                <a:solidFill>
                  <a:srgbClr val="FF0000"/>
                </a:solidFill>
                <a:latin typeface="標楷體" panose="03000509000000000000" pitchFamily="65" charset="-120"/>
                <a:ea typeface="標楷體" panose="03000509000000000000" pitchFamily="65" charset="-120"/>
              </a:rPr>
              <a:t>電腦</a:t>
            </a:r>
            <a:r>
              <a:rPr lang="zh-TW" altLang="en-US" dirty="0">
                <a:solidFill>
                  <a:schemeClr val="bg1"/>
                </a:solidFill>
                <a:latin typeface="標楷體" panose="03000509000000000000" pitchFamily="65" charset="-120"/>
                <a:ea typeface="標楷體" panose="03000509000000000000" pitchFamily="65" charset="-120"/>
              </a:rPr>
              <a:t>密碼學 </a:t>
            </a:r>
            <a:r>
              <a:rPr lang="en-US" altLang="zh-TW" dirty="0">
                <a:solidFill>
                  <a:schemeClr val="bg1"/>
                </a:solidFill>
                <a:latin typeface="標楷體" panose="03000509000000000000" pitchFamily="65" charset="-120"/>
                <a:ea typeface="標楷體" panose="03000509000000000000" pitchFamily="65" charset="-120"/>
              </a:rPr>
              <a:t>(modern)</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3" name="矩形 2"/>
          <p:cNvSpPr/>
          <p:nvPr/>
        </p:nvSpPr>
        <p:spPr>
          <a:xfrm>
            <a:off x="683568" y="2060848"/>
            <a:ext cx="7272808" cy="4392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altLang="zh-TW" sz="2400" dirty="0">
                <a:latin typeface="標楷體" panose="03000509000000000000" pitchFamily="65" charset="-120"/>
                <a:ea typeface="標楷體" panose="03000509000000000000" pitchFamily="65" charset="-120"/>
              </a:rPr>
              <a:t>B.1 </a:t>
            </a:r>
            <a:r>
              <a:rPr lang="zh-TW" altLang="en-US" sz="2400" dirty="0">
                <a:latin typeface="標楷體" panose="03000509000000000000" pitchFamily="65" charset="-120"/>
                <a:ea typeface="標楷體" panose="03000509000000000000" pitchFamily="65" charset="-120"/>
              </a:rPr>
              <a:t>對稱式加密</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解密 </a:t>
            </a:r>
            <a:r>
              <a:rPr lang="en-US" altLang="zh-TW" sz="2400" dirty="0">
                <a:latin typeface="標楷體" panose="03000509000000000000" pitchFamily="65" charset="-120"/>
                <a:ea typeface="標楷體" panose="03000509000000000000" pitchFamily="65" charset="-120"/>
              </a:rPr>
              <a:t>(Symmetric)</a:t>
            </a:r>
          </a:p>
          <a:p>
            <a:pPr lvl="1"/>
            <a:r>
              <a:rPr lang="en-US" altLang="zh-TW" sz="2400" dirty="0">
                <a:latin typeface="標楷體" panose="03000509000000000000" pitchFamily="65" charset="-120"/>
                <a:ea typeface="標楷體" panose="03000509000000000000" pitchFamily="65" charset="-120"/>
              </a:rPr>
              <a:t>B.2 </a:t>
            </a:r>
            <a:r>
              <a:rPr lang="zh-TW" altLang="en-US" sz="2400" dirty="0">
                <a:latin typeface="標楷體" panose="03000509000000000000" pitchFamily="65" charset="-120"/>
                <a:ea typeface="標楷體" panose="03000509000000000000" pitchFamily="65" charset="-120"/>
              </a:rPr>
              <a:t>非對稱式加</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解密 </a:t>
            </a:r>
            <a:r>
              <a:rPr lang="en-US" altLang="zh-TW" sz="2400" dirty="0">
                <a:latin typeface="標楷體" panose="03000509000000000000" pitchFamily="65" charset="-120"/>
                <a:ea typeface="標楷體" panose="03000509000000000000" pitchFamily="65" charset="-120"/>
              </a:rPr>
              <a:t>(Asymmetric)</a:t>
            </a:r>
          </a:p>
          <a:p>
            <a:pPr lvl="1"/>
            <a:r>
              <a:rPr lang="en-US" altLang="zh-TW" sz="2400" dirty="0">
                <a:latin typeface="標楷體" panose="03000509000000000000" pitchFamily="65" charset="-120"/>
                <a:ea typeface="標楷體" panose="03000509000000000000" pitchFamily="65" charset="-120"/>
              </a:rPr>
              <a:t>B.3 </a:t>
            </a:r>
            <a:r>
              <a:rPr lang="zh-TW" altLang="en-US" sz="2400" dirty="0">
                <a:latin typeface="標楷體" panose="03000509000000000000" pitchFamily="65" charset="-120"/>
                <a:ea typeface="標楷體" panose="03000509000000000000" pitchFamily="65" charset="-120"/>
              </a:rPr>
              <a:t>雜湊函數 </a:t>
            </a:r>
            <a:r>
              <a:rPr lang="en-US" altLang="zh-TW" sz="2400" dirty="0">
                <a:latin typeface="標楷體" panose="03000509000000000000" pitchFamily="65" charset="-120"/>
                <a:ea typeface="標楷體" panose="03000509000000000000" pitchFamily="65" charset="-120"/>
              </a:rPr>
              <a:t>(HASH) …..</a:t>
            </a:r>
            <a:r>
              <a:rPr lang="en-US" altLang="zh-TW" sz="2400" dirty="0">
                <a:solidFill>
                  <a:srgbClr val="FF0000"/>
                </a:solidFill>
                <a:latin typeface="標楷體" panose="03000509000000000000" pitchFamily="65" charset="-120"/>
                <a:ea typeface="標楷體" panose="03000509000000000000" pitchFamily="65" charset="-120"/>
              </a:rPr>
              <a:t>integrity</a:t>
            </a:r>
          </a:p>
          <a:p>
            <a:pPr lvl="1"/>
            <a:r>
              <a:rPr lang="en-US" altLang="zh-TW" sz="2400" dirty="0">
                <a:latin typeface="標楷體" panose="03000509000000000000" pitchFamily="65" charset="-120"/>
                <a:ea typeface="標楷體" panose="03000509000000000000" pitchFamily="65" charset="-120"/>
              </a:rPr>
              <a:t>B.4 </a:t>
            </a:r>
            <a:r>
              <a:rPr lang="zh-TW" altLang="en-US" sz="2400" dirty="0">
                <a:solidFill>
                  <a:srgbClr val="FF0000"/>
                </a:solidFill>
                <a:latin typeface="標楷體" panose="03000509000000000000" pitchFamily="65" charset="-120"/>
                <a:ea typeface="標楷體" panose="03000509000000000000" pitchFamily="65" charset="-120"/>
              </a:rPr>
              <a:t>非</a:t>
            </a:r>
            <a:r>
              <a:rPr lang="zh-TW" altLang="en-US" sz="2400" dirty="0">
                <a:latin typeface="標楷體" panose="03000509000000000000" pitchFamily="65" charset="-120"/>
                <a:ea typeface="標楷體" panose="03000509000000000000" pitchFamily="65" charset="-120"/>
              </a:rPr>
              <a:t>對稱式簽</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驗章 </a:t>
            </a:r>
            <a:r>
              <a:rPr lang="en-US" altLang="zh-TW" sz="2400" dirty="0">
                <a:latin typeface="標楷體" panose="03000509000000000000" pitchFamily="65" charset="-120"/>
                <a:ea typeface="標楷體" panose="03000509000000000000" pitchFamily="65" charset="-120"/>
              </a:rPr>
              <a:t>(Signature)</a:t>
            </a:r>
          </a:p>
          <a:p>
            <a:pPr lvl="1"/>
            <a:r>
              <a:rPr lang="en-US" altLang="zh-TW" sz="2400" dirty="0" smtClean="0">
                <a:latin typeface="標楷體" panose="03000509000000000000" pitchFamily="65" charset="-120"/>
                <a:ea typeface="標楷體" panose="03000509000000000000" pitchFamily="65" charset="-120"/>
              </a:rPr>
              <a:t>B.5</a:t>
            </a:r>
            <a:r>
              <a:rPr lang="en-US" altLang="zh-TW" sz="2400" i="1" dirty="0" smtClean="0">
                <a:latin typeface="標楷體" panose="03000509000000000000" pitchFamily="65" charset="-120"/>
                <a:ea typeface="標楷體" panose="03000509000000000000" pitchFamily="65" charset="-120"/>
              </a:rPr>
              <a:t> </a:t>
            </a:r>
            <a:r>
              <a:rPr lang="zh-TW" altLang="en-US" sz="2400" i="1" dirty="0">
                <a:latin typeface="標楷體" panose="03000509000000000000" pitchFamily="65" charset="-120"/>
                <a:ea typeface="標楷體" panose="03000509000000000000" pitchFamily="65" charset="-120"/>
              </a:rPr>
              <a:t>對稱式加密的模式 </a:t>
            </a:r>
            <a:r>
              <a:rPr lang="en-US" altLang="zh-TW" sz="2400" i="1" dirty="0">
                <a:latin typeface="標楷體" panose="03000509000000000000" pitchFamily="65" charset="-120"/>
                <a:ea typeface="標楷體" panose="03000509000000000000" pitchFamily="65" charset="-120"/>
              </a:rPr>
              <a:t>(mode)</a:t>
            </a:r>
          </a:p>
          <a:p>
            <a:pPr lvl="1"/>
            <a:r>
              <a:rPr lang="en-US" altLang="zh-TW" sz="2400" dirty="0">
                <a:latin typeface="標楷體" panose="03000509000000000000" pitchFamily="65" charset="-120"/>
                <a:ea typeface="標楷體" panose="03000509000000000000" pitchFamily="65" charset="-120"/>
              </a:rPr>
              <a:t>B.6 PKI</a:t>
            </a:r>
            <a:r>
              <a:rPr lang="zh-TW" altLang="en-US" sz="2400" dirty="0">
                <a:latin typeface="標楷體" panose="03000509000000000000" pitchFamily="65" charset="-120"/>
                <a:ea typeface="標楷體" panose="03000509000000000000" pitchFamily="65" charset="-120"/>
              </a:rPr>
              <a:t>的架構及其它的應用 </a:t>
            </a:r>
            <a:r>
              <a:rPr lang="en-US" altLang="zh-TW" sz="2400" dirty="0">
                <a:latin typeface="標楷體" panose="03000509000000000000" pitchFamily="65" charset="-120"/>
                <a:ea typeface="標楷體" panose="03000509000000000000" pitchFamily="65" charset="-120"/>
              </a:rPr>
              <a:t>(Architecture &amp; Application)</a:t>
            </a:r>
          </a:p>
          <a:p>
            <a:pPr lvl="1"/>
            <a:r>
              <a:rPr lang="en-US" altLang="zh-TW" sz="2400" dirty="0">
                <a:latin typeface="標楷體" panose="03000509000000000000" pitchFamily="65" charset="-120"/>
                <a:ea typeface="標楷體" panose="03000509000000000000" pitchFamily="65" charset="-120"/>
              </a:rPr>
              <a:t>B.7 </a:t>
            </a:r>
            <a:r>
              <a:rPr lang="zh-TW" altLang="en-US" sz="2400" dirty="0">
                <a:latin typeface="標楷體" panose="03000509000000000000" pitchFamily="65" charset="-120"/>
                <a:ea typeface="標楷體" panose="03000509000000000000" pitchFamily="65" charset="-120"/>
              </a:rPr>
              <a:t>金鑰管理 </a:t>
            </a:r>
            <a:r>
              <a:rPr lang="en-US" altLang="zh-TW" sz="2400" dirty="0">
                <a:latin typeface="標楷體" panose="03000509000000000000" pitchFamily="65" charset="-120"/>
                <a:ea typeface="標楷體" panose="03000509000000000000" pitchFamily="65" charset="-120"/>
              </a:rPr>
              <a:t>(Key Management)</a:t>
            </a:r>
          </a:p>
          <a:p>
            <a:pPr lvl="1"/>
            <a:r>
              <a:rPr lang="en-US" altLang="zh-TW" sz="2400" dirty="0">
                <a:latin typeface="標楷體" panose="03000509000000000000" pitchFamily="65" charset="-120"/>
                <a:ea typeface="標楷體" panose="03000509000000000000" pitchFamily="65" charset="-120"/>
              </a:rPr>
              <a:t>B.8 </a:t>
            </a:r>
            <a:r>
              <a:rPr lang="zh-TW" altLang="en-US" sz="2400" dirty="0">
                <a:latin typeface="標楷體" panose="03000509000000000000" pitchFamily="65" charset="-120"/>
                <a:ea typeface="標楷體" panose="03000509000000000000" pitchFamily="65" charset="-120"/>
              </a:rPr>
              <a:t>密碼系統攻擊 </a:t>
            </a:r>
            <a:r>
              <a:rPr lang="en-US" altLang="zh-TW" sz="2400" dirty="0">
                <a:latin typeface="標楷體" panose="03000509000000000000" pitchFamily="65" charset="-120"/>
                <a:ea typeface="標楷體" panose="03000509000000000000" pitchFamily="65" charset="-120"/>
              </a:rPr>
              <a:t>(Cryptosystem Attack</a:t>
            </a:r>
            <a:r>
              <a:rPr lang="en-US" altLang="zh-TW" sz="2400" dirty="0" smtClean="0">
                <a:latin typeface="標楷體" panose="03000509000000000000" pitchFamily="65" charset="-120"/>
                <a:ea typeface="標楷體" panose="03000509000000000000" pitchFamily="65" charset="-120"/>
              </a:rPr>
              <a:t>)</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555112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solidFill>
                  <a:srgbClr val="0000FF"/>
                </a:solidFill>
              </a:rPr>
              <a:t>電腦加密</a:t>
            </a:r>
            <a:r>
              <a:rPr lang="zh-TW" altLang="en-US" sz="2000" dirty="0" smtClean="0"/>
              <a:t>其實很類似前面介紹過的傳統加密法，</a:t>
            </a:r>
            <a:r>
              <a:rPr lang="zh-TW" altLang="en-US" sz="2000" dirty="0" smtClean="0">
                <a:solidFill>
                  <a:srgbClr val="FF0000"/>
                </a:solidFill>
              </a:rPr>
              <a:t>依然使用</a:t>
            </a:r>
            <a:r>
              <a:rPr lang="zh-TW" altLang="en-US" sz="2000" dirty="0" smtClean="0">
                <a:solidFill>
                  <a:srgbClr val="FF0000"/>
                </a:solidFill>
                <a:ea typeface="微軟正黑體"/>
              </a:rPr>
              <a:t>位移、</a:t>
            </a:r>
            <a:r>
              <a:rPr lang="zh-TW" altLang="en-US" sz="2000" dirty="0" smtClean="0">
                <a:solidFill>
                  <a:srgbClr val="FF0000"/>
                </a:solidFill>
              </a:rPr>
              <a:t>替換、與金鑰的運用等</a:t>
            </a:r>
            <a:r>
              <a:rPr lang="zh-TW" altLang="en-US" sz="2000" dirty="0" smtClean="0"/>
              <a:t>。它與傳統加密法不同之處則可歸納為以下三點：</a:t>
            </a:r>
            <a:endParaRPr lang="en-US" altLang="zh-TW" sz="2000" dirty="0" smtClean="0"/>
          </a:p>
          <a:p>
            <a:pPr lvl="1"/>
            <a:r>
              <a:rPr lang="zh-TW" altLang="en-US" dirty="0" smtClean="0"/>
              <a:t>電腦可以處理複雜的加密法，例如早期電腦就可以輕鬆的模擬二十個</a:t>
            </a:r>
            <a:r>
              <a:rPr lang="zh-TW" altLang="en-US" dirty="0" smtClean="0">
                <a:solidFill>
                  <a:srgbClr val="0000FF"/>
                </a:solidFill>
                <a:ea typeface="微軟正黑體"/>
              </a:rPr>
              <a:t>「謎」</a:t>
            </a:r>
            <a:r>
              <a:rPr lang="zh-TW" altLang="en-US" dirty="0" smtClean="0">
                <a:ea typeface="微軟正黑體"/>
              </a:rPr>
              <a:t>裡面的攪亂器。但機械式的</a:t>
            </a:r>
            <a:r>
              <a:rPr lang="zh-TW" altLang="en-US" dirty="0" smtClean="0">
                <a:solidFill>
                  <a:srgbClr val="0000FF"/>
                </a:solidFill>
                <a:ea typeface="微軟正黑體"/>
              </a:rPr>
              <a:t>「謎」</a:t>
            </a:r>
            <a:r>
              <a:rPr lang="zh-TW" altLang="en-US" dirty="0" smtClean="0">
                <a:ea typeface="微軟正黑體"/>
              </a:rPr>
              <a:t>大約只能裝置四到七個。</a:t>
            </a:r>
            <a:endParaRPr lang="en-US" altLang="zh-TW" dirty="0" smtClean="0">
              <a:ea typeface="微軟正黑體"/>
            </a:endParaRPr>
          </a:p>
          <a:p>
            <a:pPr lvl="1"/>
            <a:r>
              <a:rPr lang="zh-TW" altLang="en-US" dirty="0" smtClean="0"/>
              <a:t>電腦的計算速度快，可在合理的時間內處理較長的訊息，並且使用</a:t>
            </a:r>
            <a:r>
              <a:rPr lang="zh-TW" altLang="en-US" dirty="0" smtClean="0">
                <a:solidFill>
                  <a:srgbClr val="0000FF"/>
                </a:solidFill>
              </a:rPr>
              <a:t>複雜的方法與較長的金鑰</a:t>
            </a:r>
            <a:r>
              <a:rPr lang="zh-TW" altLang="en-US" dirty="0" smtClean="0"/>
              <a:t>。</a:t>
            </a:r>
            <a:endParaRPr lang="en-US" altLang="zh-TW" dirty="0" smtClean="0"/>
          </a:p>
          <a:p>
            <a:pPr lvl="1"/>
            <a:r>
              <a:rPr lang="zh-TW" altLang="en-US" dirty="0" smtClean="0">
                <a:solidFill>
                  <a:srgbClr val="FF0000"/>
                </a:solidFill>
              </a:rPr>
              <a:t>傳統加密法直接加密</a:t>
            </a:r>
            <a:r>
              <a:rPr lang="zh-TW" altLang="en-US" dirty="0" smtClean="0">
                <a:solidFill>
                  <a:srgbClr val="FF0000"/>
                </a:solidFill>
                <a:ea typeface="微軟正黑體"/>
              </a:rPr>
              <a:t>「文字」</a:t>
            </a:r>
            <a:r>
              <a:rPr lang="zh-TW" altLang="en-US" dirty="0" smtClean="0">
                <a:ea typeface="微軟正黑體"/>
              </a:rPr>
              <a:t>；</a:t>
            </a:r>
            <a:r>
              <a:rPr lang="zh-TW" altLang="en-US" dirty="0" smtClean="0">
                <a:solidFill>
                  <a:srgbClr val="0000FF"/>
                </a:solidFill>
                <a:ea typeface="微軟正黑體"/>
              </a:rPr>
              <a:t>但</a:t>
            </a:r>
            <a:r>
              <a:rPr lang="zh-TW" altLang="en-US" dirty="0" smtClean="0">
                <a:solidFill>
                  <a:srgbClr val="0000FF"/>
                </a:solidFill>
              </a:rPr>
              <a:t>電腦只能處理</a:t>
            </a:r>
            <a:r>
              <a:rPr lang="zh-TW" altLang="en-US" dirty="0" smtClean="0">
                <a:solidFill>
                  <a:srgbClr val="0000FF"/>
                </a:solidFill>
                <a:ea typeface="微軟正黑體"/>
              </a:rPr>
              <a:t>「數字」</a:t>
            </a:r>
            <a:r>
              <a:rPr lang="zh-TW" altLang="en-US" dirty="0" smtClean="0">
                <a:ea typeface="微軟正黑體"/>
              </a:rPr>
              <a:t>，所以要先將</a:t>
            </a:r>
            <a:r>
              <a:rPr lang="zh-TW" altLang="en-US" dirty="0" smtClean="0">
                <a:solidFill>
                  <a:srgbClr val="FF0000"/>
                </a:solidFill>
                <a:ea typeface="微軟正黑體"/>
              </a:rPr>
              <a:t>字母轉換成為數字 </a:t>
            </a:r>
            <a:r>
              <a:rPr lang="en-US" altLang="zh-TW" dirty="0" smtClean="0">
                <a:solidFill>
                  <a:srgbClr val="FF0000"/>
                </a:solidFill>
                <a:ea typeface="微軟正黑體"/>
              </a:rPr>
              <a:t>(</a:t>
            </a:r>
            <a:r>
              <a:rPr lang="zh-TW" altLang="en-US" dirty="0" smtClean="0">
                <a:solidFill>
                  <a:srgbClr val="FF0000"/>
                </a:solidFill>
                <a:ea typeface="微軟正黑體"/>
              </a:rPr>
              <a:t>例如</a:t>
            </a:r>
            <a:r>
              <a:rPr lang="en-US" altLang="zh-TW" dirty="0" smtClean="0">
                <a:solidFill>
                  <a:srgbClr val="FF0000"/>
                </a:solidFill>
                <a:ea typeface="微軟正黑體"/>
              </a:rPr>
              <a:t>ASCII)</a:t>
            </a:r>
            <a:r>
              <a:rPr lang="zh-TW" altLang="en-US" dirty="0" smtClean="0">
                <a:solidFill>
                  <a:srgbClr val="FF0000"/>
                </a:solidFill>
                <a:ea typeface="微軟正黑體"/>
              </a:rPr>
              <a:t> </a:t>
            </a:r>
            <a:r>
              <a:rPr lang="zh-TW" altLang="en-US" dirty="0" smtClean="0">
                <a:ea typeface="微軟正黑體"/>
              </a:rPr>
              <a:t>後才能進行運算，</a:t>
            </a:r>
            <a:r>
              <a:rPr lang="zh-TW" altLang="en-US" dirty="0" smtClean="0">
                <a:solidFill>
                  <a:srgbClr val="0000FF"/>
                </a:solidFill>
                <a:ea typeface="微軟正黑體"/>
              </a:rPr>
              <a:t>因此密碼學就成了一系列的數學問題。</a:t>
            </a:r>
            <a:endParaRPr lang="zh-TW" altLang="en-US" dirty="0">
              <a:solidFill>
                <a:srgbClr val="0000FF"/>
              </a:solidFill>
            </a:endParaRPr>
          </a:p>
        </p:txBody>
      </p:sp>
      <p:sp>
        <p:nvSpPr>
          <p:cNvPr id="3" name="標題 2"/>
          <p:cNvSpPr>
            <a:spLocks noGrp="1"/>
          </p:cNvSpPr>
          <p:nvPr>
            <p:ph type="title"/>
          </p:nvPr>
        </p:nvSpPr>
        <p:spPr/>
        <p:txBody>
          <a:bodyPr/>
          <a:lstStyle/>
          <a:p>
            <a:r>
              <a:rPr lang="en-US" altLang="zh-TW" dirty="0" smtClean="0">
                <a:solidFill>
                  <a:srgbClr val="FF0000"/>
                </a:solidFill>
              </a:rPr>
              <a:t>B.</a:t>
            </a:r>
            <a:r>
              <a:rPr lang="zh-TW" altLang="en-US" dirty="0" smtClean="0">
                <a:solidFill>
                  <a:srgbClr val="FF0000"/>
                </a:solidFill>
              </a:rPr>
              <a:t>近代</a:t>
            </a:r>
            <a:r>
              <a:rPr lang="zh-TW" altLang="en-US" dirty="0" smtClean="0"/>
              <a:t>電腦密碼學</a:t>
            </a:r>
            <a:endParaRPr lang="zh-TW" altLang="en-US" dirty="0"/>
          </a:p>
        </p:txBody>
      </p:sp>
      <p:sp>
        <p:nvSpPr>
          <p:cNvPr id="4" name="矩形 3"/>
          <p:cNvSpPr/>
          <p:nvPr/>
        </p:nvSpPr>
        <p:spPr>
          <a:xfrm>
            <a:off x="970160" y="5517747"/>
            <a:ext cx="6912768"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hlinkClick r:id="rId2"/>
              </a:rPr>
              <a:t>恩格瑪密碼機 </a:t>
            </a:r>
            <a:r>
              <a:rPr lang="en-US" altLang="zh-TW" dirty="0">
                <a:hlinkClick r:id="rId2"/>
              </a:rPr>
              <a:t>https://reurl.cc/K35Yr9</a:t>
            </a:r>
            <a:r>
              <a:rPr lang="zh-TW" altLang="en-US" dirty="0" smtClean="0">
                <a:hlinkClick r:id="rId2"/>
              </a:rPr>
              <a:t>      </a:t>
            </a:r>
            <a:endParaRPr lang="zh-TW" altLang="en-US" dirty="0"/>
          </a:p>
        </p:txBody>
      </p:sp>
      <p:sp>
        <p:nvSpPr>
          <p:cNvPr id="5" name="矩形 4"/>
          <p:cNvSpPr/>
          <p:nvPr/>
        </p:nvSpPr>
        <p:spPr>
          <a:xfrm>
            <a:off x="970160" y="6056382"/>
            <a:ext cx="6912768" cy="36004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hlinkClick r:id="rId3"/>
              </a:rPr>
              <a:t>“恩尼格玛” 密码机是怎样加密的</a:t>
            </a:r>
            <a:r>
              <a:rPr lang="zh-CN" altLang="en-US" b="1" dirty="0" smtClean="0">
                <a:hlinkClick r:id="rId3"/>
              </a:rPr>
              <a:t>？</a:t>
            </a:r>
            <a:endParaRPr lang="zh-CN" altLang="en-US"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3933056"/>
            <a:ext cx="6255488" cy="1362075"/>
          </a:xfrm>
        </p:spPr>
        <p:txBody>
          <a:bodyPr>
            <a:normAutofit fontScale="90000"/>
          </a:bodyPr>
          <a:lstStyle/>
          <a:p>
            <a:pPr algn="ctr"/>
            <a:r>
              <a:rPr lang="zh-TW" altLang="en-US" dirty="0" smtClean="0">
                <a:solidFill>
                  <a:srgbClr val="0000FF"/>
                </a:solidFill>
              </a:rPr>
              <a:t>第</a:t>
            </a:r>
            <a:r>
              <a:rPr lang="en-US" altLang="zh-TW" dirty="0">
                <a:solidFill>
                  <a:srgbClr val="0000FF"/>
                </a:solidFill>
              </a:rPr>
              <a:t>7</a:t>
            </a:r>
            <a:r>
              <a:rPr lang="zh-TW" altLang="en-US" dirty="0">
                <a:solidFill>
                  <a:srgbClr val="0000FF"/>
                </a:solidFill>
              </a:rPr>
              <a:t>章 </a:t>
            </a:r>
            <a:r>
              <a:rPr lang="zh-TW" altLang="en-US" dirty="0" smtClean="0">
                <a:solidFill>
                  <a:srgbClr val="0000FF"/>
                </a:solidFill>
              </a:rPr>
              <a:t> </a:t>
            </a:r>
            <a:r>
              <a:rPr lang="en-US" altLang="zh-TW" dirty="0" smtClean="0">
                <a:solidFill>
                  <a:srgbClr val="0000FF"/>
                </a:solidFill>
              </a:rPr>
              <a:t/>
            </a:r>
            <a:br>
              <a:rPr lang="en-US" altLang="zh-TW" dirty="0" smtClean="0">
                <a:solidFill>
                  <a:srgbClr val="0000FF"/>
                </a:solidFill>
              </a:rPr>
            </a:br>
            <a:r>
              <a:rPr lang="zh-TW" altLang="en-US" dirty="0" smtClean="0">
                <a:solidFill>
                  <a:srgbClr val="0000FF"/>
                </a:solidFill>
              </a:rPr>
              <a:t>基礎</a:t>
            </a:r>
            <a:r>
              <a:rPr lang="zh-TW" altLang="en-US" dirty="0">
                <a:solidFill>
                  <a:srgbClr val="0000FF"/>
                </a:solidFill>
              </a:rPr>
              <a:t>密碼學</a:t>
            </a:r>
            <a:br>
              <a:rPr lang="zh-TW" altLang="en-US" dirty="0">
                <a:solidFill>
                  <a:srgbClr val="0000FF"/>
                </a:solidFill>
              </a:rPr>
            </a:br>
            <a:endParaRPr lang="zh-TW" altLang="en-US" dirty="0">
              <a:solidFill>
                <a:srgbClr val="0000FF"/>
              </a:solidFill>
            </a:endParaRPr>
          </a:p>
        </p:txBody>
      </p:sp>
      <p:sp>
        <p:nvSpPr>
          <p:cNvPr id="3" name="文字版面配置區 2"/>
          <p:cNvSpPr>
            <a:spLocks noGrp="1"/>
          </p:cNvSpPr>
          <p:nvPr>
            <p:ph type="body" idx="1"/>
          </p:nvPr>
        </p:nvSpPr>
        <p:spPr>
          <a:xfrm>
            <a:off x="1115616" y="1124744"/>
            <a:ext cx="6255488" cy="1379984"/>
          </a:xfrm>
        </p:spPr>
        <p:txBody>
          <a:bodyPr>
            <a:normAutofit/>
          </a:bodyPr>
          <a:lstStyle/>
          <a:p>
            <a:pPr algn="ctr"/>
            <a:r>
              <a:rPr lang="zh-TW" altLang="en-US" sz="4200" b="1" cap="all" dirty="0" smtClean="0">
                <a:ln w="500">
                  <a:solidFill>
                    <a:schemeClr val="tx2">
                      <a:shade val="20000"/>
                      <a:satMod val="120000"/>
                    </a:schemeClr>
                  </a:solidFill>
                </a:ln>
                <a:solidFill>
                  <a:srgbClr val="FF0000"/>
                </a:solidFill>
                <a:cs typeface="Arial" pitchFamily="34" charset="0"/>
              </a:rPr>
              <a:t>第</a:t>
            </a:r>
            <a:r>
              <a:rPr lang="zh-TW" altLang="en-US" sz="4200" b="1" cap="all" dirty="0">
                <a:ln w="500">
                  <a:solidFill>
                    <a:schemeClr val="tx2">
                      <a:shade val="20000"/>
                      <a:satMod val="120000"/>
                    </a:schemeClr>
                  </a:solidFill>
                </a:ln>
                <a:solidFill>
                  <a:srgbClr val="FF0000"/>
                </a:solidFill>
                <a:cs typeface="Arial" pitchFamily="34" charset="0"/>
              </a:rPr>
              <a:t>四</a:t>
            </a:r>
            <a:r>
              <a:rPr lang="zh-TW" altLang="en-US" sz="4200" b="1" cap="all" dirty="0" smtClean="0">
                <a:ln w="500">
                  <a:solidFill>
                    <a:schemeClr val="tx2">
                      <a:shade val="20000"/>
                      <a:satMod val="120000"/>
                    </a:schemeClr>
                  </a:solidFill>
                </a:ln>
                <a:solidFill>
                  <a:srgbClr val="FF0000"/>
                </a:solidFill>
                <a:cs typeface="Arial" pitchFamily="34" charset="0"/>
              </a:rPr>
              <a:t>篇 </a:t>
            </a:r>
            <a:endParaRPr lang="en-US" altLang="zh-TW" sz="4200" b="1" cap="all" dirty="0">
              <a:ln w="500">
                <a:solidFill>
                  <a:schemeClr val="tx2">
                    <a:shade val="20000"/>
                    <a:satMod val="120000"/>
                  </a:schemeClr>
                </a:solidFill>
              </a:ln>
              <a:solidFill>
                <a:srgbClr val="FF0000"/>
              </a:solidFill>
              <a:cs typeface="Arial" pitchFamily="34" charset="0"/>
            </a:endParaRPr>
          </a:p>
          <a:p>
            <a:pPr algn="ctr"/>
            <a:r>
              <a:rPr lang="zh-TW" altLang="en-US" sz="4200" b="1" cap="all" dirty="0">
                <a:ln w="500">
                  <a:solidFill>
                    <a:schemeClr val="tx2">
                      <a:shade val="20000"/>
                      <a:satMod val="120000"/>
                    </a:schemeClr>
                  </a:solidFill>
                </a:ln>
                <a:solidFill>
                  <a:srgbClr val="FF0000"/>
                </a:solidFill>
                <a:cs typeface="Arial" pitchFamily="34" charset="0"/>
              </a:rPr>
              <a:t>安全架構</a:t>
            </a:r>
          </a:p>
        </p:txBody>
      </p:sp>
    </p:spTree>
    <p:extLst>
      <p:ext uri="{BB962C8B-B14F-4D97-AF65-F5344CB8AC3E}">
        <p14:creationId xmlns:p14="http://schemas.microsoft.com/office/powerpoint/2010/main" val="5995605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a:spcBef>
                <a:spcPts val="1200"/>
              </a:spcBef>
            </a:pPr>
            <a:r>
              <a:rPr lang="en-US" altLang="zh-TW" sz="2000" dirty="0" smtClean="0"/>
              <a:t>Claude Shannon</a:t>
            </a:r>
            <a:r>
              <a:rPr lang="zh-TW" altLang="en-US" sz="2000" dirty="0" smtClean="0"/>
              <a:t>指出</a:t>
            </a:r>
            <a:r>
              <a:rPr lang="zh-TW" altLang="en-US" sz="2000" dirty="0" smtClean="0">
                <a:solidFill>
                  <a:srgbClr val="FF0000"/>
                </a:solidFill>
              </a:rPr>
              <a:t>傳統加密法最大的問題</a:t>
            </a:r>
            <a:r>
              <a:rPr lang="zh-TW" altLang="en-US" sz="2000" dirty="0" smtClean="0"/>
              <a:t>在於：</a:t>
            </a:r>
            <a:endParaRPr lang="en-US" altLang="zh-TW" sz="2000" dirty="0" smtClean="0"/>
          </a:p>
          <a:p>
            <a:pPr lvl="1">
              <a:spcBef>
                <a:spcPts val="1200"/>
              </a:spcBef>
            </a:pPr>
            <a:r>
              <a:rPr lang="zh-TW" altLang="en-US" dirty="0" smtClean="0">
                <a:solidFill>
                  <a:srgbClr val="0000FF"/>
                </a:solidFill>
              </a:rPr>
              <a:t>金鑰</a:t>
            </a:r>
            <a:r>
              <a:rPr lang="zh-TW" altLang="en-US" dirty="0" smtClean="0"/>
              <a:t>比訊息</a:t>
            </a:r>
            <a:r>
              <a:rPr lang="zh-TW" altLang="en-US" dirty="0" smtClean="0">
                <a:solidFill>
                  <a:srgbClr val="0000FF"/>
                </a:solidFill>
              </a:rPr>
              <a:t>短</a:t>
            </a:r>
            <a:r>
              <a:rPr lang="zh-TW" altLang="en-US" dirty="0" smtClean="0"/>
              <a:t>，而且金鑰可以</a:t>
            </a:r>
            <a:r>
              <a:rPr lang="zh-TW" altLang="en-US" dirty="0" smtClean="0">
                <a:solidFill>
                  <a:srgbClr val="0000FF"/>
                </a:solidFill>
              </a:rPr>
              <a:t>重複使用</a:t>
            </a:r>
            <a:r>
              <a:rPr lang="zh-TW" altLang="en-US" dirty="0" smtClean="0"/>
              <a:t>。</a:t>
            </a:r>
            <a:endParaRPr lang="en-US" altLang="zh-TW" dirty="0" smtClean="0"/>
          </a:p>
          <a:p>
            <a:pPr lvl="1">
              <a:spcBef>
                <a:spcPts val="1200"/>
              </a:spcBef>
            </a:pPr>
            <a:r>
              <a:rPr lang="zh-TW" altLang="en-US" dirty="0" smtClean="0"/>
              <a:t>文字本身透露太多無法隱藏的線索，例如</a:t>
            </a:r>
            <a:r>
              <a:rPr lang="zh-TW" altLang="en-US" dirty="0" smtClean="0">
                <a:solidFill>
                  <a:srgbClr val="0000FF"/>
                </a:solidFill>
              </a:rPr>
              <a:t>字母出現的頻率</a:t>
            </a:r>
            <a:r>
              <a:rPr lang="zh-TW" altLang="en-US" dirty="0" smtClean="0"/>
              <a:t>。</a:t>
            </a:r>
            <a:endParaRPr lang="en-US" altLang="zh-TW" dirty="0" smtClean="0"/>
          </a:p>
          <a:p>
            <a:pPr lvl="1">
              <a:spcBef>
                <a:spcPts val="1200"/>
              </a:spcBef>
            </a:pPr>
            <a:r>
              <a:rPr lang="zh-TW" altLang="en-US" dirty="0" smtClean="0"/>
              <a:t>自然語言具有某種重複性質 ，例如</a:t>
            </a:r>
            <a:r>
              <a:rPr lang="en-US" altLang="zh-TW" dirty="0" smtClean="0"/>
              <a:t> </a:t>
            </a:r>
            <a:r>
              <a:rPr lang="en-US" altLang="zh-TW" dirty="0" smtClean="0">
                <a:solidFill>
                  <a:srgbClr val="0000FF"/>
                </a:solidFill>
              </a:rPr>
              <a:t>‘q’ </a:t>
            </a:r>
            <a:r>
              <a:rPr lang="zh-TW" altLang="en-US" dirty="0" smtClean="0">
                <a:solidFill>
                  <a:srgbClr val="0000FF"/>
                </a:solidFill>
              </a:rPr>
              <a:t>的後面經常跟的是 </a:t>
            </a:r>
            <a:r>
              <a:rPr lang="en-US" altLang="zh-TW" dirty="0" smtClean="0">
                <a:solidFill>
                  <a:srgbClr val="0000FF"/>
                </a:solidFill>
              </a:rPr>
              <a:t>‘u’</a:t>
            </a:r>
            <a:r>
              <a:rPr lang="zh-TW" altLang="en-US" dirty="0" smtClean="0">
                <a:solidFill>
                  <a:srgbClr val="0000FF"/>
                </a:solidFill>
              </a:rPr>
              <a:t> </a:t>
            </a:r>
            <a:r>
              <a:rPr lang="en-US" altLang="zh-TW" dirty="0" smtClean="0"/>
              <a:t>(</a:t>
            </a:r>
            <a:r>
              <a:rPr lang="zh-TW" altLang="en-US" dirty="0" smtClean="0"/>
              <a:t>如</a:t>
            </a:r>
            <a:r>
              <a:rPr lang="en-US" altLang="zh-TW" dirty="0" smtClean="0"/>
              <a:t>queen, quit</a:t>
            </a:r>
            <a:r>
              <a:rPr lang="zh-TW" altLang="en-US" dirty="0" smtClean="0"/>
              <a:t>等</a:t>
            </a:r>
            <a:r>
              <a:rPr lang="en-US" altLang="zh-TW" dirty="0" smtClean="0"/>
              <a:t>)</a:t>
            </a:r>
            <a:r>
              <a:rPr lang="zh-TW" altLang="en-US" dirty="0" smtClean="0"/>
              <a:t>。</a:t>
            </a:r>
            <a:endParaRPr lang="en-US" altLang="zh-TW" dirty="0" smtClean="0"/>
          </a:p>
          <a:p>
            <a:pPr>
              <a:spcBef>
                <a:spcPts val="1200"/>
              </a:spcBef>
            </a:pPr>
            <a:r>
              <a:rPr lang="en-US" altLang="zh-TW" sz="2000" dirty="0" smtClean="0"/>
              <a:t>Shannon </a:t>
            </a:r>
            <a:r>
              <a:rPr lang="zh-TW" altLang="en-US" sz="2000" dirty="0" smtClean="0"/>
              <a:t>指出</a:t>
            </a:r>
            <a:r>
              <a:rPr lang="zh-TW" altLang="en-US" sz="2000" dirty="0" smtClean="0">
                <a:solidFill>
                  <a:srgbClr val="FF0000"/>
                </a:solidFill>
              </a:rPr>
              <a:t>兩項安全的密碼演算法該有的特質</a:t>
            </a:r>
            <a:r>
              <a:rPr lang="zh-TW" altLang="en-US" sz="2000" dirty="0" smtClean="0"/>
              <a:t>：</a:t>
            </a:r>
            <a:endParaRPr lang="en-US" altLang="zh-TW" sz="2000" dirty="0" smtClean="0"/>
          </a:p>
          <a:p>
            <a:pPr lvl="1">
              <a:spcBef>
                <a:spcPts val="1200"/>
              </a:spcBef>
            </a:pPr>
            <a:r>
              <a:rPr lang="zh-TW" altLang="en-US" u="sng" dirty="0" smtClean="0">
                <a:solidFill>
                  <a:srgbClr val="0000FF"/>
                </a:solidFill>
              </a:rPr>
              <a:t>混淆性 </a:t>
            </a:r>
            <a:r>
              <a:rPr lang="en-US" altLang="zh-TW" u="sng" dirty="0" smtClean="0">
                <a:solidFill>
                  <a:srgbClr val="0000FF"/>
                </a:solidFill>
              </a:rPr>
              <a:t>(confusion)</a:t>
            </a:r>
            <a:r>
              <a:rPr lang="zh-TW" altLang="en-US" u="sng" dirty="0" smtClean="0">
                <a:solidFill>
                  <a:srgbClr val="0000FF"/>
                </a:solidFill>
              </a:rPr>
              <a:t> </a:t>
            </a:r>
            <a:r>
              <a:rPr lang="zh-TW" altLang="en-US" dirty="0" smtClean="0"/>
              <a:t>是指儘量讓加密後的密文看起來不像原文，前面討論的許多替換技巧都為了混淆的特質。</a:t>
            </a:r>
            <a:endParaRPr lang="en-US" altLang="zh-TW" dirty="0" smtClean="0"/>
          </a:p>
          <a:p>
            <a:pPr lvl="1">
              <a:spcBef>
                <a:spcPts val="1200"/>
              </a:spcBef>
            </a:pPr>
            <a:r>
              <a:rPr lang="zh-TW" altLang="en-US" u="sng" dirty="0" smtClean="0">
                <a:solidFill>
                  <a:srgbClr val="0000FF"/>
                </a:solidFill>
              </a:rPr>
              <a:t>擴散性 </a:t>
            </a:r>
            <a:r>
              <a:rPr lang="en-US" altLang="zh-TW" u="sng" dirty="0" smtClean="0">
                <a:solidFill>
                  <a:srgbClr val="0000FF"/>
                </a:solidFill>
              </a:rPr>
              <a:t>(diffusion)</a:t>
            </a:r>
            <a:r>
              <a:rPr lang="zh-TW" altLang="en-US" u="sng" dirty="0" smtClean="0">
                <a:solidFill>
                  <a:srgbClr val="0000FF"/>
                </a:solidFill>
              </a:rPr>
              <a:t> </a:t>
            </a:r>
            <a:r>
              <a:rPr lang="zh-TW" altLang="en-US" dirty="0" smtClean="0"/>
              <a:t>是指當原文做任何一點變更，密文都要起巨大的變化。例如在原文裡改任何一個字，整篇的密文都變了。</a:t>
            </a:r>
            <a:endParaRPr lang="zh-TW" altLang="en-US" dirty="0"/>
          </a:p>
        </p:txBody>
      </p:sp>
      <p:sp>
        <p:nvSpPr>
          <p:cNvPr id="3" name="標題 2"/>
          <p:cNvSpPr>
            <a:spLocks noGrp="1"/>
          </p:cNvSpPr>
          <p:nvPr>
            <p:ph type="title"/>
          </p:nvPr>
        </p:nvSpPr>
        <p:spPr/>
        <p:txBody>
          <a:bodyPr/>
          <a:lstStyle/>
          <a:p>
            <a:r>
              <a:rPr lang="en-US" altLang="zh-TW" dirty="0" smtClean="0">
                <a:solidFill>
                  <a:srgbClr val="FF0000"/>
                </a:solidFill>
              </a:rPr>
              <a:t>B. </a:t>
            </a:r>
            <a:r>
              <a:rPr lang="zh-TW" altLang="en-US" dirty="0" smtClean="0">
                <a:solidFill>
                  <a:srgbClr val="FF0000"/>
                </a:solidFill>
              </a:rPr>
              <a:t>安全</a:t>
            </a:r>
            <a:r>
              <a:rPr lang="zh-TW" altLang="en-US" dirty="0" smtClean="0"/>
              <a:t>的密碼演算法</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B. </a:t>
            </a:r>
            <a:r>
              <a:rPr lang="zh-TW" altLang="en-US" dirty="0" smtClean="0">
                <a:solidFill>
                  <a:srgbClr val="FF0000"/>
                </a:solidFill>
              </a:rPr>
              <a:t>基本</a:t>
            </a:r>
            <a:r>
              <a:rPr lang="zh-TW" altLang="en-US" dirty="0" smtClean="0"/>
              <a:t>轉換技巧</a:t>
            </a:r>
            <a:endParaRPr lang="zh-TW" altLang="en-US" dirty="0"/>
          </a:p>
        </p:txBody>
      </p:sp>
      <p:sp>
        <p:nvSpPr>
          <p:cNvPr id="4" name="內容版面配置區 3"/>
          <p:cNvSpPr>
            <a:spLocks noGrp="1"/>
          </p:cNvSpPr>
          <p:nvPr>
            <p:ph sz="half" idx="1"/>
          </p:nvPr>
        </p:nvSpPr>
        <p:spPr>
          <a:xfrm>
            <a:off x="285720" y="1285860"/>
            <a:ext cx="4000528" cy="5572140"/>
          </a:xfrm>
        </p:spPr>
        <p:txBody>
          <a:bodyPr>
            <a:normAutofit/>
          </a:bodyPr>
          <a:lstStyle/>
          <a:p>
            <a:r>
              <a:rPr lang="zh-TW" altLang="en-US" dirty="0" smtClean="0">
                <a:solidFill>
                  <a:srgbClr val="0000FF"/>
                </a:solidFill>
              </a:rPr>
              <a:t>替換</a:t>
            </a:r>
            <a:r>
              <a:rPr lang="zh-TW" altLang="en-US" dirty="0" smtClean="0"/>
              <a:t> </a:t>
            </a:r>
            <a:r>
              <a:rPr lang="en-US" altLang="zh-TW" dirty="0" smtClean="0"/>
              <a:t>(substitution)</a:t>
            </a:r>
          </a:p>
          <a:p>
            <a:pPr lvl="1"/>
            <a:r>
              <a:rPr lang="zh-TW" altLang="en-US" dirty="0" smtClean="0"/>
              <a:t>將一個值換成另一個值，是提供混淆特質的主要技巧。</a:t>
            </a:r>
            <a:endParaRPr lang="en-US" altLang="zh-TW" dirty="0" smtClean="0"/>
          </a:p>
          <a:p>
            <a:r>
              <a:rPr lang="zh-TW" altLang="en-US" dirty="0" smtClean="0"/>
              <a:t>位移或</a:t>
            </a:r>
            <a:r>
              <a:rPr lang="zh-TW" altLang="en-US" dirty="0" smtClean="0">
                <a:solidFill>
                  <a:srgbClr val="0000FF"/>
                </a:solidFill>
              </a:rPr>
              <a:t>排列</a:t>
            </a:r>
            <a:r>
              <a:rPr lang="zh-TW" altLang="en-US" dirty="0" smtClean="0"/>
              <a:t> </a:t>
            </a:r>
            <a:r>
              <a:rPr lang="en-US" altLang="zh-TW" dirty="0" smtClean="0"/>
              <a:t>(permutation)</a:t>
            </a:r>
          </a:p>
          <a:p>
            <a:pPr lvl="1"/>
            <a:r>
              <a:rPr lang="zh-TW" altLang="en-US" dirty="0" smtClean="0"/>
              <a:t>不改變值，只改變彼此相對位置。</a:t>
            </a:r>
            <a:endParaRPr lang="en-US" altLang="zh-TW" dirty="0" smtClean="0"/>
          </a:p>
          <a:p>
            <a:r>
              <a:rPr lang="zh-TW" altLang="en-US" dirty="0" smtClean="0"/>
              <a:t>擴張 </a:t>
            </a:r>
            <a:r>
              <a:rPr lang="en-US" altLang="zh-TW" dirty="0" smtClean="0"/>
              <a:t>(expansion)</a:t>
            </a:r>
          </a:p>
          <a:p>
            <a:pPr lvl="1"/>
            <a:r>
              <a:rPr lang="zh-TW" altLang="en-US" dirty="0" smtClean="0"/>
              <a:t>複製部分資料內容以擴張長度，通常是為了配合金鑰的長度。</a:t>
            </a:r>
            <a:endParaRPr lang="en-US" altLang="zh-TW" dirty="0" smtClean="0"/>
          </a:p>
          <a:p>
            <a:r>
              <a:rPr lang="zh-TW" altLang="en-US" dirty="0" smtClean="0">
                <a:solidFill>
                  <a:srgbClr val="0000FF"/>
                </a:solidFill>
              </a:rPr>
              <a:t>墊塞</a:t>
            </a:r>
            <a:r>
              <a:rPr lang="zh-TW" altLang="en-US" dirty="0" smtClean="0"/>
              <a:t> </a:t>
            </a:r>
            <a:r>
              <a:rPr lang="en-US" altLang="zh-TW" dirty="0" smtClean="0"/>
              <a:t>(padding)</a:t>
            </a:r>
          </a:p>
          <a:p>
            <a:pPr lvl="1"/>
            <a:r>
              <a:rPr lang="zh-TW" altLang="en-US" dirty="0" smtClean="0"/>
              <a:t>當密文過短時，在加密前增加一些額外的材料進資料中。</a:t>
            </a:r>
            <a:endParaRPr lang="en-US" altLang="zh-TW" dirty="0" smtClean="0"/>
          </a:p>
          <a:p>
            <a:pPr lvl="1"/>
            <a:endParaRPr lang="zh-TW" altLang="en-US" dirty="0"/>
          </a:p>
        </p:txBody>
      </p:sp>
      <p:sp>
        <p:nvSpPr>
          <p:cNvPr id="5" name="內容版面配置區 4"/>
          <p:cNvSpPr>
            <a:spLocks noGrp="1"/>
          </p:cNvSpPr>
          <p:nvPr>
            <p:ph sz="half" idx="2"/>
          </p:nvPr>
        </p:nvSpPr>
        <p:spPr/>
        <p:txBody>
          <a:bodyPr>
            <a:normAutofit/>
          </a:bodyPr>
          <a:lstStyle/>
          <a:p>
            <a:r>
              <a:rPr lang="zh-TW" altLang="en-US" dirty="0" smtClean="0"/>
              <a:t>壓縮 </a:t>
            </a:r>
            <a:r>
              <a:rPr lang="en-US" altLang="zh-TW" dirty="0" smtClean="0"/>
              <a:t>(compression)</a:t>
            </a:r>
          </a:p>
          <a:p>
            <a:pPr lvl="1"/>
            <a:r>
              <a:rPr lang="zh-TW" altLang="en-US" dirty="0" smtClean="0"/>
              <a:t>在加密前減少資料的重複性。</a:t>
            </a:r>
            <a:r>
              <a:rPr lang="en-US" altLang="zh-TW" dirty="0" smtClean="0"/>
              <a:t>【</a:t>
            </a:r>
            <a:r>
              <a:rPr lang="zh-TW" altLang="en-US" dirty="0" smtClean="0"/>
              <a:t>討論：如果要縮小一個加密檔案，應該先壓縮再加密，還是先加密再壓縮？為什麼？</a:t>
            </a:r>
            <a:r>
              <a:rPr lang="en-US" altLang="zh-TW" dirty="0" smtClean="0"/>
              <a:t>】</a:t>
            </a:r>
          </a:p>
          <a:p>
            <a:r>
              <a:rPr lang="zh-TW" altLang="en-US" dirty="0" smtClean="0"/>
              <a:t>金鑰混合 </a:t>
            </a:r>
            <a:r>
              <a:rPr lang="en-US" altLang="zh-TW" dirty="0" smtClean="0"/>
              <a:t>(key mixing)</a:t>
            </a:r>
          </a:p>
          <a:p>
            <a:pPr lvl="1"/>
            <a:r>
              <a:rPr lang="zh-TW" altLang="en-US" dirty="0" smtClean="0"/>
              <a:t>使用</a:t>
            </a:r>
            <a:r>
              <a:rPr lang="zh-TW" altLang="en-US" dirty="0" smtClean="0">
                <a:solidFill>
                  <a:srgbClr val="FF0000"/>
                </a:solidFill>
              </a:rPr>
              <a:t>由金鑰衍生出的次金鑰 </a:t>
            </a:r>
            <a:r>
              <a:rPr lang="en-US" altLang="zh-TW" dirty="0" smtClean="0"/>
              <a:t>(sub-key) </a:t>
            </a:r>
            <a:r>
              <a:rPr lang="zh-TW" altLang="en-US" dirty="0" smtClean="0">
                <a:solidFill>
                  <a:srgbClr val="FF0000"/>
                </a:solidFill>
              </a:rPr>
              <a:t>做分段加密</a:t>
            </a:r>
            <a:r>
              <a:rPr lang="zh-TW" altLang="en-US" dirty="0" smtClean="0"/>
              <a:t>，</a:t>
            </a:r>
            <a:r>
              <a:rPr lang="zh-TW" altLang="en-US" dirty="0" smtClean="0">
                <a:solidFill>
                  <a:srgbClr val="0000FF"/>
                </a:solidFill>
              </a:rPr>
              <a:t>可避免因同一金鑰重複使用</a:t>
            </a:r>
            <a:r>
              <a:rPr lang="zh-TW" altLang="en-US" dirty="0" smtClean="0"/>
              <a:t>產生之加密規律。</a:t>
            </a:r>
            <a:endParaRPr lang="en-US" altLang="zh-TW" dirty="0" smtClean="0"/>
          </a:p>
          <a:p>
            <a:r>
              <a:rPr lang="zh-TW" altLang="en-US" dirty="0" smtClean="0">
                <a:solidFill>
                  <a:srgbClr val="0000FF"/>
                </a:solidFill>
              </a:rPr>
              <a:t>初始向量 </a:t>
            </a:r>
            <a:r>
              <a:rPr lang="en-US" altLang="zh-TW" dirty="0" smtClean="0"/>
              <a:t>(initiation vectors, IV)</a:t>
            </a:r>
          </a:p>
          <a:p>
            <a:pPr lvl="1"/>
            <a:r>
              <a:rPr lang="zh-TW" altLang="en-US" dirty="0" smtClean="0"/>
              <a:t>當同一把金鑰被重複使用來產生多個密文時，</a:t>
            </a:r>
            <a:r>
              <a:rPr lang="zh-TW" altLang="en-US" dirty="0" smtClean="0">
                <a:solidFill>
                  <a:srgbClr val="0000FF"/>
                </a:solidFill>
              </a:rPr>
              <a:t>隨機取得的 </a:t>
            </a:r>
            <a:r>
              <a:rPr lang="en-US" altLang="zh-TW" dirty="0" smtClean="0">
                <a:solidFill>
                  <a:srgbClr val="0000FF"/>
                </a:solidFill>
              </a:rPr>
              <a:t>IV</a:t>
            </a:r>
            <a:r>
              <a:rPr lang="zh-TW" altLang="en-US" dirty="0" smtClean="0">
                <a:solidFill>
                  <a:srgbClr val="0000FF"/>
                </a:solidFill>
              </a:rPr>
              <a:t> </a:t>
            </a:r>
            <a:r>
              <a:rPr lang="zh-TW" altLang="en-US" dirty="0" smtClean="0"/>
              <a:t>可確保各密文的唯一性。</a:t>
            </a:r>
            <a:endParaRPr lang="en-US" altLang="zh-TW" dirty="0" smtClean="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000108"/>
            <a:ext cx="8215370" cy="5455628"/>
          </a:xfrm>
        </p:spPr>
        <p:txBody>
          <a:bodyPr>
            <a:normAutofit fontScale="92500" lnSpcReduction="20000"/>
          </a:bodyPr>
          <a:lstStyle/>
          <a:p>
            <a:r>
              <a:rPr lang="zh-TW" altLang="en-US" dirty="0" smtClean="0">
                <a:solidFill>
                  <a:srgbClr val="FF0000"/>
                </a:solidFill>
                <a:latin typeface="標楷體" panose="03000509000000000000" pitchFamily="65" charset="-120"/>
                <a:ea typeface="標楷體" panose="03000509000000000000" pitchFamily="65" charset="-120"/>
              </a:rPr>
              <a:t>以方式區分</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串流密碼</a:t>
            </a:r>
            <a:r>
              <a:rPr lang="en-US" altLang="zh-TW" dirty="0" smtClean="0">
                <a:latin typeface="標楷體" panose="03000509000000000000" pitchFamily="65" charset="-120"/>
                <a:ea typeface="標楷體" panose="03000509000000000000" pitchFamily="65" charset="-120"/>
              </a:rPr>
              <a:t>Stream cipher</a:t>
            </a:r>
            <a:endParaRPr lang="en-US" altLang="zh-TW"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區塊密碼</a:t>
            </a:r>
            <a:r>
              <a:rPr lang="en-US" altLang="zh-TW" dirty="0">
                <a:latin typeface="標楷體" panose="03000509000000000000" pitchFamily="65" charset="-120"/>
                <a:ea typeface="標楷體" panose="03000509000000000000" pitchFamily="65" charset="-120"/>
              </a:rPr>
              <a:t>Block </a:t>
            </a:r>
            <a:r>
              <a:rPr lang="en-US" altLang="zh-TW" dirty="0" smtClean="0">
                <a:latin typeface="標楷體" panose="03000509000000000000" pitchFamily="65" charset="-120"/>
                <a:ea typeface="標楷體" panose="03000509000000000000" pitchFamily="65" charset="-120"/>
              </a:rPr>
              <a:t>cipher</a:t>
            </a:r>
          </a:p>
          <a:p>
            <a:pPr lvl="2"/>
            <a:r>
              <a:rPr lang="zh-TW" altLang="en-US" dirty="0" smtClean="0">
                <a:solidFill>
                  <a:srgbClr val="0000FF"/>
                </a:solidFill>
                <a:latin typeface="標楷體" panose="03000509000000000000" pitchFamily="65" charset="-120"/>
                <a:ea typeface="標楷體" panose="03000509000000000000" pitchFamily="65" charset="-120"/>
              </a:rPr>
              <a:t>每次加密固定長度的明文</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不可超過金鑰的長度</a:t>
            </a:r>
            <a:r>
              <a:rPr lang="en-US" altLang="zh-TW" dirty="0" smtClean="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r>
              <a:rPr lang="zh-TW" altLang="en-US" dirty="0" smtClean="0">
                <a:solidFill>
                  <a:srgbClr val="FF0000"/>
                </a:solidFill>
                <a:latin typeface="標楷體" panose="03000509000000000000" pitchFamily="65" charset="-120"/>
                <a:ea typeface="標楷體" panose="03000509000000000000" pitchFamily="65" charset="-120"/>
              </a:rPr>
              <a:t>以使用金鑰區分</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zh-TW" altLang="en-US" b="1" dirty="0" smtClean="0">
                <a:solidFill>
                  <a:srgbClr val="0000FF"/>
                </a:solidFill>
                <a:latin typeface="標楷體" panose="03000509000000000000" pitchFamily="65" charset="-120"/>
                <a:ea typeface="標楷體" panose="03000509000000000000" pitchFamily="65" charset="-120"/>
              </a:rPr>
              <a:t>對稱式</a:t>
            </a:r>
            <a:r>
              <a:rPr lang="zh-TW" altLang="en-US" b="1" dirty="0" smtClean="0">
                <a:latin typeface="標楷體" panose="03000509000000000000" pitchFamily="65" charset="-120"/>
                <a:ea typeface="標楷體" panose="03000509000000000000" pitchFamily="65" charset="-120"/>
              </a:rPr>
              <a:t>加解密</a:t>
            </a:r>
            <a:r>
              <a:rPr lang="en-US" altLang="zh-TW" b="1" dirty="0" smtClean="0">
                <a:latin typeface="標楷體" panose="03000509000000000000" pitchFamily="65" charset="-120"/>
                <a:ea typeface="標楷體" panose="03000509000000000000" pitchFamily="65" charset="-120"/>
              </a:rPr>
              <a:t>Symmetric cipher</a:t>
            </a:r>
          </a:p>
          <a:p>
            <a:pPr lvl="2"/>
            <a:r>
              <a:rPr lang="zh-TW" altLang="en-US" dirty="0" smtClean="0">
                <a:latin typeface="標楷體" panose="03000509000000000000" pitchFamily="65" charset="-120"/>
                <a:ea typeface="標楷體" panose="03000509000000000000" pitchFamily="65" charset="-120"/>
              </a:rPr>
              <a:t>加解密使用</a:t>
            </a:r>
            <a:r>
              <a:rPr lang="zh-TW" altLang="en-US" dirty="0" smtClean="0">
                <a:solidFill>
                  <a:srgbClr val="FF00FF"/>
                </a:solidFill>
                <a:latin typeface="標楷體" panose="03000509000000000000" pitchFamily="65" charset="-120"/>
                <a:ea typeface="標楷體" panose="03000509000000000000" pitchFamily="65" charset="-120"/>
              </a:rPr>
              <a:t>同一把金鑰</a:t>
            </a:r>
            <a:r>
              <a:rPr lang="en-US" altLang="zh-TW"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互為</a:t>
            </a:r>
            <a:r>
              <a:rPr lang="zh-TW" altLang="en-US" dirty="0" smtClean="0">
                <a:latin typeface="標楷體" panose="03000509000000000000" pitchFamily="65" charset="-120"/>
                <a:ea typeface="標楷體" panose="03000509000000000000" pitchFamily="65" charset="-120"/>
              </a:rPr>
              <a:t>逆運算</a:t>
            </a:r>
            <a:r>
              <a:rPr lang="en-US" altLang="zh-TW" dirty="0" smtClean="0">
                <a:latin typeface="標楷體" panose="03000509000000000000" pitchFamily="65" charset="-120"/>
                <a:ea typeface="標楷體" panose="03000509000000000000" pitchFamily="65" charset="-120"/>
              </a:rPr>
              <a:t>)</a:t>
            </a:r>
          </a:p>
          <a:p>
            <a:pPr lvl="2"/>
            <a:r>
              <a:rPr lang="zh-TW" altLang="en-US" dirty="0" smtClean="0">
                <a:solidFill>
                  <a:srgbClr val="FF00FF"/>
                </a:solidFill>
                <a:latin typeface="標楷體" panose="03000509000000000000" pitchFamily="65" charset="-120"/>
                <a:ea typeface="標楷體" panose="03000509000000000000" pitchFamily="65" charset="-120"/>
              </a:rPr>
              <a:t>加</a:t>
            </a:r>
            <a:r>
              <a:rPr lang="zh-TW" altLang="en-US" dirty="0">
                <a:solidFill>
                  <a:srgbClr val="FF00FF"/>
                </a:solidFill>
                <a:latin typeface="標楷體" panose="03000509000000000000" pitchFamily="65" charset="-120"/>
                <a:ea typeface="標楷體" panose="03000509000000000000" pitchFamily="65" charset="-120"/>
              </a:rPr>
              <a:t>解</a:t>
            </a:r>
            <a:r>
              <a:rPr lang="zh-TW" altLang="en-US" dirty="0" smtClean="0">
                <a:solidFill>
                  <a:srgbClr val="FF00FF"/>
                </a:solidFill>
                <a:latin typeface="標楷體" panose="03000509000000000000" pitchFamily="65" charset="-120"/>
                <a:ea typeface="標楷體" panose="03000509000000000000" pitchFamily="65" charset="-120"/>
              </a:rPr>
              <a:t>密速度快</a:t>
            </a:r>
            <a:r>
              <a:rPr lang="zh-TW" altLang="en-US" dirty="0" smtClean="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強度很</a:t>
            </a:r>
            <a:r>
              <a:rPr lang="zh-TW" altLang="en-US" dirty="0" smtClean="0">
                <a:latin typeface="標楷體" panose="03000509000000000000" pitchFamily="65" charset="-120"/>
                <a:ea typeface="標楷體" panose="03000509000000000000" pitchFamily="65" charset="-120"/>
              </a:rPr>
              <a:t>高</a:t>
            </a:r>
            <a:endParaRPr lang="en-US" altLang="zh-TW" dirty="0" smtClean="0">
              <a:latin typeface="標楷體" panose="03000509000000000000" pitchFamily="65" charset="-120"/>
              <a:ea typeface="標楷體" panose="03000509000000000000" pitchFamily="65" charset="-120"/>
            </a:endParaRPr>
          </a:p>
          <a:p>
            <a:pPr lvl="1"/>
            <a:r>
              <a:rPr lang="zh-TW" altLang="en-US" b="1" dirty="0" smtClean="0">
                <a:solidFill>
                  <a:srgbClr val="0000FF"/>
                </a:solidFill>
                <a:latin typeface="標楷體" panose="03000509000000000000" pitchFamily="65" charset="-120"/>
                <a:ea typeface="標楷體" panose="03000509000000000000" pitchFamily="65" charset="-120"/>
              </a:rPr>
              <a:t>非對稱</a:t>
            </a:r>
            <a:r>
              <a:rPr lang="zh-TW" altLang="en-US" b="1" dirty="0">
                <a:solidFill>
                  <a:srgbClr val="0000FF"/>
                </a:solidFill>
                <a:latin typeface="標楷體" panose="03000509000000000000" pitchFamily="65" charset="-120"/>
                <a:ea typeface="標楷體" panose="03000509000000000000" pitchFamily="65" charset="-120"/>
              </a:rPr>
              <a:t>式</a:t>
            </a:r>
            <a:r>
              <a:rPr lang="zh-TW" altLang="en-US" b="1" dirty="0">
                <a:latin typeface="標楷體" panose="03000509000000000000" pitchFamily="65" charset="-120"/>
                <a:ea typeface="標楷體" panose="03000509000000000000" pitchFamily="65" charset="-120"/>
              </a:rPr>
              <a:t>加解</a:t>
            </a:r>
            <a:r>
              <a:rPr lang="zh-TW" altLang="en-US" b="1" dirty="0" smtClean="0">
                <a:latin typeface="標楷體" panose="03000509000000000000" pitchFamily="65" charset="-120"/>
                <a:ea typeface="標楷體" panose="03000509000000000000" pitchFamily="65" charset="-120"/>
              </a:rPr>
              <a:t>密</a:t>
            </a:r>
            <a:r>
              <a:rPr lang="en-US" altLang="zh-TW" b="1" dirty="0" smtClean="0">
                <a:solidFill>
                  <a:srgbClr val="0000FF"/>
                </a:solidFill>
                <a:latin typeface="標楷體" panose="03000509000000000000" pitchFamily="65" charset="-120"/>
                <a:ea typeface="標楷體" panose="03000509000000000000" pitchFamily="65" charset="-120"/>
              </a:rPr>
              <a:t>A</a:t>
            </a:r>
            <a:r>
              <a:rPr lang="en-US" altLang="zh-TW" b="1" dirty="0" smtClean="0">
                <a:latin typeface="標楷體" panose="03000509000000000000" pitchFamily="65" charset="-120"/>
                <a:ea typeface="標楷體" panose="03000509000000000000" pitchFamily="65" charset="-120"/>
              </a:rPr>
              <a:t>symmetric </a:t>
            </a:r>
            <a:r>
              <a:rPr lang="en-US" altLang="zh-TW" b="1" dirty="0">
                <a:latin typeface="標楷體" panose="03000509000000000000" pitchFamily="65" charset="-120"/>
                <a:ea typeface="標楷體" panose="03000509000000000000" pitchFamily="65" charset="-120"/>
              </a:rPr>
              <a:t>cipher</a:t>
            </a:r>
            <a:endParaRPr lang="zh-TW" altLang="en-US" b="1" dirty="0">
              <a:latin typeface="標楷體" panose="03000509000000000000" pitchFamily="65" charset="-120"/>
              <a:ea typeface="標楷體" panose="03000509000000000000" pitchFamily="65" charset="-120"/>
            </a:endParaRPr>
          </a:p>
          <a:p>
            <a:pPr lvl="2"/>
            <a:r>
              <a:rPr lang="zh-TW" altLang="en-US" dirty="0" smtClean="0">
                <a:solidFill>
                  <a:srgbClr val="FF00FF"/>
                </a:solidFill>
                <a:latin typeface="標楷體" panose="03000509000000000000" pitchFamily="65" charset="-120"/>
                <a:ea typeface="標楷體" panose="03000509000000000000" pitchFamily="65" charset="-120"/>
              </a:rPr>
              <a:t>有公、私鑰兩把</a:t>
            </a:r>
            <a:r>
              <a:rPr lang="en-US" altLang="zh-TW" dirty="0" smtClean="0">
                <a:solidFill>
                  <a:srgbClr val="FF00FF"/>
                </a:solidFill>
                <a:latin typeface="標楷體" panose="03000509000000000000" pitchFamily="65" charset="-120"/>
                <a:ea typeface="標楷體" panose="03000509000000000000" pitchFamily="65" charset="-120"/>
              </a:rPr>
              <a:t>key</a:t>
            </a:r>
            <a:r>
              <a:rPr lang="zh-TW" altLang="en-US" dirty="0" smtClean="0">
                <a:solidFill>
                  <a:srgbClr val="FF00FF"/>
                </a:solidFill>
                <a:latin typeface="標楷體" panose="03000509000000000000" pitchFamily="65" charset="-120"/>
                <a:ea typeface="標楷體" panose="03000509000000000000" pitchFamily="65" charset="-120"/>
              </a:rPr>
              <a:t>（成對）</a:t>
            </a:r>
            <a:r>
              <a:rPr lang="zh-TW" altLang="en-US" dirty="0" smtClean="0">
                <a:latin typeface="標楷體" panose="03000509000000000000" pitchFamily="65" charset="-120"/>
                <a:ea typeface="標楷體" panose="03000509000000000000" pitchFamily="65" charset="-120"/>
              </a:rPr>
              <a:t>，經特殊演算法導出公私鑰對，加解密用不同把</a:t>
            </a:r>
            <a:r>
              <a:rPr lang="en-US" altLang="zh-TW" dirty="0" smtClean="0">
                <a:latin typeface="標楷體" panose="03000509000000000000" pitchFamily="65" charset="-120"/>
                <a:ea typeface="標楷體" panose="03000509000000000000" pitchFamily="65" charset="-120"/>
              </a:rPr>
              <a:t>key</a:t>
            </a:r>
            <a:endParaRPr lang="en-US" altLang="zh-TW" dirty="0">
              <a:latin typeface="標楷體" panose="03000509000000000000" pitchFamily="65" charset="-120"/>
              <a:ea typeface="標楷體" panose="03000509000000000000" pitchFamily="65" charset="-120"/>
            </a:endParaRPr>
          </a:p>
          <a:p>
            <a:pPr lvl="2"/>
            <a:r>
              <a:rPr lang="zh-TW" altLang="en-US" dirty="0" smtClean="0">
                <a:solidFill>
                  <a:srgbClr val="FF00FF"/>
                </a:solidFill>
                <a:latin typeface="標楷體" panose="03000509000000000000" pitchFamily="65" charset="-120"/>
                <a:ea typeface="標楷體" panose="03000509000000000000" pitchFamily="65" charset="-120"/>
              </a:rPr>
              <a:t>加解密速度慢</a:t>
            </a:r>
            <a:endParaRPr lang="en-US" altLang="zh-TW" dirty="0" smtClean="0">
              <a:solidFill>
                <a:srgbClr val="FF00FF"/>
              </a:solidFill>
              <a:latin typeface="標楷體" panose="03000509000000000000" pitchFamily="65" charset="-120"/>
              <a:ea typeface="標楷體" panose="03000509000000000000" pitchFamily="65" charset="-120"/>
            </a:endParaRPr>
          </a:p>
          <a:p>
            <a:pPr lvl="2"/>
            <a:r>
              <a:rPr lang="zh-TW" altLang="en-US" dirty="0" smtClean="0">
                <a:solidFill>
                  <a:srgbClr val="FF00FF"/>
                </a:solidFill>
                <a:latin typeface="標楷體" panose="03000509000000000000" pitchFamily="65" charset="-120"/>
                <a:ea typeface="標楷體" panose="03000509000000000000" pitchFamily="65" charset="-120"/>
              </a:rPr>
              <a:t>可提供來源證明</a:t>
            </a:r>
            <a:r>
              <a:rPr lang="en-US" altLang="zh-TW" dirty="0" smtClean="0">
                <a:solidFill>
                  <a:srgbClr val="FF00FF"/>
                </a:solidFill>
                <a:latin typeface="標楷體" panose="03000509000000000000" pitchFamily="65" charset="-120"/>
                <a:ea typeface="標楷體" panose="03000509000000000000" pitchFamily="65" charset="-120"/>
              </a:rPr>
              <a:t>(proof of origin)/</a:t>
            </a:r>
            <a:r>
              <a:rPr lang="zh-TW" altLang="en-US" dirty="0" smtClean="0">
                <a:solidFill>
                  <a:srgbClr val="FF00FF"/>
                </a:solidFill>
                <a:latin typeface="標楷體" panose="03000509000000000000" pitchFamily="65" charset="-120"/>
                <a:ea typeface="標楷體" panose="03000509000000000000" pitchFamily="65" charset="-120"/>
              </a:rPr>
              <a:t>數位簽章</a:t>
            </a:r>
            <a:r>
              <a:rPr lang="en-US" altLang="zh-TW" dirty="0" smtClean="0">
                <a:solidFill>
                  <a:srgbClr val="FF00FF"/>
                </a:solidFill>
                <a:latin typeface="標楷體" panose="03000509000000000000" pitchFamily="65" charset="-120"/>
                <a:ea typeface="標楷體" panose="03000509000000000000" pitchFamily="65" charset="-120"/>
              </a:rPr>
              <a:t>(Digital signature)</a:t>
            </a:r>
          </a:p>
          <a:p>
            <a:pPr lvl="2"/>
            <a:endParaRPr lang="zh-TW" altLang="en-US"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a:xfrm>
            <a:off x="285720" y="307504"/>
            <a:ext cx="8215370" cy="680068"/>
          </a:xfrm>
        </p:spPr>
        <p:txBody>
          <a:bodyPr/>
          <a:lstStyle/>
          <a:p>
            <a:pPr algn="ctr"/>
            <a:r>
              <a:rPr lang="en-US" altLang="zh-TW" dirty="0" smtClean="0">
                <a:solidFill>
                  <a:srgbClr val="FF0000"/>
                </a:solidFill>
                <a:latin typeface="標楷體" panose="03000509000000000000" pitchFamily="65" charset="-120"/>
                <a:ea typeface="標楷體" panose="03000509000000000000" pitchFamily="65" charset="-120"/>
              </a:rPr>
              <a:t>B.</a:t>
            </a:r>
            <a:r>
              <a:rPr lang="zh-TW" altLang="en-US" dirty="0" smtClean="0">
                <a:solidFill>
                  <a:srgbClr val="FF0000"/>
                </a:solidFill>
                <a:latin typeface="標楷體" panose="03000509000000000000" pitchFamily="65" charset="-120"/>
                <a:ea typeface="標楷體" panose="03000509000000000000" pitchFamily="65" charset="-120"/>
              </a:rPr>
              <a:t>加解密以兩個角度來區分</a:t>
            </a:r>
            <a:endParaRPr lang="zh-TW" altLang="en-US"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9246297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內容版面配置區 24"/>
          <p:cNvGraphicFramePr>
            <a:graphicFrameLocks noGrp="1"/>
          </p:cNvGraphicFramePr>
          <p:nvPr>
            <p:ph idx="1"/>
          </p:nvPr>
        </p:nvGraphicFramePr>
        <p:xfrm>
          <a:off x="6643702" y="4056726"/>
          <a:ext cx="1428760" cy="1341120"/>
        </p:xfrm>
        <a:graphic>
          <a:graphicData uri="http://schemas.openxmlformats.org/drawingml/2006/table">
            <a:tbl>
              <a:tblPr firstRow="1" bandRow="1">
                <a:tableStyleId>{5940675A-B579-460E-94D1-54222C63F5DA}</a:tableStyleId>
              </a:tblPr>
              <a:tblGrid>
                <a:gridCol w="357190">
                  <a:extLst>
                    <a:ext uri="{9D8B030D-6E8A-4147-A177-3AD203B41FA5}">
                      <a16:colId xmlns:a16="http://schemas.microsoft.com/office/drawing/2014/main" val="20000"/>
                    </a:ext>
                  </a:extLst>
                </a:gridCol>
                <a:gridCol w="357190">
                  <a:extLst>
                    <a:ext uri="{9D8B030D-6E8A-4147-A177-3AD203B41FA5}">
                      <a16:colId xmlns:a16="http://schemas.microsoft.com/office/drawing/2014/main" val="20001"/>
                    </a:ext>
                  </a:extLst>
                </a:gridCol>
                <a:gridCol w="357190">
                  <a:extLst>
                    <a:ext uri="{9D8B030D-6E8A-4147-A177-3AD203B41FA5}">
                      <a16:colId xmlns:a16="http://schemas.microsoft.com/office/drawing/2014/main" val="20002"/>
                    </a:ext>
                  </a:extLst>
                </a:gridCol>
                <a:gridCol w="357190">
                  <a:extLst>
                    <a:ext uri="{9D8B030D-6E8A-4147-A177-3AD203B41FA5}">
                      <a16:colId xmlns:a16="http://schemas.microsoft.com/office/drawing/2014/main" val="20003"/>
                    </a:ext>
                  </a:extLst>
                </a:gridCol>
              </a:tblGrid>
              <a:tr h="214314">
                <a:tc>
                  <a:txBody>
                    <a:bodyPr/>
                    <a:lstStyle/>
                    <a:p>
                      <a:pPr algn="ctr"/>
                      <a:endParaRPr lang="zh-TW" altLang="en-US" sz="1600" dirty="0">
                        <a:latin typeface="Calibri" pitchFamily="34" charset="0"/>
                      </a:endParaRPr>
                    </a:p>
                  </a:txBody>
                  <a:tcPr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zh-TW" altLang="en-US" sz="1600" dirty="0">
                        <a:latin typeface="Calibri" pitchFamily="34" charset="0"/>
                      </a:endParaRPr>
                    </a:p>
                  </a:txBody>
                  <a:tcPr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gridSpan="2">
                  <a:txBody>
                    <a:bodyPr/>
                    <a:lstStyle/>
                    <a:p>
                      <a:pPr algn="ctr"/>
                      <a:r>
                        <a:rPr lang="en-US" altLang="zh-TW" sz="1600" dirty="0" smtClean="0">
                          <a:latin typeface="Calibri" pitchFamily="34" charset="0"/>
                        </a:rPr>
                        <a:t>X</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TW" altLang="en-US" dirty="0"/>
                    </a:p>
                  </a:txBody>
                  <a:tcPr/>
                </a:tc>
                <a:extLst>
                  <a:ext uri="{0D108BD9-81ED-4DB2-BD59-A6C34878D82A}">
                    <a16:rowId xmlns:a16="http://schemas.microsoft.com/office/drawing/2014/main" val="10000"/>
                  </a:ext>
                </a:extLst>
              </a:tr>
              <a:tr h="0">
                <a:tc>
                  <a:txBody>
                    <a:bodyPr/>
                    <a:lstStyle/>
                    <a:p>
                      <a:pPr algn="ctr"/>
                      <a:endParaRPr lang="zh-TW" altLang="en-US" sz="1600">
                        <a:latin typeface="Calibri" pitchFamily="34" charset="0"/>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TW" altLang="en-US" sz="1600" dirty="0">
                        <a:latin typeface="Calibr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21471">
                <a:tc rowSpan="2">
                  <a:txBody>
                    <a:bodyPr/>
                    <a:lstStyle/>
                    <a:p>
                      <a:pPr algn="ctr"/>
                      <a:r>
                        <a:rPr lang="en-US" altLang="zh-TW" sz="1600" dirty="0" smtClean="0">
                          <a:latin typeface="Calibri" pitchFamily="34" charset="0"/>
                        </a:rPr>
                        <a:t>Y</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21471">
                <a:tc vMerge="1">
                  <a:txBody>
                    <a:bodyPr/>
                    <a:lstStyle/>
                    <a:p>
                      <a:endParaRPr lang="zh-TW" altLang="en-US" dirty="0"/>
                    </a:p>
                  </a:txBody>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600" dirty="0" smtClean="0">
                          <a:latin typeface="Calibri" pitchFamily="34" charset="0"/>
                        </a:rPr>
                        <a:t>1</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600" dirty="0" smtClean="0">
                          <a:latin typeface="Calibri" pitchFamily="34" charset="0"/>
                        </a:rPr>
                        <a:t>0</a:t>
                      </a:r>
                      <a:endParaRPr lang="zh-TW" altLang="en-US" sz="1600" dirty="0">
                        <a:latin typeface="Calibri"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 name="標題 2"/>
          <p:cNvSpPr>
            <a:spLocks noGrp="1"/>
          </p:cNvSpPr>
          <p:nvPr>
            <p:ph type="title"/>
          </p:nvPr>
        </p:nvSpPr>
        <p:spPr/>
        <p:txBody>
          <a:bodyPr/>
          <a:lstStyle/>
          <a:p>
            <a:r>
              <a:rPr lang="zh-TW" altLang="en-US" dirty="0" smtClean="0"/>
              <a:t>串流式加密</a:t>
            </a:r>
            <a:r>
              <a:rPr lang="zh-TW" altLang="en-US" dirty="0" smtClean="0"/>
              <a:t>法 </a:t>
            </a:r>
            <a:r>
              <a:rPr lang="en-US" altLang="zh-TW" dirty="0" smtClean="0">
                <a:solidFill>
                  <a:srgbClr val="0000FF"/>
                </a:solidFill>
              </a:rPr>
              <a:t>(</a:t>
            </a:r>
            <a:r>
              <a:rPr lang="zh-TW" altLang="en-US" dirty="0">
                <a:solidFill>
                  <a:srgbClr val="0000FF"/>
                </a:solidFill>
                <a:latin typeface="標楷體" panose="03000509000000000000" pitchFamily="65" charset="-120"/>
                <a:ea typeface="標楷體" panose="03000509000000000000" pitchFamily="65" charset="-120"/>
              </a:rPr>
              <a:t>對稱</a:t>
            </a:r>
            <a:r>
              <a:rPr lang="zh-TW" altLang="en-US" dirty="0" smtClean="0">
                <a:solidFill>
                  <a:srgbClr val="0000FF"/>
                </a:solidFill>
                <a:latin typeface="標楷體" panose="03000509000000000000" pitchFamily="65" charset="-120"/>
                <a:ea typeface="標楷體" panose="03000509000000000000" pitchFamily="65" charset="-120"/>
              </a:rPr>
              <a:t>式加解密</a:t>
            </a:r>
            <a:r>
              <a:rPr lang="en-US" altLang="zh-TW" dirty="0" smtClean="0">
                <a:solidFill>
                  <a:srgbClr val="0000FF"/>
                </a:solidFill>
                <a:latin typeface="標楷體" panose="03000509000000000000" pitchFamily="65" charset="-120"/>
                <a:ea typeface="標楷體" panose="03000509000000000000" pitchFamily="65" charset="-120"/>
              </a:rPr>
              <a:t>)</a:t>
            </a:r>
            <a:endParaRPr lang="zh-TW" altLang="en-US" dirty="0"/>
          </a:p>
        </p:txBody>
      </p:sp>
      <p:sp>
        <p:nvSpPr>
          <p:cNvPr id="4" name="流程圖: 文件 3"/>
          <p:cNvSpPr/>
          <p:nvPr/>
        </p:nvSpPr>
        <p:spPr>
          <a:xfrm>
            <a:off x="785786" y="4789742"/>
            <a:ext cx="1143008"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attack enemy at nine</a:t>
            </a:r>
            <a:endParaRPr lang="zh-TW" altLang="en-US" sz="1600" dirty="0">
              <a:latin typeface="Calibri" pitchFamily="34" charset="0"/>
            </a:endParaRPr>
          </a:p>
        </p:txBody>
      </p:sp>
      <p:sp>
        <p:nvSpPr>
          <p:cNvPr id="5" name="流程圖: 或 4"/>
          <p:cNvSpPr/>
          <p:nvPr/>
        </p:nvSpPr>
        <p:spPr>
          <a:xfrm>
            <a:off x="3214678" y="5075494"/>
            <a:ext cx="428628" cy="428628"/>
          </a:xfrm>
          <a:prstGeom prst="flowChar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latin typeface="Calibri" pitchFamily="34" charset="0"/>
            </a:endParaRPr>
          </a:p>
        </p:txBody>
      </p:sp>
      <p:sp>
        <p:nvSpPr>
          <p:cNvPr id="6" name="矩形 5"/>
          <p:cNvSpPr/>
          <p:nvPr/>
        </p:nvSpPr>
        <p:spPr>
          <a:xfrm>
            <a:off x="5000628" y="4861180"/>
            <a:ext cx="1071570" cy="857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latin typeface="Calibri" pitchFamily="34" charset="0"/>
              </a:rPr>
              <a:t>hjrake</a:t>
            </a:r>
            <a:r>
              <a:rPr lang="en-US" altLang="zh-TW" sz="1600" dirty="0" smtClean="0">
                <a:latin typeface="Calibri" pitchFamily="34" charset="0"/>
              </a:rPr>
              <a:t> </a:t>
            </a:r>
            <a:r>
              <a:rPr lang="en-US" altLang="zh-TW" sz="1600" dirty="0" err="1" smtClean="0">
                <a:latin typeface="Calibri" pitchFamily="34" charset="0"/>
              </a:rPr>
              <a:t>jinbk</a:t>
            </a:r>
            <a:r>
              <a:rPr lang="en-US" altLang="zh-TW" sz="1600" dirty="0" smtClean="0">
                <a:latin typeface="Calibri" pitchFamily="34" charset="0"/>
              </a:rPr>
              <a:t> </a:t>
            </a:r>
            <a:r>
              <a:rPr lang="en-US" altLang="zh-TW" sz="1600" dirty="0" err="1" smtClean="0">
                <a:latin typeface="Calibri" pitchFamily="34" charset="0"/>
              </a:rPr>
              <a:t>ew</a:t>
            </a:r>
            <a:r>
              <a:rPr lang="en-US" altLang="zh-TW" sz="1600" dirty="0" smtClean="0">
                <a:latin typeface="Calibri" pitchFamily="34" charset="0"/>
              </a:rPr>
              <a:t> </a:t>
            </a:r>
            <a:r>
              <a:rPr lang="en-US" altLang="zh-TW" sz="1600" dirty="0" err="1" smtClean="0">
                <a:latin typeface="Calibri" pitchFamily="34" charset="0"/>
              </a:rPr>
              <a:t>gplq</a:t>
            </a:r>
            <a:endParaRPr lang="zh-TW" altLang="en-US" sz="1600" dirty="0">
              <a:latin typeface="Calibri" pitchFamily="34" charset="0"/>
            </a:endParaRPr>
          </a:p>
        </p:txBody>
      </p:sp>
      <p:sp>
        <p:nvSpPr>
          <p:cNvPr id="8" name="流程圖: 人工作業 7"/>
          <p:cNvSpPr/>
          <p:nvPr/>
        </p:nvSpPr>
        <p:spPr>
          <a:xfrm>
            <a:off x="2786050" y="3861048"/>
            <a:ext cx="1285884" cy="714380"/>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01000011101001</a:t>
            </a:r>
            <a:endParaRPr lang="zh-TW" altLang="en-US" sz="1600" dirty="0">
              <a:latin typeface="Calibri" pitchFamily="34" charset="0"/>
            </a:endParaRPr>
          </a:p>
        </p:txBody>
      </p:sp>
      <p:cxnSp>
        <p:nvCxnSpPr>
          <p:cNvPr id="10" name="直線單箭頭接點 9"/>
          <p:cNvCxnSpPr>
            <a:stCxn id="4" idx="3"/>
            <a:endCxn id="5" idx="2"/>
          </p:cNvCxnSpPr>
          <p:nvPr/>
        </p:nvCxnSpPr>
        <p:spPr>
          <a:xfrm>
            <a:off x="1928794" y="5289808"/>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6"/>
            <a:endCxn id="6" idx="1"/>
          </p:cNvCxnSpPr>
          <p:nvPr/>
        </p:nvCxnSpPr>
        <p:spPr>
          <a:xfrm>
            <a:off x="3643306" y="5289808"/>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8" idx="2"/>
            <a:endCxn id="5" idx="0"/>
          </p:cNvCxnSpPr>
          <p:nvPr/>
        </p:nvCxnSpPr>
        <p:spPr>
          <a:xfrm rot="5400000">
            <a:off x="3178959" y="482546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892236" y="4289676"/>
            <a:ext cx="1005403" cy="338554"/>
          </a:xfrm>
          <a:prstGeom prst="rect">
            <a:avLst/>
          </a:prstGeom>
          <a:noFill/>
        </p:spPr>
        <p:txBody>
          <a:bodyPr wrap="none" rtlCol="0">
            <a:spAutoFit/>
          </a:bodyPr>
          <a:lstStyle/>
          <a:p>
            <a:r>
              <a:rPr lang="zh-TW" altLang="en-US" sz="1600" dirty="0" smtClean="0">
                <a:latin typeface="Calibri" pitchFamily="34" charset="0"/>
              </a:rPr>
              <a:t>訊息原文</a:t>
            </a:r>
            <a:endParaRPr lang="zh-TW" altLang="en-US" sz="1600" dirty="0">
              <a:latin typeface="Calibri" pitchFamily="34" charset="0"/>
            </a:endParaRPr>
          </a:p>
        </p:txBody>
      </p:sp>
      <p:sp>
        <p:nvSpPr>
          <p:cNvPr id="21" name="文字方塊 20"/>
          <p:cNvSpPr txBox="1"/>
          <p:nvPr/>
        </p:nvSpPr>
        <p:spPr>
          <a:xfrm>
            <a:off x="4995357" y="4361114"/>
            <a:ext cx="1005403" cy="338554"/>
          </a:xfrm>
          <a:prstGeom prst="rect">
            <a:avLst/>
          </a:prstGeom>
          <a:noFill/>
        </p:spPr>
        <p:txBody>
          <a:bodyPr wrap="none" rtlCol="0">
            <a:spAutoFit/>
          </a:bodyPr>
          <a:lstStyle/>
          <a:p>
            <a:r>
              <a:rPr lang="zh-TW" altLang="en-US" sz="1600" dirty="0" smtClean="0">
                <a:latin typeface="Calibri" pitchFamily="34" charset="0"/>
              </a:rPr>
              <a:t>訊息密文</a:t>
            </a:r>
            <a:endParaRPr lang="zh-TW" altLang="en-US" sz="1600" dirty="0">
              <a:latin typeface="Calibri" pitchFamily="34" charset="0"/>
            </a:endParaRPr>
          </a:p>
        </p:txBody>
      </p:sp>
      <p:sp>
        <p:nvSpPr>
          <p:cNvPr id="22" name="文字方塊 21"/>
          <p:cNvSpPr txBox="1"/>
          <p:nvPr/>
        </p:nvSpPr>
        <p:spPr>
          <a:xfrm>
            <a:off x="3143240" y="5575560"/>
            <a:ext cx="533223" cy="338554"/>
          </a:xfrm>
          <a:prstGeom prst="rect">
            <a:avLst/>
          </a:prstGeom>
          <a:noFill/>
        </p:spPr>
        <p:txBody>
          <a:bodyPr wrap="none" rtlCol="0">
            <a:spAutoFit/>
          </a:bodyPr>
          <a:lstStyle/>
          <a:p>
            <a:r>
              <a:rPr lang="en-US" altLang="zh-TW" sz="1600" dirty="0" smtClean="0">
                <a:solidFill>
                  <a:srgbClr val="FF0000"/>
                </a:solidFill>
                <a:latin typeface="Calibri" pitchFamily="34" charset="0"/>
              </a:rPr>
              <a:t>XOR</a:t>
            </a:r>
            <a:endParaRPr lang="zh-TW" altLang="en-US" sz="1600" dirty="0">
              <a:solidFill>
                <a:srgbClr val="FF0000"/>
              </a:solidFill>
              <a:latin typeface="Calibri" pitchFamily="34" charset="0"/>
            </a:endParaRPr>
          </a:p>
        </p:txBody>
      </p:sp>
      <p:sp>
        <p:nvSpPr>
          <p:cNvPr id="23" name="文字方塊 22"/>
          <p:cNvSpPr txBox="1"/>
          <p:nvPr/>
        </p:nvSpPr>
        <p:spPr>
          <a:xfrm>
            <a:off x="2107379" y="5004056"/>
            <a:ext cx="1043876" cy="338554"/>
          </a:xfrm>
          <a:prstGeom prst="rect">
            <a:avLst/>
          </a:prstGeom>
          <a:noFill/>
        </p:spPr>
        <p:txBody>
          <a:bodyPr wrap="none" rtlCol="0">
            <a:spAutoFit/>
          </a:bodyPr>
          <a:lstStyle/>
          <a:p>
            <a:r>
              <a:rPr lang="en-US" altLang="zh-TW" sz="1600" dirty="0" smtClean="0"/>
              <a:t>0110</a:t>
            </a:r>
            <a:r>
              <a:rPr lang="en-US" altLang="zh-TW" sz="1600" dirty="0" smtClean="0">
                <a:solidFill>
                  <a:srgbClr val="FF00FF"/>
                </a:solidFill>
              </a:rPr>
              <a:t>0</a:t>
            </a:r>
            <a:r>
              <a:rPr lang="en-US" altLang="zh-TW" sz="1600" dirty="0" smtClean="0"/>
              <a:t>101</a:t>
            </a:r>
            <a:endParaRPr lang="zh-TW" altLang="en-US" sz="1600" dirty="0"/>
          </a:p>
        </p:txBody>
      </p:sp>
      <p:sp>
        <p:nvSpPr>
          <p:cNvPr id="24" name="文字方塊 23"/>
          <p:cNvSpPr txBox="1"/>
          <p:nvPr/>
        </p:nvSpPr>
        <p:spPr>
          <a:xfrm>
            <a:off x="3845031" y="5004056"/>
            <a:ext cx="1043876" cy="338554"/>
          </a:xfrm>
          <a:prstGeom prst="rect">
            <a:avLst/>
          </a:prstGeom>
          <a:noFill/>
        </p:spPr>
        <p:txBody>
          <a:bodyPr wrap="none" rtlCol="0">
            <a:spAutoFit/>
          </a:bodyPr>
          <a:lstStyle/>
          <a:p>
            <a:r>
              <a:rPr lang="en-US" altLang="zh-TW" sz="1600" dirty="0" smtClean="0"/>
              <a:t>0010</a:t>
            </a:r>
            <a:r>
              <a:rPr lang="en-US" altLang="zh-TW" sz="1600" dirty="0" smtClean="0">
                <a:solidFill>
                  <a:srgbClr val="FF00FF"/>
                </a:solidFill>
              </a:rPr>
              <a:t>0</a:t>
            </a:r>
            <a:r>
              <a:rPr lang="en-US" altLang="zh-TW" sz="1600" dirty="0" smtClean="0"/>
              <a:t>110</a:t>
            </a:r>
            <a:endParaRPr lang="zh-TW" altLang="en-US" sz="1600" dirty="0"/>
          </a:p>
        </p:txBody>
      </p:sp>
      <p:sp>
        <p:nvSpPr>
          <p:cNvPr id="26" name="文字方塊 25"/>
          <p:cNvSpPr txBox="1"/>
          <p:nvPr/>
        </p:nvSpPr>
        <p:spPr>
          <a:xfrm>
            <a:off x="6896297" y="5485486"/>
            <a:ext cx="990079" cy="338554"/>
          </a:xfrm>
          <a:prstGeom prst="rect">
            <a:avLst/>
          </a:prstGeom>
          <a:noFill/>
        </p:spPr>
        <p:txBody>
          <a:bodyPr wrap="none" rtlCol="0">
            <a:spAutoFit/>
          </a:bodyPr>
          <a:lstStyle/>
          <a:p>
            <a:r>
              <a:rPr lang="en-US" altLang="zh-TW" sz="1600" dirty="0" smtClean="0">
                <a:latin typeface="Calibri" pitchFamily="34" charset="0"/>
              </a:rPr>
              <a:t>XOR </a:t>
            </a:r>
            <a:r>
              <a:rPr lang="zh-TW" altLang="en-US" sz="1600" dirty="0" smtClean="0">
                <a:latin typeface="Calibri" pitchFamily="34" charset="0"/>
              </a:rPr>
              <a:t>運算</a:t>
            </a:r>
            <a:endParaRPr lang="zh-TW" altLang="en-US" sz="1600" dirty="0">
              <a:latin typeface="Calibri" pitchFamily="34" charset="0"/>
            </a:endParaRPr>
          </a:p>
        </p:txBody>
      </p:sp>
      <p:sp>
        <p:nvSpPr>
          <p:cNvPr id="27" name="內容版面配置區 3"/>
          <p:cNvSpPr txBox="1">
            <a:spLocks/>
          </p:cNvSpPr>
          <p:nvPr/>
        </p:nvSpPr>
        <p:spPr>
          <a:xfrm>
            <a:off x="285720" y="1285860"/>
            <a:ext cx="7858180" cy="2143140"/>
          </a:xfrm>
          <a:prstGeom prst="rect">
            <a:avLst/>
          </a:prstGeom>
        </p:spPr>
        <p:txBody>
          <a:bodyPr vert="horz">
            <a:normAutofit/>
          </a:bodyPr>
          <a:lstStyle/>
          <a:p>
            <a:pPr marL="274320" marR="0" lvl="0" indent="-274320" algn="l" defTabSz="914400" rtl="0" eaLnBrk="1" fontAlgn="auto" latinLnBrk="0" hangingPunct="1">
              <a:lnSpc>
                <a:spcPct val="120000"/>
              </a:lnSpc>
              <a:spcBef>
                <a:spcPts val="1000"/>
              </a:spcBef>
              <a:spcAft>
                <a:spcPts val="0"/>
              </a:spcAft>
              <a:buClr>
                <a:schemeClr val="tx2"/>
              </a:buClr>
              <a:buSzPct val="73000"/>
              <a:buFont typeface="Wingdings 2"/>
              <a:buChar char=""/>
              <a:tabLst/>
              <a:defRPr/>
            </a:pPr>
            <a:r>
              <a:rPr lang="zh-TW" altLang="en-US" sz="2000" dirty="0" smtClean="0">
                <a:latin typeface="Calibri" pitchFamily="34" charset="0"/>
                <a:ea typeface="微軟正黑體" pitchFamily="34" charset="-120"/>
              </a:rPr>
              <a:t>下圖是</a:t>
            </a:r>
            <a:r>
              <a:rPr lang="zh-TW" altLang="en-US" sz="2000" dirty="0" smtClean="0">
                <a:solidFill>
                  <a:srgbClr val="0000FF"/>
                </a:solidFill>
                <a:latin typeface="Calibri" pitchFamily="34" charset="0"/>
                <a:ea typeface="微軟正黑體" pitchFamily="34" charset="-120"/>
              </a:rPr>
              <a:t>串流式加密 </a:t>
            </a:r>
            <a:r>
              <a:rPr lang="en-US" altLang="zh-TW" sz="2000" dirty="0" smtClean="0">
                <a:solidFill>
                  <a:srgbClr val="0000FF"/>
                </a:solidFill>
                <a:latin typeface="Calibri" pitchFamily="34" charset="0"/>
                <a:ea typeface="微軟正黑體" pitchFamily="34" charset="-120"/>
              </a:rPr>
              <a:t>(stream cipher) </a:t>
            </a:r>
            <a:r>
              <a:rPr lang="zh-TW" altLang="en-US" sz="2000" dirty="0" smtClean="0">
                <a:latin typeface="Calibri" pitchFamily="34" charset="0"/>
                <a:ea typeface="微軟正黑體" pitchFamily="34" charset="-120"/>
              </a:rPr>
              <a:t>，金鑰流 </a:t>
            </a:r>
            <a:r>
              <a:rPr lang="en-US" altLang="zh-TW" sz="2000" dirty="0" smtClean="0">
                <a:latin typeface="Calibri" pitchFamily="34" charset="0"/>
                <a:ea typeface="微軟正黑體" pitchFamily="34" charset="-120"/>
              </a:rPr>
              <a:t>(key stream) </a:t>
            </a:r>
            <a:r>
              <a:rPr lang="zh-TW" altLang="en-US" sz="2000" dirty="0" smtClean="0">
                <a:latin typeface="Calibri" pitchFamily="34" charset="0"/>
                <a:ea typeface="微軟正黑體" pitchFamily="34" charset="-120"/>
              </a:rPr>
              <a:t>與訊息原文做 </a:t>
            </a:r>
            <a:r>
              <a:rPr lang="en-US" altLang="zh-TW" sz="2000" dirty="0" smtClean="0">
                <a:solidFill>
                  <a:srgbClr val="FF0000"/>
                </a:solidFill>
                <a:latin typeface="Calibri" pitchFamily="34" charset="0"/>
                <a:ea typeface="微軟正黑體" pitchFamily="34" charset="-120"/>
              </a:rPr>
              <a:t>XOR</a:t>
            </a:r>
            <a:r>
              <a:rPr lang="zh-TW" altLang="en-US" sz="2000" dirty="0" smtClean="0">
                <a:solidFill>
                  <a:srgbClr val="FF0000"/>
                </a:solidFill>
                <a:latin typeface="Calibri" pitchFamily="34" charset="0"/>
                <a:ea typeface="微軟正黑體" pitchFamily="34" charset="-120"/>
              </a:rPr>
              <a:t> </a:t>
            </a:r>
            <a:r>
              <a:rPr lang="zh-TW" altLang="en-US" sz="2000" dirty="0" smtClean="0">
                <a:solidFill>
                  <a:srgbClr val="FF0000"/>
                </a:solidFill>
                <a:latin typeface="Calibri" pitchFamily="34" charset="0"/>
                <a:ea typeface="微軟正黑體" pitchFamily="34" charset="-120"/>
              </a:rPr>
              <a:t>運算</a:t>
            </a:r>
            <a:r>
              <a:rPr lang="en-US" altLang="zh-TW" sz="2000" dirty="0" smtClean="0">
                <a:solidFill>
                  <a:srgbClr val="FF0000"/>
                </a:solidFill>
                <a:latin typeface="Calibri" pitchFamily="34" charset="0"/>
                <a:ea typeface="微軟正黑體" pitchFamily="34" charset="-120"/>
              </a:rPr>
              <a:t>(</a:t>
            </a:r>
            <a:r>
              <a:rPr lang="zh-TW" altLang="en-US" sz="2000" dirty="0" smtClean="0">
                <a:solidFill>
                  <a:srgbClr val="FF0000"/>
                </a:solidFill>
                <a:latin typeface="Calibri" pitchFamily="34" charset="0"/>
                <a:ea typeface="微軟正黑體" pitchFamily="34" charset="-120"/>
              </a:rPr>
              <a:t>相同為</a:t>
            </a:r>
            <a:r>
              <a:rPr lang="en-US" altLang="zh-TW" sz="2000" dirty="0" smtClean="0">
                <a:solidFill>
                  <a:srgbClr val="FF0000"/>
                </a:solidFill>
                <a:latin typeface="Calibri" pitchFamily="34" charset="0"/>
                <a:ea typeface="微軟正黑體" pitchFamily="34" charset="-120"/>
              </a:rPr>
              <a:t>0, </a:t>
            </a:r>
            <a:r>
              <a:rPr lang="zh-TW" altLang="en-US" sz="2000" dirty="0" smtClean="0">
                <a:solidFill>
                  <a:srgbClr val="FF0000"/>
                </a:solidFill>
                <a:latin typeface="Calibri" pitchFamily="34" charset="0"/>
                <a:ea typeface="微軟正黑體" pitchFamily="34" charset="-120"/>
              </a:rPr>
              <a:t>不同為</a:t>
            </a:r>
            <a:r>
              <a:rPr lang="en-US" altLang="zh-TW" sz="2000" dirty="0" smtClean="0">
                <a:solidFill>
                  <a:srgbClr val="FF0000"/>
                </a:solidFill>
                <a:latin typeface="Calibri" pitchFamily="34" charset="0"/>
                <a:ea typeface="微軟正黑體" pitchFamily="34" charset="-120"/>
              </a:rPr>
              <a:t>1)</a:t>
            </a:r>
            <a:r>
              <a:rPr lang="zh-TW" altLang="en-US" sz="2000" dirty="0" smtClean="0">
                <a:latin typeface="Calibri" pitchFamily="34" charset="0"/>
                <a:ea typeface="微軟正黑體" pitchFamily="34" charset="-120"/>
              </a:rPr>
              <a:t>，</a:t>
            </a:r>
            <a:r>
              <a:rPr lang="zh-TW" altLang="en-US" sz="2000" dirty="0" smtClean="0">
                <a:latin typeface="Calibri" pitchFamily="34" charset="0"/>
                <a:ea typeface="微軟正黑體" pitchFamily="34" charset="-120"/>
              </a:rPr>
              <a:t>產生訊息密文。由於</a:t>
            </a:r>
            <a:r>
              <a:rPr lang="en-US" altLang="zh-TW" sz="2000" dirty="0" smtClean="0">
                <a:latin typeface="Calibri" pitchFamily="34" charset="0"/>
                <a:ea typeface="微軟正黑體" pitchFamily="34" charset="-120"/>
              </a:rPr>
              <a:t>XOR</a:t>
            </a:r>
            <a:r>
              <a:rPr lang="zh-TW" altLang="en-US" sz="2000" dirty="0" smtClean="0">
                <a:latin typeface="Calibri" pitchFamily="34" charset="0"/>
                <a:ea typeface="微軟正黑體" pitchFamily="34" charset="-120"/>
              </a:rPr>
              <a:t>運算非常簡單，所以</a:t>
            </a:r>
            <a:r>
              <a:rPr lang="zh-TW" altLang="en-US" sz="2000" dirty="0" smtClean="0">
                <a:solidFill>
                  <a:srgbClr val="0000FF"/>
                </a:solidFill>
                <a:latin typeface="Calibri" pitchFamily="34" charset="0"/>
                <a:ea typeface="微軟正黑體" pitchFamily="34" charset="-120"/>
              </a:rPr>
              <a:t>加密速度極快</a:t>
            </a:r>
            <a:r>
              <a:rPr lang="zh-TW" altLang="en-US" sz="2000" dirty="0" smtClean="0">
                <a:latin typeface="Calibri" pitchFamily="34" charset="0"/>
                <a:ea typeface="微軟正黑體" pitchFamily="34" charset="-120"/>
              </a:rPr>
              <a:t>。</a:t>
            </a:r>
            <a:endParaRPr lang="en-US" altLang="zh-TW" sz="2000" dirty="0" smtClean="0">
              <a:latin typeface="Calibri" pitchFamily="34" charset="0"/>
              <a:ea typeface="微軟正黑體" pitchFamily="34" charset="-120"/>
            </a:endParaRPr>
          </a:p>
          <a:p>
            <a:pPr marL="274320" lvl="0" indent="-274320">
              <a:lnSpc>
                <a:spcPct val="120000"/>
              </a:lnSpc>
              <a:spcBef>
                <a:spcPts val="1000"/>
              </a:spcBef>
              <a:buClr>
                <a:schemeClr val="tx2"/>
              </a:buClr>
              <a:buSzPct val="73000"/>
              <a:buFont typeface="Wingdings 2"/>
              <a:buChar char=""/>
            </a:pPr>
            <a:r>
              <a:rPr kumimoji="0" lang="zh-TW" altLang="en-US"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由於串流式加密的一些優點，</a:t>
            </a:r>
            <a:r>
              <a:rPr kumimoji="0" lang="en-US" altLang="zh-TW" sz="2000" b="0" i="0" u="none" strike="noStrike" kern="1200" cap="none" spc="0" normalizeH="0" baseline="0" noProof="0" dirty="0" smtClean="0">
                <a:ln>
                  <a:noFill/>
                </a:ln>
                <a:solidFill>
                  <a:schemeClr val="tx1"/>
                </a:solidFill>
                <a:effectLst/>
                <a:uLnTx/>
                <a:uFillTx/>
                <a:latin typeface="Calibri" pitchFamily="34" charset="0"/>
                <a:ea typeface="微軟正黑體" pitchFamily="34" charset="-120"/>
                <a:cs typeface="+mn-cs"/>
              </a:rPr>
              <a:t>DES</a:t>
            </a:r>
            <a:r>
              <a:rPr lang="zh-TW" altLang="en-US" sz="2000" dirty="0" smtClean="0">
                <a:latin typeface="Calibri" pitchFamily="34" charset="0"/>
                <a:ea typeface="微軟正黑體" pitchFamily="34" charset="-120"/>
              </a:rPr>
              <a:t>這種區塊式加密法，也有模擬串流式加密法的模式。</a:t>
            </a:r>
            <a:endParaRPr kumimoji="0" lang="zh-TW" altLang="en-US" sz="2000" b="0" i="0" u="none" strike="noStrike" kern="1200" cap="none" spc="0" normalizeH="0" baseline="0" noProof="0" dirty="0">
              <a:ln>
                <a:noFill/>
              </a:ln>
              <a:solidFill>
                <a:schemeClr val="tx1"/>
              </a:solidFill>
              <a:effectLst/>
              <a:uLnTx/>
              <a:uFillTx/>
              <a:latin typeface="Calibri" pitchFamily="34" charset="0"/>
              <a:ea typeface="微軟正黑體" pitchFamily="34" charset="-120"/>
              <a:cs typeface="+mn-cs"/>
            </a:endParaRPr>
          </a:p>
        </p:txBody>
      </p:sp>
      <p:sp>
        <p:nvSpPr>
          <p:cNvPr id="28" name="文字方塊 27"/>
          <p:cNvSpPr txBox="1"/>
          <p:nvPr/>
        </p:nvSpPr>
        <p:spPr>
          <a:xfrm>
            <a:off x="3428992" y="4575428"/>
            <a:ext cx="800219" cy="338554"/>
          </a:xfrm>
          <a:prstGeom prst="rect">
            <a:avLst/>
          </a:prstGeom>
          <a:noFill/>
        </p:spPr>
        <p:txBody>
          <a:bodyPr wrap="none" rtlCol="0">
            <a:spAutoFit/>
          </a:bodyPr>
          <a:lstStyle/>
          <a:p>
            <a:r>
              <a:rPr lang="zh-TW" altLang="en-US" sz="1600" dirty="0" smtClean="0">
                <a:latin typeface="Calibri" pitchFamily="34" charset="0"/>
              </a:rPr>
              <a:t>金鑰流</a:t>
            </a:r>
            <a:endParaRPr lang="zh-TW" altLang="en-US" sz="1600" dirty="0">
              <a:latin typeface="Calibri" pitchFamily="34" charset="0"/>
            </a:endParaRPr>
          </a:p>
        </p:txBody>
      </p:sp>
      <p:sp>
        <p:nvSpPr>
          <p:cNvPr id="2" name="矩形 1"/>
          <p:cNvSpPr/>
          <p:nvPr/>
        </p:nvSpPr>
        <p:spPr>
          <a:xfrm>
            <a:off x="1331640" y="6093296"/>
            <a:ext cx="655473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重點</a:t>
            </a:r>
            <a:r>
              <a:rPr lang="en-US" altLang="zh-TW" dirty="0" smtClean="0"/>
              <a:t>: </a:t>
            </a:r>
            <a:r>
              <a:rPr lang="zh-TW" altLang="en-US" dirty="0" smtClean="0"/>
              <a:t>收到密文</a:t>
            </a:r>
            <a:r>
              <a:rPr lang="en-US" altLang="zh-TW" dirty="0" smtClean="0"/>
              <a:t>, </a:t>
            </a:r>
            <a:r>
              <a:rPr lang="zh-TW" altLang="en-US" dirty="0" smtClean="0"/>
              <a:t>如果你有金</a:t>
            </a:r>
            <a:r>
              <a:rPr lang="zh-TW" altLang="en-US" dirty="0"/>
              <a:t>鑰</a:t>
            </a:r>
            <a:r>
              <a:rPr lang="zh-TW" altLang="en-US" dirty="0" smtClean="0"/>
              <a:t>流</a:t>
            </a:r>
            <a:r>
              <a:rPr lang="en-US" altLang="zh-TW" dirty="0" smtClean="0"/>
              <a:t>, </a:t>
            </a:r>
            <a:r>
              <a:rPr lang="zh-TW" altLang="en-US" dirty="0" smtClean="0"/>
              <a:t>你就可</a:t>
            </a:r>
            <a:r>
              <a:rPr lang="zh-TW" altLang="en-US" dirty="0"/>
              <a:t>以</a:t>
            </a:r>
            <a:r>
              <a:rPr lang="zh-TW" altLang="en-US" dirty="0" smtClean="0"/>
              <a:t>還原明文</a:t>
            </a:r>
            <a:endParaRPr lang="zh-TW" altLang="en-US" dirty="0"/>
          </a:p>
        </p:txBody>
      </p:sp>
    </p:spTree>
    <p:extLst>
      <p:ext uri="{BB962C8B-B14F-4D97-AF65-F5344CB8AC3E}">
        <p14:creationId xmlns:p14="http://schemas.microsoft.com/office/powerpoint/2010/main" val="24249023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pPr algn="r"/>
            <a:r>
              <a:rPr lang="zh-TW" altLang="en-US" dirty="0" smtClean="0"/>
              <a:t>真值表</a:t>
            </a:r>
            <a:r>
              <a:rPr lang="en-US" altLang="zh-TW" dirty="0" smtClean="0"/>
              <a:t>	</a:t>
            </a:r>
            <a:r>
              <a:rPr lang="en-US" altLang="zh-TW" dirty="0" smtClean="0"/>
              <a:t>True-Table</a:t>
            </a:r>
            <a:r>
              <a:rPr lang="en-US" altLang="zh-TW" dirty="0" smtClean="0"/>
              <a:t>		1/2</a:t>
            </a:r>
            <a:endParaRPr lang="zh-TW" altLang="en-US" dirty="0"/>
          </a:p>
        </p:txBody>
      </p:sp>
      <p:sp>
        <p:nvSpPr>
          <p:cNvPr id="4" name="Line 9"/>
          <p:cNvSpPr>
            <a:spLocks noChangeShapeType="1"/>
          </p:cNvSpPr>
          <p:nvPr/>
        </p:nvSpPr>
        <p:spPr bwMode="gray">
          <a:xfrm flipV="1">
            <a:off x="827584" y="3463014"/>
            <a:ext cx="7200799" cy="0"/>
          </a:xfrm>
          <a:prstGeom prst="line">
            <a:avLst/>
          </a:prstGeom>
          <a:noFill/>
          <a:ln w="9525">
            <a:solidFill>
              <a:srgbClr val="1C1C1C"/>
            </a:solidFill>
            <a:prstDash val="lgDash"/>
            <a:round/>
            <a:headEnd/>
            <a:tailEnd type="stealth" w="med" len="med"/>
          </a:ln>
          <a:extLst>
            <a:ext uri="{909E8E84-426E-40DD-AFC4-6F175D3DCCD1}">
              <a14:hiddenFill xmlns:a14="http://schemas.microsoft.com/office/drawing/2010/main">
                <a:noFill/>
              </a14:hiddenFill>
            </a:ext>
          </a:extLst>
        </p:spPr>
        <p:txBody>
          <a:bodyPr wrap="none" anchor="ctr"/>
          <a:lstStyle/>
          <a:p>
            <a:pPr eaLnBrk="1" hangingPunct="1">
              <a:defRPr/>
            </a:pPr>
            <a:endParaRPr lang="zh-TW" altLang="en-US">
              <a:solidFill>
                <a:srgbClr val="080808"/>
              </a:solidFill>
              <a:cs typeface="+mn-cs"/>
            </a:endParaRPr>
          </a:p>
        </p:txBody>
      </p:sp>
      <p:sp>
        <p:nvSpPr>
          <p:cNvPr id="5" name="Line 5"/>
          <p:cNvSpPr>
            <a:spLocks noChangeShapeType="1"/>
          </p:cNvSpPr>
          <p:nvPr/>
        </p:nvSpPr>
        <p:spPr bwMode="gray">
          <a:xfrm>
            <a:off x="4386263" y="1219200"/>
            <a:ext cx="0" cy="4586288"/>
          </a:xfrm>
          <a:prstGeom prst="line">
            <a:avLst/>
          </a:prstGeom>
          <a:noFill/>
          <a:ln w="9525">
            <a:solidFill>
              <a:srgbClr val="1C1C1C"/>
            </a:solidFill>
            <a:prstDash val="lgDash"/>
            <a:round/>
            <a:headEnd type="stealth" w="med" len="med"/>
            <a:tailEnd/>
          </a:ln>
          <a:extLst>
            <a:ext uri="{909E8E84-426E-40DD-AFC4-6F175D3DCCD1}">
              <a14:hiddenFill xmlns:a14="http://schemas.microsoft.com/office/drawing/2010/main">
                <a:noFill/>
              </a14:hiddenFill>
            </a:ext>
          </a:extLst>
        </p:spPr>
        <p:txBody>
          <a:bodyPr wrap="none" anchor="ctr"/>
          <a:lstStyle/>
          <a:p>
            <a:pPr eaLnBrk="1" hangingPunct="1">
              <a:defRPr/>
            </a:pPr>
            <a:endParaRPr lang="zh-TW" altLang="en-US">
              <a:solidFill>
                <a:srgbClr val="080808"/>
              </a:solidFill>
              <a:cs typeface="+mn-cs"/>
            </a:endParaRPr>
          </a:p>
        </p:txBody>
      </p:sp>
      <p:cxnSp>
        <p:nvCxnSpPr>
          <p:cNvPr id="7" name="直線接點 6"/>
          <p:cNvCxnSpPr/>
          <p:nvPr/>
        </p:nvCxnSpPr>
        <p:spPr>
          <a:xfrm>
            <a:off x="1043608" y="1700808"/>
            <a:ext cx="3240360" cy="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a:off x="2771800" y="1332829"/>
            <a:ext cx="0" cy="194421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1" name="表格 10"/>
          <p:cNvGraphicFramePr>
            <a:graphicFrameLocks noGrp="1"/>
          </p:cNvGraphicFramePr>
          <p:nvPr>
            <p:extLst/>
          </p:nvPr>
        </p:nvGraphicFramePr>
        <p:xfrm>
          <a:off x="1187624" y="1803330"/>
          <a:ext cx="2952328" cy="1463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263631268"/>
                    </a:ext>
                  </a:extLst>
                </a:gridCol>
                <a:gridCol w="792088">
                  <a:extLst>
                    <a:ext uri="{9D8B030D-6E8A-4147-A177-3AD203B41FA5}">
                      <a16:colId xmlns:a16="http://schemas.microsoft.com/office/drawing/2014/main" val="1451678052"/>
                    </a:ext>
                  </a:extLst>
                </a:gridCol>
                <a:gridCol w="1368152">
                  <a:extLst>
                    <a:ext uri="{9D8B030D-6E8A-4147-A177-3AD203B41FA5}">
                      <a16:colId xmlns:a16="http://schemas.microsoft.com/office/drawing/2014/main" val="185565560"/>
                    </a:ext>
                  </a:extLst>
                </a:gridCol>
              </a:tblGrid>
              <a:tr h="191721">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2746928590"/>
                  </a:ext>
                </a:extLst>
              </a:tr>
              <a:tr h="191721">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810773759"/>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874797256"/>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930742885"/>
                  </a:ext>
                </a:extLst>
              </a:tr>
            </a:tbl>
          </a:graphicData>
        </a:graphic>
      </p:graphicFrame>
      <p:sp>
        <p:nvSpPr>
          <p:cNvPr id="12" name="文字方塊 11"/>
          <p:cNvSpPr txBox="1"/>
          <p:nvPr/>
        </p:nvSpPr>
        <p:spPr>
          <a:xfrm>
            <a:off x="1043608" y="1304325"/>
            <a:ext cx="1728192" cy="369332"/>
          </a:xfrm>
          <a:prstGeom prst="rect">
            <a:avLst/>
          </a:prstGeom>
          <a:noFill/>
        </p:spPr>
        <p:txBody>
          <a:bodyPr wrap="square" rtlCol="0">
            <a:spAutoFit/>
          </a:bodyPr>
          <a:lstStyle/>
          <a:p>
            <a:r>
              <a:rPr lang="zh-TW" altLang="en-US" dirty="0" smtClean="0"/>
              <a:t> 輸入</a:t>
            </a:r>
            <a:r>
              <a:rPr lang="en-US" altLang="zh-TW" dirty="0" smtClean="0"/>
              <a:t>a    </a:t>
            </a:r>
            <a:r>
              <a:rPr lang="zh-TW" altLang="en-US" dirty="0" smtClean="0"/>
              <a:t>輸入</a:t>
            </a:r>
            <a:r>
              <a:rPr lang="en-US" altLang="zh-TW" dirty="0" smtClean="0"/>
              <a:t>b</a:t>
            </a:r>
            <a:endParaRPr lang="zh-TW" altLang="en-US" dirty="0"/>
          </a:p>
        </p:txBody>
      </p:sp>
      <p:sp>
        <p:nvSpPr>
          <p:cNvPr id="13" name="文字方塊 12"/>
          <p:cNvSpPr txBox="1"/>
          <p:nvPr/>
        </p:nvSpPr>
        <p:spPr>
          <a:xfrm>
            <a:off x="2771800" y="1332829"/>
            <a:ext cx="1512168" cy="369332"/>
          </a:xfrm>
          <a:prstGeom prst="rect">
            <a:avLst/>
          </a:prstGeom>
          <a:noFill/>
        </p:spPr>
        <p:txBody>
          <a:bodyPr wrap="square" rtlCol="0">
            <a:spAutoFit/>
          </a:bodyPr>
          <a:lstStyle/>
          <a:p>
            <a:r>
              <a:rPr lang="zh-TW" altLang="en-US" dirty="0" smtClean="0"/>
              <a:t>輸出 </a:t>
            </a:r>
            <a:r>
              <a:rPr lang="en-US" altLang="zh-TW" dirty="0" smtClean="0"/>
              <a:t>a </a:t>
            </a:r>
            <a:r>
              <a:rPr lang="en-US" altLang="zh-TW" dirty="0" smtClean="0">
                <a:solidFill>
                  <a:srgbClr val="FF0000"/>
                </a:solidFill>
              </a:rPr>
              <a:t>AND</a:t>
            </a:r>
            <a:r>
              <a:rPr lang="en-US" altLang="zh-TW" dirty="0" smtClean="0"/>
              <a:t> b</a:t>
            </a:r>
            <a:endParaRPr lang="zh-TW" altLang="en-US" dirty="0"/>
          </a:p>
        </p:txBody>
      </p:sp>
      <p:cxnSp>
        <p:nvCxnSpPr>
          <p:cNvPr id="15" name="直線接點 14"/>
          <p:cNvCxnSpPr/>
          <p:nvPr/>
        </p:nvCxnSpPr>
        <p:spPr>
          <a:xfrm>
            <a:off x="4355976" y="1678360"/>
            <a:ext cx="3240360" cy="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a:off x="6084168" y="1310381"/>
            <a:ext cx="0" cy="194421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格 16"/>
          <p:cNvGraphicFramePr>
            <a:graphicFrameLocks noGrp="1"/>
          </p:cNvGraphicFramePr>
          <p:nvPr>
            <p:extLst/>
          </p:nvPr>
        </p:nvGraphicFramePr>
        <p:xfrm>
          <a:off x="4499992" y="1780882"/>
          <a:ext cx="2952328" cy="1463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263631268"/>
                    </a:ext>
                  </a:extLst>
                </a:gridCol>
                <a:gridCol w="792088">
                  <a:extLst>
                    <a:ext uri="{9D8B030D-6E8A-4147-A177-3AD203B41FA5}">
                      <a16:colId xmlns:a16="http://schemas.microsoft.com/office/drawing/2014/main" val="1451678052"/>
                    </a:ext>
                  </a:extLst>
                </a:gridCol>
                <a:gridCol w="1368152">
                  <a:extLst>
                    <a:ext uri="{9D8B030D-6E8A-4147-A177-3AD203B41FA5}">
                      <a16:colId xmlns:a16="http://schemas.microsoft.com/office/drawing/2014/main" val="185565560"/>
                    </a:ext>
                  </a:extLst>
                </a:gridCol>
              </a:tblGrid>
              <a:tr h="191721">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2746928590"/>
                  </a:ext>
                </a:extLst>
              </a:tr>
              <a:tr h="191721">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810773759"/>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874797256"/>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930742885"/>
                  </a:ext>
                </a:extLst>
              </a:tr>
            </a:tbl>
          </a:graphicData>
        </a:graphic>
      </p:graphicFrame>
      <p:sp>
        <p:nvSpPr>
          <p:cNvPr id="18" name="文字方塊 17"/>
          <p:cNvSpPr txBox="1"/>
          <p:nvPr/>
        </p:nvSpPr>
        <p:spPr>
          <a:xfrm>
            <a:off x="4373468" y="1303478"/>
            <a:ext cx="1728192" cy="369332"/>
          </a:xfrm>
          <a:prstGeom prst="rect">
            <a:avLst/>
          </a:prstGeom>
          <a:noFill/>
        </p:spPr>
        <p:txBody>
          <a:bodyPr wrap="square" rtlCol="0">
            <a:spAutoFit/>
          </a:bodyPr>
          <a:lstStyle/>
          <a:p>
            <a:r>
              <a:rPr lang="zh-TW" altLang="en-US" dirty="0" smtClean="0"/>
              <a:t> 輸入</a:t>
            </a:r>
            <a:r>
              <a:rPr lang="en-US" altLang="zh-TW" dirty="0" smtClean="0"/>
              <a:t>a    </a:t>
            </a:r>
            <a:r>
              <a:rPr lang="zh-TW" altLang="en-US" dirty="0" smtClean="0"/>
              <a:t>輸入</a:t>
            </a:r>
            <a:r>
              <a:rPr lang="en-US" altLang="zh-TW" dirty="0" smtClean="0"/>
              <a:t>b</a:t>
            </a:r>
            <a:endParaRPr lang="zh-TW" altLang="en-US" dirty="0"/>
          </a:p>
        </p:txBody>
      </p:sp>
      <p:sp>
        <p:nvSpPr>
          <p:cNvPr id="19" name="文字方塊 18"/>
          <p:cNvSpPr txBox="1"/>
          <p:nvPr/>
        </p:nvSpPr>
        <p:spPr>
          <a:xfrm>
            <a:off x="6084168" y="1310381"/>
            <a:ext cx="1512168" cy="369332"/>
          </a:xfrm>
          <a:prstGeom prst="rect">
            <a:avLst/>
          </a:prstGeom>
          <a:noFill/>
        </p:spPr>
        <p:txBody>
          <a:bodyPr wrap="square" rtlCol="0">
            <a:spAutoFit/>
          </a:bodyPr>
          <a:lstStyle/>
          <a:p>
            <a:r>
              <a:rPr lang="zh-TW" altLang="en-US" dirty="0" smtClean="0"/>
              <a:t>輸出 </a:t>
            </a:r>
            <a:r>
              <a:rPr lang="en-US" altLang="zh-TW" dirty="0" smtClean="0"/>
              <a:t>a </a:t>
            </a:r>
            <a:r>
              <a:rPr lang="en-US" altLang="zh-TW" dirty="0" smtClean="0">
                <a:solidFill>
                  <a:srgbClr val="FF0000"/>
                </a:solidFill>
              </a:rPr>
              <a:t>OR</a:t>
            </a:r>
            <a:r>
              <a:rPr lang="en-US" altLang="zh-TW" dirty="0" smtClean="0"/>
              <a:t> b</a:t>
            </a:r>
            <a:endParaRPr lang="zh-TW" altLang="en-US" dirty="0"/>
          </a:p>
        </p:txBody>
      </p:sp>
      <p:cxnSp>
        <p:nvCxnSpPr>
          <p:cNvPr id="20" name="直線接點 19"/>
          <p:cNvCxnSpPr/>
          <p:nvPr/>
        </p:nvCxnSpPr>
        <p:spPr>
          <a:xfrm>
            <a:off x="1043608" y="3969499"/>
            <a:ext cx="3240360" cy="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a:off x="2771800" y="3601520"/>
            <a:ext cx="0" cy="194421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2" name="表格 21"/>
          <p:cNvGraphicFramePr>
            <a:graphicFrameLocks noGrp="1"/>
          </p:cNvGraphicFramePr>
          <p:nvPr>
            <p:extLst/>
          </p:nvPr>
        </p:nvGraphicFramePr>
        <p:xfrm>
          <a:off x="1187624" y="4072021"/>
          <a:ext cx="2952328" cy="146304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263631268"/>
                    </a:ext>
                  </a:extLst>
                </a:gridCol>
                <a:gridCol w="792088">
                  <a:extLst>
                    <a:ext uri="{9D8B030D-6E8A-4147-A177-3AD203B41FA5}">
                      <a16:colId xmlns:a16="http://schemas.microsoft.com/office/drawing/2014/main" val="1451678052"/>
                    </a:ext>
                  </a:extLst>
                </a:gridCol>
                <a:gridCol w="1368152">
                  <a:extLst>
                    <a:ext uri="{9D8B030D-6E8A-4147-A177-3AD203B41FA5}">
                      <a16:colId xmlns:a16="http://schemas.microsoft.com/office/drawing/2014/main" val="185565560"/>
                    </a:ext>
                  </a:extLst>
                </a:gridCol>
              </a:tblGrid>
              <a:tr h="191721">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2746928590"/>
                  </a:ext>
                </a:extLst>
              </a:tr>
              <a:tr h="191721">
                <a:tc>
                  <a:txBody>
                    <a:bodyPr/>
                    <a:lstStyle/>
                    <a:p>
                      <a:pPr algn="ctr"/>
                      <a:r>
                        <a:rPr lang="en-US" altLang="zh-TW" dirty="0" smtClean="0"/>
                        <a:t>0</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810773759"/>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0</a:t>
                      </a:r>
                      <a:endParaRPr lang="zh-TW" altLang="en-US" dirty="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874797256"/>
                  </a:ext>
                </a:extLst>
              </a:tr>
              <a:tr h="191721">
                <a:tc>
                  <a:txBody>
                    <a:bodyPr/>
                    <a:lstStyle/>
                    <a:p>
                      <a:pPr algn="ctr"/>
                      <a:r>
                        <a:rPr lang="en-US" altLang="zh-TW" dirty="0" smtClean="0"/>
                        <a:t>1</a:t>
                      </a:r>
                      <a:endParaRPr lang="zh-TW" altLang="en-US" dirty="0"/>
                    </a:p>
                  </a:txBody>
                  <a:tcPr/>
                </a:tc>
                <a:tc>
                  <a:txBody>
                    <a:bodyPr/>
                    <a:lstStyle/>
                    <a:p>
                      <a:pPr algn="ctr"/>
                      <a:r>
                        <a:rPr lang="en-US" altLang="zh-TW" dirty="0" smtClean="0"/>
                        <a:t>1</a:t>
                      </a:r>
                      <a:endParaRPr lang="zh-TW" altLang="en-US" dirty="0"/>
                    </a:p>
                  </a:txBody>
                  <a:tcPr/>
                </a:tc>
                <a:tc>
                  <a:txBody>
                    <a:bodyPr/>
                    <a:lstStyle/>
                    <a:p>
                      <a:pPr algn="ctr"/>
                      <a:r>
                        <a:rPr lang="en-US" altLang="zh-TW" dirty="0" smtClean="0">
                          <a:solidFill>
                            <a:schemeClr val="bg1"/>
                          </a:solidFill>
                        </a:rPr>
                        <a:t>0</a:t>
                      </a:r>
                      <a:endParaRPr lang="zh-TW" altLang="en-US" dirty="0">
                        <a:solidFill>
                          <a:schemeClr val="bg1"/>
                        </a:solidFill>
                      </a:endParaRPr>
                    </a:p>
                  </a:txBody>
                  <a:tcPr/>
                </a:tc>
                <a:extLst>
                  <a:ext uri="{0D108BD9-81ED-4DB2-BD59-A6C34878D82A}">
                    <a16:rowId xmlns:a16="http://schemas.microsoft.com/office/drawing/2014/main" val="930742885"/>
                  </a:ext>
                </a:extLst>
              </a:tr>
            </a:tbl>
          </a:graphicData>
        </a:graphic>
      </p:graphicFrame>
      <p:sp>
        <p:nvSpPr>
          <p:cNvPr id="23" name="文字方塊 22"/>
          <p:cNvSpPr txBox="1"/>
          <p:nvPr/>
        </p:nvSpPr>
        <p:spPr>
          <a:xfrm>
            <a:off x="1043608" y="3573016"/>
            <a:ext cx="1728192" cy="369332"/>
          </a:xfrm>
          <a:prstGeom prst="rect">
            <a:avLst/>
          </a:prstGeom>
          <a:noFill/>
        </p:spPr>
        <p:txBody>
          <a:bodyPr wrap="square" rtlCol="0">
            <a:spAutoFit/>
          </a:bodyPr>
          <a:lstStyle/>
          <a:p>
            <a:r>
              <a:rPr lang="zh-TW" altLang="en-US" dirty="0" smtClean="0"/>
              <a:t> 輸入</a:t>
            </a:r>
            <a:r>
              <a:rPr lang="en-US" altLang="zh-TW" dirty="0" smtClean="0"/>
              <a:t>a    </a:t>
            </a:r>
            <a:r>
              <a:rPr lang="zh-TW" altLang="en-US" dirty="0" smtClean="0"/>
              <a:t>輸入</a:t>
            </a:r>
            <a:r>
              <a:rPr lang="en-US" altLang="zh-TW" dirty="0" smtClean="0"/>
              <a:t>b</a:t>
            </a:r>
            <a:endParaRPr lang="zh-TW" altLang="en-US" dirty="0"/>
          </a:p>
        </p:txBody>
      </p:sp>
      <p:sp>
        <p:nvSpPr>
          <p:cNvPr id="24" name="文字方塊 23"/>
          <p:cNvSpPr txBox="1"/>
          <p:nvPr/>
        </p:nvSpPr>
        <p:spPr>
          <a:xfrm>
            <a:off x="2771800" y="3601520"/>
            <a:ext cx="1512168" cy="369332"/>
          </a:xfrm>
          <a:prstGeom prst="rect">
            <a:avLst/>
          </a:prstGeom>
          <a:noFill/>
        </p:spPr>
        <p:txBody>
          <a:bodyPr wrap="square" rtlCol="0">
            <a:spAutoFit/>
          </a:bodyPr>
          <a:lstStyle/>
          <a:p>
            <a:r>
              <a:rPr lang="zh-TW" altLang="en-US" dirty="0" smtClean="0"/>
              <a:t>輸出 </a:t>
            </a:r>
            <a:r>
              <a:rPr lang="en-US" altLang="zh-TW" dirty="0" smtClean="0"/>
              <a:t>a </a:t>
            </a:r>
            <a:r>
              <a:rPr lang="en-US" altLang="zh-TW" dirty="0" smtClean="0">
                <a:solidFill>
                  <a:srgbClr val="FF0000"/>
                </a:solidFill>
              </a:rPr>
              <a:t>XOR</a:t>
            </a:r>
            <a:r>
              <a:rPr lang="en-US" altLang="zh-TW" dirty="0" smtClean="0"/>
              <a:t> b</a:t>
            </a:r>
            <a:endParaRPr lang="zh-TW" altLang="en-US" dirty="0"/>
          </a:p>
        </p:txBody>
      </p:sp>
      <p:cxnSp>
        <p:nvCxnSpPr>
          <p:cNvPr id="25" name="直線接點 24"/>
          <p:cNvCxnSpPr/>
          <p:nvPr/>
        </p:nvCxnSpPr>
        <p:spPr>
          <a:xfrm>
            <a:off x="4355976" y="3969499"/>
            <a:ext cx="3240360" cy="13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6084168" y="3601520"/>
            <a:ext cx="0" cy="194421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7" name="表格 26"/>
          <p:cNvGraphicFramePr>
            <a:graphicFrameLocks noGrp="1"/>
          </p:cNvGraphicFramePr>
          <p:nvPr>
            <p:extLst/>
          </p:nvPr>
        </p:nvGraphicFramePr>
        <p:xfrm>
          <a:off x="4499992" y="4072021"/>
          <a:ext cx="2952328" cy="73152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1451678052"/>
                    </a:ext>
                  </a:extLst>
                </a:gridCol>
                <a:gridCol w="1368152">
                  <a:extLst>
                    <a:ext uri="{9D8B030D-6E8A-4147-A177-3AD203B41FA5}">
                      <a16:colId xmlns:a16="http://schemas.microsoft.com/office/drawing/2014/main" val="185565560"/>
                    </a:ext>
                  </a:extLst>
                </a:gridCol>
              </a:tblGrid>
              <a:tr h="191721">
                <a:tc>
                  <a:txBody>
                    <a:bodyPr/>
                    <a:lstStyle/>
                    <a:p>
                      <a:pPr algn="ctr"/>
                      <a:r>
                        <a:rPr lang="en-US" altLang="zh-TW" dirty="0" smtClean="0"/>
                        <a:t>0</a:t>
                      </a:r>
                      <a:endParaRPr lang="zh-TW" altLang="en-US" dirty="0" smtClean="0"/>
                    </a:p>
                  </a:txBody>
                  <a:tcPr/>
                </a:tc>
                <a:tc>
                  <a:txBody>
                    <a:bodyPr/>
                    <a:lstStyle/>
                    <a:p>
                      <a:pPr algn="ctr"/>
                      <a:r>
                        <a:rPr lang="en-US" altLang="zh-TW" dirty="0" smtClean="0">
                          <a:solidFill>
                            <a:srgbClr val="0000FF"/>
                          </a:solidFill>
                        </a:rPr>
                        <a:t>1</a:t>
                      </a:r>
                      <a:endParaRPr lang="zh-TW" altLang="en-US" dirty="0">
                        <a:solidFill>
                          <a:srgbClr val="0000FF"/>
                        </a:solidFill>
                      </a:endParaRPr>
                    </a:p>
                  </a:txBody>
                  <a:tcPr/>
                </a:tc>
                <a:extLst>
                  <a:ext uri="{0D108BD9-81ED-4DB2-BD59-A6C34878D82A}">
                    <a16:rowId xmlns:a16="http://schemas.microsoft.com/office/drawing/2014/main" val="2746928590"/>
                  </a:ext>
                </a:extLst>
              </a:tr>
              <a:tr h="191721">
                <a:tc>
                  <a:txBody>
                    <a:bodyPr/>
                    <a:lstStyle/>
                    <a:p>
                      <a:pPr algn="ctr"/>
                      <a:r>
                        <a:rPr lang="en-US" altLang="zh-TW" dirty="0" smtClean="0"/>
                        <a:t>1</a:t>
                      </a:r>
                      <a:endParaRPr lang="zh-TW" altLang="en-US" dirty="0" smtClean="0"/>
                    </a:p>
                  </a:txBody>
                  <a:tcPr/>
                </a:tc>
                <a:tc>
                  <a:txBody>
                    <a:bodyPr/>
                    <a:lstStyle/>
                    <a:p>
                      <a:pPr algn="ctr"/>
                      <a:r>
                        <a:rPr lang="en-US" altLang="zh-TW" dirty="0" smtClean="0"/>
                        <a:t>0</a:t>
                      </a:r>
                      <a:endParaRPr lang="zh-TW" altLang="en-US" dirty="0"/>
                    </a:p>
                  </a:txBody>
                  <a:tcPr/>
                </a:tc>
                <a:extLst>
                  <a:ext uri="{0D108BD9-81ED-4DB2-BD59-A6C34878D82A}">
                    <a16:rowId xmlns:a16="http://schemas.microsoft.com/office/drawing/2014/main" val="810773759"/>
                  </a:ext>
                </a:extLst>
              </a:tr>
            </a:tbl>
          </a:graphicData>
        </a:graphic>
      </p:graphicFrame>
      <p:sp>
        <p:nvSpPr>
          <p:cNvPr id="28" name="文字方塊 27"/>
          <p:cNvSpPr txBox="1"/>
          <p:nvPr/>
        </p:nvSpPr>
        <p:spPr>
          <a:xfrm>
            <a:off x="4788024" y="3573016"/>
            <a:ext cx="1296144" cy="369332"/>
          </a:xfrm>
          <a:prstGeom prst="rect">
            <a:avLst/>
          </a:prstGeom>
          <a:noFill/>
        </p:spPr>
        <p:txBody>
          <a:bodyPr wrap="square" rtlCol="0">
            <a:spAutoFit/>
          </a:bodyPr>
          <a:lstStyle/>
          <a:p>
            <a:r>
              <a:rPr lang="zh-TW" altLang="en-US" dirty="0" smtClean="0"/>
              <a:t> 輸入</a:t>
            </a:r>
            <a:r>
              <a:rPr lang="en-US" altLang="zh-TW" dirty="0" smtClean="0"/>
              <a:t>a</a:t>
            </a:r>
            <a:endParaRPr lang="zh-TW" altLang="en-US" dirty="0"/>
          </a:p>
        </p:txBody>
      </p:sp>
      <p:sp>
        <p:nvSpPr>
          <p:cNvPr id="29" name="文字方塊 28"/>
          <p:cNvSpPr txBox="1"/>
          <p:nvPr/>
        </p:nvSpPr>
        <p:spPr>
          <a:xfrm>
            <a:off x="6084168" y="3601520"/>
            <a:ext cx="1512168" cy="369332"/>
          </a:xfrm>
          <a:prstGeom prst="rect">
            <a:avLst/>
          </a:prstGeom>
          <a:noFill/>
        </p:spPr>
        <p:txBody>
          <a:bodyPr wrap="square" rtlCol="0">
            <a:spAutoFit/>
          </a:bodyPr>
          <a:lstStyle/>
          <a:p>
            <a:r>
              <a:rPr lang="zh-TW" altLang="en-US" dirty="0" smtClean="0"/>
              <a:t>輸出 </a:t>
            </a:r>
            <a:r>
              <a:rPr lang="en-US" altLang="zh-TW" dirty="0" smtClean="0">
                <a:solidFill>
                  <a:srgbClr val="FF0000"/>
                </a:solidFill>
              </a:rPr>
              <a:t>NOT</a:t>
            </a:r>
            <a:r>
              <a:rPr lang="en-US" altLang="zh-TW" dirty="0" smtClean="0"/>
              <a:t> a </a:t>
            </a:r>
            <a:endParaRPr lang="zh-TW" altLang="en-US" dirty="0"/>
          </a:p>
        </p:txBody>
      </p:sp>
    </p:spTree>
    <p:extLst>
      <p:ext uri="{BB962C8B-B14F-4D97-AF65-F5344CB8AC3E}">
        <p14:creationId xmlns:p14="http://schemas.microsoft.com/office/powerpoint/2010/main" val="13583942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2"/>
          <p:cNvSpPr>
            <a:spLocks noGrp="1"/>
          </p:cNvSpPr>
          <p:nvPr>
            <p:ph type="title"/>
          </p:nvPr>
        </p:nvSpPr>
        <p:spPr>
          <a:xfrm>
            <a:off x="285720" y="320040"/>
            <a:ext cx="8215370" cy="680068"/>
          </a:xfrm>
        </p:spPr>
        <p:txBody>
          <a:bodyPr/>
          <a:lstStyle/>
          <a:p>
            <a:pPr algn="r"/>
            <a:r>
              <a:rPr lang="zh-TW" altLang="en-US" dirty="0" smtClean="0"/>
              <a:t>真值表</a:t>
            </a:r>
            <a:r>
              <a:rPr lang="en-US" altLang="zh-TW" dirty="0" smtClean="0"/>
              <a:t>				2/2</a:t>
            </a:r>
            <a:endParaRPr lang="zh-TW" altLang="en-US" dirty="0"/>
          </a:p>
        </p:txBody>
      </p:sp>
      <p:pic>
        <p:nvPicPr>
          <p:cNvPr id="5" name="圖片 4"/>
          <p:cNvPicPr>
            <a:picLocks noChangeAspect="1"/>
          </p:cNvPicPr>
          <p:nvPr/>
        </p:nvPicPr>
        <p:blipFill>
          <a:blip r:embed="rId2"/>
          <a:stretch>
            <a:fillRect/>
          </a:stretch>
        </p:blipFill>
        <p:spPr>
          <a:xfrm>
            <a:off x="1115616" y="1700808"/>
            <a:ext cx="6179759" cy="3240360"/>
          </a:xfrm>
          <a:prstGeom prst="rect">
            <a:avLst/>
          </a:prstGeom>
        </p:spPr>
      </p:pic>
      <p:sp>
        <p:nvSpPr>
          <p:cNvPr id="6" name="矩形 5">
            <a:hlinkClick r:id="rId3"/>
          </p:cNvPr>
          <p:cNvSpPr/>
          <p:nvPr/>
        </p:nvSpPr>
        <p:spPr>
          <a:xfrm>
            <a:off x="1115616" y="5733256"/>
            <a:ext cx="6179759"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八個基本邏輯閘</a:t>
            </a:r>
            <a:r>
              <a:rPr lang="zh-TW" altLang="en-US" dirty="0" smtClean="0"/>
              <a:t>符號      </a:t>
            </a:r>
            <a:r>
              <a:rPr lang="en-US" altLang="zh-TW" dirty="0" smtClean="0"/>
              <a:t>https</a:t>
            </a:r>
            <a:r>
              <a:rPr lang="en-US" altLang="zh-TW" dirty="0"/>
              <a:t>://</a:t>
            </a:r>
            <a:r>
              <a:rPr lang="en-US" altLang="zh-TW" dirty="0">
                <a:hlinkClick r:id="rId3"/>
              </a:rPr>
              <a:t>reurl.cc/KrWrVq</a:t>
            </a:r>
            <a:endParaRPr lang="zh-TW" altLang="en-US" dirty="0"/>
          </a:p>
        </p:txBody>
      </p:sp>
    </p:spTree>
    <p:extLst>
      <p:ext uri="{BB962C8B-B14F-4D97-AF65-F5344CB8AC3E}">
        <p14:creationId xmlns:p14="http://schemas.microsoft.com/office/powerpoint/2010/main" val="3194050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4" name="標題 1"/>
          <p:cNvSpPr txBox="1">
            <a:spLocks/>
          </p:cNvSpPr>
          <p:nvPr/>
        </p:nvSpPr>
        <p:spPr>
          <a:xfrm>
            <a:off x="683568" y="2636912"/>
            <a:ext cx="7321624" cy="1362075"/>
          </a:xfrm>
          <a:prstGeom prst="rect">
            <a:avLst/>
          </a:prstGeom>
          <a:solidFill>
            <a:srgbClr val="0000FF"/>
          </a:solidFill>
          <a:ln w="25400">
            <a:solidFill>
              <a:srgbClr val="FF0000"/>
            </a:solidFill>
          </a:ln>
        </p:spPr>
        <p:txBody>
          <a:bodyPr vert="horz" lIns="45720" tIns="0" rIns="45720" bIns="0" anchor="ctr" anchorCtr="0">
            <a:normAutofit/>
          </a:bodyPr>
          <a:lstStyle>
            <a:lvl1pPr algn="r" rtl="0" eaLnBrk="1" latinLnBrk="0" hangingPunct="1">
              <a:spcBef>
                <a:spcPct val="0"/>
              </a:spcBef>
              <a:buNone/>
              <a:defRPr kumimoji="0" sz="42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4200" b="1" i="0" u="none" strike="noStrike" kern="1200" cap="all" spc="0" normalizeH="0" baseline="0" noProof="0" dirty="0" smtClean="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rPr>
              <a:t>B.1 </a:t>
            </a:r>
            <a:r>
              <a:rPr kumimoji="0" lang="zh-TW" altLang="en-US" sz="4200" b="1" i="0" u="none" strike="noStrike" kern="1200" cap="all" spc="0" normalizeH="0" baseline="0" noProof="0" dirty="0" smtClean="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rPr>
              <a:t>對稱式加密</a:t>
            </a:r>
            <a:r>
              <a:rPr kumimoji="0" lang="en-US" altLang="zh-TW" sz="4200" b="1" i="0" u="none" strike="noStrike" kern="1200" cap="all" spc="0" normalizeH="0" baseline="0" noProof="0" dirty="0" smtClean="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rPr>
              <a:t>/</a:t>
            </a:r>
            <a:r>
              <a:rPr kumimoji="0" lang="zh-TW" altLang="en-US" sz="4200" b="1" i="0" u="none" strike="noStrike" kern="1200" cap="all" spc="0" normalizeH="0" baseline="0" noProof="0" dirty="0" smtClean="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rPr>
              <a:t>解密 </a:t>
            </a:r>
            <a:r>
              <a:rPr kumimoji="0" lang="en-US" altLang="zh-TW" sz="4200" b="1" i="0" u="none" strike="noStrike" kern="1200" cap="all" spc="0" normalizeH="0" baseline="0" noProof="0" dirty="0" smtClean="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rPr>
              <a:t>(Symmetric)</a:t>
            </a:r>
            <a:endParaRPr kumimoji="0" lang="zh-TW" altLang="en-US" sz="4200" b="1" i="0" u="none" strike="noStrike" kern="1200" cap="all" spc="0" normalizeH="0" baseline="0" noProof="0" dirty="0">
              <a:ln w="500">
                <a:solidFill>
                  <a:srgbClr val="B13F9A">
                    <a:shade val="20000"/>
                    <a:satMod val="120000"/>
                  </a:srgbClr>
                </a:solidFill>
              </a:ln>
              <a:solidFill>
                <a:prstClr val="white"/>
              </a:solidFill>
              <a:effectLst/>
              <a:uLnTx/>
              <a:uFillTx/>
              <a:latin typeface="標楷體" panose="03000509000000000000" pitchFamily="65" charset="-120"/>
              <a:ea typeface="標楷體" panose="03000509000000000000" pitchFamily="65" charset="-120"/>
              <a:cs typeface="+mj-cs"/>
            </a:endParaRPr>
          </a:p>
        </p:txBody>
      </p:sp>
    </p:spTree>
    <p:extLst>
      <p:ext uri="{BB962C8B-B14F-4D97-AF65-F5344CB8AC3E}">
        <p14:creationId xmlns:p14="http://schemas.microsoft.com/office/powerpoint/2010/main" val="31984685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B.1 </a:t>
            </a:r>
            <a:r>
              <a:rPr lang="zh-TW" altLang="en-US" dirty="0" smtClean="0">
                <a:solidFill>
                  <a:srgbClr val="FF0000"/>
                </a:solidFill>
              </a:rPr>
              <a:t>對稱式</a:t>
            </a:r>
            <a:r>
              <a:rPr lang="zh-TW" altLang="en-US" dirty="0" smtClean="0"/>
              <a:t>加密</a:t>
            </a:r>
            <a:r>
              <a:rPr lang="en-US" altLang="zh-TW" dirty="0" smtClean="0"/>
              <a:t>/</a:t>
            </a:r>
            <a:r>
              <a:rPr lang="zh-TW" altLang="en-US" dirty="0" smtClean="0"/>
              <a:t>解密的基本運作</a:t>
            </a:r>
            <a:endParaRPr lang="zh-TW" altLang="en-US" dirty="0"/>
          </a:p>
        </p:txBody>
      </p:sp>
      <p:grpSp>
        <p:nvGrpSpPr>
          <p:cNvPr id="48" name="群組 47"/>
          <p:cNvGrpSpPr/>
          <p:nvPr/>
        </p:nvGrpSpPr>
        <p:grpSpPr>
          <a:xfrm>
            <a:off x="500034" y="1928802"/>
            <a:ext cx="7715304" cy="3927502"/>
            <a:chOff x="500034" y="1787514"/>
            <a:chExt cx="7715304" cy="3927502"/>
          </a:xfrm>
        </p:grpSpPr>
        <p:sp>
          <p:nvSpPr>
            <p:cNvPr id="4" name="流程圖: 文件 3"/>
            <p:cNvSpPr/>
            <p:nvPr/>
          </p:nvSpPr>
          <p:spPr>
            <a:xfrm>
              <a:off x="500034" y="2500306"/>
              <a:ext cx="1071570"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訊息</a:t>
              </a:r>
              <a:endParaRPr lang="en-US" altLang="zh-TW" dirty="0" smtClean="0">
                <a:latin typeface="Calibri" pitchFamily="34" charset="0"/>
              </a:endParaRPr>
            </a:p>
            <a:p>
              <a:pPr algn="ctr"/>
              <a:r>
                <a:rPr lang="zh-TW" altLang="en-US" dirty="0" smtClean="0">
                  <a:latin typeface="Calibri" pitchFamily="34" charset="0"/>
                </a:rPr>
                <a:t>原文</a:t>
              </a:r>
              <a:endParaRPr lang="zh-TW" altLang="en-US" dirty="0">
                <a:latin typeface="Calibri" pitchFamily="34" charset="0"/>
              </a:endParaRPr>
            </a:p>
          </p:txBody>
        </p:sp>
        <p:sp>
          <p:nvSpPr>
            <p:cNvPr id="6" name="流程圖: 文件 5"/>
            <p:cNvSpPr/>
            <p:nvPr/>
          </p:nvSpPr>
          <p:spPr>
            <a:xfrm>
              <a:off x="7143768" y="2500306"/>
              <a:ext cx="1071570" cy="100013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訊息</a:t>
              </a:r>
              <a:endParaRPr lang="en-US" altLang="zh-TW" dirty="0" smtClean="0">
                <a:latin typeface="Calibri" pitchFamily="34" charset="0"/>
              </a:endParaRPr>
            </a:p>
            <a:p>
              <a:pPr algn="ctr"/>
              <a:r>
                <a:rPr lang="zh-TW" altLang="en-US" dirty="0" smtClean="0">
                  <a:latin typeface="Calibri" pitchFamily="34" charset="0"/>
                </a:rPr>
                <a:t>原文</a:t>
              </a:r>
              <a:endParaRPr lang="zh-TW" altLang="en-US" dirty="0">
                <a:latin typeface="Calibri" pitchFamily="34" charset="0"/>
              </a:endParaRPr>
            </a:p>
          </p:txBody>
        </p:sp>
        <p:sp>
          <p:nvSpPr>
            <p:cNvPr id="7" name="橢圓 6"/>
            <p:cNvSpPr/>
            <p:nvPr/>
          </p:nvSpPr>
          <p:spPr>
            <a:xfrm>
              <a:off x="1928794" y="257174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加密</a:t>
              </a:r>
              <a:endParaRPr lang="zh-TW" altLang="en-US" dirty="0">
                <a:latin typeface="Calibri" pitchFamily="34" charset="0"/>
              </a:endParaRPr>
            </a:p>
          </p:txBody>
        </p:sp>
        <p:sp>
          <p:nvSpPr>
            <p:cNvPr id="8" name="橢圓 7"/>
            <p:cNvSpPr/>
            <p:nvPr/>
          </p:nvSpPr>
          <p:spPr>
            <a:xfrm>
              <a:off x="5929322" y="2571744"/>
              <a:ext cx="857256" cy="8572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解密</a:t>
              </a:r>
              <a:endParaRPr lang="zh-TW" altLang="en-US" dirty="0">
                <a:latin typeface="Calibri" pitchFamily="34" charset="0"/>
              </a:endParaRPr>
            </a:p>
          </p:txBody>
        </p:sp>
        <p:sp>
          <p:nvSpPr>
            <p:cNvPr id="9" name="矩形 8"/>
            <p:cNvSpPr/>
            <p:nvPr/>
          </p:nvSpPr>
          <p:spPr>
            <a:xfrm>
              <a:off x="3214678" y="264318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密文</a:t>
              </a:r>
              <a:endParaRPr lang="zh-TW" altLang="en-US" dirty="0">
                <a:latin typeface="Calibri" pitchFamily="34" charset="0"/>
              </a:endParaRPr>
            </a:p>
          </p:txBody>
        </p:sp>
        <p:sp>
          <p:nvSpPr>
            <p:cNvPr id="11" name="矩形 10"/>
            <p:cNvSpPr/>
            <p:nvPr/>
          </p:nvSpPr>
          <p:spPr>
            <a:xfrm>
              <a:off x="4857752" y="2643182"/>
              <a:ext cx="714380" cy="714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密文</a:t>
              </a:r>
              <a:endParaRPr lang="zh-TW" altLang="en-US" dirty="0">
                <a:latin typeface="Calibri" pitchFamily="34" charset="0"/>
              </a:endParaRPr>
            </a:p>
          </p:txBody>
        </p:sp>
        <p:cxnSp>
          <p:nvCxnSpPr>
            <p:cNvPr id="13" name="直線單箭頭接點 12"/>
            <p:cNvCxnSpPr>
              <a:stCxn id="4" idx="3"/>
              <a:endCxn id="7" idx="2"/>
            </p:cNvCxnSpPr>
            <p:nvPr/>
          </p:nvCxnSpPr>
          <p:spPr>
            <a:xfrm>
              <a:off x="1571604"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7" idx="6"/>
              <a:endCxn id="9" idx="1"/>
            </p:cNvCxnSpPr>
            <p:nvPr/>
          </p:nvCxnSpPr>
          <p:spPr>
            <a:xfrm>
              <a:off x="2786050"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9" idx="3"/>
              <a:endCxn id="11" idx="1"/>
            </p:cNvCxnSpPr>
            <p:nvPr/>
          </p:nvCxnSpPr>
          <p:spPr>
            <a:xfrm>
              <a:off x="3929058" y="300037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1" idx="3"/>
              <a:endCxn id="8" idx="2"/>
            </p:cNvCxnSpPr>
            <p:nvPr/>
          </p:nvCxnSpPr>
          <p:spPr>
            <a:xfrm>
              <a:off x="5572132"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8" idx="6"/>
              <a:endCxn id="6" idx="1"/>
            </p:cNvCxnSpPr>
            <p:nvPr/>
          </p:nvCxnSpPr>
          <p:spPr>
            <a:xfrm>
              <a:off x="6786578" y="3000372"/>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1928794" y="3857628"/>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金鑰</a:t>
              </a:r>
              <a:endParaRPr lang="zh-TW" altLang="en-US" dirty="0">
                <a:latin typeface="Calibri" pitchFamily="34" charset="0"/>
              </a:endParaRPr>
            </a:p>
          </p:txBody>
        </p:sp>
        <p:sp>
          <p:nvSpPr>
            <p:cNvPr id="23" name="圓角矩形 22"/>
            <p:cNvSpPr/>
            <p:nvPr/>
          </p:nvSpPr>
          <p:spPr>
            <a:xfrm>
              <a:off x="5929322" y="3857628"/>
              <a:ext cx="857256"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金鑰</a:t>
              </a:r>
              <a:endParaRPr lang="zh-TW" altLang="en-US" dirty="0">
                <a:latin typeface="Calibri" pitchFamily="34" charset="0"/>
              </a:endParaRPr>
            </a:p>
          </p:txBody>
        </p:sp>
        <p:cxnSp>
          <p:nvCxnSpPr>
            <p:cNvPr id="25" name="直線單箭頭接點 24"/>
            <p:cNvCxnSpPr>
              <a:stCxn id="22" idx="0"/>
              <a:endCxn id="7" idx="4"/>
            </p:cNvCxnSpPr>
            <p:nvPr/>
          </p:nvCxnSpPr>
          <p:spPr>
            <a:xfrm rot="5400000" flipH="1" flipV="1">
              <a:off x="2143108"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3" idx="0"/>
              <a:endCxn id="8" idx="4"/>
            </p:cNvCxnSpPr>
            <p:nvPr/>
          </p:nvCxnSpPr>
          <p:spPr>
            <a:xfrm rot="5400000" flipH="1" flipV="1">
              <a:off x="6143636" y="364331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rot="5400000">
              <a:off x="2394332" y="3750868"/>
              <a:ext cx="3927502" cy="79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9" name="弧形接點 38"/>
            <p:cNvCxnSpPr>
              <a:stCxn id="22" idx="2"/>
              <a:endCxn id="23" idx="2"/>
            </p:cNvCxnSpPr>
            <p:nvPr/>
          </p:nvCxnSpPr>
          <p:spPr>
            <a:xfrm rot="16200000" flipH="1">
              <a:off x="4357686" y="2214554"/>
              <a:ext cx="1588" cy="4000528"/>
            </a:xfrm>
            <a:prstGeom prst="curvedConnector3">
              <a:avLst>
                <a:gd name="adj1" fmla="val 46941765"/>
              </a:avLst>
            </a:prstGeom>
            <a:ln>
              <a:prstDash val="lgDashDotDot"/>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3143240" y="5000636"/>
              <a:ext cx="1107996" cy="369332"/>
            </a:xfrm>
            <a:prstGeom prst="rect">
              <a:avLst/>
            </a:prstGeom>
            <a:noFill/>
          </p:spPr>
          <p:txBody>
            <a:bodyPr wrap="none" rtlCol="0">
              <a:spAutoFit/>
            </a:bodyPr>
            <a:lstStyle/>
            <a:p>
              <a:r>
                <a:rPr lang="zh-TW" altLang="en-US" dirty="0" smtClean="0">
                  <a:latin typeface="Calibri" pitchFamily="34" charset="0"/>
                </a:rPr>
                <a:t>金鑰傳送</a:t>
              </a:r>
              <a:endParaRPr lang="zh-TW" altLang="en-US" dirty="0">
                <a:latin typeface="Calibri" pitchFamily="34" charset="0"/>
              </a:endParaRPr>
            </a:p>
          </p:txBody>
        </p:sp>
        <p:sp>
          <p:nvSpPr>
            <p:cNvPr id="43" name="文字方塊 42"/>
            <p:cNvSpPr txBox="1"/>
            <p:nvPr/>
          </p:nvSpPr>
          <p:spPr>
            <a:xfrm>
              <a:off x="3821194" y="2143116"/>
              <a:ext cx="1107996" cy="369332"/>
            </a:xfrm>
            <a:prstGeom prst="rect">
              <a:avLst/>
            </a:prstGeom>
            <a:noFill/>
          </p:spPr>
          <p:txBody>
            <a:bodyPr wrap="none" rtlCol="0">
              <a:spAutoFit/>
            </a:bodyPr>
            <a:lstStyle/>
            <a:p>
              <a:r>
                <a:rPr lang="zh-TW" altLang="en-US" dirty="0" smtClean="0">
                  <a:latin typeface="Calibri" pitchFamily="34" charset="0"/>
                </a:rPr>
                <a:t>密文傳送</a:t>
              </a:r>
              <a:endParaRPr lang="zh-TW" altLang="en-US" dirty="0">
                <a:latin typeface="Calibri" pitchFamily="34" charset="0"/>
              </a:endParaRPr>
            </a:p>
          </p:txBody>
        </p:sp>
        <p:sp>
          <p:nvSpPr>
            <p:cNvPr id="44" name="文字方塊 43"/>
            <p:cNvSpPr txBox="1"/>
            <p:nvPr/>
          </p:nvSpPr>
          <p:spPr>
            <a:xfrm>
              <a:off x="642910" y="1857364"/>
              <a:ext cx="1338828" cy="369332"/>
            </a:xfrm>
            <a:prstGeom prst="rect">
              <a:avLst/>
            </a:prstGeom>
            <a:noFill/>
          </p:spPr>
          <p:txBody>
            <a:bodyPr wrap="none" rtlCol="0">
              <a:spAutoFit/>
            </a:bodyPr>
            <a:lstStyle/>
            <a:p>
              <a:r>
                <a:rPr lang="zh-TW" altLang="en-US" dirty="0" smtClean="0">
                  <a:latin typeface="Calibri" pitchFamily="34" charset="0"/>
                </a:rPr>
                <a:t>訊息傳送方</a:t>
              </a:r>
              <a:endParaRPr lang="zh-TW" altLang="en-US" dirty="0">
                <a:latin typeface="Calibri" pitchFamily="34" charset="0"/>
              </a:endParaRPr>
            </a:p>
          </p:txBody>
        </p:sp>
        <p:sp>
          <p:nvSpPr>
            <p:cNvPr id="46" name="文字方塊 45"/>
            <p:cNvSpPr txBox="1"/>
            <p:nvPr/>
          </p:nvSpPr>
          <p:spPr>
            <a:xfrm>
              <a:off x="6733634" y="1857364"/>
              <a:ext cx="1338828" cy="369332"/>
            </a:xfrm>
            <a:prstGeom prst="rect">
              <a:avLst/>
            </a:prstGeom>
            <a:noFill/>
          </p:spPr>
          <p:txBody>
            <a:bodyPr wrap="none" rtlCol="0">
              <a:spAutoFit/>
            </a:bodyPr>
            <a:lstStyle/>
            <a:p>
              <a:r>
                <a:rPr lang="zh-TW" altLang="en-US" dirty="0" smtClean="0">
                  <a:latin typeface="Calibri" pitchFamily="34" charset="0"/>
                </a:rPr>
                <a:t>訊息接收方</a:t>
              </a:r>
              <a:endParaRPr lang="zh-TW" altLang="en-US" dirty="0">
                <a:latin typeface="Calibri" pitchFamily="34" charset="0"/>
              </a:endParaRPr>
            </a:p>
          </p:txBody>
        </p:sp>
      </p:grpSp>
      <p:sp>
        <p:nvSpPr>
          <p:cNvPr id="26" name="文字方塊 25"/>
          <p:cNvSpPr txBox="1"/>
          <p:nvPr/>
        </p:nvSpPr>
        <p:spPr>
          <a:xfrm>
            <a:off x="5286380" y="5214950"/>
            <a:ext cx="3214710" cy="1200329"/>
          </a:xfrm>
          <a:prstGeom prst="rect">
            <a:avLst/>
          </a:prstGeom>
          <a:noFill/>
          <a:ln>
            <a:solidFill>
              <a:schemeClr val="accent1"/>
            </a:solidFill>
          </a:ln>
        </p:spPr>
        <p:txBody>
          <a:bodyPr wrap="square" rtlCol="0">
            <a:spAutoFit/>
          </a:bodyPr>
          <a:lstStyle/>
          <a:p>
            <a:r>
              <a:rPr lang="zh-TW" altLang="en-US" dirty="0" smtClean="0">
                <a:solidFill>
                  <a:srgbClr val="660033"/>
                </a:solidFill>
                <a:latin typeface="Calibri" pitchFamily="34" charset="0"/>
                <a:ea typeface="微軟正黑體"/>
              </a:rPr>
              <a:t>說明：「對稱式</a:t>
            </a:r>
            <a:r>
              <a:rPr lang="en-US" altLang="zh-TW" dirty="0" smtClean="0">
                <a:solidFill>
                  <a:srgbClr val="FF0000"/>
                </a:solidFill>
                <a:latin typeface="Calibri" pitchFamily="34" charset="0"/>
                <a:ea typeface="微軟正黑體"/>
              </a:rPr>
              <a:t>(symmetric)</a:t>
            </a:r>
            <a:r>
              <a:rPr lang="zh-TW" altLang="en-US" dirty="0" smtClean="0">
                <a:solidFill>
                  <a:srgbClr val="660033"/>
                </a:solidFill>
                <a:latin typeface="Calibri" pitchFamily="34" charset="0"/>
                <a:ea typeface="微軟正黑體"/>
              </a:rPr>
              <a:t>」加密法是指</a:t>
            </a:r>
            <a:r>
              <a:rPr lang="zh-TW" altLang="en-US" dirty="0" smtClean="0">
                <a:solidFill>
                  <a:srgbClr val="660033"/>
                </a:solidFill>
                <a:latin typeface="Calibri" pitchFamily="34" charset="0"/>
              </a:rPr>
              <a:t>加密與解密使用相同但</a:t>
            </a:r>
            <a:r>
              <a:rPr lang="zh-TW" altLang="en-US" dirty="0" smtClean="0">
                <a:solidFill>
                  <a:srgbClr val="0000FF"/>
                </a:solidFill>
                <a:latin typeface="Calibri" pitchFamily="34" charset="0"/>
              </a:rPr>
              <a:t>逆向</a:t>
            </a:r>
            <a:r>
              <a:rPr lang="zh-TW" altLang="en-US" dirty="0" smtClean="0">
                <a:solidFill>
                  <a:srgbClr val="660033"/>
                </a:solidFill>
                <a:latin typeface="Calibri" pitchFamily="34" charset="0"/>
              </a:rPr>
              <a:t>的運算法；且</a:t>
            </a:r>
            <a:r>
              <a:rPr lang="zh-TW" altLang="en-US" dirty="0" smtClean="0">
                <a:solidFill>
                  <a:srgbClr val="660033"/>
                </a:solidFill>
                <a:latin typeface="Calibri" pitchFamily="34" charset="0"/>
                <a:ea typeface="微軟正黑體"/>
              </a:rPr>
              <a:t>加、解密</a:t>
            </a:r>
            <a:r>
              <a:rPr lang="zh-TW" altLang="en-US" dirty="0" smtClean="0">
                <a:solidFill>
                  <a:srgbClr val="0000FF"/>
                </a:solidFill>
                <a:latin typeface="Calibri" pitchFamily="34" charset="0"/>
                <a:ea typeface="微軟正黑體"/>
              </a:rPr>
              <a:t>使用相同的金鑰</a:t>
            </a:r>
            <a:r>
              <a:rPr lang="zh-TW" altLang="en-US" dirty="0" smtClean="0">
                <a:solidFill>
                  <a:srgbClr val="660033"/>
                </a:solidFill>
                <a:latin typeface="Calibri" pitchFamily="34" charset="0"/>
                <a:ea typeface="微軟正黑體"/>
              </a:rPr>
              <a:t>。</a:t>
            </a:r>
            <a:endParaRPr lang="zh-TW" altLang="en-US" dirty="0">
              <a:solidFill>
                <a:srgbClr val="660033"/>
              </a:solidFill>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4934352" cy="5357850"/>
          </a:xfrm>
        </p:spPr>
        <p:txBody>
          <a:bodyPr>
            <a:normAutofit/>
          </a:bodyPr>
          <a:lstStyle/>
          <a:p>
            <a:pPr>
              <a:spcBef>
                <a:spcPts val="1200"/>
              </a:spcBef>
            </a:pPr>
            <a:r>
              <a:rPr lang="en-US" altLang="zh-TW" sz="2000" dirty="0" smtClean="0"/>
              <a:t>1973</a:t>
            </a:r>
            <a:r>
              <a:rPr lang="zh-TW" altLang="en-US" sz="2000" dirty="0" smtClean="0"/>
              <a:t>年美國國家標準局公開徵求標準加密系統，</a:t>
            </a:r>
            <a:r>
              <a:rPr lang="en-US" altLang="zh-TW" sz="2000" dirty="0" smtClean="0"/>
              <a:t>IBM</a:t>
            </a:r>
            <a:r>
              <a:rPr lang="zh-TW" altLang="en-US" sz="2000" dirty="0" smtClean="0"/>
              <a:t>的 </a:t>
            </a:r>
            <a:r>
              <a:rPr lang="en-US" altLang="zh-TW" sz="2000" dirty="0" smtClean="0"/>
              <a:t>Lucifer</a:t>
            </a:r>
            <a:r>
              <a:rPr lang="zh-TW" altLang="en-US" sz="2000" dirty="0" smtClean="0"/>
              <a:t> 被選中，經修改後命名為資料加密標準 </a:t>
            </a:r>
            <a:r>
              <a:rPr lang="en-US" altLang="zh-TW" sz="2000" dirty="0" smtClean="0"/>
              <a:t>(Data Encryption Standard) </a:t>
            </a:r>
            <a:r>
              <a:rPr lang="zh-TW" altLang="en-US" sz="2000" dirty="0" smtClean="0"/>
              <a:t>簡稱 </a:t>
            </a:r>
            <a:r>
              <a:rPr lang="en-US" altLang="zh-TW" sz="2000" dirty="0" smtClean="0"/>
              <a:t>DES</a:t>
            </a:r>
            <a:r>
              <a:rPr lang="zh-TW" altLang="en-US" sz="2000" dirty="0" smtClean="0"/>
              <a:t>。</a:t>
            </a:r>
            <a:endParaRPr lang="en-US" altLang="zh-TW" sz="2000" dirty="0" smtClean="0"/>
          </a:p>
          <a:p>
            <a:pPr>
              <a:spcBef>
                <a:spcPts val="1200"/>
              </a:spcBef>
            </a:pPr>
            <a:r>
              <a:rPr lang="en-US" altLang="zh-TW" sz="2000" dirty="0" smtClean="0"/>
              <a:t>DES</a:t>
            </a:r>
            <a:r>
              <a:rPr lang="zh-TW" altLang="en-US" sz="2000" dirty="0" smtClean="0"/>
              <a:t>是一種對稱式加密法，</a:t>
            </a:r>
            <a:r>
              <a:rPr lang="zh-TW" altLang="en-US" sz="2000" dirty="0" smtClean="0">
                <a:solidFill>
                  <a:srgbClr val="0000FF"/>
                </a:solidFill>
              </a:rPr>
              <a:t>每次加密</a:t>
            </a:r>
            <a:r>
              <a:rPr lang="en-US" altLang="zh-TW" sz="2000" dirty="0" smtClean="0">
                <a:solidFill>
                  <a:srgbClr val="0000FF"/>
                </a:solidFill>
              </a:rPr>
              <a:t>64</a:t>
            </a:r>
            <a:r>
              <a:rPr lang="zh-TW" altLang="en-US" sz="2000" dirty="0" smtClean="0">
                <a:solidFill>
                  <a:srgbClr val="0000FF"/>
                </a:solidFill>
              </a:rPr>
              <a:t>位元的原文</a:t>
            </a:r>
            <a:r>
              <a:rPr lang="zh-TW" altLang="en-US" sz="2000" dirty="0" smtClean="0"/>
              <a:t>，</a:t>
            </a:r>
            <a:r>
              <a:rPr lang="zh-TW" altLang="en-US" sz="2000" u="sng" dirty="0" smtClean="0"/>
              <a:t>經初始排列後</a:t>
            </a:r>
            <a:r>
              <a:rPr lang="zh-TW" altLang="en-US" sz="2000" dirty="0" smtClean="0"/>
              <a:t>，一半的原文 </a:t>
            </a:r>
            <a:r>
              <a:rPr lang="en-US" altLang="zh-TW" sz="2000" dirty="0" smtClean="0"/>
              <a:t>(32</a:t>
            </a:r>
            <a:r>
              <a:rPr lang="zh-TW" altLang="en-US" sz="2000" dirty="0" smtClean="0"/>
              <a:t>位元</a:t>
            </a:r>
            <a:r>
              <a:rPr lang="en-US" altLang="zh-TW" sz="2000" dirty="0" smtClean="0"/>
              <a:t>)</a:t>
            </a:r>
            <a:r>
              <a:rPr lang="zh-TW" altLang="en-US" sz="2000" dirty="0" smtClean="0"/>
              <a:t> 進 </a:t>
            </a:r>
            <a:r>
              <a:rPr lang="en-US" altLang="zh-TW" sz="2000" dirty="0" smtClean="0"/>
              <a:t>F-function</a:t>
            </a:r>
            <a:r>
              <a:rPr lang="zh-TW" altLang="en-US" sz="2000" dirty="0" smtClean="0"/>
              <a:t> 運算，結果再與另一半做互斥或 </a:t>
            </a:r>
            <a:r>
              <a:rPr lang="en-US" altLang="zh-TW" sz="2000" dirty="0" smtClean="0"/>
              <a:t>(XOR)</a:t>
            </a:r>
            <a:r>
              <a:rPr lang="zh-TW" altLang="en-US" sz="2000" dirty="0" smtClean="0"/>
              <a:t>。經過</a:t>
            </a:r>
            <a:r>
              <a:rPr lang="en-US" altLang="zh-TW" sz="2000" dirty="0" smtClean="0"/>
              <a:t>16</a:t>
            </a:r>
            <a:r>
              <a:rPr lang="zh-TW" altLang="en-US" sz="2000" dirty="0" smtClean="0"/>
              <a:t>圈類似的運算與最終排列，就得到</a:t>
            </a:r>
            <a:r>
              <a:rPr lang="en-US" altLang="zh-TW" sz="2000" dirty="0" smtClean="0"/>
              <a:t>64</a:t>
            </a:r>
            <a:r>
              <a:rPr lang="zh-TW" altLang="en-US" sz="2000" dirty="0" smtClean="0"/>
              <a:t>位元的密文。</a:t>
            </a:r>
            <a:endParaRPr lang="en-US" altLang="zh-TW" sz="2000" dirty="0" smtClean="0"/>
          </a:p>
          <a:p>
            <a:pPr>
              <a:spcBef>
                <a:spcPts val="1200"/>
              </a:spcBef>
            </a:pPr>
            <a:r>
              <a:rPr lang="en-US" altLang="zh-TW" sz="2000" dirty="0" smtClean="0"/>
              <a:t>DES</a:t>
            </a:r>
            <a:r>
              <a:rPr lang="zh-TW" altLang="en-US" sz="2000" dirty="0" smtClean="0"/>
              <a:t> 使用</a:t>
            </a:r>
            <a:r>
              <a:rPr lang="en-US" altLang="zh-TW" sz="2000" dirty="0" smtClean="0">
                <a:solidFill>
                  <a:srgbClr val="FF0000"/>
                </a:solidFill>
              </a:rPr>
              <a:t>56</a:t>
            </a:r>
            <a:r>
              <a:rPr lang="zh-TW" altLang="en-US" sz="2000" dirty="0" smtClean="0">
                <a:solidFill>
                  <a:srgbClr val="FF0000"/>
                </a:solidFill>
              </a:rPr>
              <a:t>位元的金鑰</a:t>
            </a:r>
            <a:r>
              <a:rPr lang="zh-TW" altLang="en-US" sz="2000" dirty="0" smtClean="0"/>
              <a:t>，以衍生的</a:t>
            </a:r>
            <a:r>
              <a:rPr lang="en-US" altLang="zh-TW" sz="2000" dirty="0" smtClean="0"/>
              <a:t>48</a:t>
            </a:r>
            <a:r>
              <a:rPr lang="zh-TW" altLang="en-US" sz="2000" dirty="0" smtClean="0"/>
              <a:t>位元次金鑰進入每個 </a:t>
            </a:r>
            <a:r>
              <a:rPr lang="en-US" altLang="zh-TW" sz="2000" dirty="0" smtClean="0"/>
              <a:t>F-function</a:t>
            </a:r>
            <a:r>
              <a:rPr lang="zh-TW" altLang="en-US" sz="2000" dirty="0" smtClean="0"/>
              <a:t>，</a:t>
            </a:r>
            <a:r>
              <a:rPr lang="zh-TW" altLang="en-US" sz="2000" dirty="0" smtClean="0">
                <a:solidFill>
                  <a:srgbClr val="FF0000"/>
                </a:solidFill>
              </a:rPr>
              <a:t>金鑰另有</a:t>
            </a:r>
            <a:r>
              <a:rPr lang="en-US" altLang="zh-TW" sz="2000" dirty="0" smtClean="0">
                <a:solidFill>
                  <a:srgbClr val="FF0000"/>
                </a:solidFill>
              </a:rPr>
              <a:t>8</a:t>
            </a:r>
            <a:r>
              <a:rPr lang="zh-TW" altLang="en-US" sz="2000" dirty="0" smtClean="0">
                <a:solidFill>
                  <a:srgbClr val="FF0000"/>
                </a:solidFill>
              </a:rPr>
              <a:t>位元的 </a:t>
            </a:r>
            <a:r>
              <a:rPr lang="en-US" altLang="zh-TW" sz="2000" dirty="0" smtClean="0">
                <a:solidFill>
                  <a:srgbClr val="FF0000"/>
                </a:solidFill>
              </a:rPr>
              <a:t>parity bits</a:t>
            </a:r>
            <a:r>
              <a:rPr lang="zh-TW" altLang="en-US" sz="2000" dirty="0" smtClean="0">
                <a:solidFill>
                  <a:srgbClr val="FF0000"/>
                </a:solidFill>
              </a:rPr>
              <a:t>，總共也是</a:t>
            </a:r>
            <a:r>
              <a:rPr lang="en-US" altLang="zh-TW" sz="2000" dirty="0" smtClean="0">
                <a:solidFill>
                  <a:srgbClr val="FF0000"/>
                </a:solidFill>
              </a:rPr>
              <a:t>64</a:t>
            </a:r>
            <a:r>
              <a:rPr lang="zh-TW" altLang="en-US" sz="2000" dirty="0" smtClean="0">
                <a:solidFill>
                  <a:srgbClr val="FF0000"/>
                </a:solidFill>
              </a:rPr>
              <a:t>位元</a:t>
            </a:r>
            <a:r>
              <a:rPr lang="zh-TW" altLang="en-US" sz="2000" dirty="0" smtClean="0"/>
              <a:t>。</a:t>
            </a:r>
            <a:endParaRPr lang="en-US" altLang="zh-TW" sz="2000" dirty="0" smtClean="0"/>
          </a:p>
          <a:p>
            <a:pPr>
              <a:spcBef>
                <a:spcPts val="1200"/>
              </a:spcBef>
            </a:pPr>
            <a:endParaRPr lang="zh-TW" altLang="en-US" sz="2000" dirty="0"/>
          </a:p>
        </p:txBody>
      </p:sp>
      <p:sp>
        <p:nvSpPr>
          <p:cNvPr id="2" name="標題 1"/>
          <p:cNvSpPr>
            <a:spLocks noGrp="1"/>
          </p:cNvSpPr>
          <p:nvPr>
            <p:ph type="title"/>
          </p:nvPr>
        </p:nvSpPr>
        <p:spPr/>
        <p:txBody>
          <a:bodyPr/>
          <a:lstStyle/>
          <a:p>
            <a:r>
              <a:rPr lang="en-US" altLang="zh-TW" dirty="0" smtClean="0">
                <a:solidFill>
                  <a:srgbClr val="FF0000"/>
                </a:solidFill>
              </a:rPr>
              <a:t>DES</a:t>
            </a:r>
            <a:r>
              <a:rPr lang="zh-TW" altLang="en-US" dirty="0" smtClean="0"/>
              <a:t>加密法</a:t>
            </a:r>
            <a:endParaRPr lang="zh-TW" altLang="en-US" dirty="0"/>
          </a:p>
        </p:txBody>
      </p:sp>
      <p:grpSp>
        <p:nvGrpSpPr>
          <p:cNvPr id="56" name="群組 55"/>
          <p:cNvGrpSpPr/>
          <p:nvPr/>
        </p:nvGrpSpPr>
        <p:grpSpPr>
          <a:xfrm>
            <a:off x="6000760" y="357166"/>
            <a:ext cx="1928826" cy="6215106"/>
            <a:chOff x="6000760" y="357166"/>
            <a:chExt cx="1928826" cy="6215106"/>
          </a:xfrm>
        </p:grpSpPr>
        <p:sp>
          <p:nvSpPr>
            <p:cNvPr id="139" name="矩形 138"/>
            <p:cNvSpPr/>
            <p:nvPr/>
          </p:nvSpPr>
          <p:spPr>
            <a:xfrm>
              <a:off x="6000760" y="785794"/>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初始排列 </a:t>
              </a:r>
              <a:r>
                <a:rPr lang="en-US" altLang="zh-TW" dirty="0" smtClean="0">
                  <a:latin typeface="Calibri" pitchFamily="34" charset="0"/>
                </a:rPr>
                <a:t>(IP)</a:t>
              </a:r>
              <a:endParaRPr lang="zh-TW" altLang="en-US" dirty="0">
                <a:latin typeface="Calibri" pitchFamily="34" charset="0"/>
              </a:endParaRPr>
            </a:p>
          </p:txBody>
        </p:sp>
        <p:sp>
          <p:nvSpPr>
            <p:cNvPr id="142" name="矩形 141"/>
            <p:cNvSpPr/>
            <p:nvPr/>
          </p:nvSpPr>
          <p:spPr>
            <a:xfrm>
              <a:off x="6500826" y="1357298"/>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144" name="矩形 143"/>
            <p:cNvSpPr/>
            <p:nvPr/>
          </p:nvSpPr>
          <p:spPr>
            <a:xfrm>
              <a:off x="6500826" y="2285992"/>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154" name="流程圖: 或 153"/>
            <p:cNvSpPr/>
            <p:nvPr/>
          </p:nvSpPr>
          <p:spPr>
            <a:xfrm>
              <a:off x="6000760" y="1428736"/>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155" name="流程圖: 或 154"/>
            <p:cNvSpPr/>
            <p:nvPr/>
          </p:nvSpPr>
          <p:spPr>
            <a:xfrm>
              <a:off x="6000760" y="2357430"/>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cxnSp>
          <p:nvCxnSpPr>
            <p:cNvPr id="160" name="直線單箭頭接點 159"/>
            <p:cNvCxnSpPr>
              <a:endCxn id="154" idx="0"/>
            </p:cNvCxnSpPr>
            <p:nvPr/>
          </p:nvCxnSpPr>
          <p:spPr>
            <a:xfrm rot="5400000">
              <a:off x="6000760" y="128586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3" name="直線接點 172"/>
            <p:cNvCxnSpPr/>
            <p:nvPr/>
          </p:nvCxnSpPr>
          <p:spPr>
            <a:xfrm rot="5400000">
              <a:off x="7428726" y="1500174"/>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直線接點 174"/>
            <p:cNvCxnSpPr/>
            <p:nvPr/>
          </p:nvCxnSpPr>
          <p:spPr>
            <a:xfrm rot="10800000" flipV="1">
              <a:off x="6143636" y="1857364"/>
              <a:ext cx="1643074"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endCxn id="155" idx="0"/>
            </p:cNvCxnSpPr>
            <p:nvPr/>
          </p:nvCxnSpPr>
          <p:spPr>
            <a:xfrm rot="5400000">
              <a:off x="6036479" y="2250273"/>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endCxn id="142" idx="3"/>
            </p:cNvCxnSpPr>
            <p:nvPr/>
          </p:nvCxnSpPr>
          <p:spPr>
            <a:xfrm rot="10800000">
              <a:off x="7358082" y="157161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42" idx="1"/>
              <a:endCxn id="154" idx="6"/>
            </p:cNvCxnSpPr>
            <p:nvPr/>
          </p:nvCxnSpPr>
          <p:spPr>
            <a:xfrm rot="10800000">
              <a:off x="6286512" y="157161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直線接點 189"/>
            <p:cNvCxnSpPr>
              <a:stCxn id="154" idx="4"/>
            </p:cNvCxnSpPr>
            <p:nvPr/>
          </p:nvCxnSpPr>
          <p:spPr>
            <a:xfrm rot="5400000">
              <a:off x="6072198" y="178592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線接點 191"/>
            <p:cNvCxnSpPr/>
            <p:nvPr/>
          </p:nvCxnSpPr>
          <p:spPr>
            <a:xfrm>
              <a:off x="6143636" y="278605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a:xfrm rot="5400000">
              <a:off x="7394595" y="246458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線接點 194"/>
            <p:cNvCxnSpPr/>
            <p:nvPr/>
          </p:nvCxnSpPr>
          <p:spPr>
            <a:xfrm rot="10800000" flipV="1">
              <a:off x="6143636" y="278605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直線接點 195"/>
            <p:cNvCxnSpPr/>
            <p:nvPr/>
          </p:nvCxnSpPr>
          <p:spPr>
            <a:xfrm rot="5400000">
              <a:off x="6072992" y="271382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a:xfrm>
              <a:off x="6143636" y="1857364"/>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a:endCxn id="144" idx="3"/>
            </p:cNvCxnSpPr>
            <p:nvPr/>
          </p:nvCxnSpPr>
          <p:spPr>
            <a:xfrm rot="10800000">
              <a:off x="7358082" y="2500306"/>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 name="直線單箭頭接點 204"/>
            <p:cNvCxnSpPr>
              <a:stCxn id="144" idx="1"/>
              <a:endCxn id="155" idx="6"/>
            </p:cNvCxnSpPr>
            <p:nvPr/>
          </p:nvCxnSpPr>
          <p:spPr>
            <a:xfrm rot="10800000">
              <a:off x="6286512" y="250030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7" name="直線接點 206"/>
            <p:cNvCxnSpPr/>
            <p:nvPr/>
          </p:nvCxnSpPr>
          <p:spPr>
            <a:xfrm rot="5400000">
              <a:off x="7643834" y="3143248"/>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直線接點 207"/>
            <p:cNvCxnSpPr/>
            <p:nvPr/>
          </p:nvCxnSpPr>
          <p:spPr>
            <a:xfrm rot="5400000">
              <a:off x="6072992" y="3142454"/>
              <a:ext cx="142876"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2" name="矩形 231"/>
            <p:cNvSpPr/>
            <p:nvPr/>
          </p:nvSpPr>
          <p:spPr>
            <a:xfrm>
              <a:off x="6000760" y="5786454"/>
              <a:ext cx="1928826"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最終排列 </a:t>
              </a:r>
              <a:r>
                <a:rPr lang="en-US" altLang="zh-TW" dirty="0" smtClean="0">
                  <a:latin typeface="Calibri" pitchFamily="34" charset="0"/>
                </a:rPr>
                <a:t>(FP)</a:t>
              </a:r>
              <a:endParaRPr lang="zh-TW" altLang="en-US" dirty="0">
                <a:latin typeface="Calibri" pitchFamily="34" charset="0"/>
              </a:endParaRPr>
            </a:p>
          </p:txBody>
        </p:sp>
        <p:sp>
          <p:nvSpPr>
            <p:cNvPr id="233" name="矩形 232"/>
            <p:cNvSpPr/>
            <p:nvPr/>
          </p:nvSpPr>
          <p:spPr>
            <a:xfrm>
              <a:off x="6500826" y="5143512"/>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234" name="矩形 233"/>
            <p:cNvSpPr/>
            <p:nvPr/>
          </p:nvSpPr>
          <p:spPr>
            <a:xfrm>
              <a:off x="6500826" y="4214818"/>
              <a:ext cx="857256" cy="42862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dirty="0" smtClean="0">
                  <a:latin typeface="Calibri" pitchFamily="34" charset="0"/>
                </a:rPr>
                <a:t>F</a:t>
              </a:r>
              <a:endParaRPr lang="zh-TW" altLang="en-US" dirty="0">
                <a:latin typeface="Calibri" pitchFamily="34" charset="0"/>
              </a:endParaRPr>
            </a:p>
          </p:txBody>
        </p:sp>
        <p:sp>
          <p:nvSpPr>
            <p:cNvPr id="235" name="流程圖: 或 234"/>
            <p:cNvSpPr/>
            <p:nvPr/>
          </p:nvSpPr>
          <p:spPr>
            <a:xfrm flipV="1">
              <a:off x="6000760" y="5214950"/>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236" name="流程圖: 或 235"/>
            <p:cNvSpPr/>
            <p:nvPr/>
          </p:nvSpPr>
          <p:spPr>
            <a:xfrm flipV="1">
              <a:off x="6000760" y="4286256"/>
              <a:ext cx="285752" cy="285752"/>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cxnSp>
          <p:nvCxnSpPr>
            <p:cNvPr id="237" name="直線單箭頭接點 236"/>
            <p:cNvCxnSpPr/>
            <p:nvPr/>
          </p:nvCxnSpPr>
          <p:spPr>
            <a:xfrm rot="5400000">
              <a:off x="6000760" y="5641990"/>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9" name="直線接點 238"/>
            <p:cNvCxnSpPr/>
            <p:nvPr/>
          </p:nvCxnSpPr>
          <p:spPr>
            <a:xfrm rot="10800000">
              <a:off x="6143636" y="4786322"/>
              <a:ext cx="1643074"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直線單箭頭接點 240"/>
            <p:cNvCxnSpPr>
              <a:endCxn id="233" idx="3"/>
            </p:cNvCxnSpPr>
            <p:nvPr/>
          </p:nvCxnSpPr>
          <p:spPr>
            <a:xfrm rot="10800000" flipV="1">
              <a:off x="7358082" y="535623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直線單箭頭接點 241"/>
            <p:cNvCxnSpPr>
              <a:stCxn id="233" idx="1"/>
              <a:endCxn id="235" idx="6"/>
            </p:cNvCxnSpPr>
            <p:nvPr/>
          </p:nvCxnSpPr>
          <p:spPr>
            <a:xfrm rot="10800000">
              <a:off x="6286512" y="5357826"/>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4" name="直線接點 243"/>
            <p:cNvCxnSpPr/>
            <p:nvPr/>
          </p:nvCxnSpPr>
          <p:spPr>
            <a:xfrm flipV="1">
              <a:off x="6143636" y="385762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線接點 244"/>
            <p:cNvCxnSpPr/>
            <p:nvPr/>
          </p:nvCxnSpPr>
          <p:spPr>
            <a:xfrm rot="16200000" flipV="1">
              <a:off x="7394595" y="4464057"/>
              <a:ext cx="6421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直線接點 245"/>
            <p:cNvCxnSpPr/>
            <p:nvPr/>
          </p:nvCxnSpPr>
          <p:spPr>
            <a:xfrm rot="10800000">
              <a:off x="6143636" y="3857628"/>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直線接點 247"/>
            <p:cNvCxnSpPr/>
            <p:nvPr/>
          </p:nvCxnSpPr>
          <p:spPr>
            <a:xfrm flipV="1">
              <a:off x="6143636" y="4786322"/>
              <a:ext cx="1571636"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直線單箭頭接點 248"/>
            <p:cNvCxnSpPr>
              <a:endCxn id="234" idx="3"/>
            </p:cNvCxnSpPr>
            <p:nvPr/>
          </p:nvCxnSpPr>
          <p:spPr>
            <a:xfrm rot="10800000" flipV="1">
              <a:off x="7358082" y="4427544"/>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0" name="直線單箭頭接點 249"/>
            <p:cNvCxnSpPr>
              <a:stCxn id="234" idx="1"/>
              <a:endCxn id="236" idx="6"/>
            </p:cNvCxnSpPr>
            <p:nvPr/>
          </p:nvCxnSpPr>
          <p:spPr>
            <a:xfrm rot="10800000">
              <a:off x="6286512" y="4429132"/>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1" name="直線接點 250"/>
            <p:cNvCxnSpPr/>
            <p:nvPr/>
          </p:nvCxnSpPr>
          <p:spPr>
            <a:xfrm rot="16200000" flipV="1">
              <a:off x="7643834" y="37846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直線接點 251"/>
            <p:cNvCxnSpPr/>
            <p:nvPr/>
          </p:nvCxnSpPr>
          <p:spPr>
            <a:xfrm rot="16200000" flipV="1">
              <a:off x="6072992" y="378539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直線接點 253"/>
            <p:cNvCxnSpPr/>
            <p:nvPr/>
          </p:nvCxnSpPr>
          <p:spPr>
            <a:xfrm rot="5400000">
              <a:off x="5893603" y="3464719"/>
              <a:ext cx="50006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56" name="直線接點 255"/>
            <p:cNvCxnSpPr/>
            <p:nvPr/>
          </p:nvCxnSpPr>
          <p:spPr>
            <a:xfrm rot="5400000">
              <a:off x="7464445" y="3463925"/>
              <a:ext cx="500066"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57" name="文字方塊 256"/>
            <p:cNvSpPr txBox="1"/>
            <p:nvPr/>
          </p:nvSpPr>
          <p:spPr>
            <a:xfrm>
              <a:off x="6292182" y="357166"/>
              <a:ext cx="1351652" cy="369332"/>
            </a:xfrm>
            <a:prstGeom prst="rect">
              <a:avLst/>
            </a:prstGeom>
            <a:noFill/>
          </p:spPr>
          <p:txBody>
            <a:bodyPr wrap="none" rtlCol="0">
              <a:spAutoFit/>
            </a:bodyPr>
            <a:lstStyle/>
            <a:p>
              <a:r>
                <a:rPr lang="en-US" altLang="zh-TW" dirty="0" smtClean="0">
                  <a:latin typeface="Calibri" pitchFamily="34" charset="0"/>
                </a:rPr>
                <a:t>64</a:t>
              </a:r>
              <a:r>
                <a:rPr lang="zh-TW" altLang="en-US" dirty="0" smtClean="0">
                  <a:latin typeface="Calibri" pitchFamily="34" charset="0"/>
                </a:rPr>
                <a:t>位元原文</a:t>
              </a:r>
              <a:endParaRPr lang="zh-TW" altLang="en-US" dirty="0">
                <a:latin typeface="Calibri" pitchFamily="34" charset="0"/>
              </a:endParaRPr>
            </a:p>
          </p:txBody>
        </p:sp>
        <p:sp>
          <p:nvSpPr>
            <p:cNvPr id="258" name="文字方塊 257"/>
            <p:cNvSpPr txBox="1"/>
            <p:nvPr/>
          </p:nvSpPr>
          <p:spPr>
            <a:xfrm>
              <a:off x="6292182" y="6202940"/>
              <a:ext cx="1351652" cy="369332"/>
            </a:xfrm>
            <a:prstGeom prst="rect">
              <a:avLst/>
            </a:prstGeom>
            <a:noFill/>
          </p:spPr>
          <p:txBody>
            <a:bodyPr wrap="none" rtlCol="0">
              <a:spAutoFit/>
            </a:bodyPr>
            <a:lstStyle/>
            <a:p>
              <a:r>
                <a:rPr lang="en-US" altLang="zh-TW" dirty="0" smtClean="0">
                  <a:latin typeface="Calibri" pitchFamily="34" charset="0"/>
                </a:rPr>
                <a:t>64</a:t>
              </a:r>
              <a:r>
                <a:rPr lang="zh-TW" altLang="en-US" dirty="0" smtClean="0">
                  <a:latin typeface="Calibri" pitchFamily="34" charset="0"/>
                </a:rPr>
                <a:t>位元密文</a:t>
              </a:r>
              <a:endParaRPr lang="zh-TW" altLang="en-US" dirty="0">
                <a:latin typeface="Calibri" pitchFamily="34" charset="0"/>
              </a:endParaRPr>
            </a:p>
          </p:txBody>
        </p:sp>
        <p:cxnSp>
          <p:nvCxnSpPr>
            <p:cNvPr id="260" name="直線單箭頭接點 259"/>
            <p:cNvCxnSpPr/>
            <p:nvPr/>
          </p:nvCxnSpPr>
          <p:spPr>
            <a:xfrm rot="5400000">
              <a:off x="6036479" y="67863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p:nvPr/>
          </p:nvCxnSpPr>
          <p:spPr>
            <a:xfrm rot="5400000">
              <a:off x="7678759" y="677843"/>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p:nvPr/>
          </p:nvCxnSpPr>
          <p:spPr>
            <a:xfrm rot="5400000">
              <a:off x="6037273" y="625000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p:nvPr/>
          </p:nvCxnSpPr>
          <p:spPr>
            <a:xfrm rot="5400000">
              <a:off x="7680347" y="6250007"/>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rot="5400000">
              <a:off x="6071404" y="4214818"/>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a:endCxn id="235" idx="4"/>
            </p:cNvCxnSpPr>
            <p:nvPr/>
          </p:nvCxnSpPr>
          <p:spPr>
            <a:xfrm rot="5400000">
              <a:off x="6072198" y="5143512"/>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9" name="直線單箭頭接點 268"/>
            <p:cNvCxnSpPr/>
            <p:nvPr/>
          </p:nvCxnSpPr>
          <p:spPr>
            <a:xfrm rot="5400000">
              <a:off x="7429520" y="542926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1" name="直線接點 270"/>
            <p:cNvCxnSpPr>
              <a:stCxn id="236" idx="0"/>
            </p:cNvCxnSpPr>
            <p:nvPr/>
          </p:nvCxnSpPr>
          <p:spPr>
            <a:xfrm rot="5400000">
              <a:off x="6036479" y="4679165"/>
              <a:ext cx="21431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2" name="文字方塊 271"/>
            <p:cNvSpPr txBox="1"/>
            <p:nvPr/>
          </p:nvSpPr>
          <p:spPr>
            <a:xfrm>
              <a:off x="6357950" y="3286124"/>
              <a:ext cx="1120820" cy="369332"/>
            </a:xfrm>
            <a:prstGeom prst="rect">
              <a:avLst/>
            </a:prstGeom>
            <a:noFill/>
          </p:spPr>
          <p:txBody>
            <a:bodyPr wrap="none" rtlCol="0">
              <a:spAutoFit/>
            </a:bodyPr>
            <a:lstStyle/>
            <a:p>
              <a:r>
                <a:rPr lang="zh-TW" altLang="en-US" dirty="0" smtClean="0">
                  <a:latin typeface="Calibri" pitchFamily="34" charset="0"/>
                </a:rPr>
                <a:t>重複</a:t>
              </a:r>
              <a:r>
                <a:rPr lang="en-US" altLang="zh-TW" dirty="0" smtClean="0">
                  <a:latin typeface="Calibri" pitchFamily="34" charset="0"/>
                </a:rPr>
                <a:t>16</a:t>
              </a:r>
              <a:r>
                <a:rPr lang="zh-TW" altLang="en-US" dirty="0" smtClean="0">
                  <a:latin typeface="Calibri" pitchFamily="34" charset="0"/>
                </a:rPr>
                <a:t>圈</a:t>
              </a:r>
              <a:endParaRPr lang="zh-TW" altLang="en-US"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DES</a:t>
            </a:r>
            <a:r>
              <a:rPr lang="zh-TW" altLang="en-US" dirty="0" smtClean="0"/>
              <a:t> </a:t>
            </a:r>
            <a:r>
              <a:rPr lang="en-US" altLang="zh-TW" dirty="0" smtClean="0">
                <a:solidFill>
                  <a:srgbClr val="0000FF"/>
                </a:solidFill>
              </a:rPr>
              <a:t>F-Function</a:t>
            </a:r>
            <a:r>
              <a:rPr lang="zh-TW" altLang="en-US" dirty="0" smtClean="0"/>
              <a:t>功能圖</a:t>
            </a:r>
            <a:endParaRPr lang="zh-TW" altLang="en-US" dirty="0"/>
          </a:p>
        </p:txBody>
      </p:sp>
      <p:grpSp>
        <p:nvGrpSpPr>
          <p:cNvPr id="152" name="群組 151"/>
          <p:cNvGrpSpPr/>
          <p:nvPr/>
        </p:nvGrpSpPr>
        <p:grpSpPr>
          <a:xfrm>
            <a:off x="642910" y="1844824"/>
            <a:ext cx="7713299" cy="3643338"/>
            <a:chOff x="642910" y="1142984"/>
            <a:chExt cx="7713299" cy="3643338"/>
          </a:xfrm>
        </p:grpSpPr>
        <p:sp>
          <p:nvSpPr>
            <p:cNvPr id="4" name="矩形 3"/>
            <p:cNvSpPr/>
            <p:nvPr/>
          </p:nvSpPr>
          <p:spPr>
            <a:xfrm>
              <a:off x="643704"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S1</a:t>
              </a:r>
              <a:endParaRPr lang="zh-TW" altLang="en-US" dirty="0">
                <a:latin typeface="Calibri" pitchFamily="34" charset="0"/>
              </a:endParaRPr>
            </a:p>
          </p:txBody>
        </p:sp>
        <p:cxnSp>
          <p:nvCxnSpPr>
            <p:cNvPr id="10" name="直線單箭頭接點 9"/>
            <p:cNvCxnSpPr/>
            <p:nvPr/>
          </p:nvCxnSpPr>
          <p:spPr>
            <a:xfrm rot="5400000">
              <a:off x="46510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rot="5400000">
              <a:off x="75006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rot="5400000">
              <a:off x="60719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rot="5400000">
              <a:off x="89294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rot="5400000">
              <a:off x="103581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rot="5400000">
              <a:off x="117869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1500960"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S2</a:t>
              </a:r>
              <a:endParaRPr lang="zh-TW" altLang="en-US" dirty="0">
                <a:latin typeface="Calibri" pitchFamily="34" charset="0"/>
              </a:endParaRPr>
            </a:p>
          </p:txBody>
        </p:sp>
        <p:cxnSp>
          <p:nvCxnSpPr>
            <p:cNvPr id="19" name="直線單箭頭接點 18"/>
            <p:cNvCxnSpPr/>
            <p:nvPr/>
          </p:nvCxnSpPr>
          <p:spPr>
            <a:xfrm rot="5400000">
              <a:off x="132236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5400000">
              <a:off x="160732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5400000">
              <a:off x="146444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5400000">
              <a:off x="175019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rot="5400000">
              <a:off x="189307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p:nvPr/>
          </p:nvCxnSpPr>
          <p:spPr>
            <a:xfrm rot="5400000">
              <a:off x="203595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2358216"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S3</a:t>
              </a:r>
              <a:endParaRPr lang="zh-TW" altLang="en-US" dirty="0">
                <a:latin typeface="Calibri" pitchFamily="34" charset="0"/>
              </a:endParaRPr>
            </a:p>
          </p:txBody>
        </p:sp>
        <p:cxnSp>
          <p:nvCxnSpPr>
            <p:cNvPr id="26" name="直線單箭頭接點 25"/>
            <p:cNvCxnSpPr/>
            <p:nvPr/>
          </p:nvCxnSpPr>
          <p:spPr>
            <a:xfrm rot="5400000">
              <a:off x="217962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a:off x="246457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5400000">
              <a:off x="232170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rot="5400000">
              <a:off x="260745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5400000">
              <a:off x="275033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5400000">
              <a:off x="289320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3215471"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S4</a:t>
              </a:r>
              <a:endParaRPr lang="zh-TW" altLang="en-US" dirty="0">
                <a:latin typeface="Calibri" pitchFamily="34" charset="0"/>
              </a:endParaRPr>
            </a:p>
          </p:txBody>
        </p:sp>
        <p:cxnSp>
          <p:nvCxnSpPr>
            <p:cNvPr id="33" name="直線單箭頭接點 32"/>
            <p:cNvCxnSpPr/>
            <p:nvPr/>
          </p:nvCxnSpPr>
          <p:spPr>
            <a:xfrm rot="5400000">
              <a:off x="303687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rot="5400000">
              <a:off x="3321834"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rot="5400000">
              <a:off x="3178958"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rot="5400000">
              <a:off x="346471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rot="5400000">
              <a:off x="360758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5400000">
              <a:off x="3750462"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4072728"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S5</a:t>
              </a:r>
              <a:endParaRPr lang="zh-TW" altLang="en-US" dirty="0">
                <a:latin typeface="Calibri" pitchFamily="34" charset="0"/>
              </a:endParaRPr>
            </a:p>
          </p:txBody>
        </p:sp>
        <p:cxnSp>
          <p:nvCxnSpPr>
            <p:cNvPr id="40" name="直線單箭頭接點 39"/>
            <p:cNvCxnSpPr/>
            <p:nvPr/>
          </p:nvCxnSpPr>
          <p:spPr>
            <a:xfrm rot="5400000">
              <a:off x="389413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rot="5400000">
              <a:off x="417909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rot="5400000">
              <a:off x="403621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rot="5400000">
              <a:off x="432196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rot="5400000">
              <a:off x="446484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rot="5400000">
              <a:off x="460771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4929984"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S6</a:t>
              </a:r>
              <a:endParaRPr lang="zh-TW" altLang="en-US" dirty="0">
                <a:latin typeface="Calibri" pitchFamily="34" charset="0"/>
              </a:endParaRPr>
            </a:p>
          </p:txBody>
        </p:sp>
        <p:cxnSp>
          <p:nvCxnSpPr>
            <p:cNvPr id="47" name="直線單箭頭接點 46"/>
            <p:cNvCxnSpPr/>
            <p:nvPr/>
          </p:nvCxnSpPr>
          <p:spPr>
            <a:xfrm rot="5400000">
              <a:off x="475138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rot="5400000">
              <a:off x="503634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5400000">
              <a:off x="489347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5400000">
              <a:off x="517922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a:off x="532209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rot="5400000">
              <a:off x="546497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787240"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S7</a:t>
              </a:r>
              <a:endParaRPr lang="zh-TW" altLang="en-US" dirty="0">
                <a:latin typeface="Calibri" pitchFamily="34" charset="0"/>
              </a:endParaRPr>
            </a:p>
          </p:txBody>
        </p:sp>
        <p:cxnSp>
          <p:nvCxnSpPr>
            <p:cNvPr id="54" name="直線單箭頭接點 53"/>
            <p:cNvCxnSpPr/>
            <p:nvPr/>
          </p:nvCxnSpPr>
          <p:spPr>
            <a:xfrm rot="5400000">
              <a:off x="560864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5400000">
              <a:off x="5893603"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rot="5400000">
              <a:off x="5750727"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rot="5400000">
              <a:off x="6036479"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a:off x="6179355"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rot="5400000">
              <a:off x="6322231"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6644495" y="2928934"/>
              <a:ext cx="714380"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S8</a:t>
              </a:r>
              <a:endParaRPr lang="zh-TW" altLang="en-US" dirty="0">
                <a:latin typeface="Calibri" pitchFamily="34" charset="0"/>
              </a:endParaRPr>
            </a:p>
          </p:txBody>
        </p:sp>
        <p:cxnSp>
          <p:nvCxnSpPr>
            <p:cNvPr id="61" name="直線單箭頭接點 60"/>
            <p:cNvCxnSpPr/>
            <p:nvPr/>
          </p:nvCxnSpPr>
          <p:spPr>
            <a:xfrm rot="5400000">
              <a:off x="646590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rot="5400000">
              <a:off x="6750858"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5400000">
              <a:off x="6607982"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rot="5400000">
              <a:off x="6893734"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a:off x="7036610"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a:off x="7179486" y="2750339"/>
              <a:ext cx="35798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線接點 102"/>
            <p:cNvCxnSpPr/>
            <p:nvPr/>
          </p:nvCxnSpPr>
          <p:spPr>
            <a:xfrm rot="5400000">
              <a:off x="500828"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rot="5400000">
              <a:off x="71434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接點 108"/>
            <p:cNvCxnSpPr/>
            <p:nvPr/>
          </p:nvCxnSpPr>
          <p:spPr>
            <a:xfrm rot="5400000">
              <a:off x="93025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線接點 109"/>
            <p:cNvCxnSpPr/>
            <p:nvPr/>
          </p:nvCxnSpPr>
          <p:spPr>
            <a:xfrm rot="5400000">
              <a:off x="114297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線接點 110"/>
            <p:cNvCxnSpPr/>
            <p:nvPr/>
          </p:nvCxnSpPr>
          <p:spPr>
            <a:xfrm rot="5400000">
              <a:off x="1358084"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線接點 111"/>
            <p:cNvCxnSpPr/>
            <p:nvPr/>
          </p:nvCxnSpPr>
          <p:spPr>
            <a:xfrm rot="5400000">
              <a:off x="157160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接點 112"/>
            <p:cNvCxnSpPr/>
            <p:nvPr/>
          </p:nvCxnSpPr>
          <p:spPr>
            <a:xfrm rot="5400000">
              <a:off x="178750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線接點 113"/>
            <p:cNvCxnSpPr/>
            <p:nvPr/>
          </p:nvCxnSpPr>
          <p:spPr>
            <a:xfrm rot="5400000">
              <a:off x="200023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rot="5400000">
              <a:off x="2216134"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rot="5400000">
              <a:off x="242965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rot="5400000">
              <a:off x="264555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rot="5400000">
              <a:off x="285828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接點 118"/>
            <p:cNvCxnSpPr/>
            <p:nvPr/>
          </p:nvCxnSpPr>
          <p:spPr>
            <a:xfrm rot="5400000">
              <a:off x="3073390"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rot="5400000">
              <a:off x="328691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rot="5400000">
              <a:off x="350281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rot="5400000">
              <a:off x="371553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rot="5400000">
              <a:off x="4000496"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rot="5400000">
              <a:off x="421401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rot="5400000">
              <a:off x="442991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464264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線接點 126"/>
            <p:cNvCxnSpPr/>
            <p:nvPr/>
          </p:nvCxnSpPr>
          <p:spPr>
            <a:xfrm rot="5400000">
              <a:off x="4857752"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rot="5400000">
              <a:off x="507127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rot="5400000">
              <a:off x="528717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549990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rot="5400000">
              <a:off x="5715802"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rot="5400000">
              <a:off x="5929322"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6145224"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rot="5400000">
              <a:off x="635795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rot="5400000">
              <a:off x="6573058" y="3571876"/>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6786578"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接點 136"/>
            <p:cNvCxnSpPr/>
            <p:nvPr/>
          </p:nvCxnSpPr>
          <p:spPr>
            <a:xfrm rot="5400000">
              <a:off x="7002480"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接點 137"/>
            <p:cNvCxnSpPr/>
            <p:nvPr/>
          </p:nvCxnSpPr>
          <p:spPr>
            <a:xfrm rot="5400000">
              <a:off x="7215206" y="3571082"/>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a:off x="643704" y="3714752"/>
              <a:ext cx="6715172"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643704" y="4000504"/>
              <a:ext cx="6715172"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P</a:t>
              </a:r>
              <a:endParaRPr lang="zh-TW" altLang="en-US" dirty="0">
                <a:latin typeface="Calibri" pitchFamily="34" charset="0"/>
              </a:endParaRPr>
            </a:p>
          </p:txBody>
        </p:sp>
        <p:cxnSp>
          <p:nvCxnSpPr>
            <p:cNvPr id="143" name="直線單箭頭接點 142"/>
            <p:cNvCxnSpPr>
              <a:endCxn id="141" idx="0"/>
            </p:cNvCxnSpPr>
            <p:nvPr/>
          </p:nvCxnSpPr>
          <p:spPr>
            <a:xfrm rot="5400000">
              <a:off x="3858414" y="385762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rot="5400000">
              <a:off x="3859208" y="449977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4072728" y="4416990"/>
              <a:ext cx="1351652" cy="369332"/>
            </a:xfrm>
            <a:prstGeom prst="rect">
              <a:avLst/>
            </a:prstGeom>
            <a:noFill/>
          </p:spPr>
          <p:txBody>
            <a:bodyPr wrap="none" rtlCol="0">
              <a:spAutoFit/>
            </a:bodyPr>
            <a:lstStyle/>
            <a:p>
              <a:r>
                <a:rPr lang="en-US" altLang="zh-TW" dirty="0" smtClean="0">
                  <a:latin typeface="Calibri" pitchFamily="34" charset="0"/>
                </a:rPr>
                <a:t>32</a:t>
              </a:r>
              <a:r>
                <a:rPr lang="zh-TW" altLang="en-US" dirty="0" smtClean="0">
                  <a:latin typeface="Calibri" pitchFamily="34" charset="0"/>
                </a:rPr>
                <a:t>位元密文</a:t>
              </a:r>
              <a:endParaRPr lang="zh-TW" altLang="en-US" dirty="0">
                <a:latin typeface="Calibri" pitchFamily="34" charset="0"/>
              </a:endParaRPr>
            </a:p>
          </p:txBody>
        </p:sp>
        <p:sp>
          <p:nvSpPr>
            <p:cNvPr id="148" name="矩形 147"/>
            <p:cNvSpPr/>
            <p:nvPr/>
          </p:nvSpPr>
          <p:spPr>
            <a:xfrm>
              <a:off x="643704" y="1571612"/>
              <a:ext cx="214314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32</a:t>
              </a:r>
              <a:r>
                <a:rPr lang="zh-TW" altLang="en-US" dirty="0" smtClean="0">
                  <a:latin typeface="Calibri" pitchFamily="34" charset="0"/>
                </a:rPr>
                <a:t>位元擴張到</a:t>
              </a:r>
              <a:r>
                <a:rPr lang="en-US" altLang="zh-TW" dirty="0" smtClean="0">
                  <a:latin typeface="Calibri" pitchFamily="34" charset="0"/>
                </a:rPr>
                <a:t>48</a:t>
              </a:r>
              <a:endParaRPr lang="zh-TW" altLang="en-US" dirty="0">
                <a:latin typeface="Calibri" pitchFamily="34" charset="0"/>
              </a:endParaRPr>
            </a:p>
          </p:txBody>
        </p:sp>
        <p:cxnSp>
          <p:nvCxnSpPr>
            <p:cNvPr id="150" name="直線接點 149"/>
            <p:cNvCxnSpPr/>
            <p:nvPr/>
          </p:nvCxnSpPr>
          <p:spPr>
            <a:xfrm>
              <a:off x="643704" y="2571744"/>
              <a:ext cx="671517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a:stCxn id="142" idx="4"/>
            </p:cNvCxnSpPr>
            <p:nvPr/>
          </p:nvCxnSpPr>
          <p:spPr>
            <a:xfrm rot="5400000">
              <a:off x="3857222" y="2429266"/>
              <a:ext cx="28654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9" name="圖案 158"/>
            <p:cNvCxnSpPr>
              <a:stCxn id="148" idx="2"/>
              <a:endCxn id="142" idx="2"/>
            </p:cNvCxnSpPr>
            <p:nvPr/>
          </p:nvCxnSpPr>
          <p:spPr>
            <a:xfrm rot="16200000" flipH="1">
              <a:off x="2679290" y="964786"/>
              <a:ext cx="142876" cy="207090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直線單箭頭接點 164"/>
            <p:cNvCxnSpPr/>
            <p:nvPr/>
          </p:nvCxnSpPr>
          <p:spPr>
            <a:xfrm rot="5400000">
              <a:off x="1571604" y="142794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7" name="文字方塊 166"/>
            <p:cNvSpPr txBox="1"/>
            <p:nvPr/>
          </p:nvSpPr>
          <p:spPr>
            <a:xfrm>
              <a:off x="1715274" y="1142984"/>
              <a:ext cx="1351652" cy="369332"/>
            </a:xfrm>
            <a:prstGeom prst="rect">
              <a:avLst/>
            </a:prstGeom>
            <a:noFill/>
          </p:spPr>
          <p:txBody>
            <a:bodyPr wrap="none" rtlCol="0">
              <a:spAutoFit/>
            </a:bodyPr>
            <a:lstStyle/>
            <a:p>
              <a:r>
                <a:rPr lang="en-US" altLang="zh-TW" dirty="0" smtClean="0">
                  <a:latin typeface="Calibri" pitchFamily="34" charset="0"/>
                </a:rPr>
                <a:t>32</a:t>
              </a:r>
              <a:r>
                <a:rPr lang="zh-TW" altLang="en-US" dirty="0" smtClean="0">
                  <a:latin typeface="Calibri" pitchFamily="34" charset="0"/>
                </a:rPr>
                <a:t>位元原文</a:t>
              </a:r>
              <a:endParaRPr lang="zh-TW" altLang="en-US" dirty="0">
                <a:latin typeface="Calibri" pitchFamily="34" charset="0"/>
              </a:endParaRPr>
            </a:p>
          </p:txBody>
        </p:sp>
        <p:sp>
          <p:nvSpPr>
            <p:cNvPr id="179" name="文字方塊 178"/>
            <p:cNvSpPr txBox="1"/>
            <p:nvPr/>
          </p:nvSpPr>
          <p:spPr>
            <a:xfrm>
              <a:off x="5276326" y="1214422"/>
              <a:ext cx="1582484" cy="369332"/>
            </a:xfrm>
            <a:prstGeom prst="rect">
              <a:avLst/>
            </a:prstGeom>
            <a:noFill/>
          </p:spPr>
          <p:txBody>
            <a:bodyPr wrap="none" rtlCol="0">
              <a:spAutoFit/>
            </a:bodyPr>
            <a:lstStyle/>
            <a:p>
              <a:r>
                <a:rPr lang="en-US" altLang="zh-TW" dirty="0" smtClean="0">
                  <a:latin typeface="Calibri" pitchFamily="34" charset="0"/>
                </a:rPr>
                <a:t>48</a:t>
              </a:r>
              <a:r>
                <a:rPr lang="zh-TW" altLang="en-US" dirty="0" smtClean="0">
                  <a:latin typeface="Calibri" pitchFamily="34" charset="0"/>
                </a:rPr>
                <a:t>位元次金鑰</a:t>
              </a:r>
              <a:endParaRPr lang="zh-TW" altLang="en-US" dirty="0">
                <a:latin typeface="Calibri" pitchFamily="34" charset="0"/>
              </a:endParaRPr>
            </a:p>
          </p:txBody>
        </p:sp>
        <p:cxnSp>
          <p:nvCxnSpPr>
            <p:cNvPr id="181" name="圖案 180"/>
            <p:cNvCxnSpPr>
              <a:stCxn id="179" idx="2"/>
              <a:endCxn id="142" idx="6"/>
            </p:cNvCxnSpPr>
            <p:nvPr/>
          </p:nvCxnSpPr>
          <p:spPr>
            <a:xfrm rot="5400000">
              <a:off x="4897227" y="901337"/>
              <a:ext cx="487924" cy="185275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82" name="文字方塊 181"/>
            <p:cNvSpPr txBox="1"/>
            <p:nvPr/>
          </p:nvSpPr>
          <p:spPr>
            <a:xfrm>
              <a:off x="3305404" y="1500174"/>
              <a:ext cx="1338828" cy="369332"/>
            </a:xfrm>
            <a:prstGeom prst="rect">
              <a:avLst/>
            </a:prstGeom>
            <a:noFill/>
          </p:spPr>
          <p:txBody>
            <a:bodyPr wrap="none" rtlCol="0">
              <a:spAutoFit/>
            </a:bodyPr>
            <a:lstStyle/>
            <a:p>
              <a:r>
                <a:rPr lang="zh-TW" altLang="en-US" dirty="0" smtClean="0">
                  <a:latin typeface="Calibri" pitchFamily="34" charset="0"/>
                </a:rPr>
                <a:t>互斥或運算</a:t>
              </a:r>
              <a:endParaRPr lang="zh-TW" altLang="en-US" dirty="0">
                <a:latin typeface="Calibri" pitchFamily="34" charset="0"/>
              </a:endParaRPr>
            </a:p>
          </p:txBody>
        </p:sp>
        <p:sp>
          <p:nvSpPr>
            <p:cNvPr id="184" name="文字方塊 183"/>
            <p:cNvSpPr txBox="1"/>
            <p:nvPr/>
          </p:nvSpPr>
          <p:spPr>
            <a:xfrm>
              <a:off x="7643834" y="2928934"/>
              <a:ext cx="699550" cy="369332"/>
            </a:xfrm>
            <a:prstGeom prst="rect">
              <a:avLst/>
            </a:prstGeom>
            <a:noFill/>
          </p:spPr>
          <p:txBody>
            <a:bodyPr wrap="none" rtlCol="0">
              <a:spAutoFit/>
            </a:bodyPr>
            <a:lstStyle/>
            <a:p>
              <a:r>
                <a:rPr lang="en-US" altLang="zh-TW" dirty="0" smtClean="0">
                  <a:latin typeface="Calibri" pitchFamily="34" charset="0"/>
                </a:rPr>
                <a:t>S-box</a:t>
              </a:r>
              <a:endParaRPr lang="zh-TW" altLang="en-US" dirty="0">
                <a:latin typeface="Calibri" pitchFamily="34" charset="0"/>
              </a:endParaRPr>
            </a:p>
          </p:txBody>
        </p:sp>
        <p:sp>
          <p:nvSpPr>
            <p:cNvPr id="185" name="文字方塊 184"/>
            <p:cNvSpPr txBox="1"/>
            <p:nvPr/>
          </p:nvSpPr>
          <p:spPr>
            <a:xfrm>
              <a:off x="7643834" y="3929066"/>
              <a:ext cx="712375" cy="369332"/>
            </a:xfrm>
            <a:prstGeom prst="rect">
              <a:avLst/>
            </a:prstGeom>
            <a:noFill/>
          </p:spPr>
          <p:txBody>
            <a:bodyPr wrap="none" rtlCol="0">
              <a:spAutoFit/>
            </a:bodyPr>
            <a:lstStyle/>
            <a:p>
              <a:r>
                <a:rPr lang="en-US" altLang="zh-TW" dirty="0" smtClean="0">
                  <a:latin typeface="Calibri" pitchFamily="34" charset="0"/>
                </a:rPr>
                <a:t>P-box</a:t>
              </a:r>
              <a:endParaRPr lang="zh-TW" altLang="en-US" dirty="0">
                <a:latin typeface="Calibri" pitchFamily="34" charset="0"/>
              </a:endParaRPr>
            </a:p>
          </p:txBody>
        </p:sp>
        <p:sp>
          <p:nvSpPr>
            <p:cNvPr id="142" name="流程圖: 或 141"/>
            <p:cNvSpPr/>
            <p:nvPr/>
          </p:nvSpPr>
          <p:spPr>
            <a:xfrm>
              <a:off x="3786182" y="1857364"/>
              <a:ext cx="428628" cy="428628"/>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grpSp>
      <p:sp>
        <p:nvSpPr>
          <p:cNvPr id="144" name="文字方塊 143"/>
          <p:cNvSpPr txBox="1"/>
          <p:nvPr/>
        </p:nvSpPr>
        <p:spPr>
          <a:xfrm>
            <a:off x="3058599" y="5733256"/>
            <a:ext cx="3241593" cy="369332"/>
          </a:xfrm>
          <a:prstGeom prst="rect">
            <a:avLst/>
          </a:prstGeom>
          <a:noFill/>
        </p:spPr>
        <p:txBody>
          <a:bodyPr wrap="none" rtlCol="0">
            <a:spAutoFit/>
          </a:bodyPr>
          <a:lstStyle/>
          <a:p>
            <a:r>
              <a:rPr lang="en-US" altLang="zh-TW" dirty="0" smtClean="0"/>
              <a:t>F-function</a:t>
            </a:r>
            <a:r>
              <a:rPr lang="zh-TW" altLang="en-US" dirty="0" smtClean="0"/>
              <a:t>為</a:t>
            </a:r>
            <a:r>
              <a:rPr lang="en-US" altLang="zh-TW" dirty="0" smtClean="0"/>
              <a:t>DES</a:t>
            </a:r>
            <a:r>
              <a:rPr lang="zh-TW" altLang="en-US" dirty="0" smtClean="0"/>
              <a:t>加密法的精華</a:t>
            </a:r>
            <a:endParaRPr lang="en-US" altLang="zh-TW" sz="1400" dirty="0" smtClean="0"/>
          </a:p>
        </p:txBody>
      </p:sp>
      <p:sp>
        <p:nvSpPr>
          <p:cNvPr id="3" name="矩形 2"/>
          <p:cNvSpPr/>
          <p:nvPr/>
        </p:nvSpPr>
        <p:spPr>
          <a:xfrm>
            <a:off x="1187624" y="6161884"/>
            <a:ext cx="5980083" cy="27874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rPr>
              <a:t>DES</a:t>
            </a:r>
            <a:r>
              <a:rPr lang="zh-TW" altLang="en-US" dirty="0">
                <a:solidFill>
                  <a:schemeClr val="bg1"/>
                </a:solidFill>
              </a:rPr>
              <a:t>的</a:t>
            </a:r>
            <a:r>
              <a:rPr lang="en-US" altLang="zh-TW" dirty="0">
                <a:solidFill>
                  <a:schemeClr val="bg1"/>
                </a:solidFill>
              </a:rPr>
              <a:t>6×4</a:t>
            </a:r>
            <a:r>
              <a:rPr lang="zh-TW" altLang="en-US" dirty="0">
                <a:solidFill>
                  <a:schemeClr val="bg1"/>
                </a:solidFill>
              </a:rPr>
              <a:t>位元</a:t>
            </a:r>
            <a:r>
              <a:rPr lang="en-US" altLang="zh-TW" dirty="0">
                <a:solidFill>
                  <a:schemeClr val="bg1"/>
                </a:solidFill>
              </a:rPr>
              <a:t>S</a:t>
            </a:r>
            <a:r>
              <a:rPr lang="zh-TW" altLang="en-US" dirty="0">
                <a:solidFill>
                  <a:schemeClr val="bg1"/>
                </a:solidFill>
              </a:rPr>
              <a:t>盒（</a:t>
            </a:r>
            <a:r>
              <a:rPr lang="en-US" altLang="zh-TW" dirty="0">
                <a:solidFill>
                  <a:schemeClr val="bg1"/>
                </a:solidFill>
              </a:rPr>
              <a:t>S</a:t>
            </a:r>
            <a:r>
              <a:rPr lang="en-US" altLang="zh-TW" baseline="-25000" dirty="0">
                <a:solidFill>
                  <a:schemeClr val="bg1"/>
                </a:solidFill>
              </a:rPr>
              <a:t>5</a:t>
            </a:r>
            <a:r>
              <a:rPr lang="zh-TW" altLang="en-US" dirty="0" smtClean="0">
                <a:solidFill>
                  <a:schemeClr val="bg1"/>
                </a:solidFill>
              </a:rPr>
              <a:t>）   </a:t>
            </a:r>
            <a:r>
              <a:rPr lang="en-US" altLang="zh-TW" dirty="0" smtClean="0">
                <a:solidFill>
                  <a:schemeClr val="bg1"/>
                </a:solidFill>
              </a:rPr>
              <a:t>https</a:t>
            </a:r>
            <a:r>
              <a:rPr lang="en-US" altLang="zh-TW" dirty="0">
                <a:solidFill>
                  <a:schemeClr val="bg1"/>
                </a:solidFill>
              </a:rPr>
              <a:t>://</a:t>
            </a:r>
            <a:r>
              <a:rPr lang="en-US" altLang="zh-TW" dirty="0" smtClean="0">
                <a:solidFill>
                  <a:schemeClr val="bg1"/>
                </a:solidFill>
                <a:hlinkClick r:id="rId2"/>
              </a:rPr>
              <a:t>reurl.cc/L7rkax</a:t>
            </a:r>
            <a:endParaRPr lang="zh-TW" alt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02780" y="1124744"/>
            <a:ext cx="8215370" cy="5186976"/>
          </a:xfrm>
        </p:spPr>
        <p:txBody>
          <a:bodyPr>
            <a:normAutofit fontScale="92500" lnSpcReduction="20000"/>
          </a:bodyPr>
          <a:lstStyle/>
          <a:p>
            <a:r>
              <a:rPr lang="en-US" altLang="zh-TW" dirty="0" smtClean="0">
                <a:latin typeface="標楷體" panose="03000509000000000000" pitchFamily="65" charset="-120"/>
                <a:ea typeface="標楷體" panose="03000509000000000000" pitchFamily="65" charset="-120"/>
              </a:rPr>
              <a:t>1. Definition </a:t>
            </a:r>
            <a:r>
              <a:rPr lang="zh-TW" altLang="en-US" dirty="0" smtClean="0">
                <a:latin typeface="標楷體" panose="03000509000000000000" pitchFamily="65" charset="-120"/>
                <a:ea typeface="標楷體" panose="03000509000000000000" pitchFamily="65" charset="-120"/>
              </a:rPr>
              <a:t>定義</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資訊安全核心</a:t>
            </a:r>
            <a:r>
              <a:rPr lang="en-US" altLang="zh-TW" dirty="0" smtClean="0">
                <a:latin typeface="標楷體" panose="03000509000000000000" pitchFamily="65" charset="-120"/>
                <a:ea typeface="標楷體" panose="03000509000000000000" pitchFamily="65" charset="-120"/>
              </a:rPr>
              <a:t>kernel)</a:t>
            </a:r>
          </a:p>
          <a:p>
            <a:r>
              <a:rPr lang="en-US" altLang="zh-TW" dirty="0" smtClean="0">
                <a:latin typeface="標楷體" panose="03000509000000000000" pitchFamily="65" charset="-120"/>
                <a:ea typeface="標楷體" panose="03000509000000000000" pitchFamily="65" charset="-120"/>
              </a:rPr>
              <a:t>2. Important </a:t>
            </a:r>
            <a:r>
              <a:rPr lang="zh-TW" altLang="en-US" dirty="0" smtClean="0">
                <a:latin typeface="標楷體" panose="03000509000000000000" pitchFamily="65" charset="-120"/>
                <a:ea typeface="標楷體" panose="03000509000000000000" pitchFamily="65" charset="-120"/>
              </a:rPr>
              <a:t>重要性</a:t>
            </a:r>
            <a:r>
              <a:rPr lang="en-US" altLang="zh-TW" dirty="0" smtClean="0">
                <a:latin typeface="標楷體" panose="03000509000000000000" pitchFamily="65" charset="-120"/>
                <a:ea typeface="標楷體" panose="03000509000000000000" pitchFamily="65" charset="-120"/>
              </a:rPr>
              <a:t> (war history/instances)</a:t>
            </a:r>
          </a:p>
          <a:p>
            <a:r>
              <a:rPr lang="en-US" altLang="zh-TW" dirty="0" smtClean="0">
                <a:latin typeface="標楷體" panose="03000509000000000000" pitchFamily="65" charset="-120"/>
                <a:ea typeface="標楷體" panose="03000509000000000000" pitchFamily="65" charset="-120"/>
              </a:rPr>
              <a:t>3. Classical/Traditional (</a:t>
            </a:r>
            <a:r>
              <a:rPr lang="zh-TW" altLang="en-US" dirty="0" smtClean="0">
                <a:latin typeface="標楷體" panose="03000509000000000000" pitchFamily="65" charset="-120"/>
                <a:ea typeface="標楷體" panose="03000509000000000000" pitchFamily="65" charset="-120"/>
              </a:rPr>
              <a:t>古典</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傳統</a:t>
            </a:r>
            <a:r>
              <a:rPr lang="en-US" altLang="zh-TW" dirty="0" smtClean="0">
                <a:latin typeface="標楷體" panose="03000509000000000000" pitchFamily="65" charset="-120"/>
                <a:ea typeface="標楷體" panose="03000509000000000000" pitchFamily="65" charset="-120"/>
              </a:rPr>
              <a:t>)</a:t>
            </a:r>
          </a:p>
          <a:p>
            <a:r>
              <a:rPr lang="en-US" altLang="zh-TW" dirty="0" smtClean="0">
                <a:latin typeface="標楷體" panose="03000509000000000000" pitchFamily="65" charset="-120"/>
                <a:ea typeface="標楷體" panose="03000509000000000000" pitchFamily="65" charset="-120"/>
              </a:rPr>
              <a:t>4. Modern</a:t>
            </a:r>
            <a:r>
              <a:rPr lang="zh-TW" altLang="en-US" dirty="0" smtClean="0">
                <a:latin typeface="標楷體" panose="03000509000000000000" pitchFamily="65" charset="-120"/>
                <a:ea typeface="標楷體" panose="03000509000000000000" pitchFamily="65" charset="-120"/>
              </a:rPr>
              <a:t>現代</a:t>
            </a:r>
            <a:endParaRPr lang="en-US" altLang="zh-TW" dirty="0" smtClean="0">
              <a:latin typeface="標楷體" panose="03000509000000000000" pitchFamily="65" charset="-120"/>
              <a:ea typeface="標楷體" panose="03000509000000000000" pitchFamily="65" charset="-120"/>
            </a:endParaRPr>
          </a:p>
          <a:p>
            <a:pPr lvl="1"/>
            <a:r>
              <a:rPr lang="en-US" altLang="zh-TW" dirty="0" smtClean="0">
                <a:solidFill>
                  <a:srgbClr val="FF0000"/>
                </a:solidFill>
                <a:latin typeface="標楷體" panose="03000509000000000000" pitchFamily="65" charset="-120"/>
                <a:ea typeface="標楷體" panose="03000509000000000000" pitchFamily="65" charset="-120"/>
              </a:rPr>
              <a:t>Encrypt/Decrypt (</a:t>
            </a:r>
            <a:r>
              <a:rPr lang="zh-TW" altLang="en-US" dirty="0" smtClean="0">
                <a:solidFill>
                  <a:srgbClr val="FF0000"/>
                </a:solidFill>
                <a:latin typeface="標楷體" panose="03000509000000000000" pitchFamily="65" charset="-120"/>
                <a:ea typeface="標楷體" panose="03000509000000000000" pitchFamily="65" charset="-120"/>
              </a:rPr>
              <a:t>加密</a:t>
            </a:r>
            <a:r>
              <a:rPr lang="en-US" altLang="zh-TW" dirty="0" smtClean="0">
                <a:solidFill>
                  <a:srgbClr val="FF0000"/>
                </a:solidFill>
                <a:latin typeface="標楷體" panose="03000509000000000000" pitchFamily="65" charset="-120"/>
                <a:ea typeface="標楷體" panose="03000509000000000000" pitchFamily="65" charset="-120"/>
              </a:rPr>
              <a:t>/</a:t>
            </a:r>
            <a:r>
              <a:rPr lang="zh-TW" altLang="en-US" dirty="0" smtClean="0">
                <a:solidFill>
                  <a:srgbClr val="FF0000"/>
                </a:solidFill>
                <a:latin typeface="標楷體" panose="03000509000000000000" pitchFamily="65" charset="-120"/>
                <a:ea typeface="標楷體" panose="03000509000000000000" pitchFamily="65" charset="-120"/>
              </a:rPr>
              <a:t>解密</a:t>
            </a:r>
            <a:r>
              <a:rPr lang="en-US" altLang="zh-TW" dirty="0" smtClean="0">
                <a:solidFill>
                  <a:srgbClr val="FF0000"/>
                </a:solidFill>
                <a:latin typeface="標楷體" panose="03000509000000000000" pitchFamily="65" charset="-120"/>
                <a:ea typeface="標楷體" panose="03000509000000000000" pitchFamily="65" charset="-120"/>
              </a:rPr>
              <a:t>)</a:t>
            </a:r>
          </a:p>
          <a:p>
            <a:pPr lvl="2"/>
            <a:r>
              <a:rPr lang="en-US" altLang="zh-TW" dirty="0" smtClean="0">
                <a:latin typeface="標楷體" panose="03000509000000000000" pitchFamily="65" charset="-120"/>
                <a:ea typeface="標楷體" panose="03000509000000000000" pitchFamily="65" charset="-120"/>
              </a:rPr>
              <a:t>Symmetric/Asymmetric (</a:t>
            </a:r>
            <a:r>
              <a:rPr lang="zh-TW" altLang="en-US" dirty="0" smtClean="0">
                <a:latin typeface="標楷體" panose="03000509000000000000" pitchFamily="65" charset="-120"/>
                <a:ea typeface="標楷體" panose="03000509000000000000" pitchFamily="65" charset="-120"/>
              </a:rPr>
              <a:t>對稱加密</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非</a:t>
            </a:r>
            <a:r>
              <a:rPr lang="zh-TW" altLang="en-US" dirty="0">
                <a:latin typeface="標楷體" panose="03000509000000000000" pitchFamily="65" charset="-120"/>
                <a:ea typeface="標楷體" panose="03000509000000000000" pitchFamily="65" charset="-120"/>
              </a:rPr>
              <a:t>對稱加</a:t>
            </a:r>
            <a:r>
              <a:rPr lang="zh-TW" altLang="en-US" dirty="0" smtClean="0">
                <a:latin typeface="標楷體" panose="03000509000000000000" pitchFamily="65" charset="-120"/>
                <a:ea typeface="標楷體" panose="03000509000000000000" pitchFamily="65" charset="-120"/>
              </a:rPr>
              <a:t>密</a:t>
            </a:r>
            <a:r>
              <a:rPr lang="en-US" altLang="zh-TW" dirty="0" smtClean="0">
                <a:latin typeface="標楷體" panose="03000509000000000000" pitchFamily="65" charset="-120"/>
                <a:ea typeface="標楷體" panose="03000509000000000000" pitchFamily="65" charset="-120"/>
              </a:rPr>
              <a:t>) Key</a:t>
            </a:r>
            <a:r>
              <a:rPr lang="zh-TW" altLang="en-US" dirty="0" smtClean="0">
                <a:latin typeface="標楷體" panose="03000509000000000000" pitchFamily="65" charset="-120"/>
                <a:ea typeface="標楷體" panose="03000509000000000000" pitchFamily="65" charset="-120"/>
              </a:rPr>
              <a:t>數量</a:t>
            </a:r>
            <a:endParaRPr lang="en-US" altLang="zh-TW" dirty="0" smtClean="0">
              <a:latin typeface="標楷體" panose="03000509000000000000" pitchFamily="65" charset="-120"/>
              <a:ea typeface="標楷體" panose="03000509000000000000" pitchFamily="65" charset="-120"/>
            </a:endParaRPr>
          </a:p>
          <a:p>
            <a:pPr lvl="2"/>
            <a:r>
              <a:rPr lang="en-US" altLang="zh-TW" dirty="0" smtClean="0">
                <a:latin typeface="標楷體" panose="03000509000000000000" pitchFamily="65" charset="-120"/>
                <a:ea typeface="標楷體" panose="03000509000000000000" pitchFamily="65" charset="-120"/>
              </a:rPr>
              <a:t>Block cipher/Stream cipher (</a:t>
            </a:r>
            <a:r>
              <a:rPr lang="zh-TW" altLang="en-US" dirty="0" smtClean="0">
                <a:latin typeface="標楷體" panose="03000509000000000000" pitchFamily="65" charset="-120"/>
                <a:ea typeface="標楷體" panose="03000509000000000000" pitchFamily="65" charset="-120"/>
              </a:rPr>
              <a:t>區塊密碼</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串流密碼</a:t>
            </a:r>
            <a:r>
              <a:rPr lang="en-US" altLang="zh-TW" dirty="0" smtClean="0">
                <a:latin typeface="標楷體" panose="03000509000000000000" pitchFamily="65" charset="-120"/>
                <a:ea typeface="標楷體" panose="03000509000000000000" pitchFamily="65" charset="-120"/>
              </a:rPr>
              <a:t>)</a:t>
            </a:r>
          </a:p>
          <a:p>
            <a:pPr lvl="1"/>
            <a:r>
              <a:rPr lang="en-US" altLang="zh-TW" dirty="0" smtClean="0">
                <a:solidFill>
                  <a:srgbClr val="FF0000"/>
                </a:solidFill>
                <a:latin typeface="標楷體" panose="03000509000000000000" pitchFamily="65" charset="-120"/>
                <a:ea typeface="標楷體" panose="03000509000000000000" pitchFamily="65" charset="-120"/>
              </a:rPr>
              <a:t>Signature </a:t>
            </a:r>
            <a:r>
              <a:rPr lang="zh-TW" altLang="en-US" dirty="0" smtClean="0">
                <a:solidFill>
                  <a:srgbClr val="FF0000"/>
                </a:solidFill>
                <a:latin typeface="標楷體" panose="03000509000000000000" pitchFamily="65" charset="-120"/>
                <a:ea typeface="標楷體" panose="03000509000000000000" pitchFamily="65" charset="-120"/>
              </a:rPr>
              <a:t>簽章</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en-US" altLang="zh-TW" dirty="0" smtClean="0">
                <a:solidFill>
                  <a:srgbClr val="FF0000"/>
                </a:solidFill>
                <a:latin typeface="標楷體" panose="03000509000000000000" pitchFamily="65" charset="-120"/>
                <a:ea typeface="標楷體" panose="03000509000000000000" pitchFamily="65" charset="-120"/>
              </a:rPr>
              <a:t>Authentication </a:t>
            </a:r>
            <a:r>
              <a:rPr lang="zh-TW" altLang="en-US" dirty="0" smtClean="0">
                <a:solidFill>
                  <a:srgbClr val="FF0000"/>
                </a:solidFill>
                <a:latin typeface="標楷體" panose="03000509000000000000" pitchFamily="65" charset="-120"/>
                <a:ea typeface="標楷體" panose="03000509000000000000" pitchFamily="65" charset="-120"/>
              </a:rPr>
              <a:t>鑑別</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en-US" altLang="zh-TW" dirty="0" smtClean="0">
                <a:solidFill>
                  <a:srgbClr val="FF0000"/>
                </a:solidFill>
                <a:latin typeface="標楷體" panose="03000509000000000000" pitchFamily="65" charset="-120"/>
                <a:ea typeface="標楷體" panose="03000509000000000000" pitchFamily="65" charset="-120"/>
              </a:rPr>
              <a:t>Authorization </a:t>
            </a:r>
            <a:r>
              <a:rPr lang="zh-TW" altLang="en-US" dirty="0" smtClean="0">
                <a:solidFill>
                  <a:srgbClr val="FF0000"/>
                </a:solidFill>
                <a:latin typeface="標楷體" panose="03000509000000000000" pitchFamily="65" charset="-120"/>
                <a:ea typeface="標楷體" panose="03000509000000000000" pitchFamily="65" charset="-120"/>
              </a:rPr>
              <a:t>授權</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en-US" altLang="zh-TW" dirty="0">
                <a:solidFill>
                  <a:srgbClr val="FF0000"/>
                </a:solidFill>
                <a:latin typeface="標楷體" panose="03000509000000000000" pitchFamily="65" charset="-120"/>
                <a:ea typeface="標楷體" panose="03000509000000000000" pitchFamily="65" charset="-120"/>
              </a:rPr>
              <a:t>Leak </a:t>
            </a:r>
            <a:r>
              <a:rPr lang="zh-TW" altLang="en-US" dirty="0" smtClean="0">
                <a:solidFill>
                  <a:srgbClr val="FF0000"/>
                </a:solidFill>
                <a:latin typeface="標楷體" panose="03000509000000000000" pitchFamily="65" charset="-120"/>
                <a:ea typeface="標楷體" panose="03000509000000000000" pitchFamily="65" charset="-120"/>
              </a:rPr>
              <a:t>洩漏</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en-US" altLang="zh-TW" dirty="0">
                <a:solidFill>
                  <a:srgbClr val="FF0000"/>
                </a:solidFill>
                <a:latin typeface="標楷體" panose="03000509000000000000" pitchFamily="65" charset="-120"/>
                <a:ea typeface="標楷體" panose="03000509000000000000" pitchFamily="65" charset="-120"/>
              </a:rPr>
              <a:t>Tamper </a:t>
            </a:r>
            <a:r>
              <a:rPr lang="zh-TW" altLang="en-US" dirty="0" smtClean="0">
                <a:solidFill>
                  <a:srgbClr val="FF0000"/>
                </a:solidFill>
                <a:latin typeface="標楷體" panose="03000509000000000000" pitchFamily="65" charset="-120"/>
                <a:ea typeface="標楷體" panose="03000509000000000000" pitchFamily="65" charset="-120"/>
              </a:rPr>
              <a:t>竄改</a:t>
            </a:r>
            <a:endParaRPr lang="en-US" altLang="zh-TW" dirty="0" smtClean="0">
              <a:solidFill>
                <a:srgbClr val="FF0000"/>
              </a:solidFill>
              <a:latin typeface="標楷體" panose="03000509000000000000" pitchFamily="65" charset="-120"/>
              <a:ea typeface="標楷體" panose="03000509000000000000" pitchFamily="65" charset="-120"/>
            </a:endParaRPr>
          </a:p>
          <a:p>
            <a:pPr lvl="1"/>
            <a:endParaRPr lang="zh-TW" altLang="en-US"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a:xfrm>
            <a:off x="302780" y="188640"/>
            <a:ext cx="8215370" cy="680068"/>
          </a:xfrm>
          <a:solidFill>
            <a:srgbClr val="0000FF"/>
          </a:solidFill>
        </p:spPr>
        <p:txBody>
          <a:bodyPr/>
          <a:lstStyle/>
          <a:p>
            <a:pPr algn="ctr"/>
            <a:r>
              <a:rPr lang="zh-TW" altLang="en-US" sz="4000" dirty="0">
                <a:latin typeface="標楷體" panose="03000509000000000000" pitchFamily="65" charset="-120"/>
                <a:ea typeface="標楷體" panose="03000509000000000000" pitchFamily="65" charset="-120"/>
                <a:cs typeface="Arial" pitchFamily="34" charset="0"/>
              </a:rPr>
              <a:t>密碼</a:t>
            </a:r>
            <a:r>
              <a:rPr lang="zh-TW" altLang="en-US" sz="4000" dirty="0" smtClean="0">
                <a:latin typeface="標楷體" panose="03000509000000000000" pitchFamily="65" charset="-120"/>
                <a:ea typeface="標楷體" panose="03000509000000000000" pitchFamily="65" charset="-120"/>
                <a:cs typeface="Arial" pitchFamily="34" charset="0"/>
              </a:rPr>
              <a:t>學</a:t>
            </a:r>
            <a:r>
              <a:rPr lang="en-US" altLang="zh-TW" sz="4000" dirty="0" smtClean="0">
                <a:latin typeface="標楷體" panose="03000509000000000000" pitchFamily="65" charset="-120"/>
                <a:ea typeface="標楷體" panose="03000509000000000000" pitchFamily="65" charset="-120"/>
                <a:cs typeface="Arial" pitchFamily="34" charset="0"/>
              </a:rPr>
              <a:t>(Cryptography)</a:t>
            </a:r>
            <a:r>
              <a:rPr lang="zh-TW" altLang="en-US" sz="4000" dirty="0" smtClean="0">
                <a:latin typeface="標楷體" panose="03000509000000000000" pitchFamily="65" charset="-120"/>
                <a:ea typeface="標楷體" panose="03000509000000000000" pitchFamily="65" charset="-120"/>
                <a:cs typeface="Arial" pitchFamily="34" charset="0"/>
              </a:rPr>
              <a:t> </a:t>
            </a:r>
            <a:r>
              <a:rPr lang="en-US" altLang="zh-TW" dirty="0" smtClean="0">
                <a:solidFill>
                  <a:srgbClr val="FF0000"/>
                </a:solidFill>
              </a:rPr>
              <a:t>Guide line</a:t>
            </a:r>
            <a:endParaRPr lang="zh-TW" altLang="en-US" dirty="0">
              <a:solidFill>
                <a:srgbClr val="FF0000"/>
              </a:solidFill>
            </a:endParaRPr>
          </a:p>
        </p:txBody>
      </p:sp>
      <p:sp>
        <p:nvSpPr>
          <p:cNvPr id="5" name="矩形 4"/>
          <p:cNvSpPr/>
          <p:nvPr/>
        </p:nvSpPr>
        <p:spPr>
          <a:xfrm>
            <a:off x="4860032" y="4221088"/>
            <a:ext cx="3545911" cy="252028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sz="2800" dirty="0" smtClean="0">
                <a:solidFill>
                  <a:schemeClr val="bg1"/>
                </a:solidFill>
              </a:rPr>
              <a:t>達成</a:t>
            </a:r>
            <a:r>
              <a:rPr lang="en-US" altLang="zh-TW" dirty="0" smtClean="0"/>
              <a:t/>
            </a:r>
            <a:br>
              <a:rPr lang="en-US" altLang="zh-TW" dirty="0" smtClean="0"/>
            </a:br>
            <a:r>
              <a:rPr lang="en-US" altLang="zh-TW" dirty="0" smtClean="0"/>
              <a:t>1. Confidentiality </a:t>
            </a:r>
            <a:r>
              <a:rPr lang="zh-TW" altLang="en-US" dirty="0"/>
              <a:t>機密性</a:t>
            </a:r>
          </a:p>
          <a:p>
            <a:r>
              <a:rPr lang="en-US" altLang="zh-TW" dirty="0" smtClean="0"/>
              <a:t>2. Integrity </a:t>
            </a:r>
            <a:r>
              <a:rPr lang="zh-TW" altLang="en-US" dirty="0"/>
              <a:t>完整性</a:t>
            </a:r>
          </a:p>
          <a:p>
            <a:r>
              <a:rPr lang="en-US" altLang="zh-TW" dirty="0" smtClean="0"/>
              <a:t>3. Non-repudiation </a:t>
            </a:r>
            <a:r>
              <a:rPr lang="zh-TW" altLang="en-US" dirty="0"/>
              <a:t>不可否認性</a:t>
            </a:r>
          </a:p>
          <a:p>
            <a:r>
              <a:rPr lang="en-US" altLang="zh-TW" dirty="0" smtClean="0"/>
              <a:t>4. Authentication </a:t>
            </a:r>
            <a:r>
              <a:rPr lang="zh-TW" altLang="en-US" dirty="0"/>
              <a:t>身分鑑別</a:t>
            </a:r>
          </a:p>
          <a:p>
            <a:r>
              <a:rPr lang="en-US" altLang="zh-TW" dirty="0"/>
              <a:t>----------------------------</a:t>
            </a:r>
          </a:p>
          <a:p>
            <a:r>
              <a:rPr lang="en-US" altLang="zh-TW" dirty="0" smtClean="0"/>
              <a:t>5.Authority </a:t>
            </a:r>
            <a:r>
              <a:rPr lang="zh-TW" altLang="en-US" dirty="0"/>
              <a:t>授權</a:t>
            </a:r>
            <a:r>
              <a:rPr lang="en-US" altLang="zh-TW" dirty="0"/>
              <a:t>(</a:t>
            </a:r>
            <a:r>
              <a:rPr lang="zh-TW" altLang="en-US" dirty="0"/>
              <a:t>存取權限控制</a:t>
            </a:r>
            <a:r>
              <a:rPr lang="en-US" altLang="zh-TW" dirty="0"/>
              <a:t>)</a:t>
            </a:r>
          </a:p>
          <a:p>
            <a:r>
              <a:rPr lang="en-US" altLang="zh-TW" dirty="0" smtClean="0"/>
              <a:t>6.Availability </a:t>
            </a:r>
            <a:r>
              <a:rPr lang="zh-TW" altLang="en-US" dirty="0"/>
              <a:t>可用性</a:t>
            </a:r>
          </a:p>
        </p:txBody>
      </p:sp>
      <p:cxnSp>
        <p:nvCxnSpPr>
          <p:cNvPr id="7" name="直線單箭頭接點 6"/>
          <p:cNvCxnSpPr/>
          <p:nvPr/>
        </p:nvCxnSpPr>
        <p:spPr>
          <a:xfrm>
            <a:off x="2627784" y="4365104"/>
            <a:ext cx="216024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3203848" y="4869160"/>
            <a:ext cx="1584176"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3059832" y="5229200"/>
            <a:ext cx="1728192" cy="9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2051720" y="4869160"/>
            <a:ext cx="2808312" cy="7920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2267744" y="5229200"/>
            <a:ext cx="2592288" cy="79208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043969" y="2420888"/>
            <a:ext cx="2361974"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b="1" u="sng" dirty="0" smtClean="0"/>
              <a:t>Steganography</a:t>
            </a:r>
          </a:p>
          <a:p>
            <a:pPr algn="ctr"/>
            <a:r>
              <a:rPr lang="zh-TW" altLang="en-US" b="1" u="sng" dirty="0" smtClean="0"/>
              <a:t>隱藏學</a:t>
            </a:r>
            <a:endParaRPr lang="zh-TW" altLang="en-US" dirty="0"/>
          </a:p>
        </p:txBody>
      </p:sp>
    </p:spTree>
    <p:extLst>
      <p:ext uri="{BB962C8B-B14F-4D97-AF65-F5344CB8AC3E}">
        <p14:creationId xmlns:p14="http://schemas.microsoft.com/office/powerpoint/2010/main" val="331920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742664" cy="5286412"/>
          </a:xfrm>
        </p:spPr>
        <p:txBody>
          <a:bodyPr>
            <a:normAutofit/>
          </a:bodyPr>
          <a:lstStyle/>
          <a:p>
            <a:pPr>
              <a:spcBef>
                <a:spcPts val="1200"/>
              </a:spcBef>
            </a:pPr>
            <a:r>
              <a:rPr lang="en-US" altLang="zh-TW" sz="2000" dirty="0" smtClean="0"/>
              <a:t>32</a:t>
            </a:r>
            <a:r>
              <a:rPr lang="zh-TW" altLang="en-US" sz="2000" dirty="0" smtClean="0"/>
              <a:t>位元的原文，經複製部分內容及重新排列，擴張到</a:t>
            </a:r>
            <a:r>
              <a:rPr lang="en-US" altLang="zh-TW" sz="2000" dirty="0" smtClean="0"/>
              <a:t>48</a:t>
            </a:r>
            <a:r>
              <a:rPr lang="zh-TW" altLang="en-US" sz="2000" dirty="0" smtClean="0"/>
              <a:t>位元。</a:t>
            </a:r>
            <a:endParaRPr lang="en-US" altLang="zh-TW" sz="2000" dirty="0" smtClean="0"/>
          </a:p>
          <a:p>
            <a:pPr>
              <a:spcBef>
                <a:spcPts val="1200"/>
              </a:spcBef>
            </a:pPr>
            <a:r>
              <a:rPr lang="en-US" altLang="zh-TW" sz="2000" dirty="0" smtClean="0"/>
              <a:t>56</a:t>
            </a:r>
            <a:r>
              <a:rPr lang="zh-TW" altLang="en-US" sz="2000" dirty="0" smtClean="0"/>
              <a:t>位元的金鑰衍生為</a:t>
            </a:r>
            <a:r>
              <a:rPr lang="en-US" altLang="zh-TW" sz="2000" dirty="0" smtClean="0"/>
              <a:t>16</a:t>
            </a:r>
            <a:r>
              <a:rPr lang="zh-TW" altLang="en-US" sz="2000" dirty="0" smtClean="0"/>
              <a:t>把</a:t>
            </a:r>
            <a:r>
              <a:rPr lang="en-US" altLang="zh-TW" sz="2000" dirty="0" smtClean="0"/>
              <a:t>48</a:t>
            </a:r>
            <a:r>
              <a:rPr lang="zh-TW" altLang="en-US" sz="2000" dirty="0" smtClean="0"/>
              <a:t>位元的次金鑰，每圈</a:t>
            </a:r>
            <a:r>
              <a:rPr lang="en-US" altLang="zh-TW" sz="2000" dirty="0" smtClean="0"/>
              <a:t>F-function</a:t>
            </a:r>
            <a:r>
              <a:rPr lang="zh-TW" altLang="en-US" sz="2000" dirty="0" smtClean="0"/>
              <a:t>運算使用一把。</a:t>
            </a:r>
            <a:endParaRPr lang="en-US" altLang="zh-TW" sz="2000" dirty="0" smtClean="0"/>
          </a:p>
          <a:p>
            <a:pPr>
              <a:spcBef>
                <a:spcPts val="1200"/>
              </a:spcBef>
            </a:pPr>
            <a:r>
              <a:rPr lang="zh-TW" altLang="en-US" sz="2000" dirty="0" smtClean="0"/>
              <a:t>擴張後的原文與次金鑰作</a:t>
            </a:r>
            <a:r>
              <a:rPr lang="en-US" altLang="zh-TW" sz="2000" dirty="0" smtClean="0"/>
              <a:t>XOR</a:t>
            </a:r>
            <a:r>
              <a:rPr lang="zh-TW" altLang="en-US" sz="2000" dirty="0" smtClean="0"/>
              <a:t>運算，結果分八組進入</a:t>
            </a:r>
            <a:r>
              <a:rPr lang="en-US" altLang="zh-TW" sz="2000" dirty="0" smtClean="0"/>
              <a:t>S-box</a:t>
            </a:r>
            <a:r>
              <a:rPr lang="zh-TW" altLang="en-US" sz="2000" dirty="0" smtClean="0"/>
              <a:t>。</a:t>
            </a:r>
            <a:endParaRPr lang="en-US" altLang="zh-TW" sz="2000" dirty="0" smtClean="0"/>
          </a:p>
          <a:p>
            <a:pPr>
              <a:spcBef>
                <a:spcPts val="1200"/>
              </a:spcBef>
            </a:pPr>
            <a:r>
              <a:rPr lang="en-US" altLang="zh-TW" sz="2000" dirty="0" smtClean="0">
                <a:solidFill>
                  <a:srgbClr val="FF0000"/>
                </a:solidFill>
              </a:rPr>
              <a:t>S-box</a:t>
            </a:r>
            <a:r>
              <a:rPr lang="zh-TW" altLang="en-US" sz="2000" dirty="0" smtClean="0">
                <a:solidFill>
                  <a:srgbClr val="FF0000"/>
                </a:solidFill>
              </a:rPr>
              <a:t>的功能在提供替換 </a:t>
            </a:r>
            <a:r>
              <a:rPr lang="en-US" altLang="zh-TW" sz="2000" dirty="0" smtClean="0">
                <a:solidFill>
                  <a:srgbClr val="FF0000"/>
                </a:solidFill>
              </a:rPr>
              <a:t>(substitution)</a:t>
            </a:r>
            <a:r>
              <a:rPr lang="zh-TW" altLang="en-US" sz="2000" dirty="0" smtClean="0">
                <a:solidFill>
                  <a:srgbClr val="FF0000"/>
                </a:solidFill>
              </a:rPr>
              <a:t>，且將</a:t>
            </a:r>
            <a:r>
              <a:rPr lang="en-US" altLang="zh-TW" sz="2000" dirty="0" smtClean="0">
                <a:solidFill>
                  <a:srgbClr val="FF0000"/>
                </a:solidFill>
              </a:rPr>
              <a:t>6</a:t>
            </a:r>
            <a:r>
              <a:rPr lang="zh-TW" altLang="en-US" sz="2000" dirty="0" smtClean="0">
                <a:solidFill>
                  <a:srgbClr val="FF0000"/>
                </a:solidFill>
              </a:rPr>
              <a:t>位元的輸入轉為</a:t>
            </a:r>
            <a:r>
              <a:rPr lang="en-US" altLang="zh-TW" sz="2000" dirty="0" smtClean="0">
                <a:solidFill>
                  <a:srgbClr val="FF0000"/>
                </a:solidFill>
              </a:rPr>
              <a:t>4</a:t>
            </a:r>
            <a:r>
              <a:rPr lang="zh-TW" altLang="en-US" sz="2000" dirty="0" smtClean="0">
                <a:solidFill>
                  <a:srgbClr val="FF0000"/>
                </a:solidFill>
              </a:rPr>
              <a:t>位元的輸出。</a:t>
            </a:r>
            <a:r>
              <a:rPr lang="en-US" altLang="zh-TW" sz="2000" dirty="0" smtClean="0"/>
              <a:t>S-box</a:t>
            </a:r>
            <a:r>
              <a:rPr lang="zh-TW" altLang="en-US" sz="2000" dirty="0" smtClean="0"/>
              <a:t> 是依據非線性轉換所設計的一個查閱表</a:t>
            </a:r>
            <a:r>
              <a:rPr lang="en-US" altLang="zh-TW" sz="2000" dirty="0" smtClean="0"/>
              <a:t>(lookup table)</a:t>
            </a:r>
            <a:r>
              <a:rPr lang="zh-TW" altLang="en-US" sz="2000" dirty="0" smtClean="0"/>
              <a:t>，</a:t>
            </a:r>
            <a:r>
              <a:rPr lang="zh-TW" altLang="en-US" sz="2000" dirty="0" smtClean="0">
                <a:solidFill>
                  <a:srgbClr val="0000FF"/>
                </a:solidFill>
              </a:rPr>
              <a:t>它是</a:t>
            </a:r>
            <a:r>
              <a:rPr lang="en-US" altLang="zh-TW" sz="2000" dirty="0" smtClean="0">
                <a:solidFill>
                  <a:srgbClr val="0000FF"/>
                </a:solidFill>
              </a:rPr>
              <a:t>DES</a:t>
            </a:r>
            <a:r>
              <a:rPr lang="zh-TW" altLang="en-US" sz="2000" dirty="0" smtClean="0">
                <a:solidFill>
                  <a:srgbClr val="0000FF"/>
                </a:solidFill>
              </a:rPr>
              <a:t>的安全核心</a:t>
            </a:r>
            <a:r>
              <a:rPr lang="zh-TW" altLang="en-US" sz="2000" dirty="0" smtClean="0"/>
              <a:t>，為加密法提供主要的</a:t>
            </a:r>
            <a:r>
              <a:rPr lang="zh-TW" altLang="en-US" sz="2000" dirty="0" smtClean="0">
                <a:solidFill>
                  <a:srgbClr val="0000FF"/>
                </a:solidFill>
                <a:ea typeface="微軟正黑體"/>
              </a:rPr>
              <a:t>「</a:t>
            </a:r>
            <a:r>
              <a:rPr lang="zh-TW" altLang="en-US" sz="2000" dirty="0" smtClean="0">
                <a:solidFill>
                  <a:srgbClr val="0000FF"/>
                </a:solidFill>
              </a:rPr>
              <a:t>混淆性</a:t>
            </a:r>
            <a:r>
              <a:rPr lang="en-US" altLang="zh-TW" sz="2000" dirty="0" smtClean="0">
                <a:solidFill>
                  <a:srgbClr val="0000FF"/>
                </a:solidFill>
              </a:rPr>
              <a:t>(confusion)</a:t>
            </a:r>
            <a:r>
              <a:rPr lang="zh-TW" altLang="en-US" sz="2000" dirty="0" smtClean="0">
                <a:solidFill>
                  <a:srgbClr val="0000FF"/>
                </a:solidFill>
                <a:ea typeface="微軟正黑體"/>
              </a:rPr>
              <a:t>」</a:t>
            </a:r>
            <a:r>
              <a:rPr lang="zh-TW" altLang="en-US" sz="2000" dirty="0" smtClean="0">
                <a:solidFill>
                  <a:srgbClr val="0000FF"/>
                </a:solidFill>
              </a:rPr>
              <a:t>特質</a:t>
            </a:r>
            <a:r>
              <a:rPr lang="zh-TW" altLang="en-US" sz="2000" dirty="0" smtClean="0"/>
              <a:t>。</a:t>
            </a:r>
            <a:endParaRPr lang="en-US" altLang="zh-TW" sz="2000" dirty="0" smtClean="0"/>
          </a:p>
          <a:p>
            <a:pPr>
              <a:spcBef>
                <a:spcPts val="1200"/>
              </a:spcBef>
            </a:pPr>
            <a:r>
              <a:rPr lang="zh-TW" altLang="en-US" sz="2000" dirty="0" smtClean="0"/>
              <a:t>八個</a:t>
            </a:r>
            <a:r>
              <a:rPr lang="en-US" altLang="zh-TW" sz="2000" dirty="0" smtClean="0"/>
              <a:t>S-box</a:t>
            </a:r>
            <a:r>
              <a:rPr lang="zh-TW" altLang="en-US" sz="2000" dirty="0" smtClean="0"/>
              <a:t>的輸出進入</a:t>
            </a:r>
            <a:r>
              <a:rPr lang="en-US" altLang="zh-TW" sz="2000" dirty="0" smtClean="0"/>
              <a:t>P-box</a:t>
            </a:r>
            <a:r>
              <a:rPr lang="zh-TW" altLang="en-US" sz="2000" dirty="0" smtClean="0"/>
              <a:t>進行再一次的排列 </a:t>
            </a:r>
            <a:r>
              <a:rPr lang="en-US" altLang="zh-TW" sz="2000" dirty="0" smtClean="0"/>
              <a:t>(permutation)</a:t>
            </a:r>
            <a:r>
              <a:rPr lang="zh-TW" altLang="en-US" sz="2000" dirty="0" smtClean="0"/>
              <a:t>；</a:t>
            </a:r>
            <a:r>
              <a:rPr lang="en-US" altLang="zh-TW" sz="2000" dirty="0" smtClean="0">
                <a:solidFill>
                  <a:srgbClr val="0000FF"/>
                </a:solidFill>
              </a:rPr>
              <a:t>DES</a:t>
            </a:r>
            <a:r>
              <a:rPr lang="zh-TW" altLang="en-US" sz="2000" dirty="0" smtClean="0">
                <a:solidFill>
                  <a:srgbClr val="0000FF"/>
                </a:solidFill>
              </a:rPr>
              <a:t>主要靠一次次的排列來提供</a:t>
            </a:r>
            <a:r>
              <a:rPr lang="zh-TW" altLang="en-US" sz="2000" dirty="0" smtClean="0">
                <a:solidFill>
                  <a:srgbClr val="0000FF"/>
                </a:solidFill>
                <a:ea typeface="微軟正黑體"/>
              </a:rPr>
              <a:t>「</a:t>
            </a:r>
            <a:r>
              <a:rPr lang="zh-TW" altLang="en-US" sz="2000" dirty="0" smtClean="0">
                <a:solidFill>
                  <a:srgbClr val="0000FF"/>
                </a:solidFill>
              </a:rPr>
              <a:t>擴散性</a:t>
            </a:r>
            <a:r>
              <a:rPr lang="en-US" altLang="zh-TW" sz="2000" dirty="0" smtClean="0">
                <a:solidFill>
                  <a:srgbClr val="0000FF"/>
                </a:solidFill>
              </a:rPr>
              <a:t>(diffusion)</a:t>
            </a:r>
            <a:r>
              <a:rPr lang="zh-TW" altLang="en-US" sz="2000" dirty="0" smtClean="0">
                <a:solidFill>
                  <a:srgbClr val="0000FF"/>
                </a:solidFill>
                <a:ea typeface="微軟正黑體"/>
              </a:rPr>
              <a:t>」的</a:t>
            </a:r>
            <a:r>
              <a:rPr lang="zh-TW" altLang="en-US" sz="2000" dirty="0" smtClean="0">
                <a:solidFill>
                  <a:srgbClr val="0000FF"/>
                </a:solidFill>
              </a:rPr>
              <a:t>特質</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en-US" altLang="zh-TW" dirty="0" smtClean="0"/>
              <a:t>DES</a:t>
            </a:r>
            <a:r>
              <a:rPr lang="zh-TW" altLang="en-US" dirty="0" smtClean="0"/>
              <a:t> </a:t>
            </a:r>
            <a:r>
              <a:rPr lang="en-US" altLang="zh-TW" dirty="0" smtClean="0">
                <a:solidFill>
                  <a:srgbClr val="FF0000"/>
                </a:solidFill>
              </a:rPr>
              <a:t>F-Function</a:t>
            </a:r>
            <a:r>
              <a:rPr lang="zh-TW" altLang="en-US" dirty="0" smtClean="0"/>
              <a:t>功能描述</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對稱式加密的</a:t>
            </a:r>
            <a:r>
              <a:rPr lang="zh-TW" altLang="en-US" dirty="0" smtClean="0">
                <a:solidFill>
                  <a:srgbClr val="FF0000"/>
                </a:solidFill>
              </a:rPr>
              <a:t>優缺點</a:t>
            </a:r>
            <a:endParaRPr lang="zh-TW" altLang="en-US" dirty="0">
              <a:solidFill>
                <a:srgbClr val="FF0000"/>
              </a:solidFill>
            </a:endParaRPr>
          </a:p>
        </p:txBody>
      </p:sp>
      <p:sp>
        <p:nvSpPr>
          <p:cNvPr id="4" name="內容版面配置區 3"/>
          <p:cNvSpPr>
            <a:spLocks noGrp="1"/>
          </p:cNvSpPr>
          <p:nvPr>
            <p:ph sz="half" idx="1"/>
          </p:nvPr>
        </p:nvSpPr>
        <p:spPr>
          <a:xfrm>
            <a:off x="285720" y="1916832"/>
            <a:ext cx="4000528" cy="4941168"/>
          </a:xfrm>
        </p:spPr>
        <p:txBody>
          <a:bodyPr>
            <a:normAutofit/>
          </a:bodyPr>
          <a:lstStyle/>
          <a:p>
            <a:r>
              <a:rPr lang="zh-TW" altLang="en-US" dirty="0" smtClean="0"/>
              <a:t>相較於後面將討論的非對稱式</a:t>
            </a:r>
            <a:r>
              <a:rPr lang="en-US" altLang="zh-TW" dirty="0" smtClean="0"/>
              <a:t>(asymmetric) </a:t>
            </a:r>
            <a:r>
              <a:rPr lang="zh-TW" altLang="en-US" dirty="0" smtClean="0"/>
              <a:t>加密，對稱式加密的運算速度較</a:t>
            </a:r>
            <a:r>
              <a:rPr lang="zh-TW" altLang="en-US" dirty="0" smtClean="0">
                <a:solidFill>
                  <a:srgbClr val="FF0000"/>
                </a:solidFill>
              </a:rPr>
              <a:t>快</a:t>
            </a:r>
            <a:r>
              <a:rPr lang="zh-TW" altLang="en-US" dirty="0" smtClean="0"/>
              <a:t>。</a:t>
            </a:r>
            <a:endParaRPr lang="en-US" altLang="zh-TW" dirty="0" smtClean="0"/>
          </a:p>
          <a:p>
            <a:r>
              <a:rPr lang="zh-TW" altLang="en-US" dirty="0" smtClean="0"/>
              <a:t>除了用曠日廢時的</a:t>
            </a:r>
            <a:r>
              <a:rPr lang="zh-TW" altLang="en-US" dirty="0" smtClean="0">
                <a:solidFill>
                  <a:srgbClr val="0000FF"/>
                </a:solidFill>
              </a:rPr>
              <a:t>窮舉法</a:t>
            </a:r>
            <a:r>
              <a:rPr lang="en-US" altLang="zh-TW" dirty="0" smtClean="0">
                <a:solidFill>
                  <a:srgbClr val="0000FF"/>
                </a:solidFill>
              </a:rPr>
              <a:t>(brute-force)</a:t>
            </a:r>
            <a:r>
              <a:rPr lang="zh-TW" altLang="en-US" dirty="0" smtClean="0"/>
              <a:t>，否則很難攻破密文。</a:t>
            </a:r>
            <a:endParaRPr lang="en-US" altLang="zh-TW" dirty="0" smtClean="0"/>
          </a:p>
          <a:p>
            <a:r>
              <a:rPr lang="zh-TW" altLang="en-US" dirty="0" smtClean="0"/>
              <a:t>運算法及相關工具容易取得，且大多不收費。</a:t>
            </a:r>
            <a:endParaRPr lang="en-US" altLang="zh-TW" dirty="0" smtClean="0"/>
          </a:p>
          <a:p>
            <a:r>
              <a:rPr lang="en-US" altLang="zh-TW" dirty="0" smtClean="0"/>
              <a:t>DES</a:t>
            </a:r>
            <a:r>
              <a:rPr lang="zh-TW" altLang="en-US" dirty="0" smtClean="0"/>
              <a:t>等加密法可以衍生多種應用模式，對較長的原文加密。</a:t>
            </a:r>
            <a:endParaRPr lang="en-US" altLang="zh-TW" dirty="0" smtClean="0"/>
          </a:p>
        </p:txBody>
      </p:sp>
      <p:sp>
        <p:nvSpPr>
          <p:cNvPr id="6" name="內容版面配置區 5"/>
          <p:cNvSpPr>
            <a:spLocks noGrp="1"/>
          </p:cNvSpPr>
          <p:nvPr>
            <p:ph sz="half" idx="2"/>
          </p:nvPr>
        </p:nvSpPr>
        <p:spPr>
          <a:xfrm>
            <a:off x="4500562" y="1916832"/>
            <a:ext cx="4007360" cy="4941168"/>
          </a:xfrm>
        </p:spPr>
        <p:txBody>
          <a:bodyPr>
            <a:normAutofit/>
          </a:bodyPr>
          <a:lstStyle/>
          <a:p>
            <a:r>
              <a:rPr lang="zh-TW" altLang="en-US" dirty="0" smtClean="0"/>
              <a:t>由於加、解密使用同一把金鑰，</a:t>
            </a:r>
            <a:r>
              <a:rPr lang="zh-TW" altLang="en-US" dirty="0" smtClean="0">
                <a:solidFill>
                  <a:srgbClr val="0000FF"/>
                </a:solidFill>
              </a:rPr>
              <a:t>如何讓訊息接收方取得金鑰是個難題</a:t>
            </a:r>
            <a:r>
              <a:rPr lang="zh-TW" altLang="en-US" dirty="0" smtClean="0"/>
              <a:t>。金鑰與密文的傳送勢必不能通過同一個管道</a:t>
            </a:r>
            <a:r>
              <a:rPr lang="zh-TW" altLang="en-US" dirty="0" smtClean="0">
                <a:ea typeface="微軟正黑體"/>
              </a:rPr>
              <a:t>。</a:t>
            </a:r>
            <a:endParaRPr lang="en-US" altLang="zh-TW" dirty="0" smtClean="0">
              <a:ea typeface="微軟正黑體"/>
            </a:endParaRPr>
          </a:p>
          <a:p>
            <a:r>
              <a:rPr lang="zh-TW" altLang="en-US" dirty="0" smtClean="0">
                <a:solidFill>
                  <a:srgbClr val="0000FF"/>
                </a:solidFill>
                <a:ea typeface="微軟正黑體"/>
              </a:rPr>
              <a:t>每兩者之間</a:t>
            </a:r>
            <a:r>
              <a:rPr lang="zh-TW" altLang="en-US" dirty="0" smtClean="0">
                <a:ea typeface="微軟正黑體"/>
              </a:rPr>
              <a:t>都要使用不同的金鑰來通訊，因此</a:t>
            </a:r>
            <a:r>
              <a:rPr lang="en-US" altLang="zh-TW" dirty="0" smtClean="0">
                <a:ea typeface="微軟正黑體"/>
              </a:rPr>
              <a:t>n</a:t>
            </a:r>
            <a:r>
              <a:rPr lang="zh-TW" altLang="en-US" dirty="0" smtClean="0">
                <a:ea typeface="微軟正黑體"/>
              </a:rPr>
              <a:t>個人之間的通訊就需要</a:t>
            </a:r>
            <a:r>
              <a:rPr lang="en-US" altLang="zh-TW" dirty="0" smtClean="0">
                <a:solidFill>
                  <a:srgbClr val="FF0000"/>
                </a:solidFill>
                <a:ea typeface="微軟正黑體"/>
              </a:rPr>
              <a:t>n(n-1)/2</a:t>
            </a:r>
            <a:r>
              <a:rPr lang="zh-TW" altLang="en-US" dirty="0" smtClean="0">
                <a:ea typeface="微軟正黑體"/>
              </a:rPr>
              <a:t>把金鑰。</a:t>
            </a:r>
            <a:r>
              <a:rPr lang="zh-TW" altLang="en-US" dirty="0" smtClean="0">
                <a:solidFill>
                  <a:srgbClr val="0000FF"/>
                </a:solidFill>
                <a:ea typeface="微軟正黑體"/>
              </a:rPr>
              <a:t>當</a:t>
            </a:r>
            <a:r>
              <a:rPr lang="en-US" altLang="zh-TW" dirty="0" smtClean="0">
                <a:solidFill>
                  <a:srgbClr val="0000FF"/>
                </a:solidFill>
                <a:ea typeface="微軟正黑體"/>
              </a:rPr>
              <a:t>n</a:t>
            </a:r>
            <a:r>
              <a:rPr lang="zh-TW" altLang="en-US" dirty="0" smtClean="0">
                <a:solidFill>
                  <a:srgbClr val="0000FF"/>
                </a:solidFill>
                <a:ea typeface="微軟正黑體"/>
              </a:rPr>
              <a:t>越大時，金鑰管理就更複雜</a:t>
            </a:r>
            <a:r>
              <a:rPr lang="zh-TW" altLang="en-US" dirty="0" smtClean="0">
                <a:ea typeface="微軟正黑體"/>
              </a:rPr>
              <a:t>。</a:t>
            </a:r>
            <a:endParaRPr lang="en-US" altLang="zh-TW" dirty="0" smtClean="0">
              <a:ea typeface="微軟正黑體"/>
            </a:endParaRPr>
          </a:p>
          <a:p>
            <a:r>
              <a:rPr lang="zh-TW" altLang="en-US" dirty="0" smtClean="0"/>
              <a:t>對稱式加密法可做到</a:t>
            </a:r>
            <a:r>
              <a:rPr lang="zh-TW" altLang="en-US" dirty="0" smtClean="0">
                <a:ea typeface="微軟正黑體"/>
              </a:rPr>
              <a:t>文件保密；</a:t>
            </a:r>
            <a:r>
              <a:rPr lang="zh-TW" altLang="en-US" dirty="0" smtClean="0">
                <a:solidFill>
                  <a:srgbClr val="C00000"/>
                </a:solidFill>
                <a:ea typeface="微軟正黑體"/>
              </a:rPr>
              <a:t>但身分證明（如</a:t>
            </a:r>
            <a:r>
              <a:rPr lang="en-US" altLang="zh-TW" dirty="0" smtClean="0">
                <a:solidFill>
                  <a:srgbClr val="C00000"/>
                </a:solidFill>
                <a:ea typeface="微軟正黑體"/>
              </a:rPr>
              <a:t>proof of origin</a:t>
            </a:r>
            <a:r>
              <a:rPr lang="zh-TW" altLang="en-US" dirty="0" smtClean="0">
                <a:solidFill>
                  <a:srgbClr val="C00000"/>
                </a:solidFill>
                <a:ea typeface="微軟正黑體"/>
              </a:rPr>
              <a:t>）得靠</a:t>
            </a:r>
            <a:r>
              <a:rPr lang="zh-TW" altLang="en-US" dirty="0" smtClean="0">
                <a:solidFill>
                  <a:srgbClr val="C00000"/>
                </a:solidFill>
              </a:rPr>
              <a:t>非對稱式加密法</a:t>
            </a:r>
            <a:r>
              <a:rPr lang="zh-TW" altLang="en-US" dirty="0" smtClean="0"/>
              <a:t>。</a:t>
            </a:r>
            <a:endParaRPr lang="en-US" altLang="zh-TW" dirty="0" smtClean="0"/>
          </a:p>
        </p:txBody>
      </p:sp>
      <p:sp>
        <p:nvSpPr>
          <p:cNvPr id="5" name="文字方塊 4"/>
          <p:cNvSpPr txBox="1"/>
          <p:nvPr/>
        </p:nvSpPr>
        <p:spPr>
          <a:xfrm>
            <a:off x="1907704" y="1340768"/>
            <a:ext cx="697627" cy="400110"/>
          </a:xfrm>
          <a:prstGeom prst="rect">
            <a:avLst/>
          </a:prstGeom>
          <a:noFill/>
        </p:spPr>
        <p:txBody>
          <a:bodyPr wrap="none" rtlCol="0">
            <a:spAutoFit/>
          </a:bodyPr>
          <a:lstStyle/>
          <a:p>
            <a:r>
              <a:rPr lang="zh-TW" altLang="en-US" sz="2000" b="1" dirty="0" smtClean="0"/>
              <a:t>優點</a:t>
            </a:r>
            <a:endParaRPr lang="en-US" altLang="zh-TW" sz="2000" b="1" dirty="0" smtClean="0"/>
          </a:p>
        </p:txBody>
      </p:sp>
      <p:sp>
        <p:nvSpPr>
          <p:cNvPr id="7" name="文字方塊 6"/>
          <p:cNvSpPr txBox="1"/>
          <p:nvPr/>
        </p:nvSpPr>
        <p:spPr>
          <a:xfrm>
            <a:off x="6178629" y="1340768"/>
            <a:ext cx="697627" cy="400110"/>
          </a:xfrm>
          <a:prstGeom prst="rect">
            <a:avLst/>
          </a:prstGeom>
          <a:noFill/>
        </p:spPr>
        <p:txBody>
          <a:bodyPr wrap="none" rtlCol="0">
            <a:spAutoFit/>
          </a:bodyPr>
          <a:lstStyle/>
          <a:p>
            <a:r>
              <a:rPr lang="zh-TW" altLang="en-US" sz="2000" b="1" dirty="0" smtClean="0"/>
              <a:t>缺點</a:t>
            </a:r>
            <a:endParaRPr lang="en-US" altLang="zh-TW" sz="2000" b="1" dirty="0" smtClean="0"/>
          </a:p>
        </p:txBody>
      </p:sp>
      <p:sp>
        <p:nvSpPr>
          <p:cNvPr id="2" name="矩形 1"/>
          <p:cNvSpPr/>
          <p:nvPr/>
        </p:nvSpPr>
        <p:spPr>
          <a:xfrm>
            <a:off x="179512" y="5661248"/>
            <a:ext cx="4608512" cy="72008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DES </a:t>
            </a:r>
            <a:r>
              <a:rPr lang="zh-TW" altLang="en-US" dirty="0"/>
              <a:t>已不是安全的演算法，容易被暴力破</a:t>
            </a:r>
            <a:r>
              <a:rPr lang="zh-TW" altLang="en-US" dirty="0" smtClean="0"/>
              <a:t>解建議改用</a:t>
            </a:r>
            <a:r>
              <a:rPr lang="en-US" altLang="zh-TW" dirty="0" smtClean="0"/>
              <a:t>: 3DES</a:t>
            </a:r>
            <a:r>
              <a:rPr lang="zh-TW" altLang="en-US" dirty="0" smtClean="0">
                <a:latin typeface="標楷體" panose="03000509000000000000" pitchFamily="65" charset="-120"/>
                <a:ea typeface="標楷體" panose="03000509000000000000" pitchFamily="65" charset="-120"/>
              </a:rPr>
              <a:t>、</a:t>
            </a:r>
            <a:r>
              <a:rPr lang="en-US" altLang="zh-TW" dirty="0" smtClean="0"/>
              <a:t>AES(256)</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115616" y="2636912"/>
            <a:ext cx="6696744" cy="1872208"/>
          </a:xfrm>
          <a:solidFill>
            <a:srgbClr val="0000FF"/>
          </a:solidFill>
          <a:ln w="25400">
            <a:solidFill>
              <a:srgbClr val="FF0000"/>
            </a:solidFill>
          </a:ln>
        </p:spPr>
        <p:txBody>
          <a:bodyPr anchor="ctr">
            <a:normAutofit fontScale="90000"/>
          </a:bodyPr>
          <a:lstStyle/>
          <a:p>
            <a:pPr algn="ctr"/>
            <a:r>
              <a:rPr lang="en-US" altLang="zh-TW" dirty="0" smtClean="0">
                <a:solidFill>
                  <a:schemeClr val="bg1"/>
                </a:solidFill>
                <a:latin typeface="標楷體" panose="03000509000000000000" pitchFamily="65" charset="-120"/>
                <a:ea typeface="標楷體" panose="03000509000000000000" pitchFamily="65" charset="-120"/>
              </a:rPr>
              <a:t>Before B.2 </a:t>
            </a:r>
            <a:br>
              <a:rPr lang="en-US" altLang="zh-TW" dirty="0" smtClean="0">
                <a:solidFill>
                  <a:schemeClr val="bg1"/>
                </a:solidFill>
                <a:latin typeface="標楷體" panose="03000509000000000000" pitchFamily="65" charset="-120"/>
                <a:ea typeface="標楷體" panose="03000509000000000000" pitchFamily="65" charset="-120"/>
              </a:rPr>
            </a:br>
            <a:r>
              <a:rPr lang="en-US" altLang="zh-TW" dirty="0" smtClean="0">
                <a:solidFill>
                  <a:schemeClr val="bg1"/>
                </a:solidFill>
                <a:latin typeface="標楷體" panose="03000509000000000000" pitchFamily="65" charset="-120"/>
                <a:ea typeface="標楷體" panose="03000509000000000000" pitchFamily="65" charset="-120"/>
              </a:rPr>
              <a:t/>
            </a:r>
            <a:br>
              <a:rPr lang="en-US" altLang="zh-TW" dirty="0" smtClean="0">
                <a:solidFill>
                  <a:schemeClr val="bg1"/>
                </a:solidFill>
                <a:latin typeface="標楷體" panose="03000509000000000000" pitchFamily="65" charset="-120"/>
                <a:ea typeface="標楷體" panose="03000509000000000000" pitchFamily="65" charset="-120"/>
              </a:rPr>
            </a:br>
            <a:r>
              <a:rPr lang="en-US" altLang="zh-TW" dirty="0" smtClean="0">
                <a:solidFill>
                  <a:schemeClr val="bg1"/>
                </a:solidFill>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非對稱運算</a:t>
            </a:r>
            <a:r>
              <a:rPr lang="en-US" altLang="zh-TW" dirty="0">
                <a:solidFill>
                  <a:schemeClr val="bg1"/>
                </a:solidFill>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 </a:t>
            </a:r>
          </a:p>
        </p:txBody>
      </p:sp>
    </p:spTree>
    <p:extLst>
      <p:ext uri="{BB962C8B-B14F-4D97-AF65-F5344CB8AC3E}">
        <p14:creationId xmlns:p14="http://schemas.microsoft.com/office/powerpoint/2010/main" val="11320482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674906"/>
            <a:ext cx="8215370" cy="5098438"/>
          </a:xfrm>
        </p:spPr>
        <p:txBody>
          <a:bodyPr/>
          <a:lstStyle/>
          <a:p>
            <a:r>
              <a:rPr lang="en-US" altLang="zh-TW" dirty="0" err="1">
                <a:solidFill>
                  <a:srgbClr val="FF0000"/>
                </a:solidFill>
              </a:rPr>
              <a:t>Diffie</a:t>
            </a:r>
            <a:r>
              <a:rPr lang="en-US" altLang="zh-TW" dirty="0">
                <a:solidFill>
                  <a:srgbClr val="FF0000"/>
                </a:solidFill>
              </a:rPr>
              <a:t> </a:t>
            </a:r>
            <a:r>
              <a:rPr lang="zh-TW" altLang="en-US" dirty="0">
                <a:solidFill>
                  <a:srgbClr val="FF0000"/>
                </a:solidFill>
              </a:rPr>
              <a:t>與 </a:t>
            </a:r>
            <a:r>
              <a:rPr lang="en-US" altLang="zh-TW" dirty="0">
                <a:solidFill>
                  <a:srgbClr val="FF0000"/>
                </a:solidFill>
              </a:rPr>
              <a:t>Hellman</a:t>
            </a:r>
            <a:r>
              <a:rPr lang="zh-TW" altLang="en-US" dirty="0">
                <a:solidFill>
                  <a:srgbClr val="FF0000"/>
                </a:solidFill>
              </a:rPr>
              <a:t> </a:t>
            </a:r>
            <a:r>
              <a:rPr lang="zh-TW" altLang="en-US" dirty="0"/>
              <a:t>於</a:t>
            </a:r>
            <a:r>
              <a:rPr lang="en-US" altLang="zh-TW" dirty="0"/>
              <a:t>1976</a:t>
            </a:r>
            <a:r>
              <a:rPr lang="zh-TW" altLang="en-US" dirty="0"/>
              <a:t>年提出，主要目的在解決前述對稱式加密中金鑰</a:t>
            </a:r>
            <a:r>
              <a:rPr lang="zh-TW" altLang="en-US" b="1" dirty="0">
                <a:solidFill>
                  <a:srgbClr val="0000FF"/>
                </a:solidFill>
              </a:rPr>
              <a:t>交換</a:t>
            </a:r>
            <a:r>
              <a:rPr lang="zh-TW" altLang="en-US" dirty="0"/>
              <a:t> </a:t>
            </a:r>
            <a:r>
              <a:rPr lang="en-US" altLang="zh-TW" dirty="0"/>
              <a:t>(key exchange) </a:t>
            </a:r>
            <a:r>
              <a:rPr lang="zh-TW" altLang="en-US" dirty="0"/>
              <a:t>的困難。</a:t>
            </a:r>
            <a:endParaRPr lang="en-US" altLang="zh-TW" dirty="0"/>
          </a:p>
          <a:p>
            <a:endParaRPr lang="zh-TW" altLang="en-US" dirty="0"/>
          </a:p>
        </p:txBody>
      </p:sp>
      <p:sp>
        <p:nvSpPr>
          <p:cNvPr id="3" name="標題 2"/>
          <p:cNvSpPr>
            <a:spLocks noGrp="1"/>
          </p:cNvSpPr>
          <p:nvPr>
            <p:ph type="title"/>
          </p:nvPr>
        </p:nvSpPr>
        <p:spPr>
          <a:xfrm>
            <a:off x="285720" y="73427"/>
            <a:ext cx="8215370" cy="571269"/>
          </a:xfrm>
        </p:spPr>
        <p:txBody>
          <a:bodyPr>
            <a:normAutofit fontScale="90000"/>
          </a:bodyPr>
          <a:lstStyle/>
          <a:p>
            <a:pPr algn="ctr"/>
            <a:r>
              <a:rPr lang="en-US" altLang="zh-TW" dirty="0" err="1">
                <a:solidFill>
                  <a:srgbClr val="FF0000"/>
                </a:solidFill>
              </a:rPr>
              <a:t>Diffie</a:t>
            </a:r>
            <a:r>
              <a:rPr lang="en-US" altLang="zh-TW" dirty="0">
                <a:solidFill>
                  <a:srgbClr val="FF0000"/>
                </a:solidFill>
              </a:rPr>
              <a:t> </a:t>
            </a:r>
            <a:r>
              <a:rPr lang="en-US" altLang="zh-TW" dirty="0" smtClean="0">
                <a:solidFill>
                  <a:srgbClr val="FF0000"/>
                </a:solidFill>
              </a:rPr>
              <a:t>-</a:t>
            </a:r>
            <a:r>
              <a:rPr lang="zh-TW" altLang="en-US" dirty="0" smtClean="0">
                <a:solidFill>
                  <a:srgbClr val="FF0000"/>
                </a:solidFill>
              </a:rPr>
              <a:t> </a:t>
            </a:r>
            <a:r>
              <a:rPr lang="en-US" altLang="zh-TW" dirty="0" smtClean="0">
                <a:solidFill>
                  <a:srgbClr val="FF0000"/>
                </a:solidFill>
              </a:rPr>
              <a:t>Hellman </a:t>
            </a:r>
            <a:r>
              <a:rPr lang="zh-TW" altLang="en-US" dirty="0" smtClean="0">
                <a:solidFill>
                  <a:srgbClr val="FF0000"/>
                </a:solidFill>
              </a:rPr>
              <a:t>鑰匙</a:t>
            </a:r>
            <a:r>
              <a:rPr lang="zh-TW" altLang="en-US" dirty="0">
                <a:solidFill>
                  <a:srgbClr val="FF0000"/>
                </a:solidFill>
              </a:rPr>
              <a:t>交換</a:t>
            </a:r>
            <a:r>
              <a:rPr lang="zh-TW" altLang="en-US" dirty="0" smtClean="0">
                <a:solidFill>
                  <a:srgbClr val="FF0000"/>
                </a:solidFill>
              </a:rPr>
              <a:t>法</a:t>
            </a:r>
            <a:r>
              <a:rPr lang="en-US" altLang="zh-TW" dirty="0" smtClean="0">
                <a:solidFill>
                  <a:srgbClr val="0000FF"/>
                </a:solidFill>
              </a:rPr>
              <a:t>(</a:t>
            </a:r>
            <a:r>
              <a:rPr lang="zh-TW" altLang="en-US" dirty="0" smtClean="0">
                <a:solidFill>
                  <a:srgbClr val="0000FF"/>
                </a:solidFill>
              </a:rPr>
              <a:t>非對稱運算</a:t>
            </a:r>
            <a:r>
              <a:rPr lang="en-US" altLang="zh-TW" dirty="0" smtClean="0">
                <a:solidFill>
                  <a:srgbClr val="0000FF"/>
                </a:solidFill>
              </a:rPr>
              <a:t>)</a:t>
            </a:r>
            <a:r>
              <a:rPr lang="zh-TW" altLang="en-US" dirty="0" smtClean="0">
                <a:solidFill>
                  <a:srgbClr val="0000FF"/>
                </a:solidFill>
              </a:rPr>
              <a:t> </a:t>
            </a:r>
            <a:endParaRPr lang="zh-TW" altLang="en-US" dirty="0">
              <a:solidFill>
                <a:srgbClr val="0000FF"/>
              </a:solidFill>
            </a:endParaRPr>
          </a:p>
        </p:txBody>
      </p:sp>
      <p:grpSp>
        <p:nvGrpSpPr>
          <p:cNvPr id="4" name="群組 3"/>
          <p:cNvGrpSpPr/>
          <p:nvPr/>
        </p:nvGrpSpPr>
        <p:grpSpPr>
          <a:xfrm>
            <a:off x="2226516" y="1628800"/>
            <a:ext cx="3857652" cy="5000660"/>
            <a:chOff x="4714876" y="1500174"/>
            <a:chExt cx="3857652" cy="5000660"/>
          </a:xfrm>
        </p:grpSpPr>
        <p:sp>
          <p:nvSpPr>
            <p:cNvPr id="5" name="文字方塊 4"/>
            <p:cNvSpPr txBox="1"/>
            <p:nvPr/>
          </p:nvSpPr>
          <p:spPr>
            <a:xfrm>
              <a:off x="4714876" y="1500174"/>
              <a:ext cx="1928826" cy="3970318"/>
            </a:xfrm>
            <a:prstGeom prst="rect">
              <a:avLst/>
            </a:prstGeom>
            <a:noFill/>
          </p:spPr>
          <p:txBody>
            <a:bodyPr wrap="square" rtlCol="0">
              <a:spAutoFit/>
            </a:bodyPr>
            <a:lstStyle/>
            <a:p>
              <a:r>
                <a:rPr lang="en-US" altLang="zh-TW" sz="1400" dirty="0" smtClean="0">
                  <a:latin typeface="Calibri" pitchFamily="34" charset="0"/>
                </a:rPr>
                <a:t>Alice </a:t>
              </a:r>
              <a:r>
                <a:rPr lang="zh-TW" altLang="en-US" sz="1400" dirty="0" smtClean="0">
                  <a:latin typeface="Calibri" pitchFamily="34" charset="0"/>
                </a:rPr>
                <a:t>選一個秘密數字 </a:t>
              </a:r>
              <a:r>
                <a:rPr lang="en-US" altLang="zh-TW" sz="1400" dirty="0" smtClean="0">
                  <a:latin typeface="Calibri" pitchFamily="34" charset="0"/>
                </a:rPr>
                <a:t>3</a:t>
              </a:r>
              <a:r>
                <a:rPr lang="zh-TW" altLang="en-US" sz="1400" dirty="0" smtClean="0">
                  <a:latin typeface="Calibri" pitchFamily="34" charset="0"/>
                </a:rPr>
                <a:t>，將之命名為 </a:t>
              </a:r>
              <a:r>
                <a:rPr lang="en-US" altLang="zh-TW" sz="1400" dirty="0" smtClean="0">
                  <a:latin typeface="Calibri" pitchFamily="34" charset="0"/>
                </a:rPr>
                <a:t>A</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Alice</a:t>
              </a:r>
              <a:r>
                <a:rPr lang="zh-TW" altLang="en-US" sz="1400" dirty="0" smtClean="0">
                  <a:latin typeface="Calibri" pitchFamily="34" charset="0"/>
                </a:rPr>
                <a:t> 將 </a:t>
              </a:r>
              <a:r>
                <a:rPr lang="en-US" altLang="zh-TW" sz="1400" dirty="0" smtClean="0">
                  <a:latin typeface="Calibri" pitchFamily="34" charset="0"/>
                </a:rPr>
                <a:t>A</a:t>
              </a:r>
              <a:r>
                <a:rPr lang="zh-TW" altLang="en-US" sz="1400" dirty="0" smtClean="0">
                  <a:latin typeface="Calibri" pitchFamily="34" charset="0"/>
                </a:rPr>
                <a:t> 做運算</a:t>
              </a:r>
              <a:r>
                <a:rPr lang="en-US" altLang="zh-TW" sz="1400" dirty="0" smtClean="0">
                  <a:latin typeface="Calibri" pitchFamily="34" charset="0"/>
                </a:rPr>
                <a:t>7</a:t>
              </a:r>
              <a:r>
                <a:rPr lang="en-US" altLang="zh-TW" sz="1400" baseline="30000" dirty="0" smtClean="0">
                  <a:latin typeface="Calibri" pitchFamily="34" charset="0"/>
                </a:rPr>
                <a:t>A</a:t>
              </a:r>
              <a:r>
                <a:rPr lang="en-US" altLang="zh-TW" sz="1400" dirty="0" smtClean="0">
                  <a:latin typeface="Calibri" pitchFamily="34" charset="0"/>
                </a:rPr>
                <a:t>(mod 11):</a:t>
              </a:r>
            </a:p>
            <a:p>
              <a:r>
                <a:rPr lang="en-US" altLang="zh-TW" sz="1400" dirty="0" smtClean="0">
                  <a:latin typeface="Calibri" pitchFamily="34" charset="0"/>
                </a:rPr>
                <a:t>7</a:t>
              </a:r>
              <a:r>
                <a:rPr lang="en-US" altLang="zh-TW" sz="1400" baseline="30000" dirty="0" smtClean="0">
                  <a:latin typeface="Calibri" pitchFamily="34" charset="0"/>
                </a:rPr>
                <a:t>3</a:t>
              </a:r>
              <a:r>
                <a:rPr lang="en-US" altLang="zh-TW" sz="1400" dirty="0" smtClean="0">
                  <a:latin typeface="Calibri" pitchFamily="34" charset="0"/>
                </a:rPr>
                <a:t>(mod 11) =</a:t>
              </a:r>
            </a:p>
            <a:p>
              <a:r>
                <a:rPr lang="en-US" altLang="zh-TW" sz="1400" dirty="0" smtClean="0">
                  <a:latin typeface="Calibri" pitchFamily="34" charset="0"/>
                </a:rPr>
                <a:t>343(mod 11) = 2</a:t>
              </a:r>
            </a:p>
            <a:p>
              <a:endParaRPr lang="en-US" altLang="zh-TW" sz="1400" dirty="0" smtClean="0">
                <a:latin typeface="Calibri" pitchFamily="34" charset="0"/>
              </a:endParaRPr>
            </a:p>
            <a:p>
              <a:r>
                <a:rPr lang="en-US" altLang="zh-TW" sz="1400" dirty="0" smtClean="0">
                  <a:latin typeface="Calibri" pitchFamily="34" charset="0"/>
                </a:rPr>
                <a:t>Alice </a:t>
              </a:r>
              <a:r>
                <a:rPr lang="zh-TW" altLang="en-US" sz="1400" dirty="0" smtClean="0">
                  <a:latin typeface="Calibri" pitchFamily="34" charset="0"/>
                </a:rPr>
                <a:t>將結果 </a:t>
              </a:r>
              <a:r>
                <a:rPr lang="en-US" altLang="zh-TW" sz="1400" dirty="0" smtClean="0">
                  <a:latin typeface="Calibri" pitchFamily="34" charset="0"/>
                </a:rPr>
                <a:t>2 </a:t>
              </a:r>
              <a:r>
                <a:rPr lang="zh-TW" altLang="en-US" sz="1400" dirty="0" smtClean="0">
                  <a:latin typeface="Calibri" pitchFamily="34" charset="0"/>
                </a:rPr>
                <a:t>命名為</a:t>
              </a:r>
              <a:r>
                <a:rPr lang="en-US" altLang="zh-TW" sz="1400" dirty="0" smtClean="0">
                  <a:latin typeface="Calibri" pitchFamily="34" charset="0"/>
                </a:rPr>
                <a:t>X </a:t>
              </a:r>
              <a:r>
                <a:rPr lang="zh-TW" altLang="en-US" sz="1400" dirty="0" smtClean="0">
                  <a:latin typeface="Calibri" pitchFamily="34" charset="0"/>
                </a:rPr>
                <a:t>並傳給 </a:t>
              </a:r>
              <a:r>
                <a:rPr lang="en-US" altLang="zh-TW" sz="1400" dirty="0" smtClean="0">
                  <a:latin typeface="Calibri" pitchFamily="34" charset="0"/>
                </a:rPr>
                <a:t>Bob</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t>
              </a:r>
              <a:r>
                <a:rPr lang="zh-TW" altLang="en-US" sz="1400" dirty="0" smtClean="0">
                  <a:latin typeface="Calibri" pitchFamily="34" charset="0"/>
                </a:rPr>
                <a:t>資訊交換</a:t>
              </a:r>
              <a:r>
                <a:rPr lang="en-US" altLang="zh-TW" sz="1400" dirty="0" smtClean="0">
                  <a:latin typeface="Calibri" pitchFamily="34" charset="0"/>
                </a:rPr>
                <a:t>】</a:t>
              </a:r>
            </a:p>
            <a:p>
              <a:endParaRPr lang="en-US" altLang="zh-TW" sz="1400" dirty="0" smtClean="0">
                <a:latin typeface="Calibri" pitchFamily="34" charset="0"/>
              </a:endParaRPr>
            </a:p>
            <a:p>
              <a:r>
                <a:rPr lang="en-US" altLang="zh-TW" sz="1400" dirty="0" smtClean="0">
                  <a:latin typeface="Calibri" pitchFamily="34" charset="0"/>
                </a:rPr>
                <a:t>Alice </a:t>
              </a:r>
              <a:r>
                <a:rPr lang="zh-TW" altLang="en-US" sz="1400" dirty="0" smtClean="0">
                  <a:latin typeface="Calibri" pitchFamily="34" charset="0"/>
                </a:rPr>
                <a:t>以 </a:t>
              </a:r>
              <a:r>
                <a:rPr lang="en-US" altLang="zh-TW" sz="1400" dirty="0" smtClean="0">
                  <a:latin typeface="Calibri" pitchFamily="34" charset="0"/>
                </a:rPr>
                <a:t>Bob </a:t>
              </a:r>
              <a:r>
                <a:rPr lang="zh-TW" altLang="en-US" sz="1400" dirty="0" smtClean="0">
                  <a:latin typeface="Calibri" pitchFamily="34" charset="0"/>
                </a:rPr>
                <a:t>傳過來的結果做運算</a:t>
              </a:r>
              <a:endParaRPr lang="en-US" altLang="zh-TW" sz="1400" dirty="0" smtClean="0">
                <a:latin typeface="Calibri" pitchFamily="34" charset="0"/>
              </a:endParaRPr>
            </a:p>
            <a:p>
              <a:r>
                <a:rPr lang="en-US" altLang="zh-TW" sz="1400" dirty="0" smtClean="0">
                  <a:latin typeface="Calibri" pitchFamily="34" charset="0"/>
                </a:rPr>
                <a:t>Y</a:t>
              </a:r>
              <a:r>
                <a:rPr lang="en-US" altLang="zh-TW" sz="1400" baseline="30000" dirty="0" smtClean="0">
                  <a:latin typeface="Calibri" pitchFamily="34" charset="0"/>
                </a:rPr>
                <a:t>A</a:t>
              </a:r>
              <a:r>
                <a:rPr lang="en-US" altLang="zh-TW" sz="1400" dirty="0" smtClean="0">
                  <a:latin typeface="Calibri" pitchFamily="34" charset="0"/>
                </a:rPr>
                <a:t>(mod 11):</a:t>
              </a:r>
            </a:p>
            <a:p>
              <a:r>
                <a:rPr lang="en-US" altLang="zh-TW" sz="1400" dirty="0" smtClean="0">
                  <a:latin typeface="Calibri" pitchFamily="34" charset="0"/>
                </a:rPr>
                <a:t>4</a:t>
              </a:r>
              <a:r>
                <a:rPr lang="en-US" altLang="zh-TW" sz="1400" baseline="30000" dirty="0" smtClean="0">
                  <a:latin typeface="Calibri" pitchFamily="34" charset="0"/>
                </a:rPr>
                <a:t>3</a:t>
              </a:r>
              <a:r>
                <a:rPr lang="en-US" altLang="zh-TW" sz="1400" dirty="0" smtClean="0">
                  <a:latin typeface="Calibri" pitchFamily="34" charset="0"/>
                </a:rPr>
                <a:t>(mod 11) = </a:t>
              </a:r>
            </a:p>
            <a:p>
              <a:r>
                <a:rPr lang="en-US" altLang="zh-TW" sz="1400" dirty="0" smtClean="0">
                  <a:latin typeface="Calibri" pitchFamily="34" charset="0"/>
                </a:rPr>
                <a:t>64(mod 11) = 9</a:t>
              </a:r>
            </a:p>
          </p:txBody>
        </p:sp>
        <p:sp>
          <p:nvSpPr>
            <p:cNvPr id="6" name="文字方塊 5"/>
            <p:cNvSpPr txBox="1"/>
            <p:nvPr/>
          </p:nvSpPr>
          <p:spPr>
            <a:xfrm>
              <a:off x="6786578" y="1500174"/>
              <a:ext cx="1785950" cy="3970318"/>
            </a:xfrm>
            <a:prstGeom prst="rect">
              <a:avLst/>
            </a:prstGeom>
            <a:noFill/>
          </p:spPr>
          <p:txBody>
            <a:bodyPr wrap="square" rtlCol="0">
              <a:spAutoFit/>
            </a:bodyPr>
            <a:lstStyle/>
            <a:p>
              <a:r>
                <a:rPr lang="en-US" altLang="zh-TW" sz="1400" dirty="0" smtClean="0">
                  <a:latin typeface="Calibri" pitchFamily="34" charset="0"/>
                </a:rPr>
                <a:t>Bob </a:t>
              </a:r>
              <a:r>
                <a:rPr lang="zh-TW" altLang="en-US" sz="1400" dirty="0" smtClean="0">
                  <a:latin typeface="Calibri" pitchFamily="34" charset="0"/>
                </a:rPr>
                <a:t>選一個秘密數字 </a:t>
              </a:r>
              <a:r>
                <a:rPr lang="en-US" altLang="zh-TW" sz="1400" dirty="0" smtClean="0">
                  <a:latin typeface="Calibri" pitchFamily="34" charset="0"/>
                </a:rPr>
                <a:t>6</a:t>
              </a:r>
              <a:r>
                <a:rPr lang="zh-TW" altLang="en-US" sz="1400" dirty="0" smtClean="0">
                  <a:latin typeface="Calibri" pitchFamily="34" charset="0"/>
                </a:rPr>
                <a:t>，將之命名為 </a:t>
              </a:r>
              <a:r>
                <a:rPr lang="en-US" altLang="zh-TW" sz="1400" dirty="0" smtClean="0">
                  <a:latin typeface="Calibri" pitchFamily="34" charset="0"/>
                </a:rPr>
                <a:t>B</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將 </a:t>
              </a:r>
              <a:r>
                <a:rPr lang="en-US" altLang="zh-TW" sz="1400" dirty="0" smtClean="0">
                  <a:latin typeface="Calibri" pitchFamily="34" charset="0"/>
                </a:rPr>
                <a:t>B</a:t>
              </a:r>
              <a:r>
                <a:rPr lang="zh-TW" altLang="en-US" sz="1400" dirty="0" smtClean="0">
                  <a:latin typeface="Calibri" pitchFamily="34" charset="0"/>
                </a:rPr>
                <a:t> 做運算</a:t>
              </a:r>
              <a:r>
                <a:rPr lang="en-US" altLang="zh-TW" sz="1400" dirty="0" smtClean="0">
                  <a:latin typeface="Calibri" pitchFamily="34" charset="0"/>
                </a:rPr>
                <a:t>7</a:t>
              </a:r>
              <a:r>
                <a:rPr lang="en-US" altLang="zh-TW" sz="1400" baseline="30000" dirty="0" smtClean="0">
                  <a:latin typeface="Calibri" pitchFamily="34" charset="0"/>
                </a:rPr>
                <a:t>B</a:t>
              </a:r>
              <a:r>
                <a:rPr lang="en-US" altLang="zh-TW" sz="1400" dirty="0" smtClean="0">
                  <a:latin typeface="Calibri" pitchFamily="34" charset="0"/>
                </a:rPr>
                <a:t>(mod 11):</a:t>
              </a:r>
            </a:p>
            <a:p>
              <a:r>
                <a:rPr lang="en-US" altLang="zh-TW" sz="1400" dirty="0" smtClean="0">
                  <a:latin typeface="Calibri" pitchFamily="34" charset="0"/>
                </a:rPr>
                <a:t>7</a:t>
              </a:r>
              <a:r>
                <a:rPr lang="en-US" altLang="zh-TW" sz="1400" baseline="30000" dirty="0" smtClean="0">
                  <a:latin typeface="Calibri" pitchFamily="34" charset="0"/>
                </a:rPr>
                <a:t>6</a:t>
              </a:r>
              <a:r>
                <a:rPr lang="en-US" altLang="zh-TW" sz="1400" dirty="0" smtClean="0">
                  <a:latin typeface="Calibri" pitchFamily="34" charset="0"/>
                </a:rPr>
                <a:t>(mod 11) =</a:t>
              </a:r>
            </a:p>
            <a:p>
              <a:r>
                <a:rPr lang="en-US" altLang="zh-TW" sz="1400" dirty="0" smtClean="0">
                  <a:latin typeface="Calibri" pitchFamily="34" charset="0"/>
                </a:rPr>
                <a:t>117649(mod 11) = 4</a:t>
              </a: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將結果 </a:t>
              </a:r>
              <a:r>
                <a:rPr lang="en-US" altLang="zh-TW" sz="1400" dirty="0" smtClean="0">
                  <a:latin typeface="Calibri" pitchFamily="34" charset="0"/>
                </a:rPr>
                <a:t>4 </a:t>
              </a:r>
              <a:r>
                <a:rPr lang="zh-TW" altLang="en-US" sz="1400" dirty="0" smtClean="0">
                  <a:latin typeface="Calibri" pitchFamily="34" charset="0"/>
                </a:rPr>
                <a:t>命名為</a:t>
              </a:r>
              <a:r>
                <a:rPr lang="en-US" altLang="zh-TW" sz="1400" dirty="0" smtClean="0">
                  <a:latin typeface="Calibri" pitchFamily="34" charset="0"/>
                </a:rPr>
                <a:t> Y </a:t>
              </a:r>
              <a:r>
                <a:rPr lang="zh-TW" altLang="en-US" sz="1400" dirty="0" smtClean="0">
                  <a:latin typeface="Calibri" pitchFamily="34" charset="0"/>
                </a:rPr>
                <a:t>並傳給 </a:t>
              </a:r>
              <a:r>
                <a:rPr lang="en-US" altLang="zh-TW" sz="1400" dirty="0" smtClean="0">
                  <a:latin typeface="Calibri" pitchFamily="34" charset="0"/>
                </a:rPr>
                <a:t>Alice</a:t>
              </a:r>
              <a:r>
                <a:rPr lang="zh-TW" altLang="en-US" sz="1400" dirty="0" smtClean="0">
                  <a:latin typeface="Calibri" pitchFamily="34" charset="0"/>
                </a:rPr>
                <a:t>。</a:t>
              </a:r>
              <a:endParaRPr lang="en-US" altLang="zh-TW" sz="1400" dirty="0" smtClean="0">
                <a:latin typeface="Calibri" pitchFamily="34" charset="0"/>
              </a:endParaRPr>
            </a:p>
            <a:p>
              <a:endParaRPr lang="en-US" altLang="zh-TW" sz="1400" dirty="0" smtClean="0">
                <a:latin typeface="Calibri" pitchFamily="34" charset="0"/>
              </a:endParaRPr>
            </a:p>
            <a:p>
              <a:r>
                <a:rPr lang="en-US" altLang="zh-TW" sz="1400" dirty="0" smtClean="0">
                  <a:latin typeface="Calibri" pitchFamily="34" charset="0"/>
                </a:rPr>
                <a:t>【</a:t>
              </a:r>
              <a:r>
                <a:rPr lang="zh-TW" altLang="en-US" sz="1400" dirty="0" smtClean="0">
                  <a:latin typeface="Calibri" pitchFamily="34" charset="0"/>
                </a:rPr>
                <a:t>資訊交換</a:t>
              </a:r>
              <a:r>
                <a:rPr lang="en-US" altLang="zh-TW" sz="1400" dirty="0" smtClean="0">
                  <a:latin typeface="Calibri" pitchFamily="34" charset="0"/>
                </a:rPr>
                <a:t>】</a:t>
              </a:r>
            </a:p>
            <a:p>
              <a:endParaRPr lang="en-US" altLang="zh-TW" sz="1400" dirty="0" smtClean="0">
                <a:latin typeface="Calibri" pitchFamily="34" charset="0"/>
              </a:endParaRPr>
            </a:p>
            <a:p>
              <a:r>
                <a:rPr lang="en-US" altLang="zh-TW" sz="1400" dirty="0" smtClean="0">
                  <a:latin typeface="Calibri" pitchFamily="34" charset="0"/>
                </a:rPr>
                <a:t>Bob </a:t>
              </a:r>
              <a:r>
                <a:rPr lang="zh-TW" altLang="en-US" sz="1400" dirty="0" smtClean="0">
                  <a:latin typeface="Calibri" pitchFamily="34" charset="0"/>
                </a:rPr>
                <a:t>以</a:t>
              </a:r>
              <a:r>
                <a:rPr lang="en-US" altLang="zh-TW" sz="1400" dirty="0" smtClean="0">
                  <a:latin typeface="Calibri" pitchFamily="34" charset="0"/>
                </a:rPr>
                <a:t> Alice </a:t>
              </a:r>
              <a:r>
                <a:rPr lang="zh-TW" altLang="en-US" sz="1400" dirty="0" smtClean="0">
                  <a:latin typeface="Calibri" pitchFamily="34" charset="0"/>
                </a:rPr>
                <a:t>傳過來的結果做運算</a:t>
              </a:r>
              <a:endParaRPr lang="en-US" altLang="zh-TW" sz="1400" dirty="0" smtClean="0">
                <a:latin typeface="Calibri" pitchFamily="34" charset="0"/>
              </a:endParaRPr>
            </a:p>
            <a:p>
              <a:r>
                <a:rPr lang="en-US" altLang="zh-TW" sz="1400" dirty="0" smtClean="0">
                  <a:latin typeface="Calibri" pitchFamily="34" charset="0"/>
                </a:rPr>
                <a:t>X</a:t>
              </a:r>
              <a:r>
                <a:rPr lang="en-US" altLang="zh-TW" sz="1400" baseline="30000" dirty="0" smtClean="0">
                  <a:latin typeface="Calibri" pitchFamily="34" charset="0"/>
                </a:rPr>
                <a:t>B</a:t>
              </a:r>
              <a:r>
                <a:rPr lang="en-US" altLang="zh-TW" sz="1400" dirty="0" smtClean="0">
                  <a:latin typeface="Calibri" pitchFamily="34" charset="0"/>
                </a:rPr>
                <a:t>(mod 11):</a:t>
              </a:r>
            </a:p>
            <a:p>
              <a:r>
                <a:rPr lang="en-US" altLang="zh-TW" sz="1400" dirty="0" smtClean="0">
                  <a:latin typeface="Calibri" pitchFamily="34" charset="0"/>
                </a:rPr>
                <a:t>2</a:t>
              </a:r>
              <a:r>
                <a:rPr lang="en-US" altLang="zh-TW" sz="1400" baseline="30000" dirty="0" smtClean="0">
                  <a:latin typeface="Calibri" pitchFamily="34" charset="0"/>
                </a:rPr>
                <a:t>6</a:t>
              </a:r>
              <a:r>
                <a:rPr lang="en-US" altLang="zh-TW" sz="1400" dirty="0" smtClean="0">
                  <a:latin typeface="Calibri" pitchFamily="34" charset="0"/>
                </a:rPr>
                <a:t>(mod 11) =</a:t>
              </a:r>
            </a:p>
            <a:p>
              <a:r>
                <a:rPr lang="en-US" altLang="zh-TW" sz="1400" dirty="0" smtClean="0">
                  <a:latin typeface="Calibri" pitchFamily="34" charset="0"/>
                </a:rPr>
                <a:t>64(mod 11) = 9</a:t>
              </a:r>
            </a:p>
          </p:txBody>
        </p:sp>
        <p:sp>
          <p:nvSpPr>
            <p:cNvPr id="7" name="文字方塊 6"/>
            <p:cNvSpPr txBox="1"/>
            <p:nvPr/>
          </p:nvSpPr>
          <p:spPr>
            <a:xfrm>
              <a:off x="4714876" y="5500702"/>
              <a:ext cx="3786214" cy="954107"/>
            </a:xfrm>
            <a:prstGeom prst="rect">
              <a:avLst/>
            </a:prstGeom>
            <a:noFill/>
          </p:spPr>
          <p:txBody>
            <a:bodyPr wrap="square" rtlCol="0">
              <a:spAutoFit/>
            </a:bodyPr>
            <a:lstStyle/>
            <a:p>
              <a:r>
                <a:rPr lang="zh-TW" altLang="en-US" sz="1400" dirty="0" smtClean="0">
                  <a:solidFill>
                    <a:srgbClr val="FF0000"/>
                  </a:solidFill>
                  <a:latin typeface="Calibri" pitchFamily="34" charset="0"/>
                </a:rPr>
                <a:t>兩者在先前之祕密數字未交換的情況下，卻能分享一個新的秘密數字 </a:t>
              </a:r>
              <a:r>
                <a:rPr lang="en-US" altLang="zh-TW" sz="1400" dirty="0" smtClean="0">
                  <a:solidFill>
                    <a:srgbClr val="FF0000"/>
                  </a:solidFill>
                  <a:latin typeface="Calibri" pitchFamily="34" charset="0"/>
                </a:rPr>
                <a:t>9</a:t>
              </a:r>
              <a:r>
                <a:rPr lang="zh-TW" altLang="en-US" sz="1400" dirty="0" smtClean="0">
                  <a:solidFill>
                    <a:srgbClr val="FF0000"/>
                  </a:solidFill>
                  <a:latin typeface="Calibri" pitchFamily="34" charset="0"/>
                </a:rPr>
                <a:t>；這個秘密數字就可做為兩者未來通訊的金鑰。</a:t>
              </a:r>
              <a:r>
                <a:rPr lang="en-US" altLang="zh-TW" sz="1400" dirty="0" err="1" smtClean="0">
                  <a:solidFill>
                    <a:srgbClr val="FF0000"/>
                  </a:solidFill>
                  <a:latin typeface="Calibri" pitchFamily="34" charset="0"/>
                </a:rPr>
                <a:t>Diffie</a:t>
              </a:r>
              <a:r>
                <a:rPr lang="en-US" altLang="zh-TW" sz="1400" dirty="0" smtClean="0">
                  <a:solidFill>
                    <a:srgbClr val="FF0000"/>
                  </a:solidFill>
                  <a:latin typeface="Calibri" pitchFamily="34" charset="0"/>
                </a:rPr>
                <a:t>/Hellman</a:t>
              </a:r>
              <a:r>
                <a:rPr lang="zh-TW" altLang="en-US" sz="1400" dirty="0" smtClean="0">
                  <a:solidFill>
                    <a:srgbClr val="FF0000"/>
                  </a:solidFill>
                  <a:latin typeface="Calibri" pitchFamily="34" charset="0"/>
                </a:rPr>
                <a:t>的方法解決的金鑰交換的困難。</a:t>
              </a:r>
              <a:endParaRPr lang="zh-TW" altLang="en-US" sz="1400" dirty="0">
                <a:solidFill>
                  <a:srgbClr val="FF0000"/>
                </a:solidFill>
                <a:latin typeface="Calibri" pitchFamily="34" charset="0"/>
              </a:endParaRPr>
            </a:p>
          </p:txBody>
        </p:sp>
        <p:sp>
          <p:nvSpPr>
            <p:cNvPr id="8" name="矩形 7"/>
            <p:cNvSpPr/>
            <p:nvPr/>
          </p:nvSpPr>
          <p:spPr>
            <a:xfrm>
              <a:off x="4714876" y="1500174"/>
              <a:ext cx="3786214" cy="5000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grpSp>
    </p:spTree>
    <p:extLst>
      <p:ext uri="{BB962C8B-B14F-4D97-AF65-F5344CB8AC3E}">
        <p14:creationId xmlns:p14="http://schemas.microsoft.com/office/powerpoint/2010/main" val="24123545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80928"/>
            <a:ext cx="6696744" cy="1362075"/>
          </a:xfrm>
          <a:solidFill>
            <a:srgbClr val="0000FF"/>
          </a:solidFill>
          <a:ln w="25400">
            <a:solidFill>
              <a:srgbClr val="FF0000"/>
            </a:solidFill>
          </a:ln>
        </p:spPr>
        <p:txBody>
          <a:bodyPr anchor="ctr"/>
          <a:lstStyle/>
          <a:p>
            <a:pPr algn="ctr"/>
            <a:r>
              <a:rPr lang="en-US" altLang="zh-TW" dirty="0">
                <a:solidFill>
                  <a:schemeClr val="bg1"/>
                </a:solidFill>
                <a:latin typeface="標楷體" panose="03000509000000000000" pitchFamily="65" charset="-120"/>
                <a:ea typeface="標楷體" panose="03000509000000000000" pitchFamily="65" charset="-120"/>
              </a:rPr>
              <a:t>B.2 </a:t>
            </a:r>
            <a:r>
              <a:rPr lang="zh-TW" altLang="en-US" dirty="0">
                <a:solidFill>
                  <a:schemeClr val="bg1"/>
                </a:solidFill>
                <a:latin typeface="標楷體" panose="03000509000000000000" pitchFamily="65" charset="-120"/>
                <a:ea typeface="標楷體" panose="03000509000000000000" pitchFamily="65" charset="-120"/>
              </a:rPr>
              <a:t>非對稱式加</a:t>
            </a:r>
            <a:r>
              <a:rPr lang="en-US" altLang="zh-TW" dirty="0">
                <a:solidFill>
                  <a:schemeClr val="bg1"/>
                </a:solidFill>
                <a:latin typeface="標楷體" panose="03000509000000000000" pitchFamily="65" charset="-120"/>
                <a:ea typeface="標楷體" panose="03000509000000000000" pitchFamily="65" charset="-120"/>
              </a:rPr>
              <a:t>/</a:t>
            </a:r>
            <a:r>
              <a:rPr lang="zh-TW" altLang="en-US" dirty="0">
                <a:solidFill>
                  <a:schemeClr val="bg1"/>
                </a:solidFill>
                <a:latin typeface="標楷體" panose="03000509000000000000" pitchFamily="65" charset="-120"/>
                <a:ea typeface="標楷體" panose="03000509000000000000" pitchFamily="65" charset="-120"/>
              </a:rPr>
              <a:t>解密 </a:t>
            </a:r>
            <a:r>
              <a:rPr lang="en-US" altLang="zh-TW" dirty="0">
                <a:solidFill>
                  <a:schemeClr val="bg1"/>
                </a:solidFill>
                <a:latin typeface="標楷體" panose="03000509000000000000" pitchFamily="65" charset="-120"/>
                <a:ea typeface="標楷體" panose="03000509000000000000" pitchFamily="65" charset="-120"/>
              </a:rPr>
              <a:t>(Asymmetric)</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631363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526640" cy="5500702"/>
          </a:xfrm>
        </p:spPr>
        <p:txBody>
          <a:bodyPr>
            <a:normAutofit/>
          </a:bodyPr>
          <a:lstStyle/>
          <a:p>
            <a:pPr>
              <a:spcBef>
                <a:spcPts val="1200"/>
              </a:spcBef>
            </a:pPr>
            <a:r>
              <a:rPr lang="zh-TW" altLang="en-US" sz="2000" dirty="0" smtClean="0"/>
              <a:t>非對稱式加密 </a:t>
            </a:r>
            <a:r>
              <a:rPr lang="en-US" altLang="zh-TW" sz="2000" dirty="0" smtClean="0"/>
              <a:t>(</a:t>
            </a:r>
            <a:r>
              <a:rPr lang="en-US" altLang="zh-TW" sz="2000" dirty="0" smtClean="0">
                <a:solidFill>
                  <a:srgbClr val="FF0000"/>
                </a:solidFill>
              </a:rPr>
              <a:t>a</a:t>
            </a:r>
            <a:r>
              <a:rPr lang="en-US" altLang="zh-TW" sz="2000" dirty="0" smtClean="0"/>
              <a:t>symmetric key cryptography)</a:t>
            </a:r>
            <a:r>
              <a:rPr lang="zh-TW" altLang="en-US" sz="2000" dirty="0" smtClean="0"/>
              <a:t> 又稱為</a:t>
            </a:r>
            <a:r>
              <a:rPr lang="zh-TW" altLang="en-US" sz="2000" dirty="0" smtClean="0">
                <a:solidFill>
                  <a:srgbClr val="FF0000"/>
                </a:solidFill>
              </a:rPr>
              <a:t>公開</a:t>
            </a:r>
            <a:r>
              <a:rPr lang="zh-TW" altLang="en-US" sz="2000" dirty="0" smtClean="0"/>
              <a:t>金鑰加密 </a:t>
            </a:r>
            <a:r>
              <a:rPr lang="en-US" altLang="zh-TW" sz="2000" dirty="0" smtClean="0"/>
              <a:t>(</a:t>
            </a:r>
            <a:r>
              <a:rPr lang="en-US" altLang="zh-TW" sz="2000" dirty="0" smtClean="0">
                <a:solidFill>
                  <a:srgbClr val="FF0000"/>
                </a:solidFill>
              </a:rPr>
              <a:t>public</a:t>
            </a:r>
            <a:r>
              <a:rPr lang="en-US" altLang="zh-TW" sz="2000" dirty="0" smtClean="0"/>
              <a:t> key cryptography)</a:t>
            </a:r>
            <a:r>
              <a:rPr lang="zh-TW" altLang="en-US" sz="2000" dirty="0" smtClean="0"/>
              <a:t>。</a:t>
            </a:r>
            <a:endParaRPr lang="en-US" altLang="zh-TW" sz="2000" dirty="0" smtClean="0"/>
          </a:p>
          <a:p>
            <a:pPr>
              <a:spcBef>
                <a:spcPts val="1200"/>
              </a:spcBef>
            </a:pPr>
            <a:r>
              <a:rPr lang="zh-TW" altLang="en-US" sz="2000" dirty="0" smtClean="0"/>
              <a:t>它使用</a:t>
            </a:r>
            <a:r>
              <a:rPr lang="zh-TW" altLang="en-US" sz="2000" dirty="0" smtClean="0">
                <a:solidFill>
                  <a:srgbClr val="FF0000"/>
                </a:solidFill>
              </a:rPr>
              <a:t>一對</a:t>
            </a:r>
            <a:r>
              <a:rPr lang="zh-TW" altLang="en-US" sz="2000" dirty="0" smtClean="0">
                <a:solidFill>
                  <a:srgbClr val="0000FF"/>
                </a:solidFill>
              </a:rPr>
              <a:t>數學上相關的金鑰</a:t>
            </a:r>
            <a:r>
              <a:rPr lang="zh-TW" altLang="en-US" sz="2000" dirty="0" smtClean="0"/>
              <a:t>：</a:t>
            </a:r>
            <a:endParaRPr lang="en-US" altLang="zh-TW" sz="2000" dirty="0" smtClean="0"/>
          </a:p>
          <a:p>
            <a:pPr lvl="1">
              <a:spcBef>
                <a:spcPts val="1200"/>
              </a:spcBef>
            </a:pPr>
            <a:r>
              <a:rPr lang="zh-TW" altLang="en-US" sz="1800" dirty="0" smtClean="0">
                <a:solidFill>
                  <a:srgbClr val="FF0000"/>
                </a:solidFill>
              </a:rPr>
              <a:t>私密</a:t>
            </a:r>
            <a:r>
              <a:rPr lang="zh-TW" altLang="en-US" sz="1800" dirty="0" smtClean="0"/>
              <a:t>金鑰 </a:t>
            </a:r>
            <a:r>
              <a:rPr lang="en-US" altLang="zh-TW" sz="1800" dirty="0" smtClean="0"/>
              <a:t>(secret key)</a:t>
            </a:r>
            <a:r>
              <a:rPr lang="zh-TW" altLang="en-US" sz="1800" dirty="0" smtClean="0"/>
              <a:t>：</a:t>
            </a:r>
            <a:r>
              <a:rPr lang="zh-TW" altLang="en-US" sz="1800" dirty="0" smtClean="0">
                <a:solidFill>
                  <a:srgbClr val="FF0000"/>
                </a:solidFill>
              </a:rPr>
              <a:t>自己擁有保存 </a:t>
            </a:r>
            <a:r>
              <a:rPr lang="en-US" altLang="zh-TW" sz="1800" dirty="0" smtClean="0"/>
              <a:t>(</a:t>
            </a:r>
            <a:r>
              <a:rPr lang="zh-TW" altLang="en-US" sz="1800" dirty="0" smtClean="0"/>
              <a:t>保持機密</a:t>
            </a:r>
            <a:r>
              <a:rPr lang="en-US" altLang="zh-TW" sz="1800" dirty="0" smtClean="0"/>
              <a:t>)</a:t>
            </a:r>
          </a:p>
          <a:p>
            <a:pPr lvl="1">
              <a:spcBef>
                <a:spcPts val="1200"/>
              </a:spcBef>
            </a:pPr>
            <a:r>
              <a:rPr lang="zh-TW" altLang="en-US" sz="1800" dirty="0" smtClean="0">
                <a:solidFill>
                  <a:srgbClr val="FF0000"/>
                </a:solidFill>
              </a:rPr>
              <a:t>公開</a:t>
            </a:r>
            <a:r>
              <a:rPr lang="zh-TW" altLang="en-US" sz="1800" dirty="0" smtClean="0"/>
              <a:t>金鑰 </a:t>
            </a:r>
            <a:r>
              <a:rPr lang="en-US" altLang="zh-TW" sz="1800" dirty="0" smtClean="0"/>
              <a:t>(public key)</a:t>
            </a:r>
            <a:r>
              <a:rPr lang="zh-TW" altLang="en-US" sz="1800" dirty="0" smtClean="0"/>
              <a:t>：可公布在網站</a:t>
            </a:r>
            <a:r>
              <a:rPr lang="en-US" altLang="zh-TW" sz="1800" dirty="0" smtClean="0"/>
              <a:t>, </a:t>
            </a:r>
            <a:r>
              <a:rPr lang="zh-TW" altLang="en-US" sz="1800" dirty="0" smtClean="0"/>
              <a:t>供任何人自由取得</a:t>
            </a:r>
            <a:r>
              <a:rPr lang="zh-TW" altLang="en-US" sz="1800" dirty="0" smtClean="0">
                <a:latin typeface="標楷體" panose="03000509000000000000" pitchFamily="65" charset="-120"/>
                <a:ea typeface="標楷體" panose="03000509000000000000" pitchFamily="65" charset="-120"/>
              </a:rPr>
              <a:t>、</a:t>
            </a:r>
            <a:r>
              <a:rPr lang="zh-TW" altLang="en-US" sz="1800" dirty="0" smtClean="0"/>
              <a:t>傳遞</a:t>
            </a:r>
            <a:endParaRPr lang="en-US" altLang="zh-TW" sz="1800" dirty="0" smtClean="0"/>
          </a:p>
          <a:p>
            <a:pPr lvl="1">
              <a:spcBef>
                <a:spcPts val="1200"/>
              </a:spcBef>
            </a:pPr>
            <a:r>
              <a:rPr lang="zh-TW" altLang="en-US" sz="1800" dirty="0" smtClean="0">
                <a:solidFill>
                  <a:srgbClr val="0000FF"/>
                </a:solidFill>
              </a:rPr>
              <a:t>若以其中一把金鑰加密</a:t>
            </a:r>
            <a:r>
              <a:rPr lang="zh-TW" altLang="en-US" sz="1800" dirty="0" smtClean="0"/>
              <a:t>，</a:t>
            </a:r>
            <a:r>
              <a:rPr lang="zh-TW" altLang="en-US" sz="1800" dirty="0" smtClean="0">
                <a:solidFill>
                  <a:srgbClr val="0000FF"/>
                </a:solidFill>
              </a:rPr>
              <a:t>就只能使用另一把解密</a:t>
            </a:r>
            <a:r>
              <a:rPr lang="zh-TW" altLang="en-US" sz="1800" dirty="0" smtClean="0"/>
              <a:t>。</a:t>
            </a:r>
            <a:endParaRPr lang="en-US" altLang="zh-TW" sz="1800" dirty="0" smtClean="0"/>
          </a:p>
          <a:p>
            <a:pPr>
              <a:spcBef>
                <a:spcPts val="1200"/>
              </a:spcBef>
            </a:pPr>
            <a:r>
              <a:rPr lang="en-US" altLang="zh-TW" sz="2200" dirty="0" smtClean="0"/>
              <a:t>A.</a:t>
            </a:r>
            <a:r>
              <a:rPr lang="zh-TW" altLang="en-US" sz="2200" dirty="0" smtClean="0"/>
              <a:t>加密</a:t>
            </a:r>
            <a:r>
              <a:rPr lang="en-US" altLang="zh-TW" sz="2200" dirty="0" smtClean="0"/>
              <a:t>: </a:t>
            </a:r>
            <a:r>
              <a:rPr lang="zh-TW" altLang="en-US" sz="2200" dirty="0" smtClean="0"/>
              <a:t>以對方</a:t>
            </a:r>
            <a:r>
              <a:rPr lang="en-US" altLang="zh-TW" sz="2200" dirty="0" smtClean="0"/>
              <a:t>(B)</a:t>
            </a:r>
            <a:r>
              <a:rPr lang="zh-TW" altLang="en-US" sz="2200" dirty="0" smtClean="0"/>
              <a:t>的公鑰為之</a:t>
            </a:r>
            <a:r>
              <a:rPr lang="en-US" altLang="zh-TW" sz="2200" dirty="0"/>
              <a:t> </a:t>
            </a:r>
            <a:r>
              <a:rPr lang="en-US" altLang="zh-TW" sz="2200" dirty="0" smtClean="0"/>
              <a:t> (</a:t>
            </a:r>
            <a:r>
              <a:rPr lang="zh-TW" altLang="en-US" sz="2200" dirty="0" smtClean="0"/>
              <a:t>只有</a:t>
            </a:r>
            <a:r>
              <a:rPr lang="en-US" altLang="zh-TW" sz="2200" dirty="0" smtClean="0"/>
              <a:t>B</a:t>
            </a:r>
            <a:r>
              <a:rPr lang="zh-TW" altLang="en-US" sz="2200" dirty="0" smtClean="0"/>
              <a:t>才可解密</a:t>
            </a:r>
            <a:r>
              <a:rPr lang="en-US" altLang="zh-TW" sz="2200" dirty="0" smtClean="0"/>
              <a:t>)</a:t>
            </a:r>
            <a:endParaRPr lang="en-US" altLang="zh-TW" sz="2200" dirty="0"/>
          </a:p>
          <a:p>
            <a:pPr>
              <a:spcBef>
                <a:spcPts val="1200"/>
              </a:spcBef>
            </a:pPr>
            <a:r>
              <a:rPr lang="en-US" altLang="zh-TW" sz="2200" dirty="0" smtClean="0"/>
              <a:t>A.</a:t>
            </a:r>
            <a:r>
              <a:rPr lang="zh-TW" altLang="en-US" sz="2200" dirty="0" smtClean="0"/>
              <a:t>簽章</a:t>
            </a:r>
            <a:r>
              <a:rPr lang="en-US" altLang="zh-TW" sz="2200" dirty="0" smtClean="0"/>
              <a:t>: </a:t>
            </a:r>
            <a:r>
              <a:rPr lang="zh-TW" altLang="en-US" sz="2200" dirty="0" smtClean="0"/>
              <a:t>以自己</a:t>
            </a:r>
            <a:r>
              <a:rPr lang="en-US" altLang="zh-TW" sz="2200" dirty="0" smtClean="0"/>
              <a:t>(A)</a:t>
            </a:r>
            <a:r>
              <a:rPr lang="zh-TW" altLang="en-US" sz="2200" dirty="0" smtClean="0"/>
              <a:t>的私鑰為之 </a:t>
            </a:r>
            <a:r>
              <a:rPr lang="en-US" altLang="zh-TW" sz="2200" dirty="0" smtClean="0"/>
              <a:t>(</a:t>
            </a:r>
            <a:r>
              <a:rPr lang="zh-TW" altLang="en-US" sz="2200" dirty="0" smtClean="0"/>
              <a:t>任何人皆可驗章</a:t>
            </a:r>
            <a:r>
              <a:rPr lang="en-US" altLang="zh-TW" sz="2200" dirty="0" smtClean="0"/>
              <a:t>)</a:t>
            </a:r>
            <a:endParaRPr lang="en-US" altLang="zh-TW" sz="2200" dirty="0"/>
          </a:p>
          <a:p>
            <a:pPr>
              <a:spcBef>
                <a:spcPts val="1200"/>
              </a:spcBef>
            </a:pPr>
            <a:endParaRPr lang="en-US" altLang="zh-TW" sz="2200" dirty="0" smtClean="0"/>
          </a:p>
        </p:txBody>
      </p:sp>
      <p:sp>
        <p:nvSpPr>
          <p:cNvPr id="3" name="標題 2"/>
          <p:cNvSpPr>
            <a:spLocks noGrp="1"/>
          </p:cNvSpPr>
          <p:nvPr>
            <p:ph type="title"/>
          </p:nvPr>
        </p:nvSpPr>
        <p:spPr/>
        <p:txBody>
          <a:bodyPr/>
          <a:lstStyle/>
          <a:p>
            <a:r>
              <a:rPr lang="en-US" altLang="zh-TW" dirty="0" smtClean="0">
                <a:solidFill>
                  <a:srgbClr val="FF0000"/>
                </a:solidFill>
              </a:rPr>
              <a:t>B2. </a:t>
            </a:r>
            <a:r>
              <a:rPr lang="zh-TW" altLang="en-US" dirty="0" smtClean="0">
                <a:solidFill>
                  <a:srgbClr val="FF0000"/>
                </a:solidFill>
              </a:rPr>
              <a:t>非對稱式</a:t>
            </a:r>
            <a:r>
              <a:rPr lang="zh-TW" altLang="en-US" dirty="0" smtClean="0"/>
              <a:t>加密</a:t>
            </a:r>
            <a:endParaRPr lang="zh-TW" altLang="en-US" dirty="0"/>
          </a:p>
        </p:txBody>
      </p:sp>
      <p:sp>
        <p:nvSpPr>
          <p:cNvPr id="9" name="文字方塊 8"/>
          <p:cNvSpPr txBox="1"/>
          <p:nvPr/>
        </p:nvSpPr>
        <p:spPr>
          <a:xfrm>
            <a:off x="6572264" y="6357958"/>
            <a:ext cx="1819729" cy="307777"/>
          </a:xfrm>
          <a:prstGeom prst="rect">
            <a:avLst/>
          </a:prstGeom>
          <a:noFill/>
        </p:spPr>
        <p:txBody>
          <a:bodyPr wrap="none" rtlCol="0">
            <a:spAutoFit/>
          </a:bodyPr>
          <a:lstStyle/>
          <a:p>
            <a:r>
              <a:rPr lang="zh-TW" altLang="en-US" sz="1400" dirty="0" smtClean="0">
                <a:latin typeface="Calibri" pitchFamily="34" charset="0"/>
              </a:rPr>
              <a:t>取材自</a:t>
            </a:r>
            <a:r>
              <a:rPr lang="en-US" altLang="zh-TW" sz="1400" dirty="0" smtClean="0">
                <a:latin typeface="Calibri" pitchFamily="34" charset="0"/>
              </a:rPr>
              <a:t>The Code Book</a:t>
            </a:r>
            <a:endParaRPr lang="zh-TW" altLang="en-US" sz="1400" dirty="0">
              <a:latin typeface="Calibri" pitchFamily="34" charset="0"/>
            </a:endParaRPr>
          </a:p>
        </p:txBody>
      </p:sp>
      <p:sp>
        <p:nvSpPr>
          <p:cNvPr id="10" name="矩形 9">
            <a:hlinkClick r:id="rId2"/>
          </p:cNvPr>
          <p:cNvSpPr/>
          <p:nvPr/>
        </p:nvSpPr>
        <p:spPr>
          <a:xfrm>
            <a:off x="395157" y="5387275"/>
            <a:ext cx="7416824" cy="79208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標楷體" panose="03000509000000000000" pitchFamily="65" charset="-120"/>
                <a:ea typeface="標楷體" panose="03000509000000000000" pitchFamily="65" charset="-120"/>
              </a:rPr>
              <a:t>RSA </a:t>
            </a:r>
            <a:r>
              <a:rPr lang="zh-TW" altLang="en-US" sz="2000" dirty="0">
                <a:latin typeface="標楷體" panose="03000509000000000000" pitchFamily="65" charset="-120"/>
                <a:ea typeface="標楷體" panose="03000509000000000000" pitchFamily="65" charset="-120"/>
              </a:rPr>
              <a:t>加密特點</a:t>
            </a:r>
            <a:r>
              <a:rPr lang="en-US" altLang="zh-TW" sz="2000" dirty="0">
                <a:solidFill>
                  <a:schemeClr val="accent6"/>
                </a:solidFill>
                <a:latin typeface="標楷體" panose="03000509000000000000" pitchFamily="65" charset="-120"/>
                <a:ea typeface="標楷體" panose="03000509000000000000" pitchFamily="65" charset="-120"/>
              </a:rPr>
              <a:t>:『</a:t>
            </a:r>
            <a:r>
              <a:rPr lang="zh-TW" altLang="en-US" sz="2000" dirty="0">
                <a:solidFill>
                  <a:schemeClr val="accent6"/>
                </a:solidFill>
                <a:latin typeface="標楷體" panose="03000509000000000000" pitchFamily="65" charset="-120"/>
                <a:ea typeface="標楷體" panose="03000509000000000000" pitchFamily="65" charset="-120"/>
              </a:rPr>
              <a:t>明文的長度不可以超過鑰匙長度</a:t>
            </a:r>
            <a:r>
              <a:rPr lang="en-US" altLang="zh-TW" sz="2000" dirty="0" smtClean="0">
                <a:solidFill>
                  <a:schemeClr val="accent6"/>
                </a:solidFill>
                <a:latin typeface="標楷體" panose="03000509000000000000" pitchFamily="65" charset="-120"/>
                <a:ea typeface="標楷體" panose="03000509000000000000" pitchFamily="65" charset="-120"/>
              </a:rPr>
              <a:t>』 </a:t>
            </a:r>
            <a:r>
              <a:rPr lang="en-US" altLang="zh-TW" sz="1400" dirty="0" smtClean="0"/>
              <a:t>https</a:t>
            </a:r>
            <a:r>
              <a:rPr lang="en-US" altLang="zh-TW" sz="1400" dirty="0"/>
              <a:t>://reurl.cc/82AbqX</a:t>
            </a:r>
            <a:endParaRPr lang="zh-TW" altLang="en-US" sz="14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流程圖: 文件 4"/>
          <p:cNvSpPr/>
          <p:nvPr/>
        </p:nvSpPr>
        <p:spPr>
          <a:xfrm>
            <a:off x="466404" y="2991252"/>
            <a:ext cx="944692" cy="96073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6" name="流程圖: 文件 5"/>
          <p:cNvSpPr/>
          <p:nvPr/>
        </p:nvSpPr>
        <p:spPr>
          <a:xfrm>
            <a:off x="6967262" y="2989663"/>
            <a:ext cx="944692" cy="96238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7" name="橢圓 6"/>
          <p:cNvSpPr/>
          <p:nvPr/>
        </p:nvSpPr>
        <p:spPr>
          <a:xfrm>
            <a:off x="1752287" y="3062690"/>
            <a:ext cx="799355" cy="812932"/>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smtClean="0">
                <a:solidFill>
                  <a:schemeClr val="bg1"/>
                </a:solidFill>
                <a:latin typeface="Calibri" pitchFamily="34" charset="0"/>
              </a:rPr>
              <a:t>加密</a:t>
            </a:r>
            <a:endParaRPr lang="zh-TW" altLang="en-US" sz="1600" b="1" dirty="0">
              <a:solidFill>
                <a:schemeClr val="bg1"/>
              </a:solidFill>
              <a:latin typeface="Calibri" pitchFamily="34" charset="0"/>
            </a:endParaRPr>
          </a:p>
        </p:txBody>
      </p:sp>
      <p:sp>
        <p:nvSpPr>
          <p:cNvPr id="8" name="橢圓 7"/>
          <p:cNvSpPr/>
          <p:nvPr/>
        </p:nvSpPr>
        <p:spPr>
          <a:xfrm>
            <a:off x="5824253" y="3061101"/>
            <a:ext cx="799355" cy="8145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smtClean="0">
                <a:solidFill>
                  <a:srgbClr val="FFC000"/>
                </a:solidFill>
                <a:latin typeface="Calibri" pitchFamily="34" charset="0"/>
              </a:rPr>
              <a:t>解密</a:t>
            </a:r>
            <a:endParaRPr lang="zh-TW" altLang="en-US" sz="1600" b="1" dirty="0">
              <a:solidFill>
                <a:srgbClr val="FFC000"/>
              </a:solidFill>
              <a:latin typeface="Calibri" pitchFamily="34" charset="0"/>
            </a:endParaRPr>
          </a:p>
        </p:txBody>
      </p:sp>
      <p:sp>
        <p:nvSpPr>
          <p:cNvPr id="9" name="矩形 8"/>
          <p:cNvSpPr/>
          <p:nvPr/>
        </p:nvSpPr>
        <p:spPr>
          <a:xfrm>
            <a:off x="3038171" y="3062690"/>
            <a:ext cx="799355" cy="8129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sp>
        <p:nvSpPr>
          <p:cNvPr id="10" name="矩形 9"/>
          <p:cNvSpPr/>
          <p:nvPr/>
        </p:nvSpPr>
        <p:spPr>
          <a:xfrm>
            <a:off x="4609807" y="3062690"/>
            <a:ext cx="799355" cy="8112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cxnSp>
        <p:nvCxnSpPr>
          <p:cNvPr id="11" name="直線單箭頭接點 10"/>
          <p:cNvCxnSpPr>
            <a:stCxn id="5" idx="3"/>
            <a:endCxn id="7" idx="2"/>
          </p:cNvCxnSpPr>
          <p:nvPr/>
        </p:nvCxnSpPr>
        <p:spPr>
          <a:xfrm flipV="1">
            <a:off x="1411096" y="3469156"/>
            <a:ext cx="341191" cy="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7" idx="6"/>
            <a:endCxn id="9" idx="1"/>
          </p:cNvCxnSpPr>
          <p:nvPr/>
        </p:nvCxnSpPr>
        <p:spPr>
          <a:xfrm>
            <a:off x="2551642" y="3469156"/>
            <a:ext cx="48652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9" idx="3"/>
            <a:endCxn id="10" idx="1"/>
          </p:cNvCxnSpPr>
          <p:nvPr/>
        </p:nvCxnSpPr>
        <p:spPr>
          <a:xfrm flipV="1">
            <a:off x="3837526" y="3468335"/>
            <a:ext cx="772281" cy="8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8" idx="2"/>
          </p:cNvCxnSpPr>
          <p:nvPr/>
        </p:nvCxnSpPr>
        <p:spPr>
          <a:xfrm>
            <a:off x="5409162" y="3468335"/>
            <a:ext cx="415091" cy="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8" idx="6"/>
            <a:endCxn id="6" idx="1"/>
          </p:cNvCxnSpPr>
          <p:nvPr/>
        </p:nvCxnSpPr>
        <p:spPr>
          <a:xfrm>
            <a:off x="6623608" y="3468389"/>
            <a:ext cx="343654" cy="2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圓角矩形 15"/>
          <p:cNvSpPr/>
          <p:nvPr/>
        </p:nvSpPr>
        <p:spPr>
          <a:xfrm>
            <a:off x="1680850" y="4134259"/>
            <a:ext cx="944692" cy="369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sp>
        <p:nvSpPr>
          <p:cNvPr id="17" name="圓角矩形 16"/>
          <p:cNvSpPr/>
          <p:nvPr/>
        </p:nvSpPr>
        <p:spPr>
          <a:xfrm>
            <a:off x="5752816" y="4134259"/>
            <a:ext cx="944692" cy="3695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18" name="直線單箭頭接點 17"/>
          <p:cNvCxnSpPr>
            <a:stCxn id="16" idx="0"/>
            <a:endCxn id="7" idx="4"/>
          </p:cNvCxnSpPr>
          <p:nvPr/>
        </p:nvCxnSpPr>
        <p:spPr>
          <a:xfrm flipH="1" flipV="1">
            <a:off x="2151965" y="3875622"/>
            <a:ext cx="1231" cy="258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7" idx="0"/>
            <a:endCxn id="8" idx="4"/>
          </p:cNvCxnSpPr>
          <p:nvPr/>
        </p:nvCxnSpPr>
        <p:spPr>
          <a:xfrm flipH="1" flipV="1">
            <a:off x="6223931" y="3875676"/>
            <a:ext cx="1231" cy="2585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394965" y="2479044"/>
            <a:ext cx="1361891" cy="382076"/>
          </a:xfrm>
          <a:prstGeom prst="rect">
            <a:avLst/>
          </a:prstGeom>
          <a:noFill/>
        </p:spPr>
        <p:txBody>
          <a:bodyPr wrap="square" rtlCol="0">
            <a:spAutoFit/>
          </a:bodyPr>
          <a:lstStyle/>
          <a:p>
            <a:r>
              <a:rPr lang="zh-TW" altLang="en-US" dirty="0" smtClean="0">
                <a:latin typeface="Calibri" pitchFamily="34" charset="0"/>
              </a:rPr>
              <a:t>訊息傳送方</a:t>
            </a:r>
            <a:endParaRPr lang="zh-TW" altLang="en-US" dirty="0">
              <a:latin typeface="Calibri" pitchFamily="34" charset="0"/>
            </a:endParaRPr>
          </a:p>
        </p:txBody>
      </p:sp>
      <p:sp>
        <p:nvSpPr>
          <p:cNvPr id="25" name="文字方塊 24"/>
          <p:cNvSpPr txBox="1"/>
          <p:nvPr/>
        </p:nvSpPr>
        <p:spPr>
          <a:xfrm>
            <a:off x="6828243" y="2479044"/>
            <a:ext cx="1361891" cy="382076"/>
          </a:xfrm>
          <a:prstGeom prst="rect">
            <a:avLst/>
          </a:prstGeom>
          <a:noFill/>
        </p:spPr>
        <p:txBody>
          <a:bodyPr wrap="square" rtlCol="0">
            <a:spAutoFit/>
          </a:bodyPr>
          <a:lstStyle/>
          <a:p>
            <a:r>
              <a:rPr lang="zh-TW" altLang="en-US" dirty="0" smtClean="0">
                <a:latin typeface="Calibri" pitchFamily="34" charset="0"/>
              </a:rPr>
              <a:t>訊息接收方</a:t>
            </a:r>
            <a:endParaRPr lang="zh-TW" altLang="en-US" dirty="0">
              <a:latin typeface="Calibri" pitchFamily="34" charset="0"/>
            </a:endParaRPr>
          </a:p>
        </p:txBody>
      </p:sp>
      <p:sp>
        <p:nvSpPr>
          <p:cNvPr id="74" name="文字方塊 73"/>
          <p:cNvSpPr txBox="1"/>
          <p:nvPr/>
        </p:nvSpPr>
        <p:spPr>
          <a:xfrm>
            <a:off x="1149723" y="4562888"/>
            <a:ext cx="2066318" cy="382076"/>
          </a:xfrm>
          <a:prstGeom prst="rect">
            <a:avLst/>
          </a:prstGeom>
          <a:noFill/>
        </p:spPr>
        <p:txBody>
          <a:bodyPr wrap="square" rtlCol="0">
            <a:spAutoFit/>
          </a:bodyPr>
          <a:lstStyle/>
          <a:p>
            <a:r>
              <a:rPr lang="zh-TW" altLang="en-US" dirty="0" smtClean="0">
                <a:solidFill>
                  <a:srgbClr val="FF0000"/>
                </a:solidFill>
                <a:latin typeface="Calibri" pitchFamily="34" charset="0"/>
              </a:rPr>
              <a:t>接收方</a:t>
            </a:r>
            <a:r>
              <a:rPr lang="zh-TW" altLang="en-US" dirty="0" smtClean="0">
                <a:latin typeface="Calibri" pitchFamily="34" charset="0"/>
              </a:rPr>
              <a:t>的</a:t>
            </a:r>
            <a:r>
              <a:rPr lang="zh-TW" altLang="en-US" dirty="0" smtClean="0">
                <a:solidFill>
                  <a:srgbClr val="FF0000"/>
                </a:solidFill>
                <a:latin typeface="Calibri" pitchFamily="34" charset="0"/>
              </a:rPr>
              <a:t>公開</a:t>
            </a:r>
            <a:r>
              <a:rPr lang="zh-TW" altLang="en-US" dirty="0" smtClean="0">
                <a:latin typeface="Calibri" pitchFamily="34" charset="0"/>
              </a:rPr>
              <a:t>金鑰</a:t>
            </a:r>
            <a:endParaRPr lang="zh-TW" altLang="en-US" dirty="0">
              <a:latin typeface="Calibri" pitchFamily="34" charset="0"/>
            </a:endParaRPr>
          </a:p>
        </p:txBody>
      </p:sp>
      <p:sp>
        <p:nvSpPr>
          <p:cNvPr id="75" name="文字方塊 74"/>
          <p:cNvSpPr txBox="1"/>
          <p:nvPr/>
        </p:nvSpPr>
        <p:spPr>
          <a:xfrm>
            <a:off x="5221689" y="4562888"/>
            <a:ext cx="2066318" cy="382076"/>
          </a:xfrm>
          <a:prstGeom prst="rect">
            <a:avLst/>
          </a:prstGeom>
          <a:noFill/>
        </p:spPr>
        <p:txBody>
          <a:bodyPr wrap="square" rtlCol="0">
            <a:spAutoFit/>
          </a:bodyPr>
          <a:lstStyle/>
          <a:p>
            <a:r>
              <a:rPr lang="zh-TW" altLang="en-US" dirty="0" smtClean="0">
                <a:latin typeface="Calibri" pitchFamily="34" charset="0"/>
              </a:rPr>
              <a:t>接收方的</a:t>
            </a:r>
            <a:r>
              <a:rPr lang="zh-TW" altLang="en-US" dirty="0" smtClean="0">
                <a:solidFill>
                  <a:srgbClr val="FF0000"/>
                </a:solidFill>
                <a:latin typeface="Calibri" pitchFamily="34" charset="0"/>
              </a:rPr>
              <a:t>私密</a:t>
            </a:r>
            <a:r>
              <a:rPr lang="zh-TW" altLang="en-US" dirty="0" smtClean="0">
                <a:latin typeface="Calibri" pitchFamily="34" charset="0"/>
              </a:rPr>
              <a:t>金鑰</a:t>
            </a:r>
            <a:endParaRPr lang="zh-TW" altLang="en-US" dirty="0">
              <a:latin typeface="Calibri" pitchFamily="34" charset="0"/>
            </a:endParaRPr>
          </a:p>
        </p:txBody>
      </p:sp>
      <p:sp>
        <p:nvSpPr>
          <p:cNvPr id="78" name="矩形 77"/>
          <p:cNvSpPr/>
          <p:nvPr/>
        </p:nvSpPr>
        <p:spPr>
          <a:xfrm>
            <a:off x="323528" y="2276872"/>
            <a:ext cx="7920880" cy="280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9" name="文字方塊 78"/>
          <p:cNvSpPr txBox="1"/>
          <p:nvPr/>
        </p:nvSpPr>
        <p:spPr>
          <a:xfrm>
            <a:off x="3109040" y="908720"/>
            <a:ext cx="2942638" cy="523220"/>
          </a:xfrm>
          <a:prstGeom prst="rect">
            <a:avLst/>
          </a:prstGeom>
          <a:noFill/>
          <a:ln w="12700">
            <a:solidFill>
              <a:schemeClr val="accent1">
                <a:shade val="50000"/>
              </a:schemeClr>
            </a:solidFill>
          </a:ln>
        </p:spPr>
        <p:txBody>
          <a:bodyPr wrap="square" rtlCol="0">
            <a:spAutoFit/>
          </a:bodyPr>
          <a:lstStyle/>
          <a:p>
            <a:r>
              <a:rPr lang="en-US" altLang="zh-TW" sz="2800" b="1" dirty="0" smtClean="0">
                <a:solidFill>
                  <a:srgbClr val="0000FF"/>
                </a:solidFill>
                <a:latin typeface="Calibri" pitchFamily="34" charset="0"/>
              </a:rPr>
              <a:t>Confidentiality</a:t>
            </a:r>
            <a:endParaRPr lang="zh-TW" altLang="en-US" sz="2800" b="1" dirty="0">
              <a:solidFill>
                <a:srgbClr val="0000FF"/>
              </a:solidFill>
              <a:latin typeface="Calibri" pitchFamily="34" charset="0"/>
            </a:endParaRPr>
          </a:p>
        </p:txBody>
      </p:sp>
      <p:cxnSp>
        <p:nvCxnSpPr>
          <p:cNvPr id="90" name="直線接點 89"/>
          <p:cNvCxnSpPr/>
          <p:nvPr/>
        </p:nvCxnSpPr>
        <p:spPr>
          <a:xfrm>
            <a:off x="4182768" y="3062690"/>
            <a:ext cx="27" cy="19953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2117124" y="116631"/>
            <a:ext cx="4615115" cy="71558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4800" dirty="0" smtClean="0">
                <a:latin typeface="標楷體" panose="03000509000000000000" pitchFamily="65" charset="-120"/>
                <a:ea typeface="標楷體" panose="03000509000000000000" pitchFamily="65" charset="-120"/>
              </a:rPr>
              <a:t>加解密</a:t>
            </a:r>
            <a:endParaRPr lang="zh-TW" altLang="en-US" sz="4800" dirty="0">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a:t>請參考附件</a:t>
            </a:r>
          </a:p>
          <a:p>
            <a:pPr marL="0" indent="0">
              <a:buNone/>
            </a:pPr>
            <a:endParaRPr lang="zh-TW" altLang="en-US" dirty="0"/>
          </a:p>
        </p:txBody>
      </p:sp>
      <p:sp>
        <p:nvSpPr>
          <p:cNvPr id="3" name="標題 2"/>
          <p:cNvSpPr>
            <a:spLocks noGrp="1"/>
          </p:cNvSpPr>
          <p:nvPr>
            <p:ph type="title"/>
          </p:nvPr>
        </p:nvSpPr>
        <p:spPr/>
        <p:txBody>
          <a:bodyPr/>
          <a:lstStyle/>
          <a:p>
            <a:pPr algn="ctr"/>
            <a:r>
              <a:rPr lang="en-US" altLang="zh-TW" dirty="0" smtClean="0"/>
              <a:t>2.A: RAS </a:t>
            </a:r>
            <a:r>
              <a:rPr lang="zh-TW" altLang="en-US" dirty="0" smtClean="0"/>
              <a:t>金鑰產生</a:t>
            </a:r>
            <a:endParaRPr lang="zh-TW" altLang="en-US" dirty="0"/>
          </a:p>
        </p:txBody>
      </p:sp>
    </p:spTree>
    <p:extLst>
      <p:ext uri="{BB962C8B-B14F-4D97-AF65-F5344CB8AC3E}">
        <p14:creationId xmlns:p14="http://schemas.microsoft.com/office/powerpoint/2010/main" val="1083574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請參考附件</a:t>
            </a:r>
            <a:endParaRPr lang="zh-TW" altLang="en-US" dirty="0"/>
          </a:p>
        </p:txBody>
      </p:sp>
      <p:sp>
        <p:nvSpPr>
          <p:cNvPr id="3" name="標題 2"/>
          <p:cNvSpPr>
            <a:spLocks noGrp="1"/>
          </p:cNvSpPr>
          <p:nvPr>
            <p:ph type="title"/>
          </p:nvPr>
        </p:nvSpPr>
        <p:spPr/>
        <p:txBody>
          <a:bodyPr/>
          <a:lstStyle/>
          <a:p>
            <a:pPr algn="ctr"/>
            <a:r>
              <a:rPr lang="en-US" altLang="zh-TW" dirty="0" smtClean="0"/>
              <a:t>2.B: RAS </a:t>
            </a:r>
            <a:r>
              <a:rPr lang="zh-TW" altLang="en-US" dirty="0" smtClean="0"/>
              <a:t>加密</a:t>
            </a:r>
            <a:r>
              <a:rPr lang="en-US" altLang="zh-TW" dirty="0" smtClean="0"/>
              <a:t>/</a:t>
            </a:r>
            <a:r>
              <a:rPr lang="zh-TW" altLang="en-US" dirty="0" smtClean="0"/>
              <a:t>解密</a:t>
            </a:r>
            <a:r>
              <a:rPr lang="en-US" altLang="zh-TW" dirty="0" smtClean="0"/>
              <a:t>-</a:t>
            </a:r>
            <a:r>
              <a:rPr lang="zh-TW" altLang="en-US" dirty="0" smtClean="0"/>
              <a:t>計算</a:t>
            </a:r>
            <a:endParaRPr lang="zh-TW" altLang="en-US" dirty="0"/>
          </a:p>
        </p:txBody>
      </p:sp>
    </p:spTree>
    <p:extLst>
      <p:ext uri="{BB962C8B-B14F-4D97-AF65-F5344CB8AC3E}">
        <p14:creationId xmlns:p14="http://schemas.microsoft.com/office/powerpoint/2010/main" val="43409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52936"/>
            <a:ext cx="6255488" cy="1362075"/>
          </a:xfrm>
          <a:solidFill>
            <a:srgbClr val="0000FF"/>
          </a:solidFill>
          <a:ln w="25400">
            <a:solidFill>
              <a:srgbClr val="FF0000"/>
            </a:solidFill>
          </a:ln>
        </p:spPr>
        <p:txBody>
          <a:bodyPr anchor="ctr"/>
          <a:lstStyle/>
          <a:p>
            <a:pPr algn="ctr"/>
            <a:r>
              <a:rPr lang="en-US" altLang="zh-TW" dirty="0">
                <a:solidFill>
                  <a:schemeClr val="bg1"/>
                </a:solidFill>
                <a:latin typeface="標楷體" panose="03000509000000000000" pitchFamily="65" charset="-120"/>
                <a:ea typeface="標楷體" panose="03000509000000000000" pitchFamily="65" charset="-120"/>
              </a:rPr>
              <a:t>B.3 </a:t>
            </a:r>
            <a:r>
              <a:rPr lang="zh-TW" altLang="en-US" dirty="0">
                <a:solidFill>
                  <a:schemeClr val="bg1"/>
                </a:solidFill>
                <a:latin typeface="標楷體" panose="03000509000000000000" pitchFamily="65" charset="-120"/>
                <a:ea typeface="標楷體" panose="03000509000000000000" pitchFamily="65" charset="-120"/>
              </a:rPr>
              <a:t>雜湊函數 </a:t>
            </a:r>
            <a:r>
              <a:rPr lang="en-US" altLang="zh-TW" dirty="0">
                <a:solidFill>
                  <a:schemeClr val="bg1"/>
                </a:solidFill>
                <a:latin typeface="標楷體" panose="03000509000000000000" pitchFamily="65" charset="-120"/>
                <a:ea typeface="標楷體" panose="03000509000000000000" pitchFamily="65" charset="-120"/>
              </a:rPr>
              <a:t>(HASH)</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977249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196752"/>
            <a:ext cx="8215370" cy="5258984"/>
          </a:xfrm>
        </p:spPr>
        <p:txBody>
          <a:bodyPr>
            <a:normAutofit lnSpcReduction="10000"/>
          </a:bodyPr>
          <a:lstStyle/>
          <a:p>
            <a:r>
              <a:rPr lang="en-US" altLang="zh-TW" dirty="0">
                <a:latin typeface="標楷體" panose="03000509000000000000" pitchFamily="65" charset="-120"/>
                <a:ea typeface="標楷體" panose="03000509000000000000" pitchFamily="65" charset="-120"/>
              </a:rPr>
              <a:t>A.</a:t>
            </a:r>
            <a:r>
              <a:rPr lang="zh-TW" altLang="en-US" dirty="0">
                <a:solidFill>
                  <a:srgbClr val="0000FF"/>
                </a:solidFill>
                <a:latin typeface="標楷體" panose="03000509000000000000" pitchFamily="65" charset="-120"/>
                <a:ea typeface="標楷體" panose="03000509000000000000" pitchFamily="65" charset="-120"/>
              </a:rPr>
              <a:t>密碼學的演進 </a:t>
            </a:r>
            <a:r>
              <a:rPr lang="en-US" altLang="zh-TW" dirty="0">
                <a:solidFill>
                  <a:srgbClr val="0000FF"/>
                </a:solidFill>
                <a:latin typeface="標楷體" panose="03000509000000000000" pitchFamily="65" charset="-120"/>
                <a:ea typeface="標楷體" panose="03000509000000000000" pitchFamily="65" charset="-120"/>
              </a:rPr>
              <a:t>(classical)</a:t>
            </a:r>
          </a:p>
          <a:p>
            <a:r>
              <a:rPr lang="en-US" altLang="zh-TW" dirty="0">
                <a:latin typeface="標楷體" panose="03000509000000000000" pitchFamily="65" charset="-120"/>
                <a:ea typeface="標楷體" panose="03000509000000000000" pitchFamily="65" charset="-120"/>
              </a:rPr>
              <a:t>B.</a:t>
            </a:r>
            <a:r>
              <a:rPr lang="zh-TW" altLang="en-US" dirty="0">
                <a:solidFill>
                  <a:srgbClr val="FF0000"/>
                </a:solidFill>
                <a:latin typeface="標楷體" panose="03000509000000000000" pitchFamily="65" charset="-120"/>
                <a:ea typeface="標楷體" panose="03000509000000000000" pitchFamily="65" charset="-120"/>
              </a:rPr>
              <a:t>近代電腦密碼學 </a:t>
            </a:r>
            <a:r>
              <a:rPr lang="en-US" altLang="zh-TW" dirty="0">
                <a:solidFill>
                  <a:srgbClr val="FF0000"/>
                </a:solidFill>
                <a:latin typeface="標楷體" panose="03000509000000000000" pitchFamily="65" charset="-120"/>
                <a:ea typeface="標楷體" panose="03000509000000000000" pitchFamily="65" charset="-120"/>
              </a:rPr>
              <a:t>(modern)</a:t>
            </a:r>
          </a:p>
          <a:p>
            <a:pPr lvl="1"/>
            <a:r>
              <a:rPr lang="en-US" altLang="zh-TW" dirty="0">
                <a:latin typeface="標楷體" panose="03000509000000000000" pitchFamily="65" charset="-120"/>
                <a:ea typeface="標楷體" panose="03000509000000000000" pitchFamily="65" charset="-120"/>
              </a:rPr>
              <a:t>B.1 </a:t>
            </a:r>
            <a:r>
              <a:rPr lang="zh-TW" altLang="en-US" dirty="0">
                <a:solidFill>
                  <a:srgbClr val="0000FF"/>
                </a:solidFill>
                <a:latin typeface="標楷體" panose="03000509000000000000" pitchFamily="65" charset="-120"/>
                <a:ea typeface="標楷體" panose="03000509000000000000" pitchFamily="65" charset="-120"/>
              </a:rPr>
              <a:t>對</a:t>
            </a:r>
            <a:r>
              <a:rPr lang="zh-TW" altLang="en-US" dirty="0">
                <a:latin typeface="標楷體" panose="03000509000000000000" pitchFamily="65" charset="-120"/>
                <a:ea typeface="標楷體" panose="03000509000000000000" pitchFamily="65" charset="-120"/>
              </a:rPr>
              <a:t>稱式加密</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解密 </a:t>
            </a:r>
            <a:r>
              <a:rPr lang="en-US" altLang="zh-TW" dirty="0">
                <a:latin typeface="標楷體" panose="03000509000000000000" pitchFamily="65" charset="-120"/>
                <a:ea typeface="標楷體" panose="03000509000000000000" pitchFamily="65" charset="-120"/>
              </a:rPr>
              <a:t>(Symmetric)</a:t>
            </a:r>
          </a:p>
          <a:p>
            <a:pPr lvl="1"/>
            <a:r>
              <a:rPr lang="en-US" altLang="zh-TW" dirty="0">
                <a:latin typeface="標楷體" panose="03000509000000000000" pitchFamily="65" charset="-120"/>
                <a:ea typeface="標楷體" panose="03000509000000000000" pitchFamily="65" charset="-120"/>
              </a:rPr>
              <a:t>B.2 </a:t>
            </a:r>
            <a:r>
              <a:rPr lang="zh-TW" altLang="en-US" dirty="0">
                <a:solidFill>
                  <a:srgbClr val="FF0000"/>
                </a:solidFill>
                <a:latin typeface="標楷體" panose="03000509000000000000" pitchFamily="65" charset="-120"/>
                <a:ea typeface="標楷體" panose="03000509000000000000" pitchFamily="65" charset="-120"/>
              </a:rPr>
              <a:t>非</a:t>
            </a:r>
            <a:r>
              <a:rPr lang="zh-TW" altLang="en-US" dirty="0">
                <a:latin typeface="標楷體" panose="03000509000000000000" pitchFamily="65" charset="-120"/>
                <a:ea typeface="標楷體" panose="03000509000000000000" pitchFamily="65" charset="-120"/>
              </a:rPr>
              <a:t>對稱式加</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解密 </a:t>
            </a:r>
            <a:r>
              <a:rPr lang="en-US" altLang="zh-TW" dirty="0">
                <a:latin typeface="標楷體" panose="03000509000000000000" pitchFamily="65" charset="-120"/>
                <a:ea typeface="標楷體" panose="03000509000000000000" pitchFamily="65" charset="-120"/>
              </a:rPr>
              <a:t>(Asymmetric)</a:t>
            </a:r>
          </a:p>
          <a:p>
            <a:pPr lvl="1"/>
            <a:r>
              <a:rPr lang="en-US" altLang="zh-TW" dirty="0">
                <a:latin typeface="標楷體" panose="03000509000000000000" pitchFamily="65" charset="-120"/>
                <a:ea typeface="標楷體" panose="03000509000000000000" pitchFamily="65" charset="-120"/>
              </a:rPr>
              <a:t>B.3 </a:t>
            </a:r>
            <a:r>
              <a:rPr lang="zh-TW" altLang="en-US" dirty="0">
                <a:latin typeface="標楷體" panose="03000509000000000000" pitchFamily="65" charset="-120"/>
                <a:ea typeface="標楷體" panose="03000509000000000000" pitchFamily="65" charset="-120"/>
              </a:rPr>
              <a:t>雜湊函數 </a:t>
            </a:r>
            <a:r>
              <a:rPr lang="en-US" altLang="zh-TW" dirty="0">
                <a:latin typeface="標楷體" panose="03000509000000000000" pitchFamily="65" charset="-120"/>
                <a:ea typeface="標楷體" panose="03000509000000000000" pitchFamily="65" charset="-120"/>
              </a:rPr>
              <a:t>(HASH</a:t>
            </a:r>
            <a:r>
              <a:rPr lang="en-US" altLang="zh-TW" dirty="0" smtClean="0">
                <a:latin typeface="標楷體" panose="03000509000000000000" pitchFamily="65" charset="-120"/>
                <a:ea typeface="標楷體" panose="03000509000000000000" pitchFamily="65" charset="-120"/>
              </a:rPr>
              <a:t>)</a:t>
            </a:r>
            <a:endParaRPr lang="en-US" altLang="zh-TW" dirty="0">
              <a:solidFill>
                <a:srgbClr val="FF0000"/>
              </a:solidFill>
              <a:latin typeface="標楷體" panose="03000509000000000000" pitchFamily="65" charset="-120"/>
              <a:ea typeface="標楷體" panose="03000509000000000000" pitchFamily="65" charset="-120"/>
            </a:endParaRPr>
          </a:p>
          <a:p>
            <a:pPr lvl="1"/>
            <a:r>
              <a:rPr lang="en-US" altLang="zh-TW" dirty="0">
                <a:latin typeface="標楷體" panose="03000509000000000000" pitchFamily="65" charset="-120"/>
                <a:ea typeface="標楷體" panose="03000509000000000000" pitchFamily="65" charset="-120"/>
              </a:rPr>
              <a:t>B.4 </a:t>
            </a:r>
            <a:r>
              <a:rPr lang="zh-TW" altLang="en-US" dirty="0" smtClean="0">
                <a:solidFill>
                  <a:srgbClr val="FF0000"/>
                </a:solidFill>
                <a:latin typeface="標楷體" panose="03000509000000000000" pitchFamily="65" charset="-120"/>
                <a:ea typeface="標楷體" panose="03000509000000000000" pitchFamily="65" charset="-120"/>
              </a:rPr>
              <a:t>非</a:t>
            </a:r>
            <a:r>
              <a:rPr lang="zh-TW" altLang="en-US" dirty="0" smtClean="0">
                <a:latin typeface="標楷體" panose="03000509000000000000" pitchFamily="65" charset="-120"/>
                <a:ea typeface="標楷體" panose="03000509000000000000" pitchFamily="65" charset="-120"/>
              </a:rPr>
              <a:t>對稱式簽</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驗章 </a:t>
            </a:r>
            <a:r>
              <a:rPr lang="en-US" altLang="zh-TW" dirty="0" smtClean="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Signature</a:t>
            </a:r>
            <a:r>
              <a:rPr lang="en-US" altLang="zh-TW" dirty="0" smtClean="0">
                <a:latin typeface="標楷體" panose="03000509000000000000" pitchFamily="65" charset="-120"/>
                <a:ea typeface="標楷體" panose="03000509000000000000" pitchFamily="65" charset="-120"/>
              </a:rPr>
              <a:t>)</a:t>
            </a:r>
          </a:p>
          <a:p>
            <a:pPr lvl="1"/>
            <a:r>
              <a:rPr lang="en-US" altLang="zh-TW" dirty="0" smtClean="0">
                <a:latin typeface="標楷體" panose="03000509000000000000" pitchFamily="65" charset="-120"/>
                <a:ea typeface="標楷體" panose="03000509000000000000" pitchFamily="65" charset="-120"/>
              </a:rPr>
              <a:t>B.5 </a:t>
            </a:r>
            <a:r>
              <a:rPr lang="zh-TW" altLang="en-US" dirty="0">
                <a:solidFill>
                  <a:srgbClr val="0000FF"/>
                </a:solidFill>
                <a:latin typeface="標楷體" panose="03000509000000000000" pitchFamily="65" charset="-120"/>
                <a:ea typeface="標楷體" panose="03000509000000000000" pitchFamily="65" charset="-120"/>
              </a:rPr>
              <a:t>數位信封</a:t>
            </a:r>
            <a:r>
              <a:rPr lang="en-US" altLang="zh-TW" dirty="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Digital  </a:t>
            </a:r>
            <a:r>
              <a:rPr lang="en-US" altLang="zh-TW" dirty="0">
                <a:latin typeface="標楷體" panose="03000509000000000000" pitchFamily="65" charset="-120"/>
                <a:ea typeface="標楷體" panose="03000509000000000000" pitchFamily="65" charset="-120"/>
              </a:rPr>
              <a:t>Envelope)</a:t>
            </a:r>
          </a:p>
          <a:p>
            <a:pPr lvl="1"/>
            <a:r>
              <a:rPr lang="en-US" altLang="zh-TW" i="1" dirty="0" smtClean="0">
                <a:solidFill>
                  <a:srgbClr val="FFC000"/>
                </a:solidFill>
                <a:latin typeface="標楷體" panose="03000509000000000000" pitchFamily="65" charset="-120"/>
                <a:ea typeface="標楷體" panose="03000509000000000000" pitchFamily="65" charset="-120"/>
              </a:rPr>
              <a:t>B.6 </a:t>
            </a:r>
            <a:r>
              <a:rPr lang="zh-TW" altLang="en-US" i="1" dirty="0">
                <a:solidFill>
                  <a:srgbClr val="FFC000"/>
                </a:solidFill>
                <a:latin typeface="標楷體" panose="03000509000000000000" pitchFamily="65" charset="-120"/>
                <a:ea typeface="標楷體" panose="03000509000000000000" pitchFamily="65" charset="-120"/>
              </a:rPr>
              <a:t>對稱式加密的模式 </a:t>
            </a:r>
            <a:r>
              <a:rPr lang="en-US" altLang="zh-TW" i="1" dirty="0">
                <a:solidFill>
                  <a:srgbClr val="FFC000"/>
                </a:solidFill>
                <a:latin typeface="標楷體" panose="03000509000000000000" pitchFamily="65" charset="-120"/>
                <a:ea typeface="標楷體" panose="03000509000000000000" pitchFamily="65" charset="-120"/>
              </a:rPr>
              <a:t>(mode)</a:t>
            </a:r>
          </a:p>
          <a:p>
            <a:pPr lvl="1"/>
            <a:r>
              <a:rPr lang="en-US" altLang="zh-TW" dirty="0" smtClean="0">
                <a:latin typeface="標楷體" panose="03000509000000000000" pitchFamily="65" charset="-120"/>
                <a:ea typeface="標楷體" panose="03000509000000000000" pitchFamily="65" charset="-120"/>
              </a:rPr>
              <a:t>B.7 </a:t>
            </a:r>
            <a:r>
              <a:rPr lang="en-US" altLang="zh-TW" dirty="0">
                <a:latin typeface="標楷體" panose="03000509000000000000" pitchFamily="65" charset="-120"/>
                <a:ea typeface="標楷體" panose="03000509000000000000" pitchFamily="65" charset="-120"/>
              </a:rPr>
              <a:t>PKI</a:t>
            </a:r>
            <a:r>
              <a:rPr lang="zh-TW" altLang="en-US" dirty="0">
                <a:latin typeface="標楷體" panose="03000509000000000000" pitchFamily="65" charset="-120"/>
                <a:ea typeface="標楷體" panose="03000509000000000000" pitchFamily="65" charset="-120"/>
              </a:rPr>
              <a:t>的架構及其它的應用 </a:t>
            </a:r>
            <a:r>
              <a:rPr lang="en-US" altLang="zh-TW" dirty="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Architecture &amp; Application)</a:t>
            </a:r>
            <a:endParaRPr lang="en-US" altLang="zh-TW" dirty="0">
              <a:latin typeface="標楷體" panose="03000509000000000000" pitchFamily="65" charset="-120"/>
              <a:ea typeface="標楷體" panose="03000509000000000000" pitchFamily="65" charset="-120"/>
            </a:endParaRPr>
          </a:p>
          <a:p>
            <a:pPr lvl="1"/>
            <a:r>
              <a:rPr lang="en-US" altLang="zh-TW" dirty="0" smtClean="0">
                <a:latin typeface="標楷體" panose="03000509000000000000" pitchFamily="65" charset="-120"/>
                <a:ea typeface="標楷體" panose="03000509000000000000" pitchFamily="65" charset="-120"/>
              </a:rPr>
              <a:t>B.8 </a:t>
            </a:r>
            <a:r>
              <a:rPr lang="zh-TW" altLang="en-US" dirty="0">
                <a:latin typeface="標楷體" panose="03000509000000000000" pitchFamily="65" charset="-120"/>
                <a:ea typeface="標楷體" panose="03000509000000000000" pitchFamily="65" charset="-120"/>
              </a:rPr>
              <a:t>金鑰管理 </a:t>
            </a:r>
            <a:r>
              <a:rPr lang="en-US" altLang="zh-TW" dirty="0">
                <a:latin typeface="標楷體" panose="03000509000000000000" pitchFamily="65" charset="-120"/>
                <a:ea typeface="標楷體" panose="03000509000000000000" pitchFamily="65" charset="-120"/>
              </a:rPr>
              <a:t>(Key Management)</a:t>
            </a:r>
          </a:p>
          <a:p>
            <a:pPr lvl="1"/>
            <a:r>
              <a:rPr lang="en-US" altLang="zh-TW" dirty="0" smtClean="0">
                <a:latin typeface="標楷體" panose="03000509000000000000" pitchFamily="65" charset="-120"/>
                <a:ea typeface="標楷體" panose="03000509000000000000" pitchFamily="65" charset="-120"/>
              </a:rPr>
              <a:t>B.9 </a:t>
            </a:r>
            <a:r>
              <a:rPr lang="zh-TW" altLang="en-US" dirty="0">
                <a:latin typeface="標楷體" panose="03000509000000000000" pitchFamily="65" charset="-120"/>
                <a:ea typeface="標楷體" panose="03000509000000000000" pitchFamily="65" charset="-120"/>
              </a:rPr>
              <a:t>密碼系統攻擊 </a:t>
            </a:r>
            <a:r>
              <a:rPr lang="en-US" altLang="zh-TW" dirty="0">
                <a:latin typeface="標楷體" panose="03000509000000000000" pitchFamily="65" charset="-120"/>
                <a:ea typeface="標楷體" panose="03000509000000000000" pitchFamily="65" charset="-120"/>
              </a:rPr>
              <a:t>(Cryptosystem Attack)</a:t>
            </a:r>
            <a:endParaRPr lang="zh-TW" altLang="en-US"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a:xfrm>
            <a:off x="285720" y="116632"/>
            <a:ext cx="8215370" cy="680068"/>
          </a:xfrm>
          <a:solidFill>
            <a:srgbClr val="0000FF"/>
          </a:solidFill>
        </p:spPr>
        <p:txBody>
          <a:bodyPr>
            <a:normAutofit/>
          </a:bodyPr>
          <a:lstStyle/>
          <a:p>
            <a:pPr algn="ctr"/>
            <a:r>
              <a:rPr lang="zh-TW" altLang="en-US" sz="3600" dirty="0">
                <a:latin typeface="標楷體" panose="03000509000000000000" pitchFamily="65" charset="-120"/>
                <a:ea typeface="標楷體" panose="03000509000000000000" pitchFamily="65" charset="-120"/>
              </a:rPr>
              <a:t>第二篇 第</a:t>
            </a:r>
            <a:r>
              <a:rPr lang="en-US" altLang="zh-TW" sz="3600" dirty="0">
                <a:latin typeface="標楷體" panose="03000509000000000000" pitchFamily="65" charset="-120"/>
                <a:ea typeface="標楷體" panose="03000509000000000000" pitchFamily="65" charset="-120"/>
              </a:rPr>
              <a:t>7</a:t>
            </a:r>
            <a:r>
              <a:rPr lang="zh-TW" altLang="en-US" sz="3600" dirty="0">
                <a:latin typeface="標楷體" panose="03000509000000000000" pitchFamily="65" charset="-120"/>
                <a:ea typeface="標楷體" panose="03000509000000000000" pitchFamily="65" charset="-120"/>
              </a:rPr>
              <a:t>章 </a:t>
            </a:r>
            <a:r>
              <a:rPr lang="zh-TW" altLang="en-US" sz="3600" dirty="0" smtClean="0">
                <a:latin typeface="標楷體" panose="03000509000000000000" pitchFamily="65" charset="-120"/>
                <a:ea typeface="標楷體" panose="03000509000000000000" pitchFamily="65" charset="-120"/>
                <a:cs typeface="Arial" pitchFamily="34" charset="0"/>
              </a:rPr>
              <a:t>基礎</a:t>
            </a:r>
            <a:r>
              <a:rPr lang="zh-TW" altLang="en-US" sz="3600" dirty="0">
                <a:latin typeface="標楷體" panose="03000509000000000000" pitchFamily="65" charset="-120"/>
                <a:ea typeface="標楷體" panose="03000509000000000000" pitchFamily="65" charset="-120"/>
                <a:cs typeface="Arial" pitchFamily="34" charset="0"/>
              </a:rPr>
              <a:t>密碼</a:t>
            </a:r>
            <a:r>
              <a:rPr lang="zh-TW" altLang="en-US" sz="3600" dirty="0" smtClean="0">
                <a:latin typeface="標楷體" panose="03000509000000000000" pitchFamily="65" charset="-120"/>
                <a:ea typeface="標楷體" panose="03000509000000000000" pitchFamily="65" charset="-120"/>
                <a:cs typeface="Arial" pitchFamily="34" charset="0"/>
              </a:rPr>
              <a:t>學</a:t>
            </a:r>
            <a:endParaRPr lang="zh-TW" altLang="en-US" dirty="0"/>
          </a:p>
        </p:txBody>
      </p:sp>
    </p:spTree>
    <p:extLst>
      <p:ext uri="{BB962C8B-B14F-4D97-AF65-F5344CB8AC3E}">
        <p14:creationId xmlns:p14="http://schemas.microsoft.com/office/powerpoint/2010/main" val="40794545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79388" y="188913"/>
            <a:ext cx="8651875" cy="1143000"/>
          </a:xfrm>
        </p:spPr>
        <p:txBody>
          <a:bodyPr/>
          <a:lstStyle/>
          <a:p>
            <a:pPr eaLnBrk="1" hangingPunct="1"/>
            <a:r>
              <a:rPr lang="zh-TW" altLang="en-US" dirty="0" smtClean="0"/>
              <a:t>雜湊函數</a:t>
            </a:r>
            <a:r>
              <a:rPr lang="en-US" altLang="zh-TW" dirty="0" smtClean="0"/>
              <a:t>(Hash Function)</a:t>
            </a:r>
          </a:p>
        </p:txBody>
      </p:sp>
      <p:sp>
        <p:nvSpPr>
          <p:cNvPr id="77827" name="Rectangle 4"/>
          <p:cNvSpPr>
            <a:spLocks noChangeArrowheads="1"/>
          </p:cNvSpPr>
          <p:nvPr/>
        </p:nvSpPr>
        <p:spPr bwMode="auto">
          <a:xfrm>
            <a:off x="2051050" y="5084763"/>
            <a:ext cx="50942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charset="0"/>
                <a:ea typeface="標楷體" pitchFamily="65" charset="-120"/>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TW" altLang="en-US"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以</a:t>
            </a:r>
            <a:r>
              <a:rPr kumimoji="0" lang="en-US"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SHA-1</a:t>
            </a:r>
            <a:r>
              <a:rPr kumimoji="0" lang="zh-TW" altLang="en-US"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為例</a:t>
            </a:r>
            <a:r>
              <a:rPr kumimoji="0" lang="en-US"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a:t>
            </a:r>
            <a:r>
              <a:rPr kumimoji="0" lang="zh-TW" altLang="en-US"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輸出固定為</a:t>
            </a:r>
            <a:r>
              <a:rPr kumimoji="0" lang="en-US"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20</a:t>
            </a:r>
            <a:r>
              <a:rPr kumimoji="0" lang="zh-TW"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 byte</a:t>
            </a:r>
            <a:endParaRPr kumimoji="0" lang="en-US"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ie: abcdefgxyz123456</a:t>
            </a:r>
            <a:r>
              <a:rPr kumimoji="1" lang="en-US" altLang="zh-TW" sz="2400" b="1" i="0" u="none" strike="noStrike" kern="1200" cap="none" spc="0" normalizeH="0" baseline="0" noProof="0" dirty="0">
                <a:ln>
                  <a:noFill/>
                </a:ln>
                <a:solidFill>
                  <a:srgbClr val="0000FF"/>
                </a:solidFill>
                <a:effectLst/>
                <a:uLnTx/>
                <a:uFillTx/>
                <a:latin typeface="標楷體" pitchFamily="65" charset="-120"/>
                <a:ea typeface="標楷體" pitchFamily="65" charset="-120"/>
                <a:cs typeface="+mn-cs"/>
              </a:rPr>
              <a:t>7890</a:t>
            </a:r>
          </a:p>
        </p:txBody>
      </p:sp>
      <p:pic>
        <p:nvPicPr>
          <p:cNvPr id="77828" name="Picture 5" descr="j019877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2565400"/>
            <a:ext cx="183515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29" name="Picture 7" descr="j0346543[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83438" y="3230563"/>
            <a:ext cx="1060450"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AutoShape 8"/>
          <p:cNvSpPr>
            <a:spLocks noChangeArrowheads="1"/>
          </p:cNvSpPr>
          <p:nvPr/>
        </p:nvSpPr>
        <p:spPr bwMode="auto">
          <a:xfrm>
            <a:off x="2627313" y="3068638"/>
            <a:ext cx="936625" cy="647700"/>
          </a:xfrm>
          <a:prstGeom prst="rightArrow">
            <a:avLst>
              <a:gd name="adj1" fmla="val 50000"/>
              <a:gd name="adj2" fmla="val 36152"/>
            </a:avLst>
          </a:prstGeom>
          <a:noFill/>
          <a:ln w="254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標楷體" pitchFamily="65" charset="-120"/>
              <a:cs typeface="+mn-cs"/>
            </a:endParaRPr>
          </a:p>
        </p:txBody>
      </p:sp>
      <p:sp>
        <p:nvSpPr>
          <p:cNvPr id="77831" name="AutoShape 9"/>
          <p:cNvSpPr>
            <a:spLocks noChangeArrowheads="1"/>
          </p:cNvSpPr>
          <p:nvPr/>
        </p:nvSpPr>
        <p:spPr bwMode="auto">
          <a:xfrm>
            <a:off x="6083300" y="3068638"/>
            <a:ext cx="936625" cy="647700"/>
          </a:xfrm>
          <a:prstGeom prst="rightArrow">
            <a:avLst>
              <a:gd name="adj1" fmla="val 50000"/>
              <a:gd name="adj2" fmla="val 36152"/>
            </a:avLst>
          </a:prstGeom>
          <a:noFill/>
          <a:ln w="25400" algn="ctr">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標楷體" pitchFamily="65" charset="-120"/>
              <a:cs typeface="+mn-cs"/>
            </a:endParaRPr>
          </a:p>
        </p:txBody>
      </p:sp>
      <p:sp>
        <p:nvSpPr>
          <p:cNvPr id="77832" name="Text Box 10"/>
          <p:cNvSpPr txBox="1">
            <a:spLocks noChangeArrowheads="1"/>
          </p:cNvSpPr>
          <p:nvPr/>
        </p:nvSpPr>
        <p:spPr bwMode="auto">
          <a:xfrm>
            <a:off x="755650" y="4581525"/>
            <a:ext cx="1223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TW" altLang="en-US" sz="1800" b="0" i="0" u="none" strike="noStrike" kern="1200" cap="none" spc="0" normalizeH="0" baseline="0" noProof="0" dirty="0">
                <a:ln>
                  <a:noFill/>
                </a:ln>
                <a:solidFill>
                  <a:srgbClr val="0033CC"/>
                </a:solidFill>
                <a:effectLst/>
                <a:uLnTx/>
                <a:uFillTx/>
                <a:latin typeface="Arial" charset="0"/>
                <a:ea typeface="標楷體" pitchFamily="65" charset="-120"/>
                <a:cs typeface="+mn-cs"/>
              </a:rPr>
              <a:t>訊息原文</a:t>
            </a:r>
            <a:r>
              <a:rPr kumimoji="0" lang="en-US" altLang="zh-TW" sz="1800" b="0" i="0" u="none" strike="noStrike" kern="1200" cap="none" spc="0" normalizeH="0" baseline="0" noProof="0" dirty="0">
                <a:ln>
                  <a:noFill/>
                </a:ln>
                <a:solidFill>
                  <a:srgbClr val="000000"/>
                </a:solidFill>
                <a:effectLst/>
                <a:uLnTx/>
                <a:uFillTx/>
                <a:latin typeface="Arial" charset="0"/>
                <a:ea typeface="標楷體" pitchFamily="65" charset="-120"/>
                <a:cs typeface="+mn-cs"/>
              </a:rPr>
              <a:t>(</a:t>
            </a:r>
            <a:r>
              <a:rPr kumimoji="0" lang="zh-TW" altLang="en-US" sz="1800" b="0" i="0" u="none" strike="noStrike" kern="1200" cap="none" spc="0" normalizeH="0" baseline="0" noProof="0" dirty="0">
                <a:ln>
                  <a:noFill/>
                </a:ln>
                <a:solidFill>
                  <a:srgbClr val="000000"/>
                </a:solidFill>
                <a:effectLst/>
                <a:uLnTx/>
                <a:uFillTx/>
                <a:latin typeface="Arial" charset="0"/>
                <a:ea typeface="標楷體" pitchFamily="65" charset="-120"/>
                <a:cs typeface="+mn-cs"/>
              </a:rPr>
              <a:t>一篇文章</a:t>
            </a:r>
            <a:r>
              <a:rPr kumimoji="0" lang="en-US" altLang="zh-TW" sz="1800" b="0" i="0" u="none" strike="noStrike" kern="1200" cap="none" spc="0" normalizeH="0" baseline="0" noProof="0" dirty="0">
                <a:ln>
                  <a:noFill/>
                </a:ln>
                <a:solidFill>
                  <a:srgbClr val="000000"/>
                </a:solidFill>
                <a:effectLst/>
                <a:uLnTx/>
                <a:uFillTx/>
                <a:latin typeface="Arial" charset="0"/>
                <a:ea typeface="標楷體" pitchFamily="65" charset="-120"/>
                <a:cs typeface="+mn-cs"/>
              </a:rPr>
              <a:t>)</a:t>
            </a:r>
          </a:p>
        </p:txBody>
      </p:sp>
      <p:sp>
        <p:nvSpPr>
          <p:cNvPr id="77833" name="Text Box 11"/>
          <p:cNvSpPr txBox="1">
            <a:spLocks noChangeArrowheads="1"/>
          </p:cNvSpPr>
          <p:nvPr/>
        </p:nvSpPr>
        <p:spPr bwMode="auto">
          <a:xfrm>
            <a:off x="3995738" y="4581525"/>
            <a:ext cx="18716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TW" altLang="zh-TW" sz="1800" b="0" i="0" u="sng" strike="noStrike" kern="1200" cap="none" spc="0" normalizeH="0" baseline="0" noProof="0" dirty="0">
                <a:ln>
                  <a:noFill/>
                </a:ln>
                <a:solidFill>
                  <a:srgbClr val="0033CC"/>
                </a:solidFill>
                <a:effectLst/>
                <a:uLnTx/>
                <a:uFillTx/>
                <a:latin typeface="Arial" charset="0"/>
                <a:ea typeface="標楷體" pitchFamily="65" charset="-120"/>
                <a:cs typeface="+mn-cs"/>
              </a:rPr>
              <a:t>Hash</a:t>
            </a:r>
            <a:r>
              <a:rPr kumimoji="0" lang="zh-TW" altLang="zh-TW" sz="1800" b="0" i="0" u="sng" strike="noStrike" kern="1200" cap="none" spc="0" normalizeH="0" baseline="0" noProof="0" dirty="0">
                <a:ln>
                  <a:noFill/>
                </a:ln>
                <a:solidFill>
                  <a:srgbClr val="0033CC"/>
                </a:solidFill>
                <a:effectLst/>
                <a:uLnTx/>
                <a:uFillTx/>
                <a:latin typeface="標楷體" pitchFamily="65" charset="-120"/>
                <a:ea typeface="標楷體" pitchFamily="65" charset="-120"/>
                <a:cs typeface="+mn-cs"/>
              </a:rPr>
              <a:t>(雜湊函</a:t>
            </a:r>
            <a:r>
              <a:rPr kumimoji="0" lang="zh-TW" altLang="en-US" sz="1800" b="0" i="0" u="sng" strike="noStrike" kern="1200" cap="none" spc="0" normalizeH="0" baseline="0" noProof="0" dirty="0">
                <a:ln>
                  <a:noFill/>
                </a:ln>
                <a:solidFill>
                  <a:srgbClr val="0033CC"/>
                </a:solidFill>
                <a:effectLst/>
                <a:uLnTx/>
                <a:uFillTx/>
                <a:latin typeface="標楷體" pitchFamily="65" charset="-120"/>
                <a:ea typeface="標楷體" pitchFamily="65" charset="-120"/>
                <a:cs typeface="+mn-cs"/>
              </a:rPr>
              <a:t>數</a:t>
            </a:r>
            <a:r>
              <a:rPr kumimoji="0" lang="zh-TW" altLang="zh-TW" sz="1800" b="0" i="0" u="sng" strike="noStrike" kern="1200" cap="none" spc="0" normalizeH="0" baseline="0" noProof="0" dirty="0">
                <a:ln>
                  <a:noFill/>
                </a:ln>
                <a:solidFill>
                  <a:srgbClr val="0033CC"/>
                </a:solidFill>
                <a:effectLst/>
                <a:uLnTx/>
                <a:uFillTx/>
                <a:latin typeface="標楷體" pitchFamily="65" charset="-120"/>
                <a:ea typeface="標楷體" pitchFamily="65" charset="-120"/>
                <a:cs typeface="+mn-cs"/>
              </a:rPr>
              <a:t>)</a:t>
            </a:r>
            <a:endParaRPr kumimoji="0" lang="en-US" altLang="zh-TW" sz="1800" b="0" i="0" u="sng" strike="noStrike" kern="1200" cap="none" spc="0" normalizeH="0" baseline="0" noProof="0" dirty="0">
              <a:ln>
                <a:noFill/>
              </a:ln>
              <a:solidFill>
                <a:srgbClr val="0033CC"/>
              </a:solidFill>
              <a:effectLst/>
              <a:uLnTx/>
              <a:uFillTx/>
              <a:latin typeface="標楷體" pitchFamily="65" charset="-120"/>
              <a:ea typeface="標楷體" pitchFamily="65" charset="-120"/>
              <a:cs typeface="+mn-cs"/>
            </a:endParaRPr>
          </a:p>
        </p:txBody>
      </p:sp>
      <p:sp>
        <p:nvSpPr>
          <p:cNvPr id="77834" name="Text Box 12"/>
          <p:cNvSpPr txBox="1">
            <a:spLocks noChangeArrowheads="1"/>
          </p:cNvSpPr>
          <p:nvPr/>
        </p:nvSpPr>
        <p:spPr bwMode="auto">
          <a:xfrm>
            <a:off x="6339680" y="2526632"/>
            <a:ext cx="2747963" cy="369332"/>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TW" altLang="zh-TW" sz="1800" b="0" i="0" u="none" strike="noStrike" kern="1200" cap="none" spc="0" normalizeH="0" baseline="0" noProof="0" dirty="0">
                <a:ln>
                  <a:noFill/>
                </a:ln>
                <a:solidFill>
                  <a:srgbClr val="0033CC"/>
                </a:solidFill>
                <a:effectLst/>
                <a:uLnTx/>
                <a:uFillTx/>
                <a:latin typeface="標楷體" pitchFamily="65" charset="-120"/>
                <a:ea typeface="標楷體" pitchFamily="65" charset="-120"/>
                <a:cs typeface="+mn-cs"/>
              </a:rPr>
              <a:t>Hash </a:t>
            </a:r>
            <a:r>
              <a:rPr kumimoji="0" lang="zh-TW" altLang="zh-TW" sz="1800" b="0" i="0" u="none" strike="noStrike" kern="1200" cap="none" spc="0" normalizeH="0" baseline="0" noProof="0" dirty="0" smtClean="0">
                <a:ln>
                  <a:noFill/>
                </a:ln>
                <a:solidFill>
                  <a:srgbClr val="0033CC"/>
                </a:solidFill>
                <a:effectLst/>
                <a:uLnTx/>
                <a:uFillTx/>
                <a:latin typeface="標楷體" pitchFamily="65" charset="-120"/>
                <a:ea typeface="標楷體" pitchFamily="65" charset="-120"/>
                <a:cs typeface="+mn-cs"/>
              </a:rPr>
              <a:t>value</a:t>
            </a:r>
            <a:r>
              <a:rPr kumimoji="0" lang="en-US" altLang="zh-TW" sz="1800" b="0" i="0" u="none" strike="noStrike" kern="1200" cap="none" spc="0" normalizeH="0" baseline="0" noProof="0" dirty="0" smtClean="0">
                <a:ln>
                  <a:noFill/>
                </a:ln>
                <a:solidFill>
                  <a:srgbClr val="0033CC"/>
                </a:solidFill>
                <a:effectLst/>
                <a:uLnTx/>
                <a:uFillTx/>
                <a:latin typeface="標楷體" pitchFamily="65" charset="-120"/>
                <a:ea typeface="標楷體" pitchFamily="65" charset="-120"/>
                <a:cs typeface="+mn-cs"/>
              </a:rPr>
              <a:t>(</a:t>
            </a:r>
            <a:r>
              <a:rPr kumimoji="0" lang="zh-TW" altLang="en-US" sz="1800" b="0" i="0" u="none" strike="noStrike" kern="1200" cap="none" spc="0" normalizeH="0" baseline="0" noProof="0" dirty="0" smtClean="0">
                <a:ln>
                  <a:noFill/>
                </a:ln>
                <a:solidFill>
                  <a:srgbClr val="0033CC"/>
                </a:solidFill>
                <a:effectLst/>
                <a:uLnTx/>
                <a:uFillTx/>
                <a:latin typeface="標楷體" pitchFamily="65" charset="-120"/>
                <a:ea typeface="標楷體" pitchFamily="65" charset="-120"/>
                <a:cs typeface="+mn-cs"/>
              </a:rPr>
              <a:t>固定長度</a:t>
            </a:r>
            <a:r>
              <a:rPr kumimoji="0" lang="en-US" altLang="zh-TW" sz="1800" b="0" i="0" u="none" strike="noStrike" kern="1200" cap="none" spc="0" normalizeH="0" baseline="0" noProof="0" dirty="0" smtClean="0">
                <a:ln>
                  <a:noFill/>
                </a:ln>
                <a:solidFill>
                  <a:srgbClr val="0033CC"/>
                </a:solidFill>
                <a:effectLst/>
                <a:uLnTx/>
                <a:uFillTx/>
                <a:latin typeface="標楷體" pitchFamily="65" charset="-120"/>
                <a:ea typeface="標楷體" pitchFamily="65" charset="-120"/>
                <a:cs typeface="+mn-cs"/>
              </a:rPr>
              <a:t>)</a:t>
            </a:r>
            <a:endParaRPr kumimoji="0" lang="zh-TW" altLang="en-US" sz="1800" b="0" i="0" u="none" strike="noStrike" kern="1200" cap="none" spc="0" normalizeH="0" baseline="0" noProof="0" dirty="0">
              <a:ln>
                <a:noFill/>
              </a:ln>
              <a:solidFill>
                <a:srgbClr val="0033CC"/>
              </a:solidFill>
              <a:effectLst/>
              <a:uLnTx/>
              <a:uFillTx/>
              <a:latin typeface="標楷體" pitchFamily="65" charset="-120"/>
              <a:ea typeface="標楷體" pitchFamily="65" charset="-120"/>
              <a:cs typeface="+mn-cs"/>
            </a:endParaRPr>
          </a:p>
        </p:txBody>
      </p:sp>
      <p:sp>
        <p:nvSpPr>
          <p:cNvPr id="77835" name="Rectangle 13"/>
          <p:cNvSpPr>
            <a:spLocks noChangeArrowheads="1"/>
          </p:cNvSpPr>
          <p:nvPr/>
        </p:nvSpPr>
        <p:spPr bwMode="auto">
          <a:xfrm>
            <a:off x="2124075" y="5229225"/>
            <a:ext cx="4968875" cy="108108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標楷體" pitchFamily="65" charset="-120"/>
              <a:cs typeface="+mn-cs"/>
            </a:endParaRPr>
          </a:p>
        </p:txBody>
      </p:sp>
      <p:sp useBgFill="1">
        <p:nvSpPr>
          <p:cNvPr id="77836" name="Rectangle 14"/>
          <p:cNvSpPr>
            <a:spLocks noChangeArrowheads="1"/>
          </p:cNvSpPr>
          <p:nvPr/>
        </p:nvSpPr>
        <p:spPr bwMode="auto">
          <a:xfrm>
            <a:off x="3779838" y="2276475"/>
            <a:ext cx="2159000" cy="2087563"/>
          </a:xfrm>
          <a:prstGeom prst="rect">
            <a:avLst/>
          </a:prstGeom>
          <a:ln w="25400" algn="ctr">
            <a:pattFill prst="pct50">
              <a:fgClr>
                <a:srgbClr val="FF6600"/>
              </a:fgClr>
              <a:bgClr>
                <a:srgbClr val="FFFFFF"/>
              </a:bgClr>
            </a:pattFill>
            <a:miter lim="800000"/>
            <a:headEnd/>
            <a:tailEnd/>
          </a:ln>
        </p:spPr>
        <p:txBody>
          <a:bodyPr wrap="none" anchor="ct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TW" altLang="en-US" sz="1800" b="0" i="0" u="none" strike="noStrike" kern="1200" cap="none" spc="0" normalizeH="0" baseline="0" noProof="0">
              <a:ln>
                <a:noFill/>
              </a:ln>
              <a:solidFill>
                <a:srgbClr val="000000"/>
              </a:solidFill>
              <a:effectLst/>
              <a:uLnTx/>
              <a:uFillTx/>
              <a:latin typeface="Arial" charset="0"/>
              <a:ea typeface="標楷體" pitchFamily="65" charset="-120"/>
              <a:cs typeface="+mn-cs"/>
            </a:endParaRPr>
          </a:p>
        </p:txBody>
      </p:sp>
      <p:pic>
        <p:nvPicPr>
          <p:cNvPr id="77837"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7175" y="2276475"/>
            <a:ext cx="1733550"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pic>
      <p:sp>
        <p:nvSpPr>
          <p:cNvPr id="14" name="Text Box 12"/>
          <p:cNvSpPr txBox="1">
            <a:spLocks noChangeArrowheads="1"/>
          </p:cNvSpPr>
          <p:nvPr/>
        </p:nvSpPr>
        <p:spPr bwMode="auto">
          <a:xfrm>
            <a:off x="6339681" y="3835037"/>
            <a:ext cx="2747963" cy="1015663"/>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a:solidFill>
                  <a:schemeClr val="tx1"/>
                </a:solidFill>
                <a:latin typeface="Arial" charset="0"/>
                <a:ea typeface="新細明體" charset="-120"/>
              </a:defRPr>
            </a:lvl1pPr>
            <a:lvl2pPr marL="742950" indent="-285750" eaLnBrk="0" hangingPunct="0">
              <a:defRPr kumimoji="1">
                <a:solidFill>
                  <a:schemeClr val="tx1"/>
                </a:solidFill>
                <a:latin typeface="Arial" charset="0"/>
                <a:ea typeface="新細明體" charset="-120"/>
              </a:defRPr>
            </a:lvl2pPr>
            <a:lvl3pPr marL="1143000" indent="-228600" eaLnBrk="0" hangingPunct="0">
              <a:defRPr kumimoji="1">
                <a:solidFill>
                  <a:schemeClr val="tx1"/>
                </a:solidFill>
                <a:latin typeface="Arial" charset="0"/>
                <a:ea typeface="新細明體" charset="-120"/>
              </a:defRPr>
            </a:lvl3pPr>
            <a:lvl4pPr marL="1600200" indent="-228600" eaLnBrk="0" hangingPunct="0">
              <a:defRPr kumimoji="1">
                <a:solidFill>
                  <a:schemeClr val="tx1"/>
                </a:solidFill>
                <a:latin typeface="Arial" charset="0"/>
                <a:ea typeface="新細明體" charset="-120"/>
              </a:defRPr>
            </a:lvl4pPr>
            <a:lvl5pPr marL="2057400" indent="-228600" eaLnBrk="0" hangingPunct="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TW" altLang="en-US" sz="2400" b="0" i="0" u="none" strike="noStrike" kern="1200" cap="none" spc="0" normalizeH="0" baseline="0" noProof="0" dirty="0" smtClean="0">
                <a:ln>
                  <a:noFill/>
                </a:ln>
                <a:solidFill>
                  <a:srgbClr val="FF0000"/>
                </a:solidFill>
                <a:effectLst/>
                <a:uLnTx/>
                <a:uFillTx/>
                <a:latin typeface="標楷體" pitchFamily="65" charset="-120"/>
                <a:ea typeface="標楷體" pitchFamily="65" charset="-120"/>
                <a:cs typeface="+mn-cs"/>
              </a:rPr>
              <a:t>訊息</a:t>
            </a:r>
            <a:r>
              <a:rPr kumimoji="0" lang="zh-TW" altLang="en-US" sz="2400" b="0" i="0" u="none" strike="noStrike" kern="1200" cap="none" spc="0" normalizeH="0" baseline="0" noProof="0" dirty="0">
                <a:ln>
                  <a:noFill/>
                </a:ln>
                <a:solidFill>
                  <a:srgbClr val="FF0000"/>
                </a:solidFill>
                <a:effectLst/>
                <a:uLnTx/>
                <a:uFillTx/>
                <a:latin typeface="標楷體" pitchFamily="65" charset="-120"/>
                <a:ea typeface="標楷體" pitchFamily="65" charset="-120"/>
                <a:cs typeface="+mn-cs"/>
              </a:rPr>
              <a:t>摘要</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TW" altLang="en-US" sz="2400" b="0" i="0" u="none" strike="noStrike" kern="1200" cap="none" spc="0" normalizeH="0" baseline="0" noProof="0" dirty="0">
                <a:ln>
                  <a:noFill/>
                </a:ln>
                <a:solidFill>
                  <a:srgbClr val="FF0000"/>
                </a:solidFill>
                <a:effectLst/>
                <a:uLnTx/>
                <a:uFillTx/>
                <a:latin typeface="Arial" charset="0"/>
                <a:ea typeface="標楷體" pitchFamily="65" charset="-120"/>
                <a:cs typeface="+mn-cs"/>
              </a:rPr>
              <a:t>指紋</a:t>
            </a:r>
          </a:p>
        </p:txBody>
      </p:sp>
    </p:spTree>
    <p:extLst>
      <p:ext uri="{BB962C8B-B14F-4D97-AF65-F5344CB8AC3E}">
        <p14:creationId xmlns:p14="http://schemas.microsoft.com/office/powerpoint/2010/main" val="21331998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fade">
                                      <p:cBhvr>
                                        <p:cTn id="7" dur="1000"/>
                                        <p:tgtEl>
                                          <p:spTgt spid="77834"/>
                                        </p:tgtEl>
                                      </p:cBhvr>
                                    </p:animEffect>
                                    <p:anim calcmode="lin" valueType="num">
                                      <p:cBhvr>
                                        <p:cTn id="8" dur="1000" fill="hold"/>
                                        <p:tgtEl>
                                          <p:spTgt spid="77834"/>
                                        </p:tgtEl>
                                        <p:attrNameLst>
                                          <p:attrName>ppt_x</p:attrName>
                                        </p:attrNameLst>
                                      </p:cBhvr>
                                      <p:tavLst>
                                        <p:tav tm="0">
                                          <p:val>
                                            <p:strVal val="#ppt_x"/>
                                          </p:val>
                                        </p:tav>
                                        <p:tav tm="100000">
                                          <p:val>
                                            <p:strVal val="#ppt_x"/>
                                          </p:val>
                                        </p:tav>
                                      </p:tavLst>
                                    </p:anim>
                                    <p:anim calcmode="lin" valueType="num">
                                      <p:cBhvr>
                                        <p:cTn id="9" dur="1000" fill="hold"/>
                                        <p:tgtEl>
                                          <p:spTgt spid="7783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anim calcmode="lin" valueType="num">
                                      <p:cBhvr>
                                        <p:cTn id="14" dur="1000" fill="hold"/>
                                        <p:tgtEl>
                                          <p:spTgt spid="14"/>
                                        </p:tgtEl>
                                        <p:attrNameLst>
                                          <p:attrName>ppt_x</p:attrName>
                                        </p:attrNameLst>
                                      </p:cBhvr>
                                      <p:tavLst>
                                        <p:tav tm="0">
                                          <p:val>
                                            <p:strVal val="#ppt_x"/>
                                          </p:val>
                                        </p:tav>
                                        <p:tav tm="100000">
                                          <p:val>
                                            <p:strVal val="#ppt_x"/>
                                          </p:val>
                                        </p:tav>
                                      </p:tavLst>
                                    </p:anim>
                                    <p:anim calcmode="lin" valueType="num">
                                      <p:cBhvr>
                                        <p:cTn id="1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r>
              <a:rPr lang="zh-TW" altLang="en-US" sz="2000" dirty="0" smtClean="0"/>
              <a:t>雜湊值是訊息原文的一種</a:t>
            </a:r>
            <a:r>
              <a:rPr lang="zh-TW" altLang="en-US" sz="2000" dirty="0" smtClean="0">
                <a:solidFill>
                  <a:srgbClr val="FF0000"/>
                </a:solidFill>
                <a:ea typeface="微軟正黑體"/>
              </a:rPr>
              <a:t>「濃縮」</a:t>
            </a:r>
            <a:r>
              <a:rPr lang="zh-TW" altLang="en-US" sz="2000" dirty="0" smtClean="0">
                <a:ea typeface="微軟正黑體"/>
              </a:rPr>
              <a:t>，任何一個訊息的雜湊值都要有一定程度的獨特性。</a:t>
            </a:r>
            <a:endParaRPr lang="en-US" altLang="zh-TW" sz="2000" dirty="0" smtClean="0">
              <a:ea typeface="微軟正黑體"/>
            </a:endParaRPr>
          </a:p>
          <a:p>
            <a:r>
              <a:rPr lang="zh-TW" altLang="en-US" sz="2000" dirty="0" smtClean="0">
                <a:ea typeface="微軟正黑體"/>
              </a:rPr>
              <a:t>雜湊函數應該是一種「</a:t>
            </a:r>
            <a:r>
              <a:rPr lang="zh-TW" altLang="en-US" sz="2000" dirty="0" smtClean="0">
                <a:solidFill>
                  <a:srgbClr val="FF0000"/>
                </a:solidFill>
                <a:ea typeface="微軟正黑體"/>
              </a:rPr>
              <a:t>單向</a:t>
            </a:r>
            <a:r>
              <a:rPr lang="zh-TW" altLang="en-US" sz="2000" dirty="0" smtClean="0">
                <a:ea typeface="微軟正黑體"/>
              </a:rPr>
              <a:t>函數 </a:t>
            </a:r>
            <a:r>
              <a:rPr lang="en-US" altLang="zh-TW" sz="2000" dirty="0" smtClean="0">
                <a:ea typeface="微軟正黑體"/>
              </a:rPr>
              <a:t>(one-way function)</a:t>
            </a:r>
            <a:r>
              <a:rPr lang="zh-TW" altLang="en-US" sz="2000" dirty="0" smtClean="0">
                <a:ea typeface="微軟正黑體"/>
              </a:rPr>
              <a:t>」，意即我們應該不能從雜湊值反推出訊息原文。</a:t>
            </a:r>
            <a:endParaRPr lang="en-US" altLang="zh-TW" sz="2000" dirty="0" smtClean="0">
              <a:ea typeface="微軟正黑體"/>
            </a:endParaRPr>
          </a:p>
          <a:p>
            <a:r>
              <a:rPr lang="zh-TW" altLang="en-US" sz="2000" dirty="0" smtClean="0">
                <a:ea typeface="微軟正黑體"/>
              </a:rPr>
              <a:t>雜湊值之間不該有任何線性關係：我們把兩個雜湊值合併 </a:t>
            </a:r>
            <a:r>
              <a:rPr lang="en-US" altLang="zh-TW" sz="2000" dirty="0" smtClean="0">
                <a:ea typeface="微軟正黑體"/>
              </a:rPr>
              <a:t>(</a:t>
            </a:r>
            <a:r>
              <a:rPr lang="zh-TW" altLang="en-US" sz="2000" dirty="0" smtClean="0">
                <a:ea typeface="微軟正黑體"/>
              </a:rPr>
              <a:t>例如相加或 </a:t>
            </a:r>
            <a:r>
              <a:rPr lang="en-US" altLang="zh-TW" sz="2000" dirty="0" smtClean="0">
                <a:ea typeface="微軟正黑體"/>
              </a:rPr>
              <a:t>XOR)</a:t>
            </a:r>
            <a:r>
              <a:rPr lang="zh-TW" altLang="en-US" sz="2000" dirty="0" smtClean="0">
                <a:ea typeface="微軟正黑體"/>
              </a:rPr>
              <a:t> 後所得到的新值，不應該等於兩者的原文以同樣方法合併後所算出來的雜湊值。</a:t>
            </a:r>
            <a:endParaRPr lang="en-US" altLang="zh-TW" sz="2000" dirty="0" smtClean="0">
              <a:ea typeface="微軟正黑體"/>
            </a:endParaRPr>
          </a:p>
          <a:p>
            <a:r>
              <a:rPr lang="zh-TW" altLang="en-US" sz="2000" dirty="0" smtClean="0">
                <a:ea typeface="微軟正黑體"/>
              </a:rPr>
              <a:t>一個訊息產生雜湊值之後，應該無法以數學方法</a:t>
            </a:r>
            <a:r>
              <a:rPr lang="zh-TW" altLang="en-US" sz="2000" dirty="0" smtClean="0">
                <a:solidFill>
                  <a:srgbClr val="FF0000"/>
                </a:solidFill>
                <a:ea typeface="微軟正黑體"/>
              </a:rPr>
              <a:t>找到另一個訊息會產生一樣的雜湊值</a:t>
            </a:r>
            <a:r>
              <a:rPr lang="zh-TW" altLang="en-US" sz="2000" dirty="0" smtClean="0">
                <a:ea typeface="微軟正黑體"/>
              </a:rPr>
              <a:t>。</a:t>
            </a:r>
            <a:r>
              <a:rPr lang="en-US" altLang="zh-TW" sz="2000" dirty="0" smtClean="0">
                <a:ea typeface="微軟正黑體"/>
              </a:rPr>
              <a:t>(</a:t>
            </a:r>
            <a:r>
              <a:rPr lang="zh-TW" altLang="en-US" sz="2000" dirty="0" smtClean="0">
                <a:ea typeface="微軟正黑體"/>
              </a:rPr>
              <a:t>不是沒有，而是不該有方法能夠找到。</a:t>
            </a:r>
            <a:r>
              <a:rPr lang="en-US" altLang="zh-TW" sz="2000" dirty="0" smtClean="0">
                <a:ea typeface="微軟正黑體"/>
              </a:rPr>
              <a:t>)</a:t>
            </a:r>
          </a:p>
          <a:p>
            <a:r>
              <a:rPr lang="zh-TW" altLang="en-US" sz="2000" dirty="0" smtClean="0">
                <a:ea typeface="微軟正黑體"/>
              </a:rPr>
              <a:t>任何原文的變動，都要造成雜湊值巨大的變動。</a:t>
            </a:r>
            <a:endParaRPr lang="en-US" altLang="zh-TW" sz="2000" dirty="0" smtClean="0">
              <a:ea typeface="微軟正黑體"/>
            </a:endParaRPr>
          </a:p>
          <a:p>
            <a:r>
              <a:rPr lang="zh-TW" altLang="en-US" sz="2000" dirty="0" smtClean="0">
                <a:ea typeface="微軟正黑體"/>
              </a:rPr>
              <a:t>較有名的雜湊函數包括：</a:t>
            </a:r>
            <a:r>
              <a:rPr lang="en-US" altLang="zh-TW" sz="2000" dirty="0" smtClean="0">
                <a:ea typeface="微軟正黑體"/>
              </a:rPr>
              <a:t>MD2, MD4, MD5, SHA-1,SHA-256</a:t>
            </a:r>
            <a:r>
              <a:rPr lang="zh-TW" altLang="en-US" sz="2000" dirty="0" smtClean="0">
                <a:ea typeface="微軟正黑體"/>
              </a:rPr>
              <a:t>等。</a:t>
            </a:r>
            <a:r>
              <a:rPr lang="en-US" altLang="zh-TW" sz="2000" dirty="0" smtClean="0">
                <a:ea typeface="微軟正黑體"/>
              </a:rPr>
              <a:t> </a:t>
            </a:r>
          </a:p>
          <a:p>
            <a:endParaRPr lang="zh-TW" altLang="en-US" sz="2000" dirty="0"/>
          </a:p>
        </p:txBody>
      </p:sp>
      <p:sp>
        <p:nvSpPr>
          <p:cNvPr id="3" name="標題 2"/>
          <p:cNvSpPr>
            <a:spLocks noGrp="1"/>
          </p:cNvSpPr>
          <p:nvPr>
            <p:ph type="title"/>
          </p:nvPr>
        </p:nvSpPr>
        <p:spPr/>
        <p:txBody>
          <a:bodyPr/>
          <a:lstStyle/>
          <a:p>
            <a:r>
              <a:rPr lang="zh-TW" altLang="en-US" dirty="0" smtClean="0"/>
              <a:t>雜湊函數的特質</a:t>
            </a:r>
            <a:endParaRPr lang="zh-TW" altLang="en-US" dirty="0"/>
          </a:p>
        </p:txBody>
      </p:sp>
      <p:sp>
        <p:nvSpPr>
          <p:cNvPr id="4" name="矩形 3"/>
          <p:cNvSpPr/>
          <p:nvPr/>
        </p:nvSpPr>
        <p:spPr>
          <a:xfrm>
            <a:off x="1259632" y="6165304"/>
            <a:ext cx="554461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搜尋</a:t>
            </a:r>
            <a:r>
              <a:rPr lang="en-US" altLang="zh-TW" dirty="0" smtClean="0"/>
              <a:t>: </a:t>
            </a:r>
            <a:r>
              <a:rPr lang="zh-TW" altLang="en-US" dirty="0" smtClean="0"/>
              <a:t>線</a:t>
            </a:r>
            <a:r>
              <a:rPr lang="zh-TW" altLang="en-US" dirty="0"/>
              <a:t>上 雜湊函數</a:t>
            </a:r>
          </a:p>
        </p:txBody>
      </p:sp>
      <p:sp>
        <p:nvSpPr>
          <p:cNvPr id="5" name="矩形 4"/>
          <p:cNvSpPr/>
          <p:nvPr/>
        </p:nvSpPr>
        <p:spPr>
          <a:xfrm>
            <a:off x="3995936" y="116632"/>
            <a:ext cx="4104456" cy="124066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t>ONE WAY</a:t>
            </a:r>
          </a:p>
          <a:p>
            <a:r>
              <a:rPr lang="zh-TW" altLang="en-US" dirty="0" smtClean="0"/>
              <a:t>達到</a:t>
            </a:r>
            <a:r>
              <a:rPr lang="en-US" altLang="zh-TW" dirty="0" smtClean="0"/>
              <a:t>: </a:t>
            </a:r>
            <a:r>
              <a:rPr lang="zh-TW" altLang="en-US" dirty="0" smtClean="0"/>
              <a:t>混淆 </a:t>
            </a:r>
            <a:r>
              <a:rPr lang="en-US" altLang="zh-TW" dirty="0" smtClean="0"/>
              <a:t>confusion</a:t>
            </a:r>
            <a:r>
              <a:rPr lang="zh-TW" altLang="en-US" dirty="0" smtClean="0">
                <a:latin typeface="PMingLiU" panose="02020500000000000000" pitchFamily="18" charset="-120"/>
                <a:ea typeface="PMingLiU" panose="02020500000000000000" pitchFamily="18" charset="-120"/>
              </a:rPr>
              <a:t>、</a:t>
            </a:r>
            <a:r>
              <a:rPr lang="zh-TW" altLang="en-US" dirty="0" smtClean="0"/>
              <a:t>擴散</a:t>
            </a:r>
            <a:r>
              <a:rPr lang="en-US" altLang="zh-TW" dirty="0" smtClean="0"/>
              <a:t>diffusion</a:t>
            </a:r>
            <a:br>
              <a:rPr lang="en-US" altLang="zh-TW" dirty="0" smtClean="0"/>
            </a:br>
            <a:r>
              <a:rPr lang="zh-TW" altLang="en-US" dirty="0" smtClean="0"/>
              <a:t>避免</a:t>
            </a:r>
            <a:r>
              <a:rPr lang="en-US" altLang="zh-TW" dirty="0" smtClean="0"/>
              <a:t>:</a:t>
            </a:r>
            <a:r>
              <a:rPr lang="zh-TW" altLang="en-US" dirty="0" smtClean="0"/>
              <a:t>碰撞</a:t>
            </a:r>
            <a:r>
              <a:rPr lang="en-US" altLang="zh-TW" dirty="0" smtClean="0"/>
              <a:t>collision</a:t>
            </a:r>
            <a:br>
              <a:rPr lang="en-US" altLang="zh-TW" dirty="0" smtClean="0"/>
            </a:br>
            <a:r>
              <a:rPr lang="zh-TW" altLang="en-US" dirty="0"/>
              <a:t>鴿籠</a:t>
            </a:r>
            <a:r>
              <a:rPr lang="zh-TW" altLang="en-US" dirty="0" smtClean="0"/>
              <a:t>原理</a:t>
            </a:r>
            <a:r>
              <a:rPr lang="en-US" altLang="zh-TW" dirty="0"/>
              <a:t>Pigeonhole principle</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646320" cy="5098438"/>
          </a:xfrm>
        </p:spPr>
        <p:txBody>
          <a:bodyPr>
            <a:normAutofit/>
          </a:bodyPr>
          <a:lstStyle/>
          <a:p>
            <a:pPr>
              <a:spcBef>
                <a:spcPts val="1200"/>
              </a:spcBef>
            </a:pPr>
            <a:r>
              <a:rPr lang="zh-TW" altLang="en-US" sz="2000" dirty="0" smtClean="0"/>
              <a:t>雜湊函數 </a:t>
            </a:r>
            <a:r>
              <a:rPr lang="en-US" altLang="zh-TW" sz="2000" dirty="0" smtClean="0"/>
              <a:t>(hash function)</a:t>
            </a:r>
            <a:r>
              <a:rPr lang="zh-TW" altLang="en-US" sz="2000" dirty="0" smtClean="0"/>
              <a:t> 就是</a:t>
            </a:r>
            <a:r>
              <a:rPr lang="zh-TW" altLang="en-US" sz="2000" dirty="0" smtClean="0">
                <a:solidFill>
                  <a:srgbClr val="FF0000"/>
                </a:solidFill>
              </a:rPr>
              <a:t>把任意長度的訊息字串</a:t>
            </a:r>
            <a:r>
              <a:rPr lang="zh-TW" altLang="en-US" sz="2000" dirty="0" smtClean="0"/>
              <a:t>轉化成</a:t>
            </a:r>
            <a:r>
              <a:rPr lang="zh-TW" altLang="en-US" sz="2000" dirty="0" smtClean="0">
                <a:solidFill>
                  <a:srgbClr val="0000FF"/>
                </a:solidFill>
              </a:rPr>
              <a:t>固定長度的輸出字串</a:t>
            </a:r>
            <a:r>
              <a:rPr lang="zh-TW" altLang="en-US" sz="2000" dirty="0" smtClean="0"/>
              <a:t>的一種函數，這個輸出字串稱為該訊息的</a:t>
            </a:r>
            <a:r>
              <a:rPr lang="zh-TW" altLang="en-US" sz="2000" dirty="0" smtClean="0">
                <a:solidFill>
                  <a:srgbClr val="FF0000"/>
                </a:solidFill>
              </a:rPr>
              <a:t>雜湊值</a:t>
            </a:r>
            <a:r>
              <a:rPr lang="zh-TW" altLang="en-US" sz="2000" dirty="0" smtClean="0"/>
              <a:t>。</a:t>
            </a:r>
            <a:endParaRPr lang="en-US" altLang="zh-TW" sz="2000" dirty="0" smtClean="0"/>
          </a:p>
          <a:p>
            <a:pPr>
              <a:spcBef>
                <a:spcPts val="1200"/>
              </a:spcBef>
            </a:pPr>
            <a:r>
              <a:rPr lang="zh-TW" altLang="en-US" sz="2000" dirty="0" smtClean="0"/>
              <a:t>右圖將訊息字串以</a:t>
            </a:r>
            <a:r>
              <a:rPr lang="en-US" altLang="zh-TW" sz="2000" dirty="0" smtClean="0"/>
              <a:t> SHA</a:t>
            </a:r>
            <a:r>
              <a:rPr lang="zh-TW" altLang="en-US" sz="2000" dirty="0" smtClean="0"/>
              <a:t> 雜湊函數轉換成 </a:t>
            </a:r>
            <a:r>
              <a:rPr lang="en-US" altLang="zh-TW" sz="2000" dirty="0" smtClean="0"/>
              <a:t>160-bit </a:t>
            </a:r>
            <a:r>
              <a:rPr lang="zh-TW" altLang="en-US" sz="2000" dirty="0" smtClean="0"/>
              <a:t>雜湊值。上下字串間</a:t>
            </a:r>
            <a:r>
              <a:rPr lang="zh-TW" altLang="en-US" sz="2000" dirty="0" smtClean="0">
                <a:solidFill>
                  <a:srgbClr val="0000FF"/>
                </a:solidFill>
              </a:rPr>
              <a:t>只改了一個字母</a:t>
            </a:r>
            <a:r>
              <a:rPr lang="zh-TW" altLang="en-US" sz="2000" dirty="0" smtClean="0"/>
              <a:t>，雜湊值就完全不同了。</a:t>
            </a:r>
            <a:endParaRPr lang="en-US" altLang="zh-TW" sz="2000" dirty="0" smtClean="0"/>
          </a:p>
          <a:p>
            <a:pPr>
              <a:spcBef>
                <a:spcPts val="1200"/>
              </a:spcBef>
            </a:pPr>
            <a:r>
              <a:rPr lang="zh-TW" altLang="en-US" sz="2000" dirty="0" smtClean="0"/>
              <a:t>雜湊函數應用很廣，主要用來</a:t>
            </a:r>
            <a:r>
              <a:rPr lang="zh-TW" altLang="en-US" sz="2000" dirty="0" smtClean="0">
                <a:solidFill>
                  <a:srgbClr val="0000FF"/>
                </a:solidFill>
              </a:rPr>
              <a:t>保證文件的完整性</a:t>
            </a:r>
            <a:r>
              <a:rPr lang="zh-TW" altLang="en-US" sz="2000" dirty="0" smtClean="0"/>
              <a:t> </a:t>
            </a:r>
            <a:r>
              <a:rPr lang="en-US" altLang="zh-TW" sz="2000" dirty="0" smtClean="0"/>
              <a:t>(integrity)</a:t>
            </a:r>
            <a:r>
              <a:rPr lang="zh-TW" altLang="en-US" sz="2000" dirty="0" smtClean="0"/>
              <a:t>；因為文件若有任何微小的更動，雜湊值就會起巨大的變化。</a:t>
            </a:r>
            <a:endParaRPr lang="en-US" altLang="zh-TW" sz="2000" dirty="0" smtClean="0"/>
          </a:p>
        </p:txBody>
      </p:sp>
      <p:sp>
        <p:nvSpPr>
          <p:cNvPr id="3" name="標題 2"/>
          <p:cNvSpPr>
            <a:spLocks noGrp="1"/>
          </p:cNvSpPr>
          <p:nvPr>
            <p:ph type="title"/>
          </p:nvPr>
        </p:nvSpPr>
        <p:spPr/>
        <p:txBody>
          <a:bodyPr/>
          <a:lstStyle/>
          <a:p>
            <a:r>
              <a:rPr lang="en-US" altLang="zh-TW" dirty="0" smtClean="0"/>
              <a:t>B3. </a:t>
            </a:r>
            <a:r>
              <a:rPr lang="zh-TW" altLang="en-US" dirty="0" smtClean="0"/>
              <a:t>雜湊函數</a:t>
            </a:r>
            <a:endParaRPr lang="zh-TW" altLang="en-US" dirty="0"/>
          </a:p>
        </p:txBody>
      </p:sp>
      <p:grpSp>
        <p:nvGrpSpPr>
          <p:cNvPr id="17" name="群組 16"/>
          <p:cNvGrpSpPr/>
          <p:nvPr/>
        </p:nvGrpSpPr>
        <p:grpSpPr>
          <a:xfrm>
            <a:off x="5364088" y="1357298"/>
            <a:ext cx="2786082" cy="5143536"/>
            <a:chOff x="5500694" y="1357298"/>
            <a:chExt cx="2643206" cy="5143536"/>
          </a:xfrm>
        </p:grpSpPr>
        <p:sp>
          <p:nvSpPr>
            <p:cNvPr id="4" name="文字方塊 3"/>
            <p:cNvSpPr txBox="1"/>
            <p:nvPr/>
          </p:nvSpPr>
          <p:spPr>
            <a:xfrm>
              <a:off x="5786446" y="1571612"/>
              <a:ext cx="1928826" cy="369332"/>
            </a:xfrm>
            <a:prstGeom prst="rect">
              <a:avLst/>
            </a:prstGeom>
            <a:noFill/>
          </p:spPr>
          <p:txBody>
            <a:bodyPr wrap="square" rtlCol="0">
              <a:spAutoFit/>
            </a:bodyPr>
            <a:lstStyle/>
            <a:p>
              <a:r>
                <a:rPr lang="en-US" altLang="zh-TW" b="1" dirty="0" smtClean="0">
                  <a:latin typeface="Calibri" pitchFamily="34" charset="0"/>
                </a:rPr>
                <a:t>Tom is a nice kid.</a:t>
              </a:r>
              <a:endParaRPr lang="zh-TW" altLang="en-US" b="1" dirty="0">
                <a:latin typeface="Calibri" pitchFamily="34" charset="0"/>
              </a:endParaRPr>
            </a:p>
          </p:txBody>
        </p:sp>
        <p:sp>
          <p:nvSpPr>
            <p:cNvPr id="5" name="文字方塊 4"/>
            <p:cNvSpPr txBox="1"/>
            <p:nvPr/>
          </p:nvSpPr>
          <p:spPr>
            <a:xfrm>
              <a:off x="5643570" y="2577108"/>
              <a:ext cx="2500330" cy="923330"/>
            </a:xfrm>
            <a:prstGeom prst="rect">
              <a:avLst/>
            </a:prstGeom>
            <a:noFill/>
          </p:spPr>
          <p:txBody>
            <a:bodyPr wrap="square" rtlCol="0">
              <a:spAutoFit/>
            </a:bodyPr>
            <a:lstStyle/>
            <a:p>
              <a:r>
                <a:rPr lang="pt-BR" altLang="zh-TW" dirty="0" smtClean="0">
                  <a:latin typeface="Calibri" pitchFamily="34" charset="0"/>
                </a:rPr>
                <a:t>D5 32 DB 8A 1C BB 3D B3 8E 3C FE D6 B3 88 53 50 CF 6A DB 09 </a:t>
              </a:r>
              <a:endParaRPr lang="zh-TW" altLang="en-US" dirty="0">
                <a:latin typeface="Calibri" pitchFamily="34" charset="0"/>
              </a:endParaRPr>
            </a:p>
          </p:txBody>
        </p:sp>
        <p:sp>
          <p:nvSpPr>
            <p:cNvPr id="8" name="向下箭號 7"/>
            <p:cNvSpPr/>
            <p:nvPr/>
          </p:nvSpPr>
          <p:spPr>
            <a:xfrm>
              <a:off x="6572264" y="2000240"/>
              <a:ext cx="357190" cy="50006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10" name="矩形 9"/>
            <p:cNvSpPr/>
            <p:nvPr/>
          </p:nvSpPr>
          <p:spPr>
            <a:xfrm>
              <a:off x="5500694" y="1357298"/>
              <a:ext cx="2643206" cy="2357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1" name="文字方塊 10"/>
            <p:cNvSpPr txBox="1"/>
            <p:nvPr/>
          </p:nvSpPr>
          <p:spPr>
            <a:xfrm>
              <a:off x="7024683" y="2090314"/>
              <a:ext cx="1048685" cy="307777"/>
            </a:xfrm>
            <a:prstGeom prst="rect">
              <a:avLst/>
            </a:prstGeom>
            <a:noFill/>
          </p:spPr>
          <p:txBody>
            <a:bodyPr wrap="none" rtlCol="0">
              <a:spAutoFit/>
            </a:bodyPr>
            <a:lstStyle/>
            <a:p>
              <a:r>
                <a:rPr lang="en-US" altLang="zh-TW" sz="1400" dirty="0" smtClean="0">
                  <a:latin typeface="Calibri" pitchFamily="34" charset="0"/>
                </a:rPr>
                <a:t>160-bit SHA</a:t>
              </a:r>
              <a:endParaRPr lang="zh-TW" altLang="en-US" sz="1400" dirty="0">
                <a:latin typeface="Calibri" pitchFamily="34" charset="0"/>
              </a:endParaRPr>
            </a:p>
          </p:txBody>
        </p:sp>
        <p:sp>
          <p:nvSpPr>
            <p:cNvPr id="6" name="文字方塊 5"/>
            <p:cNvSpPr txBox="1"/>
            <p:nvPr/>
          </p:nvSpPr>
          <p:spPr>
            <a:xfrm>
              <a:off x="5786446" y="4286256"/>
              <a:ext cx="1928826" cy="369332"/>
            </a:xfrm>
            <a:prstGeom prst="rect">
              <a:avLst/>
            </a:prstGeom>
            <a:noFill/>
          </p:spPr>
          <p:txBody>
            <a:bodyPr wrap="square" rtlCol="0">
              <a:spAutoFit/>
            </a:bodyPr>
            <a:lstStyle/>
            <a:p>
              <a:r>
                <a:rPr lang="en-US" altLang="zh-TW" b="1" dirty="0" smtClean="0">
                  <a:latin typeface="Calibri" pitchFamily="34" charset="0"/>
                </a:rPr>
                <a:t>Tim is a nice kid.</a:t>
              </a:r>
              <a:endParaRPr lang="zh-TW" altLang="en-US" b="1" dirty="0">
                <a:latin typeface="Calibri" pitchFamily="34" charset="0"/>
              </a:endParaRPr>
            </a:p>
          </p:txBody>
        </p:sp>
        <p:sp>
          <p:nvSpPr>
            <p:cNvPr id="7" name="文字方塊 6"/>
            <p:cNvSpPr txBox="1"/>
            <p:nvPr/>
          </p:nvSpPr>
          <p:spPr>
            <a:xfrm>
              <a:off x="5643570" y="5281024"/>
              <a:ext cx="2500330" cy="923330"/>
            </a:xfrm>
            <a:prstGeom prst="rect">
              <a:avLst/>
            </a:prstGeom>
            <a:noFill/>
          </p:spPr>
          <p:txBody>
            <a:bodyPr wrap="square" rtlCol="0">
              <a:spAutoFit/>
            </a:bodyPr>
            <a:lstStyle/>
            <a:p>
              <a:r>
                <a:rPr lang="en-US" altLang="zh-TW" dirty="0" smtClean="0">
                  <a:latin typeface="Calibri" pitchFamily="34" charset="0"/>
                </a:rPr>
                <a:t>97 18 52 D0 F3 10 65 0F 12 44 CB 20 16 CC 4D 71 85 A9 DF B6 </a:t>
              </a:r>
              <a:endParaRPr lang="zh-TW" altLang="en-US" dirty="0">
                <a:latin typeface="Calibri" pitchFamily="34" charset="0"/>
              </a:endParaRPr>
            </a:p>
          </p:txBody>
        </p:sp>
        <p:sp>
          <p:nvSpPr>
            <p:cNvPr id="9" name="向下箭號 8"/>
            <p:cNvSpPr/>
            <p:nvPr/>
          </p:nvSpPr>
          <p:spPr>
            <a:xfrm>
              <a:off x="6572264" y="4704156"/>
              <a:ext cx="357190" cy="500066"/>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a:latin typeface="Calibri" pitchFamily="34" charset="0"/>
              </a:endParaRPr>
            </a:p>
          </p:txBody>
        </p:sp>
        <p:sp>
          <p:nvSpPr>
            <p:cNvPr id="13" name="矩形 12"/>
            <p:cNvSpPr/>
            <p:nvPr/>
          </p:nvSpPr>
          <p:spPr>
            <a:xfrm>
              <a:off x="5500694" y="4143380"/>
              <a:ext cx="2643206" cy="23574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4" name="文字方塊 13"/>
            <p:cNvSpPr txBox="1"/>
            <p:nvPr/>
          </p:nvSpPr>
          <p:spPr>
            <a:xfrm>
              <a:off x="7024683" y="4786322"/>
              <a:ext cx="1048685" cy="307777"/>
            </a:xfrm>
            <a:prstGeom prst="rect">
              <a:avLst/>
            </a:prstGeom>
            <a:noFill/>
          </p:spPr>
          <p:txBody>
            <a:bodyPr wrap="none" rtlCol="0">
              <a:spAutoFit/>
            </a:bodyPr>
            <a:lstStyle/>
            <a:p>
              <a:r>
                <a:rPr lang="en-US" altLang="zh-TW" sz="1400" dirty="0" smtClean="0">
                  <a:latin typeface="Calibri" pitchFamily="34" charset="0"/>
                </a:rPr>
                <a:t>160-bit SHA</a:t>
              </a:r>
              <a:endParaRPr lang="zh-TW" altLang="en-US" sz="1400"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p:nvPr>
        </p:nvSpPr>
        <p:spPr/>
        <p:txBody>
          <a:bodyPr/>
          <a:lstStyle/>
          <a:p>
            <a:pPr eaLnBrk="1" hangingPunct="1"/>
            <a:r>
              <a:rPr lang="zh-TW" altLang="en-US" smtClean="0"/>
              <a:t>常見單向雜湊函數的比較 </a:t>
            </a:r>
          </a:p>
        </p:txBody>
      </p:sp>
      <p:pic>
        <p:nvPicPr>
          <p:cNvPr id="1095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565400"/>
            <a:ext cx="8424863" cy="184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bwMode="auto">
          <a:xfrm>
            <a:off x="971600" y="4869160"/>
            <a:ext cx="6912768" cy="1152128"/>
          </a:xfrm>
          <a:prstGeom prst="rect">
            <a:avLst/>
          </a:pr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fontAlgn="base">
              <a:spcBef>
                <a:spcPct val="0"/>
              </a:spcBef>
              <a:spcAft>
                <a:spcPct val="0"/>
              </a:spcAft>
            </a:pPr>
            <a:r>
              <a:rPr kumimoji="1" lang="zh-TW" altLang="en-US" dirty="0" smtClean="0">
                <a:latin typeface="標楷體" panose="03000509000000000000" pitchFamily="65" charset="-120"/>
                <a:ea typeface="標楷體" panose="03000509000000000000" pitchFamily="65" charset="-120"/>
              </a:rPr>
              <a:t>請搜尋</a:t>
            </a:r>
            <a:r>
              <a:rPr kumimoji="1" lang="en-US" altLang="zh-TW" dirty="0" smtClean="0">
                <a:latin typeface="標楷體" panose="03000509000000000000" pitchFamily="65" charset="-120"/>
                <a:ea typeface="標楷體" panose="03000509000000000000" pitchFamily="65" charset="-120"/>
              </a:rPr>
              <a:t>: </a:t>
            </a:r>
          </a:p>
          <a:p>
            <a:pPr fontAlgn="base">
              <a:spcBef>
                <a:spcPct val="0"/>
              </a:spcBef>
              <a:spcAft>
                <a:spcPct val="0"/>
              </a:spcAft>
            </a:pPr>
            <a:r>
              <a:rPr kumimoji="1" lang="en-US" altLang="zh-TW" dirty="0">
                <a:latin typeface="標楷體" panose="03000509000000000000" pitchFamily="65" charset="-120"/>
                <a:ea typeface="標楷體" panose="03000509000000000000" pitchFamily="65" charset="-120"/>
              </a:rPr>
              <a:t>	</a:t>
            </a:r>
            <a:r>
              <a:rPr kumimoji="1" lang="en-US" altLang="zh-TW" dirty="0" smtClean="0">
                <a:solidFill>
                  <a:srgbClr val="0000FF"/>
                </a:solidFill>
                <a:latin typeface="標楷體" panose="03000509000000000000" pitchFamily="65" charset="-120"/>
                <a:ea typeface="標楷體" panose="03000509000000000000" pitchFamily="65" charset="-120"/>
              </a:rPr>
              <a:t>1.</a:t>
            </a:r>
            <a:r>
              <a:rPr kumimoji="1" lang="zh-TW" altLang="en-US" dirty="0" smtClean="0">
                <a:solidFill>
                  <a:srgbClr val="0000FF"/>
                </a:solidFill>
                <a:latin typeface="標楷體" panose="03000509000000000000" pitchFamily="65" charset="-120"/>
                <a:ea typeface="標楷體" panose="03000509000000000000" pitchFamily="65" charset="-120"/>
              </a:rPr>
              <a:t>鴿籠原理 </a:t>
            </a:r>
            <a:r>
              <a:rPr kumimoji="1" lang="en-US" altLang="zh-TW" dirty="0" smtClean="0">
                <a:solidFill>
                  <a:srgbClr val="0000FF"/>
                </a:solidFill>
                <a:latin typeface="標楷體" panose="03000509000000000000" pitchFamily="65" charset="-120"/>
                <a:ea typeface="標楷體" panose="03000509000000000000" pitchFamily="65" charset="-120"/>
              </a:rPr>
              <a:t>(</a:t>
            </a:r>
            <a:r>
              <a:rPr lang="en-US" altLang="zh-TW" dirty="0">
                <a:solidFill>
                  <a:srgbClr val="0000FF"/>
                </a:solidFill>
                <a:latin typeface="標楷體" panose="03000509000000000000" pitchFamily="65" charset="-120"/>
                <a:ea typeface="標楷體" panose="03000509000000000000" pitchFamily="65" charset="-120"/>
              </a:rPr>
              <a:t>Pigeonhole </a:t>
            </a:r>
            <a:r>
              <a:rPr lang="en-US" altLang="zh-TW" dirty="0" smtClean="0">
                <a:solidFill>
                  <a:srgbClr val="0000FF"/>
                </a:solidFill>
                <a:latin typeface="標楷體" panose="03000509000000000000" pitchFamily="65" charset="-120"/>
                <a:ea typeface="標楷體" panose="03000509000000000000" pitchFamily="65" charset="-120"/>
              </a:rPr>
              <a:t>principle)</a:t>
            </a:r>
          </a:p>
          <a:p>
            <a:pPr fontAlgn="base">
              <a:spcBef>
                <a:spcPct val="0"/>
              </a:spcBef>
              <a:spcAft>
                <a:spcPct val="0"/>
              </a:spcAft>
            </a:pPr>
            <a:r>
              <a:rPr lang="en-US" altLang="zh-TW" dirty="0">
                <a:latin typeface="標楷體" panose="03000509000000000000" pitchFamily="65" charset="-120"/>
                <a:ea typeface="標楷體" panose="03000509000000000000" pitchFamily="65" charset="-120"/>
              </a:rPr>
              <a:t>	</a:t>
            </a:r>
            <a:r>
              <a:rPr lang="en-US" altLang="zh-TW" dirty="0" smtClean="0">
                <a:solidFill>
                  <a:srgbClr val="FF0000"/>
                </a:solidFill>
                <a:latin typeface="標楷體" panose="03000509000000000000" pitchFamily="65" charset="-120"/>
                <a:ea typeface="標楷體" panose="03000509000000000000" pitchFamily="65" charset="-120"/>
              </a:rPr>
              <a:t>2.</a:t>
            </a:r>
            <a:r>
              <a:rPr lang="zh-TW" altLang="en-US" dirty="0" smtClean="0">
                <a:solidFill>
                  <a:srgbClr val="FF0000"/>
                </a:solidFill>
                <a:latin typeface="標楷體" panose="03000509000000000000" pitchFamily="65" charset="-120"/>
                <a:ea typeface="標楷體" panose="03000509000000000000" pitchFamily="65" charset="-120"/>
              </a:rPr>
              <a:t>碰撞 </a:t>
            </a:r>
            <a:r>
              <a:rPr lang="en-US" altLang="zh-TW" dirty="0" smtClean="0">
                <a:solidFill>
                  <a:srgbClr val="FF0000"/>
                </a:solidFill>
                <a:latin typeface="標楷體" panose="03000509000000000000" pitchFamily="65" charset="-120"/>
                <a:ea typeface="標楷體" panose="03000509000000000000" pitchFamily="65" charset="-120"/>
              </a:rPr>
              <a:t>(collision)</a:t>
            </a:r>
          </a:p>
        </p:txBody>
      </p:sp>
    </p:spTree>
    <p:extLst>
      <p:ext uri="{BB962C8B-B14F-4D97-AF65-F5344CB8AC3E}">
        <p14:creationId xmlns:p14="http://schemas.microsoft.com/office/powerpoint/2010/main" val="33102258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52936"/>
            <a:ext cx="6255488" cy="1362075"/>
          </a:xfrm>
          <a:solidFill>
            <a:srgbClr val="0000FF"/>
          </a:solidFill>
          <a:ln w="25400">
            <a:solidFill>
              <a:srgbClr val="FF0000"/>
            </a:solidFill>
          </a:ln>
        </p:spPr>
        <p:txBody>
          <a:bodyPr anchor="ctr"/>
          <a:lstStyle/>
          <a:p>
            <a:pPr algn="ctr"/>
            <a:r>
              <a:rPr lang="en-US" altLang="zh-TW" b="0" dirty="0">
                <a:solidFill>
                  <a:schemeClr val="bg1"/>
                </a:solidFill>
                <a:latin typeface="標楷體" panose="03000509000000000000" pitchFamily="65" charset="-120"/>
                <a:ea typeface="標楷體" panose="03000509000000000000" pitchFamily="65" charset="-120"/>
              </a:rPr>
              <a:t>B.4 </a:t>
            </a:r>
            <a:r>
              <a:rPr lang="zh-TW" altLang="en-US" b="0" dirty="0">
                <a:solidFill>
                  <a:schemeClr val="bg1"/>
                </a:solidFill>
                <a:latin typeface="標楷體" panose="03000509000000000000" pitchFamily="65" charset="-120"/>
                <a:ea typeface="標楷體" panose="03000509000000000000" pitchFamily="65" charset="-120"/>
              </a:rPr>
              <a:t>非</a:t>
            </a:r>
            <a:r>
              <a:rPr lang="zh-TW" altLang="en-US" b="0" dirty="0" smtClean="0">
                <a:solidFill>
                  <a:schemeClr val="bg1"/>
                </a:solidFill>
                <a:latin typeface="標楷體" panose="03000509000000000000" pitchFamily="65" charset="-120"/>
                <a:ea typeface="標楷體" panose="03000509000000000000" pitchFamily="65" charset="-120"/>
              </a:rPr>
              <a:t>對稱式</a:t>
            </a:r>
            <a:r>
              <a:rPr lang="zh-TW" altLang="en-US" b="0" dirty="0">
                <a:solidFill>
                  <a:schemeClr val="bg1"/>
                </a:solidFill>
                <a:latin typeface="標楷體" panose="03000509000000000000" pitchFamily="65" charset="-120"/>
                <a:ea typeface="標楷體" panose="03000509000000000000" pitchFamily="65" charset="-120"/>
              </a:rPr>
              <a:t>簽</a:t>
            </a:r>
            <a:r>
              <a:rPr lang="en-US" altLang="zh-TW" b="0" dirty="0">
                <a:solidFill>
                  <a:schemeClr val="bg1"/>
                </a:solidFill>
                <a:latin typeface="標楷體" panose="03000509000000000000" pitchFamily="65" charset="-120"/>
                <a:ea typeface="標楷體" panose="03000509000000000000" pitchFamily="65" charset="-120"/>
              </a:rPr>
              <a:t>/</a:t>
            </a:r>
            <a:r>
              <a:rPr lang="zh-TW" altLang="en-US" b="0" dirty="0">
                <a:solidFill>
                  <a:schemeClr val="bg1"/>
                </a:solidFill>
                <a:latin typeface="標楷體" panose="03000509000000000000" pitchFamily="65" charset="-120"/>
                <a:ea typeface="標楷體" panose="03000509000000000000" pitchFamily="65" charset="-120"/>
              </a:rPr>
              <a:t>驗章 </a:t>
            </a:r>
            <a:r>
              <a:rPr lang="en-US" altLang="zh-TW" b="0" dirty="0">
                <a:solidFill>
                  <a:schemeClr val="bg1"/>
                </a:solidFill>
                <a:latin typeface="標楷體" panose="03000509000000000000" pitchFamily="65" charset="-120"/>
                <a:ea typeface="標楷體" panose="03000509000000000000" pitchFamily="65" charset="-120"/>
              </a:rPr>
              <a:t>(Signature)</a:t>
            </a:r>
            <a:endParaRPr lang="zh-TW" altLang="en-US" b="0"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747109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標題 1"/>
          <p:cNvSpPr>
            <a:spLocks noGrp="1"/>
          </p:cNvSpPr>
          <p:nvPr>
            <p:ph type="title"/>
          </p:nvPr>
        </p:nvSpPr>
        <p:spPr/>
        <p:txBody>
          <a:bodyPr/>
          <a:lstStyle/>
          <a:p>
            <a:pPr eaLnBrk="1" hangingPunct="1"/>
            <a:r>
              <a:rPr lang="zh-TW" altLang="en-US" dirty="0" smtClean="0">
                <a:solidFill>
                  <a:srgbClr val="FF0000"/>
                </a:solidFill>
                <a:latin typeface="標楷體" panose="03000509000000000000" pitchFamily="65" charset="-120"/>
                <a:ea typeface="標楷體" panose="03000509000000000000" pitchFamily="65" charset="-120"/>
              </a:rPr>
              <a:t>紙本簽章</a:t>
            </a:r>
          </a:p>
        </p:txBody>
      </p:sp>
      <p:pic>
        <p:nvPicPr>
          <p:cNvPr id="35842" name="Picture 2"/>
          <p:cNvPicPr>
            <a:picLocks noGrp="1" noChangeAspect="1" noChangeArrowheads="1"/>
          </p:cNvPicPr>
          <p:nvPr>
            <p:ph idx="1"/>
          </p:nvPr>
        </p:nvPicPr>
        <p:blipFill>
          <a:blip r:embed="rId2"/>
          <a:srcRect/>
          <a:stretch>
            <a:fillRect/>
          </a:stretch>
        </p:blipFill>
        <p:spPr>
          <a:xfrm>
            <a:off x="3419872" y="5661248"/>
            <a:ext cx="2495550" cy="1038225"/>
          </a:xfrm>
          <a:ln>
            <a:solidFill>
              <a:schemeClr val="accent1"/>
            </a:solidFill>
          </a:ln>
        </p:spPr>
      </p:pic>
      <p:pic>
        <p:nvPicPr>
          <p:cNvPr id="35843" name="Picture 4" descr="http://twimg.edgesuite.net/images/ReNews/20150328/640_2b6654b340e03131d8c8b61574d5d416.jpg"/>
          <p:cNvPicPr>
            <a:picLocks noChangeAspect="1" noChangeArrowheads="1"/>
          </p:cNvPicPr>
          <p:nvPr/>
        </p:nvPicPr>
        <p:blipFill>
          <a:blip r:embed="rId3"/>
          <a:srcRect/>
          <a:stretch>
            <a:fillRect/>
          </a:stretch>
        </p:blipFill>
        <p:spPr bwMode="auto">
          <a:xfrm>
            <a:off x="1691680" y="1628800"/>
            <a:ext cx="6096000" cy="3248025"/>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35092457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4071942"/>
            <a:ext cx="8215370" cy="2383794"/>
          </a:xfrm>
        </p:spPr>
        <p:txBody>
          <a:bodyPr>
            <a:normAutofit lnSpcReduction="10000"/>
          </a:bodyPr>
          <a:lstStyle/>
          <a:p>
            <a:r>
              <a:rPr lang="zh-TW" altLang="en-US" sz="2000" dirty="0" smtClean="0"/>
              <a:t>使用傳送方的私密金鑰對訊息的雜湊值</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t>或稱摘要，</a:t>
            </a:r>
            <a:r>
              <a:rPr lang="en-US" altLang="zh-TW" sz="2000" dirty="0" smtClean="0">
                <a:solidFill>
                  <a:srgbClr val="FF0000"/>
                </a:solidFill>
              </a:rPr>
              <a:t>digest</a:t>
            </a:r>
            <a:r>
              <a:rPr lang="en-US" altLang="zh-TW" sz="2000" dirty="0" smtClean="0">
                <a:latin typeface="微軟正黑體"/>
                <a:ea typeface="微軟正黑體"/>
              </a:rPr>
              <a:t>)</a:t>
            </a:r>
            <a:r>
              <a:rPr lang="zh-TW" altLang="en-US" sz="2000" dirty="0" smtClean="0">
                <a:latin typeface="微軟正黑體"/>
                <a:ea typeface="微軟正黑體"/>
              </a:rPr>
              <a:t> </a:t>
            </a:r>
            <a:r>
              <a:rPr lang="zh-TW" altLang="en-US" sz="2000" dirty="0" smtClean="0"/>
              <a:t>加密產生數位簽章 </a:t>
            </a:r>
            <a:r>
              <a:rPr lang="en-US" altLang="zh-TW" sz="2000" dirty="0" smtClean="0"/>
              <a:t>(digital </a:t>
            </a:r>
            <a:r>
              <a:rPr lang="en-US" altLang="zh-TW" sz="2000" dirty="0" smtClean="0">
                <a:solidFill>
                  <a:srgbClr val="FF0000"/>
                </a:solidFill>
              </a:rPr>
              <a:t>signature</a:t>
            </a:r>
            <a:r>
              <a:rPr lang="en-US" altLang="zh-TW" sz="2000" dirty="0" smtClean="0"/>
              <a:t>)</a:t>
            </a:r>
            <a:r>
              <a:rPr lang="zh-TW" altLang="en-US" sz="2000" dirty="0" smtClean="0"/>
              <a:t>，再隨原文傳送。</a:t>
            </a:r>
            <a:endParaRPr lang="en-US" altLang="zh-TW" sz="2000" dirty="0" smtClean="0"/>
          </a:p>
          <a:p>
            <a:r>
              <a:rPr lang="zh-TW" altLang="en-US" sz="2000" dirty="0" smtClean="0"/>
              <a:t>數位簽章保障訊息傳送方的不可否認性 </a:t>
            </a:r>
            <a:r>
              <a:rPr lang="en-US" altLang="zh-TW" sz="2000" dirty="0" smtClean="0"/>
              <a:t>(</a:t>
            </a:r>
            <a:r>
              <a:rPr lang="zh-TW" altLang="en-US" sz="2000" dirty="0" smtClean="0">
                <a:latin typeface="微軟正黑體"/>
                <a:ea typeface="微軟正黑體"/>
              </a:rPr>
              <a:t>因為是以私密金鑰加密</a:t>
            </a:r>
            <a:r>
              <a:rPr lang="en-US" altLang="zh-TW" sz="2000" dirty="0" smtClean="0">
                <a:latin typeface="微軟正黑體"/>
                <a:ea typeface="微軟正黑體"/>
              </a:rPr>
              <a:t>)</a:t>
            </a:r>
            <a:r>
              <a:rPr lang="zh-TW" altLang="en-US" sz="2000" dirty="0" smtClean="0"/>
              <a:t>，並維護信息的正確性</a:t>
            </a:r>
            <a:r>
              <a:rPr lang="zh-TW" altLang="en-US" sz="2000" dirty="0" smtClean="0">
                <a:latin typeface="微軟正黑體"/>
                <a:ea typeface="微軟正黑體"/>
              </a:rPr>
              <a:t>（因為雜湊函數運算）</a:t>
            </a:r>
            <a:r>
              <a:rPr lang="zh-TW" altLang="en-US" sz="2000" dirty="0" smtClean="0"/>
              <a:t>。</a:t>
            </a:r>
            <a:endParaRPr lang="en-US" altLang="zh-TW" sz="2000" dirty="0" smtClean="0"/>
          </a:p>
          <a:p>
            <a:r>
              <a:rPr lang="zh-TW" altLang="en-US" sz="2000" dirty="0" smtClean="0"/>
              <a:t>訊息接收方以傳送方的公開金鑰解開數位簽章後，重算雜湊值，再比對文件的真實與正確性。</a:t>
            </a:r>
            <a:endParaRPr lang="en-US" altLang="zh-TW" sz="2000" dirty="0" smtClean="0"/>
          </a:p>
        </p:txBody>
      </p:sp>
      <p:sp>
        <p:nvSpPr>
          <p:cNvPr id="3" name="標題 2"/>
          <p:cNvSpPr>
            <a:spLocks noGrp="1"/>
          </p:cNvSpPr>
          <p:nvPr>
            <p:ph type="title"/>
          </p:nvPr>
        </p:nvSpPr>
        <p:spPr/>
        <p:txBody>
          <a:bodyPr/>
          <a:lstStyle/>
          <a:p>
            <a:r>
              <a:rPr lang="en-US" altLang="zh-TW" dirty="0" smtClean="0"/>
              <a:t>B4. </a:t>
            </a:r>
            <a:r>
              <a:rPr lang="zh-TW" altLang="en-US" dirty="0" smtClean="0"/>
              <a:t>數位簽章</a:t>
            </a:r>
            <a:endParaRPr lang="zh-TW" altLang="en-US" dirty="0"/>
          </a:p>
        </p:txBody>
      </p:sp>
      <p:sp>
        <p:nvSpPr>
          <p:cNvPr id="10" name="矩形 9"/>
          <p:cNvSpPr/>
          <p:nvPr/>
        </p:nvSpPr>
        <p:spPr>
          <a:xfrm>
            <a:off x="2786050" y="2214554"/>
            <a:ext cx="1071570" cy="284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accent1">
                    <a:lumMod val="50000"/>
                  </a:schemeClr>
                </a:solidFill>
              </a:rPr>
              <a:t>數位簽章</a:t>
            </a:r>
            <a:endParaRPr lang="zh-TW" altLang="en-US" sz="1600" dirty="0">
              <a:solidFill>
                <a:schemeClr val="accent1">
                  <a:lumMod val="50000"/>
                </a:schemeClr>
              </a:solidFill>
            </a:endParaRPr>
          </a:p>
        </p:txBody>
      </p:sp>
      <p:sp>
        <p:nvSpPr>
          <p:cNvPr id="17" name="圓角矩形 16"/>
          <p:cNvSpPr/>
          <p:nvPr/>
        </p:nvSpPr>
        <p:spPr>
          <a:xfrm>
            <a:off x="1000100"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sp>
        <p:nvSpPr>
          <p:cNvPr id="21" name="文字方塊 20"/>
          <p:cNvSpPr txBox="1"/>
          <p:nvPr/>
        </p:nvSpPr>
        <p:spPr>
          <a:xfrm>
            <a:off x="932520" y="1130842"/>
            <a:ext cx="1210588" cy="338554"/>
          </a:xfrm>
          <a:prstGeom prst="rect">
            <a:avLst/>
          </a:prstGeom>
          <a:noFill/>
        </p:spPr>
        <p:txBody>
          <a:bodyPr wrap="none" rtlCol="0">
            <a:spAutoFit/>
          </a:bodyPr>
          <a:lstStyle/>
          <a:p>
            <a:r>
              <a:rPr lang="zh-TW" altLang="en-US" sz="1600" dirty="0" smtClean="0"/>
              <a:t>訊息傳送方</a:t>
            </a:r>
            <a:endParaRPr lang="zh-TW" altLang="en-US" sz="1600" dirty="0"/>
          </a:p>
        </p:txBody>
      </p:sp>
      <p:sp>
        <p:nvSpPr>
          <p:cNvPr id="25" name="矩形 24"/>
          <p:cNvSpPr/>
          <p:nvPr/>
        </p:nvSpPr>
        <p:spPr>
          <a:xfrm>
            <a:off x="500034" y="1142984"/>
            <a:ext cx="7786742" cy="27146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7" name="直線接點 26"/>
          <p:cNvCxnSpPr>
            <a:stCxn id="25" idx="0"/>
            <a:endCxn id="25" idx="2"/>
          </p:cNvCxnSpPr>
          <p:nvPr/>
        </p:nvCxnSpPr>
        <p:spPr>
          <a:xfrm rot="16200000" flipH="1">
            <a:off x="3036083" y="2500306"/>
            <a:ext cx="2714644"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1" name="流程圖: 文件 30"/>
          <p:cNvSpPr/>
          <p:nvPr/>
        </p:nvSpPr>
        <p:spPr>
          <a:xfrm>
            <a:off x="2786050" y="1501762"/>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sp>
        <p:nvSpPr>
          <p:cNvPr id="42" name="橢圓 41"/>
          <p:cNvSpPr/>
          <p:nvPr/>
        </p:nvSpPr>
        <p:spPr>
          <a:xfrm>
            <a:off x="1214414" y="2500306"/>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a:t>
            </a:r>
            <a:endParaRPr lang="zh-TW" altLang="en-US" sz="1600" dirty="0"/>
          </a:p>
        </p:txBody>
      </p:sp>
      <p:cxnSp>
        <p:nvCxnSpPr>
          <p:cNvPr id="44" name="直線單箭頭接點 43"/>
          <p:cNvCxnSpPr>
            <a:stCxn id="45" idx="2"/>
            <a:endCxn id="42" idx="0"/>
          </p:cNvCxnSpPr>
          <p:nvPr/>
        </p:nvCxnSpPr>
        <p:spPr>
          <a:xfrm rot="5400000">
            <a:off x="1369395" y="2333816"/>
            <a:ext cx="3329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文件 44"/>
          <p:cNvSpPr/>
          <p:nvPr/>
        </p:nvSpPr>
        <p:spPr>
          <a:xfrm>
            <a:off x="1000100" y="1500174"/>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cxnSp>
        <p:nvCxnSpPr>
          <p:cNvPr id="49" name="直線單箭頭接點 48"/>
          <p:cNvCxnSpPr>
            <a:stCxn id="42" idx="4"/>
            <a:endCxn id="17" idx="0"/>
          </p:cNvCxnSpPr>
          <p:nvPr/>
        </p:nvCxnSpPr>
        <p:spPr>
          <a:xfrm rot="5400000">
            <a:off x="1393009" y="3286124"/>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橢圓 49"/>
          <p:cNvSpPr/>
          <p:nvPr/>
        </p:nvSpPr>
        <p:spPr>
          <a:xfrm>
            <a:off x="3000364" y="278605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簽章</a:t>
            </a:r>
            <a:endParaRPr lang="zh-TW" altLang="en-US" sz="1600" dirty="0"/>
          </a:p>
        </p:txBody>
      </p:sp>
      <p:cxnSp>
        <p:nvCxnSpPr>
          <p:cNvPr id="52" name="圖案 51"/>
          <p:cNvCxnSpPr>
            <a:stCxn id="17" idx="3"/>
            <a:endCxn id="50" idx="4"/>
          </p:cNvCxnSpPr>
          <p:nvPr/>
        </p:nvCxnSpPr>
        <p:spPr>
          <a:xfrm flipV="1">
            <a:off x="2071670" y="3429000"/>
            <a:ext cx="1250165" cy="14287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50" idx="0"/>
            <a:endCxn id="10" idx="2"/>
          </p:cNvCxnSpPr>
          <p:nvPr/>
        </p:nvCxnSpPr>
        <p:spPr>
          <a:xfrm rot="5400000" flipH="1" flipV="1">
            <a:off x="3178165" y="2642388"/>
            <a:ext cx="28734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4857752" y="2212966"/>
            <a:ext cx="1071570" cy="28416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accent1">
                    <a:lumMod val="50000"/>
                  </a:schemeClr>
                </a:solidFill>
              </a:rPr>
              <a:t>數位簽章</a:t>
            </a:r>
            <a:endParaRPr lang="zh-TW" altLang="en-US" sz="1600" dirty="0">
              <a:solidFill>
                <a:schemeClr val="accent1">
                  <a:lumMod val="50000"/>
                </a:schemeClr>
              </a:solidFill>
            </a:endParaRPr>
          </a:p>
        </p:txBody>
      </p:sp>
      <p:sp>
        <p:nvSpPr>
          <p:cNvPr id="59" name="流程圖: 文件 58"/>
          <p:cNvSpPr/>
          <p:nvPr/>
        </p:nvSpPr>
        <p:spPr>
          <a:xfrm>
            <a:off x="4857752" y="1500174"/>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sp>
        <p:nvSpPr>
          <p:cNvPr id="61" name="圓角矩形 60"/>
          <p:cNvSpPr/>
          <p:nvPr/>
        </p:nvSpPr>
        <p:spPr>
          <a:xfrm>
            <a:off x="6700504"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sp>
        <p:nvSpPr>
          <p:cNvPr id="62" name="文字方塊 61"/>
          <p:cNvSpPr txBox="1"/>
          <p:nvPr/>
        </p:nvSpPr>
        <p:spPr>
          <a:xfrm>
            <a:off x="6647560" y="1142984"/>
            <a:ext cx="1210588" cy="338554"/>
          </a:xfrm>
          <a:prstGeom prst="rect">
            <a:avLst/>
          </a:prstGeom>
          <a:noFill/>
        </p:spPr>
        <p:txBody>
          <a:bodyPr wrap="none" rtlCol="0">
            <a:spAutoFit/>
          </a:bodyPr>
          <a:lstStyle/>
          <a:p>
            <a:r>
              <a:rPr lang="zh-TW" altLang="en-US" sz="1600" dirty="0" smtClean="0"/>
              <a:t>訊息接收方</a:t>
            </a:r>
            <a:endParaRPr lang="zh-TW" altLang="en-US" sz="1600" dirty="0"/>
          </a:p>
        </p:txBody>
      </p:sp>
      <p:sp>
        <p:nvSpPr>
          <p:cNvPr id="63" name="橢圓 62"/>
          <p:cNvSpPr/>
          <p:nvPr/>
        </p:nvSpPr>
        <p:spPr>
          <a:xfrm>
            <a:off x="6914818" y="2512448"/>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a:t>
            </a:r>
            <a:endParaRPr lang="zh-TW" altLang="en-US" sz="1600" dirty="0"/>
          </a:p>
        </p:txBody>
      </p:sp>
      <p:cxnSp>
        <p:nvCxnSpPr>
          <p:cNvPr id="64" name="直線單箭頭接點 63"/>
          <p:cNvCxnSpPr>
            <a:stCxn id="65" idx="2"/>
            <a:endCxn id="63" idx="0"/>
          </p:cNvCxnSpPr>
          <p:nvPr/>
        </p:nvCxnSpPr>
        <p:spPr>
          <a:xfrm rot="5400000">
            <a:off x="7069799" y="2345958"/>
            <a:ext cx="3329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圖: 文件 64"/>
          <p:cNvSpPr/>
          <p:nvPr/>
        </p:nvSpPr>
        <p:spPr>
          <a:xfrm>
            <a:off x="6700504" y="1512316"/>
            <a:ext cx="1071570" cy="7143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訊息原文</a:t>
            </a:r>
            <a:endParaRPr lang="zh-TW" altLang="en-US" sz="1600" dirty="0"/>
          </a:p>
        </p:txBody>
      </p:sp>
      <p:cxnSp>
        <p:nvCxnSpPr>
          <p:cNvPr id="66" name="直線單箭頭接點 65"/>
          <p:cNvCxnSpPr>
            <a:stCxn id="63" idx="4"/>
            <a:endCxn id="61" idx="0"/>
          </p:cNvCxnSpPr>
          <p:nvPr/>
        </p:nvCxnSpPr>
        <p:spPr>
          <a:xfrm rot="5400000">
            <a:off x="7099484" y="3292195"/>
            <a:ext cx="27361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橢圓 66"/>
          <p:cNvSpPr/>
          <p:nvPr/>
        </p:nvSpPr>
        <p:spPr>
          <a:xfrm>
            <a:off x="5072066" y="2643182"/>
            <a:ext cx="642942" cy="6429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解密</a:t>
            </a:r>
            <a:endParaRPr lang="zh-TW" altLang="en-US" sz="1600" dirty="0"/>
          </a:p>
        </p:txBody>
      </p:sp>
      <p:cxnSp>
        <p:nvCxnSpPr>
          <p:cNvPr id="73" name="直線單箭頭接點 72"/>
          <p:cNvCxnSpPr>
            <a:stCxn id="58" idx="2"/>
            <a:endCxn id="67" idx="0"/>
          </p:cNvCxnSpPr>
          <p:nvPr/>
        </p:nvCxnSpPr>
        <p:spPr>
          <a:xfrm rot="5400000">
            <a:off x="5320511" y="2570156"/>
            <a:ext cx="1460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圓角矩形 77"/>
          <p:cNvSpPr/>
          <p:nvPr/>
        </p:nvSpPr>
        <p:spPr>
          <a:xfrm>
            <a:off x="4857752" y="3429000"/>
            <a:ext cx="107157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t>雜湊值</a:t>
            </a:r>
            <a:endParaRPr lang="zh-TW" altLang="en-US" sz="1600" dirty="0"/>
          </a:p>
        </p:txBody>
      </p:sp>
      <p:cxnSp>
        <p:nvCxnSpPr>
          <p:cNvPr id="80" name="直線單箭頭接點 79"/>
          <p:cNvCxnSpPr>
            <a:stCxn id="67" idx="4"/>
            <a:endCxn id="78" idx="0"/>
          </p:cNvCxnSpPr>
          <p:nvPr/>
        </p:nvCxnSpPr>
        <p:spPr>
          <a:xfrm rot="5400000">
            <a:off x="5322099" y="3357562"/>
            <a:ext cx="14287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9" idx="3"/>
            <a:endCxn id="65" idx="1"/>
          </p:cNvCxnSpPr>
          <p:nvPr/>
        </p:nvCxnSpPr>
        <p:spPr>
          <a:xfrm>
            <a:off x="5929322" y="1857364"/>
            <a:ext cx="771182" cy="121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78" idx="3"/>
            <a:endCxn id="61" idx="1"/>
          </p:cNvCxnSpPr>
          <p:nvPr/>
        </p:nvCxnSpPr>
        <p:spPr>
          <a:xfrm>
            <a:off x="5929322" y="3571876"/>
            <a:ext cx="771182" cy="1588"/>
          </a:xfrm>
          <a:prstGeom prst="straightConnector1">
            <a:avLst/>
          </a:prstGeom>
          <a:ln w="28575">
            <a:solidFill>
              <a:srgbClr val="FF0000"/>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85" name="文字方塊 84"/>
          <p:cNvSpPr txBox="1"/>
          <p:nvPr/>
        </p:nvSpPr>
        <p:spPr>
          <a:xfrm>
            <a:off x="6000760" y="3202544"/>
            <a:ext cx="595035" cy="338554"/>
          </a:xfrm>
          <a:prstGeom prst="rect">
            <a:avLst/>
          </a:prstGeom>
          <a:noFill/>
        </p:spPr>
        <p:txBody>
          <a:bodyPr wrap="none" rtlCol="0">
            <a:spAutoFit/>
          </a:bodyPr>
          <a:lstStyle/>
          <a:p>
            <a:r>
              <a:rPr lang="zh-TW" altLang="en-US" sz="1600" b="1" dirty="0" smtClean="0"/>
              <a:t>比對</a:t>
            </a:r>
            <a:endParaRPr lang="zh-TW" altLang="en-US" sz="1600" b="1" dirty="0"/>
          </a:p>
        </p:txBody>
      </p:sp>
      <p:cxnSp>
        <p:nvCxnSpPr>
          <p:cNvPr id="87" name="直線單箭頭接點 86"/>
          <p:cNvCxnSpPr>
            <a:stCxn id="45" idx="3"/>
            <a:endCxn id="31" idx="1"/>
          </p:cNvCxnSpPr>
          <p:nvPr/>
        </p:nvCxnSpPr>
        <p:spPr>
          <a:xfrm>
            <a:off x="2071670" y="185736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右大括弧 87"/>
          <p:cNvSpPr/>
          <p:nvPr/>
        </p:nvSpPr>
        <p:spPr>
          <a:xfrm>
            <a:off x="3929058" y="1500174"/>
            <a:ext cx="142876" cy="10001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9" name="左大括弧 88"/>
          <p:cNvSpPr/>
          <p:nvPr/>
        </p:nvSpPr>
        <p:spPr>
          <a:xfrm>
            <a:off x="4643438" y="1500174"/>
            <a:ext cx="142876" cy="10001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91" name="直線單箭頭接點 90"/>
          <p:cNvCxnSpPr/>
          <p:nvPr/>
        </p:nvCxnSpPr>
        <p:spPr>
          <a:xfrm flipV="1">
            <a:off x="4001636" y="1844824"/>
            <a:ext cx="714380" cy="1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1965243" y="2887205"/>
            <a:ext cx="749370" cy="430887"/>
          </a:xfrm>
          <a:prstGeom prst="rect">
            <a:avLst/>
          </a:prstGeom>
          <a:solidFill>
            <a:srgbClr val="FFC0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prstClr val="black"/>
                </a:solidFill>
                <a:latin typeface="Calibri" pitchFamily="34" charset="0"/>
                <a:ea typeface="微軟正黑體" panose="020B0604030504040204" pitchFamily="34" charset="-120"/>
              </a:rPr>
              <a:t>傳送</a:t>
            </a: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方的</a:t>
            </a:r>
            <a:endParaRPr kumimoji="0" lang="en-US" altLang="zh-TW"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私密金鑰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6" name="直線單箭頭接點 5"/>
          <p:cNvCxnSpPr>
            <a:stCxn id="39" idx="3"/>
            <a:endCxn id="50" idx="2"/>
          </p:cNvCxnSpPr>
          <p:nvPr/>
        </p:nvCxnSpPr>
        <p:spPr>
          <a:xfrm>
            <a:off x="2714613" y="3102649"/>
            <a:ext cx="285751" cy="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4039363" y="2887205"/>
            <a:ext cx="786006" cy="430887"/>
          </a:xfrm>
          <a:prstGeom prst="rect">
            <a:avLst/>
          </a:prstGeom>
          <a:solidFill>
            <a:srgbClr val="FFC0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prstClr val="black"/>
                </a:solidFill>
                <a:latin typeface="Calibri" pitchFamily="34" charset="0"/>
                <a:ea typeface="微軟正黑體" panose="020B0604030504040204" pitchFamily="34" charset="-120"/>
              </a:rPr>
              <a:t>傳送</a:t>
            </a: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方的</a:t>
            </a:r>
            <a:endParaRPr kumimoji="0" lang="en-US" altLang="zh-TW"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公開金鑰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8" name="直線單箭頭接點 7"/>
          <p:cNvCxnSpPr>
            <a:stCxn id="43" idx="3"/>
            <a:endCxn id="67" idx="2"/>
          </p:cNvCxnSpPr>
          <p:nvPr/>
        </p:nvCxnSpPr>
        <p:spPr>
          <a:xfrm flipV="1">
            <a:off x="4825369" y="2964653"/>
            <a:ext cx="246697" cy="1379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流程圖: 文件 57"/>
          <p:cNvSpPr/>
          <p:nvPr/>
        </p:nvSpPr>
        <p:spPr>
          <a:xfrm>
            <a:off x="498691" y="2371790"/>
            <a:ext cx="859989" cy="101569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59" name="流程圖: 文件 58"/>
          <p:cNvSpPr/>
          <p:nvPr/>
        </p:nvSpPr>
        <p:spPr>
          <a:xfrm>
            <a:off x="4777021" y="2371790"/>
            <a:ext cx="859989" cy="92251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訊息的原文</a:t>
            </a:r>
            <a:endParaRPr lang="zh-TW" altLang="en-US" sz="1600" dirty="0">
              <a:latin typeface="Calibri" pitchFamily="34" charset="0"/>
            </a:endParaRPr>
          </a:p>
        </p:txBody>
      </p:sp>
      <p:sp>
        <p:nvSpPr>
          <p:cNvPr id="60" name="橢圓 59"/>
          <p:cNvSpPr/>
          <p:nvPr/>
        </p:nvSpPr>
        <p:spPr>
          <a:xfrm>
            <a:off x="1718596" y="4674702"/>
            <a:ext cx="727683" cy="859436"/>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1"/>
                </a:solidFill>
                <a:latin typeface="Calibri" pitchFamily="34" charset="0"/>
              </a:rPr>
              <a:t>簽章</a:t>
            </a:r>
            <a:endParaRPr lang="zh-TW" altLang="en-US" sz="1600" dirty="0">
              <a:solidFill>
                <a:schemeClr val="bg1"/>
              </a:solidFill>
              <a:latin typeface="Calibri" pitchFamily="34" charset="0"/>
            </a:endParaRPr>
          </a:p>
        </p:txBody>
      </p:sp>
      <p:sp>
        <p:nvSpPr>
          <p:cNvPr id="62" name="矩形 61"/>
          <p:cNvSpPr/>
          <p:nvPr/>
        </p:nvSpPr>
        <p:spPr>
          <a:xfrm>
            <a:off x="2909350" y="4854409"/>
            <a:ext cx="727683" cy="526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簽章值</a:t>
            </a:r>
            <a:endParaRPr lang="zh-TW" altLang="en-US" sz="1400" dirty="0">
              <a:latin typeface="Calibri" pitchFamily="34" charset="0"/>
            </a:endParaRPr>
          </a:p>
        </p:txBody>
      </p:sp>
      <p:sp>
        <p:nvSpPr>
          <p:cNvPr id="63" name="矩形 62"/>
          <p:cNvSpPr/>
          <p:nvPr/>
        </p:nvSpPr>
        <p:spPr>
          <a:xfrm>
            <a:off x="4777022" y="4854409"/>
            <a:ext cx="727683" cy="526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簽章值</a:t>
            </a:r>
            <a:endParaRPr lang="zh-TW" altLang="en-US" sz="1400" dirty="0">
              <a:latin typeface="Calibri" pitchFamily="34" charset="0"/>
            </a:endParaRPr>
          </a:p>
        </p:txBody>
      </p:sp>
      <p:cxnSp>
        <p:nvCxnSpPr>
          <p:cNvPr id="64" name="直線單箭頭接點 63"/>
          <p:cNvCxnSpPr>
            <a:endCxn id="60" idx="2"/>
          </p:cNvCxnSpPr>
          <p:nvPr/>
        </p:nvCxnSpPr>
        <p:spPr>
          <a:xfrm>
            <a:off x="1387831" y="5104419"/>
            <a:ext cx="330765" cy="1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60" idx="6"/>
            <a:endCxn id="62" idx="1"/>
          </p:cNvCxnSpPr>
          <p:nvPr/>
        </p:nvCxnSpPr>
        <p:spPr>
          <a:xfrm>
            <a:off x="2446279" y="5104419"/>
            <a:ext cx="463071" cy="1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62" idx="3"/>
            <a:endCxn id="63" idx="1"/>
          </p:cNvCxnSpPr>
          <p:nvPr/>
        </p:nvCxnSpPr>
        <p:spPr>
          <a:xfrm>
            <a:off x="3637033" y="5117518"/>
            <a:ext cx="113998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63" idx="3"/>
            <a:endCxn id="61" idx="2"/>
          </p:cNvCxnSpPr>
          <p:nvPr/>
        </p:nvCxnSpPr>
        <p:spPr>
          <a:xfrm>
            <a:off x="5504705" y="5103551"/>
            <a:ext cx="396918" cy="17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85" idx="6"/>
            <a:endCxn id="86" idx="1"/>
          </p:cNvCxnSpPr>
          <p:nvPr/>
        </p:nvCxnSpPr>
        <p:spPr>
          <a:xfrm>
            <a:off x="6623034" y="5087222"/>
            <a:ext cx="424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圓角矩形 68"/>
          <p:cNvSpPr/>
          <p:nvPr/>
        </p:nvSpPr>
        <p:spPr>
          <a:xfrm>
            <a:off x="1652443" y="5846659"/>
            <a:ext cx="859989" cy="39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sp>
        <p:nvSpPr>
          <p:cNvPr id="70" name="圓角矩形 69"/>
          <p:cNvSpPr/>
          <p:nvPr/>
        </p:nvSpPr>
        <p:spPr>
          <a:xfrm>
            <a:off x="5835470" y="5844922"/>
            <a:ext cx="859989" cy="39065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71" name="直線單箭頭接點 70"/>
          <p:cNvCxnSpPr>
            <a:stCxn id="69" idx="0"/>
            <a:endCxn id="60" idx="4"/>
          </p:cNvCxnSpPr>
          <p:nvPr/>
        </p:nvCxnSpPr>
        <p:spPr>
          <a:xfrm rot="5400000" flipH="1" flipV="1">
            <a:off x="1926177" y="5690531"/>
            <a:ext cx="312522" cy="1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70" idx="0"/>
            <a:endCxn id="61" idx="4"/>
          </p:cNvCxnSpPr>
          <p:nvPr/>
        </p:nvCxnSpPr>
        <p:spPr>
          <a:xfrm rot="5400000" flipH="1" flipV="1">
            <a:off x="6110072" y="5689663"/>
            <a:ext cx="310785" cy="14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文字方塊 75"/>
          <p:cNvSpPr txBox="1"/>
          <p:nvPr/>
        </p:nvSpPr>
        <p:spPr>
          <a:xfrm>
            <a:off x="2482508" y="5886145"/>
            <a:ext cx="1441420" cy="307777"/>
          </a:xfrm>
          <a:prstGeom prst="rect">
            <a:avLst/>
          </a:prstGeom>
          <a:noFill/>
        </p:spPr>
        <p:txBody>
          <a:bodyPr wrap="none" rtlCol="0">
            <a:spAutoFit/>
          </a:bodyPr>
          <a:lstStyle/>
          <a:p>
            <a:r>
              <a:rPr lang="zh-TW" altLang="en-US" sz="1400" dirty="0" smtClean="0">
                <a:solidFill>
                  <a:srgbClr val="FF0000"/>
                </a:solidFill>
                <a:latin typeface="Calibri" pitchFamily="34" charset="0"/>
              </a:rPr>
              <a:t>自己</a:t>
            </a:r>
            <a:r>
              <a:rPr lang="zh-TW" altLang="en-US" sz="1400" dirty="0" smtClean="0">
                <a:latin typeface="Calibri" pitchFamily="34" charset="0"/>
              </a:rPr>
              <a:t>的</a:t>
            </a:r>
            <a:r>
              <a:rPr lang="zh-TW" altLang="en-US" sz="1400" dirty="0" smtClean="0">
                <a:solidFill>
                  <a:srgbClr val="FF0000"/>
                </a:solidFill>
                <a:latin typeface="Calibri" pitchFamily="34" charset="0"/>
              </a:rPr>
              <a:t>私密</a:t>
            </a:r>
            <a:r>
              <a:rPr lang="zh-TW" altLang="en-US" sz="1400" dirty="0" smtClean="0">
                <a:latin typeface="Calibri" pitchFamily="34" charset="0"/>
              </a:rPr>
              <a:t>金鑰</a:t>
            </a:r>
            <a:endParaRPr lang="zh-TW" altLang="en-US" sz="1400" dirty="0">
              <a:latin typeface="Calibri" pitchFamily="34" charset="0"/>
            </a:endParaRPr>
          </a:p>
        </p:txBody>
      </p:sp>
      <p:sp>
        <p:nvSpPr>
          <p:cNvPr id="77" name="文字方塊 76"/>
          <p:cNvSpPr txBox="1"/>
          <p:nvPr/>
        </p:nvSpPr>
        <p:spPr>
          <a:xfrm>
            <a:off x="6695459" y="5878356"/>
            <a:ext cx="1620957" cy="307777"/>
          </a:xfrm>
          <a:prstGeom prst="rect">
            <a:avLst/>
          </a:prstGeom>
          <a:noFill/>
        </p:spPr>
        <p:txBody>
          <a:bodyPr wrap="none" rtlCol="0">
            <a:spAutoFit/>
          </a:bodyPr>
          <a:lstStyle/>
          <a:p>
            <a:r>
              <a:rPr lang="zh-TW" altLang="en-US" sz="1400" dirty="0" smtClean="0">
                <a:latin typeface="Calibri" pitchFamily="34" charset="0"/>
              </a:rPr>
              <a:t>簽章者的</a:t>
            </a:r>
            <a:r>
              <a:rPr lang="zh-TW" altLang="en-US" sz="1400" dirty="0" smtClean="0">
                <a:solidFill>
                  <a:srgbClr val="FF0000"/>
                </a:solidFill>
                <a:latin typeface="Calibri" pitchFamily="34" charset="0"/>
              </a:rPr>
              <a:t>公開</a:t>
            </a:r>
            <a:r>
              <a:rPr lang="zh-TW" altLang="en-US" sz="1400" dirty="0" smtClean="0">
                <a:latin typeface="Calibri" pitchFamily="34" charset="0"/>
              </a:rPr>
              <a:t>金鑰</a:t>
            </a:r>
            <a:endParaRPr lang="zh-TW" altLang="en-US" sz="1400" dirty="0">
              <a:latin typeface="Calibri" pitchFamily="34" charset="0"/>
            </a:endParaRPr>
          </a:p>
        </p:txBody>
      </p:sp>
      <p:sp>
        <p:nvSpPr>
          <p:cNvPr id="80" name="矩形 79"/>
          <p:cNvSpPr/>
          <p:nvPr/>
        </p:nvSpPr>
        <p:spPr>
          <a:xfrm>
            <a:off x="355984" y="2180306"/>
            <a:ext cx="8104447" cy="41290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81" name="文字方塊 80"/>
          <p:cNvSpPr txBox="1"/>
          <p:nvPr/>
        </p:nvSpPr>
        <p:spPr>
          <a:xfrm>
            <a:off x="2875502" y="1339192"/>
            <a:ext cx="2826810" cy="529674"/>
          </a:xfrm>
          <a:prstGeom prst="rect">
            <a:avLst/>
          </a:prstGeom>
          <a:noFill/>
          <a:ln w="12700">
            <a:solidFill>
              <a:schemeClr val="accent1">
                <a:shade val="50000"/>
              </a:schemeClr>
            </a:solidFill>
          </a:ln>
        </p:spPr>
        <p:txBody>
          <a:bodyPr wrap="square" rtlCol="0">
            <a:spAutoFit/>
          </a:bodyPr>
          <a:lstStyle/>
          <a:p>
            <a:r>
              <a:rPr lang="en-US" altLang="zh-TW" sz="3200" b="1" dirty="0" smtClean="0">
                <a:solidFill>
                  <a:srgbClr val="0000FF"/>
                </a:solidFill>
                <a:latin typeface="Calibri" pitchFamily="34" charset="0"/>
              </a:rPr>
              <a:t>Proof of Origin</a:t>
            </a:r>
            <a:endParaRPr lang="zh-TW" altLang="en-US" sz="3200" b="1" dirty="0">
              <a:solidFill>
                <a:srgbClr val="0000FF"/>
              </a:solidFill>
              <a:latin typeface="Calibri" pitchFamily="34" charset="0"/>
            </a:endParaRPr>
          </a:p>
        </p:txBody>
      </p:sp>
      <p:cxnSp>
        <p:nvCxnSpPr>
          <p:cNvPr id="84" name="直線接點 83"/>
          <p:cNvCxnSpPr/>
          <p:nvPr/>
        </p:nvCxnSpPr>
        <p:spPr>
          <a:xfrm>
            <a:off x="4212902" y="2182705"/>
            <a:ext cx="1611" cy="412661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直線圖說文字 1 (無框線) 52"/>
          <p:cNvSpPr/>
          <p:nvPr/>
        </p:nvSpPr>
        <p:spPr>
          <a:xfrm>
            <a:off x="7457226" y="1244691"/>
            <a:ext cx="1003205" cy="597752"/>
          </a:xfrm>
          <a:prstGeom prst="callout1">
            <a:avLst>
              <a:gd name="adj1" fmla="val 26733"/>
              <a:gd name="adj2" fmla="val 10101"/>
              <a:gd name="adj3" fmla="val 128467"/>
              <a:gd name="adj4" fmla="val -41097"/>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標楷體" panose="03000509000000000000" pitchFamily="65" charset="-120"/>
                <a:ea typeface="標楷體" panose="03000509000000000000" pitchFamily="65" charset="-120"/>
              </a:rPr>
              <a:t>驗證</a:t>
            </a:r>
            <a:endParaRPr lang="en-US" altLang="zh-TW" sz="1400" dirty="0" smtClean="0">
              <a:latin typeface="標楷體" panose="03000509000000000000" pitchFamily="65" charset="-120"/>
              <a:ea typeface="標楷體" panose="03000509000000000000" pitchFamily="65" charset="-120"/>
            </a:endParaRPr>
          </a:p>
          <a:p>
            <a:pPr algn="ctr"/>
            <a:r>
              <a:rPr lang="zh-TW" altLang="en-US" sz="1400" dirty="0" smtClean="0">
                <a:latin typeface="標楷體" panose="03000509000000000000" pitchFamily="65" charset="-120"/>
                <a:ea typeface="標楷體" panose="03000509000000000000" pitchFamily="65" charset="-120"/>
              </a:rPr>
              <a:t>簽章值</a:t>
            </a:r>
            <a:endParaRPr lang="zh-TW" altLang="en-US" sz="1400" dirty="0">
              <a:latin typeface="標楷體" panose="03000509000000000000" pitchFamily="65" charset="-120"/>
              <a:ea typeface="標楷體" panose="03000509000000000000" pitchFamily="65" charset="-120"/>
            </a:endParaRPr>
          </a:p>
        </p:txBody>
      </p:sp>
      <p:sp>
        <p:nvSpPr>
          <p:cNvPr id="54" name="矩形 53"/>
          <p:cNvSpPr/>
          <p:nvPr/>
        </p:nvSpPr>
        <p:spPr>
          <a:xfrm>
            <a:off x="1763212" y="362924"/>
            <a:ext cx="5051390" cy="88176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5400" dirty="0" smtClean="0">
                <a:latin typeface="標楷體" panose="03000509000000000000" pitchFamily="65" charset="-120"/>
                <a:ea typeface="標楷體" panose="03000509000000000000" pitchFamily="65" charset="-120"/>
              </a:rPr>
              <a:t>簽驗章</a:t>
            </a:r>
            <a:endParaRPr lang="zh-TW" altLang="en-US" sz="5400" dirty="0">
              <a:latin typeface="標楷體" panose="03000509000000000000" pitchFamily="65" charset="-120"/>
              <a:ea typeface="標楷體" panose="03000509000000000000" pitchFamily="65" charset="-120"/>
            </a:endParaRPr>
          </a:p>
        </p:txBody>
      </p:sp>
      <p:sp>
        <p:nvSpPr>
          <p:cNvPr id="55" name="橢圓 54"/>
          <p:cNvSpPr/>
          <p:nvPr/>
        </p:nvSpPr>
        <p:spPr>
          <a:xfrm>
            <a:off x="558571" y="3691157"/>
            <a:ext cx="727683" cy="859436"/>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1"/>
                </a:solidFill>
                <a:latin typeface="Calibri" pitchFamily="34" charset="0"/>
              </a:rPr>
              <a:t>雜湊</a:t>
            </a:r>
            <a:endParaRPr lang="zh-TW" altLang="en-US" sz="1600" dirty="0">
              <a:solidFill>
                <a:schemeClr val="bg1"/>
              </a:solidFill>
              <a:latin typeface="Calibri" pitchFamily="34" charset="0"/>
            </a:endParaRPr>
          </a:p>
        </p:txBody>
      </p:sp>
      <p:sp>
        <p:nvSpPr>
          <p:cNvPr id="22" name="矩形 21"/>
          <p:cNvSpPr/>
          <p:nvPr/>
        </p:nvSpPr>
        <p:spPr>
          <a:xfrm>
            <a:off x="431514" y="4854409"/>
            <a:ext cx="981799" cy="5262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雜湊值</a:t>
            </a:r>
          </a:p>
        </p:txBody>
      </p:sp>
      <p:cxnSp>
        <p:nvCxnSpPr>
          <p:cNvPr id="26" name="直線單箭頭接點 25"/>
          <p:cNvCxnSpPr>
            <a:stCxn id="58" idx="2"/>
            <a:endCxn id="55" idx="0"/>
          </p:cNvCxnSpPr>
          <p:nvPr/>
        </p:nvCxnSpPr>
        <p:spPr>
          <a:xfrm flipH="1">
            <a:off x="922413" y="3320338"/>
            <a:ext cx="6273" cy="370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55" idx="4"/>
            <a:endCxn id="22" idx="0"/>
          </p:cNvCxnSpPr>
          <p:nvPr/>
        </p:nvCxnSpPr>
        <p:spPr>
          <a:xfrm>
            <a:off x="922413" y="4550593"/>
            <a:ext cx="1" cy="30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58" idx="3"/>
            <a:endCxn id="59" idx="1"/>
          </p:cNvCxnSpPr>
          <p:nvPr/>
        </p:nvCxnSpPr>
        <p:spPr>
          <a:xfrm flipV="1">
            <a:off x="1358680" y="2833048"/>
            <a:ext cx="3418341" cy="46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 name="橢圓 81"/>
          <p:cNvSpPr/>
          <p:nvPr/>
        </p:nvSpPr>
        <p:spPr>
          <a:xfrm>
            <a:off x="5986043" y="2403329"/>
            <a:ext cx="727683" cy="859436"/>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1"/>
                </a:solidFill>
                <a:latin typeface="Calibri" pitchFamily="34" charset="0"/>
              </a:rPr>
              <a:t>雜湊</a:t>
            </a:r>
            <a:endParaRPr lang="zh-TW" altLang="en-US" sz="1600" dirty="0">
              <a:solidFill>
                <a:schemeClr val="bg1"/>
              </a:solidFill>
              <a:latin typeface="Calibri" pitchFamily="34" charset="0"/>
            </a:endParaRPr>
          </a:p>
        </p:txBody>
      </p:sp>
      <p:sp>
        <p:nvSpPr>
          <p:cNvPr id="83" name="矩形 82"/>
          <p:cNvSpPr/>
          <p:nvPr/>
        </p:nvSpPr>
        <p:spPr>
          <a:xfrm>
            <a:off x="7047699" y="2555655"/>
            <a:ext cx="981799" cy="52621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雜湊值</a:t>
            </a:r>
          </a:p>
        </p:txBody>
      </p:sp>
      <p:cxnSp>
        <p:nvCxnSpPr>
          <p:cNvPr id="38" name="直線單箭頭接點 37"/>
          <p:cNvCxnSpPr>
            <a:stCxn id="59" idx="3"/>
            <a:endCxn id="82" idx="2"/>
          </p:cNvCxnSpPr>
          <p:nvPr/>
        </p:nvCxnSpPr>
        <p:spPr>
          <a:xfrm flipV="1">
            <a:off x="5637010" y="2833047"/>
            <a:ext cx="3490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82" idx="6"/>
            <a:endCxn id="83" idx="1"/>
          </p:cNvCxnSpPr>
          <p:nvPr/>
        </p:nvCxnSpPr>
        <p:spPr>
          <a:xfrm flipV="1">
            <a:off x="6713726" y="2818764"/>
            <a:ext cx="333973" cy="1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橢圓 84"/>
          <p:cNvSpPr/>
          <p:nvPr/>
        </p:nvSpPr>
        <p:spPr>
          <a:xfrm>
            <a:off x="5895351" y="4656636"/>
            <a:ext cx="727683" cy="861172"/>
          </a:xfrm>
          <a:prstGeom prst="ellipse">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rgbClr val="FFFF00"/>
                </a:solidFill>
                <a:latin typeface="Calibri" pitchFamily="34" charset="0"/>
              </a:rPr>
              <a:t>解簽章</a:t>
            </a:r>
            <a:endParaRPr lang="zh-TW" altLang="en-US" sz="1600" dirty="0">
              <a:solidFill>
                <a:srgbClr val="FFFF00"/>
              </a:solidFill>
              <a:latin typeface="Calibri" pitchFamily="34" charset="0"/>
            </a:endParaRPr>
          </a:p>
        </p:txBody>
      </p:sp>
      <p:sp>
        <p:nvSpPr>
          <p:cNvPr id="86" name="矩形 85"/>
          <p:cNvSpPr/>
          <p:nvPr/>
        </p:nvSpPr>
        <p:spPr>
          <a:xfrm>
            <a:off x="7047699" y="4824113"/>
            <a:ext cx="981799" cy="52621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chemeClr val="bg1"/>
                </a:solidFill>
              </a:rPr>
              <a:t>雜湊值</a:t>
            </a:r>
          </a:p>
        </p:txBody>
      </p:sp>
      <p:cxnSp>
        <p:nvCxnSpPr>
          <p:cNvPr id="57" name="直線單箭頭接點 56"/>
          <p:cNvCxnSpPr>
            <a:endCxn id="93" idx="0"/>
          </p:cNvCxnSpPr>
          <p:nvPr/>
        </p:nvCxnSpPr>
        <p:spPr>
          <a:xfrm>
            <a:off x="7538599" y="3066078"/>
            <a:ext cx="19611" cy="73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86" idx="0"/>
            <a:endCxn id="93" idx="2"/>
          </p:cNvCxnSpPr>
          <p:nvPr/>
        </p:nvCxnSpPr>
        <p:spPr>
          <a:xfrm flipV="1">
            <a:off x="7538599" y="4115287"/>
            <a:ext cx="19611" cy="708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矩形 92"/>
          <p:cNvSpPr/>
          <p:nvPr/>
        </p:nvSpPr>
        <p:spPr>
          <a:xfrm>
            <a:off x="6913440" y="3802945"/>
            <a:ext cx="1289540" cy="312342"/>
          </a:xfrm>
          <a:prstGeom prst="rect">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是否相等</a:t>
            </a:r>
            <a:r>
              <a:rPr lang="en-US" altLang="zh-TW" dirty="0" smtClean="0"/>
              <a:t>?</a:t>
            </a:r>
            <a:endParaRPr lang="zh-TW" altLang="en-US" dirty="0"/>
          </a:p>
        </p:txBody>
      </p:sp>
      <p:sp>
        <p:nvSpPr>
          <p:cNvPr id="94" name="直線圖說文字 1 (無框線) 93"/>
          <p:cNvSpPr/>
          <p:nvPr/>
        </p:nvSpPr>
        <p:spPr>
          <a:xfrm>
            <a:off x="355984" y="1341272"/>
            <a:ext cx="1080120" cy="624175"/>
          </a:xfrm>
          <a:prstGeom prst="callout1">
            <a:avLst>
              <a:gd name="adj1" fmla="val 45146"/>
              <a:gd name="adj2" fmla="val 102255"/>
              <a:gd name="adj3" fmla="val 119099"/>
              <a:gd name="adj4" fmla="val 143947"/>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標楷體" panose="03000509000000000000" pitchFamily="65" charset="-120"/>
                <a:ea typeface="標楷體" panose="03000509000000000000" pitchFamily="65" charset="-120"/>
              </a:rPr>
              <a:t>產生</a:t>
            </a:r>
            <a:endParaRPr lang="en-US" altLang="zh-TW" sz="1400" dirty="0" smtClean="0">
              <a:latin typeface="標楷體" panose="03000509000000000000" pitchFamily="65" charset="-120"/>
              <a:ea typeface="標楷體" panose="03000509000000000000" pitchFamily="65" charset="-120"/>
            </a:endParaRPr>
          </a:p>
          <a:p>
            <a:pPr algn="ctr"/>
            <a:r>
              <a:rPr lang="zh-TW" altLang="en-US" sz="1400" dirty="0" smtClean="0">
                <a:latin typeface="標楷體" panose="03000509000000000000" pitchFamily="65" charset="-120"/>
                <a:ea typeface="標楷體" panose="03000509000000000000" pitchFamily="65" charset="-120"/>
              </a:rPr>
              <a:t>簽章值</a:t>
            </a:r>
            <a:endParaRPr lang="zh-TW" altLang="en-US" sz="1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34370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1000"/>
                                        <p:tgtEl>
                                          <p:spTgt spid="53"/>
                                        </p:tgtEl>
                                      </p:cBhvr>
                                    </p:animEffect>
                                    <p:anim calcmode="lin" valueType="num">
                                      <p:cBhvr>
                                        <p:cTn id="8" dur="1000" fill="hold"/>
                                        <p:tgtEl>
                                          <p:spTgt spid="53"/>
                                        </p:tgtEl>
                                        <p:attrNameLst>
                                          <p:attrName>ppt_x</p:attrName>
                                        </p:attrNameLst>
                                      </p:cBhvr>
                                      <p:tavLst>
                                        <p:tav tm="0">
                                          <p:val>
                                            <p:strVal val="#ppt_x"/>
                                          </p:val>
                                        </p:tav>
                                        <p:tav tm="100000">
                                          <p:val>
                                            <p:strVal val="#ppt_x"/>
                                          </p:val>
                                        </p:tav>
                                      </p:tavLst>
                                    </p:anim>
                                    <p:anim calcmode="lin" valueType="num">
                                      <p:cBhvr>
                                        <p:cTn id="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92500" lnSpcReduction="20000"/>
          </a:bodyPr>
          <a:lstStyle/>
          <a:p>
            <a:r>
              <a:rPr lang="zh-TW" altLang="en-US" sz="2600" dirty="0" smtClean="0">
                <a:latin typeface="標楷體" panose="03000509000000000000" pitchFamily="65" charset="-120"/>
                <a:ea typeface="標楷體" panose="03000509000000000000" pitchFamily="65" charset="-120"/>
              </a:rPr>
              <a:t>沒有人使用</a:t>
            </a:r>
            <a:r>
              <a:rPr lang="en-US" altLang="zh-TW" sz="2600" dirty="0" smtClean="0">
                <a:latin typeface="標楷體" panose="03000509000000000000" pitchFamily="65" charset="-120"/>
                <a:ea typeface="標楷體" panose="03000509000000000000" pitchFamily="65" charset="-120"/>
              </a:rPr>
              <a:t>(</a:t>
            </a:r>
            <a:r>
              <a:rPr lang="zh-TW" altLang="en-US" sz="2800" dirty="0" smtClean="0">
                <a:latin typeface="標楷體" panose="03000509000000000000" pitchFamily="65" charset="-120"/>
                <a:ea typeface="標楷體" panose="03000509000000000000" pitchFamily="65" charset="-120"/>
              </a:rPr>
              <a:t>非對稱</a:t>
            </a:r>
            <a:r>
              <a:rPr lang="en-US" altLang="zh-TW" sz="2800" dirty="0" smtClean="0">
                <a:latin typeface="標楷體" panose="03000509000000000000" pitchFamily="65" charset="-120"/>
                <a:ea typeface="標楷體" panose="03000509000000000000" pitchFamily="65" charset="-120"/>
              </a:rPr>
              <a:t>)</a:t>
            </a:r>
            <a:r>
              <a:rPr lang="en-US" altLang="zh-TW" sz="2600" dirty="0" smtClean="0">
                <a:latin typeface="標楷體" panose="03000509000000000000" pitchFamily="65" charset="-120"/>
                <a:ea typeface="標楷體" panose="03000509000000000000" pitchFamily="65" charset="-120"/>
              </a:rPr>
              <a:t>RSA</a:t>
            </a:r>
            <a:r>
              <a:rPr lang="zh-TW" altLang="en-US" sz="2600" dirty="0" smtClean="0">
                <a:latin typeface="標楷體" panose="03000509000000000000" pitchFamily="65" charset="-120"/>
                <a:ea typeface="標楷體" panose="03000509000000000000" pitchFamily="65" charset="-120"/>
              </a:rPr>
              <a:t>對文件加密 </a:t>
            </a:r>
            <a:r>
              <a:rPr lang="en-US" altLang="zh-TW" sz="2600" dirty="0" smtClean="0">
                <a:latin typeface="標楷體" panose="03000509000000000000" pitchFamily="65" charset="-120"/>
                <a:ea typeface="標楷體" panose="03000509000000000000" pitchFamily="65" charset="-120"/>
              </a:rPr>
              <a:t>- </a:t>
            </a:r>
            <a:r>
              <a:rPr lang="zh-TW" altLang="en-US" sz="2600" dirty="0" smtClean="0">
                <a:latin typeface="標楷體" panose="03000509000000000000" pitchFamily="65" charset="-120"/>
                <a:ea typeface="標楷體" panose="03000509000000000000" pitchFamily="65" charset="-120"/>
              </a:rPr>
              <a:t>原因慢</a:t>
            </a:r>
            <a:endParaRPr lang="en-US" altLang="zh-TW" sz="2600" dirty="0" smtClean="0">
              <a:latin typeface="標楷體" panose="03000509000000000000" pitchFamily="65" charset="-120"/>
              <a:ea typeface="標楷體" panose="03000509000000000000" pitchFamily="65" charset="-120"/>
            </a:endParaRPr>
          </a:p>
          <a:p>
            <a:r>
              <a:rPr lang="zh-TW" altLang="en-US" sz="2600" dirty="0">
                <a:solidFill>
                  <a:srgbClr val="0000FF"/>
                </a:solidFill>
                <a:latin typeface="標楷體" panose="03000509000000000000" pitchFamily="65" charset="-120"/>
                <a:ea typeface="標楷體" panose="03000509000000000000" pitchFamily="65" charset="-120"/>
              </a:rPr>
              <a:t>對文件加</a:t>
            </a:r>
            <a:r>
              <a:rPr lang="zh-TW" altLang="en-US" sz="2600" dirty="0" smtClean="0">
                <a:solidFill>
                  <a:srgbClr val="0000FF"/>
                </a:solidFill>
                <a:latin typeface="標楷體" panose="03000509000000000000" pitchFamily="65" charset="-120"/>
                <a:ea typeface="標楷體" panose="03000509000000000000" pitchFamily="65" charset="-120"/>
              </a:rPr>
              <a:t>密一律使用</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對稱</a:t>
            </a:r>
            <a:r>
              <a:rPr lang="en-US" altLang="zh-TW" dirty="0" smtClean="0">
                <a:latin typeface="標楷體" panose="03000509000000000000" pitchFamily="65" charset="-120"/>
                <a:ea typeface="標楷體" panose="03000509000000000000" pitchFamily="65" charset="-120"/>
              </a:rPr>
              <a:t>)</a:t>
            </a:r>
            <a:r>
              <a:rPr lang="en-US" altLang="zh-TW" sz="2600" dirty="0" smtClean="0">
                <a:solidFill>
                  <a:srgbClr val="0000FF"/>
                </a:solidFill>
                <a:latin typeface="標楷體" panose="03000509000000000000" pitchFamily="65" charset="-120"/>
                <a:ea typeface="標楷體" panose="03000509000000000000" pitchFamily="65" charset="-120"/>
              </a:rPr>
              <a:t>3DES</a:t>
            </a:r>
            <a:r>
              <a:rPr lang="zh-TW" altLang="en-US" sz="2600" dirty="0" smtClean="0">
                <a:solidFill>
                  <a:srgbClr val="0000FF"/>
                </a:solidFill>
                <a:latin typeface="標楷體" panose="03000509000000000000" pitchFamily="65" charset="-120"/>
                <a:ea typeface="標楷體" panose="03000509000000000000" pitchFamily="65" charset="-120"/>
              </a:rPr>
              <a:t>及</a:t>
            </a:r>
            <a:r>
              <a:rPr lang="en-US" altLang="zh-TW" sz="2600" dirty="0" smtClean="0">
                <a:solidFill>
                  <a:srgbClr val="0000FF"/>
                </a:solidFill>
                <a:latin typeface="標楷體" panose="03000509000000000000" pitchFamily="65" charset="-120"/>
                <a:ea typeface="標楷體" panose="03000509000000000000" pitchFamily="65" charset="-120"/>
              </a:rPr>
              <a:t>AES </a:t>
            </a:r>
            <a:r>
              <a:rPr lang="en-US" altLang="zh-TW" sz="2600" dirty="0" smtClean="0">
                <a:latin typeface="標楷體" panose="03000509000000000000" pitchFamily="65" charset="-120"/>
                <a:ea typeface="標楷體" panose="03000509000000000000" pitchFamily="65" charset="-120"/>
              </a:rPr>
              <a:t>– </a:t>
            </a:r>
            <a:r>
              <a:rPr lang="zh-TW" altLang="en-US" sz="2600" dirty="0" smtClean="0">
                <a:latin typeface="標楷體" panose="03000509000000000000" pitchFamily="65" charset="-120"/>
                <a:ea typeface="標楷體" panose="03000509000000000000" pitchFamily="65" charset="-120"/>
              </a:rPr>
              <a:t>原因快</a:t>
            </a:r>
            <a:endParaRPr lang="en-US" altLang="zh-TW" sz="2600" dirty="0" smtClean="0">
              <a:latin typeface="標楷體" panose="03000509000000000000" pitchFamily="65" charset="-120"/>
              <a:ea typeface="標楷體" panose="03000509000000000000" pitchFamily="65" charset="-120"/>
            </a:endParaRPr>
          </a:p>
          <a:p>
            <a:r>
              <a:rPr lang="zh-TW" altLang="en-US" sz="2600" dirty="0" smtClean="0">
                <a:latin typeface="標楷體" panose="03000509000000000000" pitchFamily="65" charset="-120"/>
                <a:ea typeface="標楷體" panose="03000509000000000000" pitchFamily="65" charset="-120"/>
              </a:rPr>
              <a:t>什麼時候會使用</a:t>
            </a:r>
            <a:r>
              <a:rPr lang="en-US" altLang="zh-TW" sz="2600" dirty="0" smtClean="0">
                <a:latin typeface="標楷體" panose="03000509000000000000" pitchFamily="65" charset="-120"/>
                <a:ea typeface="標楷體" panose="03000509000000000000" pitchFamily="65" charset="-120"/>
              </a:rPr>
              <a:t>RSA</a:t>
            </a:r>
            <a:r>
              <a:rPr lang="zh-TW" altLang="en-US" sz="2600" dirty="0" smtClean="0">
                <a:latin typeface="標楷體" panose="03000509000000000000" pitchFamily="65" charset="-120"/>
                <a:ea typeface="標楷體" panose="03000509000000000000" pitchFamily="65" charset="-120"/>
              </a:rPr>
              <a:t>的加密 </a:t>
            </a:r>
            <a:r>
              <a:rPr lang="en-US" altLang="zh-TW" sz="2600" dirty="0" smtClean="0">
                <a:latin typeface="標楷體" panose="03000509000000000000" pitchFamily="65" charset="-120"/>
                <a:ea typeface="標楷體" panose="03000509000000000000" pitchFamily="65" charset="-120"/>
              </a:rPr>
              <a:t>– </a:t>
            </a:r>
            <a:r>
              <a:rPr lang="zh-TW" altLang="en-US" sz="2600" dirty="0" smtClean="0">
                <a:latin typeface="標楷體" panose="03000509000000000000" pitchFamily="65" charset="-120"/>
                <a:ea typeface="標楷體" panose="03000509000000000000" pitchFamily="65" charset="-120"/>
              </a:rPr>
              <a:t>對「</a:t>
            </a:r>
            <a:r>
              <a:rPr lang="zh-TW" altLang="en-US" sz="2600" dirty="0">
                <a:latin typeface="標楷體" panose="03000509000000000000" pitchFamily="65" charset="-120"/>
                <a:ea typeface="標楷體" panose="03000509000000000000" pitchFamily="65" charset="-120"/>
              </a:rPr>
              <a:t>對稱式的加密金鑰</a:t>
            </a:r>
            <a:r>
              <a:rPr lang="zh-TW" altLang="en-US" sz="2600" dirty="0" smtClean="0">
                <a:latin typeface="標楷體" panose="03000509000000000000" pitchFamily="65" charset="-120"/>
                <a:ea typeface="標楷體" panose="03000509000000000000" pitchFamily="65" charset="-120"/>
              </a:rPr>
              <a:t>」</a:t>
            </a:r>
            <a:endParaRPr lang="en-US" altLang="zh-TW" sz="2600" dirty="0" smtClean="0">
              <a:latin typeface="標楷體" panose="03000509000000000000" pitchFamily="65" charset="-120"/>
              <a:ea typeface="標楷體" panose="03000509000000000000" pitchFamily="65" charset="-120"/>
            </a:endParaRPr>
          </a:p>
          <a:p>
            <a:r>
              <a:rPr lang="en-US" altLang="zh-TW" sz="2600" dirty="0">
                <a:latin typeface="標楷體" panose="03000509000000000000" pitchFamily="65" charset="-120"/>
                <a:ea typeface="標楷體" panose="03000509000000000000" pitchFamily="65" charset="-120"/>
              </a:rPr>
              <a:t>RSA</a:t>
            </a:r>
            <a:r>
              <a:rPr lang="zh-TW" altLang="en-US" sz="2600" dirty="0">
                <a:latin typeface="標楷體" panose="03000509000000000000" pitchFamily="65" charset="-120"/>
                <a:ea typeface="標楷體" panose="03000509000000000000" pitchFamily="65" charset="-120"/>
              </a:rPr>
              <a:t>的</a:t>
            </a:r>
            <a:r>
              <a:rPr lang="zh-TW" altLang="en-US" sz="2600" dirty="0">
                <a:solidFill>
                  <a:srgbClr val="FF0000"/>
                </a:solidFill>
                <a:latin typeface="標楷體" panose="03000509000000000000" pitchFamily="65" charset="-120"/>
                <a:ea typeface="標楷體" panose="03000509000000000000" pitchFamily="65" charset="-120"/>
              </a:rPr>
              <a:t>加</a:t>
            </a:r>
            <a:r>
              <a:rPr lang="zh-TW" altLang="en-US" sz="2600" dirty="0" smtClean="0">
                <a:solidFill>
                  <a:srgbClr val="FF0000"/>
                </a:solidFill>
                <a:latin typeface="標楷體" panose="03000509000000000000" pitchFamily="65" charset="-120"/>
                <a:ea typeface="標楷體" panose="03000509000000000000" pitchFamily="65" charset="-120"/>
              </a:rPr>
              <a:t>密用的是對方的公開金鑰</a:t>
            </a:r>
            <a:r>
              <a:rPr lang="en-US" altLang="zh-TW" sz="2600" dirty="0" smtClean="0">
                <a:latin typeface="標楷體" panose="03000509000000000000" pitchFamily="65" charset="-120"/>
                <a:ea typeface="標楷體" panose="03000509000000000000" pitchFamily="65" charset="-120"/>
              </a:rPr>
              <a:t>/</a:t>
            </a:r>
            <a:r>
              <a:rPr lang="zh-TW" altLang="en-US" sz="2600" dirty="0">
                <a:solidFill>
                  <a:srgbClr val="FF0000"/>
                </a:solidFill>
                <a:latin typeface="標楷體" panose="03000509000000000000" pitchFamily="65" charset="-120"/>
                <a:ea typeface="標楷體" panose="03000509000000000000" pitchFamily="65" charset="-120"/>
              </a:rPr>
              <a:t>解</a:t>
            </a:r>
            <a:r>
              <a:rPr lang="zh-TW" altLang="en-US" sz="2600" dirty="0" smtClean="0">
                <a:solidFill>
                  <a:srgbClr val="FF0000"/>
                </a:solidFill>
                <a:latin typeface="標楷體" panose="03000509000000000000" pitchFamily="65" charset="-120"/>
                <a:ea typeface="標楷體" panose="03000509000000000000" pitchFamily="65" charset="-120"/>
              </a:rPr>
              <a:t>密</a:t>
            </a:r>
            <a:r>
              <a:rPr lang="zh-TW" altLang="en-US" sz="2600" dirty="0" smtClean="0">
                <a:latin typeface="標楷體" panose="03000509000000000000" pitchFamily="65" charset="-120"/>
                <a:ea typeface="標楷體" panose="03000509000000000000" pitchFamily="65" charset="-120"/>
              </a:rPr>
              <a:t>用對方的私鑰</a:t>
            </a:r>
            <a:endParaRPr lang="en-US" altLang="zh-TW" sz="2600" dirty="0" smtClean="0">
              <a:latin typeface="標楷體" panose="03000509000000000000" pitchFamily="65" charset="-120"/>
              <a:ea typeface="標楷體" panose="03000509000000000000" pitchFamily="65" charset="-120"/>
            </a:endParaRPr>
          </a:p>
          <a:p>
            <a:r>
              <a:rPr lang="en-US" altLang="zh-TW" sz="2600" dirty="0">
                <a:latin typeface="標楷體" panose="03000509000000000000" pitchFamily="65" charset="-120"/>
                <a:ea typeface="標楷體" panose="03000509000000000000" pitchFamily="65" charset="-120"/>
              </a:rPr>
              <a:t>RSA</a:t>
            </a:r>
            <a:r>
              <a:rPr lang="zh-TW" altLang="en-US" sz="2600" dirty="0" smtClean="0">
                <a:latin typeface="標楷體" panose="03000509000000000000" pitchFamily="65" charset="-120"/>
                <a:ea typeface="標楷體" panose="03000509000000000000" pitchFamily="65" charset="-120"/>
              </a:rPr>
              <a:t>的</a:t>
            </a:r>
            <a:r>
              <a:rPr lang="zh-TW" altLang="en-US" sz="2600" dirty="0" smtClean="0">
                <a:solidFill>
                  <a:srgbClr val="FF0000"/>
                </a:solidFill>
                <a:latin typeface="標楷體" panose="03000509000000000000" pitchFamily="65" charset="-120"/>
                <a:ea typeface="標楷體" panose="03000509000000000000" pitchFamily="65" charset="-120"/>
              </a:rPr>
              <a:t>簽章用</a:t>
            </a:r>
            <a:r>
              <a:rPr lang="zh-TW" altLang="en-US" sz="2600" dirty="0">
                <a:solidFill>
                  <a:srgbClr val="FF0000"/>
                </a:solidFill>
                <a:latin typeface="標楷體" panose="03000509000000000000" pitchFamily="65" charset="-120"/>
                <a:ea typeface="標楷體" panose="03000509000000000000" pitchFamily="65" charset="-120"/>
              </a:rPr>
              <a:t>的</a:t>
            </a:r>
            <a:r>
              <a:rPr lang="zh-TW" altLang="en-US" sz="2600" dirty="0" smtClean="0">
                <a:solidFill>
                  <a:srgbClr val="FF0000"/>
                </a:solidFill>
                <a:latin typeface="標楷體" panose="03000509000000000000" pitchFamily="65" charset="-120"/>
                <a:ea typeface="標楷體" panose="03000509000000000000" pitchFamily="65" charset="-120"/>
              </a:rPr>
              <a:t>是自己的私密金鑰</a:t>
            </a:r>
            <a:r>
              <a:rPr lang="en-US" altLang="zh-TW" sz="2600" dirty="0" smtClean="0">
                <a:latin typeface="標楷體" panose="03000509000000000000" pitchFamily="65" charset="-120"/>
                <a:ea typeface="標楷體" panose="03000509000000000000" pitchFamily="65" charset="-120"/>
              </a:rPr>
              <a:t>/</a:t>
            </a:r>
            <a:r>
              <a:rPr lang="zh-TW" altLang="en-US" sz="2600" dirty="0" smtClean="0">
                <a:solidFill>
                  <a:srgbClr val="0000FF"/>
                </a:solidFill>
                <a:latin typeface="標楷體" panose="03000509000000000000" pitchFamily="65" charset="-120"/>
                <a:ea typeface="標楷體" panose="03000509000000000000" pitchFamily="65" charset="-120"/>
              </a:rPr>
              <a:t>驗章</a:t>
            </a:r>
            <a:r>
              <a:rPr lang="zh-TW" altLang="en-US" sz="2600" dirty="0" smtClean="0">
                <a:latin typeface="標楷體" panose="03000509000000000000" pitchFamily="65" charset="-120"/>
                <a:ea typeface="標楷體" panose="03000509000000000000" pitchFamily="65" charset="-120"/>
              </a:rPr>
              <a:t>用自己的公鑰</a:t>
            </a:r>
            <a:endParaRPr lang="en-US" altLang="zh-TW" sz="2600" dirty="0">
              <a:latin typeface="標楷體" panose="03000509000000000000" pitchFamily="65" charset="-120"/>
              <a:ea typeface="標楷體" panose="03000509000000000000" pitchFamily="65" charset="-120"/>
            </a:endParaRPr>
          </a:p>
          <a:p>
            <a:r>
              <a:rPr lang="en-US" altLang="zh-TW" sz="2600" dirty="0" smtClean="0">
                <a:latin typeface="標楷體" panose="03000509000000000000" pitchFamily="65" charset="-120"/>
                <a:ea typeface="標楷體" panose="03000509000000000000" pitchFamily="65" charset="-120"/>
              </a:rPr>
              <a:t>RSA</a:t>
            </a:r>
            <a:r>
              <a:rPr lang="zh-TW" altLang="en-US" sz="2600" dirty="0" smtClean="0">
                <a:solidFill>
                  <a:srgbClr val="FF0000"/>
                </a:solidFill>
                <a:latin typeface="標楷體" panose="03000509000000000000" pitchFamily="65" charset="-120"/>
                <a:ea typeface="標楷體" panose="03000509000000000000" pitchFamily="65" charset="-120"/>
              </a:rPr>
              <a:t>簽章的對象 </a:t>
            </a:r>
            <a:r>
              <a:rPr lang="en-US" altLang="zh-TW" sz="2600" dirty="0" smtClean="0">
                <a:solidFill>
                  <a:srgbClr val="FF0000"/>
                </a:solidFill>
                <a:latin typeface="標楷體" panose="03000509000000000000" pitchFamily="65" charset="-120"/>
                <a:ea typeface="標楷體" panose="03000509000000000000" pitchFamily="65" charset="-120"/>
              </a:rPr>
              <a:t>–</a:t>
            </a:r>
            <a:r>
              <a:rPr lang="zh-TW" altLang="en-US" sz="2600" dirty="0" smtClean="0">
                <a:solidFill>
                  <a:srgbClr val="FF0000"/>
                </a:solidFill>
                <a:latin typeface="標楷體" panose="03000509000000000000" pitchFamily="65" charset="-120"/>
                <a:ea typeface="標楷體" panose="03000509000000000000" pitchFamily="65" charset="-120"/>
              </a:rPr>
              <a:t>是文件的</a:t>
            </a:r>
            <a:r>
              <a:rPr lang="en-US" altLang="zh-TW" sz="2600" dirty="0" smtClean="0">
                <a:solidFill>
                  <a:srgbClr val="FF0000"/>
                </a:solidFill>
                <a:latin typeface="標楷體" panose="03000509000000000000" pitchFamily="65" charset="-120"/>
                <a:ea typeface="標楷體" panose="03000509000000000000" pitchFamily="65" charset="-120"/>
              </a:rPr>
              <a:t>【</a:t>
            </a:r>
            <a:r>
              <a:rPr lang="zh-TW" altLang="en-US" sz="2600" dirty="0" smtClean="0">
                <a:solidFill>
                  <a:srgbClr val="FF0000"/>
                </a:solidFill>
                <a:latin typeface="標楷體" panose="03000509000000000000" pitchFamily="65" charset="-120"/>
                <a:ea typeface="標楷體" panose="03000509000000000000" pitchFamily="65" charset="-120"/>
              </a:rPr>
              <a:t>雜湊值</a:t>
            </a:r>
            <a:r>
              <a:rPr lang="en-US" altLang="zh-TW" sz="2600" dirty="0" smtClean="0">
                <a:solidFill>
                  <a:srgbClr val="FF0000"/>
                </a:solidFill>
                <a:latin typeface="標楷體" panose="03000509000000000000" pitchFamily="65" charset="-120"/>
                <a:ea typeface="標楷體" panose="03000509000000000000" pitchFamily="65" charset="-120"/>
              </a:rPr>
              <a:t>】(hash value)</a:t>
            </a:r>
          </a:p>
          <a:p>
            <a:pPr lvl="8"/>
            <a:r>
              <a:rPr lang="zh-TW" altLang="en-US" sz="1600" dirty="0" smtClean="0">
                <a:latin typeface="標楷體" panose="03000509000000000000" pitchFamily="65" charset="-120"/>
                <a:ea typeface="標楷體" panose="03000509000000000000" pitchFamily="65" charset="-120"/>
              </a:rPr>
              <a:t>沒有必要對整份文件作簽章</a:t>
            </a:r>
            <a:r>
              <a:rPr lang="en-US" altLang="zh-TW" sz="1600" dirty="0" smtClean="0">
                <a:latin typeface="標楷體" panose="03000509000000000000" pitchFamily="65" charset="-120"/>
                <a:ea typeface="標楷體" panose="03000509000000000000" pitchFamily="65" charset="-120"/>
              </a:rPr>
              <a:t>, </a:t>
            </a:r>
            <a:r>
              <a:rPr lang="zh-TW" altLang="en-US" sz="1600" dirty="0" smtClean="0">
                <a:solidFill>
                  <a:srgbClr val="0000FF"/>
                </a:solidFill>
                <a:latin typeface="標楷體" panose="03000509000000000000" pitchFamily="65" charset="-120"/>
                <a:ea typeface="標楷體" panose="03000509000000000000" pitchFamily="65" charset="-120"/>
              </a:rPr>
              <a:t>簽章</a:t>
            </a:r>
            <a:r>
              <a:rPr lang="zh-TW" altLang="en-US" sz="1600" baseline="-25000" dirty="0" smtClean="0">
                <a:solidFill>
                  <a:srgbClr val="0000FF"/>
                </a:solidFill>
                <a:latin typeface="標楷體" panose="03000509000000000000" pitchFamily="65" charset="-120"/>
                <a:ea typeface="標楷體" panose="03000509000000000000" pitchFamily="65" charset="-120"/>
              </a:rPr>
              <a:t>自已的私鑰</a:t>
            </a:r>
            <a:r>
              <a:rPr lang="en-US" altLang="zh-TW" sz="1600" dirty="0" smtClean="0">
                <a:latin typeface="標楷體" panose="03000509000000000000" pitchFamily="65" charset="-120"/>
                <a:ea typeface="標楷體" panose="03000509000000000000" pitchFamily="65" charset="-120"/>
              </a:rPr>
              <a:t>(</a:t>
            </a:r>
            <a:r>
              <a:rPr lang="en-US" altLang="zh-TW" sz="1600" dirty="0" smtClean="0">
                <a:solidFill>
                  <a:srgbClr val="FF0000"/>
                </a:solidFill>
                <a:latin typeface="標楷體" panose="03000509000000000000" pitchFamily="65" charset="-120"/>
                <a:ea typeface="標楷體" panose="03000509000000000000" pitchFamily="65" charset="-120"/>
              </a:rPr>
              <a:t>Hash</a:t>
            </a:r>
            <a:r>
              <a:rPr lang="en-US" altLang="zh-TW" sz="1600" dirty="0" smtClean="0">
                <a:latin typeface="標楷體" panose="03000509000000000000" pitchFamily="65" charset="-120"/>
                <a:ea typeface="標楷體" panose="03000509000000000000" pitchFamily="65" charset="-120"/>
              </a:rPr>
              <a:t>(</a:t>
            </a:r>
            <a:r>
              <a:rPr lang="zh-TW" altLang="en-US" sz="1600" dirty="0" smtClean="0">
                <a:latin typeface="標楷體" panose="03000509000000000000" pitchFamily="65" charset="-120"/>
                <a:ea typeface="標楷體" panose="03000509000000000000" pitchFamily="65" charset="-120"/>
              </a:rPr>
              <a:t>文件</a:t>
            </a:r>
            <a:r>
              <a:rPr lang="en-US" altLang="zh-TW" sz="1600" dirty="0" smtClean="0">
                <a:latin typeface="標楷體" panose="03000509000000000000" pitchFamily="65" charset="-120"/>
                <a:ea typeface="標楷體" panose="03000509000000000000" pitchFamily="65" charset="-120"/>
              </a:rPr>
              <a:t>))</a:t>
            </a:r>
            <a:endParaRPr lang="en-US" altLang="zh-TW" dirty="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註</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此處</a:t>
            </a:r>
            <a:r>
              <a:rPr lang="en-US" altLang="zh-TW" dirty="0" smtClean="0">
                <a:latin typeface="標楷體" panose="03000509000000000000" pitchFamily="65" charset="-120"/>
                <a:ea typeface="標楷體" panose="03000509000000000000" pitchFamily="65" charset="-120"/>
              </a:rPr>
              <a:t>RSA</a:t>
            </a:r>
            <a:r>
              <a:rPr lang="zh-TW" altLang="en-US" dirty="0" smtClean="0">
                <a:latin typeface="標楷體" panose="03000509000000000000" pitchFamily="65" charset="-120"/>
                <a:ea typeface="標楷體" panose="03000509000000000000" pitchFamily="65" charset="-120"/>
              </a:rPr>
              <a:t>泛指非對稱式、</a:t>
            </a:r>
            <a:r>
              <a:rPr lang="en-US" altLang="zh-TW" dirty="0">
                <a:latin typeface="標楷體" panose="03000509000000000000" pitchFamily="65" charset="-120"/>
                <a:ea typeface="標楷體" panose="03000509000000000000" pitchFamily="65" charset="-120"/>
              </a:rPr>
              <a:t> 3DES</a:t>
            </a:r>
            <a:r>
              <a:rPr lang="zh-TW" altLang="en-US" dirty="0">
                <a:latin typeface="標楷體" panose="03000509000000000000" pitchFamily="65" charset="-120"/>
                <a:ea typeface="標楷體" panose="03000509000000000000" pitchFamily="65" charset="-120"/>
              </a:rPr>
              <a:t>及</a:t>
            </a:r>
            <a:r>
              <a:rPr lang="en-US" altLang="zh-TW" dirty="0" smtClean="0">
                <a:latin typeface="標楷體" panose="03000509000000000000" pitchFamily="65" charset="-120"/>
                <a:ea typeface="標楷體" panose="03000509000000000000" pitchFamily="65" charset="-120"/>
              </a:rPr>
              <a:t>AES</a:t>
            </a:r>
            <a:r>
              <a:rPr lang="zh-TW" altLang="en-US" dirty="0">
                <a:latin typeface="標楷體" panose="03000509000000000000" pitchFamily="65" charset="-120"/>
                <a:ea typeface="標楷體" panose="03000509000000000000" pitchFamily="65" charset="-120"/>
              </a:rPr>
              <a:t>泛指</a:t>
            </a:r>
            <a:r>
              <a:rPr lang="zh-TW" altLang="en-US" dirty="0" smtClean="0">
                <a:latin typeface="標楷體" panose="03000509000000000000" pitchFamily="65" charset="-120"/>
                <a:ea typeface="標楷體" panose="03000509000000000000" pitchFamily="65" charset="-120"/>
              </a:rPr>
              <a:t>對稱式、對方指的是接受方</a:t>
            </a:r>
            <a:endParaRPr lang="zh-TW" altLang="en-US"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p:txBody>
          <a:bodyPr/>
          <a:lstStyle/>
          <a:p>
            <a:pPr algn="ctr"/>
            <a:r>
              <a:rPr lang="zh-TW" altLang="en-US" dirty="0" smtClean="0">
                <a:solidFill>
                  <a:srgbClr val="FF0000"/>
                </a:solidFill>
              </a:rPr>
              <a:t>小結 </a:t>
            </a:r>
            <a:r>
              <a:rPr lang="en-US" altLang="zh-TW" dirty="0" smtClean="0">
                <a:solidFill>
                  <a:srgbClr val="FF0000"/>
                </a:solidFill>
              </a:rPr>
              <a:t>Sub-Summary</a:t>
            </a:r>
            <a:r>
              <a:rPr lang="en-US" altLang="zh-TW" dirty="0" smtClean="0"/>
              <a:t> </a:t>
            </a:r>
            <a:endParaRPr lang="zh-TW" altLang="en-US" dirty="0"/>
          </a:p>
        </p:txBody>
      </p:sp>
      <p:sp>
        <p:nvSpPr>
          <p:cNvPr id="4" name="矩形 3"/>
          <p:cNvSpPr/>
          <p:nvPr/>
        </p:nvSpPr>
        <p:spPr>
          <a:xfrm>
            <a:off x="467544" y="4653136"/>
            <a:ext cx="756084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RSA</a:t>
            </a:r>
            <a:r>
              <a:rPr lang="zh-TW" altLang="en-US" dirty="0" smtClean="0"/>
              <a:t>的觀念 </a:t>
            </a:r>
            <a:r>
              <a:rPr lang="en-US" altLang="zh-TW" dirty="0" smtClean="0"/>
              <a:t>https</a:t>
            </a:r>
            <a:r>
              <a:rPr lang="en-US" altLang="zh-TW" dirty="0"/>
              <a:t>://reurl.cc/RbV7nD</a:t>
            </a:r>
            <a:endParaRPr lang="zh-TW" altLang="en-US" dirty="0"/>
          </a:p>
        </p:txBody>
      </p:sp>
    </p:spTree>
    <p:extLst>
      <p:ext uri="{BB962C8B-B14F-4D97-AF65-F5344CB8AC3E}">
        <p14:creationId xmlns:p14="http://schemas.microsoft.com/office/powerpoint/2010/main" val="37671067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solidFill>
            <a:srgbClr val="00CC00"/>
          </a:solidFill>
        </p:spPr>
        <p:txBody>
          <a:bodyPr>
            <a:normAutofit fontScale="90000"/>
          </a:bodyPr>
          <a:lstStyle/>
          <a:p>
            <a:pPr algn="ctr"/>
            <a:r>
              <a:rPr lang="zh-TW" altLang="en-US" dirty="0"/>
              <a:t>非對稱式加</a:t>
            </a:r>
            <a:r>
              <a:rPr lang="zh-TW" altLang="en-US" dirty="0" smtClean="0"/>
              <a:t>密</a:t>
            </a:r>
            <a:r>
              <a:rPr lang="zh-TW" altLang="en-US" dirty="0"/>
              <a:t>中</a:t>
            </a:r>
            <a:r>
              <a:rPr lang="en-US" altLang="zh-TW" dirty="0" smtClean="0"/>
              <a:t>-</a:t>
            </a:r>
            <a:r>
              <a:rPr lang="zh-TW" altLang="en-US" dirty="0" smtClean="0">
                <a:solidFill>
                  <a:srgbClr val="FF0000"/>
                </a:solidFill>
              </a:rPr>
              <a:t>最常</a:t>
            </a:r>
            <a:r>
              <a:rPr lang="zh-TW" altLang="en-US" dirty="0" smtClean="0"/>
              <a:t>被使用的</a:t>
            </a:r>
            <a:r>
              <a:rPr lang="en-US" altLang="zh-TW" dirty="0" smtClean="0">
                <a:solidFill>
                  <a:srgbClr val="FF0000"/>
                </a:solidFill>
              </a:rPr>
              <a:t>RSA</a:t>
            </a:r>
            <a:r>
              <a:rPr lang="zh-TW" altLang="en-US" dirty="0" smtClean="0"/>
              <a:t> 算法</a:t>
            </a:r>
            <a:endParaRPr lang="zh-TW" altLang="en-US" dirty="0"/>
          </a:p>
        </p:txBody>
      </p:sp>
      <p:sp>
        <p:nvSpPr>
          <p:cNvPr id="2" name="內容版面配置區 1"/>
          <p:cNvSpPr>
            <a:spLocks noGrp="1"/>
          </p:cNvSpPr>
          <p:nvPr>
            <p:ph sz="half" idx="1"/>
          </p:nvPr>
        </p:nvSpPr>
        <p:spPr>
          <a:xfrm>
            <a:off x="285720" y="1285860"/>
            <a:ext cx="3714776" cy="5143536"/>
          </a:xfrm>
        </p:spPr>
        <p:txBody>
          <a:bodyPr/>
          <a:lstStyle/>
          <a:p>
            <a:pPr>
              <a:spcBef>
                <a:spcPts val="1200"/>
              </a:spcBef>
            </a:pPr>
            <a:r>
              <a:rPr lang="zh-TW" altLang="en-US" dirty="0" smtClean="0"/>
              <a:t>非對稱式加密算法中，最有名且歷史最長的是 </a:t>
            </a:r>
            <a:r>
              <a:rPr lang="en-US" altLang="zh-TW" dirty="0" err="1" smtClean="0">
                <a:solidFill>
                  <a:srgbClr val="FF0000"/>
                </a:solidFill>
              </a:rPr>
              <a:t>R</a:t>
            </a:r>
            <a:r>
              <a:rPr lang="en-US" altLang="zh-TW" dirty="0" err="1" smtClean="0"/>
              <a:t>ivest</a:t>
            </a:r>
            <a:r>
              <a:rPr lang="en-US" altLang="zh-TW" dirty="0" smtClean="0"/>
              <a:t>, </a:t>
            </a:r>
            <a:r>
              <a:rPr lang="en-US" altLang="zh-TW" dirty="0" smtClean="0">
                <a:solidFill>
                  <a:srgbClr val="FF0000"/>
                </a:solidFill>
              </a:rPr>
              <a:t>S</a:t>
            </a:r>
            <a:r>
              <a:rPr lang="en-US" altLang="zh-TW" dirty="0" smtClean="0"/>
              <a:t>hamir, </a:t>
            </a:r>
            <a:r>
              <a:rPr lang="zh-TW" altLang="en-US" dirty="0" smtClean="0"/>
              <a:t>與 </a:t>
            </a:r>
            <a:r>
              <a:rPr lang="en-US" altLang="zh-TW" dirty="0" err="1" smtClean="0">
                <a:solidFill>
                  <a:srgbClr val="FF0000"/>
                </a:solidFill>
              </a:rPr>
              <a:t>A</a:t>
            </a:r>
            <a:r>
              <a:rPr lang="en-US" altLang="zh-TW" dirty="0" err="1" smtClean="0"/>
              <a:t>dleman</a:t>
            </a:r>
            <a:r>
              <a:rPr lang="zh-TW" altLang="en-US" dirty="0" smtClean="0"/>
              <a:t> 在</a:t>
            </a:r>
            <a:r>
              <a:rPr lang="en-US" altLang="zh-TW" dirty="0" smtClean="0"/>
              <a:t>1977</a:t>
            </a:r>
            <a:r>
              <a:rPr lang="zh-TW" altLang="en-US" dirty="0" smtClean="0"/>
              <a:t> 年共創的 </a:t>
            </a:r>
            <a:r>
              <a:rPr lang="en-US" altLang="zh-TW" dirty="0" smtClean="0"/>
              <a:t>RSA</a:t>
            </a:r>
            <a:r>
              <a:rPr lang="zh-TW" altLang="en-US" dirty="0" smtClean="0"/>
              <a:t>。</a:t>
            </a:r>
            <a:endParaRPr lang="en-US" altLang="zh-TW" dirty="0" smtClean="0"/>
          </a:p>
          <a:p>
            <a:pPr>
              <a:spcBef>
                <a:spcPts val="1200"/>
              </a:spcBef>
            </a:pPr>
            <a:r>
              <a:rPr lang="zh-TW" altLang="en-US" dirty="0" smtClean="0"/>
              <a:t>由於金鑰長度</a:t>
            </a:r>
            <a:r>
              <a:rPr lang="zh-TW" altLang="en-US" strike="sngStrike" dirty="0" smtClean="0">
                <a:solidFill>
                  <a:srgbClr val="FF0000"/>
                </a:solidFill>
              </a:rPr>
              <a:t>並非固定</a:t>
            </a:r>
            <a:r>
              <a:rPr lang="zh-TW" altLang="en-US" dirty="0" smtClean="0"/>
              <a:t>，所以可在運算時間與安全強度之間做取捨。時下視</a:t>
            </a:r>
            <a:r>
              <a:rPr lang="en-US" altLang="zh-TW" dirty="0" smtClean="0"/>
              <a:t>1024</a:t>
            </a:r>
            <a:r>
              <a:rPr lang="zh-TW" altLang="en-US" dirty="0" smtClean="0"/>
              <a:t>位元為維持安全性的最短金鑰長度，當然</a:t>
            </a:r>
            <a:r>
              <a:rPr lang="en-US" altLang="zh-TW" dirty="0" smtClean="0">
                <a:solidFill>
                  <a:srgbClr val="FF0000"/>
                </a:solidFill>
              </a:rPr>
              <a:t>2048</a:t>
            </a:r>
            <a:r>
              <a:rPr lang="zh-TW" altLang="en-US" dirty="0" smtClean="0"/>
              <a:t>或</a:t>
            </a:r>
            <a:r>
              <a:rPr lang="en-US" altLang="zh-TW" dirty="0" smtClean="0"/>
              <a:t>4096</a:t>
            </a:r>
            <a:r>
              <a:rPr lang="zh-TW" altLang="en-US" dirty="0" smtClean="0"/>
              <a:t>位元更佳。</a:t>
            </a:r>
            <a:endParaRPr lang="en-US" altLang="zh-TW" dirty="0" smtClean="0"/>
          </a:p>
          <a:p>
            <a:pPr>
              <a:spcBef>
                <a:spcPts val="1200"/>
              </a:spcBef>
            </a:pPr>
            <a:r>
              <a:rPr lang="zh-TW" altLang="en-US" dirty="0" smtClean="0"/>
              <a:t>右表為 </a:t>
            </a:r>
            <a:r>
              <a:rPr lang="en-US" altLang="zh-TW" dirty="0" smtClean="0"/>
              <a:t>RSA</a:t>
            </a:r>
            <a:r>
              <a:rPr lang="zh-TW" altLang="en-US" dirty="0" smtClean="0"/>
              <a:t>算法的簡單介紹：</a:t>
            </a:r>
            <a:endParaRPr lang="zh-TW" altLang="en-US" dirty="0"/>
          </a:p>
        </p:txBody>
      </p:sp>
      <p:sp>
        <p:nvSpPr>
          <p:cNvPr id="4" name="內容版面配置區 3"/>
          <p:cNvSpPr>
            <a:spLocks noGrp="1"/>
          </p:cNvSpPr>
          <p:nvPr>
            <p:ph sz="half" idx="2"/>
          </p:nvPr>
        </p:nvSpPr>
        <p:spPr>
          <a:xfrm>
            <a:off x="4286248" y="1285860"/>
            <a:ext cx="4221674" cy="5143536"/>
          </a:xfrm>
        </p:spPr>
        <p:txBody>
          <a:bodyPr>
            <a:noAutofit/>
          </a:bodyPr>
          <a:lstStyle/>
          <a:p>
            <a:r>
              <a:rPr lang="zh-TW" altLang="en-US" dirty="0" smtClean="0"/>
              <a:t>挑兩個質數，並命名為 </a:t>
            </a:r>
            <a:r>
              <a:rPr lang="en-US" altLang="zh-TW" dirty="0" smtClean="0"/>
              <a:t>p</a:t>
            </a:r>
            <a:r>
              <a:rPr lang="zh-TW" altLang="en-US" dirty="0" smtClean="0"/>
              <a:t> 與 </a:t>
            </a:r>
            <a:r>
              <a:rPr lang="en-US" altLang="zh-TW" dirty="0" smtClean="0"/>
              <a:t>q</a:t>
            </a:r>
            <a:r>
              <a:rPr lang="zh-TW" altLang="en-US" dirty="0" smtClean="0"/>
              <a:t>。</a:t>
            </a:r>
            <a:endParaRPr lang="en-US" altLang="zh-TW" dirty="0" smtClean="0"/>
          </a:p>
          <a:p>
            <a:r>
              <a:rPr lang="zh-TW" altLang="en-US" dirty="0" smtClean="0"/>
              <a:t>將它兩者相乘，並稱結果為 </a:t>
            </a:r>
            <a:r>
              <a:rPr lang="en-US" altLang="zh-TW" dirty="0" smtClean="0"/>
              <a:t>n</a:t>
            </a:r>
            <a:r>
              <a:rPr lang="zh-TW" altLang="en-US" dirty="0" smtClean="0"/>
              <a:t>。</a:t>
            </a:r>
            <a:endParaRPr lang="en-US" altLang="zh-TW" dirty="0" smtClean="0"/>
          </a:p>
          <a:p>
            <a:r>
              <a:rPr lang="zh-TW" altLang="en-US" dirty="0" smtClean="0"/>
              <a:t>選擇一個公開值 </a:t>
            </a:r>
            <a:r>
              <a:rPr lang="en-US" altLang="zh-TW" dirty="0" smtClean="0"/>
              <a:t>e</a:t>
            </a:r>
            <a:r>
              <a:rPr lang="zh-TW" altLang="en-US" dirty="0" smtClean="0"/>
              <a:t>，該值應小於 </a:t>
            </a:r>
            <a:r>
              <a:rPr lang="en-US" altLang="zh-TW" dirty="0" smtClean="0"/>
              <a:t>n </a:t>
            </a:r>
            <a:r>
              <a:rPr lang="zh-TW" altLang="en-US" dirty="0" smtClean="0"/>
              <a:t>且與 </a:t>
            </a:r>
            <a:r>
              <a:rPr lang="en-US" altLang="zh-TW" dirty="0" smtClean="0"/>
              <a:t>(p-1) </a:t>
            </a:r>
            <a:r>
              <a:rPr lang="zh-TW" altLang="en-US" dirty="0" smtClean="0"/>
              <a:t>及 </a:t>
            </a:r>
            <a:r>
              <a:rPr lang="en-US" altLang="zh-TW" dirty="0" smtClean="0"/>
              <a:t>(q-1) </a:t>
            </a:r>
            <a:r>
              <a:rPr lang="zh-TW" altLang="en-US" dirty="0" smtClean="0"/>
              <a:t>互質 </a:t>
            </a:r>
            <a:r>
              <a:rPr lang="en-US" altLang="zh-TW" dirty="0" smtClean="0"/>
              <a:t>(</a:t>
            </a:r>
            <a:r>
              <a:rPr lang="zh-TW" altLang="en-US" dirty="0" smtClean="0"/>
              <a:t>沒有</a:t>
            </a:r>
            <a:r>
              <a:rPr lang="en-US" altLang="zh-TW" dirty="0" smtClean="0"/>
              <a:t>1</a:t>
            </a:r>
            <a:r>
              <a:rPr lang="zh-TW" altLang="en-US" dirty="0" smtClean="0"/>
              <a:t>之外的公因數</a:t>
            </a:r>
            <a:r>
              <a:rPr lang="en-US" altLang="zh-TW" dirty="0" smtClean="0"/>
              <a:t>)</a:t>
            </a:r>
            <a:r>
              <a:rPr lang="zh-TW" altLang="en-US" dirty="0" smtClean="0"/>
              <a:t>。</a:t>
            </a:r>
            <a:endParaRPr lang="en-US" altLang="zh-TW" dirty="0" smtClean="0"/>
          </a:p>
          <a:p>
            <a:r>
              <a:rPr lang="zh-TW" altLang="en-US" dirty="0" smtClean="0"/>
              <a:t>尋找一個值 </a:t>
            </a:r>
            <a:r>
              <a:rPr lang="en-US" altLang="zh-TW" dirty="0" smtClean="0"/>
              <a:t>d</a:t>
            </a:r>
            <a:r>
              <a:rPr lang="zh-TW" altLang="en-US" dirty="0" smtClean="0"/>
              <a:t>，可滿足</a:t>
            </a:r>
            <a:endParaRPr lang="en-US" altLang="zh-TW" dirty="0" smtClean="0"/>
          </a:p>
          <a:p>
            <a:pPr>
              <a:buNone/>
            </a:pPr>
            <a:r>
              <a:rPr lang="en-US" altLang="zh-TW" dirty="0" smtClean="0"/>
              <a:t>	e*d = 1 mod(p-1)*(q-1)</a:t>
            </a:r>
            <a:r>
              <a:rPr lang="zh-TW" altLang="en-US" dirty="0" smtClean="0"/>
              <a:t> </a:t>
            </a:r>
            <a:endParaRPr lang="en-US" altLang="zh-TW" dirty="0" smtClean="0"/>
          </a:p>
          <a:p>
            <a:r>
              <a:rPr lang="zh-TW" altLang="en-US" dirty="0" smtClean="0"/>
              <a:t>讓 </a:t>
            </a:r>
            <a:r>
              <a:rPr lang="en-US" altLang="zh-TW" dirty="0" smtClean="0"/>
              <a:t>n</a:t>
            </a:r>
            <a:r>
              <a:rPr lang="zh-TW" altLang="en-US" dirty="0" smtClean="0"/>
              <a:t> 與 </a:t>
            </a:r>
            <a:r>
              <a:rPr lang="en-US" altLang="zh-TW" dirty="0" smtClean="0"/>
              <a:t>e</a:t>
            </a:r>
            <a:r>
              <a:rPr lang="zh-TW" altLang="en-US" dirty="0" smtClean="0"/>
              <a:t> 可以公開；而保持 </a:t>
            </a:r>
            <a:r>
              <a:rPr lang="en-US" altLang="zh-TW" dirty="0" smtClean="0"/>
              <a:t>d</a:t>
            </a:r>
            <a:r>
              <a:rPr lang="zh-TW" altLang="en-US" dirty="0" smtClean="0"/>
              <a:t> 為私密。</a:t>
            </a:r>
            <a:endParaRPr lang="en-US" altLang="zh-TW" dirty="0" smtClean="0"/>
          </a:p>
          <a:p>
            <a:r>
              <a:rPr lang="zh-TW" altLang="en-US" dirty="0" smtClean="0"/>
              <a:t>加密原文</a:t>
            </a:r>
            <a:r>
              <a:rPr lang="en-US" altLang="zh-TW" dirty="0" smtClean="0"/>
              <a:t>m</a:t>
            </a:r>
            <a:r>
              <a:rPr lang="zh-TW" altLang="en-US" dirty="0" smtClean="0"/>
              <a:t>：密文 </a:t>
            </a:r>
            <a:r>
              <a:rPr lang="en-US" altLang="zh-TW" dirty="0" smtClean="0"/>
              <a:t>c = m</a:t>
            </a:r>
            <a:r>
              <a:rPr lang="en-US" altLang="zh-TW" baseline="30000" dirty="0" smtClean="0"/>
              <a:t>e</a:t>
            </a:r>
            <a:r>
              <a:rPr lang="en-US" altLang="zh-TW" dirty="0" smtClean="0"/>
              <a:t> mod n</a:t>
            </a:r>
            <a:r>
              <a:rPr lang="zh-TW" altLang="en-US" dirty="0" smtClean="0"/>
              <a:t>。</a:t>
            </a:r>
            <a:endParaRPr lang="en-US" altLang="zh-TW" dirty="0" smtClean="0"/>
          </a:p>
          <a:p>
            <a:r>
              <a:rPr lang="zh-TW" altLang="en-US" dirty="0" smtClean="0"/>
              <a:t>解密：</a:t>
            </a:r>
            <a:r>
              <a:rPr lang="en-US" altLang="zh-TW" dirty="0" smtClean="0"/>
              <a:t>m = </a:t>
            </a:r>
            <a:r>
              <a:rPr lang="en-US" altLang="zh-TW" dirty="0" err="1" smtClean="0"/>
              <a:t>c</a:t>
            </a:r>
            <a:r>
              <a:rPr lang="en-US" altLang="zh-TW" baseline="30000" dirty="0" err="1" smtClean="0"/>
              <a:t>d</a:t>
            </a:r>
            <a:r>
              <a:rPr lang="en-US" altLang="zh-TW" dirty="0" smtClean="0"/>
              <a:t> mod n</a:t>
            </a:r>
            <a:r>
              <a:rPr lang="zh-TW" altLang="en-US" dirty="0" smtClean="0"/>
              <a:t>。</a:t>
            </a:r>
            <a:endParaRPr lang="zh-TW" altLang="en-US" dirty="0"/>
          </a:p>
        </p:txBody>
      </p:sp>
    </p:spTree>
    <p:extLst>
      <p:ext uri="{BB962C8B-B14F-4D97-AF65-F5344CB8AC3E}">
        <p14:creationId xmlns:p14="http://schemas.microsoft.com/office/powerpoint/2010/main" val="9937261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755576" y="2852936"/>
            <a:ext cx="7070768" cy="2304256"/>
          </a:xfrm>
          <a:solidFill>
            <a:srgbClr val="0000FF"/>
          </a:solidFill>
          <a:ln w="25400">
            <a:solidFill>
              <a:srgbClr val="FF0000"/>
            </a:solidFill>
          </a:ln>
        </p:spPr>
        <p:txBody>
          <a:bodyPr anchor="ctr"/>
          <a:lstStyle/>
          <a:p>
            <a:pPr algn="ctr"/>
            <a:r>
              <a:rPr lang="en-US" altLang="zh-TW" dirty="0">
                <a:solidFill>
                  <a:schemeClr val="bg1"/>
                </a:solidFill>
                <a:latin typeface="標楷體" panose="03000509000000000000" pitchFamily="65" charset="-120"/>
                <a:ea typeface="標楷體" panose="03000509000000000000" pitchFamily="65" charset="-120"/>
              </a:rPr>
              <a:t>A. </a:t>
            </a:r>
            <a:r>
              <a:rPr lang="zh-TW" altLang="en-US" dirty="0" smtClean="0">
                <a:solidFill>
                  <a:schemeClr val="bg1"/>
                </a:solidFill>
                <a:latin typeface="標楷體" panose="03000509000000000000" pitchFamily="65" charset="-120"/>
                <a:ea typeface="標楷體" panose="03000509000000000000" pitchFamily="65" charset="-120"/>
              </a:rPr>
              <a:t>古典</a:t>
            </a:r>
            <a:r>
              <a:rPr lang="en-US" altLang="zh-TW" dirty="0" smtClean="0">
                <a:solidFill>
                  <a:schemeClr val="bg1"/>
                </a:solidFill>
                <a:latin typeface="標楷體" panose="03000509000000000000" pitchFamily="65" charset="-120"/>
                <a:ea typeface="標楷體" panose="03000509000000000000" pitchFamily="65" charset="-120"/>
              </a:rPr>
              <a:t>(classical</a:t>
            </a:r>
            <a:r>
              <a:rPr lang="en-US" altLang="zh-TW" dirty="0">
                <a:solidFill>
                  <a:schemeClr val="bg1"/>
                </a:solidFill>
                <a:latin typeface="標楷體" panose="03000509000000000000" pitchFamily="65" charset="-120"/>
                <a:ea typeface="標楷體" panose="03000509000000000000" pitchFamily="65" charset="-120"/>
              </a:rPr>
              <a:t>)</a:t>
            </a:r>
            <a:r>
              <a:rPr lang="zh-TW" altLang="en-US" dirty="0" smtClean="0">
                <a:solidFill>
                  <a:schemeClr val="bg1"/>
                </a:solidFill>
                <a:latin typeface="標楷體" panose="03000509000000000000" pitchFamily="65" charset="-120"/>
                <a:ea typeface="標楷體" panose="03000509000000000000" pitchFamily="65" charset="-120"/>
              </a:rPr>
              <a:t>密碼學</a:t>
            </a:r>
            <a:r>
              <a:rPr lang="en-US" altLang="zh-TW" dirty="0" smtClean="0">
                <a:solidFill>
                  <a:schemeClr val="bg1"/>
                </a:solidFill>
                <a:latin typeface="標楷體" panose="03000509000000000000" pitchFamily="65" charset="-120"/>
                <a:ea typeface="標楷體" panose="03000509000000000000" pitchFamily="65" charset="-120"/>
              </a:rPr>
              <a:t/>
            </a:r>
            <a:br>
              <a:rPr lang="en-US" altLang="zh-TW" dirty="0" smtClean="0">
                <a:solidFill>
                  <a:schemeClr val="bg1"/>
                </a:solidFill>
                <a:latin typeface="標楷體" panose="03000509000000000000" pitchFamily="65" charset="-120"/>
                <a:ea typeface="標楷體" panose="03000509000000000000" pitchFamily="65" charset="-120"/>
              </a:rPr>
            </a:br>
            <a:r>
              <a:rPr lang="zh-TW" altLang="en-US" dirty="0" smtClean="0">
                <a:solidFill>
                  <a:schemeClr val="bg1"/>
                </a:solidFill>
                <a:latin typeface="標楷體" panose="03000509000000000000" pitchFamily="65" charset="-120"/>
                <a:ea typeface="標楷體" panose="03000509000000000000" pitchFamily="65" charset="-120"/>
              </a:rPr>
              <a:t>演進 </a:t>
            </a:r>
            <a:r>
              <a:rPr lang="en-US" altLang="zh-TW" dirty="0" smtClean="0">
                <a:solidFill>
                  <a:schemeClr val="bg1"/>
                </a:solidFill>
                <a:latin typeface="標楷體" panose="03000509000000000000" pitchFamily="65" charset="-120"/>
                <a:ea typeface="標楷體" panose="03000509000000000000" pitchFamily="65" charset="-120"/>
              </a:rPr>
              <a:t>evolution</a:t>
            </a:r>
            <a:r>
              <a:rPr lang="zh-TW" altLang="en-US" dirty="0" smtClean="0">
                <a:solidFill>
                  <a:schemeClr val="bg1"/>
                </a:solidFill>
                <a:latin typeface="標楷體" panose="03000509000000000000" pitchFamily="65" charset="-120"/>
                <a:ea typeface="標楷體" panose="03000509000000000000" pitchFamily="65" charset="-120"/>
              </a:rPr>
              <a:t> </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114751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52936"/>
            <a:ext cx="6255488" cy="1362075"/>
          </a:xfrm>
          <a:solidFill>
            <a:srgbClr val="0000FF"/>
          </a:solidFill>
          <a:ln w="25400">
            <a:solidFill>
              <a:srgbClr val="FF0000"/>
            </a:solidFill>
          </a:ln>
        </p:spPr>
        <p:txBody>
          <a:bodyPr anchor="ctr">
            <a:normAutofit/>
          </a:bodyPr>
          <a:lstStyle/>
          <a:p>
            <a:pPr algn="ctr"/>
            <a:r>
              <a:rPr lang="en-US" altLang="zh-TW" dirty="0" smtClean="0">
                <a:latin typeface="標楷體" panose="03000509000000000000" pitchFamily="65" charset="-120"/>
                <a:ea typeface="標楷體" panose="03000509000000000000" pitchFamily="65" charset="-120"/>
              </a:rPr>
              <a:t>B.5 </a:t>
            </a:r>
            <a:r>
              <a:rPr lang="zh-TW" altLang="en-US" dirty="0">
                <a:latin typeface="標楷體" panose="03000509000000000000" pitchFamily="65" charset="-120"/>
                <a:ea typeface="標楷體" panose="03000509000000000000" pitchFamily="65" charset="-120"/>
              </a:rPr>
              <a:t>數位</a:t>
            </a:r>
            <a:r>
              <a:rPr lang="zh-TW" altLang="en-US" dirty="0" smtClean="0">
                <a:latin typeface="標楷體" panose="03000509000000000000" pitchFamily="65" charset="-120"/>
                <a:ea typeface="標楷體" panose="03000509000000000000" pitchFamily="65" charset="-120"/>
              </a:rPr>
              <a:t>信封</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Digital  Envelope</a:t>
            </a:r>
            <a:r>
              <a:rPr lang="en-US" altLang="zh-TW" dirty="0" smtClean="0">
                <a:latin typeface="標楷體" panose="03000509000000000000" pitchFamily="65" charset="-120"/>
                <a:ea typeface="標楷體" panose="03000509000000000000" pitchFamily="65" charset="-120"/>
              </a:rPr>
              <a:t>)</a:t>
            </a:r>
            <a:endParaRPr lang="zh-TW" altLang="en-US" b="0"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467505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95536" y="984221"/>
            <a:ext cx="8215370" cy="5286412"/>
          </a:xfrm>
        </p:spPr>
        <p:txBody>
          <a:bodyPr>
            <a:normAutofit/>
          </a:bodyPr>
          <a:lstStyle/>
          <a:p>
            <a:pPr>
              <a:spcBef>
                <a:spcPts val="1200"/>
              </a:spcBef>
            </a:pPr>
            <a:r>
              <a:rPr lang="zh-TW" altLang="en-US" sz="2000" dirty="0" smtClean="0"/>
              <a:t>複合式系統 </a:t>
            </a:r>
            <a:r>
              <a:rPr lang="en-US" altLang="zh-TW" sz="2000" dirty="0" smtClean="0"/>
              <a:t>(hybrid systems) </a:t>
            </a:r>
            <a:r>
              <a:rPr lang="zh-TW" altLang="en-US" sz="2000" dirty="0" smtClean="0"/>
              <a:t>採前述各家之長，使訊息傳送可以兼顧機密性與完整性；並在安全性與複雜度之間取得平衡。</a:t>
            </a:r>
            <a:endParaRPr lang="en-US" altLang="zh-TW" sz="2000" dirty="0" smtClean="0"/>
          </a:p>
          <a:p>
            <a:pPr>
              <a:spcBef>
                <a:spcPts val="1200"/>
              </a:spcBef>
            </a:pPr>
            <a:r>
              <a:rPr lang="zh-TW" altLang="en-US" sz="2000" dirty="0" smtClean="0">
                <a:solidFill>
                  <a:srgbClr val="FF0000"/>
                </a:solidFill>
              </a:rPr>
              <a:t>對稱式</a:t>
            </a:r>
            <a:r>
              <a:rPr lang="en-US" altLang="zh-TW" sz="2000" dirty="0" smtClean="0">
                <a:solidFill>
                  <a:srgbClr val="FF0000"/>
                </a:solidFill>
              </a:rPr>
              <a:t>-</a:t>
            </a:r>
            <a:r>
              <a:rPr lang="zh-TW" altLang="en-US" sz="2000" dirty="0" smtClean="0">
                <a:solidFill>
                  <a:srgbClr val="FF0000"/>
                </a:solidFill>
              </a:rPr>
              <a:t>加密</a:t>
            </a:r>
            <a:endParaRPr lang="en-US" altLang="zh-TW" sz="2000" dirty="0" smtClean="0">
              <a:solidFill>
                <a:srgbClr val="FF0000"/>
              </a:solidFill>
            </a:endParaRPr>
          </a:p>
          <a:p>
            <a:pPr lvl="1">
              <a:spcBef>
                <a:spcPts val="1200"/>
              </a:spcBef>
            </a:pPr>
            <a:r>
              <a:rPr lang="zh-TW" altLang="en-US" dirty="0" smtClean="0">
                <a:solidFill>
                  <a:srgbClr val="0000FF"/>
                </a:solidFill>
              </a:rPr>
              <a:t>大量的訊息</a:t>
            </a:r>
            <a:r>
              <a:rPr lang="zh-TW" altLang="en-US" dirty="0" smtClean="0">
                <a:solidFill>
                  <a:srgbClr val="0000FF"/>
                </a:solidFill>
                <a:ea typeface="微軟正黑體"/>
              </a:rPr>
              <a:t> </a:t>
            </a:r>
            <a:r>
              <a:rPr lang="en-US" altLang="zh-TW" dirty="0" smtClean="0">
                <a:solidFill>
                  <a:srgbClr val="0000FF"/>
                </a:solidFill>
                <a:ea typeface="微軟正黑體"/>
              </a:rPr>
              <a:t>(</a:t>
            </a:r>
            <a:r>
              <a:rPr lang="zh-TW" altLang="en-US" dirty="0" smtClean="0">
                <a:solidFill>
                  <a:srgbClr val="0000FF"/>
                </a:solidFill>
                <a:ea typeface="微軟正黑體"/>
              </a:rPr>
              <a:t>原文</a:t>
            </a:r>
            <a:r>
              <a:rPr lang="en-US" altLang="zh-TW" dirty="0" smtClean="0">
                <a:solidFill>
                  <a:srgbClr val="0000FF"/>
                </a:solidFill>
                <a:ea typeface="微軟正黑體"/>
              </a:rPr>
              <a:t>/</a:t>
            </a:r>
            <a:r>
              <a:rPr lang="zh-TW" altLang="en-US" dirty="0" smtClean="0">
                <a:solidFill>
                  <a:srgbClr val="0000FF"/>
                </a:solidFill>
                <a:ea typeface="微軟正黑體"/>
              </a:rPr>
              <a:t>明文</a:t>
            </a:r>
            <a:r>
              <a:rPr lang="en-US" altLang="zh-TW" dirty="0" smtClean="0">
                <a:solidFill>
                  <a:srgbClr val="0000FF"/>
                </a:solidFill>
                <a:ea typeface="微軟正黑體"/>
              </a:rPr>
              <a:t>)</a:t>
            </a:r>
            <a:r>
              <a:rPr lang="zh-TW" altLang="en-US" dirty="0" smtClean="0">
                <a:solidFill>
                  <a:srgbClr val="0000FF"/>
                </a:solidFill>
                <a:ea typeface="微軟正黑體"/>
              </a:rPr>
              <a:t> 使用對稱式加密</a:t>
            </a:r>
            <a:r>
              <a:rPr lang="zh-TW" altLang="en-US" dirty="0" smtClean="0">
                <a:ea typeface="微軟正黑體"/>
              </a:rPr>
              <a:t>法如</a:t>
            </a:r>
            <a:r>
              <a:rPr lang="en-US" altLang="zh-TW" dirty="0" smtClean="0">
                <a:ea typeface="微軟正黑體"/>
              </a:rPr>
              <a:t>DES</a:t>
            </a:r>
            <a:r>
              <a:rPr lang="zh-TW" altLang="en-US" dirty="0" smtClean="0">
                <a:ea typeface="微軟正黑體"/>
              </a:rPr>
              <a:t>或</a:t>
            </a:r>
            <a:r>
              <a:rPr lang="en-US" altLang="zh-TW" dirty="0" smtClean="0">
                <a:ea typeface="微軟正黑體"/>
              </a:rPr>
              <a:t>AES</a:t>
            </a:r>
            <a:r>
              <a:rPr lang="zh-TW" altLang="en-US" dirty="0" smtClean="0">
                <a:ea typeface="微軟正黑體"/>
              </a:rPr>
              <a:t>，可以節省最主要的加解密時間。</a:t>
            </a:r>
            <a:endParaRPr lang="en-US" altLang="zh-TW" dirty="0" smtClean="0"/>
          </a:p>
          <a:p>
            <a:pPr>
              <a:spcBef>
                <a:spcPts val="1200"/>
              </a:spcBef>
            </a:pPr>
            <a:r>
              <a:rPr lang="zh-TW" altLang="en-US" sz="2000" dirty="0" smtClean="0">
                <a:solidFill>
                  <a:srgbClr val="FF0000"/>
                </a:solidFill>
              </a:rPr>
              <a:t>非對稱式</a:t>
            </a:r>
            <a:r>
              <a:rPr lang="en-US" altLang="zh-TW" sz="2000" dirty="0" smtClean="0">
                <a:solidFill>
                  <a:srgbClr val="FF0000"/>
                </a:solidFill>
              </a:rPr>
              <a:t>-</a:t>
            </a:r>
            <a:r>
              <a:rPr lang="zh-TW" altLang="en-US" sz="2000" dirty="0" smtClean="0">
                <a:solidFill>
                  <a:srgbClr val="FF0000"/>
                </a:solidFill>
              </a:rPr>
              <a:t>加密</a:t>
            </a:r>
            <a:endParaRPr lang="en-US" altLang="zh-TW" sz="2000" dirty="0" smtClean="0">
              <a:solidFill>
                <a:srgbClr val="FF0000"/>
              </a:solidFill>
            </a:endParaRPr>
          </a:p>
          <a:p>
            <a:pPr lvl="1">
              <a:spcBef>
                <a:spcPts val="1200"/>
              </a:spcBef>
            </a:pPr>
            <a:r>
              <a:rPr lang="zh-TW" altLang="en-US" dirty="0" smtClean="0">
                <a:solidFill>
                  <a:srgbClr val="0000FF"/>
                </a:solidFill>
              </a:rPr>
              <a:t>用來加密對稱式金鑰</a:t>
            </a:r>
            <a:r>
              <a:rPr lang="zh-TW" altLang="en-US" dirty="0" smtClean="0"/>
              <a:t>。將對稱式金鑰以接收方的公開金鑰加密後傳送，就可以確保只有接收方能解開並取得該對稱式金鑰。</a:t>
            </a:r>
            <a:endParaRPr lang="en-US" altLang="zh-TW" dirty="0" smtClean="0"/>
          </a:p>
          <a:p>
            <a:pPr>
              <a:spcBef>
                <a:spcPts val="1200"/>
              </a:spcBef>
            </a:pPr>
            <a:r>
              <a:rPr lang="zh-TW" altLang="en-US" sz="2000" dirty="0">
                <a:solidFill>
                  <a:srgbClr val="FF0000"/>
                </a:solidFill>
              </a:rPr>
              <a:t>非對稱</a:t>
            </a:r>
            <a:r>
              <a:rPr lang="zh-TW" altLang="en-US" sz="2000" dirty="0" smtClean="0">
                <a:solidFill>
                  <a:srgbClr val="FF0000"/>
                </a:solidFill>
              </a:rPr>
              <a:t>式</a:t>
            </a:r>
            <a:r>
              <a:rPr lang="en-US" altLang="zh-TW" sz="2000" dirty="0" smtClean="0">
                <a:solidFill>
                  <a:srgbClr val="FF0000"/>
                </a:solidFill>
              </a:rPr>
              <a:t>-</a:t>
            </a:r>
            <a:r>
              <a:rPr lang="zh-TW" altLang="en-US" sz="2000" dirty="0" smtClean="0">
                <a:solidFill>
                  <a:srgbClr val="FF0000"/>
                </a:solidFill>
              </a:rPr>
              <a:t>數位簽章</a:t>
            </a:r>
            <a:endParaRPr lang="en-US" altLang="zh-TW" sz="2000" dirty="0" smtClean="0">
              <a:solidFill>
                <a:srgbClr val="FF0000"/>
              </a:solidFill>
            </a:endParaRPr>
          </a:p>
          <a:p>
            <a:pPr lvl="1">
              <a:spcBef>
                <a:spcPts val="1200"/>
              </a:spcBef>
            </a:pPr>
            <a:r>
              <a:rPr lang="zh-TW" altLang="en-US" dirty="0" smtClean="0"/>
              <a:t>主要用來保證文件的完整性與傳送方的不可否認性。</a:t>
            </a:r>
            <a:endParaRPr lang="en-US" altLang="zh-TW" dirty="0" smtClean="0"/>
          </a:p>
          <a:p>
            <a:pPr lvl="1">
              <a:spcBef>
                <a:spcPts val="1200"/>
              </a:spcBef>
            </a:pPr>
            <a:r>
              <a:rPr lang="zh-TW" altLang="en-US" dirty="0"/>
              <a:t>使用傳送</a:t>
            </a:r>
            <a:r>
              <a:rPr lang="zh-TW" altLang="en-US" dirty="0" smtClean="0"/>
              <a:t>方的私密金鑰對雜湊值作簽章</a:t>
            </a:r>
            <a:endParaRPr lang="en-US" altLang="zh-TW" dirty="0" smtClean="0"/>
          </a:p>
        </p:txBody>
      </p:sp>
      <p:sp>
        <p:nvSpPr>
          <p:cNvPr id="3" name="標題 2"/>
          <p:cNvSpPr>
            <a:spLocks noGrp="1"/>
          </p:cNvSpPr>
          <p:nvPr>
            <p:ph type="title"/>
          </p:nvPr>
        </p:nvSpPr>
        <p:spPr>
          <a:xfrm>
            <a:off x="285719" y="158076"/>
            <a:ext cx="8215370" cy="680068"/>
          </a:xfrm>
        </p:spPr>
        <p:txBody>
          <a:bodyPr>
            <a:normAutofit/>
          </a:bodyPr>
          <a:lstStyle/>
          <a:p>
            <a:pPr algn="ctr"/>
            <a:r>
              <a:rPr lang="zh-TW" altLang="en-US" dirty="0" smtClean="0"/>
              <a:t>數位</a:t>
            </a:r>
            <a:r>
              <a:rPr lang="zh-TW" altLang="en-US" dirty="0"/>
              <a:t>信封 </a:t>
            </a:r>
            <a:r>
              <a:rPr lang="en-US" altLang="zh-TW" dirty="0" smtClean="0"/>
              <a:t>(Digital </a:t>
            </a:r>
            <a:r>
              <a:rPr lang="en-US" altLang="zh-TW" dirty="0"/>
              <a:t>Envelope)</a:t>
            </a:r>
            <a:endParaRPr lang="zh-TW" altLang="en-US" dirty="0"/>
          </a:p>
        </p:txBody>
      </p:sp>
      <p:sp>
        <p:nvSpPr>
          <p:cNvPr id="4" name="矩形 3"/>
          <p:cNvSpPr/>
          <p:nvPr/>
        </p:nvSpPr>
        <p:spPr>
          <a:xfrm>
            <a:off x="2718506" y="6093296"/>
            <a:ext cx="3349797" cy="36004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smtClean="0">
                <a:ln>
                  <a:noFill/>
                </a:ln>
                <a:solidFill>
                  <a:prstClr val="white"/>
                </a:solidFill>
                <a:effectLst/>
                <a:uLnTx/>
                <a:uFillTx/>
                <a:latin typeface="標楷體" panose="03000509000000000000" pitchFamily="65" charset="-120"/>
                <a:ea typeface="標楷體" panose="03000509000000000000" pitchFamily="65" charset="-120"/>
              </a:rPr>
              <a:t>既加密又簽章</a:t>
            </a:r>
            <a:endParaRPr kumimoji="0" lang="en-US" altLang="zh-TW" sz="1800" b="0" i="0" u="none" strike="noStrike" kern="1200" cap="none" spc="0" normalizeH="0" baseline="0" noProof="0" dirty="0">
              <a:ln>
                <a:noFill/>
              </a:ln>
              <a:solidFill>
                <a:prstClr val="white"/>
              </a:solidFill>
              <a:effectLst/>
              <a:uLnTx/>
              <a:uFillTx/>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331490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pPr algn="ctr"/>
            <a:r>
              <a:rPr lang="zh-TW" altLang="en-US" dirty="0" smtClean="0"/>
              <a:t>數位</a:t>
            </a:r>
            <a:r>
              <a:rPr lang="zh-TW" altLang="en-US" dirty="0"/>
              <a:t>信封 </a:t>
            </a:r>
            <a:r>
              <a:rPr lang="en-US" altLang="zh-TW" dirty="0"/>
              <a:t>(Digital Envelope)</a:t>
            </a:r>
            <a:endParaRPr lang="zh-TW" altLang="en-US" dirty="0"/>
          </a:p>
        </p:txBody>
      </p:sp>
      <p:grpSp>
        <p:nvGrpSpPr>
          <p:cNvPr id="66" name="群組 65"/>
          <p:cNvGrpSpPr/>
          <p:nvPr/>
        </p:nvGrpSpPr>
        <p:grpSpPr>
          <a:xfrm>
            <a:off x="214282" y="1275911"/>
            <a:ext cx="8275693" cy="5010609"/>
            <a:chOff x="214282" y="1275911"/>
            <a:chExt cx="8275693" cy="5010609"/>
          </a:xfrm>
        </p:grpSpPr>
        <p:sp>
          <p:nvSpPr>
            <p:cNvPr id="109" name="矩形 108"/>
            <p:cNvSpPr/>
            <p:nvPr/>
          </p:nvSpPr>
          <p:spPr>
            <a:xfrm>
              <a:off x="4632323" y="1275911"/>
              <a:ext cx="3857652" cy="500066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itchFamily="34" charset="0"/>
                <a:ea typeface="微軟正黑體" panose="020B0604030504040204" pitchFamily="34" charset="-120"/>
                <a:cs typeface="+mn-cs"/>
              </a:endParaRPr>
            </a:p>
          </p:txBody>
        </p:sp>
        <p:sp>
          <p:nvSpPr>
            <p:cNvPr id="108" name="矩形 107"/>
            <p:cNvSpPr/>
            <p:nvPr/>
          </p:nvSpPr>
          <p:spPr>
            <a:xfrm>
              <a:off x="449338" y="1285860"/>
              <a:ext cx="3857652" cy="50006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4" name="流程圖: 文件 3"/>
            <p:cNvSpPr/>
            <p:nvPr/>
          </p:nvSpPr>
          <p:spPr>
            <a:xfrm>
              <a:off x="735090" y="2643182"/>
              <a:ext cx="1071570" cy="642942"/>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訊息原文</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5" name="橢圓 4"/>
            <p:cNvSpPr/>
            <p:nvPr/>
          </p:nvSpPr>
          <p:spPr>
            <a:xfrm>
              <a:off x="1020842"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H</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6" name="圓角矩形 5"/>
            <p:cNvSpPr/>
            <p:nvPr/>
          </p:nvSpPr>
          <p:spPr>
            <a:xfrm>
              <a:off x="806528"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雜湊值</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7" name="橢圓 6"/>
            <p:cNvSpPr/>
            <p:nvPr/>
          </p:nvSpPr>
          <p:spPr>
            <a:xfrm>
              <a:off x="2235288" y="2714620"/>
              <a:ext cx="500066" cy="5000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E</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8" name="橢圓 7"/>
            <p:cNvSpPr/>
            <p:nvPr/>
          </p:nvSpPr>
          <p:spPr>
            <a:xfrm>
              <a:off x="6164378" y="2714620"/>
              <a:ext cx="500066" cy="50006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D</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9" name="矩形 8"/>
            <p:cNvSpPr/>
            <p:nvPr/>
          </p:nvSpPr>
          <p:spPr>
            <a:xfrm>
              <a:off x="3949800" y="2714620"/>
              <a:ext cx="1071570" cy="500066"/>
            </a:xfrm>
            <a:prstGeom prst="rect">
              <a:avLst/>
            </a:prstGeom>
            <a:solidFill>
              <a:srgbClr val="0000FF"/>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訊息密文</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0" name="矩形 9"/>
            <p:cNvSpPr/>
            <p:nvPr/>
          </p:nvSpPr>
          <p:spPr>
            <a:xfrm>
              <a:off x="3949800" y="3214686"/>
              <a:ext cx="1071570" cy="37505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數位簽章</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1" name="流程圖: 文件 10"/>
            <p:cNvSpPr/>
            <p:nvPr/>
          </p:nvSpPr>
          <p:spPr>
            <a:xfrm>
              <a:off x="7093072" y="2643182"/>
              <a:ext cx="1071570" cy="642942"/>
            </a:xfrm>
            <a:prstGeom prst="flowChart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訊息原文</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2" name="橢圓 11"/>
            <p:cNvSpPr/>
            <p:nvPr/>
          </p:nvSpPr>
          <p:spPr>
            <a:xfrm>
              <a:off x="7378824" y="378619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H</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3" name="圓角矩形 12"/>
            <p:cNvSpPr/>
            <p:nvPr/>
          </p:nvSpPr>
          <p:spPr>
            <a:xfrm>
              <a:off x="7164510"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雜湊值</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4" name="橢圓 13"/>
            <p:cNvSpPr/>
            <p:nvPr/>
          </p:nvSpPr>
          <p:spPr>
            <a:xfrm>
              <a:off x="2999754" y="3173241"/>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E</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15" name="橢圓 14"/>
            <p:cNvSpPr/>
            <p:nvPr/>
          </p:nvSpPr>
          <p:spPr>
            <a:xfrm>
              <a:off x="5019197" y="3793030"/>
              <a:ext cx="500066" cy="5000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D</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cxnSp>
          <p:nvCxnSpPr>
            <p:cNvPr id="17" name="直線單箭頭接點 16"/>
            <p:cNvCxnSpPr>
              <a:stCxn id="4" idx="3"/>
              <a:endCxn id="7" idx="2"/>
            </p:cNvCxnSpPr>
            <p:nvPr/>
          </p:nvCxnSpPr>
          <p:spPr>
            <a:xfrm>
              <a:off x="1806660" y="2964653"/>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19" name="直線單箭頭接點 18"/>
            <p:cNvCxnSpPr>
              <a:stCxn id="7" idx="6"/>
              <a:endCxn id="9" idx="1"/>
            </p:cNvCxnSpPr>
            <p:nvPr/>
          </p:nvCxnSpPr>
          <p:spPr>
            <a:xfrm>
              <a:off x="2735354" y="2964653"/>
              <a:ext cx="1214446"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2" name="直線單箭頭接點 21"/>
            <p:cNvCxnSpPr>
              <a:stCxn id="9" idx="3"/>
              <a:endCxn id="8" idx="2"/>
            </p:cNvCxnSpPr>
            <p:nvPr/>
          </p:nvCxnSpPr>
          <p:spPr>
            <a:xfrm>
              <a:off x="5021370" y="2964653"/>
              <a:ext cx="114300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4" name="直線單箭頭接點 23"/>
            <p:cNvCxnSpPr>
              <a:stCxn id="8" idx="6"/>
              <a:endCxn id="11" idx="1"/>
            </p:cNvCxnSpPr>
            <p:nvPr/>
          </p:nvCxnSpPr>
          <p:spPr>
            <a:xfrm>
              <a:off x="6664444" y="2964653"/>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28" name="直線單箭頭接點 27"/>
            <p:cNvCxnSpPr>
              <a:stCxn id="4" idx="2"/>
              <a:endCxn id="5" idx="0"/>
            </p:cNvCxnSpPr>
            <p:nvPr/>
          </p:nvCxnSpPr>
          <p:spPr>
            <a:xfrm rot="5400000">
              <a:off x="999589" y="3514904"/>
              <a:ext cx="542572"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7" name="直線單箭頭接點 36"/>
            <p:cNvCxnSpPr>
              <a:stCxn id="5" idx="4"/>
              <a:endCxn id="6" idx="0"/>
            </p:cNvCxnSpPr>
            <p:nvPr/>
          </p:nvCxnSpPr>
          <p:spPr>
            <a:xfrm rot="5400000">
              <a:off x="1092280" y="4464851"/>
              <a:ext cx="357190"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9" name="圖案 38"/>
            <p:cNvCxnSpPr>
              <a:stCxn id="6" idx="3"/>
              <a:endCxn id="14" idx="2"/>
            </p:cNvCxnSpPr>
            <p:nvPr/>
          </p:nvCxnSpPr>
          <p:spPr>
            <a:xfrm flipV="1">
              <a:off x="1735222" y="3423274"/>
              <a:ext cx="1264532" cy="1398767"/>
            </a:xfrm>
            <a:prstGeom prst="bentConnector3">
              <a:avLst>
                <a:gd name="adj1" fmla="val 50000"/>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3" name="圖案 42"/>
            <p:cNvCxnSpPr>
              <a:stCxn id="10" idx="3"/>
              <a:endCxn id="15" idx="0"/>
            </p:cNvCxnSpPr>
            <p:nvPr/>
          </p:nvCxnSpPr>
          <p:spPr>
            <a:xfrm>
              <a:off x="5021370" y="3402211"/>
              <a:ext cx="247860" cy="390819"/>
            </a:xfrm>
            <a:prstGeom prst="bentConnector2">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44" name="圓角矩形 43"/>
            <p:cNvSpPr/>
            <p:nvPr/>
          </p:nvSpPr>
          <p:spPr>
            <a:xfrm>
              <a:off x="4807056" y="464344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雜湊值</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cxnSp>
          <p:nvCxnSpPr>
            <p:cNvPr id="46" name="直線單箭頭接點 45"/>
            <p:cNvCxnSpPr>
              <a:stCxn id="15" idx="4"/>
              <a:endCxn id="44" idx="0"/>
            </p:cNvCxnSpPr>
            <p:nvPr/>
          </p:nvCxnSpPr>
          <p:spPr>
            <a:xfrm>
              <a:off x="5269230" y="4293096"/>
              <a:ext cx="2173" cy="35035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48" name="直線單箭頭接點 47"/>
            <p:cNvCxnSpPr>
              <a:stCxn id="11" idx="2"/>
              <a:endCxn id="12" idx="0"/>
            </p:cNvCxnSpPr>
            <p:nvPr/>
          </p:nvCxnSpPr>
          <p:spPr>
            <a:xfrm rot="5400000">
              <a:off x="7357571" y="3514904"/>
              <a:ext cx="542572"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50" name="直線單箭頭接點 49"/>
            <p:cNvCxnSpPr>
              <a:stCxn id="12" idx="4"/>
              <a:endCxn id="13" idx="0"/>
            </p:cNvCxnSpPr>
            <p:nvPr/>
          </p:nvCxnSpPr>
          <p:spPr>
            <a:xfrm rot="5400000">
              <a:off x="7450262" y="4464851"/>
              <a:ext cx="357190" cy="1588"/>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sp>
          <p:nvSpPr>
            <p:cNvPr id="52" name="文字方塊 51"/>
            <p:cNvSpPr txBox="1"/>
            <p:nvPr/>
          </p:nvSpPr>
          <p:spPr>
            <a:xfrm>
              <a:off x="6307254" y="4415402"/>
              <a:ext cx="595035"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srgbClr val="F4E7ED">
                      <a:lumMod val="25000"/>
                    </a:srgbClr>
                  </a:solidFill>
                  <a:effectLst/>
                  <a:uLnTx/>
                  <a:uFillTx/>
                  <a:latin typeface="Calibri" pitchFamily="34" charset="0"/>
                  <a:ea typeface="微軟正黑體" panose="020B0604030504040204" pitchFamily="34" charset="-120"/>
                  <a:cs typeface="+mn-cs"/>
                </a:rPr>
                <a:t>比對</a:t>
              </a:r>
              <a:endParaRPr kumimoji="0" lang="zh-TW" altLang="en-US" sz="1600" b="0" i="0" u="none" strike="noStrike" kern="1200" cap="none" spc="0" normalizeH="0" baseline="0" noProof="0" dirty="0">
                <a:ln>
                  <a:noFill/>
                </a:ln>
                <a:solidFill>
                  <a:srgbClr val="F4E7ED">
                    <a:lumMod val="25000"/>
                  </a:srgbClr>
                </a:solidFill>
                <a:effectLst/>
                <a:uLnTx/>
                <a:uFillTx/>
                <a:latin typeface="Calibri" pitchFamily="34" charset="0"/>
                <a:ea typeface="微軟正黑體" panose="020B0604030504040204" pitchFamily="34" charset="-120"/>
                <a:cs typeface="+mn-cs"/>
              </a:endParaRPr>
            </a:p>
          </p:txBody>
        </p:sp>
        <p:sp>
          <p:nvSpPr>
            <p:cNvPr id="55" name="圓角矩形 54"/>
            <p:cNvSpPr/>
            <p:nvPr/>
          </p:nvSpPr>
          <p:spPr>
            <a:xfrm>
              <a:off x="2092412" y="1785926"/>
              <a:ext cx="785818"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對稱</a:t>
              </a:r>
              <a:endPar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金鑰</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57" name="圓角矩形 56"/>
            <p:cNvSpPr/>
            <p:nvPr/>
          </p:nvSpPr>
          <p:spPr>
            <a:xfrm>
              <a:off x="4092676" y="1785926"/>
              <a:ext cx="714380"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金鑰密文</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58" name="圓角矩形 57"/>
            <p:cNvSpPr/>
            <p:nvPr/>
          </p:nvSpPr>
          <p:spPr>
            <a:xfrm>
              <a:off x="6021502" y="1785926"/>
              <a:ext cx="785818" cy="50006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對稱</a:t>
              </a:r>
              <a:endPar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金鑰</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cxnSp>
          <p:nvCxnSpPr>
            <p:cNvPr id="60" name="直線單箭頭接點 59"/>
            <p:cNvCxnSpPr>
              <a:stCxn id="55" idx="2"/>
              <a:endCxn id="7" idx="0"/>
            </p:cNvCxnSpPr>
            <p:nvPr/>
          </p:nvCxnSpPr>
          <p:spPr>
            <a:xfrm rot="5400000">
              <a:off x="2271007" y="2500306"/>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cxnSp>
          <p:nvCxnSpPr>
            <p:cNvPr id="63" name="直線單箭頭接點 62"/>
            <p:cNvCxnSpPr>
              <a:stCxn id="58" idx="2"/>
              <a:endCxn id="8" idx="0"/>
            </p:cNvCxnSpPr>
            <p:nvPr/>
          </p:nvCxnSpPr>
          <p:spPr>
            <a:xfrm rot="5400000">
              <a:off x="6200097" y="2500306"/>
              <a:ext cx="428628" cy="1588"/>
            </a:xfrm>
            <a:prstGeom prst="straightConnector1">
              <a:avLst/>
            </a:prstGeom>
            <a:ln>
              <a:tailEnd type="arrow"/>
            </a:ln>
          </p:spPr>
          <p:style>
            <a:lnRef idx="2">
              <a:schemeClr val="accent2">
                <a:shade val="50000"/>
              </a:schemeClr>
            </a:lnRef>
            <a:fillRef idx="1">
              <a:schemeClr val="accent2"/>
            </a:fillRef>
            <a:effectRef idx="0">
              <a:schemeClr val="accent2"/>
            </a:effectRef>
            <a:fontRef idx="minor">
              <a:schemeClr val="lt1"/>
            </a:fontRef>
          </p:style>
        </p:cxnSp>
        <p:sp>
          <p:nvSpPr>
            <p:cNvPr id="64" name="橢圓 63"/>
            <p:cNvSpPr/>
            <p:nvPr/>
          </p:nvSpPr>
          <p:spPr>
            <a:xfrm>
              <a:off x="3235420" y="1785926"/>
              <a:ext cx="500066" cy="50006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E</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65" name="橢圓 64"/>
            <p:cNvSpPr/>
            <p:nvPr/>
          </p:nvSpPr>
          <p:spPr>
            <a:xfrm>
              <a:off x="5164246" y="1785926"/>
              <a:ext cx="500066" cy="50006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D</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cxnSp>
          <p:nvCxnSpPr>
            <p:cNvPr id="67" name="直線單箭頭接點 66"/>
            <p:cNvCxnSpPr>
              <a:stCxn id="55" idx="3"/>
              <a:endCxn id="64" idx="2"/>
            </p:cNvCxnSpPr>
            <p:nvPr/>
          </p:nvCxnSpPr>
          <p:spPr>
            <a:xfrm>
              <a:off x="2878230"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2" name="直線單箭頭接點 71"/>
            <p:cNvCxnSpPr>
              <a:stCxn id="64" idx="6"/>
              <a:endCxn id="57" idx="1"/>
            </p:cNvCxnSpPr>
            <p:nvPr/>
          </p:nvCxnSpPr>
          <p:spPr>
            <a:xfrm>
              <a:off x="3735486"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4" name="直線單箭頭接點 73"/>
            <p:cNvCxnSpPr>
              <a:stCxn id="57" idx="3"/>
              <a:endCxn id="65" idx="2"/>
            </p:cNvCxnSpPr>
            <p:nvPr/>
          </p:nvCxnSpPr>
          <p:spPr>
            <a:xfrm>
              <a:off x="4807056"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6" name="直線單箭頭接點 75"/>
            <p:cNvCxnSpPr>
              <a:stCxn id="65" idx="6"/>
              <a:endCxn id="58" idx="1"/>
            </p:cNvCxnSpPr>
            <p:nvPr/>
          </p:nvCxnSpPr>
          <p:spPr>
            <a:xfrm>
              <a:off x="5664312" y="2035959"/>
              <a:ext cx="357190" cy="1588"/>
            </a:xfrm>
            <a:prstGeom prst="straightConnector1">
              <a:avLst/>
            </a:prstGeom>
            <a:ln>
              <a:tailEnd type="arrow"/>
            </a:ln>
          </p:spPr>
          <p:style>
            <a:lnRef idx="2">
              <a:schemeClr val="accent3">
                <a:shade val="50000"/>
              </a:schemeClr>
            </a:lnRef>
            <a:fillRef idx="1">
              <a:schemeClr val="accent3"/>
            </a:fillRef>
            <a:effectRef idx="0">
              <a:schemeClr val="accent3"/>
            </a:effectRef>
            <a:fontRef idx="minor">
              <a:schemeClr val="lt1"/>
            </a:fontRef>
          </p:style>
        </p:cxnSp>
        <p:cxnSp>
          <p:nvCxnSpPr>
            <p:cNvPr id="78" name="直線單箭頭接點 77"/>
            <p:cNvCxnSpPr>
              <a:stCxn id="44" idx="3"/>
              <a:endCxn id="13" idx="1"/>
            </p:cNvCxnSpPr>
            <p:nvPr/>
          </p:nvCxnSpPr>
          <p:spPr>
            <a:xfrm>
              <a:off x="5735750" y="4822041"/>
              <a:ext cx="1428760" cy="0"/>
            </a:xfrm>
            <a:prstGeom prst="straightConnector1">
              <a:avLst/>
            </a:prstGeom>
            <a:ln>
              <a:prstDash val="sysDot"/>
              <a:headEnd type="arrow"/>
              <a:tailEnd type="arrow"/>
            </a:ln>
          </p:spPr>
          <p:style>
            <a:lnRef idx="2">
              <a:schemeClr val="accent1">
                <a:shade val="50000"/>
              </a:schemeClr>
            </a:lnRef>
            <a:fillRef idx="1">
              <a:schemeClr val="accent1"/>
            </a:fillRef>
            <a:effectRef idx="0">
              <a:schemeClr val="accent1"/>
            </a:effectRef>
            <a:fontRef idx="minor">
              <a:schemeClr val="lt1"/>
            </a:fontRef>
          </p:style>
        </p:cxnSp>
        <p:sp>
          <p:nvSpPr>
            <p:cNvPr id="79" name="橢圓 78"/>
            <p:cNvSpPr/>
            <p:nvPr/>
          </p:nvSpPr>
          <p:spPr>
            <a:xfrm>
              <a:off x="7378824" y="5500702"/>
              <a:ext cx="500066" cy="500066"/>
            </a:xfrm>
            <a:prstGeom prst="ellipse">
              <a:avLst/>
            </a:prstGeom>
            <a:solidFill>
              <a:srgbClr val="00CC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E</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80" name="圓角矩形 79"/>
            <p:cNvSpPr/>
            <p:nvPr/>
          </p:nvSpPr>
          <p:spPr>
            <a:xfrm>
              <a:off x="806528" y="5572140"/>
              <a:ext cx="928694" cy="357190"/>
            </a:xfrm>
            <a:prstGeom prst="roundRect">
              <a:avLst/>
            </a:prstGeom>
            <a:solidFill>
              <a:srgbClr val="00CC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雜湊值</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82" name="橢圓 81"/>
            <p:cNvSpPr/>
            <p:nvPr/>
          </p:nvSpPr>
          <p:spPr>
            <a:xfrm>
              <a:off x="2378164" y="5500702"/>
              <a:ext cx="500066" cy="500066"/>
            </a:xfrm>
            <a:prstGeom prst="ellipse">
              <a:avLst/>
            </a:prstGeom>
            <a:solidFill>
              <a:srgbClr val="00CC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D</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sp>
          <p:nvSpPr>
            <p:cNvPr id="83" name="矩形 82"/>
            <p:cNvSpPr/>
            <p:nvPr/>
          </p:nvSpPr>
          <p:spPr>
            <a:xfrm>
              <a:off x="3949800" y="5572140"/>
              <a:ext cx="1071570" cy="375050"/>
            </a:xfrm>
            <a:prstGeom prst="rect">
              <a:avLst/>
            </a:prstGeom>
            <a:solidFill>
              <a:srgbClr val="00CC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mn-cs"/>
                </a:rPr>
                <a:t>數位簽章</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mn-cs"/>
              </a:endParaRPr>
            </a:p>
          </p:txBody>
        </p:sp>
        <p:cxnSp>
          <p:nvCxnSpPr>
            <p:cNvPr id="85" name="直線單箭頭接點 84"/>
            <p:cNvCxnSpPr>
              <a:stCxn id="13" idx="2"/>
              <a:endCxn id="79" idx="0"/>
            </p:cNvCxnSpPr>
            <p:nvPr/>
          </p:nvCxnSpPr>
          <p:spPr>
            <a:xfrm rot="5400000">
              <a:off x="7378824" y="5250669"/>
              <a:ext cx="500066" cy="1588"/>
            </a:xfrm>
            <a:prstGeom prst="straightConnector1">
              <a:avLst/>
            </a:prstGeom>
            <a:ln>
              <a:solidFill>
                <a:srgbClr val="00CC00"/>
              </a:solidFill>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7" name="直線單箭頭接點 86"/>
            <p:cNvCxnSpPr>
              <a:stCxn id="79" idx="2"/>
              <a:endCxn id="83" idx="3"/>
            </p:cNvCxnSpPr>
            <p:nvPr/>
          </p:nvCxnSpPr>
          <p:spPr>
            <a:xfrm rot="10800000" flipV="1">
              <a:off x="5021370" y="5750735"/>
              <a:ext cx="2357454" cy="8930"/>
            </a:xfrm>
            <a:prstGeom prst="straightConnector1">
              <a:avLst/>
            </a:prstGeom>
            <a:ln>
              <a:solidFill>
                <a:srgbClr val="00CC00"/>
              </a:solidFill>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89" name="直線單箭頭接點 88"/>
            <p:cNvCxnSpPr>
              <a:stCxn id="83" idx="1"/>
              <a:endCxn id="82" idx="6"/>
            </p:cNvCxnSpPr>
            <p:nvPr/>
          </p:nvCxnSpPr>
          <p:spPr>
            <a:xfrm rot="10800000">
              <a:off x="2878230" y="5750735"/>
              <a:ext cx="1071570" cy="8930"/>
            </a:xfrm>
            <a:prstGeom prst="straightConnector1">
              <a:avLst/>
            </a:prstGeom>
            <a:ln>
              <a:solidFill>
                <a:srgbClr val="00CC00"/>
              </a:solidFill>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91" name="直線單箭頭接點 90"/>
            <p:cNvCxnSpPr>
              <a:stCxn id="82" idx="2"/>
              <a:endCxn id="80" idx="3"/>
            </p:cNvCxnSpPr>
            <p:nvPr/>
          </p:nvCxnSpPr>
          <p:spPr>
            <a:xfrm rot="10800000">
              <a:off x="1735222" y="5750735"/>
              <a:ext cx="642942" cy="1588"/>
            </a:xfrm>
            <a:prstGeom prst="straightConnector1">
              <a:avLst/>
            </a:prstGeom>
            <a:ln>
              <a:solidFill>
                <a:srgbClr val="00CC00"/>
              </a:solidFill>
              <a:tailEnd type="arrow"/>
            </a:ln>
          </p:spPr>
          <p:style>
            <a:lnRef idx="2">
              <a:schemeClr val="accent5">
                <a:shade val="50000"/>
              </a:schemeClr>
            </a:lnRef>
            <a:fillRef idx="1">
              <a:schemeClr val="accent5"/>
            </a:fillRef>
            <a:effectRef idx="0">
              <a:schemeClr val="accent5"/>
            </a:effectRef>
            <a:fontRef idx="minor">
              <a:schemeClr val="lt1"/>
            </a:fontRef>
          </p:style>
        </p:cxnSp>
        <p:cxnSp>
          <p:nvCxnSpPr>
            <p:cNvPr id="93" name="直線單箭頭接點 92"/>
            <p:cNvCxnSpPr>
              <a:stCxn id="6" idx="2"/>
              <a:endCxn id="80" idx="0"/>
            </p:cNvCxnSpPr>
            <p:nvPr/>
          </p:nvCxnSpPr>
          <p:spPr>
            <a:xfrm rot="5400000">
              <a:off x="985123" y="5286388"/>
              <a:ext cx="571504" cy="1588"/>
            </a:xfrm>
            <a:prstGeom prst="straightConnector1">
              <a:avLst/>
            </a:prstGeom>
            <a:ln>
              <a:solidFill>
                <a:srgbClr val="00CC00"/>
              </a:solidFill>
              <a:prstDash val="sysDot"/>
              <a:headEnd type="arrow"/>
              <a:tailEnd type="arrow"/>
            </a:ln>
          </p:spPr>
          <p:style>
            <a:lnRef idx="2">
              <a:schemeClr val="accent5">
                <a:shade val="50000"/>
              </a:schemeClr>
            </a:lnRef>
            <a:fillRef idx="1">
              <a:schemeClr val="accent5"/>
            </a:fillRef>
            <a:effectRef idx="0">
              <a:schemeClr val="accent5"/>
            </a:effectRef>
            <a:fontRef idx="minor">
              <a:schemeClr val="lt1"/>
            </a:fontRef>
          </p:style>
        </p:cxnSp>
        <p:sp>
          <p:nvSpPr>
            <p:cNvPr id="94" name="文字方塊 93"/>
            <p:cNvSpPr txBox="1"/>
            <p:nvPr/>
          </p:nvSpPr>
          <p:spPr>
            <a:xfrm>
              <a:off x="1378032" y="5162148"/>
              <a:ext cx="595035" cy="338554"/>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srgbClr val="F4E7ED">
                      <a:lumMod val="25000"/>
                    </a:srgbClr>
                  </a:solidFill>
                  <a:effectLst/>
                  <a:uLnTx/>
                  <a:uFillTx/>
                  <a:latin typeface="Calibri" pitchFamily="34" charset="0"/>
                  <a:ea typeface="微軟正黑體" panose="020B0604030504040204" pitchFamily="34" charset="-120"/>
                  <a:cs typeface="+mn-cs"/>
                </a:rPr>
                <a:t>比對</a:t>
              </a:r>
              <a:endParaRPr kumimoji="0" lang="zh-TW" altLang="en-US" sz="1600" b="0" i="0" u="none" strike="noStrike" kern="1200" cap="none" spc="0" normalizeH="0" baseline="0" noProof="0" dirty="0">
                <a:ln>
                  <a:noFill/>
                </a:ln>
                <a:solidFill>
                  <a:srgbClr val="F4E7ED">
                    <a:lumMod val="25000"/>
                  </a:srgbClr>
                </a:solidFill>
                <a:effectLst/>
                <a:uLnTx/>
                <a:uFillTx/>
                <a:latin typeface="Calibri" pitchFamily="34" charset="0"/>
                <a:ea typeface="微軟正黑體" panose="020B0604030504040204" pitchFamily="34" charset="-120"/>
                <a:cs typeface="+mn-cs"/>
              </a:endParaRPr>
            </a:p>
          </p:txBody>
        </p:sp>
        <p:sp>
          <p:nvSpPr>
            <p:cNvPr id="110" name="文字方塊 109"/>
            <p:cNvSpPr txBox="1"/>
            <p:nvPr/>
          </p:nvSpPr>
          <p:spPr>
            <a:xfrm>
              <a:off x="449338" y="1357298"/>
              <a:ext cx="1210588" cy="338554"/>
            </a:xfrm>
            <a:prstGeom prst="rect">
              <a:avLst/>
            </a:prstGeom>
            <a:solidFill>
              <a:srgbClr val="FF0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訊息傳送方</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11" name="文字方塊 110"/>
            <p:cNvSpPr txBox="1"/>
            <p:nvPr/>
          </p:nvSpPr>
          <p:spPr>
            <a:xfrm>
              <a:off x="7235948" y="1357298"/>
              <a:ext cx="1210588" cy="338554"/>
            </a:xfrm>
            <a:prstGeom prst="rect">
              <a:avLst/>
            </a:prstGeom>
            <a:solidFill>
              <a:srgbClr val="FF00FF"/>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訊息接收方</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13" name="文字方塊 112"/>
            <p:cNvSpPr txBox="1"/>
            <p:nvPr/>
          </p:nvSpPr>
          <p:spPr>
            <a:xfrm>
              <a:off x="2189733" y="4977482"/>
              <a:ext cx="902811" cy="52322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srgbClr val="F4E7ED">
                      <a:lumMod val="25000"/>
                    </a:srgbClr>
                  </a:solidFill>
                  <a:effectLst/>
                  <a:uLnTx/>
                  <a:uFillTx/>
                  <a:latin typeface="Calibri" pitchFamily="34" charset="0"/>
                  <a:ea typeface="微軟正黑體" panose="020B0604030504040204" pitchFamily="34" charset="-120"/>
                  <a:cs typeface="+mn-cs"/>
                </a:rPr>
                <a:t>接收方的</a:t>
              </a:r>
              <a:endParaRPr kumimoji="0" lang="en-US" altLang="zh-TW" sz="1400" b="0" i="0" u="none" strike="noStrike" kern="1200" cap="none" spc="0" normalizeH="0" baseline="0" noProof="0" dirty="0" smtClean="0">
                <a:ln>
                  <a:noFill/>
                </a:ln>
                <a:solidFill>
                  <a:srgbClr val="F4E7ED">
                    <a:lumMod val="25000"/>
                  </a:srgbClr>
                </a:solidFill>
                <a:effectLst/>
                <a:uLnTx/>
                <a:uFillTx/>
                <a:latin typeface="Calibri" pitchFamily="34" charset="0"/>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srgbClr val="F4E7ED">
                      <a:lumMod val="25000"/>
                    </a:srgbClr>
                  </a:solidFill>
                  <a:effectLst/>
                  <a:uLnTx/>
                  <a:uFillTx/>
                  <a:latin typeface="Calibri" pitchFamily="34" charset="0"/>
                  <a:ea typeface="微軟正黑體" panose="020B0604030504040204" pitchFamily="34" charset="-120"/>
                  <a:cs typeface="+mn-cs"/>
                </a:rPr>
                <a:t>公開金鑰</a:t>
              </a:r>
              <a:endParaRPr kumimoji="0" lang="zh-TW" altLang="en-US" sz="1400" b="0" i="0" u="none" strike="noStrike" kern="1200" cap="none" spc="0" normalizeH="0" baseline="0" noProof="0" dirty="0">
                <a:ln>
                  <a:noFill/>
                </a:ln>
                <a:solidFill>
                  <a:srgbClr val="F4E7ED">
                    <a:lumMod val="25000"/>
                  </a:srgbClr>
                </a:solidFill>
                <a:effectLst/>
                <a:uLnTx/>
                <a:uFillTx/>
                <a:latin typeface="Calibri" pitchFamily="34" charset="0"/>
                <a:ea typeface="微軟正黑體" panose="020B0604030504040204" pitchFamily="34" charset="-120"/>
                <a:cs typeface="+mn-cs"/>
              </a:endParaRPr>
            </a:p>
          </p:txBody>
        </p:sp>
        <p:sp>
          <p:nvSpPr>
            <p:cNvPr id="114" name="文字方塊 113"/>
            <p:cNvSpPr txBox="1"/>
            <p:nvPr/>
          </p:nvSpPr>
          <p:spPr>
            <a:xfrm>
              <a:off x="2817937" y="1291646"/>
              <a:ext cx="1394023" cy="261610"/>
            </a:xfrm>
            <a:prstGeom prst="rect">
              <a:avLst/>
            </a:prstGeom>
            <a:solidFill>
              <a:srgbClr val="FFFF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接收方的公開金鑰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18" name="文字方塊 117"/>
            <p:cNvSpPr txBox="1"/>
            <p:nvPr/>
          </p:nvSpPr>
          <p:spPr>
            <a:xfrm>
              <a:off x="214282" y="1857364"/>
              <a:ext cx="306494" cy="369332"/>
            </a:xfrm>
            <a:prstGeom prst="rect">
              <a:avLst/>
            </a:prstGeom>
            <a:ln/>
          </p:spPr>
          <p:style>
            <a:lnRef idx="2">
              <a:schemeClr val="accent3"/>
            </a:lnRef>
            <a:fillRef idx="1">
              <a:schemeClr val="lt1"/>
            </a:fillRef>
            <a:effectRef idx="0">
              <a:schemeClr val="accent3"/>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2</a:t>
              </a:r>
              <a:endParaRPr kumimoji="0" lang="zh-TW" altLang="en-US" sz="18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19" name="文字方塊 118"/>
            <p:cNvSpPr txBox="1"/>
            <p:nvPr/>
          </p:nvSpPr>
          <p:spPr>
            <a:xfrm>
              <a:off x="214282" y="2714620"/>
              <a:ext cx="306494" cy="369332"/>
            </a:xfrm>
            <a:prstGeom prst="rect">
              <a:avLst/>
            </a:prstGeom>
            <a:ln/>
          </p:spPr>
          <p:style>
            <a:lnRef idx="2">
              <a:schemeClr val="accent2"/>
            </a:lnRef>
            <a:fillRef idx="1">
              <a:schemeClr val="lt1"/>
            </a:fillRef>
            <a:effectRef idx="0">
              <a:schemeClr val="accent2"/>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1</a:t>
              </a:r>
              <a:endParaRPr kumimoji="0" lang="zh-TW" altLang="en-US" sz="18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20" name="文字方塊 119"/>
            <p:cNvSpPr txBox="1"/>
            <p:nvPr/>
          </p:nvSpPr>
          <p:spPr>
            <a:xfrm>
              <a:off x="214282" y="4131238"/>
              <a:ext cx="306494" cy="369332"/>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3</a:t>
              </a:r>
              <a:endParaRPr kumimoji="0" lang="zh-TW" altLang="en-US" sz="18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sp>
          <p:nvSpPr>
            <p:cNvPr id="121" name="文字方塊 120"/>
            <p:cNvSpPr txBox="1"/>
            <p:nvPr/>
          </p:nvSpPr>
          <p:spPr>
            <a:xfrm>
              <a:off x="214282" y="5559998"/>
              <a:ext cx="306494" cy="369332"/>
            </a:xfrm>
            <a:prstGeom prst="rect">
              <a:avLst/>
            </a:prstGeom>
            <a:ln/>
          </p:spPr>
          <p:style>
            <a:lnRef idx="2">
              <a:schemeClr val="accent5"/>
            </a:lnRef>
            <a:fillRef idx="1">
              <a:schemeClr val="lt1"/>
            </a:fillRef>
            <a:effectRef idx="0">
              <a:schemeClr val="accent5"/>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4</a:t>
              </a:r>
              <a:endParaRPr kumimoji="0" lang="zh-TW" altLang="en-US" sz="18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grpSp>
      <p:sp>
        <p:nvSpPr>
          <p:cNvPr id="68" name="文字方塊 67"/>
          <p:cNvSpPr txBox="1"/>
          <p:nvPr/>
        </p:nvSpPr>
        <p:spPr>
          <a:xfrm>
            <a:off x="867170" y="1928802"/>
            <a:ext cx="950286" cy="261610"/>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prstClr val="black"/>
                </a:solidFill>
                <a:latin typeface="Calibri" pitchFamily="34" charset="0"/>
                <a:ea typeface="微軟正黑體" panose="020B0604030504040204" pitchFamily="34" charset="-120"/>
              </a:rPr>
              <a:t>Random</a:t>
            </a:r>
            <a:r>
              <a:rPr lang="zh-TW" altLang="en-US" sz="1100" dirty="0" smtClean="0">
                <a:solidFill>
                  <a:prstClr val="black"/>
                </a:solidFill>
                <a:latin typeface="Calibri" pitchFamily="34" charset="0"/>
                <a:ea typeface="微軟正黑體" panose="020B0604030504040204" pitchFamily="34" charset="-120"/>
              </a:rPr>
              <a:t>產生</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16" name="直線單箭頭接點 15"/>
          <p:cNvCxnSpPr>
            <a:endCxn id="55" idx="1"/>
          </p:cNvCxnSpPr>
          <p:nvPr/>
        </p:nvCxnSpPr>
        <p:spPr>
          <a:xfrm flipV="1">
            <a:off x="1817456" y="2035959"/>
            <a:ext cx="274956" cy="12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64" idx="0"/>
          </p:cNvCxnSpPr>
          <p:nvPr/>
        </p:nvCxnSpPr>
        <p:spPr>
          <a:xfrm flipH="1">
            <a:off x="3485453" y="1547470"/>
            <a:ext cx="794" cy="238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4716016" y="1323485"/>
            <a:ext cx="1394023" cy="261610"/>
          </a:xfrm>
          <a:prstGeom prst="rect">
            <a:avLst/>
          </a:prstGeom>
          <a:solidFill>
            <a:srgbClr val="FFFF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接收方的私密金鑰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23" name="直線單箭頭接點 22"/>
          <p:cNvCxnSpPr>
            <a:stCxn id="71" idx="2"/>
            <a:endCxn id="65" idx="0"/>
          </p:cNvCxnSpPr>
          <p:nvPr/>
        </p:nvCxnSpPr>
        <p:spPr>
          <a:xfrm>
            <a:off x="5413028" y="1585095"/>
            <a:ext cx="1251" cy="200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2555776" y="3946925"/>
            <a:ext cx="1394023" cy="261610"/>
          </a:xfrm>
          <a:prstGeom prst="rect">
            <a:avLst/>
          </a:prstGeom>
          <a:solidFill>
            <a:srgbClr val="FFC0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prstClr val="black"/>
                </a:solidFill>
                <a:latin typeface="Calibri" pitchFamily="34" charset="0"/>
                <a:ea typeface="微軟正黑體" panose="020B0604030504040204" pitchFamily="34" charset="-120"/>
              </a:rPr>
              <a:t>傳送</a:t>
            </a: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方的私密金鑰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84" name="直線單箭頭接點 83"/>
          <p:cNvCxnSpPr>
            <a:endCxn id="10" idx="1"/>
          </p:cNvCxnSpPr>
          <p:nvPr/>
        </p:nvCxnSpPr>
        <p:spPr>
          <a:xfrm>
            <a:off x="3514948" y="3402211"/>
            <a:ext cx="434852" cy="0"/>
          </a:xfrm>
          <a:prstGeom prst="straightConnector1">
            <a:avLst/>
          </a:prstGeom>
          <a:ln>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38" name="直線單箭頭接點 37"/>
          <p:cNvCxnSpPr>
            <a:stCxn id="75" idx="0"/>
            <a:endCxn id="14" idx="4"/>
          </p:cNvCxnSpPr>
          <p:nvPr/>
        </p:nvCxnSpPr>
        <p:spPr>
          <a:xfrm flipH="1" flipV="1">
            <a:off x="3249787" y="3673307"/>
            <a:ext cx="3001" cy="273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5778055" y="3907806"/>
            <a:ext cx="1394023" cy="261610"/>
          </a:xfrm>
          <a:prstGeom prst="rect">
            <a:avLst/>
          </a:prstGeom>
          <a:solidFill>
            <a:srgbClr val="FFC0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100" dirty="0" smtClean="0">
                <a:solidFill>
                  <a:prstClr val="black"/>
                </a:solidFill>
                <a:latin typeface="Calibri" pitchFamily="34" charset="0"/>
                <a:ea typeface="微軟正黑體" panose="020B0604030504040204" pitchFamily="34" charset="-120"/>
              </a:rPr>
              <a:t>傳送</a:t>
            </a: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方的公開金鑰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42" name="直線單箭頭接點 41"/>
          <p:cNvCxnSpPr>
            <a:stCxn id="88" idx="1"/>
            <a:endCxn id="15" idx="6"/>
          </p:cNvCxnSpPr>
          <p:nvPr/>
        </p:nvCxnSpPr>
        <p:spPr>
          <a:xfrm flipH="1">
            <a:off x="5519263" y="4038611"/>
            <a:ext cx="258792" cy="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文字方塊 100"/>
          <p:cNvSpPr txBox="1"/>
          <p:nvPr/>
        </p:nvSpPr>
        <p:spPr>
          <a:xfrm>
            <a:off x="5694147" y="5918699"/>
            <a:ext cx="1394023" cy="261610"/>
          </a:xfrm>
          <a:prstGeom prst="rect">
            <a:avLst/>
          </a:prstGeom>
          <a:solidFill>
            <a:srgbClr val="00CC00"/>
          </a:solid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1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mn-cs"/>
              </a:rPr>
              <a:t>接收方的私密金鑰</a:t>
            </a:r>
            <a:endParaRPr kumimoji="0" lang="zh-TW" altLang="en-US" sz="11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mn-cs"/>
            </a:endParaRPr>
          </a:p>
        </p:txBody>
      </p:sp>
      <p:cxnSp>
        <p:nvCxnSpPr>
          <p:cNvPr id="70" name="直線單箭頭接點 69"/>
          <p:cNvCxnSpPr>
            <a:stCxn id="101" idx="3"/>
            <a:endCxn id="79" idx="3"/>
          </p:cNvCxnSpPr>
          <p:nvPr/>
        </p:nvCxnSpPr>
        <p:spPr>
          <a:xfrm flipV="1">
            <a:off x="7088170" y="5927535"/>
            <a:ext cx="363887" cy="121969"/>
          </a:xfrm>
          <a:prstGeom prst="straightConnector1">
            <a:avLst/>
          </a:prstGeom>
          <a:ln>
            <a:solidFill>
              <a:srgbClr val="00CC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7691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上圖</a:t>
            </a:r>
            <a:r>
              <a:rPr lang="en-US" altLang="zh-TW" sz="2000" dirty="0" smtClean="0">
                <a:solidFill>
                  <a:srgbClr val="FF0000"/>
                </a:solidFill>
              </a:rPr>
              <a:t>(</a:t>
            </a:r>
            <a:r>
              <a:rPr lang="zh-TW" altLang="en-US" sz="2000" dirty="0" smtClean="0">
                <a:solidFill>
                  <a:srgbClr val="FF0000"/>
                </a:solidFill>
              </a:rPr>
              <a:t>加密</a:t>
            </a:r>
            <a:r>
              <a:rPr lang="en-US" altLang="zh-TW" sz="2000" dirty="0" smtClean="0">
                <a:solidFill>
                  <a:srgbClr val="FF0000"/>
                </a:solidFill>
              </a:rPr>
              <a:t>)</a:t>
            </a:r>
            <a:r>
              <a:rPr lang="zh-TW" altLang="en-US" sz="2000" dirty="0" smtClean="0"/>
              <a:t>使用非對稱式加密達到</a:t>
            </a:r>
            <a:r>
              <a:rPr lang="zh-TW" altLang="en-US" sz="2000" dirty="0" smtClean="0">
                <a:solidFill>
                  <a:srgbClr val="00CC00"/>
                </a:solidFill>
                <a:latin typeface="微軟正黑體"/>
                <a:ea typeface="微軟正黑體"/>
              </a:rPr>
              <a:t>「</a:t>
            </a:r>
            <a:r>
              <a:rPr lang="zh-TW" altLang="en-US" sz="2000" dirty="0" smtClean="0">
                <a:solidFill>
                  <a:srgbClr val="00CC00"/>
                </a:solidFill>
              </a:rPr>
              <a:t>文件保密</a:t>
            </a:r>
            <a:r>
              <a:rPr lang="zh-TW" altLang="en-US" sz="2000" dirty="0" smtClean="0">
                <a:solidFill>
                  <a:srgbClr val="00CC00"/>
                </a:solidFill>
                <a:latin typeface="微軟正黑體"/>
                <a:ea typeface="微軟正黑體"/>
              </a:rPr>
              <a:t>」</a:t>
            </a:r>
            <a:r>
              <a:rPr lang="zh-TW" altLang="en-US" sz="2000" dirty="0" smtClean="0"/>
              <a:t>之目的。</a:t>
            </a:r>
            <a:endParaRPr lang="en-US" altLang="zh-TW" sz="2000" dirty="0" smtClean="0"/>
          </a:p>
          <a:p>
            <a:pPr lvl="1">
              <a:spcBef>
                <a:spcPts val="1200"/>
              </a:spcBef>
            </a:pPr>
            <a:r>
              <a:rPr lang="zh-TW" altLang="en-US" sz="1800" dirty="0" smtClean="0"/>
              <a:t>原文在訊息傳送方以</a:t>
            </a:r>
            <a:r>
              <a:rPr lang="zh-TW" altLang="en-US" sz="1800" dirty="0" smtClean="0">
                <a:solidFill>
                  <a:srgbClr val="FF0000"/>
                </a:solidFill>
              </a:rPr>
              <a:t>接收方的公開金鑰</a:t>
            </a:r>
            <a:r>
              <a:rPr lang="zh-TW" altLang="en-US" sz="1800" dirty="0" smtClean="0">
                <a:solidFill>
                  <a:srgbClr val="0000FF"/>
                </a:solidFill>
              </a:rPr>
              <a:t>加密</a:t>
            </a:r>
            <a:r>
              <a:rPr lang="zh-TW" altLang="en-US" sz="1800" dirty="0" smtClean="0"/>
              <a:t>，</a:t>
            </a:r>
            <a:r>
              <a:rPr lang="zh-TW" altLang="en-US" sz="1800" dirty="0" smtClean="0">
                <a:solidFill>
                  <a:schemeClr val="tx1"/>
                </a:solidFill>
              </a:rPr>
              <a:t>公開金鑰可以自由取得</a:t>
            </a:r>
            <a:r>
              <a:rPr lang="zh-TW" altLang="en-US" sz="1800" dirty="0" smtClean="0"/>
              <a:t>，所以傳、收雙方沒有金鑰交換的困擾。</a:t>
            </a:r>
            <a:endParaRPr lang="en-US" altLang="zh-TW" sz="1800" dirty="0" smtClean="0"/>
          </a:p>
          <a:p>
            <a:pPr lvl="1">
              <a:spcBef>
                <a:spcPts val="1200"/>
              </a:spcBef>
            </a:pPr>
            <a:r>
              <a:rPr lang="zh-TW" altLang="en-US" sz="1800" dirty="0" smtClean="0"/>
              <a:t>密文傳給接收方後，</a:t>
            </a:r>
            <a:r>
              <a:rPr lang="zh-TW" altLang="en-US" sz="1800" dirty="0" smtClean="0">
                <a:solidFill>
                  <a:srgbClr val="00B050"/>
                </a:solidFill>
              </a:rPr>
              <a:t>接收方以自己的私密金鑰解開密文</a:t>
            </a:r>
            <a:r>
              <a:rPr lang="en-US" altLang="zh-TW" sz="1800" dirty="0" smtClean="0">
                <a:solidFill>
                  <a:srgbClr val="0000FF"/>
                </a:solidFill>
              </a:rPr>
              <a:t>(</a:t>
            </a:r>
            <a:r>
              <a:rPr lang="zh-TW" altLang="en-US" sz="1800" dirty="0" smtClean="0">
                <a:solidFill>
                  <a:srgbClr val="0000FF"/>
                </a:solidFill>
              </a:rPr>
              <a:t>解密</a:t>
            </a:r>
            <a:r>
              <a:rPr lang="en-US" altLang="zh-TW" sz="1800" dirty="0" smtClean="0">
                <a:solidFill>
                  <a:srgbClr val="0000FF"/>
                </a:solidFill>
              </a:rPr>
              <a:t>)</a:t>
            </a:r>
            <a:r>
              <a:rPr lang="zh-TW" altLang="en-US" sz="1800" dirty="0" smtClean="0"/>
              <a:t>。由於只有接收方自己才有私密金鑰，所以這個通訊能達到保密效果。</a:t>
            </a:r>
            <a:endParaRPr lang="en-US" altLang="zh-TW" sz="1800" dirty="0" smtClean="0"/>
          </a:p>
          <a:p>
            <a:pPr>
              <a:spcBef>
                <a:spcPts val="1200"/>
              </a:spcBef>
            </a:pPr>
            <a:r>
              <a:rPr lang="zh-TW" altLang="en-US" sz="2000" dirty="0" smtClean="0">
                <a:solidFill>
                  <a:srgbClr val="FF0000"/>
                </a:solidFill>
              </a:rPr>
              <a:t>下圖</a:t>
            </a:r>
            <a:r>
              <a:rPr lang="en-US" altLang="zh-TW" sz="2000" dirty="0" smtClean="0">
                <a:solidFill>
                  <a:srgbClr val="FF0000"/>
                </a:solidFill>
              </a:rPr>
              <a:t>(</a:t>
            </a:r>
            <a:r>
              <a:rPr lang="zh-TW" altLang="en-US" sz="2000" dirty="0" smtClean="0">
                <a:solidFill>
                  <a:srgbClr val="FF0000"/>
                </a:solidFill>
              </a:rPr>
              <a:t>簽章</a:t>
            </a:r>
            <a:r>
              <a:rPr lang="en-US" altLang="zh-TW" sz="2000" dirty="0" smtClean="0">
                <a:solidFill>
                  <a:srgbClr val="FF0000"/>
                </a:solidFill>
              </a:rPr>
              <a:t>)</a:t>
            </a:r>
            <a:r>
              <a:rPr lang="zh-TW" altLang="en-US" sz="2000" dirty="0" smtClean="0"/>
              <a:t>使用非對稱式加密達到</a:t>
            </a:r>
            <a:r>
              <a:rPr lang="zh-TW" altLang="en-US" sz="2000" dirty="0" smtClean="0">
                <a:solidFill>
                  <a:srgbClr val="00CC00"/>
                </a:solidFill>
                <a:latin typeface="微軟正黑體"/>
                <a:ea typeface="微軟正黑體"/>
              </a:rPr>
              <a:t>「</a:t>
            </a:r>
            <a:r>
              <a:rPr lang="zh-TW" altLang="en-US" sz="2000" dirty="0" smtClean="0">
                <a:solidFill>
                  <a:srgbClr val="00CC00"/>
                </a:solidFill>
              </a:rPr>
              <a:t>身分證明</a:t>
            </a:r>
            <a:r>
              <a:rPr lang="zh-TW" altLang="en-US" sz="2000" dirty="0" smtClean="0">
                <a:solidFill>
                  <a:srgbClr val="00CC00"/>
                </a:solidFill>
                <a:latin typeface="微軟正黑體"/>
                <a:ea typeface="微軟正黑體"/>
              </a:rPr>
              <a:t>」</a:t>
            </a:r>
            <a:r>
              <a:rPr lang="zh-TW" altLang="en-US" sz="2000" dirty="0" smtClean="0"/>
              <a:t>之目的。</a:t>
            </a:r>
            <a:endParaRPr lang="en-US" altLang="zh-TW" sz="2000" dirty="0" smtClean="0"/>
          </a:p>
          <a:p>
            <a:pPr lvl="1">
              <a:spcBef>
                <a:spcPts val="1200"/>
              </a:spcBef>
            </a:pPr>
            <a:r>
              <a:rPr lang="zh-TW" altLang="en-US" sz="1800" dirty="0" smtClean="0"/>
              <a:t>原文在訊息傳送方以</a:t>
            </a:r>
            <a:r>
              <a:rPr lang="zh-TW" altLang="en-US" sz="1800" dirty="0" smtClean="0">
                <a:solidFill>
                  <a:srgbClr val="FF0000"/>
                </a:solidFill>
              </a:rPr>
              <a:t>自己的私密金鑰</a:t>
            </a:r>
            <a:r>
              <a:rPr lang="zh-TW" altLang="en-US" sz="1800" dirty="0" smtClean="0"/>
              <a:t>加密</a:t>
            </a:r>
            <a:r>
              <a:rPr lang="en-US" altLang="zh-TW" sz="1800" dirty="0" smtClean="0">
                <a:solidFill>
                  <a:srgbClr val="0000FF"/>
                </a:solidFill>
              </a:rPr>
              <a:t>(</a:t>
            </a:r>
            <a:r>
              <a:rPr lang="zh-TW" altLang="en-US" sz="1800" dirty="0" smtClean="0">
                <a:solidFill>
                  <a:srgbClr val="0000FF"/>
                </a:solidFill>
              </a:rPr>
              <a:t>簽章</a:t>
            </a:r>
            <a:r>
              <a:rPr lang="en-US" altLang="zh-TW" sz="1800" dirty="0" smtClean="0">
                <a:solidFill>
                  <a:srgbClr val="0000FF"/>
                </a:solidFill>
              </a:rPr>
              <a:t>)</a:t>
            </a:r>
            <a:r>
              <a:rPr lang="zh-TW" altLang="en-US" sz="1800" dirty="0" smtClean="0"/>
              <a:t>，由於只有傳送方自己才有私密金鑰，所以這個密文不可能由別人偽造。</a:t>
            </a:r>
            <a:endParaRPr lang="en-US" altLang="zh-TW" sz="1800" dirty="0" smtClean="0"/>
          </a:p>
          <a:p>
            <a:pPr lvl="1">
              <a:spcBef>
                <a:spcPts val="1200"/>
              </a:spcBef>
            </a:pPr>
            <a:r>
              <a:rPr lang="zh-TW" altLang="en-US" sz="1800" dirty="0" smtClean="0"/>
              <a:t>密文傳給接收方後，接收方以</a:t>
            </a:r>
            <a:r>
              <a:rPr lang="zh-TW" altLang="en-US" sz="1800" dirty="0" smtClean="0">
                <a:solidFill>
                  <a:srgbClr val="00B050"/>
                </a:solidFill>
              </a:rPr>
              <a:t>傳送方的公開金鑰</a:t>
            </a:r>
            <a:r>
              <a:rPr lang="zh-TW" altLang="en-US" sz="1800" dirty="0" smtClean="0"/>
              <a:t>解開密文</a:t>
            </a:r>
            <a:r>
              <a:rPr lang="en-US" altLang="zh-TW" sz="1800" dirty="0" smtClean="0">
                <a:solidFill>
                  <a:srgbClr val="0000FF"/>
                </a:solidFill>
              </a:rPr>
              <a:t>(</a:t>
            </a:r>
            <a:r>
              <a:rPr lang="zh-TW" altLang="en-US" sz="1800" dirty="0" smtClean="0">
                <a:solidFill>
                  <a:srgbClr val="0000FF"/>
                </a:solidFill>
              </a:rPr>
              <a:t>驗章</a:t>
            </a:r>
            <a:r>
              <a:rPr lang="en-US" altLang="zh-TW" sz="1800" dirty="0" smtClean="0">
                <a:solidFill>
                  <a:srgbClr val="0000FF"/>
                </a:solidFill>
              </a:rPr>
              <a:t>)</a:t>
            </a:r>
            <a:r>
              <a:rPr lang="zh-TW" altLang="en-US" sz="1800" dirty="0" smtClean="0"/>
              <a:t>。公開金鑰可以自由取得。</a:t>
            </a:r>
            <a:endParaRPr lang="en-US" altLang="zh-TW" sz="1800" dirty="0" smtClean="0"/>
          </a:p>
          <a:p>
            <a:pPr lvl="0">
              <a:spcBef>
                <a:spcPts val="1200"/>
              </a:spcBef>
            </a:pPr>
            <a:r>
              <a:rPr lang="zh-TW" altLang="en-US" sz="2000" dirty="0" smtClean="0"/>
              <a:t>可達到</a:t>
            </a:r>
            <a:r>
              <a:rPr lang="zh-TW" altLang="en-US" sz="2000" dirty="0"/>
              <a:t>既加密又簽章的</a:t>
            </a:r>
            <a:r>
              <a:rPr lang="zh-TW" altLang="en-US" sz="2000" dirty="0" smtClean="0"/>
              <a:t>雙重目的</a:t>
            </a:r>
            <a:r>
              <a:rPr lang="en-US" altLang="zh-TW" sz="2000" dirty="0" smtClean="0">
                <a:solidFill>
                  <a:srgbClr val="FF0000"/>
                </a:solidFill>
              </a:rPr>
              <a:t>(</a:t>
            </a:r>
            <a:r>
              <a:rPr lang="zh-TW" altLang="en-US" sz="2000" dirty="0" smtClean="0">
                <a:solidFill>
                  <a:srgbClr val="FF0000"/>
                </a:solidFill>
              </a:rPr>
              <a:t>數位信封</a:t>
            </a:r>
            <a:r>
              <a:rPr lang="en-US" altLang="zh-TW" sz="2000" dirty="0" smtClean="0">
                <a:solidFill>
                  <a:srgbClr val="FF0000"/>
                </a:solidFill>
              </a:rPr>
              <a:t>)</a:t>
            </a:r>
            <a:r>
              <a:rPr lang="zh-TW" altLang="en-US" sz="2000" dirty="0" smtClean="0"/>
              <a:t>。</a:t>
            </a:r>
            <a:endParaRPr lang="en-US" altLang="zh-TW" sz="2000" dirty="0" smtClean="0"/>
          </a:p>
          <a:p>
            <a:pPr lvl="1">
              <a:spcBef>
                <a:spcPts val="1200"/>
              </a:spcBef>
            </a:pPr>
            <a:endParaRPr lang="zh-TW" altLang="en-US" dirty="0">
              <a:solidFill>
                <a:schemeClr val="tx1"/>
              </a:solidFill>
            </a:endParaRPr>
          </a:p>
        </p:txBody>
      </p:sp>
      <p:sp>
        <p:nvSpPr>
          <p:cNvPr id="3" name="標題 2"/>
          <p:cNvSpPr>
            <a:spLocks noGrp="1"/>
          </p:cNvSpPr>
          <p:nvPr>
            <p:ph type="title"/>
          </p:nvPr>
        </p:nvSpPr>
        <p:spPr/>
        <p:txBody>
          <a:bodyPr/>
          <a:lstStyle/>
          <a:p>
            <a:pPr algn="ctr"/>
            <a:r>
              <a:rPr lang="zh-TW" altLang="en-US" dirty="0" smtClean="0"/>
              <a:t>數位</a:t>
            </a:r>
            <a:r>
              <a:rPr lang="zh-TW" altLang="en-US" dirty="0"/>
              <a:t>信封</a:t>
            </a:r>
            <a:r>
              <a:rPr lang="zh-TW" altLang="en-US" dirty="0" smtClean="0"/>
              <a:t>的說明</a:t>
            </a:r>
            <a:r>
              <a:rPr lang="en-US" altLang="zh-TW" dirty="0" smtClean="0"/>
              <a:t>(</a:t>
            </a:r>
            <a:r>
              <a:rPr lang="zh-TW" altLang="en-US" dirty="0" smtClean="0"/>
              <a:t>一</a:t>
            </a:r>
            <a:r>
              <a:rPr lang="en-US" altLang="zh-TW" dirty="0" smtClean="0"/>
              <a:t>)</a:t>
            </a:r>
            <a:endParaRPr lang="zh-TW" altLang="en-US" dirty="0"/>
          </a:p>
        </p:txBody>
      </p:sp>
    </p:spTree>
    <p:extLst>
      <p:ext uri="{BB962C8B-B14F-4D97-AF65-F5344CB8AC3E}">
        <p14:creationId xmlns:p14="http://schemas.microsoft.com/office/powerpoint/2010/main" val="18771027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814672" cy="5098438"/>
          </a:xfrm>
        </p:spPr>
        <p:txBody>
          <a:bodyPr>
            <a:normAutofit/>
          </a:bodyPr>
          <a:lstStyle/>
          <a:p>
            <a:pPr marL="388620" indent="-342900">
              <a:spcBef>
                <a:spcPts val="1200"/>
              </a:spcBef>
              <a:buFont typeface="+mj-lt"/>
              <a:buAutoNum type="arabicPeriod"/>
            </a:pPr>
            <a:r>
              <a:rPr lang="zh-TW" altLang="en-US" sz="2000" dirty="0" smtClean="0"/>
              <a:t>訊息原文以對稱式金鑰加密後傳送到接收端；再以相同對稱金鑰解密後取得原文。對稱式加密速度快，適合原文的較長篇幅。</a:t>
            </a:r>
            <a:endParaRPr lang="en-US" altLang="zh-TW" sz="2000" dirty="0" smtClean="0"/>
          </a:p>
          <a:p>
            <a:pPr marL="388620" indent="-342900">
              <a:spcBef>
                <a:spcPts val="1200"/>
              </a:spcBef>
              <a:buFont typeface="+mj-lt"/>
              <a:buAutoNum type="arabicPeriod"/>
            </a:pPr>
            <a:r>
              <a:rPr lang="zh-TW" altLang="en-US" sz="2000" dirty="0" smtClean="0"/>
              <a:t>金鑰以非對稱式金鑰加密傳送，採取</a:t>
            </a:r>
            <a:r>
              <a:rPr lang="en-US" altLang="zh-TW" sz="2000" dirty="0" smtClean="0"/>
              <a:t>confidentiality</a:t>
            </a:r>
            <a:r>
              <a:rPr lang="zh-TW" altLang="en-US" sz="2000" dirty="0" smtClean="0"/>
              <a:t>做法，只有接收端的私密金鑰可以解開並取得對稱式金鑰。</a:t>
            </a:r>
            <a:endParaRPr lang="en-US" altLang="zh-TW" sz="2000" dirty="0" smtClean="0"/>
          </a:p>
          <a:p>
            <a:pPr marL="388620" indent="-342900">
              <a:spcBef>
                <a:spcPts val="1200"/>
              </a:spcBef>
              <a:buFont typeface="+mj-lt"/>
              <a:buAutoNum type="arabicPeriod"/>
            </a:pPr>
            <a:r>
              <a:rPr lang="zh-TW" altLang="en-US" sz="2000" dirty="0" smtClean="0"/>
              <a:t>以數位簽章確保原文的真實性與正確性，訊息接收方比對兩個雜湊值。</a:t>
            </a:r>
            <a:endParaRPr lang="en-US" altLang="zh-TW" sz="2000" dirty="0" smtClean="0"/>
          </a:p>
          <a:p>
            <a:pPr marL="388620" indent="-342900">
              <a:spcBef>
                <a:spcPts val="1200"/>
              </a:spcBef>
              <a:buFont typeface="+mj-lt"/>
              <a:buAutoNum type="arabicPeriod"/>
            </a:pPr>
            <a:r>
              <a:rPr lang="zh-TW" altLang="en-US" sz="2000" dirty="0" smtClean="0"/>
              <a:t>最後接收方以自己的私密金鑰加密雜湊值，並回傳給傳送方，用以確認接收方已</a:t>
            </a:r>
            <a:r>
              <a:rPr lang="zh-TW" altLang="en-US" sz="2000" dirty="0" smtClean="0">
                <a:latin typeface="微軟正黑體"/>
                <a:ea typeface="微軟正黑體"/>
              </a:rPr>
              <a:t>收到訊息並且訊息正確，類似郵局的雙掛號。</a:t>
            </a:r>
            <a:endParaRPr lang="en-US" altLang="zh-TW" sz="2000" dirty="0" smtClean="0"/>
          </a:p>
        </p:txBody>
      </p:sp>
      <p:sp>
        <p:nvSpPr>
          <p:cNvPr id="3" name="標題 2"/>
          <p:cNvSpPr>
            <a:spLocks noGrp="1"/>
          </p:cNvSpPr>
          <p:nvPr>
            <p:ph type="title"/>
          </p:nvPr>
        </p:nvSpPr>
        <p:spPr/>
        <p:txBody>
          <a:bodyPr/>
          <a:lstStyle/>
          <a:p>
            <a:pPr algn="ctr"/>
            <a:r>
              <a:rPr lang="zh-TW" altLang="en-US" dirty="0" smtClean="0"/>
              <a:t>數位</a:t>
            </a:r>
            <a:r>
              <a:rPr lang="zh-TW" altLang="en-US" dirty="0"/>
              <a:t>信封的說明</a:t>
            </a:r>
            <a:r>
              <a:rPr lang="en-US" altLang="zh-TW" dirty="0" smtClean="0"/>
              <a:t>(</a:t>
            </a:r>
            <a:r>
              <a:rPr lang="zh-TW" altLang="en-US" dirty="0" smtClean="0"/>
              <a:t>二</a:t>
            </a:r>
            <a:r>
              <a:rPr lang="en-US" altLang="zh-TW" dirty="0" smtClean="0"/>
              <a:t>)</a:t>
            </a:r>
            <a:endParaRPr lang="zh-TW" altLang="en-US" dirty="0"/>
          </a:p>
        </p:txBody>
      </p:sp>
    </p:spTree>
    <p:extLst>
      <p:ext uri="{BB962C8B-B14F-4D97-AF65-F5344CB8AC3E}">
        <p14:creationId xmlns:p14="http://schemas.microsoft.com/office/powerpoint/2010/main" val="2009546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08050"/>
            <a:ext cx="8234363" cy="590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907" name="Rectangle 2"/>
          <p:cNvSpPr txBox="1">
            <a:spLocks noChangeArrowheads="1"/>
          </p:cNvSpPr>
          <p:nvPr/>
        </p:nvSpPr>
        <p:spPr bwMode="auto">
          <a:xfrm>
            <a:off x="525463" y="11588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3200">
                <a:solidFill>
                  <a:schemeClr val="tx1"/>
                </a:solidFill>
                <a:latin typeface="Garamond" panose="02020404030301010803" pitchFamily="18" charset="0"/>
                <a:ea typeface="標楷體" panose="03000509000000000000" pitchFamily="65" charset="-120"/>
              </a:defRPr>
            </a:lvl1pPr>
            <a:lvl2pPr marL="742950" indent="-285750" eaLnBrk="0" hangingPunct="0">
              <a:spcBef>
                <a:spcPct val="20000"/>
              </a:spcBef>
              <a:buFont typeface="Arial" panose="020B0604020202020204" pitchFamily="34" charset="0"/>
              <a:buChar char="–"/>
              <a:defRPr sz="2800">
                <a:solidFill>
                  <a:schemeClr val="tx1"/>
                </a:solidFill>
                <a:latin typeface="Garamond" panose="02020404030301010803" pitchFamily="18" charset="0"/>
                <a:ea typeface="標楷體" panose="03000509000000000000" pitchFamily="65" charset="-120"/>
              </a:defRPr>
            </a:lvl2pPr>
            <a:lvl3pPr marL="1143000" indent="-228600" eaLnBrk="0" hangingPunct="0">
              <a:spcBef>
                <a:spcPct val="20000"/>
              </a:spcBef>
              <a:buFont typeface="Arial" panose="020B0604020202020204" pitchFamily="34" charset="0"/>
              <a:buChar char="•"/>
              <a:defRPr sz="2400">
                <a:solidFill>
                  <a:schemeClr val="tx1"/>
                </a:solidFill>
                <a:latin typeface="Garamond" panose="02020404030301010803" pitchFamily="18" charset="0"/>
                <a:ea typeface="標楷體" panose="03000509000000000000" pitchFamily="65" charset="-120"/>
              </a:defRPr>
            </a:lvl3pPr>
            <a:lvl4pPr marL="1600200" indent="-228600" eaLnBrk="0" hangingPunct="0">
              <a:spcBef>
                <a:spcPct val="20000"/>
              </a:spcBef>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4pPr>
            <a:lvl5pPr marL="2057400" indent="-228600" eaLnBrk="0" hangingPunct="0">
              <a:spcBef>
                <a:spcPct val="20000"/>
              </a:spcBef>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Garamond" panose="02020404030301010803" pitchFamily="18" charset="0"/>
                <a:ea typeface="標楷體" panose="03000509000000000000" pitchFamily="65"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TW" altLang="en-US" sz="4400" b="0" i="0" u="none" strike="noStrike" kern="1200" cap="none" spc="0" normalizeH="0" baseline="0" noProof="0" smtClean="0">
                <a:ln>
                  <a:noFill/>
                </a:ln>
                <a:solidFill>
                  <a:srgbClr val="0000FF"/>
                </a:solidFill>
                <a:effectLst/>
                <a:uLnTx/>
                <a:uFillTx/>
                <a:latin typeface="Garamond" panose="02020404030301010803" pitchFamily="18" charset="0"/>
                <a:ea typeface="標楷體" panose="03000509000000000000" pitchFamily="65" charset="-120"/>
                <a:cs typeface="+mn-cs"/>
              </a:rPr>
              <a:t>數位信封製作</a:t>
            </a:r>
          </a:p>
        </p:txBody>
      </p:sp>
    </p:spTree>
    <p:extLst>
      <p:ext uri="{BB962C8B-B14F-4D97-AF65-F5344CB8AC3E}">
        <p14:creationId xmlns:p14="http://schemas.microsoft.com/office/powerpoint/2010/main" val="29988372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a:solidFill>
            <a:srgbClr val="00CC00"/>
          </a:solidFill>
        </p:spPr>
        <p:txBody>
          <a:bodyPr/>
          <a:lstStyle/>
          <a:p>
            <a:pPr algn="ctr"/>
            <a:r>
              <a:rPr lang="zh-TW" altLang="en-US" dirty="0"/>
              <a:t>數位信封的說明</a:t>
            </a:r>
            <a:r>
              <a:rPr lang="en-US" altLang="zh-TW" dirty="0" smtClean="0"/>
              <a:t>(</a:t>
            </a:r>
            <a:r>
              <a:rPr lang="zh-TW" altLang="en-US" dirty="0" smtClean="0"/>
              <a:t>三</a:t>
            </a:r>
            <a:r>
              <a:rPr lang="en-US" altLang="zh-TW" dirty="0" smtClean="0"/>
              <a:t>)-</a:t>
            </a:r>
            <a:r>
              <a:rPr lang="zh-TW" altLang="en-US" dirty="0" smtClean="0"/>
              <a:t>優缺點</a:t>
            </a:r>
            <a:endParaRPr lang="zh-TW" altLang="en-US" dirty="0"/>
          </a:p>
        </p:txBody>
      </p:sp>
      <p:sp>
        <p:nvSpPr>
          <p:cNvPr id="4" name="內容版面配置區 3"/>
          <p:cNvSpPr>
            <a:spLocks noGrp="1"/>
          </p:cNvSpPr>
          <p:nvPr>
            <p:ph sz="half" idx="1"/>
          </p:nvPr>
        </p:nvSpPr>
        <p:spPr>
          <a:xfrm>
            <a:off x="285720" y="1844824"/>
            <a:ext cx="4000528" cy="5013176"/>
          </a:xfrm>
        </p:spPr>
        <p:txBody>
          <a:bodyPr>
            <a:normAutofit/>
          </a:bodyPr>
          <a:lstStyle/>
          <a:p>
            <a:pPr>
              <a:spcBef>
                <a:spcPts val="1200"/>
              </a:spcBef>
            </a:pPr>
            <a:r>
              <a:rPr lang="zh-TW" altLang="en-US" dirty="0" smtClean="0"/>
              <a:t>可保護機密性與隱私，因為文件需要</a:t>
            </a:r>
            <a:r>
              <a:rPr lang="zh-TW" altLang="en-US" dirty="0" smtClean="0">
                <a:solidFill>
                  <a:srgbClr val="FF0000"/>
                </a:solidFill>
              </a:rPr>
              <a:t>接收方的私密金鑰</a:t>
            </a:r>
            <a:r>
              <a:rPr lang="zh-TW" altLang="en-US" dirty="0" smtClean="0"/>
              <a:t>方能解開。</a:t>
            </a:r>
            <a:endParaRPr lang="en-US" altLang="zh-TW" dirty="0" smtClean="0"/>
          </a:p>
          <a:p>
            <a:pPr>
              <a:spcBef>
                <a:spcPts val="1200"/>
              </a:spcBef>
            </a:pPr>
            <a:r>
              <a:rPr lang="zh-TW" altLang="en-US" dirty="0" smtClean="0"/>
              <a:t>可應用於存取控制，因為私密金鑰只由一位使用者持有。</a:t>
            </a:r>
            <a:endParaRPr lang="en-US" altLang="zh-TW" dirty="0" smtClean="0"/>
          </a:p>
          <a:p>
            <a:pPr>
              <a:spcBef>
                <a:spcPts val="1200"/>
              </a:spcBef>
            </a:pPr>
            <a:r>
              <a:rPr lang="zh-TW" altLang="en-US" dirty="0" smtClean="0"/>
              <a:t>可做身分認證 </a:t>
            </a:r>
            <a:r>
              <a:rPr lang="en-US" altLang="zh-TW" dirty="0" smtClean="0"/>
              <a:t>(authentication)</a:t>
            </a:r>
            <a:r>
              <a:rPr lang="zh-TW" altLang="en-US" dirty="0" smtClean="0"/>
              <a:t>，因為只有傳送方才能用傳送方私密金鑰對訊息加密。</a:t>
            </a:r>
            <a:endParaRPr lang="en-US" altLang="zh-TW" dirty="0" smtClean="0"/>
          </a:p>
          <a:p>
            <a:pPr>
              <a:spcBef>
                <a:spcPts val="1200"/>
              </a:spcBef>
            </a:pPr>
            <a:r>
              <a:rPr lang="zh-TW" altLang="en-US" dirty="0" smtClean="0"/>
              <a:t>同時</a:t>
            </a:r>
            <a:r>
              <a:rPr lang="zh-TW" altLang="en-US" dirty="0" smtClean="0">
                <a:solidFill>
                  <a:srgbClr val="FF0000"/>
                </a:solidFill>
              </a:rPr>
              <a:t>傳送者無法否認</a:t>
            </a:r>
            <a:r>
              <a:rPr lang="zh-TW" altLang="en-US" dirty="0" smtClean="0"/>
              <a:t> </a:t>
            </a:r>
            <a:r>
              <a:rPr lang="en-US" altLang="zh-TW" dirty="0" smtClean="0"/>
              <a:t>(non-repudiation)</a:t>
            </a:r>
            <a:r>
              <a:rPr lang="zh-TW" altLang="en-US" dirty="0" smtClean="0"/>
              <a:t> 他曾傳出文件，因為只有他才有自己的私密金鑰。</a:t>
            </a:r>
            <a:endParaRPr lang="en-US" altLang="zh-TW" dirty="0" smtClean="0"/>
          </a:p>
        </p:txBody>
      </p:sp>
      <p:sp>
        <p:nvSpPr>
          <p:cNvPr id="6" name="內容版面配置區 5"/>
          <p:cNvSpPr>
            <a:spLocks noGrp="1"/>
          </p:cNvSpPr>
          <p:nvPr>
            <p:ph sz="half" idx="2"/>
          </p:nvPr>
        </p:nvSpPr>
        <p:spPr>
          <a:xfrm>
            <a:off x="4500562" y="1844824"/>
            <a:ext cx="4007360" cy="5013176"/>
          </a:xfrm>
        </p:spPr>
        <p:txBody>
          <a:bodyPr>
            <a:normAutofit/>
          </a:bodyPr>
          <a:lstStyle/>
          <a:p>
            <a:pPr>
              <a:spcBef>
                <a:spcPts val="1200"/>
              </a:spcBef>
            </a:pPr>
            <a:r>
              <a:rPr lang="zh-TW" altLang="en-US" dirty="0" smtClean="0"/>
              <a:t>非對稱式加密只有一個明顯的缺點：就是運算的複雜度</a:t>
            </a:r>
            <a:r>
              <a:rPr lang="zh-TW" altLang="en-US" dirty="0"/>
              <a:t>高</a:t>
            </a:r>
            <a:r>
              <a:rPr lang="zh-TW" altLang="en-US" b="1" dirty="0" smtClean="0">
                <a:solidFill>
                  <a:srgbClr val="0000FF"/>
                </a:solidFill>
              </a:rPr>
              <a:t>速度慢</a:t>
            </a:r>
            <a:r>
              <a:rPr lang="zh-TW" altLang="en-US" dirty="0" smtClean="0"/>
              <a:t>。</a:t>
            </a:r>
            <a:r>
              <a:rPr lang="zh-TW" altLang="en-US" dirty="0" smtClean="0">
                <a:ea typeface="微軟正黑體"/>
              </a:rPr>
              <a:t>若</a:t>
            </a:r>
            <a:r>
              <a:rPr lang="zh-TW" altLang="en-US" dirty="0" smtClean="0">
                <a:solidFill>
                  <a:srgbClr val="FF0000"/>
                </a:solidFill>
                <a:ea typeface="微軟正黑體"/>
              </a:rPr>
              <a:t>提供類似的安全強度，</a:t>
            </a:r>
            <a:r>
              <a:rPr lang="en-US" altLang="zh-TW" dirty="0" smtClean="0">
                <a:solidFill>
                  <a:srgbClr val="FF0000"/>
                </a:solidFill>
                <a:ea typeface="微軟正黑體"/>
              </a:rPr>
              <a:t>DES</a:t>
            </a:r>
            <a:r>
              <a:rPr lang="zh-TW" altLang="en-US" dirty="0" smtClean="0">
                <a:solidFill>
                  <a:srgbClr val="FF0000"/>
                </a:solidFill>
                <a:ea typeface="微軟正黑體"/>
              </a:rPr>
              <a:t> 約比 </a:t>
            </a:r>
            <a:r>
              <a:rPr lang="en-US" altLang="zh-TW" dirty="0" smtClean="0">
                <a:solidFill>
                  <a:srgbClr val="FF0000"/>
                </a:solidFill>
                <a:ea typeface="微軟正黑體"/>
              </a:rPr>
              <a:t>RSA</a:t>
            </a:r>
            <a:r>
              <a:rPr lang="zh-TW" altLang="en-US" dirty="0" smtClean="0">
                <a:solidFill>
                  <a:srgbClr val="FF0000"/>
                </a:solidFill>
                <a:ea typeface="微軟正黑體"/>
              </a:rPr>
              <a:t> 快</a:t>
            </a:r>
            <a:r>
              <a:rPr lang="en-US" altLang="zh-TW" dirty="0" smtClean="0">
                <a:solidFill>
                  <a:srgbClr val="FF0000"/>
                </a:solidFill>
                <a:ea typeface="微軟正黑體"/>
              </a:rPr>
              <a:t> 1,000</a:t>
            </a:r>
            <a:r>
              <a:rPr lang="zh-TW" altLang="en-US" dirty="0" smtClean="0">
                <a:solidFill>
                  <a:srgbClr val="FF0000"/>
                </a:solidFill>
                <a:ea typeface="微軟正黑體"/>
              </a:rPr>
              <a:t>倍</a:t>
            </a:r>
            <a:r>
              <a:rPr lang="zh-TW" altLang="en-US" dirty="0" smtClean="0">
                <a:ea typeface="微軟正黑體"/>
              </a:rPr>
              <a:t>。</a:t>
            </a:r>
            <a:endParaRPr lang="en-US" altLang="zh-TW" dirty="0" smtClean="0"/>
          </a:p>
        </p:txBody>
      </p:sp>
      <p:sp>
        <p:nvSpPr>
          <p:cNvPr id="5" name="文字方塊 4"/>
          <p:cNvSpPr txBox="1"/>
          <p:nvPr/>
        </p:nvSpPr>
        <p:spPr>
          <a:xfrm>
            <a:off x="1907704" y="1340768"/>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優點</a:t>
            </a:r>
            <a:endParaRPr kumimoji="0" lang="en-US" altLang="zh-TW" sz="2000" b="1"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endParaRPr>
          </a:p>
        </p:txBody>
      </p:sp>
      <p:sp>
        <p:nvSpPr>
          <p:cNvPr id="7" name="文字方塊 6"/>
          <p:cNvSpPr txBox="1"/>
          <p:nvPr/>
        </p:nvSpPr>
        <p:spPr>
          <a:xfrm>
            <a:off x="6178629" y="1340768"/>
            <a:ext cx="6976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缺點</a:t>
            </a:r>
            <a:endParaRPr kumimoji="0" lang="en-US" altLang="zh-TW" sz="2000" b="1"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endParaRPr>
          </a:p>
        </p:txBody>
      </p:sp>
      <p:sp>
        <p:nvSpPr>
          <p:cNvPr id="2" name="矩形 1"/>
          <p:cNvSpPr/>
          <p:nvPr/>
        </p:nvSpPr>
        <p:spPr>
          <a:xfrm>
            <a:off x="4932040" y="3645024"/>
            <a:ext cx="3569050" cy="2808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所以，要將文件加密傳給對方</a:t>
            </a:r>
            <a:endPar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1.</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先產生亂數</a:t>
            </a:r>
            <a:endPar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2.</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文件本身使用對稱式加密</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亂數為</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3.</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使用</a:t>
            </a:r>
            <a:r>
              <a:rPr kumimoji="0" lang="zh-TW" altLang="en-US" sz="18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rPr>
              <a:t>非</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對稱</a:t>
            </a:r>
            <a:r>
              <a:rPr kumimoji="0" lang="zh-TW" altLang="en-US" sz="18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rPr>
              <a:t>式加</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密，加密亂數</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使用對方的公鑰為</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key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4.</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將</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加密後的亂數</a:t>
            </a:r>
            <a:r>
              <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a:t>
            </a:r>
            <a:r>
              <a:rPr kumimoji="0" lang="zh-TW" altLang="en-US"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寄給對方</a:t>
            </a:r>
            <a:endParaRPr kumimoji="0" lang="en-US" altLang="zh-TW" sz="18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TW" sz="18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Tree>
    <p:extLst>
      <p:ext uri="{BB962C8B-B14F-4D97-AF65-F5344CB8AC3E}">
        <p14:creationId xmlns:p14="http://schemas.microsoft.com/office/powerpoint/2010/main" val="22739163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115888"/>
            <a:ext cx="8229600" cy="1441450"/>
          </a:xfrm>
        </p:spPr>
        <p:txBody>
          <a:bodyPr/>
          <a:lstStyle/>
          <a:p>
            <a:pPr>
              <a:defRPr/>
            </a:pPr>
            <a:r>
              <a:rPr lang="zh-TW" altLang="en-US" sz="3200" dirty="0" smtClean="0"/>
              <a:t>院</a:t>
            </a:r>
            <a:r>
              <a:rPr lang="zh-TW" altLang="en-US" sz="3200" dirty="0"/>
              <a:t>際間的資料交換，都採用數位信封</a:t>
            </a:r>
            <a:r>
              <a:rPr lang="en-US" altLang="zh-TW" sz="3200" dirty="0">
                <a:latin typeface="+mn-ea"/>
              </a:rPr>
              <a:t>(Digital  Envelope)</a:t>
            </a:r>
            <a:r>
              <a:rPr lang="zh-TW" altLang="en-US" sz="3200" dirty="0"/>
              <a:t>，以保護病人資料。請說明數位信封製作的過程</a:t>
            </a:r>
          </a:p>
        </p:txBody>
      </p:sp>
      <p:sp>
        <p:nvSpPr>
          <p:cNvPr id="122883" name="內容版面配置區 2"/>
          <p:cNvSpPr>
            <a:spLocks noGrp="1"/>
          </p:cNvSpPr>
          <p:nvPr>
            <p:ph idx="1"/>
          </p:nvPr>
        </p:nvSpPr>
        <p:spPr/>
        <p:txBody>
          <a:bodyPr/>
          <a:lstStyle/>
          <a:p>
            <a:r>
              <a:rPr lang="zh-TW" altLang="en-US" sz="2400" dirty="0" smtClean="0">
                <a:latin typeface="標楷體" panose="03000509000000000000" pitchFamily="65" charset="-120"/>
              </a:rPr>
              <a:t>（配合下一頁的流程圖作說明</a:t>
            </a:r>
            <a:r>
              <a:rPr lang="en-US" altLang="zh-TW" sz="2400" dirty="0" smtClean="0">
                <a:latin typeface="標楷體" panose="03000509000000000000" pitchFamily="65" charset="-120"/>
              </a:rPr>
              <a:t>)</a:t>
            </a:r>
          </a:p>
          <a:p>
            <a:r>
              <a:rPr lang="en-US" altLang="zh-TW" sz="2400" dirty="0" smtClean="0">
                <a:latin typeface="標楷體" panose="03000509000000000000" pitchFamily="65" charset="-120"/>
              </a:rPr>
              <a:t>1.</a:t>
            </a:r>
            <a:r>
              <a:rPr lang="zh-TW" altLang="en-US" sz="2400" dirty="0" smtClean="0">
                <a:solidFill>
                  <a:srgbClr val="FF0000"/>
                </a:solidFill>
                <a:latin typeface="標楷體" panose="03000509000000000000" pitchFamily="65" charset="-120"/>
              </a:rPr>
              <a:t>送信機構Ａ</a:t>
            </a:r>
            <a:r>
              <a:rPr lang="zh-TW" altLang="en-US" sz="2400" dirty="0" smtClean="0">
                <a:latin typeface="標楷體" panose="03000509000000000000" pitchFamily="65" charset="-120"/>
              </a:rPr>
              <a:t>， </a:t>
            </a:r>
            <a:r>
              <a:rPr lang="en-US" altLang="zh-TW" sz="2400" dirty="0" smtClean="0">
                <a:latin typeface="標楷體" panose="03000509000000000000" pitchFamily="65" charset="-120"/>
              </a:rPr>
              <a:t>Random</a:t>
            </a:r>
            <a:r>
              <a:rPr lang="zh-TW" altLang="en-US" sz="2400" dirty="0" smtClean="0">
                <a:latin typeface="標楷體" panose="03000509000000000000" pitchFamily="65" charset="-120"/>
              </a:rPr>
              <a:t>產生</a:t>
            </a:r>
            <a:r>
              <a:rPr lang="en-US" altLang="zh-TW" sz="2400" dirty="0" smtClean="0">
                <a:latin typeface="標楷體" panose="03000509000000000000" pitchFamily="65" charset="-120"/>
              </a:rPr>
              <a:t>Session Key.</a:t>
            </a:r>
          </a:p>
          <a:p>
            <a:r>
              <a:rPr lang="en-US" altLang="zh-TW" sz="2400" dirty="0" smtClean="0">
                <a:latin typeface="標楷體" panose="03000509000000000000" pitchFamily="65" charset="-120"/>
              </a:rPr>
              <a:t>2.</a:t>
            </a:r>
            <a:r>
              <a:rPr lang="zh-TW" altLang="en-US" sz="2400" dirty="0" smtClean="0">
                <a:latin typeface="標楷體" panose="03000509000000000000" pitchFamily="65" charset="-120"/>
              </a:rPr>
              <a:t>將信件內容</a:t>
            </a:r>
            <a:r>
              <a:rPr lang="en-US" altLang="zh-TW" sz="2400" dirty="0" smtClean="0">
                <a:latin typeface="標楷體" panose="03000509000000000000" pitchFamily="65" charset="-120"/>
              </a:rPr>
              <a:t>M</a:t>
            </a:r>
            <a:r>
              <a:rPr lang="zh-TW" altLang="en-US" sz="2400" dirty="0" smtClean="0">
                <a:latin typeface="標楷體" panose="03000509000000000000" pitchFamily="65" charset="-120"/>
              </a:rPr>
              <a:t>以</a:t>
            </a:r>
            <a:r>
              <a:rPr lang="en-US" altLang="zh-TW" sz="2400" dirty="0" smtClean="0">
                <a:latin typeface="標楷體" panose="03000509000000000000" pitchFamily="65" charset="-120"/>
              </a:rPr>
              <a:t>Session Key</a:t>
            </a:r>
            <a:r>
              <a:rPr lang="zh-TW" altLang="en-US" sz="2400" dirty="0" smtClean="0">
                <a:latin typeface="標楷體" panose="03000509000000000000" pitchFamily="65" charset="-120"/>
              </a:rPr>
              <a:t>執行對稱的加密</a:t>
            </a:r>
            <a:r>
              <a:rPr lang="en-US" altLang="zh-TW" sz="2400" dirty="0" smtClean="0">
                <a:latin typeface="標楷體" panose="03000509000000000000" pitchFamily="65" charset="-120"/>
              </a:rPr>
              <a:t>.</a:t>
            </a:r>
          </a:p>
          <a:p>
            <a:r>
              <a:rPr lang="en-US" altLang="zh-TW" sz="2400" dirty="0" smtClean="0">
                <a:latin typeface="標楷體" panose="03000509000000000000" pitchFamily="65" charset="-120"/>
              </a:rPr>
              <a:t>3.</a:t>
            </a:r>
            <a:r>
              <a:rPr lang="zh-TW" altLang="en-US" sz="2400" dirty="0" smtClean="0">
                <a:latin typeface="標楷體" panose="03000509000000000000" pitchFamily="65" charset="-120"/>
              </a:rPr>
              <a:t>將</a:t>
            </a:r>
            <a:r>
              <a:rPr lang="en-US" altLang="zh-TW" sz="2400" dirty="0" smtClean="0">
                <a:latin typeface="標楷體" panose="03000509000000000000" pitchFamily="65" charset="-120"/>
              </a:rPr>
              <a:t>Session Key</a:t>
            </a:r>
            <a:r>
              <a:rPr lang="zh-TW" altLang="en-US" sz="2400" dirty="0" smtClean="0">
                <a:latin typeface="標楷體" panose="03000509000000000000" pitchFamily="65" charset="-120"/>
              </a:rPr>
              <a:t>以收件機構</a:t>
            </a:r>
            <a:r>
              <a:rPr lang="en-US" altLang="zh-TW" sz="2400" dirty="0" smtClean="0">
                <a:latin typeface="標楷體" panose="03000509000000000000" pitchFamily="65" charset="-120"/>
              </a:rPr>
              <a:t>B</a:t>
            </a:r>
            <a:r>
              <a:rPr lang="zh-TW" altLang="en-US" sz="2400" dirty="0" smtClean="0">
                <a:latin typeface="標楷體" panose="03000509000000000000" pitchFamily="65" charset="-120"/>
              </a:rPr>
              <a:t>的公鑰加密</a:t>
            </a:r>
            <a:r>
              <a:rPr lang="en-US" altLang="zh-TW" sz="2400" dirty="0" smtClean="0">
                <a:latin typeface="標楷體" panose="03000509000000000000" pitchFamily="65" charset="-120"/>
              </a:rPr>
              <a:t>.</a:t>
            </a:r>
          </a:p>
          <a:p>
            <a:r>
              <a:rPr lang="en-US" altLang="zh-TW" sz="2400" dirty="0" smtClean="0">
                <a:latin typeface="標楷體" panose="03000509000000000000" pitchFamily="65" charset="-120"/>
              </a:rPr>
              <a:t>4.</a:t>
            </a:r>
            <a:r>
              <a:rPr lang="zh-TW" altLang="en-US" sz="2400" dirty="0" smtClean="0">
                <a:latin typeface="標楷體" panose="03000509000000000000" pitchFamily="65" charset="-120"/>
              </a:rPr>
              <a:t>送信機構Ａ以自己的私鑰對（密文及加密後的</a:t>
            </a:r>
            <a:r>
              <a:rPr lang="en-US" altLang="zh-TW" sz="2400" dirty="0" smtClean="0">
                <a:latin typeface="標楷體" panose="03000509000000000000" pitchFamily="65" charset="-120"/>
              </a:rPr>
              <a:t>Session Key</a:t>
            </a:r>
            <a:r>
              <a:rPr lang="zh-TW" altLang="en-US" sz="2400" dirty="0" smtClean="0">
                <a:latin typeface="標楷體" panose="03000509000000000000" pitchFamily="65" charset="-120"/>
              </a:rPr>
              <a:t>）作簽章，一起寄送給收件機構。</a:t>
            </a:r>
            <a:endParaRPr lang="en-US" altLang="zh-TW" sz="2400" dirty="0" smtClean="0">
              <a:latin typeface="標楷體" panose="03000509000000000000" pitchFamily="65" charset="-120"/>
            </a:endParaRPr>
          </a:p>
          <a:p>
            <a:r>
              <a:rPr lang="en-US" altLang="zh-TW" sz="2400" dirty="0" smtClean="0">
                <a:latin typeface="標楷體" panose="03000509000000000000" pitchFamily="65" charset="-120"/>
              </a:rPr>
              <a:t>6.</a:t>
            </a:r>
            <a:r>
              <a:rPr lang="zh-TW" altLang="en-US" sz="2400" dirty="0" smtClean="0">
                <a:solidFill>
                  <a:srgbClr val="0000FF"/>
                </a:solidFill>
                <a:latin typeface="標楷體" panose="03000509000000000000" pitchFamily="65" charset="-120"/>
              </a:rPr>
              <a:t>收件機構</a:t>
            </a:r>
            <a:r>
              <a:rPr lang="en-US" altLang="zh-TW" sz="2400" dirty="0" smtClean="0">
                <a:solidFill>
                  <a:srgbClr val="0000FF"/>
                </a:solidFill>
                <a:latin typeface="標楷體" panose="03000509000000000000" pitchFamily="65" charset="-120"/>
              </a:rPr>
              <a:t>B</a:t>
            </a:r>
            <a:r>
              <a:rPr lang="zh-TW" altLang="en-US" sz="2400" dirty="0" smtClean="0">
                <a:latin typeface="標楷體" panose="03000509000000000000" pitchFamily="65" charset="-120"/>
              </a:rPr>
              <a:t>收件後，先以送信機構Ａ的公鑰驗證簽章值，以確定確實是由Ａ送來的，且未曾被</a:t>
            </a:r>
            <a:r>
              <a:rPr lang="zh-TW" altLang="en-US" sz="2400" dirty="0" smtClean="0"/>
              <a:t>竄</a:t>
            </a:r>
            <a:r>
              <a:rPr lang="zh-TW" altLang="en-US" sz="2400" dirty="0" smtClean="0">
                <a:latin typeface="標楷體" panose="03000509000000000000" pitchFamily="65" charset="-120"/>
              </a:rPr>
              <a:t>改過。</a:t>
            </a:r>
            <a:endParaRPr lang="en-US" altLang="zh-TW" sz="2400" dirty="0" smtClean="0">
              <a:latin typeface="標楷體" panose="03000509000000000000" pitchFamily="65" charset="-120"/>
            </a:endParaRPr>
          </a:p>
          <a:p>
            <a:r>
              <a:rPr lang="en-US" altLang="zh-TW" sz="2400" dirty="0" smtClean="0">
                <a:latin typeface="標楷體" panose="03000509000000000000" pitchFamily="65" charset="-120"/>
              </a:rPr>
              <a:t>7.</a:t>
            </a:r>
            <a:r>
              <a:rPr lang="zh-TW" altLang="en-US" sz="2400" dirty="0" smtClean="0">
                <a:latin typeface="標楷體" panose="03000509000000000000" pitchFamily="65" charset="-120"/>
              </a:rPr>
              <a:t>以自已的私鑰解開信封得到</a:t>
            </a:r>
            <a:r>
              <a:rPr lang="en-US" altLang="zh-TW" sz="2400" dirty="0" smtClean="0">
                <a:latin typeface="標楷體" panose="03000509000000000000" pitchFamily="65" charset="-120"/>
              </a:rPr>
              <a:t>Session Key</a:t>
            </a:r>
            <a:r>
              <a:rPr lang="zh-TW" altLang="en-US" sz="2400" dirty="0" smtClean="0">
                <a:latin typeface="標楷體" panose="03000509000000000000" pitchFamily="65" charset="-120"/>
              </a:rPr>
              <a:t>；再以</a:t>
            </a:r>
            <a:r>
              <a:rPr lang="en-US" altLang="zh-TW" sz="2400" dirty="0" smtClean="0">
                <a:latin typeface="標楷體" panose="03000509000000000000" pitchFamily="65" charset="-120"/>
              </a:rPr>
              <a:t>Session Key</a:t>
            </a:r>
            <a:r>
              <a:rPr lang="zh-TW" altLang="en-US" sz="2400" dirty="0" smtClean="0">
                <a:latin typeface="標楷體" panose="03000509000000000000" pitchFamily="65" charset="-120"/>
              </a:rPr>
              <a:t>對密文解密，還原信件內容。</a:t>
            </a:r>
            <a:endParaRPr lang="en-US" altLang="zh-TW" sz="2400" dirty="0" smtClean="0">
              <a:latin typeface="標楷體" panose="03000509000000000000" pitchFamily="65" charset="-120"/>
            </a:endParaRPr>
          </a:p>
          <a:p>
            <a:endParaRPr lang="zh-TW" altLang="en-US" dirty="0" smtClean="0"/>
          </a:p>
        </p:txBody>
      </p:sp>
    </p:spTree>
    <p:extLst>
      <p:ext uri="{BB962C8B-B14F-4D97-AF65-F5344CB8AC3E}">
        <p14:creationId xmlns:p14="http://schemas.microsoft.com/office/powerpoint/2010/main" val="25736510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52936"/>
            <a:ext cx="6255488" cy="1362075"/>
          </a:xfrm>
          <a:solidFill>
            <a:srgbClr val="0000FF"/>
          </a:solidFill>
          <a:ln w="25400">
            <a:solidFill>
              <a:srgbClr val="FF0000"/>
            </a:solidFill>
          </a:ln>
        </p:spPr>
        <p:txBody>
          <a:bodyPr anchor="ctr"/>
          <a:lstStyle/>
          <a:p>
            <a:pPr algn="ctr"/>
            <a:r>
              <a:rPr lang="en-US" altLang="zh-TW" dirty="0" smtClean="0">
                <a:solidFill>
                  <a:schemeClr val="bg1"/>
                </a:solidFill>
                <a:latin typeface="標楷體" panose="03000509000000000000" pitchFamily="65" charset="-120"/>
                <a:ea typeface="標楷體" panose="03000509000000000000" pitchFamily="65" charset="-120"/>
              </a:rPr>
              <a:t>B.6 </a:t>
            </a:r>
            <a:r>
              <a:rPr lang="zh-TW" altLang="en-US" dirty="0">
                <a:solidFill>
                  <a:schemeClr val="bg1"/>
                </a:solidFill>
                <a:latin typeface="標楷體" panose="03000509000000000000" pitchFamily="65" charset="-120"/>
                <a:ea typeface="標楷體" panose="03000509000000000000" pitchFamily="65" charset="-120"/>
              </a:rPr>
              <a:t>對稱式加密的模式 </a:t>
            </a:r>
            <a:r>
              <a:rPr lang="en-US" altLang="zh-TW" dirty="0">
                <a:solidFill>
                  <a:schemeClr val="bg1"/>
                </a:solidFill>
                <a:latin typeface="標楷體" panose="03000509000000000000" pitchFamily="65" charset="-120"/>
                <a:ea typeface="標楷體" panose="03000509000000000000" pitchFamily="65" charset="-120"/>
              </a:rPr>
              <a:t>(mode)</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806494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143536"/>
          </a:xfrm>
        </p:spPr>
        <p:txBody>
          <a:bodyPr>
            <a:normAutofit lnSpcReduction="10000"/>
          </a:bodyPr>
          <a:lstStyle/>
          <a:p>
            <a:r>
              <a:rPr lang="en-US" altLang="zh-TW" sz="2000" dirty="0" smtClean="0"/>
              <a:t>DES</a:t>
            </a:r>
            <a:r>
              <a:rPr lang="zh-TW" altLang="en-US" sz="2000" dirty="0" smtClean="0"/>
              <a:t> 每一次只能加</a:t>
            </a:r>
            <a:r>
              <a:rPr lang="zh-TW" altLang="en-US" sz="2000" dirty="0" smtClean="0">
                <a:solidFill>
                  <a:srgbClr val="0000FF"/>
                </a:solidFill>
              </a:rPr>
              <a:t>密 </a:t>
            </a:r>
            <a:r>
              <a:rPr lang="en-US" altLang="zh-TW" sz="2000" dirty="0" smtClean="0">
                <a:solidFill>
                  <a:srgbClr val="0000FF"/>
                </a:solidFill>
              </a:rPr>
              <a:t>64</a:t>
            </a:r>
            <a:r>
              <a:rPr lang="zh-TW" altLang="en-US" sz="2000" dirty="0" smtClean="0">
                <a:solidFill>
                  <a:srgbClr val="0000FF"/>
                </a:solidFill>
              </a:rPr>
              <a:t> 位元</a:t>
            </a:r>
            <a:r>
              <a:rPr lang="zh-TW" altLang="en-US" sz="2000" dirty="0" smtClean="0"/>
              <a:t>的訊息，稱為一個</a:t>
            </a:r>
            <a:r>
              <a:rPr lang="zh-TW" altLang="en-US" sz="2000" dirty="0" smtClean="0">
                <a:solidFill>
                  <a:srgbClr val="0000FF"/>
                </a:solidFill>
              </a:rPr>
              <a:t>「區塊 </a:t>
            </a:r>
            <a:r>
              <a:rPr lang="en-US" altLang="zh-TW" sz="2000" dirty="0" smtClean="0">
                <a:solidFill>
                  <a:srgbClr val="0000FF"/>
                </a:solidFill>
              </a:rPr>
              <a:t>(block)</a:t>
            </a:r>
            <a:r>
              <a:rPr lang="zh-TW" altLang="en-US" sz="2000" dirty="0" smtClean="0">
                <a:solidFill>
                  <a:srgbClr val="0000FF"/>
                </a:solidFill>
              </a:rPr>
              <a:t>」。</a:t>
            </a:r>
            <a:r>
              <a:rPr lang="zh-TW" altLang="en-US" sz="2000" dirty="0" smtClean="0">
                <a:solidFill>
                  <a:srgbClr val="FF0000"/>
                </a:solidFill>
                <a:ea typeface="微軟正黑體"/>
              </a:rPr>
              <a:t>當訊息大於</a:t>
            </a:r>
            <a:r>
              <a:rPr lang="en-US" altLang="zh-TW" sz="2000" dirty="0" smtClean="0">
                <a:solidFill>
                  <a:srgbClr val="FF0000"/>
                </a:solidFill>
              </a:rPr>
              <a:t>64</a:t>
            </a:r>
            <a:r>
              <a:rPr lang="zh-TW" altLang="en-US" sz="2000" dirty="0" smtClean="0">
                <a:solidFill>
                  <a:srgbClr val="FF0000"/>
                </a:solidFill>
              </a:rPr>
              <a:t> 位元時，則將之切割為多個區塊，再分別進行</a:t>
            </a:r>
            <a:r>
              <a:rPr lang="en-US" altLang="zh-TW" sz="2000" dirty="0" smtClean="0">
                <a:solidFill>
                  <a:srgbClr val="FF0000"/>
                </a:solidFill>
              </a:rPr>
              <a:t>DES</a:t>
            </a:r>
            <a:r>
              <a:rPr lang="zh-TW" altLang="en-US" sz="2000" dirty="0" smtClean="0">
                <a:solidFill>
                  <a:srgbClr val="FF0000"/>
                </a:solidFill>
              </a:rPr>
              <a:t>加密。</a:t>
            </a:r>
            <a:r>
              <a:rPr lang="zh-TW" altLang="en-US" sz="2000" dirty="0" smtClean="0"/>
              <a:t>這樣的加密方式可以用以下</a:t>
            </a:r>
            <a:r>
              <a:rPr lang="zh-TW" altLang="en-US" sz="2000" i="1" dirty="0" smtClean="0">
                <a:solidFill>
                  <a:srgbClr val="C00000"/>
                </a:solidFill>
                <a:latin typeface="標楷體" panose="03000509000000000000" pitchFamily="65" charset="-120"/>
                <a:ea typeface="標楷體" panose="03000509000000000000" pitchFamily="65" charset="-120"/>
              </a:rPr>
              <a:t>各種模式進行</a:t>
            </a:r>
            <a:r>
              <a:rPr lang="zh-TW" altLang="en-US" sz="2000" dirty="0" smtClean="0"/>
              <a:t>，這些模式彼此並不相容，使用前應加以瞭解。</a:t>
            </a:r>
            <a:r>
              <a:rPr lang="zh-TW" altLang="en-US" sz="2000" dirty="0" smtClean="0">
                <a:ea typeface="微軟正黑體"/>
              </a:rPr>
              <a:t>以下模式亦適用於其它對稱式加密法，如</a:t>
            </a:r>
            <a:r>
              <a:rPr lang="en-US" altLang="zh-TW" sz="2000" dirty="0" smtClean="0">
                <a:ea typeface="微軟正黑體"/>
              </a:rPr>
              <a:t>AES</a:t>
            </a:r>
            <a:r>
              <a:rPr lang="zh-TW" altLang="en-US" sz="2000" dirty="0" smtClean="0">
                <a:ea typeface="微軟正黑體"/>
              </a:rPr>
              <a:t>。</a:t>
            </a:r>
            <a:endParaRPr lang="en-US" altLang="zh-TW" sz="2000" dirty="0" smtClean="0"/>
          </a:p>
          <a:p>
            <a:r>
              <a:rPr lang="zh-TW" altLang="en-US" sz="2000" dirty="0" smtClean="0">
                <a:solidFill>
                  <a:srgbClr val="0000FF"/>
                </a:solidFill>
              </a:rPr>
              <a:t>區塊</a:t>
            </a:r>
            <a:r>
              <a:rPr lang="zh-TW" altLang="en-US" sz="2000" dirty="0" smtClean="0"/>
              <a:t>加密模式 </a:t>
            </a:r>
            <a:r>
              <a:rPr lang="en-US" altLang="zh-TW" sz="2000" dirty="0" smtClean="0">
                <a:solidFill>
                  <a:srgbClr val="0000FF"/>
                </a:solidFill>
              </a:rPr>
              <a:t>(block ciphers)</a:t>
            </a:r>
            <a:r>
              <a:rPr lang="zh-TW" altLang="en-US" sz="2000" dirty="0" smtClean="0">
                <a:solidFill>
                  <a:srgbClr val="0000FF"/>
                </a:solidFill>
              </a:rPr>
              <a:t> </a:t>
            </a:r>
            <a:r>
              <a:rPr lang="zh-TW" altLang="en-US" sz="2000" dirty="0" smtClean="0">
                <a:solidFill>
                  <a:srgbClr val="FF0000"/>
                </a:solidFill>
              </a:rPr>
              <a:t>是依照</a:t>
            </a:r>
            <a:r>
              <a:rPr lang="en-US" altLang="zh-TW" sz="2000" dirty="0" smtClean="0">
                <a:solidFill>
                  <a:srgbClr val="FF0000"/>
                </a:solidFill>
              </a:rPr>
              <a:t>DES</a:t>
            </a:r>
            <a:r>
              <a:rPr lang="zh-TW" altLang="en-US" sz="2000" dirty="0" smtClean="0">
                <a:solidFill>
                  <a:srgbClr val="FF0000"/>
                </a:solidFill>
              </a:rPr>
              <a:t>本質，一塊塊加密</a:t>
            </a:r>
            <a:r>
              <a:rPr lang="zh-TW" altLang="en-US" sz="2000" dirty="0" smtClean="0"/>
              <a:t>。</a:t>
            </a:r>
            <a:endParaRPr lang="en-US" altLang="zh-TW" sz="2000" dirty="0" smtClean="0"/>
          </a:p>
          <a:p>
            <a:pPr lvl="1"/>
            <a:r>
              <a:rPr lang="en-US" altLang="zh-TW" sz="1800" dirty="0" smtClean="0"/>
              <a:t>Electronic Code Book </a:t>
            </a:r>
            <a:r>
              <a:rPr lang="en-US" altLang="zh-TW" sz="1800" dirty="0" smtClean="0">
                <a:solidFill>
                  <a:srgbClr val="0000FF"/>
                </a:solidFill>
              </a:rPr>
              <a:t>(ECB)</a:t>
            </a:r>
          </a:p>
          <a:p>
            <a:pPr lvl="1"/>
            <a:r>
              <a:rPr lang="en-US" altLang="zh-TW" sz="1800" dirty="0" smtClean="0"/>
              <a:t>Cipher Block Chaining </a:t>
            </a:r>
            <a:r>
              <a:rPr lang="en-US" altLang="zh-TW" sz="1800" dirty="0" smtClean="0">
                <a:solidFill>
                  <a:srgbClr val="0000FF"/>
                </a:solidFill>
              </a:rPr>
              <a:t>(CBC)</a:t>
            </a:r>
          </a:p>
          <a:p>
            <a:r>
              <a:rPr lang="zh-TW" altLang="en-US" sz="2000" dirty="0" smtClean="0">
                <a:solidFill>
                  <a:srgbClr val="0000FF"/>
                </a:solidFill>
              </a:rPr>
              <a:t>串流</a:t>
            </a:r>
            <a:r>
              <a:rPr lang="zh-TW" altLang="en-US" sz="2000" dirty="0" smtClean="0"/>
              <a:t>加密模式 </a:t>
            </a:r>
            <a:r>
              <a:rPr lang="en-US" altLang="zh-TW" sz="2000" dirty="0" smtClean="0"/>
              <a:t>(stream ciphers)</a:t>
            </a:r>
            <a:r>
              <a:rPr lang="zh-TW" altLang="en-US" sz="2000" dirty="0" smtClean="0"/>
              <a:t>如下頁所示讓金鑰不停的產生變化，來模擬</a:t>
            </a:r>
            <a:r>
              <a:rPr lang="zh-TW" altLang="en-US" sz="2000" dirty="0" smtClean="0">
                <a:ea typeface="微軟正黑體"/>
              </a:rPr>
              <a:t>「</a:t>
            </a:r>
            <a:r>
              <a:rPr lang="zh-TW" altLang="en-US" sz="2000" dirty="0" smtClean="0"/>
              <a:t>一次性密碼本 </a:t>
            </a:r>
            <a:r>
              <a:rPr lang="en-US" altLang="zh-TW" sz="2000" dirty="0" smtClean="0"/>
              <a:t>(onetime pad)</a:t>
            </a:r>
            <a:r>
              <a:rPr lang="zh-TW" altLang="en-US" sz="2000" dirty="0" smtClean="0">
                <a:ea typeface="微軟正黑體"/>
              </a:rPr>
              <a:t>」</a:t>
            </a:r>
            <a:r>
              <a:rPr lang="zh-TW" altLang="en-US" sz="2000" dirty="0" smtClean="0"/>
              <a:t>的效果。</a:t>
            </a:r>
            <a:endParaRPr lang="en-US" altLang="zh-TW" sz="2000" dirty="0" smtClean="0"/>
          </a:p>
          <a:p>
            <a:pPr lvl="1"/>
            <a:r>
              <a:rPr lang="en-US" altLang="zh-TW" sz="1800" dirty="0" smtClean="0"/>
              <a:t>Cipher Feed Back (CFB)</a:t>
            </a:r>
          </a:p>
          <a:p>
            <a:pPr lvl="1"/>
            <a:r>
              <a:rPr lang="en-US" altLang="zh-TW" sz="1800" dirty="0" smtClean="0"/>
              <a:t>Output Feed Back (OFB)</a:t>
            </a:r>
          </a:p>
          <a:p>
            <a:pPr lvl="1"/>
            <a:r>
              <a:rPr lang="en-US" altLang="zh-TW" sz="1800" dirty="0" smtClean="0"/>
              <a:t>Counter (CTR)</a:t>
            </a:r>
            <a:endParaRPr lang="zh-TW" altLang="en-US" sz="1800" dirty="0"/>
          </a:p>
        </p:txBody>
      </p:sp>
      <p:sp>
        <p:nvSpPr>
          <p:cNvPr id="4" name="標題 3"/>
          <p:cNvSpPr>
            <a:spLocks noGrp="1"/>
          </p:cNvSpPr>
          <p:nvPr>
            <p:ph type="title"/>
          </p:nvPr>
        </p:nvSpPr>
        <p:spPr/>
        <p:txBody>
          <a:bodyPr/>
          <a:lstStyle/>
          <a:p>
            <a:r>
              <a:rPr lang="en-US" altLang="zh-TW" dirty="0" smtClean="0"/>
              <a:t>B6. </a:t>
            </a:r>
            <a:r>
              <a:rPr lang="zh-TW" altLang="en-US" dirty="0" smtClean="0"/>
              <a:t>對稱式加密的應用模式</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密碼學的演進</a:t>
            </a:r>
            <a:endParaRPr lang="zh-TW" altLang="en-US" dirty="0"/>
          </a:p>
        </p:txBody>
      </p:sp>
      <p:grpSp>
        <p:nvGrpSpPr>
          <p:cNvPr id="138" name="群組 137"/>
          <p:cNvGrpSpPr/>
          <p:nvPr/>
        </p:nvGrpSpPr>
        <p:grpSpPr>
          <a:xfrm>
            <a:off x="5004048" y="4293096"/>
            <a:ext cx="3183670" cy="1779110"/>
            <a:chOff x="5715008" y="4857760"/>
            <a:chExt cx="2428892" cy="1357322"/>
          </a:xfrm>
        </p:grpSpPr>
        <p:sp>
          <p:nvSpPr>
            <p:cNvPr id="71" name="圓角矩形 70"/>
            <p:cNvSpPr/>
            <p:nvPr/>
          </p:nvSpPr>
          <p:spPr>
            <a:xfrm>
              <a:off x="5715008" y="4857760"/>
              <a:ext cx="242889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MEET ME AT NINE</a:t>
              </a:r>
              <a:endParaRPr lang="zh-TW" altLang="en-US" sz="2000" dirty="0">
                <a:latin typeface="Calibri" pitchFamily="34" charset="0"/>
              </a:endParaRPr>
            </a:p>
          </p:txBody>
        </p:sp>
        <p:sp>
          <p:nvSpPr>
            <p:cNvPr id="72" name="圓角矩形 71"/>
            <p:cNvSpPr/>
            <p:nvPr/>
          </p:nvSpPr>
          <p:spPr>
            <a:xfrm>
              <a:off x="5715008" y="5786454"/>
              <a:ext cx="2428892" cy="4286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PHHW PH DW QLQH</a:t>
              </a:r>
              <a:endParaRPr lang="zh-TW" altLang="en-US" sz="2000" dirty="0">
                <a:latin typeface="Calibri" pitchFamily="34" charset="0"/>
              </a:endParaRPr>
            </a:p>
          </p:txBody>
        </p:sp>
        <p:sp>
          <p:nvSpPr>
            <p:cNvPr id="73" name="向下箭號 72"/>
            <p:cNvSpPr/>
            <p:nvPr/>
          </p:nvSpPr>
          <p:spPr>
            <a:xfrm>
              <a:off x="6715140" y="535782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sp>
        <p:nvSpPr>
          <p:cNvPr id="75" name="文字方塊 74"/>
          <p:cNvSpPr txBox="1"/>
          <p:nvPr/>
        </p:nvSpPr>
        <p:spPr>
          <a:xfrm>
            <a:off x="467544" y="1268760"/>
            <a:ext cx="4032448" cy="2677656"/>
          </a:xfrm>
          <a:prstGeom prst="rect">
            <a:avLst/>
          </a:prstGeom>
          <a:noFill/>
        </p:spPr>
        <p:txBody>
          <a:bodyPr wrap="square" rtlCol="0">
            <a:spAutoFit/>
          </a:bodyPr>
          <a:lstStyle/>
          <a:p>
            <a:pPr>
              <a:lnSpc>
                <a:spcPct val="120000"/>
              </a:lnSpc>
            </a:pPr>
            <a:r>
              <a:rPr lang="zh-TW" altLang="en-US" sz="2000" dirty="0" smtClean="0">
                <a:latin typeface="Calibri" pitchFamily="34" charset="0"/>
              </a:rPr>
              <a:t>西元前五世紀斯巴達人以多角形木杖纏上細長條皮革，將信息寫於其上。例如右圖所示，</a:t>
            </a:r>
            <a:r>
              <a:rPr lang="en-US" altLang="zh-TW" sz="2000" dirty="0" smtClean="0">
                <a:solidFill>
                  <a:srgbClr val="FF0000"/>
                </a:solidFill>
                <a:latin typeface="Calibri" pitchFamily="34" charset="0"/>
              </a:rPr>
              <a:t>“MEET ME AT NINE …”</a:t>
            </a:r>
            <a:r>
              <a:rPr lang="en-US" altLang="zh-TW" sz="2000" dirty="0" smtClean="0">
                <a:latin typeface="Calibri" pitchFamily="34" charset="0"/>
              </a:rPr>
              <a:t> </a:t>
            </a:r>
            <a:r>
              <a:rPr lang="zh-TW" altLang="en-US" sz="2000" dirty="0" smtClean="0">
                <a:latin typeface="Calibri" pitchFamily="34" charset="0"/>
              </a:rPr>
              <a:t>但當皮革解開時上面的信息卻是 </a:t>
            </a:r>
            <a:r>
              <a:rPr lang="en-US" altLang="zh-TW" sz="2000" dirty="0" smtClean="0">
                <a:solidFill>
                  <a:srgbClr val="0000FF"/>
                </a:solidFill>
                <a:latin typeface="Calibri" pitchFamily="34" charset="0"/>
              </a:rPr>
              <a:t>“MTAI..EMTN..EENE”</a:t>
            </a:r>
            <a:r>
              <a:rPr lang="zh-TW" altLang="en-US" sz="2000" dirty="0" smtClean="0">
                <a:latin typeface="Calibri" pitchFamily="34" charset="0"/>
              </a:rPr>
              <a:t>。收信人將皮革纏上相同尺寸的木杖後，原信息就得重現。</a:t>
            </a:r>
            <a:endParaRPr lang="en-US" altLang="zh-TW" sz="2000" dirty="0" smtClean="0">
              <a:latin typeface="Calibri" pitchFamily="34" charset="0"/>
            </a:endParaRPr>
          </a:p>
        </p:txBody>
      </p:sp>
      <p:sp>
        <p:nvSpPr>
          <p:cNvPr id="76" name="文字方塊 75"/>
          <p:cNvSpPr txBox="1"/>
          <p:nvPr/>
        </p:nvSpPr>
        <p:spPr>
          <a:xfrm>
            <a:off x="467544" y="4000996"/>
            <a:ext cx="4176464" cy="2308324"/>
          </a:xfrm>
          <a:prstGeom prst="rect">
            <a:avLst/>
          </a:prstGeom>
          <a:noFill/>
        </p:spPr>
        <p:txBody>
          <a:bodyPr wrap="square" rtlCol="0">
            <a:spAutoFit/>
          </a:bodyPr>
          <a:lstStyle/>
          <a:p>
            <a:pPr>
              <a:lnSpc>
                <a:spcPct val="120000"/>
              </a:lnSpc>
            </a:pPr>
            <a:r>
              <a:rPr lang="zh-TW" altLang="en-US" sz="2000" dirty="0" smtClean="0">
                <a:latin typeface="Calibri" pitchFamily="34" charset="0"/>
              </a:rPr>
              <a:t>凱撒大帝在西元前一世紀，以當時簡單又有效的方式給自己傳出的信息加密：他將每個字母移動三位。如右圖所示，</a:t>
            </a:r>
            <a:r>
              <a:rPr lang="en-US" altLang="zh-TW" sz="2000" dirty="0" smtClean="0">
                <a:latin typeface="Calibri" pitchFamily="34" charset="0"/>
              </a:rPr>
              <a:t>M</a:t>
            </a:r>
            <a:r>
              <a:rPr lang="zh-TW" altLang="en-US" sz="2000" dirty="0" smtClean="0">
                <a:latin typeface="Calibri" pitchFamily="34" charset="0"/>
              </a:rPr>
              <a:t>移三位成為</a:t>
            </a:r>
            <a:r>
              <a:rPr lang="en-US" altLang="zh-TW" sz="2000" dirty="0" smtClean="0">
                <a:latin typeface="Calibri" pitchFamily="34" charset="0"/>
              </a:rPr>
              <a:t>P</a:t>
            </a:r>
            <a:r>
              <a:rPr lang="zh-TW" altLang="en-US" sz="2000" dirty="0" smtClean="0">
                <a:latin typeface="Calibri" pitchFamily="34" charset="0"/>
              </a:rPr>
              <a:t>；</a:t>
            </a:r>
            <a:r>
              <a:rPr lang="en-US" altLang="zh-TW" sz="2000" dirty="0" smtClean="0">
                <a:latin typeface="Calibri" pitchFamily="34" charset="0"/>
              </a:rPr>
              <a:t>E</a:t>
            </a:r>
            <a:r>
              <a:rPr lang="zh-TW" altLang="en-US" sz="2000" dirty="0" smtClean="0">
                <a:latin typeface="Calibri" pitchFamily="34" charset="0"/>
              </a:rPr>
              <a:t>成為</a:t>
            </a:r>
            <a:r>
              <a:rPr lang="en-US" altLang="zh-TW" sz="2000" dirty="0" smtClean="0">
                <a:latin typeface="Calibri" pitchFamily="34" charset="0"/>
              </a:rPr>
              <a:t>H</a:t>
            </a:r>
            <a:r>
              <a:rPr lang="zh-TW" altLang="en-US" sz="2000" dirty="0" smtClean="0">
                <a:latin typeface="Calibri" pitchFamily="34" charset="0"/>
              </a:rPr>
              <a:t>；而</a:t>
            </a:r>
            <a:r>
              <a:rPr lang="en-US" altLang="zh-TW" sz="2000" dirty="0" smtClean="0">
                <a:latin typeface="Calibri" pitchFamily="34" charset="0"/>
              </a:rPr>
              <a:t>T</a:t>
            </a:r>
            <a:r>
              <a:rPr lang="zh-TW" altLang="en-US" sz="2000" dirty="0" smtClean="0">
                <a:latin typeface="Calibri" pitchFamily="34" charset="0"/>
              </a:rPr>
              <a:t>成</a:t>
            </a:r>
            <a:r>
              <a:rPr lang="en-US" altLang="zh-TW" sz="2000" dirty="0" smtClean="0">
                <a:latin typeface="Calibri" pitchFamily="34" charset="0"/>
              </a:rPr>
              <a:t>W</a:t>
            </a:r>
            <a:r>
              <a:rPr lang="zh-TW" altLang="en-US" sz="2000" dirty="0" smtClean="0">
                <a:latin typeface="Calibri" pitchFamily="34" charset="0"/>
              </a:rPr>
              <a:t>。幾乎不可能再從字面上瞭解加密之後的文字。</a:t>
            </a:r>
            <a:endParaRPr lang="zh-TW" altLang="en-US" sz="2000" dirty="0">
              <a:latin typeface="Calibri" pitchFamily="34" charset="0"/>
            </a:endParaRPr>
          </a:p>
        </p:txBody>
      </p:sp>
      <p:grpSp>
        <p:nvGrpSpPr>
          <p:cNvPr id="137" name="群組 136"/>
          <p:cNvGrpSpPr/>
          <p:nvPr/>
        </p:nvGrpSpPr>
        <p:grpSpPr>
          <a:xfrm>
            <a:off x="5004048" y="1628800"/>
            <a:ext cx="3243301" cy="1551416"/>
            <a:chOff x="5643570" y="3060477"/>
            <a:chExt cx="2572563" cy="1230572"/>
          </a:xfrm>
        </p:grpSpPr>
        <p:sp>
          <p:nvSpPr>
            <p:cNvPr id="4" name="十邊形 3"/>
            <p:cNvSpPr/>
            <p:nvPr/>
          </p:nvSpPr>
          <p:spPr>
            <a:xfrm>
              <a:off x="5643570" y="3274791"/>
              <a:ext cx="285752" cy="928694"/>
            </a:xfrm>
            <a:prstGeom prst="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endParaRPr>
            </a:p>
          </p:txBody>
        </p:sp>
        <p:cxnSp>
          <p:nvCxnSpPr>
            <p:cNvPr id="8" name="直線接點 7"/>
            <p:cNvCxnSpPr>
              <a:stCxn id="4" idx="9"/>
            </p:cNvCxnSpPr>
            <p:nvPr/>
          </p:nvCxnSpPr>
          <p:spPr>
            <a:xfrm rot="16200000" flipH="1">
              <a:off x="6981580" y="2123808"/>
              <a:ext cx="11333" cy="2313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接點 11"/>
            <p:cNvCxnSpPr>
              <a:stCxn id="4" idx="1"/>
            </p:cNvCxnSpPr>
            <p:nvPr/>
          </p:nvCxnSpPr>
          <p:spPr>
            <a:xfrm>
              <a:off x="5929322" y="3739138"/>
              <a:ext cx="228601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a:off x="5857884" y="4000504"/>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4" idx="3"/>
            </p:cNvCxnSpPr>
            <p:nvPr/>
          </p:nvCxnSpPr>
          <p:spPr>
            <a:xfrm rot="16200000" flipH="1">
              <a:off x="6981580" y="3052501"/>
              <a:ext cx="11334" cy="2313300"/>
            </a:xfrm>
            <a:prstGeom prst="line">
              <a:avLst/>
            </a:prstGeom>
          </p:spPr>
          <p:style>
            <a:lnRef idx="1">
              <a:schemeClr val="accent1"/>
            </a:lnRef>
            <a:fillRef idx="0">
              <a:schemeClr val="accent1"/>
            </a:fillRef>
            <a:effectRef idx="0">
              <a:schemeClr val="accent1"/>
            </a:effectRef>
            <a:fontRef idx="minor">
              <a:schemeClr val="tx1"/>
            </a:fontRef>
          </p:style>
        </p:cxnSp>
        <p:grpSp>
          <p:nvGrpSpPr>
            <p:cNvPr id="83" name="群組 82"/>
            <p:cNvGrpSpPr/>
            <p:nvPr/>
          </p:nvGrpSpPr>
          <p:grpSpPr>
            <a:xfrm>
              <a:off x="6572264" y="3274790"/>
              <a:ext cx="72233" cy="940031"/>
              <a:chOff x="6143636" y="3274790"/>
              <a:chExt cx="72233" cy="940031"/>
            </a:xfrm>
          </p:grpSpPr>
          <p:cxnSp>
            <p:nvCxnSpPr>
              <p:cNvPr id="46" name="直線接點 45"/>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sp>
          <p:nvSpPr>
            <p:cNvPr id="50" name="文字方塊 49"/>
            <p:cNvSpPr txBox="1"/>
            <p:nvPr/>
          </p:nvSpPr>
          <p:spPr>
            <a:xfrm>
              <a:off x="6715140" y="3478413"/>
              <a:ext cx="245652" cy="317364"/>
            </a:xfrm>
            <a:prstGeom prst="rect">
              <a:avLst/>
            </a:prstGeom>
            <a:noFill/>
          </p:spPr>
          <p:txBody>
            <a:bodyPr wrap="none" rtlCol="0">
              <a:spAutoFit/>
            </a:bodyPr>
            <a:lstStyle/>
            <a:p>
              <a:r>
                <a:rPr lang="en-US" altLang="zh-TW" sz="2000" dirty="0" smtClean="0">
                  <a:latin typeface="Calibri" pitchFamily="34" charset="0"/>
                </a:rPr>
                <a:t>T</a:t>
              </a:r>
              <a:endParaRPr lang="zh-TW" altLang="en-US" sz="2000" dirty="0">
                <a:latin typeface="Calibri" pitchFamily="34" charset="0"/>
              </a:endParaRPr>
            </a:p>
          </p:txBody>
        </p:sp>
        <p:sp>
          <p:nvSpPr>
            <p:cNvPr id="51" name="文字方塊 50"/>
            <p:cNvSpPr txBox="1"/>
            <p:nvPr/>
          </p:nvSpPr>
          <p:spPr>
            <a:xfrm rot="21000000">
              <a:off x="6647628" y="3239325"/>
              <a:ext cx="257056" cy="317364"/>
            </a:xfrm>
            <a:prstGeom prst="rect">
              <a:avLst/>
            </a:prstGeom>
            <a:noFill/>
          </p:spPr>
          <p:txBody>
            <a:bodyPr wrap="square" rtlCol="0">
              <a:spAutoFit/>
            </a:bodyPr>
            <a:lstStyle/>
            <a:p>
              <a:r>
                <a:rPr lang="en-US" altLang="zh-TW" sz="2000" dirty="0" smtClean="0">
                  <a:latin typeface="Calibri" pitchFamily="34" charset="0"/>
                </a:rPr>
                <a:t>M</a:t>
              </a:r>
              <a:endParaRPr lang="zh-TW" altLang="en-US" sz="2000" dirty="0">
                <a:latin typeface="Calibri" pitchFamily="34" charset="0"/>
              </a:endParaRPr>
            </a:p>
          </p:txBody>
        </p:sp>
        <p:sp>
          <p:nvSpPr>
            <p:cNvPr id="52" name="文字方塊 51"/>
            <p:cNvSpPr txBox="1"/>
            <p:nvPr/>
          </p:nvSpPr>
          <p:spPr>
            <a:xfrm rot="21000000">
              <a:off x="7025662" y="3226667"/>
              <a:ext cx="257056" cy="317364"/>
            </a:xfrm>
            <a:prstGeom prst="rect">
              <a:avLst/>
            </a:prstGeom>
            <a:noFill/>
          </p:spPr>
          <p:txBody>
            <a:bodyPr wrap="squar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3" name="文字方塊 52"/>
            <p:cNvSpPr txBox="1"/>
            <p:nvPr/>
          </p:nvSpPr>
          <p:spPr>
            <a:xfrm rot="21000000">
              <a:off x="7382852" y="3226667"/>
              <a:ext cx="257056" cy="317364"/>
            </a:xfrm>
            <a:prstGeom prst="rect">
              <a:avLst/>
            </a:prstGeom>
            <a:noFill/>
          </p:spPr>
          <p:txBody>
            <a:bodyPr wrap="squar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5" name="文字方塊 54"/>
            <p:cNvSpPr txBox="1"/>
            <p:nvPr/>
          </p:nvSpPr>
          <p:spPr>
            <a:xfrm>
              <a:off x="7019528" y="3476852"/>
              <a:ext cx="320670" cy="317364"/>
            </a:xfrm>
            <a:prstGeom prst="rect">
              <a:avLst/>
            </a:prstGeom>
            <a:noFill/>
          </p:spPr>
          <p:txBody>
            <a:bodyPr wrap="none" rtlCol="0">
              <a:spAutoFit/>
            </a:bodyPr>
            <a:lstStyle/>
            <a:p>
              <a:r>
                <a:rPr lang="en-US" altLang="zh-TW" sz="2000" dirty="0" smtClean="0">
                  <a:latin typeface="Calibri" pitchFamily="34" charset="0"/>
                </a:rPr>
                <a:t>M</a:t>
              </a:r>
              <a:endParaRPr lang="zh-TW" altLang="en-US" sz="2000" dirty="0">
                <a:latin typeface="Calibri" pitchFamily="34" charset="0"/>
              </a:endParaRPr>
            </a:p>
          </p:txBody>
        </p:sp>
        <p:sp>
          <p:nvSpPr>
            <p:cNvPr id="56" name="文字方塊 55"/>
            <p:cNvSpPr txBox="1"/>
            <p:nvPr/>
          </p:nvSpPr>
          <p:spPr>
            <a:xfrm>
              <a:off x="7434426" y="3465650"/>
              <a:ext cx="245652" cy="317364"/>
            </a:xfrm>
            <a:prstGeom prst="rect">
              <a:avLst/>
            </a:prstGeom>
            <a:noFill/>
          </p:spPr>
          <p:txBody>
            <a:bodyPr wrap="none" rtlCol="0">
              <a:spAutoFit/>
            </a:bodyPr>
            <a:lstStyle/>
            <a:p>
              <a:r>
                <a:rPr lang="en-US" altLang="zh-TW" sz="2000" dirty="0" smtClean="0">
                  <a:latin typeface="Calibri" pitchFamily="34" charset="0"/>
                </a:rPr>
                <a:t>E</a:t>
              </a:r>
              <a:endParaRPr lang="zh-TW" altLang="en-US" sz="2000" dirty="0">
                <a:latin typeface="Calibri" pitchFamily="34" charset="0"/>
              </a:endParaRPr>
            </a:p>
          </p:txBody>
        </p:sp>
        <p:sp>
          <p:nvSpPr>
            <p:cNvPr id="57" name="文字方塊 56"/>
            <p:cNvSpPr txBox="1"/>
            <p:nvPr/>
          </p:nvSpPr>
          <p:spPr>
            <a:xfrm>
              <a:off x="6710428" y="3714752"/>
              <a:ext cx="264725" cy="317364"/>
            </a:xfrm>
            <a:prstGeom prst="rect">
              <a:avLst/>
            </a:prstGeom>
            <a:noFill/>
          </p:spPr>
          <p:txBody>
            <a:bodyPr wrap="none" rtlCol="0">
              <a:spAutoFit/>
            </a:bodyPr>
            <a:lstStyle/>
            <a:p>
              <a:r>
                <a:rPr lang="en-US" altLang="zh-TW" sz="2000" dirty="0" smtClean="0">
                  <a:latin typeface="Calibri" pitchFamily="34" charset="0"/>
                </a:rPr>
                <a:t>A</a:t>
              </a:r>
              <a:endParaRPr lang="zh-TW" altLang="en-US" sz="2000" dirty="0">
                <a:latin typeface="Calibri" pitchFamily="34" charset="0"/>
              </a:endParaRPr>
            </a:p>
          </p:txBody>
        </p:sp>
        <p:sp>
          <p:nvSpPr>
            <p:cNvPr id="58" name="文字方塊 57"/>
            <p:cNvSpPr txBox="1"/>
            <p:nvPr/>
          </p:nvSpPr>
          <p:spPr>
            <a:xfrm>
              <a:off x="7085250" y="3718863"/>
              <a:ext cx="245652" cy="317364"/>
            </a:xfrm>
            <a:prstGeom prst="rect">
              <a:avLst/>
            </a:prstGeom>
            <a:noFill/>
          </p:spPr>
          <p:txBody>
            <a:bodyPr wrap="none" rtlCol="0">
              <a:spAutoFit/>
            </a:bodyPr>
            <a:lstStyle/>
            <a:p>
              <a:r>
                <a:rPr lang="en-US" altLang="zh-TW" sz="2000" dirty="0" smtClean="0">
                  <a:latin typeface="Calibri" pitchFamily="34" charset="0"/>
                </a:rPr>
                <a:t>T</a:t>
              </a:r>
              <a:endParaRPr lang="zh-TW" altLang="en-US" sz="2000" dirty="0">
                <a:latin typeface="Calibri" pitchFamily="34" charset="0"/>
              </a:endParaRPr>
            </a:p>
          </p:txBody>
        </p:sp>
        <p:sp>
          <p:nvSpPr>
            <p:cNvPr id="59" name="文字方塊 58"/>
            <p:cNvSpPr txBox="1"/>
            <p:nvPr/>
          </p:nvSpPr>
          <p:spPr>
            <a:xfrm>
              <a:off x="7416792" y="3717864"/>
              <a:ext cx="277440" cy="317364"/>
            </a:xfrm>
            <a:prstGeom prst="rect">
              <a:avLst/>
            </a:prstGeom>
            <a:noFill/>
          </p:spPr>
          <p:txBody>
            <a:bodyPr wrap="none" rtlCol="0">
              <a:spAutoFit/>
            </a:bodyPr>
            <a:lstStyle/>
            <a:p>
              <a:r>
                <a:rPr lang="en-US" altLang="zh-TW" sz="2000" dirty="0" smtClean="0">
                  <a:latin typeface="Calibri" pitchFamily="34" charset="0"/>
                </a:rPr>
                <a:t>N</a:t>
              </a:r>
              <a:endParaRPr lang="zh-TW" altLang="en-US" sz="2000" dirty="0">
                <a:latin typeface="Calibri" pitchFamily="34" charset="0"/>
              </a:endParaRPr>
            </a:p>
          </p:txBody>
        </p:sp>
        <p:sp>
          <p:nvSpPr>
            <p:cNvPr id="60" name="文字方塊 59"/>
            <p:cNvSpPr txBox="1"/>
            <p:nvPr/>
          </p:nvSpPr>
          <p:spPr>
            <a:xfrm rot="600000">
              <a:off x="6687158" y="3973685"/>
              <a:ext cx="197335" cy="317364"/>
            </a:xfrm>
            <a:prstGeom prst="rect">
              <a:avLst/>
            </a:prstGeom>
            <a:noFill/>
          </p:spPr>
          <p:txBody>
            <a:bodyPr wrap="none" rtlCol="0">
              <a:spAutoFit/>
            </a:bodyPr>
            <a:lstStyle/>
            <a:p>
              <a:r>
                <a:rPr lang="en-US" altLang="zh-TW" sz="2000" dirty="0" smtClean="0">
                  <a:latin typeface="Calibri" pitchFamily="34" charset="0"/>
                </a:rPr>
                <a:t>I</a:t>
              </a:r>
              <a:endParaRPr lang="zh-TW" altLang="en-US" sz="2000" dirty="0">
                <a:latin typeface="Calibri" pitchFamily="34" charset="0"/>
              </a:endParaRPr>
            </a:p>
          </p:txBody>
        </p:sp>
        <p:sp>
          <p:nvSpPr>
            <p:cNvPr id="61" name="文字方塊 60"/>
            <p:cNvSpPr txBox="1"/>
            <p:nvPr/>
          </p:nvSpPr>
          <p:spPr>
            <a:xfrm rot="600000">
              <a:off x="7035868" y="3948372"/>
              <a:ext cx="277440" cy="317364"/>
            </a:xfrm>
            <a:prstGeom prst="rect">
              <a:avLst/>
            </a:prstGeom>
            <a:noFill/>
          </p:spPr>
          <p:txBody>
            <a:bodyPr wrap="none" rtlCol="0">
              <a:spAutoFit/>
            </a:bodyPr>
            <a:lstStyle/>
            <a:p>
              <a:r>
                <a:rPr lang="en-US" altLang="zh-TW" sz="2000" dirty="0" smtClean="0">
                  <a:latin typeface="Calibri" pitchFamily="34" charset="0"/>
                </a:rPr>
                <a:t>N</a:t>
              </a:r>
              <a:endParaRPr lang="zh-TW" altLang="en-US" sz="2000" dirty="0">
                <a:latin typeface="Calibri" pitchFamily="34" charset="0"/>
              </a:endParaRPr>
            </a:p>
          </p:txBody>
        </p:sp>
        <p:sp>
          <p:nvSpPr>
            <p:cNvPr id="62" name="文字方塊 61"/>
            <p:cNvSpPr txBox="1"/>
            <p:nvPr/>
          </p:nvSpPr>
          <p:spPr>
            <a:xfrm rot="600000">
              <a:off x="7427433" y="3964055"/>
              <a:ext cx="245652" cy="317364"/>
            </a:xfrm>
            <a:prstGeom prst="rect">
              <a:avLst/>
            </a:prstGeom>
            <a:noFill/>
          </p:spPr>
          <p:txBody>
            <a:bodyPr wrap="none" rtlCol="0">
              <a:spAutoFit/>
            </a:bodyPr>
            <a:lstStyle/>
            <a:p>
              <a:r>
                <a:rPr lang="en-US" altLang="zh-TW" sz="2000" dirty="0" smtClean="0">
                  <a:latin typeface="Calibri" pitchFamily="34" charset="0"/>
                </a:rPr>
                <a:t>E</a:t>
              </a:r>
              <a:endParaRPr lang="zh-TW" altLang="en-US" sz="2000" dirty="0">
                <a:latin typeface="Calibri" pitchFamily="34" charset="0"/>
              </a:endParaRPr>
            </a:p>
          </p:txBody>
        </p:sp>
        <p:cxnSp>
          <p:nvCxnSpPr>
            <p:cNvPr id="65" name="直線接點 64"/>
            <p:cNvCxnSpPr/>
            <p:nvPr/>
          </p:nvCxnSpPr>
          <p:spPr>
            <a:xfrm rot="16200000" flipV="1">
              <a:off x="6429388" y="3131915"/>
              <a:ext cx="21431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rot="16200000" flipV="1">
              <a:off x="6786578" y="3131915"/>
              <a:ext cx="21431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接點 67"/>
            <p:cNvCxnSpPr/>
            <p:nvPr/>
          </p:nvCxnSpPr>
          <p:spPr>
            <a:xfrm>
              <a:off x="6500826" y="3060477"/>
              <a:ext cx="357190" cy="1588"/>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群組 83"/>
            <p:cNvGrpSpPr/>
            <p:nvPr/>
          </p:nvGrpSpPr>
          <p:grpSpPr>
            <a:xfrm>
              <a:off x="7285849" y="3286124"/>
              <a:ext cx="72233" cy="940031"/>
              <a:chOff x="6143636" y="3274790"/>
              <a:chExt cx="72233" cy="940031"/>
            </a:xfrm>
          </p:grpSpPr>
          <p:cxnSp>
            <p:nvCxnSpPr>
              <p:cNvPr id="85" name="直線接點 8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9" name="群組 88"/>
            <p:cNvGrpSpPr/>
            <p:nvPr/>
          </p:nvGrpSpPr>
          <p:grpSpPr>
            <a:xfrm>
              <a:off x="7643039" y="3286124"/>
              <a:ext cx="72233" cy="940031"/>
              <a:chOff x="6143636" y="3274790"/>
              <a:chExt cx="72233" cy="940031"/>
            </a:xfrm>
          </p:grpSpPr>
          <p:cxnSp>
            <p:nvCxnSpPr>
              <p:cNvPr id="90" name="直線接點 89"/>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線接點 91"/>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6929454" y="3286124"/>
              <a:ext cx="72233" cy="940031"/>
              <a:chOff x="6143636" y="3274790"/>
              <a:chExt cx="72233" cy="940031"/>
            </a:xfrm>
          </p:grpSpPr>
          <p:cxnSp>
            <p:nvCxnSpPr>
              <p:cNvPr id="95" name="直線接點 9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線接點 9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4" name="群組 103"/>
            <p:cNvGrpSpPr/>
            <p:nvPr/>
          </p:nvGrpSpPr>
          <p:grpSpPr>
            <a:xfrm>
              <a:off x="8143900" y="3274787"/>
              <a:ext cx="72233" cy="940031"/>
              <a:chOff x="6143636" y="3274790"/>
              <a:chExt cx="72233" cy="940031"/>
            </a:xfrm>
          </p:grpSpPr>
          <p:cxnSp>
            <p:nvCxnSpPr>
              <p:cNvPr id="105" name="直線接點 104"/>
              <p:cNvCxnSpPr/>
              <p:nvPr/>
            </p:nvCxnSpPr>
            <p:spPr>
              <a:xfrm rot="16200000" flipH="1">
                <a:off x="6102251" y="3316176"/>
                <a:ext cx="154209"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線接點 105"/>
              <p:cNvCxnSpPr/>
              <p:nvPr/>
            </p:nvCxnSpPr>
            <p:spPr>
              <a:xfrm rot="5400000">
                <a:off x="6066532" y="3566209"/>
                <a:ext cx="297085"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接點 106"/>
              <p:cNvCxnSpPr/>
              <p:nvPr/>
            </p:nvCxnSpPr>
            <p:spPr>
              <a:xfrm rot="5400000">
                <a:off x="6077865" y="3851961"/>
                <a:ext cx="274419"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線接點 107"/>
              <p:cNvCxnSpPr/>
              <p:nvPr/>
            </p:nvCxnSpPr>
            <p:spPr>
              <a:xfrm rot="5400000">
                <a:off x="6066531" y="4066276"/>
                <a:ext cx="225650" cy="7143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6" name="直線接點 135"/>
            <p:cNvCxnSpPr/>
            <p:nvPr/>
          </p:nvCxnSpPr>
          <p:spPr>
            <a:xfrm>
              <a:off x="5929322" y="3498850"/>
              <a:ext cx="2286016"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857752" y="1357298"/>
            <a:ext cx="3500462" cy="3143272"/>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ECB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Electronic Code Book </a:t>
            </a:r>
            <a:r>
              <a:rPr lang="en-US" altLang="zh-TW" dirty="0" smtClean="0">
                <a:solidFill>
                  <a:srgbClr val="FF0000"/>
                </a:solidFill>
              </a:rPr>
              <a:t>(ECB)</a:t>
            </a:r>
            <a:r>
              <a:rPr lang="zh-TW" altLang="en-US" dirty="0" smtClean="0">
                <a:solidFill>
                  <a:srgbClr val="FF0000"/>
                </a:solidFill>
              </a:rPr>
              <a:t> </a:t>
            </a:r>
            <a:r>
              <a:rPr lang="zh-TW" altLang="en-US" dirty="0" smtClean="0"/>
              <a:t>為最基本方式，如右圖訊息切為四塊 </a:t>
            </a:r>
            <a:r>
              <a:rPr lang="en-US" altLang="zh-TW" dirty="0" smtClean="0">
                <a:ea typeface="微軟正黑體"/>
              </a:rPr>
              <a:t>(B1</a:t>
            </a:r>
            <a:r>
              <a:rPr lang="zh-TW" altLang="en-US" dirty="0" smtClean="0">
                <a:ea typeface="微軟正黑體"/>
              </a:rPr>
              <a:t> </a:t>
            </a:r>
            <a:r>
              <a:rPr lang="en-US" altLang="zh-TW" dirty="0" smtClean="0">
                <a:ea typeface="微軟正黑體"/>
              </a:rPr>
              <a:t>- B4)</a:t>
            </a:r>
            <a:r>
              <a:rPr lang="zh-TW" altLang="en-US" dirty="0" smtClean="0">
                <a:ea typeface="微軟正黑體"/>
              </a:rPr>
              <a:t>，每塊都以</a:t>
            </a:r>
            <a:r>
              <a:rPr lang="zh-TW" altLang="en-US" dirty="0" smtClean="0">
                <a:solidFill>
                  <a:srgbClr val="0000FF"/>
                </a:solidFill>
                <a:ea typeface="微軟正黑體"/>
              </a:rPr>
              <a:t>相同的</a:t>
            </a:r>
            <a:r>
              <a:rPr lang="zh-TW" altLang="en-US" dirty="0" smtClean="0">
                <a:ea typeface="微軟正黑體"/>
              </a:rPr>
              <a:t>對稱式金鑰加密 </a:t>
            </a:r>
            <a:r>
              <a:rPr lang="en-US" altLang="zh-TW" dirty="0" smtClean="0">
                <a:ea typeface="微軟正黑體"/>
              </a:rPr>
              <a:t>(E)</a:t>
            </a:r>
            <a:r>
              <a:rPr lang="zh-TW" altLang="en-US" dirty="0" smtClean="0">
                <a:ea typeface="微軟正黑體"/>
              </a:rPr>
              <a:t> 產生密文 </a:t>
            </a:r>
            <a:r>
              <a:rPr lang="en-US" altLang="zh-TW" dirty="0" smtClean="0"/>
              <a:t>(C1 - C4)</a:t>
            </a:r>
            <a:r>
              <a:rPr lang="zh-TW" altLang="en-US" dirty="0" smtClean="0"/>
              <a:t>。</a:t>
            </a:r>
            <a:endParaRPr lang="en-US" altLang="zh-TW" dirty="0" smtClean="0"/>
          </a:p>
          <a:p>
            <a:r>
              <a:rPr lang="en-US" altLang="zh-TW" dirty="0" smtClean="0"/>
              <a:t>ECB</a:t>
            </a:r>
            <a:r>
              <a:rPr lang="zh-TW" altLang="en-US" dirty="0" smtClean="0"/>
              <a:t>的長處是簡單且每塊的運算可以平行處理</a:t>
            </a:r>
            <a:r>
              <a:rPr lang="zh-TW" altLang="en-US" dirty="0" smtClean="0">
                <a:ea typeface="微軟正黑體"/>
              </a:rPr>
              <a:t> </a:t>
            </a:r>
            <a:r>
              <a:rPr lang="en-US" altLang="zh-TW" dirty="0" smtClean="0">
                <a:ea typeface="微軟正黑體"/>
              </a:rPr>
              <a:t>(</a:t>
            </a:r>
            <a:r>
              <a:rPr lang="zh-TW" altLang="en-US" dirty="0" smtClean="0">
                <a:ea typeface="微軟正黑體"/>
              </a:rPr>
              <a:t>下一塊的運算不需等待上一塊的運算結果</a:t>
            </a:r>
            <a:r>
              <a:rPr lang="en-US" altLang="zh-TW" dirty="0" smtClean="0">
                <a:ea typeface="微軟正黑體"/>
              </a:rPr>
              <a:t>)</a:t>
            </a:r>
            <a:r>
              <a:rPr lang="zh-TW" altLang="en-US" dirty="0" smtClean="0">
                <a:ea typeface="微軟正黑體"/>
              </a:rPr>
              <a:t>。另一個長處是當任一區塊發生錯誤時，不會影響其他區塊。</a:t>
            </a:r>
            <a:endParaRPr lang="en-US" altLang="zh-TW" dirty="0" smtClean="0">
              <a:ea typeface="微軟正黑體"/>
            </a:endParaRPr>
          </a:p>
          <a:p>
            <a:r>
              <a:rPr lang="zh-TW" altLang="en-US" dirty="0" smtClean="0">
                <a:ea typeface="微軟正黑體"/>
              </a:rPr>
              <a:t>缺點是它只適合較短之訊息。由於</a:t>
            </a:r>
            <a:r>
              <a:rPr lang="zh-TW" altLang="en-US" dirty="0" smtClean="0">
                <a:solidFill>
                  <a:srgbClr val="0000FF"/>
                </a:solidFill>
                <a:ea typeface="微軟正黑體"/>
              </a:rPr>
              <a:t>每區塊都使用相同金鑰加密</a:t>
            </a:r>
            <a:r>
              <a:rPr lang="zh-TW" altLang="en-US" dirty="0" smtClean="0">
                <a:ea typeface="微軟正黑體"/>
              </a:rPr>
              <a:t>，若訊息塊數太多，則容易發生訊息重複而易被讀破。</a:t>
            </a:r>
            <a:endParaRPr lang="en-US" altLang="zh-TW" dirty="0" smtClean="0">
              <a:ea typeface="微軟正黑體"/>
            </a:endParaRPr>
          </a:p>
          <a:p>
            <a:endParaRPr lang="zh-TW" altLang="en-US" dirty="0"/>
          </a:p>
        </p:txBody>
      </p:sp>
      <p:sp>
        <p:nvSpPr>
          <p:cNvPr id="6" name="流程圖: 文件 5"/>
          <p:cNvSpPr/>
          <p:nvPr/>
        </p:nvSpPr>
        <p:spPr>
          <a:xfrm>
            <a:off x="507206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3" name="橢圓 12"/>
          <p:cNvSpPr/>
          <p:nvPr/>
        </p:nvSpPr>
        <p:spPr>
          <a:xfrm>
            <a:off x="5214942"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14" name="矩形 13"/>
          <p:cNvSpPr/>
          <p:nvPr/>
        </p:nvSpPr>
        <p:spPr>
          <a:xfrm>
            <a:off x="5072066"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6" idx="2"/>
            <a:endCxn id="13" idx="0"/>
          </p:cNvCxnSpPr>
          <p:nvPr/>
        </p:nvCxnSpPr>
        <p:spPr>
          <a:xfrm rot="5400000">
            <a:off x="5122251"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3" idx="4"/>
            <a:endCxn id="14" idx="0"/>
          </p:cNvCxnSpPr>
          <p:nvPr/>
        </p:nvCxnSpPr>
        <p:spPr>
          <a:xfrm rot="5400000">
            <a:off x="5072066"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5857884"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7" name="橢圓 46"/>
          <p:cNvSpPr/>
          <p:nvPr/>
        </p:nvSpPr>
        <p:spPr>
          <a:xfrm>
            <a:off x="6000760"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48" name="矩形 47"/>
          <p:cNvSpPr/>
          <p:nvPr/>
        </p:nvSpPr>
        <p:spPr>
          <a:xfrm>
            <a:off x="5857884"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46" idx="2"/>
            <a:endCxn id="47" idx="0"/>
          </p:cNvCxnSpPr>
          <p:nvPr/>
        </p:nvCxnSpPr>
        <p:spPr>
          <a:xfrm rot="5400000">
            <a:off x="5908069"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7" idx="4"/>
            <a:endCxn id="48" idx="0"/>
          </p:cNvCxnSpPr>
          <p:nvPr/>
        </p:nvCxnSpPr>
        <p:spPr>
          <a:xfrm rot="5400000">
            <a:off x="5857884"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64370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2" name="橢圓 51"/>
          <p:cNvSpPr/>
          <p:nvPr/>
        </p:nvSpPr>
        <p:spPr>
          <a:xfrm>
            <a:off x="6786578"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3" name="矩形 52"/>
          <p:cNvSpPr/>
          <p:nvPr/>
        </p:nvSpPr>
        <p:spPr>
          <a:xfrm>
            <a:off x="6643702"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51" idx="2"/>
            <a:endCxn id="52" idx="0"/>
          </p:cNvCxnSpPr>
          <p:nvPr/>
        </p:nvCxnSpPr>
        <p:spPr>
          <a:xfrm rot="5400000">
            <a:off x="6693887"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52" idx="4"/>
            <a:endCxn id="53" idx="0"/>
          </p:cNvCxnSpPr>
          <p:nvPr/>
        </p:nvCxnSpPr>
        <p:spPr>
          <a:xfrm rot="5400000">
            <a:off x="6643702"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42952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7" name="橢圓 56"/>
          <p:cNvSpPr/>
          <p:nvPr/>
        </p:nvSpPr>
        <p:spPr>
          <a:xfrm>
            <a:off x="7572396" y="2714620"/>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8" name="矩形 57"/>
          <p:cNvSpPr/>
          <p:nvPr/>
        </p:nvSpPr>
        <p:spPr>
          <a:xfrm>
            <a:off x="7429520" y="3714752"/>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56" idx="2"/>
            <a:endCxn id="57" idx="0"/>
          </p:cNvCxnSpPr>
          <p:nvPr/>
        </p:nvCxnSpPr>
        <p:spPr>
          <a:xfrm rot="5400000">
            <a:off x="7479705" y="2443334"/>
            <a:ext cx="54257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7" idx="4"/>
            <a:endCxn id="58" idx="0"/>
          </p:cNvCxnSpPr>
          <p:nvPr/>
        </p:nvCxnSpPr>
        <p:spPr>
          <a:xfrm rot="5400000">
            <a:off x="7429520" y="339328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147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CBC</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Cipher Block Chaining (CBC)</a:t>
            </a:r>
            <a:r>
              <a:rPr lang="zh-TW" altLang="en-US" dirty="0" smtClean="0"/>
              <a:t> 的第一塊訊息</a:t>
            </a:r>
            <a:r>
              <a:rPr lang="en-US" altLang="zh-TW" dirty="0" smtClean="0"/>
              <a:t>B1</a:t>
            </a:r>
            <a:r>
              <a:rPr lang="zh-TW" altLang="en-US" dirty="0" smtClean="0"/>
              <a:t>與</a:t>
            </a:r>
            <a:r>
              <a:rPr lang="zh-TW" altLang="en-US" dirty="0" smtClean="0">
                <a:solidFill>
                  <a:srgbClr val="FF0000"/>
                </a:solidFill>
              </a:rPr>
              <a:t>初始向量</a:t>
            </a:r>
            <a:r>
              <a:rPr lang="en-US" altLang="zh-TW" dirty="0" smtClean="0">
                <a:solidFill>
                  <a:srgbClr val="FF0000"/>
                </a:solidFill>
              </a:rPr>
              <a:t>IV</a:t>
            </a:r>
            <a:r>
              <a:rPr lang="en-US" altLang="zh-TW" dirty="0" smtClean="0">
                <a:solidFill>
                  <a:srgbClr val="0000FF"/>
                </a:solidFill>
              </a:rPr>
              <a:t>(</a:t>
            </a:r>
            <a:r>
              <a:rPr lang="zh-TW" altLang="en-US" dirty="0" smtClean="0">
                <a:solidFill>
                  <a:srgbClr val="0000FF"/>
                </a:solidFill>
              </a:rPr>
              <a:t>一個隨機亂數</a:t>
            </a:r>
            <a:r>
              <a:rPr lang="en-US" altLang="zh-TW" dirty="0" smtClean="0">
                <a:solidFill>
                  <a:srgbClr val="0000FF"/>
                </a:solidFill>
              </a:rPr>
              <a:t>)</a:t>
            </a:r>
            <a:r>
              <a:rPr lang="zh-TW" altLang="en-US" dirty="0" smtClean="0"/>
              <a:t>做</a:t>
            </a:r>
            <a:r>
              <a:rPr lang="en-US" altLang="zh-TW" dirty="0" smtClean="0"/>
              <a:t>XOR</a:t>
            </a:r>
            <a:r>
              <a:rPr lang="zh-TW" altLang="en-US" dirty="0" smtClean="0">
                <a:ea typeface="微軟正黑體"/>
              </a:rPr>
              <a:t>後再以對稱式金鑰加密產生密文</a:t>
            </a:r>
            <a:r>
              <a:rPr lang="en-US" altLang="zh-TW" dirty="0" smtClean="0"/>
              <a:t>C1</a:t>
            </a:r>
            <a:r>
              <a:rPr lang="zh-TW" altLang="en-US" dirty="0" smtClean="0"/>
              <a:t>。</a:t>
            </a:r>
            <a:r>
              <a:rPr lang="zh-TW" altLang="en-US" dirty="0" smtClean="0">
                <a:solidFill>
                  <a:srgbClr val="0000FF"/>
                </a:solidFill>
              </a:rPr>
              <a:t>之後每塊不再用</a:t>
            </a:r>
            <a:r>
              <a:rPr lang="en-US" altLang="zh-TW" dirty="0" smtClean="0">
                <a:solidFill>
                  <a:srgbClr val="0000FF"/>
                </a:solidFill>
              </a:rPr>
              <a:t>IV</a:t>
            </a:r>
            <a:r>
              <a:rPr lang="zh-TW" altLang="en-US" dirty="0" smtClean="0">
                <a:solidFill>
                  <a:srgbClr val="0000FF"/>
                </a:solidFill>
              </a:rPr>
              <a:t>，而以前一塊密文取代</a:t>
            </a:r>
            <a:r>
              <a:rPr lang="zh-TW" altLang="en-US" dirty="0" smtClean="0"/>
              <a:t>。</a:t>
            </a:r>
            <a:endParaRPr lang="en-US" altLang="zh-TW" dirty="0" smtClean="0"/>
          </a:p>
          <a:p>
            <a:r>
              <a:rPr lang="en-US" altLang="zh-TW" dirty="0" smtClean="0">
                <a:ea typeface="微軟正黑體"/>
              </a:rPr>
              <a:t>CBC</a:t>
            </a:r>
            <a:r>
              <a:rPr lang="zh-TW" altLang="en-US" dirty="0" smtClean="0">
                <a:ea typeface="微軟正黑體"/>
              </a:rPr>
              <a:t>改善</a:t>
            </a:r>
            <a:r>
              <a:rPr lang="en-US" altLang="zh-TW" dirty="0" smtClean="0">
                <a:ea typeface="微軟正黑體"/>
              </a:rPr>
              <a:t>EBC</a:t>
            </a:r>
            <a:r>
              <a:rPr lang="zh-TW" altLang="en-US" dirty="0" smtClean="0">
                <a:ea typeface="微軟正黑體"/>
              </a:rPr>
              <a:t>不適合長訊息的缺點：</a:t>
            </a:r>
            <a:r>
              <a:rPr lang="zh-TW" altLang="en-US" dirty="0" smtClean="0">
                <a:solidFill>
                  <a:srgbClr val="FF0000"/>
                </a:solidFill>
                <a:ea typeface="微軟正黑體"/>
              </a:rPr>
              <a:t>即使有兩塊相同的原文，也會產生不同的密文</a:t>
            </a:r>
            <a:r>
              <a:rPr lang="zh-TW" altLang="en-US" dirty="0" smtClean="0">
                <a:ea typeface="微軟正黑體"/>
              </a:rPr>
              <a:t>。</a:t>
            </a:r>
            <a:endParaRPr lang="en-US" altLang="zh-TW" dirty="0" smtClean="0">
              <a:ea typeface="微軟正黑體"/>
            </a:endParaRPr>
          </a:p>
          <a:p>
            <a:r>
              <a:rPr lang="en-US" altLang="zh-TW" dirty="0" smtClean="0">
                <a:ea typeface="微軟正黑體"/>
              </a:rPr>
              <a:t>CBC</a:t>
            </a:r>
            <a:r>
              <a:rPr lang="zh-TW" altLang="en-US" dirty="0" smtClean="0">
                <a:ea typeface="微軟正黑體"/>
              </a:rPr>
              <a:t>的缺點就是完全</a:t>
            </a:r>
            <a:r>
              <a:rPr lang="zh-TW" altLang="en-US" dirty="0" smtClean="0">
                <a:solidFill>
                  <a:srgbClr val="0000FF"/>
                </a:solidFill>
                <a:ea typeface="微軟正黑體"/>
              </a:rPr>
              <a:t>無法平行處理</a:t>
            </a:r>
            <a:r>
              <a:rPr lang="zh-TW" altLang="en-US" dirty="0" smtClean="0">
                <a:ea typeface="微軟正黑體"/>
              </a:rPr>
              <a:t>，一個區塊運算結束後，才能開始下一區塊。</a:t>
            </a:r>
            <a:endParaRPr lang="en-US" altLang="zh-TW" dirty="0" smtClean="0">
              <a:ea typeface="微軟正黑體"/>
            </a:endParaRPr>
          </a:p>
          <a:p>
            <a:endParaRPr lang="zh-TW" altLang="en-US" dirty="0"/>
          </a:p>
        </p:txBody>
      </p:sp>
      <p:sp>
        <p:nvSpPr>
          <p:cNvPr id="6" name="流程圖: 文件 5"/>
          <p:cNvSpPr/>
          <p:nvPr/>
        </p:nvSpPr>
        <p:spPr>
          <a:xfrm>
            <a:off x="507206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072066"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66" idx="0"/>
          </p:cNvCxnSpPr>
          <p:nvPr/>
        </p:nvCxnSpPr>
        <p:spPr>
          <a:xfrm rot="5400000">
            <a:off x="5143504"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66" idx="4"/>
            <a:endCxn id="14" idx="0"/>
          </p:cNvCxnSpPr>
          <p:nvPr/>
        </p:nvCxnSpPr>
        <p:spPr>
          <a:xfrm rot="5400000">
            <a:off x="5143504"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5857884"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7" name="橢圓 46"/>
          <p:cNvSpPr/>
          <p:nvPr/>
        </p:nvSpPr>
        <p:spPr>
          <a:xfrm>
            <a:off x="6000760"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48" name="矩形 47"/>
          <p:cNvSpPr/>
          <p:nvPr/>
        </p:nvSpPr>
        <p:spPr>
          <a:xfrm>
            <a:off x="5857884"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7" idx="0"/>
          </p:cNvCxnSpPr>
          <p:nvPr/>
        </p:nvCxnSpPr>
        <p:spPr>
          <a:xfrm rot="5400000">
            <a:off x="5929322"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47" idx="4"/>
            <a:endCxn id="48" idx="0"/>
          </p:cNvCxnSpPr>
          <p:nvPr/>
        </p:nvCxnSpPr>
        <p:spPr>
          <a:xfrm rot="5400000">
            <a:off x="5929322"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64370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2" name="橢圓 51"/>
          <p:cNvSpPr/>
          <p:nvPr/>
        </p:nvSpPr>
        <p:spPr>
          <a:xfrm>
            <a:off x="6786578"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3" name="矩形 52"/>
          <p:cNvSpPr/>
          <p:nvPr/>
        </p:nvSpPr>
        <p:spPr>
          <a:xfrm>
            <a:off x="6643702"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2" idx="0"/>
          </p:cNvCxnSpPr>
          <p:nvPr/>
        </p:nvCxnSpPr>
        <p:spPr>
          <a:xfrm rot="5400000">
            <a:off x="6715140"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52" idx="4"/>
            <a:endCxn id="53" idx="0"/>
          </p:cNvCxnSpPr>
          <p:nvPr/>
        </p:nvCxnSpPr>
        <p:spPr>
          <a:xfrm rot="5400000">
            <a:off x="6715140"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42952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7" name="橢圓 56"/>
          <p:cNvSpPr/>
          <p:nvPr/>
        </p:nvSpPr>
        <p:spPr>
          <a:xfrm>
            <a:off x="7572396"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58" name="矩形 57"/>
          <p:cNvSpPr/>
          <p:nvPr/>
        </p:nvSpPr>
        <p:spPr>
          <a:xfrm>
            <a:off x="7429520"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7" idx="0"/>
          </p:cNvCxnSpPr>
          <p:nvPr/>
        </p:nvCxnSpPr>
        <p:spPr>
          <a:xfrm rot="5400000">
            <a:off x="7500958" y="3107529"/>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7" idx="4"/>
            <a:endCxn id="58" idx="0"/>
          </p:cNvCxnSpPr>
          <p:nvPr/>
        </p:nvCxnSpPr>
        <p:spPr>
          <a:xfrm rot="5400000">
            <a:off x="7500958" y="3964785"/>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22940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015226"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80104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58686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21494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000760"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78657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57239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214942" y="3357562"/>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79" name="直線單箭頭接點 78"/>
          <p:cNvCxnSpPr>
            <a:stCxn id="14" idx="0"/>
            <a:endCxn id="61" idx="3"/>
          </p:cNvCxnSpPr>
          <p:nvPr/>
        </p:nvCxnSpPr>
        <p:spPr>
          <a:xfrm rot="5400000" flipH="1" flipV="1">
            <a:off x="5018488"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48" idx="0"/>
            <a:endCxn id="62" idx="3"/>
          </p:cNvCxnSpPr>
          <p:nvPr/>
        </p:nvCxnSpPr>
        <p:spPr>
          <a:xfrm rot="5400000" flipH="1" flipV="1">
            <a:off x="5804306"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3" idx="0"/>
            <a:endCxn id="63" idx="3"/>
          </p:cNvCxnSpPr>
          <p:nvPr/>
        </p:nvCxnSpPr>
        <p:spPr>
          <a:xfrm rot="5400000" flipH="1" flipV="1">
            <a:off x="6590124" y="3180237"/>
            <a:ext cx="1409631"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圓角矩形 83"/>
          <p:cNvSpPr/>
          <p:nvPr/>
        </p:nvSpPr>
        <p:spPr>
          <a:xfrm>
            <a:off x="4572000" y="2500306"/>
            <a:ext cx="428628"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88" name="直線單箭頭接點 87"/>
          <p:cNvCxnSpPr>
            <a:stCxn id="84" idx="3"/>
            <a:endCxn id="45" idx="2"/>
          </p:cNvCxnSpPr>
          <p:nvPr/>
        </p:nvCxnSpPr>
        <p:spPr>
          <a:xfrm>
            <a:off x="5000628" y="2678901"/>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14776"/>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CFB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Cipher Feed Back (CFB)</a:t>
            </a:r>
            <a:r>
              <a:rPr lang="zh-TW" altLang="en-US" dirty="0" smtClean="0"/>
              <a:t>類似</a:t>
            </a:r>
            <a:r>
              <a:rPr lang="en-US" altLang="zh-TW" dirty="0" smtClean="0"/>
              <a:t>CBC</a:t>
            </a:r>
            <a:r>
              <a:rPr lang="zh-TW" altLang="en-US" dirty="0" smtClean="0"/>
              <a:t>，但初始向量</a:t>
            </a:r>
            <a:r>
              <a:rPr lang="en-US" altLang="zh-TW" dirty="0" smtClean="0"/>
              <a:t>IV</a:t>
            </a:r>
            <a:r>
              <a:rPr lang="zh-TW" altLang="en-US" dirty="0" smtClean="0"/>
              <a:t>與</a:t>
            </a:r>
            <a:r>
              <a:rPr lang="en-US" altLang="zh-TW" dirty="0" smtClean="0"/>
              <a:t>B1</a:t>
            </a:r>
            <a:r>
              <a:rPr lang="zh-TW" altLang="en-US" dirty="0" smtClean="0"/>
              <a:t>做</a:t>
            </a:r>
            <a:r>
              <a:rPr lang="en-US" altLang="zh-TW" dirty="0" smtClean="0"/>
              <a:t>XOR</a:t>
            </a:r>
            <a:r>
              <a:rPr lang="zh-TW" altLang="en-US" dirty="0" smtClean="0"/>
              <a:t>前</a:t>
            </a:r>
            <a:r>
              <a:rPr lang="zh-TW" altLang="en-US" dirty="0" smtClean="0">
                <a:solidFill>
                  <a:srgbClr val="0000FF"/>
                </a:solidFill>
              </a:rPr>
              <a:t>先以對稱式金鑰加密</a:t>
            </a:r>
            <a:r>
              <a:rPr lang="zh-TW" altLang="en-US" dirty="0" smtClean="0"/>
              <a:t>。之後每塊密文與下一塊原文做</a:t>
            </a:r>
            <a:r>
              <a:rPr lang="en-US" altLang="zh-TW" dirty="0" smtClean="0"/>
              <a:t>XOR</a:t>
            </a:r>
            <a:r>
              <a:rPr lang="zh-TW" altLang="en-US" dirty="0" smtClean="0"/>
              <a:t>也都先加密。</a:t>
            </a:r>
            <a:endParaRPr lang="en-US" altLang="zh-TW" dirty="0" smtClean="0"/>
          </a:p>
          <a:p>
            <a:r>
              <a:rPr lang="en-US" altLang="zh-TW" dirty="0" smtClean="0">
                <a:ea typeface="微軟正黑體"/>
              </a:rPr>
              <a:t>CFB</a:t>
            </a:r>
            <a:r>
              <a:rPr lang="zh-TW" altLang="en-US" dirty="0" smtClean="0">
                <a:ea typeface="微軟正黑體"/>
              </a:rPr>
              <a:t>是一種串流</a:t>
            </a:r>
            <a:r>
              <a:rPr lang="zh-TW" altLang="en-US" dirty="0" smtClean="0"/>
              <a:t>加密模式，想法類似一次性密碼本：每塊訊息都與</a:t>
            </a:r>
            <a:r>
              <a:rPr lang="zh-TW" altLang="en-US" dirty="0" smtClean="0">
                <a:ea typeface="微軟正黑體"/>
              </a:rPr>
              <a:t>「密碼本」中不同部分做</a:t>
            </a:r>
            <a:r>
              <a:rPr lang="en-US" altLang="zh-TW" dirty="0" smtClean="0">
                <a:ea typeface="微軟正黑體"/>
              </a:rPr>
              <a:t>XOR</a:t>
            </a:r>
            <a:r>
              <a:rPr lang="zh-TW" altLang="en-US" dirty="0" smtClean="0">
                <a:ea typeface="微軟正黑體"/>
              </a:rPr>
              <a:t>，且每次運算使用不同密碼本（因</a:t>
            </a:r>
            <a:r>
              <a:rPr lang="en-US" altLang="zh-TW" dirty="0" smtClean="0">
                <a:ea typeface="微軟正黑體"/>
              </a:rPr>
              <a:t>IV</a:t>
            </a:r>
            <a:r>
              <a:rPr lang="zh-TW" altLang="en-US" dirty="0" smtClean="0">
                <a:ea typeface="微軟正黑體"/>
              </a:rPr>
              <a:t>不同）。</a:t>
            </a:r>
            <a:endParaRPr lang="en-US" altLang="zh-TW" dirty="0" smtClean="0">
              <a:ea typeface="微軟正黑體"/>
            </a:endParaRPr>
          </a:p>
          <a:p>
            <a:r>
              <a:rPr lang="en-US" altLang="zh-TW" dirty="0" smtClean="0">
                <a:ea typeface="微軟正黑體"/>
              </a:rPr>
              <a:t>CFB</a:t>
            </a:r>
            <a:r>
              <a:rPr lang="zh-TW" altLang="en-US" dirty="0" smtClean="0">
                <a:ea typeface="微軟正黑體"/>
              </a:rPr>
              <a:t>之優缺點與</a:t>
            </a:r>
            <a:r>
              <a:rPr lang="en-US" altLang="zh-TW" dirty="0" smtClean="0">
                <a:ea typeface="微軟正黑體"/>
              </a:rPr>
              <a:t>CBC</a:t>
            </a:r>
            <a:r>
              <a:rPr lang="zh-TW" altLang="en-US" dirty="0" smtClean="0">
                <a:ea typeface="微軟正黑體"/>
              </a:rPr>
              <a:t>幾乎相同。</a:t>
            </a:r>
            <a:endParaRPr lang="zh-TW" altLang="en-US" dirty="0"/>
          </a:p>
        </p:txBody>
      </p:sp>
      <p:sp>
        <p:nvSpPr>
          <p:cNvPr id="6" name="流程圖: 文件 5"/>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214942"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14" idx="0"/>
          </p:cNvCxnSpPr>
          <p:nvPr/>
        </p:nvCxnSpPr>
        <p:spPr>
          <a:xfrm rot="5400000">
            <a:off x="4857752"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8" name="矩形 47"/>
          <p:cNvSpPr/>
          <p:nvPr/>
        </p:nvSpPr>
        <p:spPr>
          <a:xfrm>
            <a:off x="6000760"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8" idx="0"/>
          </p:cNvCxnSpPr>
          <p:nvPr/>
        </p:nvCxnSpPr>
        <p:spPr>
          <a:xfrm rot="5400000">
            <a:off x="5643570"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3" name="矩形 52"/>
          <p:cNvSpPr/>
          <p:nvPr/>
        </p:nvSpPr>
        <p:spPr>
          <a:xfrm>
            <a:off x="6786578"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3" idx="0"/>
          </p:cNvCxnSpPr>
          <p:nvPr/>
        </p:nvCxnSpPr>
        <p:spPr>
          <a:xfrm rot="5400000">
            <a:off x="6429388"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8" name="矩形 57"/>
          <p:cNvSpPr/>
          <p:nvPr/>
        </p:nvSpPr>
        <p:spPr>
          <a:xfrm>
            <a:off x="7572396" y="4214818"/>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8" idx="0"/>
          </p:cNvCxnSpPr>
          <p:nvPr/>
        </p:nvCxnSpPr>
        <p:spPr>
          <a:xfrm rot="5400000">
            <a:off x="7215206" y="3536157"/>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786446"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84" name="圓角矩形 83"/>
          <p:cNvSpPr/>
          <p:nvPr/>
        </p:nvSpPr>
        <p:spPr>
          <a:xfrm>
            <a:off x="4572000" y="3929066"/>
            <a:ext cx="428628"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72" name="直線單箭頭接點 71"/>
          <p:cNvCxnSpPr>
            <a:stCxn id="66" idx="0"/>
            <a:endCxn id="61" idx="3"/>
          </p:cNvCxnSpPr>
          <p:nvPr/>
        </p:nvCxnSpPr>
        <p:spPr>
          <a:xfrm rot="5400000" flipH="1" flipV="1">
            <a:off x="5840025"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stCxn id="14" idx="0"/>
            <a:endCxn id="66" idx="3"/>
          </p:cNvCxnSpPr>
          <p:nvPr/>
        </p:nvCxnSpPr>
        <p:spPr>
          <a:xfrm rot="5400000" flipH="1" flipV="1">
            <a:off x="5375678"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6572264"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9" name="直線單箭頭接點 88"/>
          <p:cNvCxnSpPr>
            <a:stCxn id="87" idx="0"/>
            <a:endCxn id="62" idx="3"/>
          </p:cNvCxnSpPr>
          <p:nvPr/>
        </p:nvCxnSpPr>
        <p:spPr>
          <a:xfrm rot="5400000" flipH="1" flipV="1">
            <a:off x="6625843"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48" idx="0"/>
            <a:endCxn id="87" idx="3"/>
          </p:cNvCxnSpPr>
          <p:nvPr/>
        </p:nvCxnSpPr>
        <p:spPr>
          <a:xfrm rot="5400000" flipH="1" flipV="1">
            <a:off x="6161496"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7358082"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95" name="直線單箭頭接點 94"/>
          <p:cNvCxnSpPr>
            <a:stCxn id="94" idx="0"/>
            <a:endCxn id="63" idx="3"/>
          </p:cNvCxnSpPr>
          <p:nvPr/>
        </p:nvCxnSpPr>
        <p:spPr>
          <a:xfrm rot="5400000" flipH="1" flipV="1">
            <a:off x="7411661" y="2930204"/>
            <a:ext cx="480937"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53" idx="0"/>
            <a:endCxn id="94" idx="3"/>
          </p:cNvCxnSpPr>
          <p:nvPr/>
        </p:nvCxnSpPr>
        <p:spPr>
          <a:xfrm rot="5400000" flipH="1" flipV="1">
            <a:off x="6947314" y="3751741"/>
            <a:ext cx="623813"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4929190" y="3286124"/>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102" name="直線單箭頭接點 101"/>
          <p:cNvCxnSpPr>
            <a:stCxn id="101" idx="0"/>
            <a:endCxn id="45" idx="3"/>
          </p:cNvCxnSpPr>
          <p:nvPr/>
        </p:nvCxnSpPr>
        <p:spPr>
          <a:xfrm rot="5400000" flipH="1" flipV="1">
            <a:off x="5018488" y="2894485"/>
            <a:ext cx="480937"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84" idx="0"/>
            <a:endCxn id="101" idx="3"/>
          </p:cNvCxnSpPr>
          <p:nvPr/>
        </p:nvCxnSpPr>
        <p:spPr>
          <a:xfrm rot="5400000" flipH="1" flipV="1">
            <a:off x="4714876" y="3662444"/>
            <a:ext cx="338061" cy="1951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714876" y="1357298"/>
            <a:ext cx="3643338" cy="378621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3" name="標題 2"/>
          <p:cNvSpPr>
            <a:spLocks noGrp="1"/>
          </p:cNvSpPr>
          <p:nvPr>
            <p:ph type="title"/>
          </p:nvPr>
        </p:nvSpPr>
        <p:spPr/>
        <p:txBody>
          <a:bodyPr/>
          <a:lstStyle/>
          <a:p>
            <a:r>
              <a:rPr lang="en-US" altLang="zh-TW" dirty="0" smtClean="0"/>
              <a:t>OFB</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Output Feed Back (OFB)</a:t>
            </a:r>
            <a:r>
              <a:rPr lang="zh-TW" altLang="en-US" dirty="0" smtClean="0"/>
              <a:t> 很類似 </a:t>
            </a:r>
            <a:r>
              <a:rPr lang="en-US" altLang="zh-TW" dirty="0" smtClean="0"/>
              <a:t>CFB</a:t>
            </a:r>
            <a:r>
              <a:rPr lang="zh-TW" altLang="en-US" dirty="0" smtClean="0"/>
              <a:t>，只是與原文做</a:t>
            </a:r>
            <a:r>
              <a:rPr lang="en-US" altLang="zh-TW" dirty="0" smtClean="0"/>
              <a:t>XOR</a:t>
            </a:r>
            <a:r>
              <a:rPr lang="zh-TW" altLang="en-US" dirty="0" smtClean="0"/>
              <a:t>的不是加密後的前一塊密文；而是</a:t>
            </a:r>
            <a:r>
              <a:rPr lang="zh-TW" altLang="en-US" dirty="0" smtClean="0">
                <a:solidFill>
                  <a:srgbClr val="0000FF"/>
                </a:solidFill>
              </a:rPr>
              <a:t>由</a:t>
            </a:r>
            <a:r>
              <a:rPr lang="en-US" altLang="zh-TW" dirty="0" smtClean="0">
                <a:solidFill>
                  <a:srgbClr val="0000FF"/>
                </a:solidFill>
              </a:rPr>
              <a:t>IV</a:t>
            </a:r>
            <a:r>
              <a:rPr lang="zh-TW" altLang="en-US" dirty="0" smtClean="0">
                <a:solidFill>
                  <a:srgbClr val="0000FF"/>
                </a:solidFill>
              </a:rPr>
              <a:t>一級級以對稱金鑰加密產生</a:t>
            </a:r>
            <a:r>
              <a:rPr lang="zh-TW" altLang="en-US" dirty="0" smtClean="0"/>
              <a:t>。</a:t>
            </a:r>
            <a:endParaRPr lang="en-US" altLang="zh-TW" dirty="0" smtClean="0"/>
          </a:p>
          <a:p>
            <a:r>
              <a:rPr lang="en-US" altLang="zh-TW" dirty="0" smtClean="0"/>
              <a:t>OFB</a:t>
            </a:r>
            <a:r>
              <a:rPr lang="zh-TW" altLang="en-US" dirty="0" smtClean="0"/>
              <a:t>也是一次性密碼本的觀念：每塊訊息都與「密碼本」中不同部分做</a:t>
            </a:r>
            <a:r>
              <a:rPr lang="en-US" altLang="zh-TW" dirty="0" smtClean="0"/>
              <a:t>XOR</a:t>
            </a:r>
            <a:r>
              <a:rPr lang="zh-TW" altLang="en-US" dirty="0" smtClean="0"/>
              <a:t>，且每次運算使用不同密碼本 </a:t>
            </a:r>
            <a:r>
              <a:rPr lang="en-US" altLang="zh-TW" dirty="0" smtClean="0"/>
              <a:t>(</a:t>
            </a:r>
            <a:r>
              <a:rPr lang="zh-TW" altLang="en-US" dirty="0" smtClean="0"/>
              <a:t>因</a:t>
            </a:r>
            <a:r>
              <a:rPr lang="en-US" altLang="zh-TW" dirty="0" smtClean="0"/>
              <a:t>IV</a:t>
            </a:r>
            <a:r>
              <a:rPr lang="zh-TW" altLang="en-US" dirty="0" smtClean="0"/>
              <a:t>不同</a:t>
            </a:r>
            <a:r>
              <a:rPr lang="en-US" altLang="zh-TW" dirty="0" smtClean="0"/>
              <a:t>)</a:t>
            </a:r>
            <a:r>
              <a:rPr lang="zh-TW" altLang="en-US" dirty="0" smtClean="0"/>
              <a:t>。</a:t>
            </a:r>
            <a:endParaRPr lang="en-US" altLang="zh-TW" dirty="0" smtClean="0"/>
          </a:p>
          <a:p>
            <a:r>
              <a:rPr lang="en-US" altLang="zh-TW" dirty="0" smtClean="0"/>
              <a:t>OFB</a:t>
            </a:r>
            <a:r>
              <a:rPr lang="zh-TW" altLang="en-US" dirty="0" smtClean="0"/>
              <a:t>有</a:t>
            </a:r>
            <a:r>
              <a:rPr lang="en-US" altLang="zh-TW" dirty="0" smtClean="0"/>
              <a:t>CFB</a:t>
            </a:r>
            <a:r>
              <a:rPr lang="zh-TW" altLang="en-US" dirty="0" smtClean="0"/>
              <a:t>的所有好處，由於一個區塊運算不需以靠上一區塊的結果，所以有平行運算的可能。</a:t>
            </a:r>
            <a:endParaRPr lang="en-US" altLang="zh-TW" dirty="0" smtClean="0"/>
          </a:p>
          <a:p>
            <a:r>
              <a:rPr lang="zh-TW" altLang="en-US" dirty="0" smtClean="0"/>
              <a:t>缺點是對稱式加密過程中若發生錯誤，錯誤會往下擴散。</a:t>
            </a:r>
            <a:endParaRPr lang="en-US" altLang="zh-TW" dirty="0" smtClean="0"/>
          </a:p>
          <a:p>
            <a:endParaRPr lang="en-US" altLang="zh-TW" dirty="0" smtClean="0"/>
          </a:p>
        </p:txBody>
      </p:sp>
      <p:sp>
        <p:nvSpPr>
          <p:cNvPr id="6" name="流程圖: 文件 5"/>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14" name="矩形 13"/>
          <p:cNvSpPr/>
          <p:nvPr/>
        </p:nvSpPr>
        <p:spPr>
          <a:xfrm>
            <a:off x="5214942"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16" name="直線單箭頭接點 15"/>
          <p:cNvCxnSpPr>
            <a:stCxn id="45" idx="4"/>
            <a:endCxn id="14" idx="0"/>
          </p:cNvCxnSpPr>
          <p:nvPr/>
        </p:nvCxnSpPr>
        <p:spPr>
          <a:xfrm rot="5400000">
            <a:off x="4786314"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流程圖: 文件 45"/>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48" name="矩形 47"/>
          <p:cNvSpPr/>
          <p:nvPr/>
        </p:nvSpPr>
        <p:spPr>
          <a:xfrm>
            <a:off x="6000760"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49" name="直線單箭頭接點 48"/>
          <p:cNvCxnSpPr>
            <a:stCxn id="61" idx="4"/>
            <a:endCxn id="48" idx="0"/>
          </p:cNvCxnSpPr>
          <p:nvPr/>
        </p:nvCxnSpPr>
        <p:spPr>
          <a:xfrm rot="5400000">
            <a:off x="5572132"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流程圖: 文件 50"/>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53" name="矩形 52"/>
          <p:cNvSpPr/>
          <p:nvPr/>
        </p:nvSpPr>
        <p:spPr>
          <a:xfrm>
            <a:off x="6786578"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54" name="直線單箭頭接點 53"/>
          <p:cNvCxnSpPr>
            <a:stCxn id="62" idx="4"/>
            <a:endCxn id="53" idx="0"/>
          </p:cNvCxnSpPr>
          <p:nvPr/>
        </p:nvCxnSpPr>
        <p:spPr>
          <a:xfrm rot="5400000">
            <a:off x="6357950"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流程圖: 文件 55"/>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58" name="矩形 57"/>
          <p:cNvSpPr/>
          <p:nvPr/>
        </p:nvSpPr>
        <p:spPr>
          <a:xfrm>
            <a:off x="7572396"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59" name="直線單箭頭接點 58"/>
          <p:cNvCxnSpPr>
            <a:stCxn id="63" idx="4"/>
            <a:endCxn id="58" idx="0"/>
          </p:cNvCxnSpPr>
          <p:nvPr/>
        </p:nvCxnSpPr>
        <p:spPr>
          <a:xfrm rot="5400000">
            <a:off x="7143768"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stCxn id="6" idx="2"/>
            <a:endCxn id="45"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46" idx="2"/>
            <a:endCxn id="61"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51" idx="2"/>
            <a:endCxn id="62"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56" idx="2"/>
            <a:endCxn id="63"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流程圖: 或 44"/>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1" name="流程圖: 或 60"/>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2" name="流程圖: 或 61"/>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3" name="流程圖: 或 62"/>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66" name="橢圓 65"/>
          <p:cNvSpPr/>
          <p:nvPr/>
        </p:nvSpPr>
        <p:spPr>
          <a:xfrm>
            <a:off x="5786446"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sp>
        <p:nvSpPr>
          <p:cNvPr id="84" name="圓角矩形 83"/>
          <p:cNvSpPr/>
          <p:nvPr/>
        </p:nvSpPr>
        <p:spPr>
          <a:xfrm>
            <a:off x="4857752" y="3714752"/>
            <a:ext cx="500066"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IV</a:t>
            </a:r>
            <a:endParaRPr lang="zh-TW" altLang="en-US" dirty="0">
              <a:latin typeface="Calibri" pitchFamily="34" charset="0"/>
            </a:endParaRPr>
          </a:p>
        </p:txBody>
      </p:sp>
      <p:cxnSp>
        <p:nvCxnSpPr>
          <p:cNvPr id="72" name="直線單箭頭接點 71"/>
          <p:cNvCxnSpPr>
            <a:stCxn id="66" idx="0"/>
            <a:endCxn id="61" idx="3"/>
          </p:cNvCxnSpPr>
          <p:nvPr/>
        </p:nvCxnSpPr>
        <p:spPr>
          <a:xfrm rot="5400000" flipH="1" flipV="1">
            <a:off x="5911463"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6572264"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9" name="直線單箭頭接點 88"/>
          <p:cNvCxnSpPr>
            <a:stCxn id="87" idx="0"/>
            <a:endCxn id="62" idx="3"/>
          </p:cNvCxnSpPr>
          <p:nvPr/>
        </p:nvCxnSpPr>
        <p:spPr>
          <a:xfrm rot="5400000" flipH="1" flipV="1">
            <a:off x="6697281"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橢圓 93"/>
          <p:cNvSpPr/>
          <p:nvPr/>
        </p:nvSpPr>
        <p:spPr>
          <a:xfrm>
            <a:off x="7358082"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95" name="直線單箭頭接點 94"/>
          <p:cNvCxnSpPr>
            <a:stCxn id="94" idx="0"/>
            <a:endCxn id="63" idx="3"/>
          </p:cNvCxnSpPr>
          <p:nvPr/>
        </p:nvCxnSpPr>
        <p:spPr>
          <a:xfrm rot="5400000" flipH="1" flipV="1">
            <a:off x="7483099"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4929190"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102" name="直線單箭頭接點 101"/>
          <p:cNvCxnSpPr>
            <a:stCxn id="101" idx="0"/>
            <a:endCxn id="45" idx="3"/>
          </p:cNvCxnSpPr>
          <p:nvPr/>
        </p:nvCxnSpPr>
        <p:spPr>
          <a:xfrm rot="5400000" flipH="1" flipV="1">
            <a:off x="5089926" y="2823047"/>
            <a:ext cx="338061"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01" idx="6"/>
            <a:endCxn id="66" idx="2"/>
          </p:cNvCxnSpPr>
          <p:nvPr/>
        </p:nvCxnSpPr>
        <p:spPr>
          <a:xfrm>
            <a:off x="5286380" y="3321843"/>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66" idx="6"/>
            <a:endCxn id="87" idx="2"/>
          </p:cNvCxnSpPr>
          <p:nvPr/>
        </p:nvCxnSpPr>
        <p:spPr>
          <a:xfrm>
            <a:off x="6143636" y="3321843"/>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a:stCxn id="87" idx="6"/>
            <a:endCxn id="94" idx="2"/>
          </p:cNvCxnSpPr>
          <p:nvPr/>
        </p:nvCxnSpPr>
        <p:spPr>
          <a:xfrm>
            <a:off x="6929454" y="3321843"/>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84" idx="0"/>
            <a:endCxn id="101" idx="4"/>
          </p:cNvCxnSpPr>
          <p:nvPr/>
        </p:nvCxnSpPr>
        <p:spPr>
          <a:xfrm rot="5400000" flipH="1" flipV="1">
            <a:off x="5000628"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CTR</a:t>
            </a:r>
            <a:endParaRPr lang="zh-TW" altLang="en-US" dirty="0"/>
          </a:p>
        </p:txBody>
      </p:sp>
      <p:sp>
        <p:nvSpPr>
          <p:cNvPr id="4" name="內容版面配置區 3"/>
          <p:cNvSpPr>
            <a:spLocks noGrp="1"/>
          </p:cNvSpPr>
          <p:nvPr>
            <p:ph sz="half" idx="1"/>
          </p:nvPr>
        </p:nvSpPr>
        <p:spPr>
          <a:xfrm>
            <a:off x="285720" y="1285860"/>
            <a:ext cx="4214842" cy="5214974"/>
          </a:xfrm>
        </p:spPr>
        <p:txBody>
          <a:bodyPr>
            <a:normAutofit/>
          </a:bodyPr>
          <a:lstStyle/>
          <a:p>
            <a:r>
              <a:rPr lang="en-US" altLang="zh-TW" dirty="0" smtClean="0"/>
              <a:t>Counter</a:t>
            </a:r>
            <a:r>
              <a:rPr lang="zh-TW" altLang="en-US" dirty="0" smtClean="0"/>
              <a:t> </a:t>
            </a:r>
            <a:r>
              <a:rPr lang="en-US" altLang="zh-TW" dirty="0" smtClean="0"/>
              <a:t>(CTR)</a:t>
            </a:r>
            <a:r>
              <a:rPr lang="zh-TW" altLang="en-US" dirty="0" smtClean="0"/>
              <a:t> 模式又類似</a:t>
            </a:r>
            <a:r>
              <a:rPr lang="en-US" altLang="zh-TW" dirty="0" smtClean="0"/>
              <a:t>OFB</a:t>
            </a:r>
            <a:r>
              <a:rPr lang="zh-TW" altLang="en-US" dirty="0" smtClean="0"/>
              <a:t>，只是與每塊原文做</a:t>
            </a:r>
            <a:r>
              <a:rPr lang="en-US" altLang="zh-TW" dirty="0" smtClean="0"/>
              <a:t>XOR</a:t>
            </a:r>
            <a:r>
              <a:rPr lang="zh-TW" altLang="en-US" dirty="0" smtClean="0"/>
              <a:t>的是</a:t>
            </a:r>
            <a:r>
              <a:rPr lang="zh-TW" altLang="en-US" dirty="0" smtClean="0">
                <a:solidFill>
                  <a:srgbClr val="0000FF"/>
                </a:solidFill>
              </a:rPr>
              <a:t>由計數器 </a:t>
            </a:r>
            <a:r>
              <a:rPr lang="en-US" altLang="zh-TW" dirty="0" smtClean="0">
                <a:solidFill>
                  <a:srgbClr val="0000FF"/>
                </a:solidFill>
              </a:rPr>
              <a:t>(counter)</a:t>
            </a:r>
            <a:r>
              <a:rPr lang="zh-TW" altLang="en-US" dirty="0" smtClean="0">
                <a:solidFill>
                  <a:srgbClr val="0000FF"/>
                </a:solidFill>
              </a:rPr>
              <a:t>產生的新</a:t>
            </a:r>
            <a:r>
              <a:rPr lang="en-US" altLang="zh-TW" dirty="0" smtClean="0">
                <a:solidFill>
                  <a:srgbClr val="0000FF"/>
                </a:solidFill>
              </a:rPr>
              <a:t>IV</a:t>
            </a:r>
            <a:r>
              <a:rPr lang="zh-TW" altLang="en-US" dirty="0" smtClean="0">
                <a:solidFill>
                  <a:srgbClr val="FF0000"/>
                </a:solidFill>
              </a:rPr>
              <a:t>以對稱金鑰加密後的值</a:t>
            </a:r>
            <a:r>
              <a:rPr lang="zh-TW" altLang="en-US" dirty="0" smtClean="0"/>
              <a:t>。</a:t>
            </a:r>
            <a:endParaRPr lang="en-US" altLang="zh-TW" dirty="0" smtClean="0"/>
          </a:p>
          <a:p>
            <a:r>
              <a:rPr lang="en-US" altLang="zh-TW" dirty="0" smtClean="0"/>
              <a:t>CTR</a:t>
            </a:r>
            <a:r>
              <a:rPr lang="zh-TW" altLang="en-US" dirty="0" smtClean="0"/>
              <a:t>當然也是一次性密碼本的觀念。但每一區塊所需的密碼都是獨立產生，因此整本密碼本都可以一次先算出來。</a:t>
            </a:r>
            <a:endParaRPr lang="en-US" altLang="zh-TW" dirty="0" smtClean="0"/>
          </a:p>
          <a:p>
            <a:r>
              <a:rPr lang="en-US" altLang="zh-TW" dirty="0" smtClean="0"/>
              <a:t>CTR</a:t>
            </a:r>
            <a:r>
              <a:rPr lang="zh-TW" altLang="en-US" dirty="0" smtClean="0"/>
              <a:t>可以做到完全的平行運算，且擁有許多其它模式的好處。它的風險在</a:t>
            </a:r>
            <a:r>
              <a:rPr lang="en-US" altLang="zh-TW" dirty="0" smtClean="0"/>
              <a:t>counter</a:t>
            </a:r>
            <a:r>
              <a:rPr lang="zh-TW" altLang="en-US" dirty="0" smtClean="0"/>
              <a:t>的設計，若過度呆板、可預料，那麼</a:t>
            </a:r>
            <a:r>
              <a:rPr lang="en-US" altLang="zh-TW" dirty="0" smtClean="0"/>
              <a:t>CTR</a:t>
            </a:r>
            <a:r>
              <a:rPr lang="zh-TW" altLang="en-US" dirty="0" smtClean="0"/>
              <a:t>又與最基本的</a:t>
            </a:r>
            <a:r>
              <a:rPr lang="en-US" altLang="zh-TW" dirty="0" smtClean="0"/>
              <a:t>ECB</a:t>
            </a:r>
            <a:r>
              <a:rPr lang="zh-TW" altLang="en-US" dirty="0" smtClean="0"/>
              <a:t>類似了。</a:t>
            </a:r>
            <a:endParaRPr lang="en-US" altLang="zh-TW" dirty="0" smtClean="0"/>
          </a:p>
        </p:txBody>
      </p:sp>
      <p:sp>
        <p:nvSpPr>
          <p:cNvPr id="39" name="矩形 38"/>
          <p:cNvSpPr/>
          <p:nvPr/>
        </p:nvSpPr>
        <p:spPr>
          <a:xfrm>
            <a:off x="4714876" y="1357298"/>
            <a:ext cx="3643338" cy="3786214"/>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41" name="流程圖: 文件 40"/>
          <p:cNvSpPr/>
          <p:nvPr/>
        </p:nvSpPr>
        <p:spPr>
          <a:xfrm>
            <a:off x="5214942"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B1</a:t>
            </a:r>
            <a:endParaRPr lang="zh-TW" altLang="en-US" dirty="0">
              <a:latin typeface="Calibri" pitchFamily="34" charset="0"/>
            </a:endParaRPr>
          </a:p>
        </p:txBody>
      </p:sp>
      <p:sp>
        <p:nvSpPr>
          <p:cNvPr id="43" name="矩形 42"/>
          <p:cNvSpPr/>
          <p:nvPr/>
        </p:nvSpPr>
        <p:spPr>
          <a:xfrm>
            <a:off x="5214942"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C1</a:t>
            </a:r>
            <a:endParaRPr lang="zh-TW" altLang="en-US" dirty="0">
              <a:latin typeface="Calibri" pitchFamily="34" charset="0"/>
            </a:endParaRPr>
          </a:p>
        </p:txBody>
      </p:sp>
      <p:cxnSp>
        <p:nvCxnSpPr>
          <p:cNvPr id="47" name="直線單箭頭接點 46"/>
          <p:cNvCxnSpPr>
            <a:stCxn id="74" idx="4"/>
            <a:endCxn id="43" idx="0"/>
          </p:cNvCxnSpPr>
          <p:nvPr/>
        </p:nvCxnSpPr>
        <p:spPr>
          <a:xfrm rot="5400000">
            <a:off x="4786314"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流程圖: 文件 49"/>
          <p:cNvSpPr/>
          <p:nvPr/>
        </p:nvSpPr>
        <p:spPr>
          <a:xfrm>
            <a:off x="6000760"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B2</a:t>
            </a:r>
            <a:endParaRPr lang="zh-TW" altLang="en-US" dirty="0">
              <a:latin typeface="Calibri" pitchFamily="34" charset="0"/>
            </a:endParaRPr>
          </a:p>
        </p:txBody>
      </p:sp>
      <p:sp>
        <p:nvSpPr>
          <p:cNvPr id="52" name="矩形 51"/>
          <p:cNvSpPr/>
          <p:nvPr/>
        </p:nvSpPr>
        <p:spPr>
          <a:xfrm>
            <a:off x="6000760"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C2</a:t>
            </a:r>
            <a:endParaRPr lang="zh-TW" altLang="en-US" dirty="0">
              <a:latin typeface="Calibri" pitchFamily="34" charset="0"/>
            </a:endParaRPr>
          </a:p>
        </p:txBody>
      </p:sp>
      <p:cxnSp>
        <p:nvCxnSpPr>
          <p:cNvPr id="55" name="直線單箭頭接點 54"/>
          <p:cNvCxnSpPr>
            <a:stCxn id="75" idx="4"/>
            <a:endCxn id="52" idx="0"/>
          </p:cNvCxnSpPr>
          <p:nvPr/>
        </p:nvCxnSpPr>
        <p:spPr>
          <a:xfrm rot="5400000">
            <a:off x="5572132"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流程圖: 文件 56"/>
          <p:cNvSpPr/>
          <p:nvPr/>
        </p:nvSpPr>
        <p:spPr>
          <a:xfrm>
            <a:off x="6786578"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B3</a:t>
            </a:r>
            <a:endParaRPr lang="zh-TW" altLang="en-US" dirty="0">
              <a:latin typeface="Calibri" pitchFamily="34" charset="0"/>
            </a:endParaRPr>
          </a:p>
        </p:txBody>
      </p:sp>
      <p:sp>
        <p:nvSpPr>
          <p:cNvPr id="60" name="矩形 59"/>
          <p:cNvSpPr/>
          <p:nvPr/>
        </p:nvSpPr>
        <p:spPr>
          <a:xfrm>
            <a:off x="6786578"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C3</a:t>
            </a:r>
            <a:endParaRPr lang="zh-TW" altLang="en-US" dirty="0">
              <a:latin typeface="Calibri" pitchFamily="34" charset="0"/>
            </a:endParaRPr>
          </a:p>
        </p:txBody>
      </p:sp>
      <p:cxnSp>
        <p:nvCxnSpPr>
          <p:cNvPr id="64" name="直線單箭頭接點 63"/>
          <p:cNvCxnSpPr>
            <a:stCxn id="76" idx="4"/>
            <a:endCxn id="60" idx="0"/>
          </p:cNvCxnSpPr>
          <p:nvPr/>
        </p:nvCxnSpPr>
        <p:spPr>
          <a:xfrm rot="5400000">
            <a:off x="6357950"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流程圖: 文件 64"/>
          <p:cNvSpPr/>
          <p:nvPr/>
        </p:nvSpPr>
        <p:spPr>
          <a:xfrm>
            <a:off x="7572396" y="1571612"/>
            <a:ext cx="642942" cy="64294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B4</a:t>
            </a:r>
            <a:endParaRPr lang="zh-TW" altLang="en-US" dirty="0">
              <a:latin typeface="Calibri" pitchFamily="34" charset="0"/>
            </a:endParaRPr>
          </a:p>
        </p:txBody>
      </p:sp>
      <p:sp>
        <p:nvSpPr>
          <p:cNvPr id="67" name="矩形 66"/>
          <p:cNvSpPr/>
          <p:nvPr/>
        </p:nvSpPr>
        <p:spPr>
          <a:xfrm>
            <a:off x="7572396" y="4357694"/>
            <a:ext cx="642942" cy="5715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C4</a:t>
            </a:r>
            <a:endParaRPr lang="zh-TW" altLang="en-US" dirty="0">
              <a:latin typeface="Calibri" pitchFamily="34" charset="0"/>
            </a:endParaRPr>
          </a:p>
        </p:txBody>
      </p:sp>
      <p:cxnSp>
        <p:nvCxnSpPr>
          <p:cNvPr id="68" name="直線單箭頭接點 67"/>
          <p:cNvCxnSpPr>
            <a:stCxn id="77" idx="4"/>
            <a:endCxn id="67" idx="0"/>
          </p:cNvCxnSpPr>
          <p:nvPr/>
        </p:nvCxnSpPr>
        <p:spPr>
          <a:xfrm rot="5400000">
            <a:off x="7143768" y="3607595"/>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41" idx="2"/>
            <a:endCxn id="74" idx="0"/>
          </p:cNvCxnSpPr>
          <p:nvPr/>
        </p:nvCxnSpPr>
        <p:spPr>
          <a:xfrm rot="5400000">
            <a:off x="5372284"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a:stCxn id="50" idx="2"/>
            <a:endCxn id="75" idx="0"/>
          </p:cNvCxnSpPr>
          <p:nvPr/>
        </p:nvCxnSpPr>
        <p:spPr>
          <a:xfrm rot="5400000">
            <a:off x="6158102"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57" idx="2"/>
            <a:endCxn id="76" idx="0"/>
          </p:cNvCxnSpPr>
          <p:nvPr/>
        </p:nvCxnSpPr>
        <p:spPr>
          <a:xfrm rot="5400000">
            <a:off x="6943920"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5" idx="2"/>
            <a:endCxn id="77" idx="0"/>
          </p:cNvCxnSpPr>
          <p:nvPr/>
        </p:nvCxnSpPr>
        <p:spPr>
          <a:xfrm rot="5400000">
            <a:off x="7729738" y="2336177"/>
            <a:ext cx="32825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流程圖: 或 73"/>
          <p:cNvSpPr/>
          <p:nvPr/>
        </p:nvSpPr>
        <p:spPr>
          <a:xfrm>
            <a:off x="5357818"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5" name="流程圖: 或 74"/>
          <p:cNvSpPr/>
          <p:nvPr/>
        </p:nvSpPr>
        <p:spPr>
          <a:xfrm>
            <a:off x="6143636"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6" name="流程圖: 或 75"/>
          <p:cNvSpPr/>
          <p:nvPr/>
        </p:nvSpPr>
        <p:spPr>
          <a:xfrm>
            <a:off x="6929454"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7" name="流程圖: 或 76"/>
          <p:cNvSpPr/>
          <p:nvPr/>
        </p:nvSpPr>
        <p:spPr>
          <a:xfrm>
            <a:off x="7715272" y="2500306"/>
            <a:ext cx="357190" cy="357190"/>
          </a:xfrm>
          <a:prstGeom prst="flowChartOr">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latin typeface="Calibri" pitchFamily="34" charset="0"/>
            </a:endParaRPr>
          </a:p>
        </p:txBody>
      </p:sp>
      <p:sp>
        <p:nvSpPr>
          <p:cNvPr id="78" name="橢圓 77"/>
          <p:cNvSpPr/>
          <p:nvPr/>
        </p:nvSpPr>
        <p:spPr>
          <a:xfrm>
            <a:off x="5786446"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0" name="直線單箭頭接點 79"/>
          <p:cNvCxnSpPr>
            <a:stCxn id="78" idx="0"/>
            <a:endCxn id="75" idx="3"/>
          </p:cNvCxnSpPr>
          <p:nvPr/>
        </p:nvCxnSpPr>
        <p:spPr>
          <a:xfrm rot="5400000" flipH="1" flipV="1">
            <a:off x="5911463"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6572264"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2" name="直線單箭頭接點 81"/>
          <p:cNvCxnSpPr>
            <a:stCxn id="81" idx="0"/>
            <a:endCxn id="76" idx="3"/>
          </p:cNvCxnSpPr>
          <p:nvPr/>
        </p:nvCxnSpPr>
        <p:spPr>
          <a:xfrm rot="5400000" flipH="1" flipV="1">
            <a:off x="6697281"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3" name="橢圓 82"/>
          <p:cNvSpPr/>
          <p:nvPr/>
        </p:nvSpPr>
        <p:spPr>
          <a:xfrm>
            <a:off x="7358082"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5" name="直線單箭頭接點 84"/>
          <p:cNvCxnSpPr>
            <a:stCxn id="83" idx="0"/>
            <a:endCxn id="77" idx="3"/>
          </p:cNvCxnSpPr>
          <p:nvPr/>
        </p:nvCxnSpPr>
        <p:spPr>
          <a:xfrm rot="5400000" flipH="1" flipV="1">
            <a:off x="7483099" y="2858766"/>
            <a:ext cx="338061" cy="2309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6" name="橢圓 85"/>
          <p:cNvSpPr/>
          <p:nvPr/>
        </p:nvSpPr>
        <p:spPr>
          <a:xfrm>
            <a:off x="4929190" y="3143248"/>
            <a:ext cx="357190" cy="3571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E</a:t>
            </a:r>
            <a:endParaRPr lang="zh-TW" altLang="en-US" dirty="0">
              <a:latin typeface="Calibri" pitchFamily="34" charset="0"/>
            </a:endParaRPr>
          </a:p>
        </p:txBody>
      </p:sp>
      <p:cxnSp>
        <p:nvCxnSpPr>
          <p:cNvPr id="88" name="直線單箭頭接點 87"/>
          <p:cNvCxnSpPr>
            <a:stCxn id="86" idx="0"/>
            <a:endCxn id="74" idx="3"/>
          </p:cNvCxnSpPr>
          <p:nvPr/>
        </p:nvCxnSpPr>
        <p:spPr>
          <a:xfrm rot="5400000" flipH="1" flipV="1">
            <a:off x="5089926" y="2823047"/>
            <a:ext cx="338061" cy="30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a:stCxn id="111" idx="0"/>
            <a:endCxn id="86" idx="4"/>
          </p:cNvCxnSpPr>
          <p:nvPr/>
        </p:nvCxnSpPr>
        <p:spPr>
          <a:xfrm rot="5400000" flipH="1" flipV="1">
            <a:off x="5000628"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6" name="圓角矩形 95"/>
          <p:cNvSpPr/>
          <p:nvPr/>
        </p:nvSpPr>
        <p:spPr>
          <a:xfrm>
            <a:off x="5643570" y="3713958"/>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CTR+1</a:t>
            </a:r>
            <a:endParaRPr lang="zh-TW" altLang="en-US" sz="1100" dirty="0">
              <a:latin typeface="Calibri" pitchFamily="34" charset="0"/>
            </a:endParaRPr>
          </a:p>
        </p:txBody>
      </p:sp>
      <p:cxnSp>
        <p:nvCxnSpPr>
          <p:cNvPr id="97" name="直線單箭頭接點 96"/>
          <p:cNvCxnSpPr>
            <a:stCxn id="96" idx="0"/>
            <a:endCxn id="78" idx="4"/>
          </p:cNvCxnSpPr>
          <p:nvPr/>
        </p:nvCxnSpPr>
        <p:spPr>
          <a:xfrm rot="5400000" flipH="1" flipV="1">
            <a:off x="5858281" y="3607198"/>
            <a:ext cx="213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112" idx="0"/>
            <a:endCxn id="81" idx="4"/>
          </p:cNvCxnSpPr>
          <p:nvPr/>
        </p:nvCxnSpPr>
        <p:spPr>
          <a:xfrm rot="5400000" flipH="1" flipV="1">
            <a:off x="6643702"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stCxn id="113" idx="0"/>
            <a:endCxn id="83" idx="4"/>
          </p:cNvCxnSpPr>
          <p:nvPr/>
        </p:nvCxnSpPr>
        <p:spPr>
          <a:xfrm rot="5400000" flipH="1" flipV="1">
            <a:off x="7429520" y="3607595"/>
            <a:ext cx="2143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圓角矩形 110"/>
          <p:cNvSpPr/>
          <p:nvPr/>
        </p:nvSpPr>
        <p:spPr>
          <a:xfrm>
            <a:off x="4786314"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a:t>
            </a:r>
            <a:endParaRPr lang="zh-TW" altLang="en-US" sz="1100" dirty="0">
              <a:latin typeface="Calibri" pitchFamily="34" charset="0"/>
            </a:endParaRPr>
          </a:p>
        </p:txBody>
      </p:sp>
      <p:sp>
        <p:nvSpPr>
          <p:cNvPr id="112" name="圓角矩形 111"/>
          <p:cNvSpPr/>
          <p:nvPr/>
        </p:nvSpPr>
        <p:spPr>
          <a:xfrm>
            <a:off x="6429388"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CTR+2</a:t>
            </a:r>
            <a:endParaRPr lang="zh-TW" altLang="en-US" sz="1100" dirty="0">
              <a:latin typeface="Calibri" pitchFamily="34" charset="0"/>
            </a:endParaRPr>
          </a:p>
        </p:txBody>
      </p:sp>
      <p:sp>
        <p:nvSpPr>
          <p:cNvPr id="113" name="圓角矩形 112"/>
          <p:cNvSpPr/>
          <p:nvPr/>
        </p:nvSpPr>
        <p:spPr>
          <a:xfrm>
            <a:off x="7215206" y="3714752"/>
            <a:ext cx="642942" cy="35719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sz="1100" dirty="0" smtClean="0">
                <a:latin typeface="Calibri" pitchFamily="34" charset="0"/>
              </a:rPr>
              <a:t>CTR+3</a:t>
            </a:r>
            <a:endParaRPr lang="zh-TW" altLang="en-US" sz="11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FF0000"/>
                </a:solidFill>
              </a:rPr>
              <a:t>Triple DES</a:t>
            </a:r>
            <a:endParaRPr lang="zh-TW" altLang="en-US" dirty="0">
              <a:solidFill>
                <a:srgbClr val="FF0000"/>
              </a:solidFill>
            </a:endParaRPr>
          </a:p>
        </p:txBody>
      </p:sp>
      <p:sp>
        <p:nvSpPr>
          <p:cNvPr id="4" name="內容版面配置區 3"/>
          <p:cNvSpPr>
            <a:spLocks noGrp="1"/>
          </p:cNvSpPr>
          <p:nvPr>
            <p:ph sz="half" idx="1"/>
          </p:nvPr>
        </p:nvSpPr>
        <p:spPr>
          <a:xfrm>
            <a:off x="285720" y="1285860"/>
            <a:ext cx="3638208" cy="5286412"/>
          </a:xfrm>
        </p:spPr>
        <p:txBody>
          <a:bodyPr>
            <a:normAutofit/>
          </a:bodyPr>
          <a:lstStyle/>
          <a:p>
            <a:r>
              <a:rPr lang="en-US" altLang="zh-TW" dirty="0" smtClean="0"/>
              <a:t>Triple DES (TDES </a:t>
            </a:r>
            <a:r>
              <a:rPr lang="zh-TW" altLang="en-US" dirty="0" smtClean="0"/>
              <a:t>或稱 </a:t>
            </a:r>
            <a:r>
              <a:rPr lang="en-US" altLang="zh-TW" dirty="0" smtClean="0">
                <a:solidFill>
                  <a:srgbClr val="FF0000"/>
                </a:solidFill>
              </a:rPr>
              <a:t>3DES</a:t>
            </a:r>
            <a:r>
              <a:rPr lang="en-US" altLang="zh-TW" dirty="0" smtClean="0"/>
              <a:t>)</a:t>
            </a:r>
            <a:r>
              <a:rPr lang="zh-TW" altLang="en-US" dirty="0" smtClean="0"/>
              <a:t>是將標準的</a:t>
            </a:r>
            <a:r>
              <a:rPr lang="en-US" altLang="zh-TW" dirty="0" smtClean="0"/>
              <a:t>DES</a:t>
            </a:r>
            <a:r>
              <a:rPr lang="zh-TW" altLang="en-US" dirty="0" smtClean="0"/>
              <a:t>運算三次，</a:t>
            </a:r>
            <a:r>
              <a:rPr lang="zh-TW" altLang="en-US" dirty="0" smtClean="0">
                <a:solidFill>
                  <a:srgbClr val="FF0000"/>
                </a:solidFill>
              </a:rPr>
              <a:t>每次使用不同的金鑰</a:t>
            </a:r>
            <a:r>
              <a:rPr lang="zh-TW" altLang="en-US" dirty="0" smtClean="0"/>
              <a:t>。其目的在解決</a:t>
            </a:r>
            <a:r>
              <a:rPr lang="en-US" altLang="zh-TW" dirty="0" smtClean="0"/>
              <a:t>56-bit</a:t>
            </a:r>
            <a:r>
              <a:rPr lang="zh-TW" altLang="en-US" dirty="0" smtClean="0"/>
              <a:t>金鑰長度不足的問題。</a:t>
            </a:r>
            <a:endParaRPr lang="en-US" altLang="zh-TW" dirty="0" smtClean="0"/>
          </a:p>
          <a:p>
            <a:r>
              <a:rPr lang="en-US" altLang="zh-TW" dirty="0" smtClean="0">
                <a:solidFill>
                  <a:srgbClr val="0000FF"/>
                </a:solidFill>
              </a:rPr>
              <a:t>TDES</a:t>
            </a:r>
            <a:r>
              <a:rPr lang="zh-TW" altLang="en-US" dirty="0" smtClean="0">
                <a:solidFill>
                  <a:srgbClr val="0000FF"/>
                </a:solidFill>
              </a:rPr>
              <a:t>已使用近三十年，正逐步被</a:t>
            </a:r>
            <a:r>
              <a:rPr lang="en-US" altLang="zh-TW" dirty="0" smtClean="0">
                <a:solidFill>
                  <a:srgbClr val="0000FF"/>
                </a:solidFill>
              </a:rPr>
              <a:t>AES</a:t>
            </a:r>
            <a:r>
              <a:rPr lang="zh-TW" altLang="en-US" dirty="0" smtClean="0">
                <a:solidFill>
                  <a:srgbClr val="0000FF"/>
                </a:solidFill>
              </a:rPr>
              <a:t>取代。</a:t>
            </a:r>
            <a:endParaRPr lang="en-US" altLang="zh-TW" dirty="0" smtClean="0">
              <a:solidFill>
                <a:srgbClr val="0000FF"/>
              </a:solidFill>
            </a:endParaRPr>
          </a:p>
          <a:p>
            <a:r>
              <a:rPr lang="en-US" altLang="zh-TW" dirty="0" smtClean="0">
                <a:solidFill>
                  <a:srgbClr val="FF0000"/>
                </a:solidFill>
              </a:rPr>
              <a:t>TDES</a:t>
            </a:r>
            <a:r>
              <a:rPr lang="zh-TW" altLang="en-US" dirty="0" smtClean="0">
                <a:solidFill>
                  <a:srgbClr val="FF0000"/>
                </a:solidFill>
              </a:rPr>
              <a:t>的金鑰長度為</a:t>
            </a:r>
            <a:r>
              <a:rPr lang="en-US" altLang="zh-TW" dirty="0" smtClean="0">
                <a:solidFill>
                  <a:srgbClr val="FF0000"/>
                </a:solidFill>
              </a:rPr>
              <a:t>168</a:t>
            </a:r>
            <a:r>
              <a:rPr lang="zh-TW" altLang="en-US" dirty="0" smtClean="0">
                <a:solidFill>
                  <a:srgbClr val="FF0000"/>
                </a:solidFill>
              </a:rPr>
              <a:t>位元</a:t>
            </a:r>
            <a:r>
              <a:rPr lang="en-US" altLang="zh-TW" dirty="0" smtClean="0"/>
              <a:t>(3X56)</a:t>
            </a:r>
            <a:r>
              <a:rPr lang="zh-TW" altLang="en-US" dirty="0" smtClean="0"/>
              <a:t>，但安全強度約當</a:t>
            </a:r>
            <a:r>
              <a:rPr lang="en-US" altLang="zh-TW" dirty="0" smtClean="0"/>
              <a:t>112</a:t>
            </a:r>
            <a:r>
              <a:rPr lang="zh-TW" altLang="en-US" dirty="0" smtClean="0"/>
              <a:t>位元。</a:t>
            </a:r>
            <a:endParaRPr lang="en-US" altLang="zh-TW" dirty="0" smtClean="0"/>
          </a:p>
        </p:txBody>
      </p:sp>
      <p:grpSp>
        <p:nvGrpSpPr>
          <p:cNvPr id="2" name="群組 177"/>
          <p:cNvGrpSpPr/>
          <p:nvPr/>
        </p:nvGrpSpPr>
        <p:grpSpPr>
          <a:xfrm>
            <a:off x="4529062" y="1428736"/>
            <a:ext cx="3643338" cy="4714908"/>
            <a:chOff x="4786314" y="1428736"/>
            <a:chExt cx="3643338" cy="4714908"/>
          </a:xfrm>
        </p:grpSpPr>
        <p:sp>
          <p:nvSpPr>
            <p:cNvPr id="59" name="矩形 58"/>
            <p:cNvSpPr/>
            <p:nvPr/>
          </p:nvSpPr>
          <p:spPr>
            <a:xfrm>
              <a:off x="4857752"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 name="矩形 6"/>
            <p:cNvSpPr/>
            <p:nvPr/>
          </p:nvSpPr>
          <p:spPr>
            <a:xfrm>
              <a:off x="4911331"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8" name="矩形 7"/>
            <p:cNvSpPr/>
            <p:nvPr/>
          </p:nvSpPr>
          <p:spPr>
            <a:xfrm>
              <a:off x="5105800"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9" name="矩形 8"/>
            <p:cNvSpPr/>
            <p:nvPr/>
          </p:nvSpPr>
          <p:spPr>
            <a:xfrm>
              <a:off x="5105800"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0" name="流程圖: 或 9"/>
            <p:cNvSpPr/>
            <p:nvPr/>
          </p:nvSpPr>
          <p:spPr>
            <a:xfrm>
              <a:off x="4911331"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1" name="流程圖: 或 10"/>
            <p:cNvSpPr/>
            <p:nvPr/>
          </p:nvSpPr>
          <p:spPr>
            <a:xfrm>
              <a:off x="4911331" y="3338159"/>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2" name="直線單箭頭接點 11"/>
            <p:cNvCxnSpPr>
              <a:endCxn id="10" idx="0"/>
            </p:cNvCxnSpPr>
            <p:nvPr/>
          </p:nvCxnSpPr>
          <p:spPr>
            <a:xfrm rot="5400000">
              <a:off x="4899865"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rot="5400000">
              <a:off x="5437987"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rot="10800000" flipV="1">
              <a:off x="4966894"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11" idx="0"/>
            </p:cNvCxnSpPr>
            <p:nvPr/>
          </p:nvCxnSpPr>
          <p:spPr>
            <a:xfrm rot="5400000">
              <a:off x="4916622"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3"/>
            </p:cNvCxnSpPr>
            <p:nvPr/>
          </p:nvCxnSpPr>
          <p:spPr>
            <a:xfrm rot="10800000">
              <a:off x="5439178"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1"/>
              <a:endCxn id="10" idx="6"/>
            </p:cNvCxnSpPr>
            <p:nvPr/>
          </p:nvCxnSpPr>
          <p:spPr>
            <a:xfrm rot="10800000">
              <a:off x="5022457"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線接點 17"/>
            <p:cNvCxnSpPr>
              <a:stCxn id="10" idx="4"/>
            </p:cNvCxnSpPr>
            <p:nvPr/>
          </p:nvCxnSpPr>
          <p:spPr>
            <a:xfrm rot="5400000">
              <a:off x="4933379"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4966894"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p:nvPr/>
          </p:nvCxnSpPr>
          <p:spPr>
            <a:xfrm rot="5400000">
              <a:off x="5427613"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10800000" flipV="1">
              <a:off x="4966894"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p:nvPr/>
          </p:nvCxnSpPr>
          <p:spPr>
            <a:xfrm rot="5400000">
              <a:off x="4933688"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4966894"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9" idx="3"/>
            </p:cNvCxnSpPr>
            <p:nvPr/>
          </p:nvCxnSpPr>
          <p:spPr>
            <a:xfrm rot="10800000">
              <a:off x="5439178"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9" idx="1"/>
              <a:endCxn id="11" idx="6"/>
            </p:cNvCxnSpPr>
            <p:nvPr/>
          </p:nvCxnSpPr>
          <p:spPr>
            <a:xfrm rot="10800000">
              <a:off x="5022457"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rot="5400000">
              <a:off x="5544571"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rot="5400000">
              <a:off x="4933688"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4911331"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29" name="矩形 28"/>
            <p:cNvSpPr/>
            <p:nvPr/>
          </p:nvSpPr>
          <p:spPr>
            <a:xfrm>
              <a:off x="5105800"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30" name="矩形 29"/>
            <p:cNvSpPr/>
            <p:nvPr/>
          </p:nvSpPr>
          <p:spPr>
            <a:xfrm>
              <a:off x="5105800"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31" name="流程圖: 或 30"/>
            <p:cNvSpPr/>
            <p:nvPr/>
          </p:nvSpPr>
          <p:spPr>
            <a:xfrm flipV="1">
              <a:off x="4911331"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32" name="流程圖: 或 31"/>
            <p:cNvSpPr/>
            <p:nvPr/>
          </p:nvSpPr>
          <p:spPr>
            <a:xfrm flipV="1">
              <a:off x="4911331"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33" name="直線單箭頭接點 32"/>
            <p:cNvCxnSpPr/>
            <p:nvPr/>
          </p:nvCxnSpPr>
          <p:spPr>
            <a:xfrm rot="5400000">
              <a:off x="4899865"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10800000">
              <a:off x="4966894"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單箭頭接點 34"/>
            <p:cNvCxnSpPr>
              <a:endCxn id="29" idx="3"/>
            </p:cNvCxnSpPr>
            <p:nvPr/>
          </p:nvCxnSpPr>
          <p:spPr>
            <a:xfrm rot="10800000" flipV="1">
              <a:off x="5439178"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9" idx="1"/>
              <a:endCxn id="31" idx="6"/>
            </p:cNvCxnSpPr>
            <p:nvPr/>
          </p:nvCxnSpPr>
          <p:spPr>
            <a:xfrm rot="10800000">
              <a:off x="5022457"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flipV="1">
              <a:off x="4966894"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p:nvPr/>
          </p:nvCxnSpPr>
          <p:spPr>
            <a:xfrm rot="16200000" flipV="1">
              <a:off x="5427613"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rot="10800000">
              <a:off x="4966894"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p:nvPr/>
          </p:nvCxnSpPr>
          <p:spPr>
            <a:xfrm flipV="1">
              <a:off x="4966894"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endCxn id="30" idx="3"/>
            </p:cNvCxnSpPr>
            <p:nvPr/>
          </p:nvCxnSpPr>
          <p:spPr>
            <a:xfrm rot="10800000" flipV="1">
              <a:off x="5439178"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30" idx="1"/>
              <a:endCxn id="32" idx="6"/>
            </p:cNvCxnSpPr>
            <p:nvPr/>
          </p:nvCxnSpPr>
          <p:spPr>
            <a:xfrm rot="10800000">
              <a:off x="5022457"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rot="16200000" flipV="1">
              <a:off x="5544571"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rot="16200000" flipV="1">
              <a:off x="4933688"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rot="5400000">
              <a:off x="4849594"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rot="5400000">
              <a:off x="5460477"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5400000">
              <a:off x="4933070"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endCxn id="31" idx="4"/>
            </p:cNvCxnSpPr>
            <p:nvPr/>
          </p:nvCxnSpPr>
          <p:spPr>
            <a:xfrm rot="5400000">
              <a:off x="4933379"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5400000">
              <a:off x="5438296"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接點 55"/>
            <p:cNvCxnSpPr>
              <a:stCxn id="32" idx="0"/>
            </p:cNvCxnSpPr>
            <p:nvPr/>
          </p:nvCxnSpPr>
          <p:spPr>
            <a:xfrm rot="5400000">
              <a:off x="4916622"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215074"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63" name="矩形 62"/>
            <p:cNvSpPr/>
            <p:nvPr/>
          </p:nvSpPr>
          <p:spPr>
            <a:xfrm>
              <a:off x="6268653"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64" name="矩形 63"/>
            <p:cNvSpPr/>
            <p:nvPr/>
          </p:nvSpPr>
          <p:spPr>
            <a:xfrm>
              <a:off x="6463122"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65" name="矩形 64"/>
            <p:cNvSpPr/>
            <p:nvPr/>
          </p:nvSpPr>
          <p:spPr>
            <a:xfrm>
              <a:off x="6463122"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66" name="流程圖: 或 65"/>
            <p:cNvSpPr/>
            <p:nvPr/>
          </p:nvSpPr>
          <p:spPr>
            <a:xfrm>
              <a:off x="6268653"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67" name="流程圖: 或 66"/>
            <p:cNvSpPr/>
            <p:nvPr/>
          </p:nvSpPr>
          <p:spPr>
            <a:xfrm>
              <a:off x="6268653" y="3338159"/>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68" name="直線單箭頭接點 67"/>
            <p:cNvCxnSpPr>
              <a:endCxn id="66" idx="0"/>
            </p:cNvCxnSpPr>
            <p:nvPr/>
          </p:nvCxnSpPr>
          <p:spPr>
            <a:xfrm rot="5400000">
              <a:off x="6257187"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直線接點 68"/>
            <p:cNvCxnSpPr/>
            <p:nvPr/>
          </p:nvCxnSpPr>
          <p:spPr>
            <a:xfrm rot="5400000">
              <a:off x="6795309"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10800000" flipV="1">
              <a:off x="6324216"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endCxn id="67" idx="0"/>
            </p:cNvCxnSpPr>
            <p:nvPr/>
          </p:nvCxnSpPr>
          <p:spPr>
            <a:xfrm rot="5400000">
              <a:off x="6273944"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endCxn id="64" idx="3"/>
            </p:cNvCxnSpPr>
            <p:nvPr/>
          </p:nvCxnSpPr>
          <p:spPr>
            <a:xfrm rot="10800000">
              <a:off x="6796500"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4" idx="1"/>
              <a:endCxn id="66" idx="6"/>
            </p:cNvCxnSpPr>
            <p:nvPr/>
          </p:nvCxnSpPr>
          <p:spPr>
            <a:xfrm rot="10800000">
              <a:off x="6379779"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線接點 73"/>
            <p:cNvCxnSpPr>
              <a:stCxn id="66" idx="4"/>
            </p:cNvCxnSpPr>
            <p:nvPr/>
          </p:nvCxnSpPr>
          <p:spPr>
            <a:xfrm rot="5400000">
              <a:off x="6290701"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p:nvPr/>
          </p:nvCxnSpPr>
          <p:spPr>
            <a:xfrm>
              <a:off x="6324216"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接點 75"/>
            <p:cNvCxnSpPr/>
            <p:nvPr/>
          </p:nvCxnSpPr>
          <p:spPr>
            <a:xfrm rot="5400000">
              <a:off x="6784935"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接點 76"/>
            <p:cNvCxnSpPr/>
            <p:nvPr/>
          </p:nvCxnSpPr>
          <p:spPr>
            <a:xfrm rot="10800000" flipV="1">
              <a:off x="6324216"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rot="5400000">
              <a:off x="6291010"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接點 78"/>
            <p:cNvCxnSpPr/>
            <p:nvPr/>
          </p:nvCxnSpPr>
          <p:spPr>
            <a:xfrm>
              <a:off x="6324216"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5" idx="3"/>
            </p:cNvCxnSpPr>
            <p:nvPr/>
          </p:nvCxnSpPr>
          <p:spPr>
            <a:xfrm rot="10800000">
              <a:off x="6796500"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65" idx="1"/>
              <a:endCxn id="67" idx="6"/>
            </p:cNvCxnSpPr>
            <p:nvPr/>
          </p:nvCxnSpPr>
          <p:spPr>
            <a:xfrm rot="10800000">
              <a:off x="6379779"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rot="5400000">
              <a:off x="6901893"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rot="5400000">
              <a:off x="6291010"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84" name="矩形 83"/>
            <p:cNvSpPr/>
            <p:nvPr/>
          </p:nvSpPr>
          <p:spPr>
            <a:xfrm>
              <a:off x="6268653"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85" name="矩形 84"/>
            <p:cNvSpPr/>
            <p:nvPr/>
          </p:nvSpPr>
          <p:spPr>
            <a:xfrm>
              <a:off x="6463122"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86" name="矩形 85"/>
            <p:cNvSpPr/>
            <p:nvPr/>
          </p:nvSpPr>
          <p:spPr>
            <a:xfrm>
              <a:off x="6463122"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87" name="流程圖: 或 86"/>
            <p:cNvSpPr/>
            <p:nvPr/>
          </p:nvSpPr>
          <p:spPr>
            <a:xfrm flipV="1">
              <a:off x="6268653"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88" name="流程圖: 或 87"/>
            <p:cNvSpPr/>
            <p:nvPr/>
          </p:nvSpPr>
          <p:spPr>
            <a:xfrm flipV="1">
              <a:off x="6268653"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89" name="直線單箭頭接點 88"/>
            <p:cNvCxnSpPr/>
            <p:nvPr/>
          </p:nvCxnSpPr>
          <p:spPr>
            <a:xfrm rot="5400000">
              <a:off x="6257187"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10800000">
              <a:off x="6324216"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endCxn id="85" idx="3"/>
            </p:cNvCxnSpPr>
            <p:nvPr/>
          </p:nvCxnSpPr>
          <p:spPr>
            <a:xfrm rot="10800000" flipV="1">
              <a:off x="6796500"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85" idx="1"/>
              <a:endCxn id="87" idx="6"/>
            </p:cNvCxnSpPr>
            <p:nvPr/>
          </p:nvCxnSpPr>
          <p:spPr>
            <a:xfrm rot="10800000">
              <a:off x="6379779"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flipV="1">
              <a:off x="6324216"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p:nvPr/>
          </p:nvCxnSpPr>
          <p:spPr>
            <a:xfrm rot="16200000" flipV="1">
              <a:off x="6784935"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p:nvPr/>
          </p:nvCxnSpPr>
          <p:spPr>
            <a:xfrm rot="10800000">
              <a:off x="6324216"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flipV="1">
              <a:off x="6324216"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endCxn id="86" idx="3"/>
            </p:cNvCxnSpPr>
            <p:nvPr/>
          </p:nvCxnSpPr>
          <p:spPr>
            <a:xfrm rot="10800000" flipV="1">
              <a:off x="6796500"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86" idx="1"/>
              <a:endCxn id="88" idx="6"/>
            </p:cNvCxnSpPr>
            <p:nvPr/>
          </p:nvCxnSpPr>
          <p:spPr>
            <a:xfrm rot="10800000">
              <a:off x="6379779"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16200000" flipV="1">
              <a:off x="6901893"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線接點 99"/>
            <p:cNvCxnSpPr/>
            <p:nvPr/>
          </p:nvCxnSpPr>
          <p:spPr>
            <a:xfrm rot="16200000" flipV="1">
              <a:off x="6291010"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線接點 100"/>
            <p:cNvCxnSpPr/>
            <p:nvPr/>
          </p:nvCxnSpPr>
          <p:spPr>
            <a:xfrm rot="5400000">
              <a:off x="6206916"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2" name="直線接點 101"/>
            <p:cNvCxnSpPr/>
            <p:nvPr/>
          </p:nvCxnSpPr>
          <p:spPr>
            <a:xfrm rot="5400000">
              <a:off x="6817799"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rot="5400000">
              <a:off x="6290392"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endCxn id="87" idx="4"/>
            </p:cNvCxnSpPr>
            <p:nvPr/>
          </p:nvCxnSpPr>
          <p:spPr>
            <a:xfrm rot="5400000">
              <a:off x="6290701"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rot="5400000">
              <a:off x="6795618"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直線接點 105"/>
            <p:cNvCxnSpPr>
              <a:stCxn id="88" idx="0"/>
            </p:cNvCxnSpPr>
            <p:nvPr/>
          </p:nvCxnSpPr>
          <p:spPr>
            <a:xfrm rot="5400000">
              <a:off x="6273944"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矩形 107"/>
            <p:cNvSpPr/>
            <p:nvPr/>
          </p:nvSpPr>
          <p:spPr>
            <a:xfrm>
              <a:off x="7572396" y="2500306"/>
              <a:ext cx="857256" cy="2714644"/>
            </a:xfrm>
            <a:prstGeom prst="rect">
              <a:avLst/>
            </a:prstGeom>
            <a:solidFill>
              <a:srgbClr val="FFFFCC"/>
            </a:solidFill>
            <a:ln>
              <a:solidFill>
                <a:srgbClr val="9F37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09" name="矩形 108"/>
            <p:cNvSpPr/>
            <p:nvPr/>
          </p:nvSpPr>
          <p:spPr>
            <a:xfrm>
              <a:off x="7625975" y="2600848"/>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IP</a:t>
              </a:r>
              <a:endParaRPr lang="zh-TW" altLang="en-US" sz="1400" dirty="0">
                <a:latin typeface="Calibri" pitchFamily="34" charset="0"/>
              </a:endParaRPr>
            </a:p>
          </p:txBody>
        </p:sp>
        <p:sp>
          <p:nvSpPr>
            <p:cNvPr id="110" name="矩形 109"/>
            <p:cNvSpPr/>
            <p:nvPr/>
          </p:nvSpPr>
          <p:spPr>
            <a:xfrm>
              <a:off x="7820444" y="2868961"/>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11" name="矩形 110"/>
            <p:cNvSpPr/>
            <p:nvPr/>
          </p:nvSpPr>
          <p:spPr>
            <a:xfrm>
              <a:off x="7820444" y="3304645"/>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12" name="流程圖: 或 111"/>
            <p:cNvSpPr/>
            <p:nvPr/>
          </p:nvSpPr>
          <p:spPr>
            <a:xfrm>
              <a:off x="7625975" y="2902476"/>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13" name="流程圖: 或 112"/>
            <p:cNvSpPr/>
            <p:nvPr/>
          </p:nvSpPr>
          <p:spPr>
            <a:xfrm>
              <a:off x="7625975" y="3338159"/>
              <a:ext cx="111126" cy="134056"/>
            </a:xfrm>
            <a:prstGeom prst="flowChartOr">
              <a:avLst/>
            </a:prstGeom>
            <a:ln w="12700">
              <a:solidFill>
                <a:srgbClr val="9F3789"/>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14" name="直線單箭頭接點 113"/>
            <p:cNvCxnSpPr>
              <a:endCxn id="112" idx="0"/>
            </p:cNvCxnSpPr>
            <p:nvPr/>
          </p:nvCxnSpPr>
          <p:spPr>
            <a:xfrm rot="5400000">
              <a:off x="7614509" y="2835511"/>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直線接點 114"/>
            <p:cNvCxnSpPr/>
            <p:nvPr/>
          </p:nvCxnSpPr>
          <p:spPr>
            <a:xfrm rot="5400000">
              <a:off x="8152631" y="2936053"/>
              <a:ext cx="335141"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直線接點 115"/>
            <p:cNvCxnSpPr/>
            <p:nvPr/>
          </p:nvCxnSpPr>
          <p:spPr>
            <a:xfrm rot="10800000" flipV="1">
              <a:off x="7681538" y="3103560"/>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endCxn id="113" idx="0"/>
            </p:cNvCxnSpPr>
            <p:nvPr/>
          </p:nvCxnSpPr>
          <p:spPr>
            <a:xfrm rot="5400000">
              <a:off x="7631266" y="3287952"/>
              <a:ext cx="100542"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a:endCxn id="110" idx="3"/>
            </p:cNvCxnSpPr>
            <p:nvPr/>
          </p:nvCxnSpPr>
          <p:spPr>
            <a:xfrm rot="10800000">
              <a:off x="8153822" y="2969504"/>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110" idx="1"/>
              <a:endCxn id="112" idx="6"/>
            </p:cNvCxnSpPr>
            <p:nvPr/>
          </p:nvCxnSpPr>
          <p:spPr>
            <a:xfrm rot="10800000">
              <a:off x="7737101" y="2969504"/>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直線接點 119"/>
            <p:cNvCxnSpPr>
              <a:stCxn id="112" idx="4"/>
            </p:cNvCxnSpPr>
            <p:nvPr/>
          </p:nvCxnSpPr>
          <p:spPr>
            <a:xfrm rot="5400000">
              <a:off x="7648023" y="307011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接點 120"/>
            <p:cNvCxnSpPr/>
            <p:nvPr/>
          </p:nvCxnSpPr>
          <p:spPr>
            <a:xfrm>
              <a:off x="7681538"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p:nvPr/>
          </p:nvCxnSpPr>
          <p:spPr>
            <a:xfrm rot="5400000">
              <a:off x="8142257" y="3388462"/>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線接點 122"/>
            <p:cNvCxnSpPr/>
            <p:nvPr/>
          </p:nvCxnSpPr>
          <p:spPr>
            <a:xfrm rot="10800000" flipV="1">
              <a:off x="7681538" y="3539244"/>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接點 123"/>
            <p:cNvCxnSpPr/>
            <p:nvPr/>
          </p:nvCxnSpPr>
          <p:spPr>
            <a:xfrm rot="5400000">
              <a:off x="7648332" y="3505421"/>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線接點 124"/>
            <p:cNvCxnSpPr/>
            <p:nvPr/>
          </p:nvCxnSpPr>
          <p:spPr>
            <a:xfrm>
              <a:off x="7681538" y="3103560"/>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endCxn id="111" idx="3"/>
            </p:cNvCxnSpPr>
            <p:nvPr/>
          </p:nvCxnSpPr>
          <p:spPr>
            <a:xfrm rot="10800000">
              <a:off x="8153822" y="3405187"/>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111" idx="1"/>
              <a:endCxn id="113" idx="6"/>
            </p:cNvCxnSpPr>
            <p:nvPr/>
          </p:nvCxnSpPr>
          <p:spPr>
            <a:xfrm rot="10800000">
              <a:off x="7737101" y="3405187"/>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rot="5400000">
              <a:off x="8259215" y="3706878"/>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線接點 128"/>
            <p:cNvCxnSpPr/>
            <p:nvPr/>
          </p:nvCxnSpPr>
          <p:spPr>
            <a:xfrm rot="5400000">
              <a:off x="7648332" y="3706506"/>
              <a:ext cx="67029" cy="61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7625975" y="4946837"/>
              <a:ext cx="750099" cy="167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latin typeface="Calibri" pitchFamily="34" charset="0"/>
                </a:rPr>
                <a:t>FP</a:t>
              </a:r>
              <a:endParaRPr lang="zh-TW" altLang="en-US" sz="1400" dirty="0">
                <a:latin typeface="Calibri" pitchFamily="34" charset="0"/>
              </a:endParaRPr>
            </a:p>
          </p:txBody>
        </p:sp>
        <p:sp>
          <p:nvSpPr>
            <p:cNvPr id="131" name="矩形 130"/>
            <p:cNvSpPr/>
            <p:nvPr/>
          </p:nvSpPr>
          <p:spPr>
            <a:xfrm>
              <a:off x="7820444" y="4645210"/>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32" name="矩形 131"/>
            <p:cNvSpPr/>
            <p:nvPr/>
          </p:nvSpPr>
          <p:spPr>
            <a:xfrm>
              <a:off x="7820444" y="4209526"/>
              <a:ext cx="333377" cy="20108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400" dirty="0" smtClean="0">
                  <a:latin typeface="Calibri" pitchFamily="34" charset="0"/>
                </a:rPr>
                <a:t>F</a:t>
              </a:r>
              <a:endParaRPr lang="zh-TW" altLang="en-US" sz="1400" dirty="0">
                <a:latin typeface="Calibri" pitchFamily="34" charset="0"/>
              </a:endParaRPr>
            </a:p>
          </p:txBody>
        </p:sp>
        <p:sp>
          <p:nvSpPr>
            <p:cNvPr id="133" name="流程圖: 或 132"/>
            <p:cNvSpPr/>
            <p:nvPr/>
          </p:nvSpPr>
          <p:spPr>
            <a:xfrm flipV="1">
              <a:off x="7625975" y="4678724"/>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sp>
          <p:nvSpPr>
            <p:cNvPr id="134" name="流程圖: 或 133"/>
            <p:cNvSpPr/>
            <p:nvPr/>
          </p:nvSpPr>
          <p:spPr>
            <a:xfrm flipV="1">
              <a:off x="7625975" y="4243040"/>
              <a:ext cx="111126" cy="134056"/>
            </a:xfrm>
            <a:prstGeom prst="flowChartOr">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1400">
                <a:latin typeface="Calibri" pitchFamily="34" charset="0"/>
              </a:endParaRPr>
            </a:p>
          </p:txBody>
        </p:sp>
        <p:cxnSp>
          <p:nvCxnSpPr>
            <p:cNvPr id="135" name="直線單箭頭接點 134"/>
            <p:cNvCxnSpPr/>
            <p:nvPr/>
          </p:nvCxnSpPr>
          <p:spPr>
            <a:xfrm rot="5400000">
              <a:off x="7614509" y="4879128"/>
              <a:ext cx="134056"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10800000">
              <a:off x="7681538" y="4477639"/>
              <a:ext cx="638973"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a:endCxn id="131" idx="3"/>
            </p:cNvCxnSpPr>
            <p:nvPr/>
          </p:nvCxnSpPr>
          <p:spPr>
            <a:xfrm rot="10800000" flipV="1">
              <a:off x="8153822" y="4745007"/>
              <a:ext cx="166689"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131" idx="1"/>
              <a:endCxn id="133" idx="6"/>
            </p:cNvCxnSpPr>
            <p:nvPr/>
          </p:nvCxnSpPr>
          <p:spPr>
            <a:xfrm rot="10800000">
              <a:off x="7737101" y="4745752"/>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flipV="1">
              <a:off x="7681538"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直線接點 139"/>
            <p:cNvCxnSpPr/>
            <p:nvPr/>
          </p:nvCxnSpPr>
          <p:spPr>
            <a:xfrm rot="16200000" flipV="1">
              <a:off x="8142257" y="4326485"/>
              <a:ext cx="301255" cy="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rot="10800000">
              <a:off x="7681538" y="4041956"/>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flipV="1">
              <a:off x="7681538" y="4477639"/>
              <a:ext cx="611192" cy="13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直線單箭頭接點 142"/>
            <p:cNvCxnSpPr>
              <a:endCxn id="132" idx="3"/>
            </p:cNvCxnSpPr>
            <p:nvPr/>
          </p:nvCxnSpPr>
          <p:spPr>
            <a:xfrm rot="10800000" flipV="1">
              <a:off x="8153822" y="4309324"/>
              <a:ext cx="138908"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4" name="直線單箭頭接點 143"/>
            <p:cNvCxnSpPr>
              <a:stCxn id="132" idx="1"/>
              <a:endCxn id="134" idx="6"/>
            </p:cNvCxnSpPr>
            <p:nvPr/>
          </p:nvCxnSpPr>
          <p:spPr>
            <a:xfrm rot="10800000">
              <a:off x="7737101" y="4310069"/>
              <a:ext cx="83345" cy="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rot="16200000" flipV="1">
              <a:off x="8259215" y="4007760"/>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rot="16200000" flipV="1">
              <a:off x="7648332" y="4008133"/>
              <a:ext cx="67029" cy="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直線接點 146"/>
            <p:cNvCxnSpPr/>
            <p:nvPr/>
          </p:nvCxnSpPr>
          <p:spPr>
            <a:xfrm rot="5400000">
              <a:off x="7564238" y="3857692"/>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8" name="直線接點 147"/>
            <p:cNvCxnSpPr/>
            <p:nvPr/>
          </p:nvCxnSpPr>
          <p:spPr>
            <a:xfrm rot="5400000">
              <a:off x="8175121" y="3857319"/>
              <a:ext cx="234599" cy="6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9" name="直線單箭頭接點 148"/>
            <p:cNvCxnSpPr/>
            <p:nvPr/>
          </p:nvCxnSpPr>
          <p:spPr>
            <a:xfrm rot="5400000">
              <a:off x="7647714" y="4209590"/>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a:endCxn id="133" idx="4"/>
            </p:cNvCxnSpPr>
            <p:nvPr/>
          </p:nvCxnSpPr>
          <p:spPr>
            <a:xfrm rot="5400000">
              <a:off x="7648023" y="4645274"/>
              <a:ext cx="67029"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rot="5400000">
              <a:off x="8152940" y="4779330"/>
              <a:ext cx="335141" cy="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直線接點 151"/>
            <p:cNvCxnSpPr>
              <a:stCxn id="134" idx="0"/>
            </p:cNvCxnSpPr>
            <p:nvPr/>
          </p:nvCxnSpPr>
          <p:spPr>
            <a:xfrm rot="5400000">
              <a:off x="7631266" y="4427432"/>
              <a:ext cx="100542" cy="617"/>
            </a:xfrm>
            <a:prstGeom prst="line">
              <a:avLst/>
            </a:prstGeom>
          </p:spPr>
          <p:style>
            <a:lnRef idx="1">
              <a:schemeClr val="accent1"/>
            </a:lnRef>
            <a:fillRef idx="0">
              <a:schemeClr val="accent1"/>
            </a:fillRef>
            <a:effectRef idx="0">
              <a:schemeClr val="accent1"/>
            </a:effectRef>
            <a:fontRef idx="minor">
              <a:schemeClr val="tx1"/>
            </a:fontRef>
          </p:style>
        </p:cxnSp>
        <p:sp>
          <p:nvSpPr>
            <p:cNvPr id="153" name="流程圖: 文件 152"/>
            <p:cNvSpPr/>
            <p:nvPr/>
          </p:nvSpPr>
          <p:spPr>
            <a:xfrm>
              <a:off x="5000628" y="1428736"/>
              <a:ext cx="571504" cy="500066"/>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原文</a:t>
              </a:r>
              <a:endParaRPr lang="zh-TW" altLang="en-US" sz="1400" dirty="0">
                <a:latin typeface="Calibri" pitchFamily="34" charset="0"/>
              </a:endParaRPr>
            </a:p>
          </p:txBody>
        </p:sp>
        <p:sp>
          <p:nvSpPr>
            <p:cNvPr id="154" name="矩形 153"/>
            <p:cNvSpPr/>
            <p:nvPr/>
          </p:nvSpPr>
          <p:spPr>
            <a:xfrm>
              <a:off x="7715272" y="5643578"/>
              <a:ext cx="571504" cy="500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latin typeface="Calibri" pitchFamily="34" charset="0"/>
                </a:rPr>
                <a:t>密文</a:t>
              </a:r>
              <a:endParaRPr lang="zh-TW" altLang="en-US" sz="1400" dirty="0">
                <a:latin typeface="Calibri" pitchFamily="34" charset="0"/>
              </a:endParaRPr>
            </a:p>
          </p:txBody>
        </p:sp>
        <p:cxnSp>
          <p:nvCxnSpPr>
            <p:cNvPr id="156" name="直線單箭頭接點 155"/>
            <p:cNvCxnSpPr>
              <a:stCxn id="153" idx="2"/>
              <a:endCxn id="59" idx="0"/>
            </p:cNvCxnSpPr>
            <p:nvPr/>
          </p:nvCxnSpPr>
          <p:spPr>
            <a:xfrm rot="5400000">
              <a:off x="4984098" y="2198024"/>
              <a:ext cx="6045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7" name="文字方塊 156"/>
            <p:cNvSpPr txBox="1"/>
            <p:nvPr/>
          </p:nvSpPr>
          <p:spPr>
            <a:xfrm>
              <a:off x="4786314" y="1928802"/>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1</a:t>
              </a:r>
              <a:endParaRPr lang="zh-TW" altLang="en-US" sz="1400" baseline="-25000" dirty="0">
                <a:latin typeface="Calibri" pitchFamily="34" charset="0"/>
              </a:endParaRPr>
            </a:p>
          </p:txBody>
        </p:sp>
        <p:cxnSp>
          <p:nvCxnSpPr>
            <p:cNvPr id="159" name="直線單箭頭接點 158"/>
            <p:cNvCxnSpPr>
              <a:stCxn id="157" idx="2"/>
            </p:cNvCxnSpPr>
            <p:nvPr/>
          </p:nvCxnSpPr>
          <p:spPr>
            <a:xfrm rot="16200000" flipH="1">
              <a:off x="4856265" y="2355942"/>
              <a:ext cx="263726" cy="249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0" name="文字方塊 159"/>
            <p:cNvSpPr txBox="1"/>
            <p:nvPr/>
          </p:nvSpPr>
          <p:spPr>
            <a:xfrm>
              <a:off x="6143636" y="1928802"/>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2</a:t>
              </a:r>
              <a:endParaRPr lang="zh-TW" altLang="en-US" sz="1400" baseline="-25000" dirty="0">
                <a:latin typeface="Calibri" pitchFamily="34" charset="0"/>
              </a:endParaRPr>
            </a:p>
          </p:txBody>
        </p:sp>
        <p:cxnSp>
          <p:nvCxnSpPr>
            <p:cNvPr id="161" name="直線單箭頭接點 160"/>
            <p:cNvCxnSpPr>
              <a:stCxn id="160" idx="2"/>
            </p:cNvCxnSpPr>
            <p:nvPr/>
          </p:nvCxnSpPr>
          <p:spPr>
            <a:xfrm rot="16200000" flipH="1">
              <a:off x="6213587" y="2355943"/>
              <a:ext cx="263726" cy="24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2" name="文字方塊 161"/>
            <p:cNvSpPr txBox="1"/>
            <p:nvPr/>
          </p:nvSpPr>
          <p:spPr>
            <a:xfrm>
              <a:off x="7525308" y="1928803"/>
              <a:ext cx="378630" cy="307777"/>
            </a:xfrm>
            <a:prstGeom prst="rect">
              <a:avLst/>
            </a:prstGeom>
            <a:noFill/>
          </p:spPr>
          <p:txBody>
            <a:bodyPr wrap="none" rtlCol="0">
              <a:spAutoFit/>
            </a:bodyPr>
            <a:lstStyle/>
            <a:p>
              <a:r>
                <a:rPr lang="en-US" altLang="zh-TW" sz="1400" dirty="0" smtClean="0">
                  <a:latin typeface="Calibri" pitchFamily="34" charset="0"/>
                </a:rPr>
                <a:t>K</a:t>
              </a:r>
              <a:r>
                <a:rPr lang="zh-TW" altLang="en-US" sz="1400" dirty="0" smtClean="0">
                  <a:latin typeface="Calibri" pitchFamily="34" charset="0"/>
                </a:rPr>
                <a:t> </a:t>
              </a:r>
              <a:r>
                <a:rPr lang="en-US" altLang="zh-TW" sz="1400" baseline="-25000" dirty="0" smtClean="0">
                  <a:latin typeface="Calibri" pitchFamily="34" charset="0"/>
                </a:rPr>
                <a:t>3</a:t>
              </a:r>
              <a:endParaRPr lang="zh-TW" altLang="en-US" sz="1400" baseline="-25000" dirty="0">
                <a:latin typeface="Calibri" pitchFamily="34" charset="0"/>
              </a:endParaRPr>
            </a:p>
          </p:txBody>
        </p:sp>
        <p:cxnSp>
          <p:nvCxnSpPr>
            <p:cNvPr id="163" name="直線單箭頭接點 162"/>
            <p:cNvCxnSpPr>
              <a:stCxn id="162" idx="2"/>
            </p:cNvCxnSpPr>
            <p:nvPr/>
          </p:nvCxnSpPr>
          <p:spPr>
            <a:xfrm rot="16200000" flipH="1">
              <a:off x="7595259" y="2355944"/>
              <a:ext cx="263726" cy="24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5" name="圖案 164"/>
            <p:cNvCxnSpPr>
              <a:stCxn id="59" idx="2"/>
              <a:endCxn id="62" idx="0"/>
            </p:cNvCxnSpPr>
            <p:nvPr/>
          </p:nvCxnSpPr>
          <p:spPr>
            <a:xfrm rot="5400000" flipH="1" flipV="1">
              <a:off x="4607719" y="3178967"/>
              <a:ext cx="2714644" cy="1357322"/>
            </a:xfrm>
            <a:prstGeom prst="bentConnector5">
              <a:avLst>
                <a:gd name="adj1" fmla="val -8909"/>
                <a:gd name="adj2" fmla="val 50000"/>
                <a:gd name="adj3" fmla="val 130389"/>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9" name="圖案 168"/>
            <p:cNvCxnSpPr>
              <a:stCxn id="62" idx="2"/>
              <a:endCxn id="108" idx="0"/>
            </p:cNvCxnSpPr>
            <p:nvPr/>
          </p:nvCxnSpPr>
          <p:spPr>
            <a:xfrm rot="5400000" flipH="1" flipV="1">
              <a:off x="5965041" y="3178967"/>
              <a:ext cx="2714644" cy="1357322"/>
            </a:xfrm>
            <a:prstGeom prst="bentConnector5">
              <a:avLst>
                <a:gd name="adj1" fmla="val -8421"/>
                <a:gd name="adj2" fmla="val 50000"/>
                <a:gd name="adj3" fmla="val 13038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08" idx="2"/>
              <a:endCxn id="154" idx="0"/>
            </p:cNvCxnSpPr>
            <p:nvPr/>
          </p:nvCxnSpPr>
          <p:spPr>
            <a:xfrm rot="5400000">
              <a:off x="7786710" y="542926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27584" y="2852936"/>
            <a:ext cx="7033592" cy="1362075"/>
          </a:xfrm>
          <a:solidFill>
            <a:srgbClr val="0000FF"/>
          </a:solidFill>
          <a:ln w="25400">
            <a:solidFill>
              <a:srgbClr val="FF0000"/>
            </a:solidFill>
          </a:ln>
        </p:spPr>
        <p:txBody>
          <a:bodyPr anchor="ctr"/>
          <a:lstStyle/>
          <a:p>
            <a:pPr algn="ctr"/>
            <a:r>
              <a:rPr lang="en-US" altLang="zh-TW" dirty="0" smtClean="0">
                <a:solidFill>
                  <a:schemeClr val="bg1"/>
                </a:solidFill>
                <a:latin typeface="標楷體" panose="03000509000000000000" pitchFamily="65" charset="-120"/>
                <a:ea typeface="標楷體" panose="03000509000000000000" pitchFamily="65" charset="-120"/>
              </a:rPr>
              <a:t>B.7 </a:t>
            </a:r>
            <a:r>
              <a:rPr lang="en-US" altLang="zh-TW" dirty="0">
                <a:solidFill>
                  <a:schemeClr val="bg1"/>
                </a:solidFill>
                <a:latin typeface="標楷體" panose="03000509000000000000" pitchFamily="65" charset="-120"/>
                <a:ea typeface="標楷體" panose="03000509000000000000" pitchFamily="65" charset="-120"/>
              </a:rPr>
              <a:t>PKI</a:t>
            </a:r>
            <a:r>
              <a:rPr lang="zh-TW" altLang="en-US" dirty="0">
                <a:solidFill>
                  <a:schemeClr val="bg1"/>
                </a:solidFill>
                <a:latin typeface="標楷體" panose="03000509000000000000" pitchFamily="65" charset="-120"/>
                <a:ea typeface="標楷體" panose="03000509000000000000" pitchFamily="65" charset="-120"/>
              </a:rPr>
              <a:t>的架構及其它的應用 </a:t>
            </a:r>
            <a:r>
              <a:rPr lang="en-US" altLang="zh-TW" dirty="0">
                <a:solidFill>
                  <a:schemeClr val="bg1"/>
                </a:solidFill>
                <a:latin typeface="標楷體" panose="03000509000000000000" pitchFamily="65" charset="-120"/>
                <a:ea typeface="標楷體" panose="03000509000000000000" pitchFamily="65" charset="-120"/>
              </a:rPr>
              <a:t>(Architecture)</a:t>
            </a:r>
            <a:endParaRPr lang="zh-TW" altLang="en-US" dirty="0">
              <a:solidFill>
                <a:schemeClr val="bg1"/>
              </a:solidFill>
              <a:latin typeface="標楷體" panose="03000509000000000000" pitchFamily="65" charset="-120"/>
              <a:ea typeface="標楷體" panose="03000509000000000000" pitchFamily="65" charset="-120"/>
            </a:endParaRPr>
          </a:p>
        </p:txBody>
      </p:sp>
      <p:sp>
        <p:nvSpPr>
          <p:cNvPr id="4" name="文字版面配置區 2"/>
          <p:cNvSpPr>
            <a:spLocks noGrp="1"/>
          </p:cNvSpPr>
          <p:nvPr>
            <p:ph type="body" idx="1"/>
          </p:nvPr>
        </p:nvSpPr>
        <p:spPr>
          <a:xfrm>
            <a:off x="1099572" y="4437112"/>
            <a:ext cx="6255488" cy="1296144"/>
          </a:xfrm>
        </p:spPr>
        <p:txBody>
          <a:bodyPr/>
          <a:lstStyle/>
          <a:p>
            <a:pPr algn="ctr"/>
            <a:r>
              <a:rPr lang="zh-TW" altLang="en-US" dirty="0" smtClean="0">
                <a:latin typeface="標楷體" panose="03000509000000000000" pitchFamily="65" charset="-120"/>
                <a:ea typeface="標楷體" panose="03000509000000000000" pitchFamily="65" charset="-120"/>
              </a:rPr>
              <a:t>公開金鑰基礎建設</a:t>
            </a:r>
            <a:endParaRPr lang="en-US" altLang="zh-TW" dirty="0" smtClean="0">
              <a:latin typeface="標楷體" panose="03000509000000000000" pitchFamily="65" charset="-120"/>
              <a:ea typeface="標楷體" panose="03000509000000000000" pitchFamily="65" charset="-120"/>
            </a:endParaRPr>
          </a:p>
          <a:p>
            <a:pPr algn="ctr"/>
            <a:r>
              <a:rPr lang="en-US" altLang="zh-TW" dirty="0" smtClean="0">
                <a:latin typeface="標楷體" panose="03000509000000000000" pitchFamily="65" charset="-120"/>
                <a:ea typeface="標楷體" panose="03000509000000000000" pitchFamily="65" charset="-120"/>
              </a:rPr>
              <a:t>(Public Key </a:t>
            </a:r>
            <a:r>
              <a:rPr lang="en-US" altLang="zh-TW" b="1" dirty="0" smtClean="0">
                <a:solidFill>
                  <a:srgbClr val="FF0000"/>
                </a:solidFill>
                <a:latin typeface="標楷體" panose="03000509000000000000" pitchFamily="65" charset="-120"/>
                <a:ea typeface="標楷體" panose="03000509000000000000" pitchFamily="65" charset="-120"/>
              </a:rPr>
              <a:t>Infrastructure</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1810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公開金鑰基礎建設 </a:t>
            </a:r>
            <a:r>
              <a:rPr lang="en-US" altLang="zh-TW" sz="2000" dirty="0" smtClean="0"/>
              <a:t>(</a:t>
            </a:r>
            <a:r>
              <a:rPr lang="en-US" altLang="zh-TW" sz="2000" dirty="0" smtClean="0">
                <a:solidFill>
                  <a:srgbClr val="FF0000"/>
                </a:solidFill>
              </a:rPr>
              <a:t>Public Key Infrastructure, PKI</a:t>
            </a:r>
            <a:r>
              <a:rPr lang="en-US" altLang="zh-TW" sz="2000" dirty="0" smtClean="0"/>
              <a:t>)</a:t>
            </a:r>
            <a:r>
              <a:rPr lang="zh-TW" altLang="en-US" sz="2000" dirty="0" smtClean="0"/>
              <a:t> 的基本機制為複合式加密系統。</a:t>
            </a:r>
            <a:endParaRPr lang="en-US" altLang="zh-TW" sz="2000" dirty="0" smtClean="0"/>
          </a:p>
          <a:p>
            <a:r>
              <a:rPr lang="en-US" altLang="zh-TW" sz="2000" dirty="0" smtClean="0"/>
              <a:t>PKI</a:t>
            </a:r>
            <a:r>
              <a:rPr lang="zh-TW" altLang="en-US" sz="2000" dirty="0" smtClean="0"/>
              <a:t> 定義一種規範，通用於不同的產品、系統、及網路。雖然目前不同企業仍有彼此不相容的</a:t>
            </a:r>
            <a:r>
              <a:rPr lang="en-US" altLang="zh-TW" sz="2000" dirty="0" smtClean="0"/>
              <a:t>PKI</a:t>
            </a:r>
            <a:r>
              <a:rPr lang="zh-TW" altLang="en-US" sz="2000" dirty="0" smtClean="0"/>
              <a:t>建置方式；但未來數年會在多數人的需求下更趨統一。</a:t>
            </a:r>
            <a:endParaRPr lang="en-US" altLang="zh-TW" sz="2000" dirty="0" smtClean="0"/>
          </a:p>
          <a:p>
            <a:r>
              <a:rPr lang="en-US" altLang="zh-TW" sz="2000" dirty="0" smtClean="0">
                <a:solidFill>
                  <a:srgbClr val="FF0000"/>
                </a:solidFill>
              </a:rPr>
              <a:t>PKI</a:t>
            </a:r>
            <a:r>
              <a:rPr lang="zh-TW" altLang="en-US" sz="2000" dirty="0" smtClean="0">
                <a:solidFill>
                  <a:srgbClr val="FF0000"/>
                </a:solidFill>
              </a:rPr>
              <a:t> 包括以下四個主要部分：</a:t>
            </a:r>
            <a:endParaRPr lang="en-US" altLang="zh-TW" sz="2000" dirty="0" smtClean="0">
              <a:solidFill>
                <a:srgbClr val="FF0000"/>
              </a:solidFill>
            </a:endParaRPr>
          </a:p>
          <a:p>
            <a:pPr lvl="1"/>
            <a:r>
              <a:rPr lang="zh-TW" altLang="en-US" sz="1800" dirty="0" smtClean="0">
                <a:solidFill>
                  <a:srgbClr val="0000FF"/>
                </a:solidFill>
              </a:rPr>
              <a:t>憑證管理</a:t>
            </a:r>
            <a:r>
              <a:rPr lang="zh-TW" altLang="en-US" sz="1800" dirty="0" smtClean="0"/>
              <a:t>中心 </a:t>
            </a:r>
            <a:r>
              <a:rPr lang="en-US" altLang="zh-TW" sz="1800" dirty="0" smtClean="0"/>
              <a:t>(certificate authority, CA)</a:t>
            </a:r>
          </a:p>
          <a:p>
            <a:pPr lvl="1"/>
            <a:r>
              <a:rPr lang="zh-TW" altLang="en-US" sz="1800" dirty="0" smtClean="0">
                <a:solidFill>
                  <a:srgbClr val="0000FF"/>
                </a:solidFill>
              </a:rPr>
              <a:t>註冊</a:t>
            </a:r>
            <a:r>
              <a:rPr lang="zh-TW" altLang="en-US" sz="1800" dirty="0" smtClean="0"/>
              <a:t>管理中心 </a:t>
            </a:r>
            <a:r>
              <a:rPr lang="en-US" altLang="zh-TW" sz="1800" dirty="0" smtClean="0"/>
              <a:t>(registration authority, RA)</a:t>
            </a:r>
          </a:p>
          <a:p>
            <a:pPr lvl="1"/>
            <a:r>
              <a:rPr lang="en-US" altLang="zh-TW" sz="1800" dirty="0" smtClean="0"/>
              <a:t>RSA</a:t>
            </a:r>
            <a:r>
              <a:rPr lang="zh-TW" altLang="en-US" sz="1800" dirty="0" smtClean="0"/>
              <a:t> 公開金鑰加密法</a:t>
            </a:r>
            <a:endParaRPr lang="en-US" altLang="zh-TW" sz="1800" dirty="0" smtClean="0"/>
          </a:p>
          <a:p>
            <a:pPr lvl="1"/>
            <a:r>
              <a:rPr lang="zh-TW" altLang="en-US" sz="1800" dirty="0" smtClean="0"/>
              <a:t>數位憑證 </a:t>
            </a:r>
            <a:r>
              <a:rPr lang="en-US" altLang="zh-TW" sz="1800" dirty="0" smtClean="0"/>
              <a:t>(digital certificate)</a:t>
            </a:r>
            <a:endParaRPr lang="zh-TW" altLang="en-US" sz="1800" dirty="0"/>
          </a:p>
        </p:txBody>
      </p:sp>
      <p:sp>
        <p:nvSpPr>
          <p:cNvPr id="3" name="標題 2"/>
          <p:cNvSpPr>
            <a:spLocks noGrp="1"/>
          </p:cNvSpPr>
          <p:nvPr>
            <p:ph type="title"/>
          </p:nvPr>
        </p:nvSpPr>
        <p:spPr/>
        <p:txBody>
          <a:bodyPr>
            <a:normAutofit/>
          </a:bodyPr>
          <a:lstStyle/>
          <a:p>
            <a:r>
              <a:rPr lang="zh-TW" altLang="en-US" dirty="0" smtClean="0"/>
              <a:t> </a:t>
            </a:r>
            <a:r>
              <a:rPr lang="en-US" altLang="zh-TW" dirty="0" smtClean="0"/>
              <a:t>B7. </a:t>
            </a:r>
            <a:r>
              <a:rPr lang="en-US" altLang="zh-TW" dirty="0" smtClean="0">
                <a:solidFill>
                  <a:srgbClr val="FF0000"/>
                </a:solidFill>
              </a:rPr>
              <a:t>PKI </a:t>
            </a:r>
            <a:r>
              <a:rPr lang="en-US" altLang="zh-TW" dirty="0">
                <a:latin typeface="標楷體" panose="03000509000000000000" pitchFamily="65" charset="-120"/>
                <a:ea typeface="標楷體" panose="03000509000000000000" pitchFamily="65" charset="-120"/>
              </a:rPr>
              <a:t>(Public Key Infrastructure</a:t>
            </a:r>
            <a:r>
              <a:rPr lang="en-US" altLang="zh-TW" dirty="0" smtClean="0">
                <a:latin typeface="標楷體" panose="03000509000000000000" pitchFamily="65" charset="-120"/>
                <a:ea typeface="標楷體" panose="03000509000000000000" pitchFamily="65" charset="-120"/>
              </a:rPr>
              <a:t>)</a:t>
            </a:r>
            <a:endParaRPr lang="zh-TW" altLang="en-US"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憑證管理中心 </a:t>
            </a:r>
            <a:endParaRPr lang="zh-TW" altLang="en-US" dirty="0"/>
          </a:p>
        </p:txBody>
      </p:sp>
      <p:sp>
        <p:nvSpPr>
          <p:cNvPr id="2" name="內容版面配置區 1"/>
          <p:cNvSpPr>
            <a:spLocks noGrp="1"/>
          </p:cNvSpPr>
          <p:nvPr>
            <p:ph sz="half" idx="1"/>
          </p:nvPr>
        </p:nvSpPr>
        <p:spPr>
          <a:xfrm>
            <a:off x="285720" y="1285860"/>
            <a:ext cx="4000528" cy="5286412"/>
          </a:xfrm>
        </p:spPr>
        <p:txBody>
          <a:bodyPr>
            <a:noAutofit/>
          </a:bodyPr>
          <a:lstStyle/>
          <a:p>
            <a:r>
              <a:rPr lang="zh-TW" altLang="en-US" dirty="0" smtClean="0"/>
              <a:t>電子商務要求資訊的安全機制，所以需要依靠一個可靠的第三方認証機構，就是憑證管理中心</a:t>
            </a:r>
            <a:r>
              <a:rPr lang="en-US" altLang="zh-TW" dirty="0" smtClean="0"/>
              <a:t>(CA)</a:t>
            </a:r>
            <a:r>
              <a:rPr lang="zh-TW" altLang="en-US" dirty="0" smtClean="0"/>
              <a:t>。</a:t>
            </a:r>
            <a:endParaRPr lang="en-US" altLang="zh-TW" dirty="0" smtClean="0"/>
          </a:p>
          <a:p>
            <a:r>
              <a:rPr lang="en-US" altLang="zh-TW" dirty="0" smtClean="0"/>
              <a:t>CA</a:t>
            </a:r>
            <a:r>
              <a:rPr lang="zh-TW" altLang="en-US" dirty="0" smtClean="0"/>
              <a:t>負責</a:t>
            </a:r>
            <a:r>
              <a:rPr lang="zh-TW" altLang="en-US" dirty="0" smtClean="0">
                <a:solidFill>
                  <a:srgbClr val="0000FF"/>
                </a:solidFill>
              </a:rPr>
              <a:t>發行、撤銷、配送數位憑證</a:t>
            </a:r>
            <a:r>
              <a:rPr lang="zh-TW" altLang="en-US" dirty="0" smtClean="0"/>
              <a:t>。數位憑證簡單說就是連結公開金鑰與個體的機制。</a:t>
            </a:r>
            <a:endParaRPr lang="en-US" altLang="zh-TW" dirty="0" smtClean="0"/>
          </a:p>
          <a:p>
            <a:r>
              <a:rPr lang="zh-TW" altLang="en-US" dirty="0" smtClean="0"/>
              <a:t>右圖通話雙方都信任</a:t>
            </a:r>
            <a:r>
              <a:rPr lang="en-US" altLang="zh-TW" dirty="0" smtClean="0"/>
              <a:t>CA</a:t>
            </a:r>
            <a:r>
              <a:rPr lang="zh-TW" altLang="en-US" dirty="0" smtClean="0"/>
              <a:t>。</a:t>
            </a:r>
            <a:r>
              <a:rPr lang="en-US" altLang="zh-TW" dirty="0" smtClean="0">
                <a:solidFill>
                  <a:srgbClr val="FF0000"/>
                </a:solidFill>
              </a:rPr>
              <a:t>CA</a:t>
            </a:r>
            <a:r>
              <a:rPr lang="zh-TW" altLang="en-US" dirty="0" smtClean="0">
                <a:solidFill>
                  <a:srgbClr val="FF0000"/>
                </a:solidFill>
              </a:rPr>
              <a:t>發給各人一張包括持有人公開金鑰的憑證</a:t>
            </a:r>
            <a:r>
              <a:rPr lang="zh-TW" altLang="en-US" dirty="0" smtClean="0"/>
              <a:t>，雙方通訊時就以憑證來證明自己的身分。</a:t>
            </a:r>
            <a:r>
              <a:rPr lang="zh-TW" altLang="en-US" dirty="0" smtClean="0">
                <a:solidFill>
                  <a:srgbClr val="0000FF"/>
                </a:solidFill>
              </a:rPr>
              <a:t>收到憑證的一方會要求</a:t>
            </a:r>
            <a:r>
              <a:rPr lang="en-US" altLang="zh-TW" dirty="0" smtClean="0">
                <a:solidFill>
                  <a:srgbClr val="0000FF"/>
                </a:solidFill>
              </a:rPr>
              <a:t>CA</a:t>
            </a:r>
            <a:r>
              <a:rPr lang="zh-TW" altLang="en-US" dirty="0" smtClean="0">
                <a:solidFill>
                  <a:srgbClr val="0000FF"/>
                </a:solidFill>
              </a:rPr>
              <a:t>認證對方身分</a:t>
            </a:r>
            <a:r>
              <a:rPr lang="zh-TW" altLang="en-US" dirty="0" smtClean="0"/>
              <a:t>，才開始安全通訊。</a:t>
            </a:r>
            <a:endParaRPr lang="en-US" altLang="zh-TW" dirty="0" smtClean="0"/>
          </a:p>
        </p:txBody>
      </p:sp>
      <p:pic>
        <p:nvPicPr>
          <p:cNvPr id="1026" name="Picture 2"/>
          <p:cNvPicPr>
            <a:picLocks noChangeAspect="1" noChangeArrowheads="1"/>
          </p:cNvPicPr>
          <p:nvPr/>
        </p:nvPicPr>
        <p:blipFill>
          <a:blip r:embed="rId2" cstate="print"/>
          <a:srcRect/>
          <a:stretch>
            <a:fillRect/>
          </a:stretch>
        </p:blipFill>
        <p:spPr bwMode="auto">
          <a:xfrm>
            <a:off x="4714876" y="4857760"/>
            <a:ext cx="1522603" cy="113663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7000892" y="3000372"/>
            <a:ext cx="1857388" cy="1393041"/>
          </a:xfrm>
          <a:prstGeom prst="rect">
            <a:avLst/>
          </a:prstGeom>
          <a:noFill/>
          <a:ln w="9525">
            <a:noFill/>
            <a:miter lim="800000"/>
            <a:headEnd/>
            <a:tailEnd/>
          </a:ln>
          <a:effectLst/>
        </p:spPr>
      </p:pic>
      <p:sp>
        <p:nvSpPr>
          <p:cNvPr id="8" name="文字方塊 7"/>
          <p:cNvSpPr txBox="1"/>
          <p:nvPr/>
        </p:nvSpPr>
        <p:spPr>
          <a:xfrm>
            <a:off x="7299632" y="4662082"/>
            <a:ext cx="1415772" cy="584775"/>
          </a:xfrm>
          <a:prstGeom prst="rect">
            <a:avLst/>
          </a:prstGeom>
          <a:noFill/>
        </p:spPr>
        <p:txBody>
          <a:bodyPr wrap="none" rtlCol="0">
            <a:spAutoFit/>
          </a:bodyPr>
          <a:lstStyle/>
          <a:p>
            <a:pPr algn="ctr"/>
            <a:r>
              <a:rPr lang="zh-TW" altLang="en-US" sz="1600" dirty="0" smtClean="0">
                <a:latin typeface="Calibri" pitchFamily="34" charset="0"/>
              </a:rPr>
              <a:t>憑證管理中心</a:t>
            </a:r>
            <a:endParaRPr lang="en-US" altLang="zh-TW" sz="1600" dirty="0" smtClean="0">
              <a:latin typeface="Calibri" pitchFamily="34" charset="0"/>
            </a:endParaRPr>
          </a:p>
          <a:p>
            <a:pPr algn="ctr"/>
            <a:r>
              <a:rPr lang="en-US" altLang="zh-TW" sz="1600" dirty="0" smtClean="0">
                <a:latin typeface="Calibri" pitchFamily="34" charset="0"/>
              </a:rPr>
              <a:t>(CA)</a:t>
            </a:r>
            <a:endParaRPr lang="zh-TW" altLang="en-US" sz="1600" dirty="0">
              <a:latin typeface="Calibri" pitchFamily="34" charset="0"/>
            </a:endParaRPr>
          </a:p>
        </p:txBody>
      </p:sp>
      <p:sp>
        <p:nvSpPr>
          <p:cNvPr id="11" name="流程圖: 文件 10"/>
          <p:cNvSpPr/>
          <p:nvPr/>
        </p:nvSpPr>
        <p:spPr>
          <a:xfrm>
            <a:off x="4572000" y="3857628"/>
            <a:ext cx="785818" cy="508996"/>
          </a:xfrm>
          <a:prstGeom prst="flowChart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sz="1400" dirty="0" smtClean="0">
                <a:latin typeface="Calibri" pitchFamily="34" charset="0"/>
              </a:rPr>
              <a:t>憑證</a:t>
            </a:r>
            <a:endParaRPr lang="zh-TW" altLang="en-US" sz="1400" dirty="0">
              <a:latin typeface="Calibri" pitchFamily="34" charset="0"/>
            </a:endParaRPr>
          </a:p>
        </p:txBody>
      </p:sp>
      <p:sp>
        <p:nvSpPr>
          <p:cNvPr id="12" name="流程圖: 預設處理作業 11"/>
          <p:cNvSpPr/>
          <p:nvPr/>
        </p:nvSpPr>
        <p:spPr>
          <a:xfrm>
            <a:off x="4572000" y="3214686"/>
            <a:ext cx="785818" cy="581709"/>
          </a:xfrm>
          <a:prstGeom prst="flowChartPredefined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400" dirty="0" smtClean="0">
                <a:latin typeface="Calibri" pitchFamily="34" charset="0"/>
              </a:rPr>
              <a:t>訊息</a:t>
            </a:r>
            <a:endParaRPr lang="zh-TW" altLang="en-US" sz="1400" dirty="0">
              <a:latin typeface="Calibri" pitchFamily="34" charset="0"/>
            </a:endParaRPr>
          </a:p>
        </p:txBody>
      </p:sp>
      <p:pic>
        <p:nvPicPr>
          <p:cNvPr id="23" name="Picture 2"/>
          <p:cNvPicPr>
            <a:picLocks noChangeAspect="1" noChangeArrowheads="1"/>
          </p:cNvPicPr>
          <p:nvPr/>
        </p:nvPicPr>
        <p:blipFill>
          <a:blip r:embed="rId2" cstate="print"/>
          <a:srcRect/>
          <a:stretch>
            <a:fillRect/>
          </a:stretch>
        </p:blipFill>
        <p:spPr bwMode="auto">
          <a:xfrm>
            <a:off x="4714876" y="1571612"/>
            <a:ext cx="1522603" cy="1136633"/>
          </a:xfrm>
          <a:prstGeom prst="rect">
            <a:avLst/>
          </a:prstGeom>
          <a:noFill/>
          <a:ln w="9525">
            <a:noFill/>
            <a:miter lim="800000"/>
            <a:headEnd/>
            <a:tailEnd/>
          </a:ln>
          <a:effectLst/>
        </p:spPr>
      </p:pic>
      <p:cxnSp>
        <p:nvCxnSpPr>
          <p:cNvPr id="39" name="直線單箭頭接點 38"/>
          <p:cNvCxnSpPr>
            <a:stCxn id="23" idx="2"/>
            <a:endCxn id="1026" idx="0"/>
          </p:cNvCxnSpPr>
          <p:nvPr/>
        </p:nvCxnSpPr>
        <p:spPr>
          <a:xfrm rot="5400000">
            <a:off x="4401421" y="3783002"/>
            <a:ext cx="2149515"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026" idx="3"/>
            <a:endCxn id="1027" idx="2"/>
          </p:cNvCxnSpPr>
          <p:nvPr/>
        </p:nvCxnSpPr>
        <p:spPr>
          <a:xfrm flipV="1">
            <a:off x="6237479" y="4393413"/>
            <a:ext cx="1692107" cy="103266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23" idx="3"/>
            <a:endCxn id="1027" idx="0"/>
          </p:cNvCxnSpPr>
          <p:nvPr/>
        </p:nvCxnSpPr>
        <p:spPr>
          <a:xfrm>
            <a:off x="6237479" y="2139929"/>
            <a:ext cx="1692107" cy="860443"/>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註冊管理中心</a:t>
            </a:r>
            <a:endParaRPr lang="zh-TW" altLang="en-US" dirty="0"/>
          </a:p>
        </p:txBody>
      </p:sp>
      <p:sp>
        <p:nvSpPr>
          <p:cNvPr id="2" name="內容版面配置區 1"/>
          <p:cNvSpPr>
            <a:spLocks noGrp="1"/>
          </p:cNvSpPr>
          <p:nvPr>
            <p:ph sz="half" idx="1"/>
          </p:nvPr>
        </p:nvSpPr>
        <p:spPr/>
        <p:txBody>
          <a:bodyPr>
            <a:normAutofit/>
          </a:bodyPr>
          <a:lstStyle/>
          <a:p>
            <a:r>
              <a:rPr lang="zh-TW" altLang="en-US" dirty="0" smtClean="0"/>
              <a:t>註冊管理中心</a:t>
            </a:r>
            <a:r>
              <a:rPr lang="en-US" altLang="zh-TW" dirty="0" smtClean="0"/>
              <a:t>(RA)</a:t>
            </a:r>
            <a:r>
              <a:rPr lang="zh-TW" altLang="en-US" dirty="0" smtClean="0"/>
              <a:t>是數位憑證的註冊審批組織。</a:t>
            </a:r>
            <a:r>
              <a:rPr lang="en-US" altLang="zh-TW" dirty="0" smtClean="0"/>
              <a:t>RA</a:t>
            </a:r>
            <a:r>
              <a:rPr lang="zh-TW" altLang="en-US" dirty="0" smtClean="0"/>
              <a:t>系統是</a:t>
            </a:r>
            <a:r>
              <a:rPr lang="en-US" altLang="zh-TW" dirty="0" smtClean="0"/>
              <a:t>CA</a:t>
            </a:r>
            <a:r>
              <a:rPr lang="zh-TW" altLang="en-US" dirty="0" smtClean="0"/>
              <a:t>的憑證發行與管理的延伸。它負責憑證申請人的訊息登入、審核以及憑證發放等工作；同時，對發放的憑證完成相應的管理功能。</a:t>
            </a:r>
            <a:endParaRPr lang="en-US" altLang="zh-TW" dirty="0" smtClean="0"/>
          </a:p>
          <a:p>
            <a:r>
              <a:rPr lang="zh-TW" altLang="en-US" dirty="0" smtClean="0"/>
              <a:t>右圖顯示</a:t>
            </a:r>
            <a:r>
              <a:rPr lang="en-US" altLang="zh-TW" dirty="0" smtClean="0"/>
              <a:t>RA</a:t>
            </a:r>
            <a:r>
              <a:rPr lang="zh-TW" altLang="en-US" dirty="0" smtClean="0"/>
              <a:t>可以協助減輕</a:t>
            </a:r>
            <a:r>
              <a:rPr lang="en-US" altLang="zh-TW" dirty="0" smtClean="0"/>
              <a:t>CA</a:t>
            </a:r>
            <a:r>
              <a:rPr lang="zh-TW" altLang="en-US" dirty="0" smtClean="0"/>
              <a:t>的工作負擔，</a:t>
            </a:r>
            <a:r>
              <a:rPr lang="zh-TW" altLang="en-US" dirty="0" smtClean="0">
                <a:solidFill>
                  <a:srgbClr val="0000FF"/>
                </a:solidFill>
              </a:rPr>
              <a:t>一位遠端使用者可與就近的</a:t>
            </a:r>
            <a:r>
              <a:rPr lang="en-US" altLang="zh-TW" dirty="0" smtClean="0">
                <a:solidFill>
                  <a:srgbClr val="0000FF"/>
                </a:solidFill>
              </a:rPr>
              <a:t>RA</a:t>
            </a:r>
            <a:r>
              <a:rPr lang="zh-TW" altLang="en-US" dirty="0" smtClean="0">
                <a:solidFill>
                  <a:srgbClr val="0000FF"/>
                </a:solidFill>
              </a:rPr>
              <a:t>接洽憑證事務</a:t>
            </a:r>
            <a:r>
              <a:rPr lang="zh-TW" altLang="en-US" dirty="0" smtClean="0"/>
              <a:t>，而不需每件事都要求</a:t>
            </a:r>
            <a:r>
              <a:rPr lang="en-US" altLang="zh-TW" dirty="0" smtClean="0"/>
              <a:t>CA</a:t>
            </a:r>
            <a:r>
              <a:rPr lang="zh-TW" altLang="en-US" dirty="0" smtClean="0"/>
              <a:t>處理。</a:t>
            </a:r>
            <a:endParaRPr lang="en-US" altLang="zh-TW" dirty="0" smtClean="0"/>
          </a:p>
        </p:txBody>
      </p:sp>
      <p:pic>
        <p:nvPicPr>
          <p:cNvPr id="5" name="Picture 3"/>
          <p:cNvPicPr>
            <a:picLocks noChangeAspect="1" noChangeArrowheads="1"/>
          </p:cNvPicPr>
          <p:nvPr/>
        </p:nvPicPr>
        <p:blipFill>
          <a:blip r:embed="rId2" cstate="print"/>
          <a:srcRect/>
          <a:stretch>
            <a:fillRect/>
          </a:stretch>
        </p:blipFill>
        <p:spPr bwMode="auto">
          <a:xfrm>
            <a:off x="4643437" y="4500570"/>
            <a:ext cx="1524011" cy="1143008"/>
          </a:xfrm>
          <a:prstGeom prst="rect">
            <a:avLst/>
          </a:prstGeom>
          <a:noFill/>
          <a:ln w="9525">
            <a:noFill/>
            <a:miter lim="800000"/>
            <a:headEnd/>
            <a:tailEnd/>
          </a:ln>
          <a:effectLst/>
        </p:spPr>
      </p:pic>
      <p:pic>
        <p:nvPicPr>
          <p:cNvPr id="6" name="Picture 3"/>
          <p:cNvPicPr>
            <a:picLocks noChangeAspect="1" noChangeArrowheads="1"/>
          </p:cNvPicPr>
          <p:nvPr/>
        </p:nvPicPr>
        <p:blipFill>
          <a:blip r:embed="rId2" cstate="print"/>
          <a:srcRect/>
          <a:stretch>
            <a:fillRect/>
          </a:stretch>
        </p:blipFill>
        <p:spPr bwMode="auto">
          <a:xfrm>
            <a:off x="7143768" y="1821645"/>
            <a:ext cx="1381134" cy="1035851"/>
          </a:xfrm>
          <a:prstGeom prst="rect">
            <a:avLst/>
          </a:prstGeom>
          <a:noFill/>
          <a:ln w="9525">
            <a:noFill/>
            <a:miter lim="800000"/>
            <a:headEnd/>
            <a:tailEnd/>
          </a:ln>
          <a:effectLst/>
        </p:spPr>
      </p:pic>
      <p:pic>
        <p:nvPicPr>
          <p:cNvPr id="7" name="Picture 2"/>
          <p:cNvPicPr>
            <a:picLocks noChangeAspect="1" noChangeArrowheads="1"/>
          </p:cNvPicPr>
          <p:nvPr/>
        </p:nvPicPr>
        <p:blipFill>
          <a:blip r:embed="rId3" cstate="print"/>
          <a:srcRect/>
          <a:stretch>
            <a:fillRect/>
          </a:stretch>
        </p:blipFill>
        <p:spPr bwMode="auto">
          <a:xfrm>
            <a:off x="4857752" y="1827520"/>
            <a:ext cx="1379727" cy="1029975"/>
          </a:xfrm>
          <a:prstGeom prst="rect">
            <a:avLst/>
          </a:prstGeom>
          <a:noFill/>
          <a:ln w="9525">
            <a:noFill/>
            <a:miter lim="800000"/>
            <a:headEnd/>
            <a:tailEnd/>
          </a:ln>
          <a:effectLst/>
        </p:spPr>
      </p:pic>
      <p:pic>
        <p:nvPicPr>
          <p:cNvPr id="8" name="Picture 2"/>
          <p:cNvPicPr>
            <a:picLocks noChangeAspect="1" noChangeArrowheads="1"/>
          </p:cNvPicPr>
          <p:nvPr/>
        </p:nvPicPr>
        <p:blipFill>
          <a:blip r:embed="rId3" cstate="print"/>
          <a:srcRect/>
          <a:stretch>
            <a:fillRect/>
          </a:stretch>
        </p:blipFill>
        <p:spPr bwMode="auto">
          <a:xfrm>
            <a:off x="7192285" y="4572008"/>
            <a:ext cx="1331210" cy="993757"/>
          </a:xfrm>
          <a:prstGeom prst="rect">
            <a:avLst/>
          </a:prstGeom>
          <a:noFill/>
          <a:ln w="9525">
            <a:noFill/>
            <a:miter lim="800000"/>
            <a:headEnd/>
            <a:tailEnd/>
          </a:ln>
          <a:effectLst/>
        </p:spPr>
      </p:pic>
      <p:sp>
        <p:nvSpPr>
          <p:cNvPr id="9" name="文字方塊 8"/>
          <p:cNvSpPr txBox="1"/>
          <p:nvPr/>
        </p:nvSpPr>
        <p:spPr>
          <a:xfrm>
            <a:off x="7831202" y="1357298"/>
            <a:ext cx="455574" cy="369332"/>
          </a:xfrm>
          <a:prstGeom prst="rect">
            <a:avLst/>
          </a:prstGeom>
          <a:noFill/>
        </p:spPr>
        <p:txBody>
          <a:bodyPr wrap="none" rtlCol="0">
            <a:spAutoFit/>
          </a:bodyPr>
          <a:lstStyle/>
          <a:p>
            <a:r>
              <a:rPr lang="en-US" altLang="zh-TW" dirty="0" smtClean="0">
                <a:latin typeface="Calibri" pitchFamily="34" charset="0"/>
              </a:rPr>
              <a:t>RA</a:t>
            </a:r>
            <a:endParaRPr lang="zh-TW" altLang="en-US" dirty="0">
              <a:latin typeface="Calibri" pitchFamily="34" charset="0"/>
            </a:endParaRPr>
          </a:p>
        </p:txBody>
      </p:sp>
      <p:sp>
        <p:nvSpPr>
          <p:cNvPr id="10" name="文字方塊 9"/>
          <p:cNvSpPr txBox="1"/>
          <p:nvPr/>
        </p:nvSpPr>
        <p:spPr>
          <a:xfrm>
            <a:off x="4970476" y="4131238"/>
            <a:ext cx="441146" cy="369332"/>
          </a:xfrm>
          <a:prstGeom prst="rect">
            <a:avLst/>
          </a:prstGeom>
          <a:noFill/>
        </p:spPr>
        <p:txBody>
          <a:bodyPr wrap="none" rtlCol="0">
            <a:spAutoFit/>
          </a:bodyPr>
          <a:lstStyle/>
          <a:p>
            <a:r>
              <a:rPr lang="en-US" altLang="zh-TW" dirty="0" smtClean="0">
                <a:latin typeface="Calibri" pitchFamily="34" charset="0"/>
              </a:rPr>
              <a:t>CA</a:t>
            </a:r>
            <a:endParaRPr lang="zh-TW" altLang="en-US" dirty="0">
              <a:latin typeface="Calibri" pitchFamily="34" charset="0"/>
            </a:endParaRPr>
          </a:p>
        </p:txBody>
      </p:sp>
      <p:sp>
        <p:nvSpPr>
          <p:cNvPr id="11" name="文字方塊 10"/>
          <p:cNvSpPr txBox="1"/>
          <p:nvPr/>
        </p:nvSpPr>
        <p:spPr>
          <a:xfrm>
            <a:off x="4786314" y="1285860"/>
            <a:ext cx="1338828" cy="369332"/>
          </a:xfrm>
          <a:prstGeom prst="rect">
            <a:avLst/>
          </a:prstGeom>
          <a:noFill/>
        </p:spPr>
        <p:txBody>
          <a:bodyPr wrap="none" rtlCol="0">
            <a:spAutoFit/>
          </a:bodyPr>
          <a:lstStyle/>
          <a:p>
            <a:r>
              <a:rPr lang="zh-TW" altLang="en-US" dirty="0" smtClean="0">
                <a:latin typeface="Calibri" pitchFamily="34" charset="0"/>
              </a:rPr>
              <a:t>遠端使用者</a:t>
            </a:r>
            <a:endParaRPr lang="zh-TW" altLang="en-US" dirty="0">
              <a:latin typeface="Calibri" pitchFamily="34" charset="0"/>
            </a:endParaRPr>
          </a:p>
        </p:txBody>
      </p:sp>
      <p:cxnSp>
        <p:nvCxnSpPr>
          <p:cNvPr id="13" name="直線單箭頭接點 12"/>
          <p:cNvCxnSpPr>
            <a:stCxn id="7" idx="2"/>
            <a:endCxn id="8" idx="0"/>
          </p:cNvCxnSpPr>
          <p:nvPr/>
        </p:nvCxnSpPr>
        <p:spPr>
          <a:xfrm rot="16200000" flipH="1">
            <a:off x="5845497" y="2559614"/>
            <a:ext cx="1714513" cy="23102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8" idx="1"/>
            <a:endCxn id="5" idx="3"/>
          </p:cNvCxnSpPr>
          <p:nvPr/>
        </p:nvCxnSpPr>
        <p:spPr>
          <a:xfrm rot="10800000" flipV="1">
            <a:off x="6167449" y="5068886"/>
            <a:ext cx="1024837" cy="31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6" idx="2"/>
            <a:endCxn id="5" idx="0"/>
          </p:cNvCxnSpPr>
          <p:nvPr/>
        </p:nvCxnSpPr>
        <p:spPr>
          <a:xfrm rot="5400000">
            <a:off x="5798352" y="2464587"/>
            <a:ext cx="1643074" cy="242889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7" idx="3"/>
            <a:endCxn id="6" idx="1"/>
          </p:cNvCxnSpPr>
          <p:nvPr/>
        </p:nvCxnSpPr>
        <p:spPr>
          <a:xfrm flipV="1">
            <a:off x="6237479" y="2339571"/>
            <a:ext cx="906289" cy="293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430296" cy="5286412"/>
          </a:xfrm>
        </p:spPr>
        <p:txBody>
          <a:bodyPr>
            <a:normAutofit/>
          </a:bodyPr>
          <a:lstStyle/>
          <a:p>
            <a:pPr>
              <a:spcBef>
                <a:spcPts val="1200"/>
              </a:spcBef>
            </a:pPr>
            <a:r>
              <a:rPr lang="zh-TW" altLang="en-US" sz="2000" dirty="0" smtClean="0"/>
              <a:t>前述斯巴達人的木杖使用簡單的位移加密法 </a:t>
            </a:r>
            <a:r>
              <a:rPr lang="en-US" altLang="zh-TW" sz="2000" dirty="0" smtClean="0"/>
              <a:t>(</a:t>
            </a:r>
            <a:r>
              <a:rPr lang="en-US" altLang="zh-TW" sz="2000" dirty="0" smtClean="0">
                <a:solidFill>
                  <a:srgbClr val="FF0000"/>
                </a:solidFill>
              </a:rPr>
              <a:t>transposition</a:t>
            </a:r>
            <a:r>
              <a:rPr lang="en-US" altLang="zh-TW" sz="2000" dirty="0" smtClean="0"/>
              <a:t> ciphers)</a:t>
            </a:r>
            <a:r>
              <a:rPr lang="zh-TW" altLang="en-US" sz="2000" dirty="0" smtClean="0"/>
              <a:t>。</a:t>
            </a:r>
            <a:endParaRPr lang="en-US" altLang="zh-TW" sz="2000" dirty="0" smtClean="0"/>
          </a:p>
          <a:p>
            <a:pPr>
              <a:spcBef>
                <a:spcPts val="1200"/>
              </a:spcBef>
            </a:pPr>
            <a:r>
              <a:rPr lang="zh-TW" altLang="en-US" sz="2000" dirty="0" smtClean="0"/>
              <a:t>將訊息重新調整字母、位元的順序，藉以隱藏機密。</a:t>
            </a:r>
            <a:endParaRPr lang="en-US" altLang="zh-TW" sz="2000" dirty="0" smtClean="0"/>
          </a:p>
          <a:p>
            <a:pPr>
              <a:spcBef>
                <a:spcPts val="1200"/>
              </a:spcBef>
            </a:pPr>
            <a:r>
              <a:rPr lang="zh-TW" altLang="en-US" sz="2000" dirty="0" smtClean="0"/>
              <a:t>右邊的明碼為：</a:t>
            </a:r>
            <a:r>
              <a:rPr lang="zh-TW" altLang="en-US" sz="2000" dirty="0" smtClean="0">
                <a:latin typeface="微軟正黑體"/>
                <a:ea typeface="微軟正黑體"/>
              </a:rPr>
              <a:t>「</a:t>
            </a:r>
            <a:r>
              <a:rPr lang="zh-TW" altLang="en-US" sz="2000" dirty="0" smtClean="0">
                <a:solidFill>
                  <a:srgbClr val="FF0000"/>
                </a:solidFill>
              </a:rPr>
              <a:t>小明今天早上把收集幾個月的蠶寶寶以每隻十塊錢價格賣給他的鄰居</a:t>
            </a:r>
            <a:r>
              <a:rPr lang="zh-TW" altLang="en-US" sz="2000" dirty="0" smtClean="0"/>
              <a:t>。</a:t>
            </a:r>
            <a:r>
              <a:rPr lang="zh-TW" altLang="en-US" sz="2000" dirty="0" smtClean="0">
                <a:latin typeface="微軟正黑體"/>
              </a:rPr>
              <a:t>」</a:t>
            </a:r>
            <a:endParaRPr lang="en-US" altLang="zh-TW" sz="2000" dirty="0" smtClean="0">
              <a:latin typeface="微軟正黑體"/>
            </a:endParaRPr>
          </a:p>
          <a:p>
            <a:pPr>
              <a:spcBef>
                <a:spcPts val="1200"/>
              </a:spcBef>
            </a:pPr>
            <a:r>
              <a:rPr lang="zh-TW" altLang="en-US" sz="2000" dirty="0" smtClean="0">
                <a:latin typeface="微軟正黑體"/>
              </a:rPr>
              <a:t>加密之後變成：</a:t>
            </a:r>
            <a:r>
              <a:rPr lang="zh-TW" altLang="en-US" sz="2000" dirty="0" smtClean="0">
                <a:latin typeface="微軟正黑體"/>
                <a:ea typeface="微軟正黑體"/>
              </a:rPr>
              <a:t>「</a:t>
            </a:r>
            <a:r>
              <a:rPr lang="zh-TW" altLang="en-US" sz="2000" dirty="0" smtClean="0">
                <a:solidFill>
                  <a:srgbClr val="0000FF"/>
                </a:solidFill>
                <a:latin typeface="微軟正黑體"/>
                <a:ea typeface="微軟正黑體"/>
              </a:rPr>
              <a:t>小上個寶塊給明把月以錢他今收的每價的天集蠶隻格鄰早幾寶十賣居</a:t>
            </a:r>
            <a:r>
              <a:rPr lang="zh-TW" altLang="en-US" sz="2000" dirty="0" smtClean="0">
                <a:latin typeface="微軟正黑體"/>
                <a:ea typeface="微軟正黑體"/>
              </a:rPr>
              <a:t>。」乍看之下，不易讀懂。</a:t>
            </a:r>
            <a:endParaRPr lang="en-US" altLang="zh-TW" sz="2000" dirty="0" smtClean="0">
              <a:latin typeface="微軟正黑體"/>
              <a:ea typeface="微軟正黑體"/>
            </a:endParaRPr>
          </a:p>
        </p:txBody>
      </p:sp>
      <p:sp>
        <p:nvSpPr>
          <p:cNvPr id="3" name="標題 2"/>
          <p:cNvSpPr>
            <a:spLocks noGrp="1"/>
          </p:cNvSpPr>
          <p:nvPr>
            <p:ph type="title"/>
          </p:nvPr>
        </p:nvSpPr>
        <p:spPr/>
        <p:txBody>
          <a:bodyPr/>
          <a:lstStyle/>
          <a:p>
            <a:r>
              <a:rPr lang="zh-TW" altLang="en-US" u="sng" dirty="0" smtClean="0">
                <a:solidFill>
                  <a:srgbClr val="FF0000"/>
                </a:solidFill>
              </a:rPr>
              <a:t>位移</a:t>
            </a:r>
            <a:r>
              <a:rPr lang="zh-TW" altLang="en-US" dirty="0" smtClean="0"/>
              <a:t>加密法</a:t>
            </a:r>
            <a:endParaRPr lang="zh-TW" altLang="en-US" dirty="0"/>
          </a:p>
        </p:txBody>
      </p:sp>
      <p:graphicFrame>
        <p:nvGraphicFramePr>
          <p:cNvPr id="4" name="表格 3"/>
          <p:cNvGraphicFramePr>
            <a:graphicFrameLocks noGrp="1"/>
          </p:cNvGraphicFramePr>
          <p:nvPr/>
        </p:nvGraphicFramePr>
        <p:xfrm>
          <a:off x="5076057" y="1988838"/>
          <a:ext cx="3210720" cy="3454716"/>
        </p:xfrm>
        <a:graphic>
          <a:graphicData uri="http://schemas.openxmlformats.org/drawingml/2006/table">
            <a:tbl>
              <a:tblPr firstRow="1" bandRow="1">
                <a:tableStyleId>{5940675A-B579-460E-94D1-54222C63F5DA}</a:tableStyleId>
              </a:tblPr>
              <a:tblGrid>
                <a:gridCol w="642144">
                  <a:extLst>
                    <a:ext uri="{9D8B030D-6E8A-4147-A177-3AD203B41FA5}">
                      <a16:colId xmlns:a16="http://schemas.microsoft.com/office/drawing/2014/main" val="20000"/>
                    </a:ext>
                  </a:extLst>
                </a:gridCol>
                <a:gridCol w="642144">
                  <a:extLst>
                    <a:ext uri="{9D8B030D-6E8A-4147-A177-3AD203B41FA5}">
                      <a16:colId xmlns:a16="http://schemas.microsoft.com/office/drawing/2014/main" val="20001"/>
                    </a:ext>
                  </a:extLst>
                </a:gridCol>
                <a:gridCol w="642144">
                  <a:extLst>
                    <a:ext uri="{9D8B030D-6E8A-4147-A177-3AD203B41FA5}">
                      <a16:colId xmlns:a16="http://schemas.microsoft.com/office/drawing/2014/main" val="20002"/>
                    </a:ext>
                  </a:extLst>
                </a:gridCol>
                <a:gridCol w="642144">
                  <a:extLst>
                    <a:ext uri="{9D8B030D-6E8A-4147-A177-3AD203B41FA5}">
                      <a16:colId xmlns:a16="http://schemas.microsoft.com/office/drawing/2014/main" val="20003"/>
                    </a:ext>
                  </a:extLst>
                </a:gridCol>
                <a:gridCol w="642144">
                  <a:extLst>
                    <a:ext uri="{9D8B030D-6E8A-4147-A177-3AD203B41FA5}">
                      <a16:colId xmlns:a16="http://schemas.microsoft.com/office/drawing/2014/main" val="20004"/>
                    </a:ext>
                  </a:extLst>
                </a:gridCol>
              </a:tblGrid>
              <a:tr h="575786">
                <a:tc>
                  <a:txBody>
                    <a:bodyPr/>
                    <a:lstStyle/>
                    <a:p>
                      <a:pPr algn="ctr"/>
                      <a:r>
                        <a:rPr lang="zh-TW" altLang="en-US" sz="2000" dirty="0" smtClean="0"/>
                        <a:t>小</a:t>
                      </a:r>
                      <a:endParaRPr lang="zh-TW" altLang="en-US" sz="2000" dirty="0"/>
                    </a:p>
                  </a:txBody>
                  <a:tcPr anchor="ctr"/>
                </a:tc>
                <a:tc>
                  <a:txBody>
                    <a:bodyPr/>
                    <a:lstStyle/>
                    <a:p>
                      <a:pPr algn="ctr"/>
                      <a:r>
                        <a:rPr lang="zh-TW" altLang="en-US" sz="2000" dirty="0" smtClean="0"/>
                        <a:t>明</a:t>
                      </a:r>
                      <a:endParaRPr lang="zh-TW" altLang="en-US" sz="2000" dirty="0"/>
                    </a:p>
                  </a:txBody>
                  <a:tcPr anchor="ctr"/>
                </a:tc>
                <a:tc>
                  <a:txBody>
                    <a:bodyPr/>
                    <a:lstStyle/>
                    <a:p>
                      <a:pPr algn="ctr"/>
                      <a:r>
                        <a:rPr lang="zh-TW" altLang="en-US" sz="2000" dirty="0" smtClean="0"/>
                        <a:t>今</a:t>
                      </a:r>
                      <a:endParaRPr lang="zh-TW" altLang="en-US" sz="2000" dirty="0"/>
                    </a:p>
                  </a:txBody>
                  <a:tcPr anchor="ctr"/>
                </a:tc>
                <a:tc>
                  <a:txBody>
                    <a:bodyPr/>
                    <a:lstStyle/>
                    <a:p>
                      <a:pPr algn="ctr"/>
                      <a:r>
                        <a:rPr lang="zh-TW" altLang="en-US" sz="2000" dirty="0" smtClean="0"/>
                        <a:t>天</a:t>
                      </a:r>
                      <a:endParaRPr lang="zh-TW" altLang="en-US" sz="2000" dirty="0"/>
                    </a:p>
                  </a:txBody>
                  <a:tcPr anchor="ctr"/>
                </a:tc>
                <a:tc>
                  <a:txBody>
                    <a:bodyPr/>
                    <a:lstStyle/>
                    <a:p>
                      <a:pPr algn="ctr"/>
                      <a:r>
                        <a:rPr lang="zh-TW" altLang="en-US" sz="2000" dirty="0" smtClean="0"/>
                        <a:t>早</a:t>
                      </a:r>
                      <a:endParaRPr lang="zh-TW" altLang="en-US" sz="2000" dirty="0"/>
                    </a:p>
                  </a:txBody>
                  <a:tcPr anchor="ctr"/>
                </a:tc>
                <a:extLst>
                  <a:ext uri="{0D108BD9-81ED-4DB2-BD59-A6C34878D82A}">
                    <a16:rowId xmlns:a16="http://schemas.microsoft.com/office/drawing/2014/main" val="10000"/>
                  </a:ext>
                </a:extLst>
              </a:tr>
              <a:tr h="575786">
                <a:tc>
                  <a:txBody>
                    <a:bodyPr/>
                    <a:lstStyle/>
                    <a:p>
                      <a:pPr algn="ctr"/>
                      <a:r>
                        <a:rPr lang="zh-TW" altLang="en-US" sz="2000" dirty="0" smtClean="0"/>
                        <a:t>上</a:t>
                      </a:r>
                      <a:endParaRPr lang="zh-TW" altLang="en-US" sz="2000" dirty="0"/>
                    </a:p>
                  </a:txBody>
                  <a:tcPr anchor="ctr"/>
                </a:tc>
                <a:tc>
                  <a:txBody>
                    <a:bodyPr/>
                    <a:lstStyle/>
                    <a:p>
                      <a:pPr algn="ctr"/>
                      <a:r>
                        <a:rPr lang="zh-TW" altLang="en-US" sz="2000" dirty="0" smtClean="0"/>
                        <a:t>把</a:t>
                      </a:r>
                      <a:endParaRPr lang="zh-TW" altLang="en-US" sz="2000" dirty="0"/>
                    </a:p>
                  </a:txBody>
                  <a:tcPr anchor="ctr"/>
                </a:tc>
                <a:tc>
                  <a:txBody>
                    <a:bodyPr/>
                    <a:lstStyle/>
                    <a:p>
                      <a:pPr algn="ctr"/>
                      <a:r>
                        <a:rPr lang="zh-TW" altLang="en-US" sz="2000" dirty="0" smtClean="0"/>
                        <a:t>收</a:t>
                      </a:r>
                      <a:endParaRPr lang="zh-TW" altLang="en-US" sz="2000" dirty="0"/>
                    </a:p>
                  </a:txBody>
                  <a:tcPr anchor="ctr"/>
                </a:tc>
                <a:tc>
                  <a:txBody>
                    <a:bodyPr/>
                    <a:lstStyle/>
                    <a:p>
                      <a:pPr algn="ctr"/>
                      <a:r>
                        <a:rPr lang="zh-TW" altLang="en-US" sz="2000" dirty="0" smtClean="0"/>
                        <a:t>集</a:t>
                      </a:r>
                      <a:endParaRPr lang="zh-TW" altLang="en-US" sz="2000" dirty="0"/>
                    </a:p>
                  </a:txBody>
                  <a:tcPr anchor="ctr"/>
                </a:tc>
                <a:tc>
                  <a:txBody>
                    <a:bodyPr/>
                    <a:lstStyle/>
                    <a:p>
                      <a:pPr algn="ctr"/>
                      <a:r>
                        <a:rPr lang="zh-TW" altLang="en-US" sz="2000" dirty="0" smtClean="0"/>
                        <a:t>幾</a:t>
                      </a:r>
                      <a:endParaRPr lang="zh-TW" altLang="en-US" sz="2000" dirty="0"/>
                    </a:p>
                  </a:txBody>
                  <a:tcPr anchor="ctr"/>
                </a:tc>
                <a:extLst>
                  <a:ext uri="{0D108BD9-81ED-4DB2-BD59-A6C34878D82A}">
                    <a16:rowId xmlns:a16="http://schemas.microsoft.com/office/drawing/2014/main" val="10001"/>
                  </a:ext>
                </a:extLst>
              </a:tr>
              <a:tr h="575786">
                <a:tc>
                  <a:txBody>
                    <a:bodyPr/>
                    <a:lstStyle/>
                    <a:p>
                      <a:pPr algn="ctr"/>
                      <a:r>
                        <a:rPr lang="zh-TW" altLang="en-US" sz="2000" dirty="0" smtClean="0"/>
                        <a:t>個</a:t>
                      </a:r>
                      <a:endParaRPr lang="zh-TW" altLang="en-US" sz="2000" dirty="0"/>
                    </a:p>
                  </a:txBody>
                  <a:tcPr anchor="ctr"/>
                </a:tc>
                <a:tc>
                  <a:txBody>
                    <a:bodyPr/>
                    <a:lstStyle/>
                    <a:p>
                      <a:pPr algn="ctr"/>
                      <a:r>
                        <a:rPr lang="zh-TW" altLang="en-US" sz="2000" dirty="0" smtClean="0"/>
                        <a:t>月</a:t>
                      </a:r>
                      <a:endParaRPr lang="zh-TW" altLang="en-US" sz="2000" dirty="0"/>
                    </a:p>
                  </a:txBody>
                  <a:tcPr anchor="ctr"/>
                </a:tc>
                <a:tc>
                  <a:txBody>
                    <a:bodyPr/>
                    <a:lstStyle/>
                    <a:p>
                      <a:pPr algn="ctr"/>
                      <a:r>
                        <a:rPr lang="zh-TW" altLang="en-US" sz="2000" dirty="0" smtClean="0"/>
                        <a:t>的</a:t>
                      </a:r>
                      <a:endParaRPr lang="zh-TW" altLang="en-US" sz="2000" dirty="0"/>
                    </a:p>
                  </a:txBody>
                  <a:tcPr anchor="ctr"/>
                </a:tc>
                <a:tc>
                  <a:txBody>
                    <a:bodyPr/>
                    <a:lstStyle/>
                    <a:p>
                      <a:pPr algn="ctr"/>
                      <a:r>
                        <a:rPr lang="zh-TW" altLang="en-US" sz="2000" dirty="0" smtClean="0"/>
                        <a:t>蠶</a:t>
                      </a:r>
                      <a:endParaRPr lang="zh-TW" altLang="en-US" sz="2000" dirty="0"/>
                    </a:p>
                  </a:txBody>
                  <a:tcPr anchor="ctr"/>
                </a:tc>
                <a:tc>
                  <a:txBody>
                    <a:bodyPr/>
                    <a:lstStyle/>
                    <a:p>
                      <a:pPr algn="ctr"/>
                      <a:r>
                        <a:rPr lang="zh-TW" altLang="en-US" sz="2000" dirty="0" smtClean="0"/>
                        <a:t>寶</a:t>
                      </a:r>
                      <a:endParaRPr lang="zh-TW" altLang="en-US" sz="2000" dirty="0"/>
                    </a:p>
                  </a:txBody>
                  <a:tcPr anchor="ctr"/>
                </a:tc>
                <a:extLst>
                  <a:ext uri="{0D108BD9-81ED-4DB2-BD59-A6C34878D82A}">
                    <a16:rowId xmlns:a16="http://schemas.microsoft.com/office/drawing/2014/main" val="10002"/>
                  </a:ext>
                </a:extLst>
              </a:tr>
              <a:tr h="575786">
                <a:tc>
                  <a:txBody>
                    <a:bodyPr/>
                    <a:lstStyle/>
                    <a:p>
                      <a:pPr algn="ctr"/>
                      <a:r>
                        <a:rPr lang="zh-TW" altLang="en-US" sz="2000" dirty="0" smtClean="0"/>
                        <a:t>寶</a:t>
                      </a:r>
                      <a:endParaRPr lang="zh-TW" altLang="en-US" sz="2000" dirty="0"/>
                    </a:p>
                  </a:txBody>
                  <a:tcPr anchor="ctr"/>
                </a:tc>
                <a:tc>
                  <a:txBody>
                    <a:bodyPr/>
                    <a:lstStyle/>
                    <a:p>
                      <a:pPr algn="ctr"/>
                      <a:r>
                        <a:rPr lang="zh-TW" altLang="en-US" sz="2000" dirty="0" smtClean="0"/>
                        <a:t>以</a:t>
                      </a:r>
                      <a:endParaRPr lang="zh-TW" altLang="en-US" sz="2000" dirty="0"/>
                    </a:p>
                  </a:txBody>
                  <a:tcPr anchor="ctr"/>
                </a:tc>
                <a:tc>
                  <a:txBody>
                    <a:bodyPr/>
                    <a:lstStyle/>
                    <a:p>
                      <a:pPr algn="ctr"/>
                      <a:r>
                        <a:rPr lang="zh-TW" altLang="en-US" sz="2000" dirty="0" smtClean="0"/>
                        <a:t>每</a:t>
                      </a:r>
                      <a:endParaRPr lang="zh-TW" altLang="en-US" sz="2000" dirty="0"/>
                    </a:p>
                  </a:txBody>
                  <a:tcPr anchor="ctr"/>
                </a:tc>
                <a:tc>
                  <a:txBody>
                    <a:bodyPr/>
                    <a:lstStyle/>
                    <a:p>
                      <a:pPr algn="ctr"/>
                      <a:r>
                        <a:rPr lang="zh-TW" altLang="en-US" sz="2000" dirty="0" smtClean="0"/>
                        <a:t>隻</a:t>
                      </a:r>
                      <a:endParaRPr lang="zh-TW" altLang="en-US" sz="2000" dirty="0"/>
                    </a:p>
                  </a:txBody>
                  <a:tcPr anchor="ctr"/>
                </a:tc>
                <a:tc>
                  <a:txBody>
                    <a:bodyPr/>
                    <a:lstStyle/>
                    <a:p>
                      <a:pPr algn="ctr"/>
                      <a:r>
                        <a:rPr lang="zh-TW" altLang="en-US" sz="2000" dirty="0" smtClean="0"/>
                        <a:t>十</a:t>
                      </a:r>
                      <a:endParaRPr lang="zh-TW" altLang="en-US" sz="2000" dirty="0"/>
                    </a:p>
                  </a:txBody>
                  <a:tcPr anchor="ctr"/>
                </a:tc>
                <a:extLst>
                  <a:ext uri="{0D108BD9-81ED-4DB2-BD59-A6C34878D82A}">
                    <a16:rowId xmlns:a16="http://schemas.microsoft.com/office/drawing/2014/main" val="10003"/>
                  </a:ext>
                </a:extLst>
              </a:tr>
              <a:tr h="575786">
                <a:tc>
                  <a:txBody>
                    <a:bodyPr/>
                    <a:lstStyle/>
                    <a:p>
                      <a:pPr algn="ctr"/>
                      <a:r>
                        <a:rPr lang="zh-TW" altLang="en-US" sz="2000" dirty="0" smtClean="0"/>
                        <a:t>塊</a:t>
                      </a:r>
                      <a:endParaRPr lang="zh-TW" altLang="en-US" sz="2000" dirty="0"/>
                    </a:p>
                  </a:txBody>
                  <a:tcPr anchor="ctr"/>
                </a:tc>
                <a:tc>
                  <a:txBody>
                    <a:bodyPr/>
                    <a:lstStyle/>
                    <a:p>
                      <a:pPr algn="ctr"/>
                      <a:r>
                        <a:rPr lang="zh-TW" altLang="en-US" sz="2000" dirty="0" smtClean="0"/>
                        <a:t>錢</a:t>
                      </a:r>
                      <a:endParaRPr lang="zh-TW" altLang="en-US" sz="2000" dirty="0"/>
                    </a:p>
                  </a:txBody>
                  <a:tcPr anchor="ctr"/>
                </a:tc>
                <a:tc>
                  <a:txBody>
                    <a:bodyPr/>
                    <a:lstStyle/>
                    <a:p>
                      <a:pPr algn="ctr"/>
                      <a:r>
                        <a:rPr lang="zh-TW" altLang="en-US" sz="2000" dirty="0" smtClean="0"/>
                        <a:t>價</a:t>
                      </a:r>
                      <a:endParaRPr lang="zh-TW" altLang="en-US" sz="2000" dirty="0"/>
                    </a:p>
                  </a:txBody>
                  <a:tcPr anchor="ctr"/>
                </a:tc>
                <a:tc>
                  <a:txBody>
                    <a:bodyPr/>
                    <a:lstStyle/>
                    <a:p>
                      <a:pPr algn="ctr"/>
                      <a:r>
                        <a:rPr lang="zh-TW" altLang="en-US" sz="2000" dirty="0" smtClean="0"/>
                        <a:t>格</a:t>
                      </a:r>
                      <a:endParaRPr lang="zh-TW" altLang="en-US" sz="2000" dirty="0"/>
                    </a:p>
                  </a:txBody>
                  <a:tcPr anchor="ctr"/>
                </a:tc>
                <a:tc>
                  <a:txBody>
                    <a:bodyPr/>
                    <a:lstStyle/>
                    <a:p>
                      <a:pPr algn="ctr"/>
                      <a:r>
                        <a:rPr lang="zh-TW" altLang="en-US" sz="2000" dirty="0" smtClean="0"/>
                        <a:t>賣</a:t>
                      </a:r>
                      <a:endParaRPr lang="zh-TW" altLang="en-US" sz="2000" dirty="0"/>
                    </a:p>
                  </a:txBody>
                  <a:tcPr anchor="ctr"/>
                </a:tc>
                <a:extLst>
                  <a:ext uri="{0D108BD9-81ED-4DB2-BD59-A6C34878D82A}">
                    <a16:rowId xmlns:a16="http://schemas.microsoft.com/office/drawing/2014/main" val="10004"/>
                  </a:ext>
                </a:extLst>
              </a:tr>
              <a:tr h="575786">
                <a:tc>
                  <a:txBody>
                    <a:bodyPr/>
                    <a:lstStyle/>
                    <a:p>
                      <a:pPr algn="ctr"/>
                      <a:r>
                        <a:rPr lang="zh-TW" altLang="en-US" sz="2000" dirty="0" smtClean="0"/>
                        <a:t>給</a:t>
                      </a:r>
                      <a:endParaRPr lang="zh-TW" altLang="en-US" sz="2000" dirty="0"/>
                    </a:p>
                  </a:txBody>
                  <a:tcPr anchor="ctr"/>
                </a:tc>
                <a:tc>
                  <a:txBody>
                    <a:bodyPr/>
                    <a:lstStyle/>
                    <a:p>
                      <a:pPr algn="ctr"/>
                      <a:r>
                        <a:rPr lang="zh-TW" altLang="en-US" sz="2000" dirty="0" smtClean="0"/>
                        <a:t>他</a:t>
                      </a:r>
                      <a:endParaRPr lang="zh-TW" altLang="en-US" sz="2000" dirty="0"/>
                    </a:p>
                  </a:txBody>
                  <a:tcPr anchor="ctr"/>
                </a:tc>
                <a:tc>
                  <a:txBody>
                    <a:bodyPr/>
                    <a:lstStyle/>
                    <a:p>
                      <a:pPr algn="ctr"/>
                      <a:r>
                        <a:rPr lang="zh-TW" altLang="en-US" sz="2000" dirty="0" smtClean="0"/>
                        <a:t>的</a:t>
                      </a:r>
                      <a:endParaRPr lang="zh-TW" altLang="en-US" sz="2000" dirty="0"/>
                    </a:p>
                  </a:txBody>
                  <a:tcPr anchor="ctr"/>
                </a:tc>
                <a:tc>
                  <a:txBody>
                    <a:bodyPr/>
                    <a:lstStyle/>
                    <a:p>
                      <a:pPr algn="ctr"/>
                      <a:r>
                        <a:rPr lang="zh-TW" altLang="en-US" sz="2000" dirty="0" smtClean="0"/>
                        <a:t>鄰</a:t>
                      </a:r>
                      <a:endParaRPr lang="zh-TW" altLang="en-US" sz="2000" dirty="0"/>
                    </a:p>
                  </a:txBody>
                  <a:tcPr anchor="ctr"/>
                </a:tc>
                <a:tc>
                  <a:txBody>
                    <a:bodyPr/>
                    <a:lstStyle/>
                    <a:p>
                      <a:pPr algn="ctr"/>
                      <a:r>
                        <a:rPr lang="zh-TW" altLang="en-US" sz="2000" dirty="0" smtClean="0"/>
                        <a:t>居</a:t>
                      </a:r>
                      <a:endParaRPr lang="zh-TW" altLang="en-US" sz="2000" dirty="0"/>
                    </a:p>
                  </a:txBody>
                  <a:tcPr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數位憑證是個體</a:t>
            </a:r>
            <a:r>
              <a:rPr lang="zh-TW" altLang="en-US" sz="2000" dirty="0" smtClean="0">
                <a:latin typeface="微軟正黑體"/>
                <a:ea typeface="微軟正黑體"/>
              </a:rPr>
              <a:t> </a:t>
            </a:r>
            <a:r>
              <a:rPr lang="en-US" altLang="zh-TW" sz="2000" dirty="0" smtClean="0">
                <a:latin typeface="微軟正黑體"/>
                <a:ea typeface="微軟正黑體"/>
              </a:rPr>
              <a:t>(</a:t>
            </a:r>
            <a:r>
              <a:rPr lang="zh-TW" altLang="en-US" sz="2000" dirty="0" smtClean="0">
                <a:latin typeface="微軟正黑體"/>
                <a:ea typeface="微軟正黑體"/>
              </a:rPr>
              <a:t>如</a:t>
            </a:r>
            <a:r>
              <a:rPr lang="zh-TW" altLang="en-US" sz="2000" dirty="0" smtClean="0"/>
              <a:t>持卡人、企業、銀行等</a:t>
            </a:r>
            <a:r>
              <a:rPr lang="en-US" altLang="zh-TW" sz="2000" dirty="0" smtClean="0">
                <a:latin typeface="微軟正黑體"/>
                <a:ea typeface="微軟正黑體"/>
              </a:rPr>
              <a:t>)</a:t>
            </a:r>
            <a:r>
              <a:rPr lang="zh-TW" altLang="en-US" sz="2000" dirty="0" smtClean="0">
                <a:latin typeface="微軟正黑體"/>
                <a:ea typeface="微軟正黑體"/>
              </a:rPr>
              <a:t> </a:t>
            </a:r>
            <a:r>
              <a:rPr lang="zh-TW" altLang="en-US" sz="2000" dirty="0" smtClean="0"/>
              <a:t>在網路上進行資訊交流及商務活動的身份證明。在電子交易諸多環節裡，各方都需要認證對方憑證的有效性，從而解決相互間的信任問題。</a:t>
            </a:r>
            <a:r>
              <a:rPr lang="zh-TW" altLang="en-US" sz="2000" dirty="0" smtClean="0">
                <a:solidFill>
                  <a:srgbClr val="FF0000"/>
                </a:solidFill>
              </a:rPr>
              <a:t>憑證</a:t>
            </a:r>
            <a:r>
              <a:rPr lang="zh-TW" altLang="en-US" sz="2000" dirty="0" smtClean="0"/>
              <a:t>是一個經憑證管理中心數位簽章的文件，</a:t>
            </a:r>
            <a:r>
              <a:rPr lang="zh-TW" altLang="en-US" sz="2000" dirty="0" smtClean="0">
                <a:solidFill>
                  <a:srgbClr val="FF0000"/>
                </a:solidFill>
              </a:rPr>
              <a:t>裡面包含公開金鑰與擁有者的資訊。</a:t>
            </a:r>
            <a:endParaRPr lang="en-US" altLang="zh-TW" sz="2000" dirty="0" smtClean="0">
              <a:solidFill>
                <a:srgbClr val="FF0000"/>
              </a:solidFill>
            </a:endParaRPr>
          </a:p>
          <a:p>
            <a:r>
              <a:rPr lang="zh-TW" altLang="en-US" sz="2000" dirty="0" smtClean="0"/>
              <a:t>從用途來看，數位憑證可分為簽章憑證和加密憑證：</a:t>
            </a:r>
            <a:endParaRPr lang="en-US" altLang="zh-TW" sz="2000" dirty="0" smtClean="0"/>
          </a:p>
          <a:p>
            <a:pPr lvl="1"/>
            <a:r>
              <a:rPr lang="zh-TW" altLang="en-US" sz="1800" dirty="0" smtClean="0"/>
              <a:t>簽章憑證的用途是對訊息進行數位簽章，以保証訊息的不可否認性。</a:t>
            </a:r>
            <a:endParaRPr lang="en-US" altLang="zh-TW" sz="1800" dirty="0" smtClean="0"/>
          </a:p>
          <a:p>
            <a:pPr lvl="1"/>
            <a:r>
              <a:rPr lang="zh-TW" altLang="en-US" sz="1800" dirty="0" smtClean="0"/>
              <a:t>加密憑證的用途是對訊息進行加密，以保証訊息的真實性與正確性。</a:t>
            </a:r>
            <a:endParaRPr lang="en-US" altLang="zh-TW" sz="1800" dirty="0" smtClean="0"/>
          </a:p>
          <a:p>
            <a:r>
              <a:rPr lang="zh-TW" altLang="en-US" sz="2000" dirty="0" smtClean="0">
                <a:solidFill>
                  <a:srgbClr val="0000FF"/>
                </a:solidFill>
              </a:rPr>
              <a:t>數位憑證包含</a:t>
            </a:r>
            <a:r>
              <a:rPr lang="zh-TW" altLang="en-US" sz="2000" dirty="0" smtClean="0"/>
              <a:t>使用者身份資訊、使用者公開金鑰資訊以及憑證管理中心數位簽章的數據，該數據可以確保憑證的真實性。憑證格式及內容遵循</a:t>
            </a:r>
            <a:r>
              <a:rPr lang="en-US" altLang="zh-TW" sz="2000" dirty="0" smtClean="0"/>
              <a:t>X.509</a:t>
            </a:r>
            <a:r>
              <a:rPr lang="zh-TW" altLang="en-US" sz="2000" dirty="0" smtClean="0"/>
              <a:t>標準。</a:t>
            </a:r>
            <a:endParaRPr lang="zh-TW" altLang="en-US" sz="2000" dirty="0"/>
          </a:p>
        </p:txBody>
      </p:sp>
      <p:sp>
        <p:nvSpPr>
          <p:cNvPr id="3" name="標題 2"/>
          <p:cNvSpPr>
            <a:spLocks noGrp="1"/>
          </p:cNvSpPr>
          <p:nvPr>
            <p:ph type="title"/>
          </p:nvPr>
        </p:nvSpPr>
        <p:spPr/>
        <p:txBody>
          <a:bodyPr/>
          <a:lstStyle/>
          <a:p>
            <a:r>
              <a:rPr lang="zh-TW" altLang="en-US" dirty="0" smtClean="0"/>
              <a:t>數位憑證</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X.509</a:t>
            </a:r>
            <a:endParaRPr lang="zh-TW" altLang="en-US" dirty="0"/>
          </a:p>
        </p:txBody>
      </p:sp>
      <p:sp>
        <p:nvSpPr>
          <p:cNvPr id="4" name="內容版面配置區 3"/>
          <p:cNvSpPr>
            <a:spLocks noGrp="1"/>
          </p:cNvSpPr>
          <p:nvPr>
            <p:ph sz="half" idx="1"/>
          </p:nvPr>
        </p:nvSpPr>
        <p:spPr>
          <a:xfrm>
            <a:off x="285720" y="1285860"/>
            <a:ext cx="2414072" cy="5357850"/>
          </a:xfrm>
        </p:spPr>
        <p:txBody>
          <a:bodyPr>
            <a:normAutofit/>
          </a:bodyPr>
          <a:lstStyle/>
          <a:p>
            <a:r>
              <a:rPr lang="zh-TW" altLang="en-US" dirty="0" smtClean="0"/>
              <a:t>最常被使用的憑證是 </a:t>
            </a:r>
            <a:r>
              <a:rPr lang="en-US" altLang="zh-TW" dirty="0" smtClean="0"/>
              <a:t>X.509</a:t>
            </a:r>
            <a:r>
              <a:rPr lang="zh-TW" altLang="en-US" dirty="0" smtClean="0"/>
              <a:t> </a:t>
            </a:r>
            <a:r>
              <a:rPr lang="zh-TW" altLang="en-US" dirty="0" smtClean="0">
                <a:solidFill>
                  <a:srgbClr val="FF0000"/>
                </a:solidFill>
              </a:rPr>
              <a:t>其格式</a:t>
            </a:r>
            <a:r>
              <a:rPr lang="zh-TW" altLang="en-US" dirty="0" smtClean="0"/>
              <a:t>如右圖。</a:t>
            </a:r>
            <a:endParaRPr lang="en-US" altLang="zh-TW" dirty="0" smtClean="0"/>
          </a:p>
          <a:p>
            <a:r>
              <a:rPr lang="zh-TW" altLang="en-US" dirty="0" smtClean="0"/>
              <a:t>目前</a:t>
            </a:r>
            <a:r>
              <a:rPr lang="en-US" altLang="zh-TW" dirty="0" smtClean="0"/>
              <a:t>X.509</a:t>
            </a:r>
            <a:r>
              <a:rPr lang="zh-TW" altLang="en-US" dirty="0" smtClean="0"/>
              <a:t> </a:t>
            </a:r>
            <a:r>
              <a:rPr lang="en-US" altLang="zh-TW" dirty="0" smtClean="0"/>
              <a:t>v3</a:t>
            </a:r>
            <a:r>
              <a:rPr lang="zh-TW" altLang="en-US" dirty="0" smtClean="0"/>
              <a:t>用在多數的新憑證；而</a:t>
            </a:r>
            <a:r>
              <a:rPr lang="en-US" altLang="zh-TW" dirty="0" smtClean="0"/>
              <a:t>v2</a:t>
            </a:r>
            <a:r>
              <a:rPr lang="zh-TW" altLang="en-US" dirty="0" smtClean="0"/>
              <a:t>則用於憑證撤銷清單 </a:t>
            </a:r>
            <a:r>
              <a:rPr lang="en-US" altLang="zh-TW" dirty="0" smtClean="0"/>
              <a:t>Certificate Revocation List (CRL)</a:t>
            </a:r>
            <a:r>
              <a:rPr lang="zh-TW" altLang="en-US" dirty="0" smtClean="0"/>
              <a:t> 的公布。</a:t>
            </a:r>
            <a:endParaRPr lang="en-US" altLang="zh-TW" dirty="0" smtClean="0"/>
          </a:p>
          <a:p>
            <a:endParaRPr lang="en-US" altLang="zh-TW" dirty="0" smtClean="0"/>
          </a:p>
          <a:p>
            <a:endParaRPr lang="zh-TW" altLang="en-US" dirty="0"/>
          </a:p>
        </p:txBody>
      </p:sp>
      <p:graphicFrame>
        <p:nvGraphicFramePr>
          <p:cNvPr id="6" name="內容版面配置區 5"/>
          <p:cNvGraphicFramePr>
            <a:graphicFrameLocks noGrp="1"/>
          </p:cNvGraphicFramePr>
          <p:nvPr>
            <p:ph sz="half" idx="2"/>
          </p:nvPr>
        </p:nvGraphicFramePr>
        <p:xfrm>
          <a:off x="2987824" y="1071546"/>
          <a:ext cx="5357850" cy="5365035"/>
        </p:xfrm>
        <a:graphic>
          <a:graphicData uri="http://schemas.openxmlformats.org/drawingml/2006/table">
            <a:tbl>
              <a:tblPr firstRow="1" bandRow="1">
                <a:tableStyleId>{69CF1AB2-1976-4502-BF36-3FF5EA218861}</a:tableStyleId>
              </a:tblPr>
              <a:tblGrid>
                <a:gridCol w="1357322">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2500330">
                  <a:extLst>
                    <a:ext uri="{9D8B030D-6E8A-4147-A177-3AD203B41FA5}">
                      <a16:colId xmlns:a16="http://schemas.microsoft.com/office/drawing/2014/main" val="20002"/>
                    </a:ext>
                  </a:extLst>
                </a:gridCol>
              </a:tblGrid>
              <a:tr h="488235">
                <a:tc>
                  <a:txBody>
                    <a:bodyPr/>
                    <a:lstStyle/>
                    <a:p>
                      <a:r>
                        <a:rPr lang="zh-TW" altLang="en-US" sz="1400" b="0" dirty="0" smtClean="0">
                          <a:latin typeface="Calibri" pitchFamily="34" charset="0"/>
                        </a:rPr>
                        <a:t>版本 </a:t>
                      </a:r>
                      <a:r>
                        <a:rPr lang="en-US" altLang="zh-TW" sz="1400" b="0" dirty="0" smtClean="0">
                          <a:latin typeface="Calibri" pitchFamily="34" charset="0"/>
                        </a:rPr>
                        <a:t>(version)</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V3</a:t>
                      </a:r>
                      <a:endParaRPr lang="zh-TW" altLang="en-US" sz="1400" b="0" dirty="0">
                        <a:latin typeface="Calibri" pitchFamily="34" charset="0"/>
                      </a:endParaRPr>
                    </a:p>
                  </a:txBody>
                  <a:tcPr anchor="ctr"/>
                </a:tc>
                <a:tc>
                  <a:txBody>
                    <a:bodyPr/>
                    <a:lstStyle/>
                    <a:p>
                      <a:r>
                        <a:rPr lang="en-US" sz="1400" b="0" dirty="0" smtClean="0">
                          <a:latin typeface="Calibri" pitchFamily="34" charset="0"/>
                        </a:rPr>
                        <a:t>X.509 </a:t>
                      </a:r>
                      <a:r>
                        <a:rPr lang="zh-TW" altLang="en-US" sz="1400" b="0" dirty="0" smtClean="0">
                          <a:latin typeface="Calibri" pitchFamily="34" charset="0"/>
                        </a:rPr>
                        <a:t>版本編號</a:t>
                      </a:r>
                      <a:endParaRPr lang="zh-TW" altLang="en-US" sz="1400" b="0" dirty="0">
                        <a:latin typeface="Calibri" pitchFamily="34" charset="0"/>
                      </a:endParaRPr>
                    </a:p>
                  </a:txBody>
                  <a:tcPr anchor="ctr"/>
                </a:tc>
                <a:extLst>
                  <a:ext uri="{0D108BD9-81ED-4DB2-BD59-A6C34878D82A}">
                    <a16:rowId xmlns:a16="http://schemas.microsoft.com/office/drawing/2014/main" val="10000"/>
                  </a:ext>
                </a:extLst>
              </a:tr>
              <a:tr h="488235">
                <a:tc>
                  <a:txBody>
                    <a:bodyPr/>
                    <a:lstStyle/>
                    <a:p>
                      <a:r>
                        <a:rPr lang="zh-TW" altLang="en-US" sz="1400" b="0" dirty="0" smtClean="0">
                          <a:latin typeface="Calibri" pitchFamily="34" charset="0"/>
                        </a:rPr>
                        <a:t>序號 </a:t>
                      </a:r>
                      <a:r>
                        <a:rPr lang="en-US" altLang="zh-TW" sz="1400" b="0" dirty="0" smtClean="0">
                          <a:latin typeface="Calibri" pitchFamily="34" charset="0"/>
                        </a:rPr>
                        <a:t>(serial number)</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18 </a:t>
                      </a:r>
                      <a:r>
                        <a:rPr lang="en-US" altLang="zh-TW" sz="1400" b="0" dirty="0" err="1" smtClean="0">
                          <a:latin typeface="Calibri" pitchFamily="34" charset="0"/>
                        </a:rPr>
                        <a:t>da</a:t>
                      </a:r>
                      <a:r>
                        <a:rPr lang="en-US" altLang="zh-TW" sz="1400" b="0" baseline="0" dirty="0" smtClean="0">
                          <a:latin typeface="Calibri" pitchFamily="34" charset="0"/>
                        </a:rPr>
                        <a:t> de 91 …</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CA</a:t>
                      </a:r>
                      <a:r>
                        <a:rPr lang="zh-TW" altLang="en-US" sz="1400" b="0" dirty="0" smtClean="0">
                          <a:latin typeface="Calibri" pitchFamily="34" charset="0"/>
                        </a:rPr>
                        <a:t>指派給憑證的唯一序號</a:t>
                      </a:r>
                      <a:endParaRPr lang="zh-TW" altLang="en-US" sz="1400" b="0" dirty="0">
                        <a:latin typeface="Calibri" pitchFamily="34" charset="0"/>
                      </a:endParaRPr>
                    </a:p>
                  </a:txBody>
                  <a:tcPr anchor="ctr"/>
                </a:tc>
                <a:extLst>
                  <a:ext uri="{0D108BD9-81ED-4DB2-BD59-A6C34878D82A}">
                    <a16:rowId xmlns:a16="http://schemas.microsoft.com/office/drawing/2014/main" val="10001"/>
                  </a:ext>
                </a:extLst>
              </a:tr>
              <a:tr h="606541">
                <a:tc>
                  <a:txBody>
                    <a:bodyPr/>
                    <a:lstStyle/>
                    <a:p>
                      <a:r>
                        <a:rPr lang="zh-TW" altLang="en-US" sz="1400" b="0" dirty="0" smtClean="0">
                          <a:latin typeface="Calibri" pitchFamily="34" charset="0"/>
                        </a:rPr>
                        <a:t>簽章算法 </a:t>
                      </a:r>
                      <a:r>
                        <a:rPr lang="en-US" altLang="zh-TW" sz="1400" b="0" dirty="0" smtClean="0">
                          <a:latin typeface="Calibri" pitchFamily="34" charset="0"/>
                        </a:rPr>
                        <a:t>(signature algorithm)</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sha1RSA</a:t>
                      </a:r>
                      <a:endParaRPr lang="zh-TW" altLang="en-US" sz="1400" b="0" dirty="0">
                        <a:latin typeface="Calibri" pitchFamily="34" charset="0"/>
                      </a:endParaRPr>
                    </a:p>
                  </a:txBody>
                  <a:tcPr anchor="ctr"/>
                </a:tc>
                <a:tc>
                  <a:txBody>
                    <a:bodyPr/>
                    <a:lstStyle/>
                    <a:p>
                      <a:r>
                        <a:rPr lang="en-US" altLang="zh-TW" sz="1400" dirty="0" smtClean="0">
                          <a:latin typeface="Calibri" pitchFamily="34" charset="0"/>
                        </a:rPr>
                        <a:t>CA</a:t>
                      </a:r>
                      <a:r>
                        <a:rPr lang="zh-TW" altLang="en-US" sz="1400" dirty="0" smtClean="0">
                          <a:latin typeface="Calibri" pitchFamily="34" charset="0"/>
                        </a:rPr>
                        <a:t>用來數位簽署憑證的雜湊演算法</a:t>
                      </a:r>
                      <a:endParaRPr lang="zh-TW" altLang="en-US" sz="1400" b="0" dirty="0">
                        <a:latin typeface="Calibri" pitchFamily="34" charset="0"/>
                      </a:endParaRPr>
                    </a:p>
                  </a:txBody>
                  <a:tcPr anchor="ctr"/>
                </a:tc>
                <a:extLst>
                  <a:ext uri="{0D108BD9-81ED-4DB2-BD59-A6C34878D82A}">
                    <a16:rowId xmlns:a16="http://schemas.microsoft.com/office/drawing/2014/main" val="10002"/>
                  </a:ext>
                </a:extLst>
              </a:tr>
              <a:tr h="488235">
                <a:tc>
                  <a:txBody>
                    <a:bodyPr/>
                    <a:lstStyle/>
                    <a:p>
                      <a:r>
                        <a:rPr lang="zh-TW" altLang="en-US" sz="1400" b="0" dirty="0" smtClean="0">
                          <a:latin typeface="Calibri" pitchFamily="34" charset="0"/>
                        </a:rPr>
                        <a:t>發行者 </a:t>
                      </a:r>
                      <a:r>
                        <a:rPr lang="en-US" altLang="zh-TW" sz="1400" b="0" dirty="0" smtClean="0">
                          <a:latin typeface="Calibri" pitchFamily="34" charset="0"/>
                        </a:rPr>
                        <a:t>(issuer)</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VeriSign Class 3 Public Primary CA</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關於</a:t>
                      </a:r>
                      <a:r>
                        <a:rPr lang="en-US" altLang="zh-TW" sz="1400" dirty="0" smtClean="0">
                          <a:latin typeface="Calibri" pitchFamily="34" charset="0"/>
                        </a:rPr>
                        <a:t>CA</a:t>
                      </a:r>
                      <a:r>
                        <a:rPr lang="zh-TW" altLang="en-US" sz="1400" dirty="0" smtClean="0">
                          <a:latin typeface="Calibri" pitchFamily="34" charset="0"/>
                        </a:rPr>
                        <a:t>的資訊</a:t>
                      </a:r>
                      <a:endParaRPr lang="zh-TW" altLang="en-US" sz="1400" b="0" dirty="0">
                        <a:latin typeface="Calibri" pitchFamily="34" charset="0"/>
                      </a:endParaRPr>
                    </a:p>
                  </a:txBody>
                  <a:tcPr anchor="ctr"/>
                </a:tc>
                <a:extLst>
                  <a:ext uri="{0D108BD9-81ED-4DB2-BD59-A6C34878D82A}">
                    <a16:rowId xmlns:a16="http://schemas.microsoft.com/office/drawing/2014/main" val="10003"/>
                  </a:ext>
                </a:extLst>
              </a:tr>
              <a:tr h="488235">
                <a:tc>
                  <a:txBody>
                    <a:bodyPr/>
                    <a:lstStyle/>
                    <a:p>
                      <a:r>
                        <a:rPr lang="zh-TW" altLang="en-US" sz="1400" b="0" dirty="0" smtClean="0">
                          <a:latin typeface="Calibri" pitchFamily="34" charset="0"/>
                        </a:rPr>
                        <a:t>有效期自 </a:t>
                      </a:r>
                      <a:r>
                        <a:rPr lang="en-US" altLang="zh-TW" sz="1400" b="0" dirty="0" smtClean="0">
                          <a:latin typeface="Calibri" pitchFamily="34" charset="0"/>
                        </a:rPr>
                        <a:t>(valid from)</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2006/11/8</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憑證有效期間的開始日期</a:t>
                      </a:r>
                      <a:endParaRPr lang="zh-TW" altLang="en-US" sz="1400" b="0" dirty="0">
                        <a:latin typeface="Calibri" pitchFamily="34" charset="0"/>
                      </a:endParaRPr>
                    </a:p>
                  </a:txBody>
                  <a:tcPr anchor="ctr"/>
                </a:tc>
                <a:extLst>
                  <a:ext uri="{0D108BD9-81ED-4DB2-BD59-A6C34878D82A}">
                    <a16:rowId xmlns:a16="http://schemas.microsoft.com/office/drawing/2014/main" val="10004"/>
                  </a:ext>
                </a:extLst>
              </a:tr>
              <a:tr h="488235">
                <a:tc>
                  <a:txBody>
                    <a:bodyPr/>
                    <a:lstStyle/>
                    <a:p>
                      <a:r>
                        <a:rPr lang="zh-TW" altLang="en-US" sz="1400" b="0" dirty="0" smtClean="0">
                          <a:latin typeface="Calibri" pitchFamily="34" charset="0"/>
                        </a:rPr>
                        <a:t>有效期至 </a:t>
                      </a:r>
                      <a:r>
                        <a:rPr lang="en-US" altLang="zh-TW" sz="1400" b="0" dirty="0" smtClean="0">
                          <a:latin typeface="Calibri" pitchFamily="34" charset="0"/>
                        </a:rPr>
                        <a:t>(valid to)</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2036/7/1</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憑證有效期間的最後日期</a:t>
                      </a:r>
                      <a:endParaRPr lang="zh-TW" altLang="en-US" sz="1400" b="0" dirty="0">
                        <a:latin typeface="Calibri" pitchFamily="34" charset="0"/>
                      </a:endParaRPr>
                    </a:p>
                  </a:txBody>
                  <a:tcPr anchor="ctr"/>
                </a:tc>
                <a:extLst>
                  <a:ext uri="{0D108BD9-81ED-4DB2-BD59-A6C34878D82A}">
                    <a16:rowId xmlns:a16="http://schemas.microsoft.com/office/drawing/2014/main" val="10005"/>
                  </a:ext>
                </a:extLst>
              </a:tr>
              <a:tr h="488235">
                <a:tc>
                  <a:txBody>
                    <a:bodyPr/>
                    <a:lstStyle/>
                    <a:p>
                      <a:r>
                        <a:rPr lang="zh-TW" altLang="en-US" sz="1400" b="0" dirty="0" smtClean="0">
                          <a:latin typeface="Calibri" pitchFamily="34" charset="0"/>
                        </a:rPr>
                        <a:t>主體 </a:t>
                      </a:r>
                      <a:r>
                        <a:rPr lang="en-US" altLang="zh-TW" sz="1400" b="0" dirty="0" smtClean="0">
                          <a:latin typeface="Calibri" pitchFamily="34" charset="0"/>
                        </a:rPr>
                        <a:t>(subject)</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Bank</a:t>
                      </a:r>
                      <a:r>
                        <a:rPr lang="en-US" altLang="zh-TW" sz="1400" b="0" baseline="0" dirty="0" smtClean="0">
                          <a:latin typeface="Calibri" pitchFamily="34" charset="0"/>
                        </a:rPr>
                        <a:t> of ABC</a:t>
                      </a:r>
                      <a:endParaRPr lang="zh-TW" altLang="en-US" sz="1400" b="0" dirty="0">
                        <a:latin typeface="Calibri" pitchFamily="34" charset="0"/>
                      </a:endParaRPr>
                    </a:p>
                  </a:txBody>
                  <a:tcPr anchor="ctr"/>
                </a:tc>
                <a:tc>
                  <a:txBody>
                    <a:bodyPr/>
                    <a:lstStyle/>
                    <a:p>
                      <a:r>
                        <a:rPr lang="zh-TW" altLang="en-US" sz="1400" dirty="0" smtClean="0">
                          <a:latin typeface="Calibri" pitchFamily="34" charset="0"/>
                        </a:rPr>
                        <a:t>發給憑證的目標個人、電腦、裝置或憑證授權單位名稱</a:t>
                      </a:r>
                      <a:endParaRPr lang="zh-TW" altLang="en-US" sz="1400" b="0" dirty="0">
                        <a:latin typeface="Calibri" pitchFamily="34" charset="0"/>
                      </a:endParaRPr>
                    </a:p>
                  </a:txBody>
                  <a:tcPr anchor="ctr"/>
                </a:tc>
                <a:extLst>
                  <a:ext uri="{0D108BD9-81ED-4DB2-BD59-A6C34878D82A}">
                    <a16:rowId xmlns:a16="http://schemas.microsoft.com/office/drawing/2014/main" val="10006"/>
                  </a:ext>
                </a:extLst>
              </a:tr>
              <a:tr h="488235">
                <a:tc>
                  <a:txBody>
                    <a:bodyPr/>
                    <a:lstStyle/>
                    <a:p>
                      <a:r>
                        <a:rPr lang="zh-TW" altLang="en-US" sz="1400" b="0" dirty="0" smtClean="0">
                          <a:latin typeface="Calibri" pitchFamily="34" charset="0"/>
                        </a:rPr>
                        <a:t>公開金鑰 </a:t>
                      </a:r>
                      <a:r>
                        <a:rPr lang="en-US" altLang="zh-TW" sz="1400" b="0" dirty="0" smtClean="0">
                          <a:latin typeface="Calibri" pitchFamily="34" charset="0"/>
                        </a:rPr>
                        <a:t>(public key)</a:t>
                      </a:r>
                      <a:endParaRPr lang="zh-TW" altLang="en-US" sz="1400" b="0" dirty="0">
                        <a:latin typeface="Calibri" pitchFamily="34" charset="0"/>
                      </a:endParaRPr>
                    </a:p>
                  </a:txBody>
                  <a:tcPr anchor="ctr"/>
                </a:tc>
                <a:tc>
                  <a:txBody>
                    <a:bodyPr/>
                    <a:lstStyle/>
                    <a:p>
                      <a:r>
                        <a:rPr lang="en-US" altLang="zh-TW" sz="1400" b="0" dirty="0" smtClean="0">
                          <a:latin typeface="Calibri" pitchFamily="34" charset="0"/>
                        </a:rPr>
                        <a:t>RSA (2048)</a:t>
                      </a:r>
                    </a:p>
                    <a:p>
                      <a:r>
                        <a:rPr lang="en-US" altLang="zh-TW" sz="1400" b="0" dirty="0" smtClean="0">
                          <a:latin typeface="Calibri" pitchFamily="34" charset="0"/>
                        </a:rPr>
                        <a:t>2a 14 5c 70 …</a:t>
                      </a:r>
                      <a:endParaRPr lang="zh-TW" altLang="en-US" sz="1400" b="0" dirty="0">
                        <a:latin typeface="Calibri"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dirty="0" smtClean="0">
                          <a:latin typeface="Calibri" pitchFamily="34" charset="0"/>
                        </a:rPr>
                        <a:t>與憑證相關的公開金鑰類型及長度，與金鑰數據</a:t>
                      </a:r>
                      <a:endParaRPr lang="zh-TW" altLang="en-US" sz="1400" b="0" dirty="0" smtClean="0">
                        <a:latin typeface="Calibri" pitchFamily="34" charset="0"/>
                      </a:endParaRPr>
                    </a:p>
                  </a:txBody>
                  <a:tcPr anchor="ctr"/>
                </a:tc>
                <a:extLst>
                  <a:ext uri="{0D108BD9-81ED-4DB2-BD59-A6C34878D82A}">
                    <a16:rowId xmlns:a16="http://schemas.microsoft.com/office/drawing/2014/main" val="10007"/>
                  </a:ext>
                </a:extLst>
              </a:tr>
              <a:tr h="488235">
                <a:tc>
                  <a:txBody>
                    <a:bodyPr/>
                    <a:lstStyle/>
                    <a:p>
                      <a:r>
                        <a:rPr lang="zh-TW" altLang="en-US" sz="1400" b="0" dirty="0" smtClean="0">
                          <a:latin typeface="Calibri" pitchFamily="34" charset="0"/>
                        </a:rPr>
                        <a:t>延展資訊 </a:t>
                      </a:r>
                      <a:r>
                        <a:rPr lang="en-US" altLang="zh-TW" sz="1400" b="0" dirty="0" smtClean="0">
                          <a:latin typeface="Calibri" pitchFamily="34" charset="0"/>
                        </a:rPr>
                        <a:t>(extension)</a:t>
                      </a:r>
                      <a:endParaRPr lang="zh-TW" altLang="en-US" sz="1400" b="0" dirty="0">
                        <a:latin typeface="Calibri" pitchFamily="34" charset="0"/>
                      </a:endParaRPr>
                    </a:p>
                  </a:txBody>
                  <a:tcPr anchor="ctr"/>
                </a:tc>
                <a:tc gridSpan="2">
                  <a:txBody>
                    <a:bodyPr/>
                    <a:lstStyle/>
                    <a:p>
                      <a:r>
                        <a:rPr lang="en-US" altLang="zh-TW" sz="1400" b="0" dirty="0" smtClean="0">
                          <a:latin typeface="Calibri" pitchFamily="34" charset="0"/>
                        </a:rPr>
                        <a:t>V3 </a:t>
                      </a:r>
                      <a:r>
                        <a:rPr lang="zh-TW" altLang="en-US" sz="1400" b="0" dirty="0" smtClean="0">
                          <a:latin typeface="Calibri" pitchFamily="34" charset="0"/>
                        </a:rPr>
                        <a:t>定義的諸多延伸欄位</a:t>
                      </a:r>
                      <a:endParaRPr lang="zh-TW" altLang="en-US" sz="1400" b="0" dirty="0">
                        <a:latin typeface="Calibri" pitchFamily="34" charset="0"/>
                      </a:endParaRPr>
                    </a:p>
                  </a:txBody>
                  <a:tcPr anchor="ctr"/>
                </a:tc>
                <a:tc hMerge="1">
                  <a:txBody>
                    <a:bodyPr/>
                    <a:lstStyle/>
                    <a:p>
                      <a:endParaRPr lang="zh-TW" altLang="en-US" sz="1400" b="0" dirty="0">
                        <a:latin typeface="+mn-lt"/>
                      </a:endParaRPr>
                    </a:p>
                  </a:txBody>
                  <a:tcPr anchor="ctr"/>
                </a:tc>
                <a:extLst>
                  <a:ext uri="{0D108BD9-81ED-4DB2-BD59-A6C34878D82A}">
                    <a16:rowId xmlns:a16="http://schemas.microsoft.com/office/drawing/2014/main" val="10008"/>
                  </a:ext>
                </a:extLst>
              </a:tr>
              <a:tr h="488235">
                <a:tc>
                  <a:txBody>
                    <a:bodyPr/>
                    <a:lstStyle/>
                    <a:p>
                      <a:r>
                        <a:rPr lang="en-US" altLang="zh-TW" sz="1400" b="0" dirty="0" smtClean="0">
                          <a:latin typeface="Calibri" pitchFamily="34" charset="0"/>
                        </a:rPr>
                        <a:t>CA</a:t>
                      </a:r>
                      <a:r>
                        <a:rPr lang="en-US" altLang="zh-TW" sz="1400" b="0" baseline="0" dirty="0" smtClean="0">
                          <a:latin typeface="Calibri" pitchFamily="34" charset="0"/>
                        </a:rPr>
                        <a:t> </a:t>
                      </a:r>
                      <a:r>
                        <a:rPr lang="zh-TW" altLang="en-US" sz="1400" b="0" dirty="0" smtClean="0">
                          <a:latin typeface="Calibri" pitchFamily="34" charset="0"/>
                        </a:rPr>
                        <a:t>簽章 </a:t>
                      </a:r>
                      <a:r>
                        <a:rPr lang="en-US" altLang="zh-TW" sz="1400" b="0" dirty="0" smtClean="0">
                          <a:latin typeface="Calibri" pitchFamily="34" charset="0"/>
                        </a:rPr>
                        <a:t>(CA signature)</a:t>
                      </a:r>
                      <a:endParaRPr lang="zh-TW" altLang="en-US" sz="1400" b="0" dirty="0">
                        <a:latin typeface="Calibri" pitchFamily="34" charset="0"/>
                      </a:endParaRPr>
                    </a:p>
                  </a:txBody>
                  <a:tcPr anchor="ctr"/>
                </a:tc>
                <a:tc gridSpan="2">
                  <a:txBody>
                    <a:bodyPr/>
                    <a:lstStyle/>
                    <a:p>
                      <a:r>
                        <a:rPr lang="zh-TW" altLang="en-US" sz="1400" dirty="0" smtClean="0">
                          <a:latin typeface="Calibri" pitchFamily="34" charset="0"/>
                        </a:rPr>
                        <a:t>使用</a:t>
                      </a:r>
                      <a:r>
                        <a:rPr lang="en-US" altLang="zh-TW" sz="1400" dirty="0" smtClean="0">
                          <a:latin typeface="Calibri" pitchFamily="34" charset="0"/>
                        </a:rPr>
                        <a:t>CA</a:t>
                      </a:r>
                      <a:r>
                        <a:rPr lang="zh-TW" altLang="en-US" sz="1400" dirty="0" smtClean="0">
                          <a:latin typeface="Calibri" pitchFamily="34" charset="0"/>
                        </a:rPr>
                        <a:t>私密金鑰，透過憑證演算法識別項欄位中所指定的演算法，所做出的實際數位簽章</a:t>
                      </a:r>
                      <a:endParaRPr lang="zh-TW" altLang="en-US" sz="1400" b="0" dirty="0">
                        <a:latin typeface="Calibri" pitchFamily="34" charset="0"/>
                      </a:endParaRPr>
                    </a:p>
                  </a:txBody>
                  <a:tcPr anchor="ctr"/>
                </a:tc>
                <a:tc hMerge="1">
                  <a:txBody>
                    <a:bodyPr/>
                    <a:lstStyle/>
                    <a:p>
                      <a:endParaRPr lang="zh-TW" altLang="en-US" sz="1400" b="0" dirty="0">
                        <a:latin typeface="+mn-lt"/>
                      </a:endParaRPr>
                    </a:p>
                  </a:txBody>
                  <a:tcPr anchor="ct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fontScale="77500" lnSpcReduction="20000"/>
          </a:bodyPr>
          <a:lstStyle/>
          <a:p>
            <a:r>
              <a:rPr lang="en-US" altLang="zh-TW" sz="2000" b="1" dirty="0" smtClean="0">
                <a:solidFill>
                  <a:srgbClr val="FF0000"/>
                </a:solidFill>
              </a:rPr>
              <a:t>Secure Sockets Layer (SSL)</a:t>
            </a:r>
            <a:r>
              <a:rPr lang="zh-TW" altLang="en-US" sz="2000" dirty="0">
                <a:solidFill>
                  <a:srgbClr val="0000FF"/>
                </a:solidFill>
              </a:rPr>
              <a:t>網頁伺服</a:t>
            </a:r>
            <a:r>
              <a:rPr lang="zh-TW" altLang="en-US" sz="2000" dirty="0" smtClean="0">
                <a:solidFill>
                  <a:srgbClr val="0000FF"/>
                </a:solidFill>
              </a:rPr>
              <a:t>器需先安裝</a:t>
            </a:r>
            <a:r>
              <a:rPr lang="en-US" altLang="zh-TW" sz="2000" dirty="0" smtClean="0">
                <a:solidFill>
                  <a:srgbClr val="0000FF"/>
                </a:solidFill>
              </a:rPr>
              <a:t>SSL</a:t>
            </a:r>
            <a:r>
              <a:rPr lang="zh-TW" altLang="en-US" sz="2000" dirty="0" smtClean="0">
                <a:solidFill>
                  <a:srgbClr val="0000FF"/>
                </a:solidFill>
              </a:rPr>
              <a:t>憑證</a:t>
            </a:r>
            <a:r>
              <a:rPr lang="en-US" altLang="zh-TW" sz="2000" dirty="0" smtClean="0">
                <a:solidFill>
                  <a:srgbClr val="0000FF"/>
                </a:solidFill>
              </a:rPr>
              <a:t>, </a:t>
            </a:r>
            <a:r>
              <a:rPr lang="zh-TW" altLang="en-US" sz="2000" dirty="0" smtClean="0">
                <a:solidFill>
                  <a:srgbClr val="0000FF"/>
                </a:solidFill>
              </a:rPr>
              <a:t>在網頁伺服器與用戶端之間</a:t>
            </a:r>
            <a:r>
              <a:rPr lang="en-US" altLang="zh-TW" sz="2000" dirty="0" smtClean="0">
                <a:solidFill>
                  <a:srgbClr val="0000FF"/>
                </a:solidFill>
              </a:rPr>
              <a:t>, </a:t>
            </a:r>
            <a:r>
              <a:rPr lang="zh-TW" altLang="en-US" sz="2000" dirty="0" smtClean="0">
                <a:solidFill>
                  <a:srgbClr val="0000FF"/>
                </a:solidFill>
              </a:rPr>
              <a:t>使</a:t>
            </a:r>
            <a:r>
              <a:rPr lang="zh-TW" altLang="en-US" sz="2000" dirty="0">
                <a:solidFill>
                  <a:srgbClr val="0000FF"/>
                </a:solidFill>
              </a:rPr>
              <a:t>用非對稱式加密</a:t>
            </a:r>
            <a:r>
              <a:rPr lang="zh-TW" altLang="en-US" sz="2000" dirty="0" smtClean="0">
                <a:solidFill>
                  <a:srgbClr val="0000FF"/>
                </a:solidFill>
              </a:rPr>
              <a:t>法 </a:t>
            </a:r>
            <a:r>
              <a:rPr lang="en-US" altLang="zh-TW" sz="2000" dirty="0" smtClean="0">
                <a:solidFill>
                  <a:srgbClr val="0000FF"/>
                </a:solidFill>
              </a:rPr>
              <a:t>- </a:t>
            </a:r>
            <a:r>
              <a:rPr lang="zh-TW" altLang="en-US" sz="2000" dirty="0" smtClean="0">
                <a:solidFill>
                  <a:srgbClr val="0000FF"/>
                </a:solidFill>
              </a:rPr>
              <a:t>建立安全的會談</a:t>
            </a:r>
            <a:r>
              <a:rPr lang="en-US" altLang="zh-TW" sz="2000" dirty="0" smtClean="0">
                <a:solidFill>
                  <a:srgbClr val="0000FF"/>
                </a:solidFill>
              </a:rPr>
              <a:t>, </a:t>
            </a:r>
            <a:r>
              <a:rPr lang="zh-TW" altLang="en-US" sz="2000" dirty="0" smtClean="0">
                <a:solidFill>
                  <a:srgbClr val="0000FF"/>
                </a:solidFill>
              </a:rPr>
              <a:t>網址會是</a:t>
            </a:r>
            <a:r>
              <a:rPr lang="en-US" altLang="zh-TW" sz="2000" dirty="0" smtClean="0">
                <a:solidFill>
                  <a:srgbClr val="0000FF"/>
                </a:solidFill>
              </a:rPr>
              <a:t>https://</a:t>
            </a:r>
            <a:r>
              <a:rPr lang="zh-TW" altLang="en-US" sz="2000" dirty="0" smtClean="0">
                <a:solidFill>
                  <a:srgbClr val="0000FF"/>
                </a:solidFill>
              </a:rPr>
              <a:t>開頭</a:t>
            </a:r>
            <a:r>
              <a:rPr lang="zh-TW" altLang="en-US" sz="2000" dirty="0" smtClean="0"/>
              <a:t>。</a:t>
            </a:r>
            <a:r>
              <a:rPr lang="en-US" altLang="zh-TW" sz="2000" dirty="0" smtClean="0">
                <a:solidFill>
                  <a:srgbClr val="FF0000"/>
                </a:solidFill>
              </a:rPr>
              <a:t>SSL</a:t>
            </a:r>
            <a:r>
              <a:rPr lang="zh-TW" altLang="en-US" sz="2000" dirty="0" smtClean="0">
                <a:solidFill>
                  <a:srgbClr val="FF0000"/>
                </a:solidFill>
              </a:rPr>
              <a:t> 已被整合進</a:t>
            </a:r>
            <a:r>
              <a:rPr lang="en-US" altLang="zh-TW" sz="2000" dirty="0" smtClean="0">
                <a:solidFill>
                  <a:srgbClr val="FF0000"/>
                </a:solidFill>
              </a:rPr>
              <a:t>IE</a:t>
            </a:r>
            <a:r>
              <a:rPr lang="zh-TW" altLang="en-US" sz="2000" dirty="0" smtClean="0">
                <a:solidFill>
                  <a:srgbClr val="FF0000"/>
                </a:solidFill>
              </a:rPr>
              <a:t>與其它主流瀏覽器，以及大部分的網站伺服器產品中</a:t>
            </a:r>
            <a:r>
              <a:rPr lang="zh-TW" altLang="en-US" sz="2000" dirty="0" smtClean="0"/>
              <a:t>。</a:t>
            </a:r>
            <a:endParaRPr lang="en-US" altLang="zh-TW" sz="2000" dirty="0" smtClean="0"/>
          </a:p>
          <a:p>
            <a:r>
              <a:rPr lang="en-US" altLang="zh-TW" sz="2000" dirty="0" smtClean="0"/>
              <a:t>SSL</a:t>
            </a:r>
            <a:r>
              <a:rPr lang="zh-TW" altLang="en-US" sz="2000" dirty="0" smtClean="0"/>
              <a:t>連結建立的方式如下：</a:t>
            </a:r>
            <a:endParaRPr lang="en-US" altLang="zh-TW" sz="2000" dirty="0" smtClean="0"/>
          </a:p>
          <a:p>
            <a:pPr lvl="1"/>
            <a:r>
              <a:rPr lang="en-US" altLang="zh-TW" dirty="0" smtClean="0">
                <a:solidFill>
                  <a:srgbClr val="FF0000"/>
                </a:solidFill>
              </a:rPr>
              <a:t>1</a:t>
            </a:r>
            <a:r>
              <a:rPr lang="en-US" altLang="zh-TW" dirty="0" smtClean="0"/>
              <a:t>.</a:t>
            </a:r>
            <a:r>
              <a:rPr lang="zh-TW" altLang="en-US" dirty="0" smtClean="0"/>
              <a:t>客戶端送出一個</a:t>
            </a:r>
            <a:r>
              <a:rPr lang="en-US" altLang="zh-TW" dirty="0" err="1" smtClean="0"/>
              <a:t>client_Hello</a:t>
            </a:r>
            <a:r>
              <a:rPr lang="zh-TW" altLang="en-US" dirty="0" smtClean="0"/>
              <a:t>給伺服器</a:t>
            </a:r>
            <a:endParaRPr lang="en-US" altLang="zh-TW" dirty="0" smtClean="0"/>
          </a:p>
          <a:p>
            <a:pPr lvl="1"/>
            <a:r>
              <a:rPr lang="en-US" altLang="zh-TW" dirty="0" smtClean="0">
                <a:solidFill>
                  <a:srgbClr val="FF0000"/>
                </a:solidFill>
              </a:rPr>
              <a:t>2</a:t>
            </a:r>
            <a:r>
              <a:rPr lang="en-US" altLang="zh-TW" dirty="0" smtClean="0"/>
              <a:t>.</a:t>
            </a:r>
            <a:r>
              <a:rPr lang="zh-TW" altLang="en-US" dirty="0" smtClean="0"/>
              <a:t>伺服器</a:t>
            </a:r>
            <a:r>
              <a:rPr lang="zh-TW" altLang="en-US" dirty="0"/>
              <a:t>傳送自己</a:t>
            </a:r>
            <a:r>
              <a:rPr lang="zh-TW" altLang="en-US" dirty="0" smtClean="0"/>
              <a:t>的</a:t>
            </a:r>
            <a:r>
              <a:rPr lang="zh-TW" altLang="en-US" dirty="0" smtClean="0">
                <a:solidFill>
                  <a:srgbClr val="FF0000"/>
                </a:solidFill>
              </a:rPr>
              <a:t>非對稱</a:t>
            </a:r>
            <a:r>
              <a:rPr lang="zh-TW" altLang="en-US" dirty="0">
                <a:solidFill>
                  <a:srgbClr val="FF0000"/>
                </a:solidFill>
              </a:rPr>
              <a:t>式公開金</a:t>
            </a:r>
            <a:r>
              <a:rPr lang="zh-TW" altLang="en-US" dirty="0" smtClean="0">
                <a:solidFill>
                  <a:srgbClr val="FF0000"/>
                </a:solidFill>
              </a:rPr>
              <a:t>鑰</a:t>
            </a:r>
            <a:r>
              <a:rPr lang="en-US" altLang="zh-TW" dirty="0" smtClean="0">
                <a:solidFill>
                  <a:srgbClr val="FF0000"/>
                </a:solidFill>
              </a:rPr>
              <a:t>(</a:t>
            </a:r>
            <a:r>
              <a:rPr lang="zh-TW" altLang="en-US" dirty="0" smtClean="0">
                <a:solidFill>
                  <a:srgbClr val="FF0000"/>
                </a:solidFill>
              </a:rPr>
              <a:t>憑證</a:t>
            </a:r>
            <a:r>
              <a:rPr lang="en-US" altLang="zh-TW" dirty="0" smtClean="0">
                <a:solidFill>
                  <a:srgbClr val="FF0000"/>
                </a:solidFill>
              </a:rPr>
              <a:t>)</a:t>
            </a:r>
            <a:r>
              <a:rPr lang="zh-TW" altLang="en-US" dirty="0" smtClean="0"/>
              <a:t>發送</a:t>
            </a:r>
            <a:r>
              <a:rPr lang="zh-TW" altLang="en-US" dirty="0"/>
              <a:t>給瀏覽器。</a:t>
            </a:r>
          </a:p>
          <a:p>
            <a:pPr lvl="1"/>
            <a:r>
              <a:rPr lang="en-US" altLang="zh-TW" dirty="0" smtClean="0">
                <a:solidFill>
                  <a:srgbClr val="FF0000"/>
                </a:solidFill>
              </a:rPr>
              <a:t>3</a:t>
            </a:r>
            <a:r>
              <a:rPr lang="en-US" altLang="zh-TW" dirty="0" smtClean="0"/>
              <a:t>.</a:t>
            </a:r>
            <a:r>
              <a:rPr lang="zh-TW" altLang="en-US" dirty="0" smtClean="0"/>
              <a:t>瀏覽器</a:t>
            </a:r>
            <a:r>
              <a:rPr lang="zh-TW" altLang="en-US" dirty="0"/>
              <a:t>創造一個</a:t>
            </a:r>
            <a:r>
              <a:rPr lang="zh-TW" altLang="en-US" dirty="0">
                <a:solidFill>
                  <a:srgbClr val="0000FF"/>
                </a:solidFill>
              </a:rPr>
              <a:t>對稱會話金鑰</a:t>
            </a:r>
            <a:r>
              <a:rPr lang="zh-TW" altLang="en-US" dirty="0"/>
              <a:t>，並以伺服器的對稱式公開金鑰加密，然後發送給伺服器。</a:t>
            </a:r>
          </a:p>
          <a:p>
            <a:pPr lvl="1"/>
            <a:r>
              <a:rPr lang="en-US" altLang="zh-TW" dirty="0" smtClean="0">
                <a:solidFill>
                  <a:srgbClr val="FF0000"/>
                </a:solidFill>
              </a:rPr>
              <a:t>4</a:t>
            </a:r>
            <a:r>
              <a:rPr lang="en-US" altLang="zh-TW" dirty="0" smtClean="0"/>
              <a:t>.</a:t>
            </a:r>
            <a:r>
              <a:rPr lang="zh-TW" altLang="en-US" dirty="0" smtClean="0"/>
              <a:t>伺服器</a:t>
            </a:r>
            <a:r>
              <a:rPr lang="zh-TW" altLang="en-US" dirty="0"/>
              <a:t>用自己</a:t>
            </a:r>
            <a:r>
              <a:rPr lang="zh-TW" altLang="en-US" dirty="0" smtClean="0"/>
              <a:t>的</a:t>
            </a:r>
            <a:r>
              <a:rPr lang="zh-TW" altLang="en-US" dirty="0" smtClean="0">
                <a:solidFill>
                  <a:srgbClr val="FF0000"/>
                </a:solidFill>
              </a:rPr>
              <a:t>非對稱</a:t>
            </a:r>
            <a:r>
              <a:rPr lang="zh-TW" altLang="en-US" dirty="0">
                <a:solidFill>
                  <a:srgbClr val="FF0000"/>
                </a:solidFill>
              </a:rPr>
              <a:t>式私密金鑰</a:t>
            </a:r>
            <a:r>
              <a:rPr lang="zh-TW" altLang="en-US" dirty="0"/>
              <a:t>解密加密的會話金鑰，以便取得對稱式會話金鑰。</a:t>
            </a:r>
          </a:p>
          <a:p>
            <a:pPr lvl="1"/>
            <a:r>
              <a:rPr lang="en-US" altLang="zh-TW" dirty="0" smtClean="0">
                <a:solidFill>
                  <a:srgbClr val="FF0000"/>
                </a:solidFill>
              </a:rPr>
              <a:t>5</a:t>
            </a:r>
            <a:r>
              <a:rPr lang="en-US" altLang="zh-TW" dirty="0" smtClean="0"/>
              <a:t>.</a:t>
            </a:r>
            <a:r>
              <a:rPr lang="zh-TW" altLang="en-US" dirty="0" smtClean="0"/>
              <a:t>伺服器</a:t>
            </a:r>
            <a:r>
              <a:rPr lang="zh-TW" altLang="en-US" dirty="0"/>
              <a:t>和瀏覽器現在都以</a:t>
            </a:r>
            <a:r>
              <a:rPr lang="zh-TW" altLang="en-US" dirty="0">
                <a:solidFill>
                  <a:srgbClr val="0000FF"/>
                </a:solidFill>
              </a:rPr>
              <a:t>對稱式會話金鑰</a:t>
            </a:r>
            <a:r>
              <a:rPr lang="zh-TW" altLang="en-US" dirty="0"/>
              <a:t>加密並解密所有傳輸的資料。這個程序可以保障通道安全，因為只有這對瀏覽器和伺服器知道它們的對稱式會話金鑰，而這組會話金鑰只可用於這一段會話。若是瀏覽器隔日再連接同一部伺服器，則需要再產生一副新的會話金鑰。</a:t>
            </a:r>
          </a:p>
          <a:p>
            <a:r>
              <a:rPr lang="en-US" altLang="zh-TW" sz="2000" dirty="0" smtClean="0"/>
              <a:t>Transport Layer Security (TLS)</a:t>
            </a:r>
            <a:r>
              <a:rPr lang="zh-TW" altLang="en-US" sz="2000" dirty="0" smtClean="0"/>
              <a:t>是</a:t>
            </a:r>
            <a:r>
              <a:rPr lang="en-US" altLang="zh-TW" sz="2000" dirty="0" smtClean="0"/>
              <a:t>SSL</a:t>
            </a:r>
            <a:r>
              <a:rPr lang="zh-TW" altLang="en-US" sz="2000" dirty="0" smtClean="0"/>
              <a:t>的演進設計，正逐步取代</a:t>
            </a:r>
            <a:r>
              <a:rPr lang="en-US" altLang="zh-TW" sz="2000" dirty="0" smtClean="0"/>
              <a:t>SSL 3.0</a:t>
            </a:r>
            <a:r>
              <a:rPr lang="zh-TW" altLang="en-US" sz="2000" dirty="0" smtClean="0"/>
              <a:t>。</a:t>
            </a:r>
            <a:r>
              <a:rPr lang="en-US" altLang="zh-TW" sz="2000" dirty="0" smtClean="0"/>
              <a:t>TLS</a:t>
            </a:r>
            <a:r>
              <a:rPr lang="zh-TW" altLang="en-US" sz="2000" dirty="0" smtClean="0"/>
              <a:t>與</a:t>
            </a:r>
            <a:r>
              <a:rPr lang="en-US" altLang="zh-TW" sz="2000" dirty="0" smtClean="0"/>
              <a:t>SSL</a:t>
            </a:r>
            <a:r>
              <a:rPr lang="zh-TW" altLang="en-US" sz="2000" dirty="0" smtClean="0"/>
              <a:t>非常類似，但彼此並不相容。</a:t>
            </a:r>
            <a:endParaRPr lang="zh-TW" altLang="en-US" sz="2000" dirty="0"/>
          </a:p>
        </p:txBody>
      </p:sp>
      <p:sp>
        <p:nvSpPr>
          <p:cNvPr id="3" name="標題 2"/>
          <p:cNvSpPr>
            <a:spLocks noGrp="1"/>
          </p:cNvSpPr>
          <p:nvPr>
            <p:ph type="title"/>
          </p:nvPr>
        </p:nvSpPr>
        <p:spPr/>
        <p:txBody>
          <a:bodyPr/>
          <a:lstStyle/>
          <a:p>
            <a:r>
              <a:rPr lang="en-US" altLang="zh-TW" dirty="0" smtClean="0"/>
              <a:t>SSL &amp; TLS</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Certificate Management Protocol (CMP) </a:t>
            </a:r>
            <a:r>
              <a:rPr lang="zh-TW" altLang="en-US" sz="2000" dirty="0" smtClean="0"/>
              <a:t>是一種在</a:t>
            </a:r>
            <a:r>
              <a:rPr lang="en-US" altLang="zh-TW" sz="2000" dirty="0" smtClean="0"/>
              <a:t>PKI</a:t>
            </a:r>
            <a:r>
              <a:rPr lang="zh-TW" altLang="en-US" sz="2000" dirty="0" smtClean="0"/>
              <a:t>環境中各實體間溝通訊息的協定。</a:t>
            </a:r>
            <a:r>
              <a:rPr lang="en-US" altLang="zh-TW" sz="2000" dirty="0" smtClean="0">
                <a:solidFill>
                  <a:srgbClr val="0000FF"/>
                </a:solidFill>
              </a:rPr>
              <a:t>CMP</a:t>
            </a:r>
            <a:r>
              <a:rPr lang="zh-TW" altLang="en-US" sz="2000" dirty="0" smtClean="0">
                <a:solidFill>
                  <a:srgbClr val="0000FF"/>
                </a:solidFill>
              </a:rPr>
              <a:t>目前較少用</a:t>
            </a:r>
            <a:r>
              <a:rPr lang="zh-TW" altLang="en-US" sz="2000" dirty="0" smtClean="0"/>
              <a:t>，但應該會快速成長。</a:t>
            </a:r>
            <a:endParaRPr lang="en-US" altLang="zh-TW" sz="2000" dirty="0" smtClean="0"/>
          </a:p>
          <a:p>
            <a:pPr lvl="1"/>
            <a:r>
              <a:rPr lang="en-US" altLang="zh-TW" dirty="0" smtClean="0"/>
              <a:t>CA</a:t>
            </a:r>
            <a:r>
              <a:rPr lang="zh-TW" altLang="en-US" dirty="0" smtClean="0"/>
              <a:t>負責發行憑證，在使用</a:t>
            </a:r>
            <a:r>
              <a:rPr lang="en-US" altLang="zh-TW" dirty="0" smtClean="0"/>
              <a:t>CMP</a:t>
            </a:r>
            <a:r>
              <a:rPr lang="zh-TW" altLang="en-US" dirty="0" smtClean="0"/>
              <a:t>的</a:t>
            </a:r>
            <a:r>
              <a:rPr lang="en-US" altLang="zh-TW" dirty="0" smtClean="0"/>
              <a:t>PKI</a:t>
            </a:r>
            <a:r>
              <a:rPr lang="zh-TW" altLang="en-US" dirty="0" smtClean="0"/>
              <a:t>裡扮演伺服器的角色；以這種協定取得數位憑證的用戶端稱為 </a:t>
            </a:r>
            <a:r>
              <a:rPr lang="en-US" altLang="zh-TW" dirty="0" smtClean="0"/>
              <a:t>end entity (EE)</a:t>
            </a:r>
            <a:r>
              <a:rPr lang="zh-TW" altLang="en-US" dirty="0" smtClean="0"/>
              <a:t>。</a:t>
            </a:r>
            <a:endParaRPr lang="en-US" altLang="zh-TW" dirty="0" smtClean="0"/>
          </a:p>
          <a:p>
            <a:pPr lvl="1"/>
            <a:r>
              <a:rPr lang="en-US" altLang="zh-TW" dirty="0" smtClean="0"/>
              <a:t>CMP</a:t>
            </a:r>
            <a:r>
              <a:rPr lang="zh-TW" altLang="en-US" dirty="0" smtClean="0"/>
              <a:t>定義各種協定指令，讓</a:t>
            </a:r>
            <a:r>
              <a:rPr lang="en-US" altLang="zh-TW" dirty="0" smtClean="0"/>
              <a:t>EE</a:t>
            </a:r>
            <a:r>
              <a:rPr lang="zh-TW" altLang="en-US" dirty="0" smtClean="0"/>
              <a:t>可以從</a:t>
            </a:r>
            <a:r>
              <a:rPr lang="en-US" altLang="zh-TW" dirty="0" smtClean="0"/>
              <a:t>CA</a:t>
            </a:r>
            <a:r>
              <a:rPr lang="zh-TW" altLang="en-US" dirty="0" smtClean="0"/>
              <a:t>取得憑證，也可以要求撤銷自己的憑證；若</a:t>
            </a:r>
            <a:r>
              <a:rPr lang="en-US" altLang="zh-TW" dirty="0" smtClean="0"/>
              <a:t>EE</a:t>
            </a:r>
            <a:r>
              <a:rPr lang="zh-TW" altLang="en-US" dirty="0" smtClean="0"/>
              <a:t>遺失了憑證，也可要求</a:t>
            </a:r>
            <a:r>
              <a:rPr lang="en-US" altLang="zh-TW" dirty="0" smtClean="0"/>
              <a:t>CA</a:t>
            </a:r>
            <a:r>
              <a:rPr lang="zh-TW" altLang="en-US" dirty="0" smtClean="0"/>
              <a:t>補發。另外，用</a:t>
            </a:r>
            <a:r>
              <a:rPr lang="en-US" dirty="0" smtClean="0"/>
              <a:t> “cross-certification request”</a:t>
            </a:r>
            <a:r>
              <a:rPr lang="zh-TW" altLang="en-US" dirty="0" smtClean="0"/>
              <a:t>  這種要求，可讓一個 </a:t>
            </a:r>
            <a:r>
              <a:rPr lang="en-US" dirty="0" smtClean="0"/>
              <a:t>CA </a:t>
            </a:r>
            <a:r>
              <a:rPr lang="zh-TW" altLang="en-US" dirty="0" smtClean="0"/>
              <a:t>取得另一個</a:t>
            </a:r>
            <a:r>
              <a:rPr lang="en-US" altLang="zh-TW" dirty="0" smtClean="0"/>
              <a:t>CA</a:t>
            </a:r>
            <a:r>
              <a:rPr lang="zh-TW" altLang="en-US" dirty="0" smtClean="0"/>
              <a:t>所簽發的憑證。</a:t>
            </a:r>
            <a:endParaRPr lang="en-US" altLang="zh-TW" dirty="0" smtClean="0"/>
          </a:p>
          <a:p>
            <a:r>
              <a:rPr lang="en-US" sz="2000" dirty="0" smtClean="0">
                <a:solidFill>
                  <a:srgbClr val="FF0000"/>
                </a:solidFill>
              </a:rPr>
              <a:t>MIME</a:t>
            </a:r>
            <a:r>
              <a:rPr lang="zh-TW" altLang="en-US" sz="2000" dirty="0" smtClean="0">
                <a:solidFill>
                  <a:srgbClr val="FF0000"/>
                </a:solidFill>
              </a:rPr>
              <a:t>是傳遞電子郵件訊息的標準</a:t>
            </a:r>
            <a:r>
              <a:rPr lang="zh-TW" altLang="en-US" sz="2000" dirty="0" smtClean="0"/>
              <a:t>，</a:t>
            </a:r>
            <a:r>
              <a:rPr lang="en-US" altLang="zh-TW" sz="2000" dirty="0" smtClean="0"/>
              <a:t>S/MIME</a:t>
            </a:r>
            <a:r>
              <a:rPr lang="zh-TW" altLang="en-US" sz="2000" dirty="0" smtClean="0"/>
              <a:t>則是安全版的</a:t>
            </a:r>
            <a:r>
              <a:rPr lang="en-US" altLang="zh-TW" sz="2000" dirty="0" smtClean="0"/>
              <a:t>MIME</a:t>
            </a:r>
            <a:r>
              <a:rPr lang="zh-TW" altLang="en-US" sz="2000" dirty="0" smtClean="0"/>
              <a:t>，用以加密電子郵件。它在</a:t>
            </a:r>
            <a:r>
              <a:rPr lang="en-US" altLang="zh-TW" sz="2000" dirty="0" smtClean="0"/>
              <a:t>PKI</a:t>
            </a:r>
            <a:r>
              <a:rPr lang="zh-TW" altLang="en-US" sz="2000" dirty="0" smtClean="0"/>
              <a:t>的環境中可以為電子郵件加密、確保完整性、並且做認證。</a:t>
            </a:r>
            <a:endParaRPr lang="en-US" sz="2000" dirty="0" smtClean="0"/>
          </a:p>
        </p:txBody>
      </p:sp>
      <p:sp>
        <p:nvSpPr>
          <p:cNvPr id="3" name="標題 2"/>
          <p:cNvSpPr>
            <a:spLocks noGrp="1"/>
          </p:cNvSpPr>
          <p:nvPr>
            <p:ph type="title"/>
          </p:nvPr>
        </p:nvSpPr>
        <p:spPr/>
        <p:txBody>
          <a:bodyPr/>
          <a:lstStyle/>
          <a:p>
            <a:r>
              <a:rPr lang="en-US" altLang="zh-TW" dirty="0" smtClean="0"/>
              <a:t>CMP &amp; S/MIME</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SET</a:t>
            </a:r>
            <a:endParaRPr lang="zh-TW" altLang="en-US" dirty="0"/>
          </a:p>
        </p:txBody>
      </p:sp>
      <p:sp>
        <p:nvSpPr>
          <p:cNvPr id="4" name="內容版面配置區 3"/>
          <p:cNvSpPr>
            <a:spLocks noGrp="1"/>
          </p:cNvSpPr>
          <p:nvPr>
            <p:ph sz="half" idx="1"/>
          </p:nvPr>
        </p:nvSpPr>
        <p:spPr>
          <a:xfrm>
            <a:off x="285720" y="1285860"/>
            <a:ext cx="3926240" cy="5214974"/>
          </a:xfrm>
        </p:spPr>
        <p:txBody>
          <a:bodyPr>
            <a:normAutofit/>
          </a:bodyPr>
          <a:lstStyle/>
          <a:p>
            <a:pPr>
              <a:lnSpc>
                <a:spcPct val="110000"/>
              </a:lnSpc>
              <a:spcBef>
                <a:spcPts val="1200"/>
              </a:spcBef>
            </a:pPr>
            <a:r>
              <a:rPr lang="en-US" dirty="0" smtClean="0"/>
              <a:t>Secure Electronic Transaction (SET) </a:t>
            </a:r>
            <a:r>
              <a:rPr lang="zh-TW" altLang="en-US" dirty="0" smtClean="0"/>
              <a:t>是由</a:t>
            </a:r>
            <a:r>
              <a:rPr lang="en-US" altLang="zh-TW" dirty="0" smtClean="0"/>
              <a:t>Visa</a:t>
            </a:r>
            <a:r>
              <a:rPr lang="zh-TW" altLang="en-US" dirty="0" smtClean="0"/>
              <a:t>與</a:t>
            </a:r>
            <a:r>
              <a:rPr lang="en-US" altLang="zh-TW" dirty="0" smtClean="0"/>
              <a:t>MasterCard</a:t>
            </a:r>
            <a:r>
              <a:rPr lang="zh-TW" altLang="en-US" dirty="0" smtClean="0"/>
              <a:t>於</a:t>
            </a:r>
            <a:r>
              <a:rPr lang="en-US" altLang="zh-TW" dirty="0" smtClean="0"/>
              <a:t>1996</a:t>
            </a:r>
            <a:r>
              <a:rPr lang="zh-TW" altLang="en-US" dirty="0" smtClean="0"/>
              <a:t>年開始的一個標準協定，讓信用卡得以在不安全的網路上安全交易。</a:t>
            </a:r>
            <a:endParaRPr lang="en-US" altLang="zh-TW" dirty="0" smtClean="0"/>
          </a:p>
          <a:p>
            <a:pPr>
              <a:lnSpc>
                <a:spcPct val="110000"/>
              </a:lnSpc>
              <a:spcBef>
                <a:spcPts val="1200"/>
              </a:spcBef>
            </a:pPr>
            <a:r>
              <a:rPr lang="en-US" altLang="zh-TW" dirty="0" smtClean="0"/>
              <a:t>SET</a:t>
            </a:r>
            <a:r>
              <a:rPr lang="zh-TW" altLang="en-US" dirty="0" smtClean="0"/>
              <a:t>也是以</a:t>
            </a:r>
            <a:r>
              <a:rPr lang="en-US" altLang="zh-TW" dirty="0" smtClean="0"/>
              <a:t>PKI</a:t>
            </a:r>
            <a:r>
              <a:rPr lang="zh-TW" altLang="en-US" dirty="0" smtClean="0"/>
              <a:t>與</a:t>
            </a:r>
            <a:r>
              <a:rPr lang="en-US" altLang="zh-TW" dirty="0" smtClean="0"/>
              <a:t>X.509</a:t>
            </a:r>
            <a:r>
              <a:rPr lang="zh-TW" altLang="en-US" dirty="0" smtClean="0"/>
              <a:t>為基礎，在</a:t>
            </a:r>
            <a:r>
              <a:rPr lang="zh-TW" altLang="en-US" dirty="0" smtClean="0">
                <a:ea typeface="微軟正黑體"/>
              </a:rPr>
              <a:t>「持卡人」、 「商店」、與 「銀行」三者間建立互信的通訊，如右圖。</a:t>
            </a:r>
            <a:endParaRPr lang="en-US" altLang="zh-TW" dirty="0" smtClean="0">
              <a:ea typeface="微軟正黑體"/>
            </a:endParaRPr>
          </a:p>
          <a:p>
            <a:pPr>
              <a:lnSpc>
                <a:spcPct val="110000"/>
              </a:lnSpc>
              <a:spcBef>
                <a:spcPts val="1200"/>
              </a:spcBef>
            </a:pPr>
            <a:r>
              <a:rPr lang="zh-TW" altLang="en-US" dirty="0" smtClean="0">
                <a:solidFill>
                  <a:srgbClr val="0000FF"/>
                </a:solidFill>
                <a:ea typeface="微軟正黑體"/>
              </a:rPr>
              <a:t>在</a:t>
            </a:r>
            <a:r>
              <a:rPr lang="en-US" altLang="zh-TW" dirty="0" smtClean="0">
                <a:solidFill>
                  <a:srgbClr val="0000FF"/>
                </a:solidFill>
                <a:ea typeface="微軟正黑體"/>
              </a:rPr>
              <a:t>SET</a:t>
            </a:r>
            <a:r>
              <a:rPr lang="zh-TW" altLang="en-US" dirty="0" smtClean="0">
                <a:solidFill>
                  <a:srgbClr val="0000FF"/>
                </a:solidFill>
                <a:ea typeface="微軟正黑體"/>
              </a:rPr>
              <a:t>架構中，信用卡必須是電子錢包 </a:t>
            </a:r>
            <a:r>
              <a:rPr lang="en-US" altLang="zh-TW" dirty="0" smtClean="0">
                <a:solidFill>
                  <a:srgbClr val="0000FF"/>
                </a:solidFill>
                <a:ea typeface="微軟正黑體"/>
              </a:rPr>
              <a:t>(</a:t>
            </a:r>
            <a:r>
              <a:rPr lang="zh-TW" altLang="en-US" dirty="0" smtClean="0">
                <a:solidFill>
                  <a:srgbClr val="0000FF"/>
                </a:solidFill>
                <a:ea typeface="微軟正黑體"/>
              </a:rPr>
              <a:t>如智慧卡</a:t>
            </a:r>
            <a:r>
              <a:rPr lang="en-US" altLang="zh-TW" dirty="0" smtClean="0">
                <a:solidFill>
                  <a:srgbClr val="0000FF"/>
                </a:solidFill>
                <a:ea typeface="微軟正黑體"/>
              </a:rPr>
              <a:t>)</a:t>
            </a:r>
            <a:r>
              <a:rPr lang="zh-TW" altLang="en-US" dirty="0" smtClean="0">
                <a:ea typeface="微軟正黑體"/>
              </a:rPr>
              <a:t> 方能儲存電子憑證。</a:t>
            </a:r>
            <a:r>
              <a:rPr lang="zh-TW" altLang="en-US" dirty="0" smtClean="0">
                <a:solidFill>
                  <a:srgbClr val="FF0000"/>
                </a:solidFill>
                <a:ea typeface="微軟正黑體"/>
              </a:rPr>
              <a:t>由於信用卡晶片化速度不如預期</a:t>
            </a:r>
            <a:r>
              <a:rPr lang="en-US" altLang="zh-TW" dirty="0" smtClean="0">
                <a:solidFill>
                  <a:srgbClr val="FF0000"/>
                </a:solidFill>
                <a:ea typeface="微軟正黑體"/>
              </a:rPr>
              <a:t>, SET</a:t>
            </a:r>
            <a:r>
              <a:rPr lang="zh-TW" altLang="en-US" dirty="0" smtClean="0">
                <a:solidFill>
                  <a:srgbClr val="FF0000"/>
                </a:solidFill>
                <a:ea typeface="微軟正黑體"/>
              </a:rPr>
              <a:t>未被廣泛</a:t>
            </a:r>
            <a:r>
              <a:rPr lang="zh-TW" altLang="en-US" dirty="0">
                <a:solidFill>
                  <a:srgbClr val="FF0000"/>
                </a:solidFill>
                <a:ea typeface="微軟正黑體"/>
              </a:rPr>
              <a:t>使用</a:t>
            </a:r>
            <a:r>
              <a:rPr lang="zh-TW" altLang="en-US" dirty="0">
                <a:ea typeface="微軟正黑體"/>
              </a:rPr>
              <a:t>。</a:t>
            </a:r>
            <a:endParaRPr lang="en-US" altLang="zh-TW" dirty="0" smtClean="0"/>
          </a:p>
        </p:txBody>
      </p:sp>
      <p:pic>
        <p:nvPicPr>
          <p:cNvPr id="1026" name="Picture 2" descr="C:\Users\timpan\AppData\Local\Microsoft\Windows\Temporary Internet Files\Content.IE5\L5VOCJKM\MCj02345260000[1].wmf"/>
          <p:cNvPicPr>
            <a:picLocks noChangeAspect="1" noChangeArrowheads="1"/>
          </p:cNvPicPr>
          <p:nvPr/>
        </p:nvPicPr>
        <p:blipFill>
          <a:blip r:embed="rId2" cstate="print"/>
          <a:srcRect/>
          <a:stretch>
            <a:fillRect/>
          </a:stretch>
        </p:blipFill>
        <p:spPr bwMode="auto">
          <a:xfrm>
            <a:off x="4625291" y="1451891"/>
            <a:ext cx="952918" cy="905539"/>
          </a:xfrm>
          <a:prstGeom prst="rect">
            <a:avLst/>
          </a:prstGeom>
          <a:noFill/>
        </p:spPr>
      </p:pic>
      <p:pic>
        <p:nvPicPr>
          <p:cNvPr id="7" name="Picture 2" descr="C:\Users\timpan\AppData\Local\Microsoft\Windows\Temporary Internet Files\Content.IE5\L5VOCJKM\MCj02345260000[1].wmf"/>
          <p:cNvPicPr>
            <a:picLocks noChangeAspect="1" noChangeArrowheads="1"/>
          </p:cNvPicPr>
          <p:nvPr/>
        </p:nvPicPr>
        <p:blipFill>
          <a:blip r:embed="rId2" cstate="print"/>
          <a:srcRect/>
          <a:stretch>
            <a:fillRect/>
          </a:stretch>
        </p:blipFill>
        <p:spPr bwMode="auto">
          <a:xfrm>
            <a:off x="7315711" y="1451891"/>
            <a:ext cx="952918" cy="905539"/>
          </a:xfrm>
          <a:prstGeom prst="rect">
            <a:avLst/>
          </a:prstGeom>
          <a:noFill/>
        </p:spPr>
      </p:pic>
      <p:pic>
        <p:nvPicPr>
          <p:cNvPr id="1027" name="Picture 3" descr="C:\Users\timpan\AppData\Local\Microsoft\Windows\Temporary Internet Files\Content.IE5\ZBS3KS2Z\MCBL00195_0000[1].wmf"/>
          <p:cNvPicPr>
            <a:picLocks noChangeAspect="1" noChangeArrowheads="1"/>
          </p:cNvPicPr>
          <p:nvPr/>
        </p:nvPicPr>
        <p:blipFill>
          <a:blip r:embed="rId3" cstate="print"/>
          <a:srcRect/>
          <a:stretch>
            <a:fillRect/>
          </a:stretch>
        </p:blipFill>
        <p:spPr bwMode="auto">
          <a:xfrm>
            <a:off x="7411373" y="4500570"/>
            <a:ext cx="785818" cy="1000132"/>
          </a:xfrm>
          <a:prstGeom prst="rect">
            <a:avLst/>
          </a:prstGeom>
          <a:noFill/>
        </p:spPr>
      </p:pic>
      <p:sp>
        <p:nvSpPr>
          <p:cNvPr id="9" name="文字方塊 8"/>
          <p:cNvSpPr txBox="1"/>
          <p:nvPr/>
        </p:nvSpPr>
        <p:spPr>
          <a:xfrm>
            <a:off x="4625291" y="2428868"/>
            <a:ext cx="1005403" cy="338554"/>
          </a:xfrm>
          <a:prstGeom prst="rect">
            <a:avLst/>
          </a:prstGeom>
          <a:noFill/>
        </p:spPr>
        <p:txBody>
          <a:bodyPr wrap="none" rtlCol="0">
            <a:spAutoFit/>
          </a:bodyPr>
          <a:lstStyle/>
          <a:p>
            <a:r>
              <a:rPr lang="zh-TW" altLang="en-US" sz="1600" dirty="0" smtClean="0">
                <a:latin typeface="Calibri" pitchFamily="34" charset="0"/>
              </a:rPr>
              <a:t>發卡銀行</a:t>
            </a:r>
            <a:endParaRPr lang="zh-TW" altLang="en-US" sz="1600" dirty="0">
              <a:latin typeface="Calibri" pitchFamily="34" charset="0"/>
            </a:endParaRPr>
          </a:p>
        </p:txBody>
      </p:sp>
      <p:sp>
        <p:nvSpPr>
          <p:cNvPr id="10" name="文字方塊 9"/>
          <p:cNvSpPr txBox="1"/>
          <p:nvPr/>
        </p:nvSpPr>
        <p:spPr>
          <a:xfrm>
            <a:off x="7268497" y="2428868"/>
            <a:ext cx="1005403" cy="338554"/>
          </a:xfrm>
          <a:prstGeom prst="rect">
            <a:avLst/>
          </a:prstGeom>
          <a:noFill/>
        </p:spPr>
        <p:txBody>
          <a:bodyPr wrap="none" rtlCol="0">
            <a:spAutoFit/>
          </a:bodyPr>
          <a:lstStyle/>
          <a:p>
            <a:r>
              <a:rPr lang="zh-TW" altLang="en-US" sz="1600" dirty="0" smtClean="0">
                <a:latin typeface="Calibri" pitchFamily="34" charset="0"/>
              </a:rPr>
              <a:t>清算銀行</a:t>
            </a:r>
            <a:endParaRPr lang="zh-TW" altLang="en-US" sz="1600" dirty="0">
              <a:latin typeface="Calibri" pitchFamily="34" charset="0"/>
            </a:endParaRPr>
          </a:p>
        </p:txBody>
      </p:sp>
      <p:cxnSp>
        <p:nvCxnSpPr>
          <p:cNvPr id="12" name="直線單箭頭接點 11"/>
          <p:cNvCxnSpPr>
            <a:stCxn id="1026" idx="3"/>
            <a:endCxn id="7" idx="1"/>
          </p:cNvCxnSpPr>
          <p:nvPr/>
        </p:nvCxnSpPr>
        <p:spPr>
          <a:xfrm>
            <a:off x="5578209" y="1904661"/>
            <a:ext cx="1737502"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911175" y="1500174"/>
            <a:ext cx="1210588" cy="338554"/>
          </a:xfrm>
          <a:prstGeom prst="rect">
            <a:avLst/>
          </a:prstGeom>
          <a:noFill/>
        </p:spPr>
        <p:txBody>
          <a:bodyPr wrap="none" rtlCol="0">
            <a:spAutoFit/>
          </a:bodyPr>
          <a:lstStyle/>
          <a:p>
            <a:r>
              <a:rPr lang="zh-TW" altLang="en-US" sz="1600" dirty="0" smtClean="0">
                <a:latin typeface="Calibri" pitchFamily="34" charset="0"/>
              </a:rPr>
              <a:t>信用卡網路</a:t>
            </a:r>
            <a:endParaRPr lang="zh-TW" altLang="en-US" sz="1600" dirty="0">
              <a:latin typeface="Calibri" pitchFamily="34" charset="0"/>
            </a:endParaRPr>
          </a:p>
        </p:txBody>
      </p:sp>
      <p:sp>
        <p:nvSpPr>
          <p:cNvPr id="15" name="文字方塊 14"/>
          <p:cNvSpPr txBox="1"/>
          <p:nvPr/>
        </p:nvSpPr>
        <p:spPr>
          <a:xfrm>
            <a:off x="7268497" y="5572140"/>
            <a:ext cx="1005403" cy="584775"/>
          </a:xfrm>
          <a:prstGeom prst="rect">
            <a:avLst/>
          </a:prstGeom>
          <a:noFill/>
        </p:spPr>
        <p:txBody>
          <a:bodyPr wrap="square" rtlCol="0">
            <a:spAutoFit/>
          </a:bodyPr>
          <a:lstStyle/>
          <a:p>
            <a:r>
              <a:rPr lang="zh-TW" altLang="en-US" sz="1600" dirty="0" smtClean="0">
                <a:latin typeface="Calibri" pitchFamily="34" charset="0"/>
              </a:rPr>
              <a:t>實體或網路商店</a:t>
            </a:r>
            <a:endParaRPr lang="zh-TW" altLang="en-US" sz="1600" dirty="0">
              <a:latin typeface="Calibri" pitchFamily="34" charset="0"/>
            </a:endParaRPr>
          </a:p>
        </p:txBody>
      </p:sp>
      <p:pic>
        <p:nvPicPr>
          <p:cNvPr id="1029" name="Picture 5" descr="C:\Users\timpan\AppData\Local\Microsoft\Windows\Temporary Internet Files\Content.IE5\L5VOCJKM\MCj03392900000[1].wmf"/>
          <p:cNvPicPr>
            <a:picLocks noChangeAspect="1" noChangeArrowheads="1"/>
          </p:cNvPicPr>
          <p:nvPr/>
        </p:nvPicPr>
        <p:blipFill>
          <a:blip r:embed="rId4" cstate="print"/>
          <a:srcRect/>
          <a:stretch>
            <a:fillRect/>
          </a:stretch>
        </p:blipFill>
        <p:spPr bwMode="auto">
          <a:xfrm>
            <a:off x="4625291" y="4500570"/>
            <a:ext cx="1000132" cy="1000132"/>
          </a:xfrm>
          <a:prstGeom prst="rect">
            <a:avLst/>
          </a:prstGeom>
          <a:noFill/>
        </p:spPr>
      </p:pic>
      <p:sp>
        <p:nvSpPr>
          <p:cNvPr id="18" name="文字方塊 17"/>
          <p:cNvSpPr txBox="1"/>
          <p:nvPr/>
        </p:nvSpPr>
        <p:spPr>
          <a:xfrm>
            <a:off x="4625291" y="5590776"/>
            <a:ext cx="943095" cy="584775"/>
          </a:xfrm>
          <a:prstGeom prst="rect">
            <a:avLst/>
          </a:prstGeom>
          <a:noFill/>
        </p:spPr>
        <p:txBody>
          <a:bodyPr wrap="square" rtlCol="0">
            <a:spAutoFit/>
          </a:bodyPr>
          <a:lstStyle/>
          <a:p>
            <a:r>
              <a:rPr lang="zh-TW" altLang="en-US" sz="1600" dirty="0" smtClean="0">
                <a:latin typeface="Calibri" pitchFamily="34" charset="0"/>
              </a:rPr>
              <a:t>消費者</a:t>
            </a:r>
            <a:r>
              <a:rPr lang="en-US" altLang="zh-TW" sz="1600" dirty="0" smtClean="0">
                <a:latin typeface="Calibri" pitchFamily="34" charset="0"/>
              </a:rPr>
              <a:t>/</a:t>
            </a:r>
            <a:r>
              <a:rPr lang="zh-TW" altLang="en-US" sz="1600" dirty="0" smtClean="0">
                <a:latin typeface="Calibri" pitchFamily="34" charset="0"/>
              </a:rPr>
              <a:t>持卡人</a:t>
            </a:r>
            <a:endParaRPr lang="zh-TW" altLang="en-US" sz="1600" dirty="0">
              <a:latin typeface="Calibri" pitchFamily="34" charset="0"/>
            </a:endParaRPr>
          </a:p>
        </p:txBody>
      </p:sp>
      <p:cxnSp>
        <p:nvCxnSpPr>
          <p:cNvPr id="20" name="直線單箭頭接點 19"/>
          <p:cNvCxnSpPr>
            <a:stCxn id="9" idx="2"/>
            <a:endCxn id="1029" idx="0"/>
          </p:cNvCxnSpPr>
          <p:nvPr/>
        </p:nvCxnSpPr>
        <p:spPr>
          <a:xfrm rot="5400000">
            <a:off x="4260101" y="3632678"/>
            <a:ext cx="1733148" cy="2636"/>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202198" y="3000372"/>
            <a:ext cx="1143007" cy="35719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TW" altLang="en-US" sz="1600" dirty="0" smtClean="0">
                <a:latin typeface="Calibri" pitchFamily="34" charset="0"/>
              </a:rPr>
              <a:t>信用處理</a:t>
            </a:r>
            <a:endParaRPr lang="zh-TW" altLang="en-US" sz="1600" dirty="0">
              <a:latin typeface="Calibri" pitchFamily="34" charset="0"/>
            </a:endParaRPr>
          </a:p>
        </p:txBody>
      </p:sp>
      <p:cxnSp>
        <p:nvCxnSpPr>
          <p:cNvPr id="25" name="肘形接點 24"/>
          <p:cNvCxnSpPr>
            <a:stCxn id="1027" idx="0"/>
            <a:endCxn id="23" idx="2"/>
          </p:cNvCxnSpPr>
          <p:nvPr/>
        </p:nvCxnSpPr>
        <p:spPr>
          <a:xfrm rot="16200000" flipV="1">
            <a:off x="6717488" y="3413776"/>
            <a:ext cx="1143008" cy="10305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endCxn id="23" idx="0"/>
          </p:cNvCxnSpPr>
          <p:nvPr/>
        </p:nvCxnSpPr>
        <p:spPr>
          <a:xfrm rot="5400000">
            <a:off x="6237917" y="2464587"/>
            <a:ext cx="107157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029" idx="3"/>
            <a:endCxn id="1027" idx="1"/>
          </p:cNvCxnSpPr>
          <p:nvPr/>
        </p:nvCxnSpPr>
        <p:spPr>
          <a:xfrm>
            <a:off x="5625423" y="5000636"/>
            <a:ext cx="17859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文字方塊 42"/>
          <p:cNvSpPr txBox="1"/>
          <p:nvPr/>
        </p:nvSpPr>
        <p:spPr>
          <a:xfrm>
            <a:off x="4572000" y="3559734"/>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4" name="文字方塊 43"/>
          <p:cNvSpPr txBox="1"/>
          <p:nvPr/>
        </p:nvSpPr>
        <p:spPr>
          <a:xfrm>
            <a:off x="6215074" y="4631304"/>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5" name="文字方塊 44"/>
          <p:cNvSpPr txBox="1"/>
          <p:nvPr/>
        </p:nvSpPr>
        <p:spPr>
          <a:xfrm>
            <a:off x="6982745" y="3571876"/>
            <a:ext cx="479618" cy="338554"/>
          </a:xfrm>
          <a:prstGeom prst="rect">
            <a:avLst/>
          </a:prstGeom>
          <a:noFill/>
        </p:spPr>
        <p:txBody>
          <a:bodyPr wrap="none" rtlCol="0">
            <a:spAutoFit/>
          </a:bodyPr>
          <a:lstStyle/>
          <a:p>
            <a:r>
              <a:rPr lang="en-US" altLang="zh-TW" sz="1600" dirty="0" smtClean="0">
                <a:latin typeface="Calibri" pitchFamily="34" charset="0"/>
              </a:rPr>
              <a:t>SET</a:t>
            </a:r>
            <a:endParaRPr lang="zh-TW" altLang="en-US" sz="1600" dirty="0">
              <a:latin typeface="Calibri" pitchFamily="34" charset="0"/>
            </a:endParaRPr>
          </a:p>
        </p:txBody>
      </p:sp>
      <p:sp>
        <p:nvSpPr>
          <p:cNvPr id="46" name="文字方塊 45"/>
          <p:cNvSpPr txBox="1"/>
          <p:nvPr/>
        </p:nvSpPr>
        <p:spPr>
          <a:xfrm>
            <a:off x="5125357" y="3333278"/>
            <a:ext cx="933965" cy="830997"/>
          </a:xfrm>
          <a:prstGeom prst="rect">
            <a:avLst/>
          </a:prstGeom>
          <a:noFill/>
        </p:spPr>
        <p:txBody>
          <a:bodyPr wrap="square" rtlCol="0">
            <a:spAutoFit/>
          </a:bodyPr>
          <a:lstStyle/>
          <a:p>
            <a:r>
              <a:rPr lang="zh-TW" altLang="en-US" sz="1600" dirty="0" smtClean="0">
                <a:latin typeface="Calibri" pitchFamily="34" charset="0"/>
              </a:rPr>
              <a:t>消費者取得電子錢包</a:t>
            </a:r>
            <a:endParaRPr lang="zh-TW" altLang="en-US" sz="1600" dirty="0">
              <a:latin typeface="Calibri" pitchFamily="34" charset="0"/>
            </a:endParaRPr>
          </a:p>
        </p:txBody>
      </p:sp>
      <p:sp>
        <p:nvSpPr>
          <p:cNvPr id="47" name="文字方塊 46"/>
          <p:cNvSpPr txBox="1"/>
          <p:nvPr/>
        </p:nvSpPr>
        <p:spPr>
          <a:xfrm>
            <a:off x="6125489" y="5000636"/>
            <a:ext cx="933965" cy="830997"/>
          </a:xfrm>
          <a:prstGeom prst="rect">
            <a:avLst/>
          </a:prstGeom>
          <a:noFill/>
        </p:spPr>
        <p:txBody>
          <a:bodyPr wrap="square" rtlCol="0">
            <a:spAutoFit/>
          </a:bodyPr>
          <a:lstStyle/>
          <a:p>
            <a:r>
              <a:rPr lang="zh-TW" altLang="en-US" sz="1600" dirty="0" smtClean="0">
                <a:latin typeface="Calibri" pitchFamily="34" charset="0"/>
              </a:rPr>
              <a:t>消費者以電子錢購物</a:t>
            </a:r>
            <a:endParaRPr lang="zh-TW" altLang="en-US" sz="1600" dirty="0">
              <a:latin typeface="Calibri" pitchFamily="34" charset="0"/>
            </a:endParaRPr>
          </a:p>
        </p:txBody>
      </p:sp>
      <p:sp>
        <p:nvSpPr>
          <p:cNvPr id="48" name="文字方塊 47"/>
          <p:cNvSpPr txBox="1"/>
          <p:nvPr/>
        </p:nvSpPr>
        <p:spPr>
          <a:xfrm>
            <a:off x="6845140" y="3929066"/>
            <a:ext cx="851985" cy="584775"/>
          </a:xfrm>
          <a:prstGeom prst="rect">
            <a:avLst/>
          </a:prstGeom>
          <a:noFill/>
        </p:spPr>
        <p:txBody>
          <a:bodyPr wrap="square" rtlCol="0">
            <a:spAutoFit/>
          </a:bodyPr>
          <a:lstStyle/>
          <a:p>
            <a:r>
              <a:rPr lang="zh-TW" altLang="en-US" sz="1600" dirty="0" smtClean="0">
                <a:latin typeface="Calibri" pitchFamily="34" charset="0"/>
              </a:rPr>
              <a:t>商店處理交易</a:t>
            </a:r>
            <a:endParaRPr lang="zh-TW" altLang="en-US" sz="1600"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Microsoft Office\MEDIA\CAGCAT10\j0285750.wmf"/>
          <p:cNvPicPr>
            <a:picLocks noChangeAspect="1" noChangeArrowheads="1"/>
          </p:cNvPicPr>
          <p:nvPr/>
        </p:nvPicPr>
        <p:blipFill>
          <a:blip r:embed="rId2" cstate="print"/>
          <a:srcRect/>
          <a:stretch>
            <a:fillRect/>
          </a:stretch>
        </p:blipFill>
        <p:spPr bwMode="auto">
          <a:xfrm>
            <a:off x="935511" y="4754108"/>
            <a:ext cx="1279035" cy="786013"/>
          </a:xfrm>
          <a:prstGeom prst="rect">
            <a:avLst/>
          </a:prstGeom>
          <a:noFill/>
        </p:spPr>
      </p:pic>
      <p:sp>
        <p:nvSpPr>
          <p:cNvPr id="57" name="雲朵形 56"/>
          <p:cNvSpPr/>
          <p:nvPr/>
        </p:nvSpPr>
        <p:spPr>
          <a:xfrm>
            <a:off x="2643174" y="4682865"/>
            <a:ext cx="2571768" cy="1000132"/>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600">
              <a:latin typeface="Calibri" pitchFamily="34" charset="0"/>
            </a:endParaRPr>
          </a:p>
        </p:txBody>
      </p:sp>
      <p:sp>
        <p:nvSpPr>
          <p:cNvPr id="2" name="內容版面配置區 1"/>
          <p:cNvSpPr>
            <a:spLocks noGrp="1"/>
          </p:cNvSpPr>
          <p:nvPr>
            <p:ph idx="1"/>
          </p:nvPr>
        </p:nvSpPr>
        <p:spPr>
          <a:xfrm>
            <a:off x="285720" y="1357298"/>
            <a:ext cx="8215370" cy="2643206"/>
          </a:xfrm>
        </p:spPr>
        <p:txBody>
          <a:bodyPr>
            <a:normAutofit/>
          </a:bodyPr>
          <a:lstStyle/>
          <a:p>
            <a:r>
              <a:rPr lang="en-US" altLang="zh-TW" sz="2000" dirty="0" smtClean="0"/>
              <a:t>Secure Shell (SSH) </a:t>
            </a:r>
            <a:r>
              <a:rPr lang="zh-TW" altLang="en-US" sz="2000" dirty="0" smtClean="0">
                <a:solidFill>
                  <a:srgbClr val="FF0000"/>
                </a:solidFill>
              </a:rPr>
              <a:t>是一種通道 </a:t>
            </a:r>
            <a:r>
              <a:rPr lang="en-US" altLang="zh-TW" sz="2000" dirty="0" smtClean="0">
                <a:solidFill>
                  <a:srgbClr val="FF0000"/>
                </a:solidFill>
              </a:rPr>
              <a:t>(tunneling)</a:t>
            </a:r>
            <a:r>
              <a:rPr lang="zh-TW" altLang="en-US" sz="2000" dirty="0" smtClean="0">
                <a:solidFill>
                  <a:srgbClr val="FF0000"/>
                </a:solidFill>
              </a:rPr>
              <a:t> 協定</a:t>
            </a:r>
            <a:r>
              <a:rPr lang="zh-TW" altLang="en-US" sz="2000" dirty="0" smtClean="0"/>
              <a:t>，起初用於</a:t>
            </a:r>
            <a:r>
              <a:rPr lang="en-US" altLang="zh-TW" sz="2000" dirty="0" smtClean="0"/>
              <a:t>Unix</a:t>
            </a:r>
            <a:r>
              <a:rPr lang="zh-TW" altLang="en-US" sz="2000" dirty="0" smtClean="0"/>
              <a:t>系統，現在</a:t>
            </a:r>
            <a:r>
              <a:rPr lang="en-US" altLang="zh-TW" sz="2000" dirty="0" smtClean="0"/>
              <a:t>Windows</a:t>
            </a:r>
            <a:r>
              <a:rPr lang="zh-TW" altLang="en-US" sz="2000" dirty="0" smtClean="0"/>
              <a:t>也使用。我們曾在第一章提過</a:t>
            </a:r>
            <a:r>
              <a:rPr lang="en-US" altLang="zh-TW" sz="2000" dirty="0" smtClean="0"/>
              <a:t>tunneling</a:t>
            </a:r>
            <a:r>
              <a:rPr lang="zh-TW" altLang="en-US" sz="2000" dirty="0" smtClean="0"/>
              <a:t>，是指在兩個系統或網路間建立一條虛擬的專屬通道。雖然還是在公開網路上，但通道兩端使用彼此同意的方法來封包信息。</a:t>
            </a:r>
            <a:endParaRPr lang="en-US" altLang="zh-TW" sz="2000" dirty="0" smtClean="0"/>
          </a:p>
          <a:p>
            <a:r>
              <a:rPr lang="en-US" altLang="zh-TW" sz="2000" dirty="0" smtClean="0">
                <a:solidFill>
                  <a:srgbClr val="FF0000"/>
                </a:solidFill>
              </a:rPr>
              <a:t>SSH</a:t>
            </a:r>
            <a:r>
              <a:rPr lang="zh-TW" altLang="en-US" sz="2000" dirty="0" smtClean="0">
                <a:solidFill>
                  <a:srgbClr val="FF0000"/>
                </a:solidFill>
              </a:rPr>
              <a:t>是完整</a:t>
            </a:r>
            <a:r>
              <a:rPr lang="en-US" altLang="zh-TW" sz="2000" dirty="0" smtClean="0">
                <a:solidFill>
                  <a:srgbClr val="FF0000"/>
                </a:solidFill>
              </a:rPr>
              <a:t>VPN</a:t>
            </a:r>
            <a:r>
              <a:rPr lang="zh-TW" altLang="en-US" sz="2000" dirty="0" smtClean="0">
                <a:solidFill>
                  <a:srgbClr val="FF0000"/>
                </a:solidFill>
              </a:rPr>
              <a:t>之外的一種選擇</a:t>
            </a:r>
            <a:r>
              <a:rPr lang="zh-TW" altLang="en-US" sz="2000" dirty="0" smtClean="0"/>
              <a:t>，如下圖所示，不安全的電子郵件可以經由</a:t>
            </a:r>
            <a:r>
              <a:rPr lang="en-US" altLang="zh-TW" sz="2000" dirty="0" smtClean="0"/>
              <a:t>SSH</a:t>
            </a:r>
            <a:r>
              <a:rPr lang="zh-TW" altLang="en-US" sz="2000" dirty="0" smtClean="0"/>
              <a:t>伺服器與客戶端的對應軟體所建立的通道進行安全傳輸。</a:t>
            </a:r>
            <a:endParaRPr lang="en-US" altLang="zh-TW" sz="2000" dirty="0" smtClean="0"/>
          </a:p>
        </p:txBody>
      </p:sp>
      <p:sp>
        <p:nvSpPr>
          <p:cNvPr id="3" name="標題 2"/>
          <p:cNvSpPr>
            <a:spLocks noGrp="1"/>
          </p:cNvSpPr>
          <p:nvPr>
            <p:ph type="title"/>
          </p:nvPr>
        </p:nvSpPr>
        <p:spPr/>
        <p:txBody>
          <a:bodyPr/>
          <a:lstStyle/>
          <a:p>
            <a:r>
              <a:rPr lang="en-US" altLang="zh-TW" dirty="0" smtClean="0"/>
              <a:t>SSH</a:t>
            </a:r>
            <a:endParaRPr lang="zh-TW" altLang="en-US" dirty="0"/>
          </a:p>
        </p:txBody>
      </p:sp>
      <p:grpSp>
        <p:nvGrpSpPr>
          <p:cNvPr id="4" name="Group 149"/>
          <p:cNvGrpSpPr>
            <a:grpSpLocks/>
          </p:cNvGrpSpPr>
          <p:nvPr/>
        </p:nvGrpSpPr>
        <p:grpSpPr bwMode="auto">
          <a:xfrm>
            <a:off x="5786446" y="4500570"/>
            <a:ext cx="464604" cy="1129628"/>
            <a:chOff x="2160" y="1896"/>
            <a:chExt cx="533" cy="863"/>
          </a:xfrm>
        </p:grpSpPr>
        <p:sp>
          <p:nvSpPr>
            <p:cNvPr id="15"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16"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17"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18"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19"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20"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1"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2"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3"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4"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5"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26"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27"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28"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7" name="文字方塊 6"/>
          <p:cNvSpPr txBox="1"/>
          <p:nvPr/>
        </p:nvSpPr>
        <p:spPr>
          <a:xfrm>
            <a:off x="714348" y="5630195"/>
            <a:ext cx="1620957" cy="338554"/>
          </a:xfrm>
          <a:prstGeom prst="rect">
            <a:avLst/>
          </a:prstGeom>
          <a:noFill/>
        </p:spPr>
        <p:txBody>
          <a:bodyPr wrap="square" rtlCol="0">
            <a:spAutoFit/>
          </a:bodyPr>
          <a:lstStyle/>
          <a:p>
            <a:r>
              <a:rPr lang="zh-TW" altLang="en-US" sz="1600" dirty="0" smtClean="0">
                <a:latin typeface="Calibri" pitchFamily="34" charset="0"/>
              </a:rPr>
              <a:t>電子郵件客戶端</a:t>
            </a:r>
            <a:endParaRPr lang="en-US" altLang="zh-TW" sz="1600" dirty="0" smtClean="0">
              <a:latin typeface="Calibri" pitchFamily="34" charset="0"/>
            </a:endParaRPr>
          </a:p>
        </p:txBody>
      </p:sp>
      <p:sp>
        <p:nvSpPr>
          <p:cNvPr id="8" name="文字方塊 7"/>
          <p:cNvSpPr txBox="1"/>
          <p:nvPr/>
        </p:nvSpPr>
        <p:spPr>
          <a:xfrm>
            <a:off x="5408163" y="5630195"/>
            <a:ext cx="1164101" cy="338554"/>
          </a:xfrm>
          <a:prstGeom prst="rect">
            <a:avLst/>
          </a:prstGeom>
          <a:noFill/>
        </p:spPr>
        <p:txBody>
          <a:bodyPr wrap="none" rtlCol="0">
            <a:spAutoFit/>
          </a:bodyPr>
          <a:lstStyle/>
          <a:p>
            <a:r>
              <a:rPr lang="en-US" altLang="zh-TW" sz="1600" dirty="0" smtClean="0">
                <a:latin typeface="Calibri" pitchFamily="34" charset="0"/>
              </a:rPr>
              <a:t>SSH</a:t>
            </a:r>
            <a:r>
              <a:rPr lang="zh-TW" altLang="en-US" sz="1600" dirty="0" smtClean="0">
                <a:latin typeface="Calibri" pitchFamily="34" charset="0"/>
              </a:rPr>
              <a:t> 伺服器</a:t>
            </a:r>
            <a:endParaRPr lang="zh-TW" altLang="en-US" sz="1600" dirty="0">
              <a:latin typeface="Calibri" pitchFamily="34" charset="0"/>
            </a:endParaRPr>
          </a:p>
        </p:txBody>
      </p:sp>
      <p:grpSp>
        <p:nvGrpSpPr>
          <p:cNvPr id="5" name="Group 149"/>
          <p:cNvGrpSpPr>
            <a:grpSpLocks/>
          </p:cNvGrpSpPr>
          <p:nvPr/>
        </p:nvGrpSpPr>
        <p:grpSpPr bwMode="auto">
          <a:xfrm>
            <a:off x="7230761" y="4500570"/>
            <a:ext cx="464604" cy="1129628"/>
            <a:chOff x="2160" y="1896"/>
            <a:chExt cx="533" cy="863"/>
          </a:xfrm>
        </p:grpSpPr>
        <p:sp>
          <p:nvSpPr>
            <p:cNvPr id="30" name="Freeform 150"/>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31" name="Freeform 151"/>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32" name="Freeform 152"/>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33" name="Freeform 153"/>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34" name="Freeform 154"/>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35" name="Line 155"/>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6" name="Line 156"/>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7" name="Line 157"/>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8" name="Line 158"/>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39" name="Line 159"/>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40" name="Freeform 160"/>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41" name="Freeform 161"/>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42" name="Freeform 162"/>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43" name="Freeform 163"/>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44" name="文字方塊 43"/>
          <p:cNvSpPr txBox="1"/>
          <p:nvPr/>
        </p:nvSpPr>
        <p:spPr>
          <a:xfrm>
            <a:off x="6805072" y="5630195"/>
            <a:ext cx="1210588" cy="338554"/>
          </a:xfrm>
          <a:prstGeom prst="rect">
            <a:avLst/>
          </a:prstGeom>
          <a:noFill/>
        </p:spPr>
        <p:txBody>
          <a:bodyPr wrap="none" rtlCol="0">
            <a:spAutoFit/>
          </a:bodyPr>
          <a:lstStyle/>
          <a:p>
            <a:r>
              <a:rPr lang="zh-TW" altLang="en-US" sz="1600" dirty="0" smtClean="0">
                <a:latin typeface="Calibri" pitchFamily="34" charset="0"/>
              </a:rPr>
              <a:t>郵件伺服器</a:t>
            </a:r>
            <a:endParaRPr lang="zh-TW" altLang="en-US" sz="1600" dirty="0">
              <a:latin typeface="Calibri" pitchFamily="34" charset="0"/>
            </a:endParaRPr>
          </a:p>
        </p:txBody>
      </p:sp>
      <p:sp>
        <p:nvSpPr>
          <p:cNvPr id="46" name="圓柱 45"/>
          <p:cNvSpPr/>
          <p:nvPr/>
        </p:nvSpPr>
        <p:spPr>
          <a:xfrm rot="16200000">
            <a:off x="3750462" y="3861327"/>
            <a:ext cx="285753" cy="2643206"/>
          </a:xfrm>
          <a:prstGeom prst="can">
            <a:avLst>
              <a:gd name="adj" fmla="val 40459"/>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TW" altLang="en-US" sz="1600" dirty="0">
              <a:latin typeface="Calibri" pitchFamily="34" charset="0"/>
            </a:endParaRPr>
          </a:p>
        </p:txBody>
      </p:sp>
      <p:cxnSp>
        <p:nvCxnSpPr>
          <p:cNvPr id="55" name="直線單箭頭接點 54"/>
          <p:cNvCxnSpPr/>
          <p:nvPr/>
        </p:nvCxnSpPr>
        <p:spPr>
          <a:xfrm>
            <a:off x="6286512" y="5181343"/>
            <a:ext cx="92869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3462193" y="4988494"/>
            <a:ext cx="966931" cy="338554"/>
          </a:xfrm>
          <a:prstGeom prst="rect">
            <a:avLst/>
          </a:prstGeom>
          <a:noFill/>
        </p:spPr>
        <p:txBody>
          <a:bodyPr wrap="none" rtlCol="0">
            <a:spAutoFit/>
          </a:bodyPr>
          <a:lstStyle/>
          <a:p>
            <a:r>
              <a:rPr lang="en-US" altLang="zh-TW" sz="1600" b="1" dirty="0" smtClean="0">
                <a:solidFill>
                  <a:schemeClr val="bg1"/>
                </a:solidFill>
                <a:latin typeface="Calibri" pitchFamily="34" charset="0"/>
              </a:rPr>
              <a:t>SSH</a:t>
            </a:r>
            <a:r>
              <a:rPr lang="zh-TW" altLang="en-US" sz="1600" b="1" dirty="0" smtClean="0">
                <a:solidFill>
                  <a:schemeClr val="bg1"/>
                </a:solidFill>
                <a:latin typeface="Calibri" pitchFamily="34" charset="0"/>
              </a:rPr>
              <a:t> 通道</a:t>
            </a:r>
            <a:endParaRPr lang="zh-TW" altLang="en-US" sz="1600" b="1" dirty="0">
              <a:solidFill>
                <a:schemeClr val="bg1"/>
              </a:solidFill>
              <a:latin typeface="Calibri" pitchFamily="34" charset="0"/>
            </a:endParaRPr>
          </a:p>
        </p:txBody>
      </p:sp>
      <p:cxnSp>
        <p:nvCxnSpPr>
          <p:cNvPr id="71" name="直線單箭頭接點 70"/>
          <p:cNvCxnSpPr>
            <a:stCxn id="46" idx="3"/>
          </p:cNvCxnSpPr>
          <p:nvPr/>
        </p:nvCxnSpPr>
        <p:spPr>
          <a:xfrm>
            <a:off x="5214942" y="5182929"/>
            <a:ext cx="571504" cy="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4" name="直線接點 53"/>
          <p:cNvCxnSpPr/>
          <p:nvPr/>
        </p:nvCxnSpPr>
        <p:spPr>
          <a:xfrm>
            <a:off x="2000232" y="5182931"/>
            <a:ext cx="642942" cy="1588"/>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359734"/>
          </a:xfrm>
        </p:spPr>
        <p:txBody>
          <a:bodyPr>
            <a:normAutofit lnSpcReduction="10000"/>
          </a:bodyPr>
          <a:lstStyle/>
          <a:p>
            <a:r>
              <a:rPr lang="en-US" altLang="zh-TW" sz="2000" dirty="0" smtClean="0"/>
              <a:t>Pretty Good Privacy (PGP) </a:t>
            </a:r>
            <a:r>
              <a:rPr lang="zh-TW" altLang="en-US" sz="2000" dirty="0" smtClean="0"/>
              <a:t>是電子郵件加密系統的一種</a:t>
            </a:r>
            <a:r>
              <a:rPr lang="zh-TW" altLang="en-US" sz="2000" dirty="0" smtClean="0">
                <a:solidFill>
                  <a:srgbClr val="FF0000"/>
                </a:solidFill>
              </a:rPr>
              <a:t>自由軟體</a:t>
            </a:r>
            <a:r>
              <a:rPr lang="zh-TW" altLang="en-US" sz="2000" dirty="0" smtClean="0"/>
              <a:t>，</a:t>
            </a:r>
            <a:r>
              <a:rPr lang="en-US" sz="2000" dirty="0" smtClean="0"/>
              <a:t>Phil Zimmermann</a:t>
            </a:r>
            <a:r>
              <a:rPr lang="zh-TW" altLang="en-US" sz="2000" dirty="0" smtClean="0"/>
              <a:t> 在</a:t>
            </a:r>
            <a:r>
              <a:rPr lang="en-US" altLang="zh-TW" sz="2000" dirty="0" smtClean="0"/>
              <a:t>1991</a:t>
            </a:r>
            <a:r>
              <a:rPr lang="zh-TW" altLang="en-US" sz="2000" dirty="0" smtClean="0"/>
              <a:t>年公開該軟體，至今仍廣為使用。</a:t>
            </a:r>
            <a:endParaRPr lang="en-US" altLang="zh-TW" sz="2000" dirty="0" smtClean="0"/>
          </a:p>
          <a:p>
            <a:r>
              <a:rPr lang="en-US" altLang="zh-TW" sz="2000" dirty="0" smtClean="0"/>
              <a:t>PGP</a:t>
            </a:r>
            <a:r>
              <a:rPr lang="zh-TW" altLang="en-US" sz="2000" dirty="0" smtClean="0"/>
              <a:t>使用對稱式與非對稱式金鑰的複合式系統。如下圖所示，原文以交談金鑰</a:t>
            </a:r>
            <a:r>
              <a:rPr lang="zh-TW" altLang="en-US" sz="2000" dirty="0" smtClean="0">
                <a:ea typeface="微軟正黑體"/>
              </a:rPr>
              <a:t> </a:t>
            </a:r>
            <a:r>
              <a:rPr lang="en-US" altLang="zh-TW" sz="2000" dirty="0" smtClean="0">
                <a:ea typeface="微軟正黑體"/>
              </a:rPr>
              <a:t>(</a:t>
            </a:r>
            <a:r>
              <a:rPr lang="zh-TW" altLang="en-US" sz="2000" dirty="0" smtClean="0"/>
              <a:t>對稱式</a:t>
            </a:r>
            <a:r>
              <a:rPr lang="en-US" altLang="zh-TW" sz="2000" dirty="0" smtClean="0">
                <a:ea typeface="微軟正黑體"/>
              </a:rPr>
              <a:t>)</a:t>
            </a:r>
            <a:r>
              <a:rPr lang="zh-TW" altLang="en-US" sz="2000" dirty="0" smtClean="0">
                <a:ea typeface="微軟正黑體"/>
              </a:rPr>
              <a:t> </a:t>
            </a:r>
            <a:r>
              <a:rPr lang="zh-TW" altLang="en-US" sz="2000" dirty="0" smtClean="0"/>
              <a:t>加密，取其速度；交談金鑰的傳遞則以非對稱式加密法完成。</a:t>
            </a:r>
            <a:endParaRPr lang="en-US" altLang="zh-TW" sz="2000" dirty="0"/>
          </a:p>
          <a:p>
            <a:r>
              <a:rPr lang="zh-TW" altLang="en-US" sz="2000" dirty="0" smtClean="0">
                <a:solidFill>
                  <a:srgbClr val="FF0000"/>
                </a:solidFill>
              </a:rPr>
              <a:t>註</a:t>
            </a:r>
            <a:r>
              <a:rPr lang="en-US" altLang="zh-TW" sz="2000" dirty="0" smtClean="0">
                <a:solidFill>
                  <a:srgbClr val="FF0000"/>
                </a:solidFill>
              </a:rPr>
              <a:t>: </a:t>
            </a:r>
            <a:r>
              <a:rPr lang="zh-TW" altLang="en-US" sz="2000" dirty="0" smtClean="0">
                <a:solidFill>
                  <a:srgbClr val="FF0000"/>
                </a:solidFill>
              </a:rPr>
              <a:t>同一般的加密方法</a:t>
            </a:r>
            <a:endParaRPr lang="en-US" altLang="zh-TW" sz="2000" dirty="0" smtClean="0">
              <a:solidFill>
                <a:srgbClr val="FF0000"/>
              </a:solidFill>
            </a:endParaRPr>
          </a:p>
        </p:txBody>
      </p:sp>
      <p:sp>
        <p:nvSpPr>
          <p:cNvPr id="3" name="標題 2"/>
          <p:cNvSpPr>
            <a:spLocks noGrp="1"/>
          </p:cNvSpPr>
          <p:nvPr>
            <p:ph type="title"/>
          </p:nvPr>
        </p:nvSpPr>
        <p:spPr/>
        <p:txBody>
          <a:bodyPr/>
          <a:lstStyle/>
          <a:p>
            <a:r>
              <a:rPr lang="en-US" altLang="zh-TW" dirty="0" smtClean="0"/>
              <a:t>PGP</a:t>
            </a:r>
            <a:endParaRPr lang="zh-TW" altLang="en-US" dirty="0"/>
          </a:p>
        </p:txBody>
      </p:sp>
      <p:grpSp>
        <p:nvGrpSpPr>
          <p:cNvPr id="8" name="群組 39"/>
          <p:cNvGrpSpPr/>
          <p:nvPr/>
        </p:nvGrpSpPr>
        <p:grpSpPr>
          <a:xfrm>
            <a:off x="500034" y="3933056"/>
            <a:ext cx="7858180" cy="1928826"/>
            <a:chOff x="500034" y="4500570"/>
            <a:chExt cx="7858180" cy="1928826"/>
          </a:xfrm>
        </p:grpSpPr>
        <p:sp>
          <p:nvSpPr>
            <p:cNvPr id="38" name="矩形 37"/>
            <p:cNvSpPr/>
            <p:nvPr/>
          </p:nvSpPr>
          <p:spPr>
            <a:xfrm>
              <a:off x="500034" y="4500570"/>
              <a:ext cx="7858180" cy="1928826"/>
            </a:xfrm>
            <a:prstGeom prst="rect">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cxnSp>
          <p:nvCxnSpPr>
            <p:cNvPr id="36" name="直線接點 35"/>
            <p:cNvCxnSpPr/>
            <p:nvPr/>
          </p:nvCxnSpPr>
          <p:spPr>
            <a:xfrm rot="5400000">
              <a:off x="3501224" y="5499908"/>
              <a:ext cx="1857388" cy="158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 name="流程圖: 文件 3"/>
            <p:cNvSpPr/>
            <p:nvPr/>
          </p:nvSpPr>
          <p:spPr>
            <a:xfrm>
              <a:off x="735090" y="5714222"/>
              <a:ext cx="1071570" cy="642942"/>
            </a:xfrm>
            <a:prstGeom prst="flowChartDocumen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郵件原文</a:t>
              </a:r>
              <a:endParaRPr lang="zh-TW" altLang="en-US" sz="1600" dirty="0">
                <a:latin typeface="Calibri" pitchFamily="34" charset="0"/>
              </a:endParaRPr>
            </a:p>
          </p:txBody>
        </p:sp>
        <p:sp>
          <p:nvSpPr>
            <p:cNvPr id="5" name="橢圓 4"/>
            <p:cNvSpPr/>
            <p:nvPr/>
          </p:nvSpPr>
          <p:spPr>
            <a:xfrm>
              <a:off x="2235288" y="5785660"/>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6" name="橢圓 5"/>
            <p:cNvSpPr/>
            <p:nvPr/>
          </p:nvSpPr>
          <p:spPr>
            <a:xfrm>
              <a:off x="6164378" y="5785660"/>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sp>
          <p:nvSpPr>
            <p:cNvPr id="7" name="矩形 6"/>
            <p:cNvSpPr/>
            <p:nvPr/>
          </p:nvSpPr>
          <p:spPr>
            <a:xfrm>
              <a:off x="3949800" y="5785660"/>
              <a:ext cx="1071570" cy="500066"/>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密文</a:t>
              </a:r>
              <a:endParaRPr lang="zh-TW" altLang="en-US" sz="1600" dirty="0">
                <a:latin typeface="Calibri" pitchFamily="34" charset="0"/>
              </a:endParaRPr>
            </a:p>
          </p:txBody>
        </p:sp>
        <p:sp>
          <p:nvSpPr>
            <p:cNvPr id="9" name="流程圖: 文件 8"/>
            <p:cNvSpPr/>
            <p:nvPr/>
          </p:nvSpPr>
          <p:spPr>
            <a:xfrm>
              <a:off x="7093072" y="5714222"/>
              <a:ext cx="1071570" cy="642942"/>
            </a:xfrm>
            <a:prstGeom prst="flowChartDocumen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郵件原文</a:t>
              </a:r>
              <a:endParaRPr lang="zh-TW" altLang="en-US" sz="1600" dirty="0">
                <a:latin typeface="Calibri" pitchFamily="34" charset="0"/>
              </a:endParaRPr>
            </a:p>
          </p:txBody>
        </p:sp>
        <p:cxnSp>
          <p:nvCxnSpPr>
            <p:cNvPr id="10" name="直線單箭頭接點 9"/>
            <p:cNvCxnSpPr>
              <a:stCxn id="4" idx="3"/>
              <a:endCxn id="5" idx="2"/>
            </p:cNvCxnSpPr>
            <p:nvPr/>
          </p:nvCxnSpPr>
          <p:spPr>
            <a:xfrm>
              <a:off x="1806660" y="6035693"/>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1" name="直線單箭頭接點 10"/>
            <p:cNvCxnSpPr>
              <a:stCxn id="5" idx="6"/>
              <a:endCxn id="7" idx="1"/>
            </p:cNvCxnSpPr>
            <p:nvPr/>
          </p:nvCxnSpPr>
          <p:spPr>
            <a:xfrm>
              <a:off x="2735354" y="6035693"/>
              <a:ext cx="1214446"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2" name="直線單箭頭接點 11"/>
            <p:cNvCxnSpPr>
              <a:stCxn id="7" idx="3"/>
              <a:endCxn id="6" idx="2"/>
            </p:cNvCxnSpPr>
            <p:nvPr/>
          </p:nvCxnSpPr>
          <p:spPr>
            <a:xfrm>
              <a:off x="5021370" y="6035693"/>
              <a:ext cx="114300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13" name="直線單箭頭接點 12"/>
            <p:cNvCxnSpPr>
              <a:stCxn id="6" idx="6"/>
              <a:endCxn id="9" idx="1"/>
            </p:cNvCxnSpPr>
            <p:nvPr/>
          </p:nvCxnSpPr>
          <p:spPr>
            <a:xfrm>
              <a:off x="6664444" y="6035693"/>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8" name="圓角矩形 17"/>
            <p:cNvSpPr/>
            <p:nvPr/>
          </p:nvSpPr>
          <p:spPr>
            <a:xfrm>
              <a:off x="2092412" y="4856966"/>
              <a:ext cx="785818"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交談</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sp>
          <p:nvSpPr>
            <p:cNvPr id="19" name="圓角矩形 18"/>
            <p:cNvSpPr/>
            <p:nvPr/>
          </p:nvSpPr>
          <p:spPr>
            <a:xfrm>
              <a:off x="4092676" y="4856966"/>
              <a:ext cx="714380"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金鑰密文</a:t>
              </a:r>
              <a:endParaRPr lang="zh-TW" altLang="en-US" sz="1600" dirty="0">
                <a:latin typeface="Calibri" pitchFamily="34" charset="0"/>
              </a:endParaRPr>
            </a:p>
          </p:txBody>
        </p:sp>
        <p:sp>
          <p:nvSpPr>
            <p:cNvPr id="20" name="圓角矩形 19"/>
            <p:cNvSpPr/>
            <p:nvPr/>
          </p:nvSpPr>
          <p:spPr>
            <a:xfrm>
              <a:off x="6021502" y="4856966"/>
              <a:ext cx="785818" cy="500066"/>
            </a:xfrm>
            <a:prstGeom prst="round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latin typeface="Calibri" pitchFamily="34" charset="0"/>
                </a:rPr>
                <a:t>交談</a:t>
              </a:r>
              <a:endParaRPr lang="en-US" altLang="zh-TW" sz="1600" dirty="0" smtClean="0">
                <a:latin typeface="Calibri" pitchFamily="34" charset="0"/>
              </a:endParaRPr>
            </a:p>
            <a:p>
              <a:pPr algn="ctr"/>
              <a:r>
                <a:rPr lang="zh-TW" altLang="en-US" sz="1600" dirty="0" smtClean="0">
                  <a:latin typeface="Calibri" pitchFamily="34" charset="0"/>
                </a:rPr>
                <a:t>金鑰</a:t>
              </a:r>
              <a:endParaRPr lang="zh-TW" altLang="en-US" sz="1600" dirty="0">
                <a:latin typeface="Calibri" pitchFamily="34" charset="0"/>
              </a:endParaRPr>
            </a:p>
          </p:txBody>
        </p:sp>
        <p:cxnSp>
          <p:nvCxnSpPr>
            <p:cNvPr id="21" name="直線單箭頭接點 20"/>
            <p:cNvCxnSpPr>
              <a:stCxn id="18" idx="2"/>
              <a:endCxn id="5" idx="0"/>
            </p:cNvCxnSpPr>
            <p:nvPr/>
          </p:nvCxnSpPr>
          <p:spPr>
            <a:xfrm rot="5400000">
              <a:off x="2271007" y="5571346"/>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2" name="直線單箭頭接點 21"/>
            <p:cNvCxnSpPr>
              <a:stCxn id="20" idx="2"/>
              <a:endCxn id="6" idx="0"/>
            </p:cNvCxnSpPr>
            <p:nvPr/>
          </p:nvCxnSpPr>
          <p:spPr>
            <a:xfrm rot="5400000">
              <a:off x="6200097" y="5571346"/>
              <a:ext cx="428628"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3" name="橢圓 22"/>
            <p:cNvSpPr/>
            <p:nvPr/>
          </p:nvSpPr>
          <p:spPr>
            <a:xfrm>
              <a:off x="3235420" y="4856966"/>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E</a:t>
              </a:r>
              <a:endParaRPr lang="zh-TW" altLang="en-US" sz="1600" dirty="0">
                <a:latin typeface="Calibri" pitchFamily="34" charset="0"/>
              </a:endParaRPr>
            </a:p>
          </p:txBody>
        </p:sp>
        <p:sp>
          <p:nvSpPr>
            <p:cNvPr id="24" name="橢圓 23"/>
            <p:cNvSpPr/>
            <p:nvPr/>
          </p:nvSpPr>
          <p:spPr>
            <a:xfrm>
              <a:off x="5164246" y="4856966"/>
              <a:ext cx="500066" cy="500066"/>
            </a:xfrm>
            <a:prstGeom prst="ellipse">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D</a:t>
              </a:r>
              <a:endParaRPr lang="zh-TW" altLang="en-US" sz="1600" dirty="0">
                <a:latin typeface="Calibri" pitchFamily="34" charset="0"/>
              </a:endParaRPr>
            </a:p>
          </p:txBody>
        </p:sp>
        <p:cxnSp>
          <p:nvCxnSpPr>
            <p:cNvPr id="25" name="直線單箭頭接點 24"/>
            <p:cNvCxnSpPr>
              <a:stCxn id="18" idx="3"/>
              <a:endCxn id="23" idx="2"/>
            </p:cNvCxnSpPr>
            <p:nvPr/>
          </p:nvCxnSpPr>
          <p:spPr>
            <a:xfrm>
              <a:off x="2878230"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6" name="直線單箭頭接點 25"/>
            <p:cNvCxnSpPr>
              <a:stCxn id="23" idx="6"/>
              <a:endCxn id="19" idx="1"/>
            </p:cNvCxnSpPr>
            <p:nvPr/>
          </p:nvCxnSpPr>
          <p:spPr>
            <a:xfrm>
              <a:off x="3735486"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7" name="直線單箭頭接點 26"/>
            <p:cNvCxnSpPr>
              <a:stCxn id="19" idx="3"/>
              <a:endCxn id="24" idx="2"/>
            </p:cNvCxnSpPr>
            <p:nvPr/>
          </p:nvCxnSpPr>
          <p:spPr>
            <a:xfrm>
              <a:off x="4807056"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cxnSp>
          <p:nvCxnSpPr>
            <p:cNvPr id="28" name="直線單箭頭接點 27"/>
            <p:cNvCxnSpPr>
              <a:stCxn id="24" idx="6"/>
              <a:endCxn id="20" idx="1"/>
            </p:cNvCxnSpPr>
            <p:nvPr/>
          </p:nvCxnSpPr>
          <p:spPr>
            <a:xfrm>
              <a:off x="5664312" y="5106999"/>
              <a:ext cx="357190" cy="1588"/>
            </a:xfrm>
            <a:prstGeom prst="straightConnector1">
              <a:avLst/>
            </a:prstGeom>
            <a:ln w="12700">
              <a:tailEnd type="arrow"/>
            </a:ln>
          </p:spPr>
          <p:style>
            <a:lnRef idx="2">
              <a:schemeClr val="accent1">
                <a:shade val="50000"/>
              </a:schemeClr>
            </a:lnRef>
            <a:fillRef idx="1">
              <a:schemeClr val="accent1"/>
            </a:fillRef>
            <a:effectRef idx="0">
              <a:schemeClr val="accent1"/>
            </a:effectRef>
            <a:fontRef idx="minor">
              <a:schemeClr val="lt1"/>
            </a:fontRef>
          </p:style>
        </p:cxnSp>
        <p:sp>
          <p:nvSpPr>
            <p:cNvPr id="29" name="文字方塊 28"/>
            <p:cNvSpPr txBox="1"/>
            <p:nvPr/>
          </p:nvSpPr>
          <p:spPr>
            <a:xfrm>
              <a:off x="3071802" y="4500570"/>
              <a:ext cx="1210588" cy="338554"/>
            </a:xfrm>
            <a:prstGeom prst="rect">
              <a:avLst/>
            </a:prstGeom>
            <a:noFill/>
          </p:spPr>
          <p:txBody>
            <a:bodyPr wrap="none" rtlCol="0">
              <a:spAutoFit/>
            </a:bodyPr>
            <a:lstStyle/>
            <a:p>
              <a:r>
                <a:rPr lang="zh-TW" altLang="en-US" sz="1600" dirty="0" smtClean="0">
                  <a:latin typeface="Calibri" pitchFamily="34" charset="0"/>
                </a:rPr>
                <a:t>訊息傳送方</a:t>
              </a:r>
              <a:endParaRPr lang="zh-TW" altLang="en-US" sz="1600" dirty="0">
                <a:latin typeface="Calibri" pitchFamily="34" charset="0"/>
              </a:endParaRPr>
            </a:p>
          </p:txBody>
        </p:sp>
        <p:sp>
          <p:nvSpPr>
            <p:cNvPr id="30" name="文字方塊 29"/>
            <p:cNvSpPr txBox="1"/>
            <p:nvPr/>
          </p:nvSpPr>
          <p:spPr>
            <a:xfrm>
              <a:off x="4647296" y="4500570"/>
              <a:ext cx="1210588" cy="338554"/>
            </a:xfrm>
            <a:prstGeom prst="rect">
              <a:avLst/>
            </a:prstGeom>
            <a:noFill/>
          </p:spPr>
          <p:txBody>
            <a:bodyPr wrap="none" rtlCol="0">
              <a:spAutoFit/>
            </a:bodyPr>
            <a:lstStyle/>
            <a:p>
              <a:r>
                <a:rPr lang="zh-TW" altLang="en-US" sz="1600" dirty="0" smtClean="0">
                  <a:latin typeface="Calibri" pitchFamily="34" charset="0"/>
                </a:rPr>
                <a:t>訊息接收方</a:t>
              </a:r>
              <a:endParaRPr lang="zh-TW" altLang="en-US" sz="1600" dirty="0">
                <a:latin typeface="Calibri" pitchFamily="34" charset="0"/>
              </a:endParaRPr>
            </a:p>
          </p:txBody>
        </p:sp>
        <p:sp>
          <p:nvSpPr>
            <p:cNvPr id="31" name="文字方塊 30"/>
            <p:cNvSpPr txBox="1"/>
            <p:nvPr/>
          </p:nvSpPr>
          <p:spPr>
            <a:xfrm>
              <a:off x="3046989" y="5334672"/>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公開金鑰</a:t>
              </a:r>
              <a:endParaRPr lang="zh-TW" altLang="en-US" sz="1400" dirty="0">
                <a:latin typeface="Calibri" pitchFamily="34" charset="0"/>
              </a:endParaRPr>
            </a:p>
          </p:txBody>
        </p:sp>
        <p:sp>
          <p:nvSpPr>
            <p:cNvPr id="32" name="文字方塊 31"/>
            <p:cNvSpPr txBox="1"/>
            <p:nvPr/>
          </p:nvSpPr>
          <p:spPr>
            <a:xfrm>
              <a:off x="4975815" y="5334672"/>
              <a:ext cx="902811" cy="523220"/>
            </a:xfrm>
            <a:prstGeom prst="rect">
              <a:avLst/>
            </a:prstGeom>
            <a:noFill/>
          </p:spPr>
          <p:txBody>
            <a:bodyPr wrap="none" rtlCol="0">
              <a:spAutoFit/>
            </a:bodyPr>
            <a:lstStyle/>
            <a:p>
              <a:r>
                <a:rPr lang="zh-TW" altLang="en-US" sz="1400" dirty="0" smtClean="0">
                  <a:latin typeface="Calibri" pitchFamily="34" charset="0"/>
                </a:rPr>
                <a:t>接收方的</a:t>
              </a:r>
              <a:endParaRPr lang="en-US" altLang="zh-TW" sz="1400" dirty="0" smtClean="0">
                <a:latin typeface="Calibri" pitchFamily="34" charset="0"/>
              </a:endParaRPr>
            </a:p>
            <a:p>
              <a:r>
                <a:rPr lang="zh-TW" altLang="en-US" sz="1400" dirty="0" smtClean="0">
                  <a:latin typeface="Calibri" pitchFamily="34" charset="0"/>
                </a:rPr>
                <a:t>私密金鑰</a:t>
              </a:r>
              <a:endParaRPr lang="zh-TW" altLang="en-US" sz="1400" dirty="0">
                <a:latin typeface="Calibri" pitchFamily="34" charset="0"/>
              </a:endParaRPr>
            </a:p>
          </p:txBody>
        </p:sp>
        <p:sp>
          <p:nvSpPr>
            <p:cNvPr id="39" name="文字方塊 38"/>
            <p:cNvSpPr txBox="1"/>
            <p:nvPr/>
          </p:nvSpPr>
          <p:spPr>
            <a:xfrm>
              <a:off x="571472" y="4559866"/>
              <a:ext cx="567784" cy="369332"/>
            </a:xfrm>
            <a:prstGeom prst="rect">
              <a:avLst/>
            </a:prstGeom>
            <a:noFill/>
          </p:spPr>
          <p:txBody>
            <a:bodyPr wrap="none" rtlCol="0">
              <a:spAutoFit/>
            </a:bodyPr>
            <a:lstStyle/>
            <a:p>
              <a:r>
                <a:rPr lang="en-US" altLang="zh-TW" dirty="0" smtClean="0">
                  <a:latin typeface="Calibri" pitchFamily="34" charset="0"/>
                </a:rPr>
                <a:t>PGP</a:t>
              </a:r>
              <a:endParaRPr lang="zh-TW" altLang="en-US"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27584" y="2852936"/>
            <a:ext cx="7033592" cy="1362075"/>
          </a:xfrm>
          <a:solidFill>
            <a:srgbClr val="0000FF"/>
          </a:solidFill>
          <a:ln w="25400">
            <a:solidFill>
              <a:srgbClr val="FF0000"/>
            </a:solidFill>
          </a:ln>
        </p:spPr>
        <p:txBody>
          <a:bodyPr anchor="ctr"/>
          <a:lstStyle/>
          <a:p>
            <a:pPr algn="ctr"/>
            <a:r>
              <a:rPr lang="en-US" altLang="zh-TW" dirty="0" smtClean="0">
                <a:solidFill>
                  <a:schemeClr val="bg1"/>
                </a:solidFill>
                <a:latin typeface="標楷體" panose="03000509000000000000" pitchFamily="65" charset="-120"/>
                <a:ea typeface="標楷體" panose="03000509000000000000" pitchFamily="65" charset="-120"/>
              </a:rPr>
              <a:t>B.8 </a:t>
            </a:r>
            <a:r>
              <a:rPr lang="zh-TW" altLang="en-US" dirty="0">
                <a:solidFill>
                  <a:schemeClr val="bg1"/>
                </a:solidFill>
                <a:latin typeface="標楷體" panose="03000509000000000000" pitchFamily="65" charset="-120"/>
                <a:ea typeface="標楷體" panose="03000509000000000000" pitchFamily="65" charset="-120"/>
              </a:rPr>
              <a:t>金鑰管理 </a:t>
            </a:r>
            <a:r>
              <a:rPr lang="en-US" altLang="zh-TW" dirty="0" smtClean="0">
                <a:solidFill>
                  <a:schemeClr val="bg1"/>
                </a:solidFill>
                <a:latin typeface="標楷體" panose="03000509000000000000" pitchFamily="65" charset="-120"/>
                <a:ea typeface="標楷體" panose="03000509000000000000" pitchFamily="65" charset="-120"/>
              </a:rPr>
              <a:t/>
            </a:r>
            <a:br>
              <a:rPr lang="en-US" altLang="zh-TW" dirty="0" smtClean="0">
                <a:solidFill>
                  <a:schemeClr val="bg1"/>
                </a:solidFill>
                <a:latin typeface="標楷體" panose="03000509000000000000" pitchFamily="65" charset="-120"/>
                <a:ea typeface="標楷體" panose="03000509000000000000" pitchFamily="65" charset="-120"/>
              </a:rPr>
            </a:br>
            <a:r>
              <a:rPr lang="en-US" altLang="zh-TW" dirty="0" smtClean="0">
                <a:solidFill>
                  <a:schemeClr val="bg1"/>
                </a:solidFill>
                <a:latin typeface="標楷體" panose="03000509000000000000" pitchFamily="65" charset="-120"/>
                <a:ea typeface="標楷體" panose="03000509000000000000" pitchFamily="65" charset="-120"/>
              </a:rPr>
              <a:t>(</a:t>
            </a:r>
            <a:r>
              <a:rPr lang="en-US" altLang="zh-TW" dirty="0">
                <a:solidFill>
                  <a:schemeClr val="bg1"/>
                </a:solidFill>
                <a:latin typeface="標楷體" panose="03000509000000000000" pitchFamily="65" charset="-120"/>
                <a:ea typeface="標楷體" panose="03000509000000000000" pitchFamily="65" charset="-120"/>
              </a:rPr>
              <a:t>Key Management)</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6553980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115616" y="1357298"/>
            <a:ext cx="7385474" cy="5500702"/>
          </a:xfrm>
        </p:spPr>
        <p:txBody>
          <a:bodyPr>
            <a:normAutofit/>
          </a:bodyPr>
          <a:lstStyle/>
          <a:p>
            <a:pPr>
              <a:lnSpc>
                <a:spcPct val="110000"/>
              </a:lnSpc>
              <a:spcBef>
                <a:spcPts val="1200"/>
              </a:spcBef>
            </a:pPr>
            <a:r>
              <a:rPr lang="zh-TW" altLang="en-US" sz="2200" dirty="0" smtClean="0"/>
              <a:t>金鑰之產生 </a:t>
            </a:r>
            <a:r>
              <a:rPr lang="en-US" altLang="zh-TW" sz="2200" dirty="0" smtClean="0"/>
              <a:t>(key generation)</a:t>
            </a:r>
          </a:p>
          <a:p>
            <a:pPr>
              <a:lnSpc>
                <a:spcPct val="110000"/>
              </a:lnSpc>
              <a:spcBef>
                <a:spcPts val="1200"/>
              </a:spcBef>
            </a:pPr>
            <a:r>
              <a:rPr lang="zh-TW" altLang="en-US" sz="2200" dirty="0" smtClean="0"/>
              <a:t>金鑰之儲存與配送 </a:t>
            </a:r>
            <a:r>
              <a:rPr lang="en-US" altLang="zh-TW" sz="2200" dirty="0" smtClean="0"/>
              <a:t>(key storage and distribution)</a:t>
            </a:r>
          </a:p>
          <a:p>
            <a:pPr>
              <a:lnSpc>
                <a:spcPct val="110000"/>
              </a:lnSpc>
              <a:spcBef>
                <a:spcPts val="1200"/>
              </a:spcBef>
            </a:pPr>
            <a:r>
              <a:rPr lang="zh-TW" altLang="en-US" sz="2200" dirty="0" smtClean="0"/>
              <a:t>金鑰託管 </a:t>
            </a:r>
            <a:r>
              <a:rPr lang="en-US" altLang="zh-TW" sz="2200" dirty="0" smtClean="0"/>
              <a:t>(key escrow)</a:t>
            </a:r>
          </a:p>
          <a:p>
            <a:pPr>
              <a:lnSpc>
                <a:spcPct val="110000"/>
              </a:lnSpc>
              <a:spcBef>
                <a:spcPts val="1200"/>
              </a:spcBef>
            </a:pPr>
            <a:r>
              <a:rPr lang="zh-TW" altLang="en-US" sz="2200" dirty="0" smtClean="0"/>
              <a:t>金鑰過期 </a:t>
            </a:r>
            <a:r>
              <a:rPr lang="en-US" altLang="zh-TW" sz="2200" dirty="0" smtClean="0"/>
              <a:t>(key expiration)</a:t>
            </a:r>
          </a:p>
          <a:p>
            <a:pPr>
              <a:lnSpc>
                <a:spcPct val="110000"/>
              </a:lnSpc>
              <a:spcBef>
                <a:spcPts val="1200"/>
              </a:spcBef>
            </a:pPr>
            <a:r>
              <a:rPr lang="zh-TW" altLang="en-US" sz="2200" dirty="0" smtClean="0"/>
              <a:t>金鑰收回 </a:t>
            </a:r>
            <a:r>
              <a:rPr lang="en-US" altLang="zh-TW" sz="2200" dirty="0" smtClean="0"/>
              <a:t>(key revocation)</a:t>
            </a:r>
          </a:p>
          <a:p>
            <a:pPr>
              <a:lnSpc>
                <a:spcPct val="110000"/>
              </a:lnSpc>
              <a:spcBef>
                <a:spcPts val="1200"/>
              </a:spcBef>
            </a:pPr>
            <a:r>
              <a:rPr lang="zh-TW" altLang="en-US" sz="2200" dirty="0" smtClean="0"/>
              <a:t>金鑰中止 </a:t>
            </a:r>
            <a:r>
              <a:rPr lang="en-US" altLang="zh-TW" sz="2200" dirty="0" smtClean="0"/>
              <a:t>(key suspension)</a:t>
            </a:r>
          </a:p>
          <a:p>
            <a:pPr>
              <a:lnSpc>
                <a:spcPct val="110000"/>
              </a:lnSpc>
              <a:spcBef>
                <a:spcPts val="1200"/>
              </a:spcBef>
            </a:pPr>
            <a:r>
              <a:rPr lang="zh-TW" altLang="en-US" sz="2200" dirty="0" smtClean="0"/>
              <a:t>金鑰復原與歸檔 </a:t>
            </a:r>
            <a:r>
              <a:rPr lang="en-US" altLang="zh-TW" sz="2200" dirty="0" smtClean="0"/>
              <a:t>(key recovery and archival)</a:t>
            </a:r>
          </a:p>
          <a:p>
            <a:pPr>
              <a:lnSpc>
                <a:spcPct val="110000"/>
              </a:lnSpc>
              <a:spcBef>
                <a:spcPts val="1200"/>
              </a:spcBef>
            </a:pPr>
            <a:r>
              <a:rPr lang="zh-TW" altLang="en-US" sz="2200" dirty="0" smtClean="0"/>
              <a:t>金鑰更新 </a:t>
            </a:r>
            <a:r>
              <a:rPr lang="en-US" altLang="zh-TW" sz="2200" dirty="0" smtClean="0"/>
              <a:t>(key renewal)</a:t>
            </a:r>
          </a:p>
          <a:p>
            <a:pPr>
              <a:lnSpc>
                <a:spcPct val="110000"/>
              </a:lnSpc>
              <a:spcBef>
                <a:spcPts val="1200"/>
              </a:spcBef>
            </a:pPr>
            <a:r>
              <a:rPr lang="zh-TW" altLang="en-US" sz="2200" dirty="0" smtClean="0"/>
              <a:t>金鑰銷毀 </a:t>
            </a:r>
            <a:r>
              <a:rPr lang="en-US" altLang="zh-TW" sz="2200" dirty="0" smtClean="0"/>
              <a:t>(key destruction)</a:t>
            </a:r>
          </a:p>
        </p:txBody>
      </p:sp>
      <p:sp>
        <p:nvSpPr>
          <p:cNvPr id="3" name="標題 2"/>
          <p:cNvSpPr>
            <a:spLocks noGrp="1"/>
          </p:cNvSpPr>
          <p:nvPr>
            <p:ph type="title"/>
          </p:nvPr>
        </p:nvSpPr>
        <p:spPr/>
        <p:txBody>
          <a:bodyPr/>
          <a:lstStyle/>
          <a:p>
            <a:r>
              <a:rPr lang="en-US" altLang="zh-TW" dirty="0" smtClean="0"/>
              <a:t>B8. </a:t>
            </a:r>
            <a:r>
              <a:rPr lang="zh-TW" altLang="en-US" dirty="0" smtClean="0"/>
              <a:t>金鑰管理</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827584" y="2852936"/>
            <a:ext cx="7033592" cy="1362075"/>
          </a:xfrm>
          <a:solidFill>
            <a:srgbClr val="0000FF"/>
          </a:solidFill>
          <a:ln w="25400">
            <a:solidFill>
              <a:srgbClr val="FF0000"/>
            </a:solidFill>
          </a:ln>
        </p:spPr>
        <p:txBody>
          <a:bodyPr anchor="ctr"/>
          <a:lstStyle/>
          <a:p>
            <a:pPr algn="ctr"/>
            <a:r>
              <a:rPr lang="en-US" altLang="zh-TW" dirty="0" smtClean="0">
                <a:solidFill>
                  <a:schemeClr val="bg1"/>
                </a:solidFill>
                <a:latin typeface="標楷體" panose="03000509000000000000" pitchFamily="65" charset="-120"/>
                <a:ea typeface="標楷體" panose="03000509000000000000" pitchFamily="65" charset="-120"/>
              </a:rPr>
              <a:t>B.8 </a:t>
            </a:r>
            <a:r>
              <a:rPr lang="zh-TW" altLang="en-US" dirty="0">
                <a:solidFill>
                  <a:schemeClr val="bg1"/>
                </a:solidFill>
                <a:latin typeface="標楷體" panose="03000509000000000000" pitchFamily="65" charset="-120"/>
                <a:ea typeface="標楷體" panose="03000509000000000000" pitchFamily="65" charset="-120"/>
              </a:rPr>
              <a:t>密碼系統攻擊 </a:t>
            </a:r>
            <a:r>
              <a:rPr lang="en-US" altLang="zh-TW" dirty="0">
                <a:solidFill>
                  <a:schemeClr val="bg1"/>
                </a:solidFill>
                <a:latin typeface="標楷體" panose="03000509000000000000" pitchFamily="65" charset="-120"/>
                <a:ea typeface="標楷體" panose="03000509000000000000" pitchFamily="65" charset="-120"/>
              </a:rPr>
              <a:t>(Cryptosystem Attack)</a:t>
            </a:r>
            <a:endParaRPr lang="zh-TW" altLang="en-US" dirty="0">
              <a:solidFill>
                <a:schemeClr val="bg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550582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凱撒則使用簡單的替換加密法 </a:t>
            </a:r>
            <a:r>
              <a:rPr lang="en-US" altLang="zh-TW" sz="2000" dirty="0" smtClean="0"/>
              <a:t>(</a:t>
            </a:r>
            <a:r>
              <a:rPr lang="en-US" altLang="zh-TW" sz="2000" dirty="0" smtClean="0">
                <a:solidFill>
                  <a:srgbClr val="FF0000"/>
                </a:solidFill>
              </a:rPr>
              <a:t>substitution</a:t>
            </a:r>
            <a:r>
              <a:rPr lang="en-US" altLang="zh-TW" sz="2000" dirty="0" smtClean="0"/>
              <a:t> ciphers)</a:t>
            </a:r>
            <a:r>
              <a:rPr lang="zh-TW" altLang="en-US" sz="2000" dirty="0" smtClean="0"/>
              <a:t>。</a:t>
            </a:r>
            <a:r>
              <a:rPr lang="zh-TW" altLang="en-US" sz="1800" dirty="0" smtClean="0"/>
              <a:t>簡單的替換加密法，使用直接字母位移，如以下移動三位：</a:t>
            </a:r>
            <a:endParaRPr lang="en-US" altLang="zh-TW" sz="1800" dirty="0" smtClean="0"/>
          </a:p>
          <a:p>
            <a:pPr lvl="1"/>
            <a:endParaRPr lang="en-US" altLang="zh-TW" sz="1800" dirty="0" smtClean="0"/>
          </a:p>
          <a:p>
            <a:pPr lvl="1"/>
            <a:endParaRPr lang="en-US" altLang="zh-TW" sz="1800" dirty="0" smtClean="0"/>
          </a:p>
          <a:p>
            <a:pPr lvl="1"/>
            <a:endParaRPr lang="en-US" altLang="zh-TW" sz="1800" dirty="0" smtClean="0"/>
          </a:p>
          <a:p>
            <a:pPr lvl="1"/>
            <a:endParaRPr lang="en-US" altLang="zh-TW" sz="1800" dirty="0" smtClean="0"/>
          </a:p>
          <a:p>
            <a:pPr>
              <a:spcBef>
                <a:spcPts val="1800"/>
              </a:spcBef>
            </a:pPr>
            <a:r>
              <a:rPr lang="zh-TW" altLang="en-US" sz="2000" dirty="0" smtClean="0"/>
              <a:t>也可以使用攪亂</a:t>
            </a:r>
            <a:r>
              <a:rPr lang="zh-TW" altLang="en-US" sz="2000" dirty="0" smtClean="0">
                <a:ea typeface="微軟正黑體"/>
              </a:rPr>
              <a:t> </a:t>
            </a:r>
            <a:r>
              <a:rPr lang="en-US" altLang="zh-TW" sz="2000" dirty="0" smtClean="0">
                <a:ea typeface="微軟正黑體"/>
              </a:rPr>
              <a:t>(</a:t>
            </a:r>
            <a:r>
              <a:rPr lang="zh-TW" altLang="en-US" sz="2000" dirty="0" smtClean="0">
                <a:ea typeface="微軟正黑體"/>
              </a:rPr>
              <a:t>但固定</a:t>
            </a:r>
            <a:r>
              <a:rPr lang="en-US" altLang="zh-TW" sz="2000" dirty="0" smtClean="0">
                <a:ea typeface="微軟正黑體"/>
              </a:rPr>
              <a:t>)</a:t>
            </a:r>
            <a:r>
              <a:rPr lang="zh-TW" altLang="en-US" sz="2000" dirty="0" smtClean="0">
                <a:ea typeface="微軟正黑體"/>
              </a:rPr>
              <a:t> </a:t>
            </a:r>
            <a:r>
              <a:rPr lang="zh-TW" altLang="en-US" sz="2000" dirty="0" smtClean="0"/>
              <a:t>的替換表加密，較難以觀察法找到規則性：</a:t>
            </a:r>
            <a:endParaRPr lang="en-US" altLang="zh-TW" sz="2000" dirty="0" smtClean="0"/>
          </a:p>
        </p:txBody>
      </p:sp>
      <p:sp>
        <p:nvSpPr>
          <p:cNvPr id="3" name="標題 2"/>
          <p:cNvSpPr>
            <a:spLocks noGrp="1"/>
          </p:cNvSpPr>
          <p:nvPr>
            <p:ph type="title"/>
          </p:nvPr>
        </p:nvSpPr>
        <p:spPr/>
        <p:txBody>
          <a:bodyPr/>
          <a:lstStyle/>
          <a:p>
            <a:r>
              <a:rPr lang="zh-TW" altLang="en-US" u="sng" dirty="0" smtClean="0">
                <a:solidFill>
                  <a:srgbClr val="FF0000"/>
                </a:solidFill>
              </a:rPr>
              <a:t>替換</a:t>
            </a:r>
            <a:r>
              <a:rPr lang="zh-TW" altLang="en-US" dirty="0" smtClean="0"/>
              <a:t>加密法</a:t>
            </a:r>
            <a:endParaRPr lang="zh-TW" altLang="en-US" dirty="0"/>
          </a:p>
        </p:txBody>
      </p:sp>
      <p:grpSp>
        <p:nvGrpSpPr>
          <p:cNvPr id="23" name="群組 22"/>
          <p:cNvGrpSpPr/>
          <p:nvPr/>
        </p:nvGrpSpPr>
        <p:grpSpPr>
          <a:xfrm>
            <a:off x="1860775" y="2348880"/>
            <a:ext cx="4565573" cy="1437310"/>
            <a:chOff x="1428728" y="2500306"/>
            <a:chExt cx="3857652" cy="1214446"/>
          </a:xfrm>
        </p:grpSpPr>
        <p:sp>
          <p:nvSpPr>
            <p:cNvPr id="9" name="圓角矩形 8"/>
            <p:cNvSpPr/>
            <p:nvPr/>
          </p:nvSpPr>
          <p:spPr>
            <a:xfrm>
              <a:off x="1428728" y="2500306"/>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a:t>
              </a:r>
              <a:r>
                <a:rPr lang="zh-TW" altLang="en-US" sz="2000" dirty="0" smtClean="0">
                  <a:latin typeface="Calibri" pitchFamily="34" charset="0"/>
                </a:rPr>
                <a:t> </a:t>
              </a:r>
              <a:r>
                <a:rPr lang="en-US" altLang="zh-TW" sz="2000" dirty="0" smtClean="0">
                  <a:latin typeface="Calibri" pitchFamily="34" charset="0"/>
                </a:rPr>
                <a:t>B</a:t>
              </a:r>
              <a:r>
                <a:rPr lang="zh-TW" altLang="en-US" sz="2000" dirty="0" smtClean="0">
                  <a:latin typeface="Calibri" pitchFamily="34" charset="0"/>
                </a:rPr>
                <a:t> </a:t>
              </a:r>
              <a:r>
                <a:rPr lang="en-US" altLang="zh-TW" sz="2000" dirty="0" smtClean="0">
                  <a:latin typeface="Calibri" pitchFamily="34" charset="0"/>
                </a:rPr>
                <a:t>C</a:t>
              </a:r>
              <a:r>
                <a:rPr lang="zh-TW" altLang="en-US" sz="2000" dirty="0" smtClean="0">
                  <a:latin typeface="Calibri" pitchFamily="34" charset="0"/>
                </a:rPr>
                <a:t> </a:t>
              </a: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a:t>
              </a:r>
              <a:r>
                <a:rPr lang="zh-TW" altLang="en-US" sz="2000" dirty="0" smtClean="0">
                  <a:latin typeface="Calibri" pitchFamily="34" charset="0"/>
                </a:rPr>
                <a:t> </a:t>
              </a:r>
              <a:r>
                <a:rPr lang="en-US" altLang="zh-TW" sz="2000" dirty="0" smtClean="0">
                  <a:latin typeface="Calibri" pitchFamily="34" charset="0"/>
                </a:rPr>
                <a:t>F</a:t>
              </a:r>
              <a:r>
                <a:rPr lang="zh-TW" altLang="en-US" sz="2000" dirty="0" smtClean="0">
                  <a:latin typeface="Calibri" pitchFamily="34" charset="0"/>
                </a:rPr>
                <a:t> </a:t>
              </a:r>
              <a:r>
                <a:rPr lang="en-US" altLang="zh-TW" sz="2000" dirty="0" smtClean="0">
                  <a:latin typeface="Calibri" pitchFamily="34" charset="0"/>
                </a:rPr>
                <a:t>G</a:t>
              </a:r>
              <a:r>
                <a:rPr lang="zh-TW" altLang="en-US" sz="2000" dirty="0" smtClean="0">
                  <a:latin typeface="Calibri" pitchFamily="34" charset="0"/>
                </a:rPr>
                <a:t> </a:t>
              </a:r>
              <a:r>
                <a:rPr lang="en-US" altLang="zh-TW" sz="2000" dirty="0" smtClean="0">
                  <a:latin typeface="Calibri" pitchFamily="34" charset="0"/>
                </a:rPr>
                <a:t>H</a:t>
              </a:r>
              <a:r>
                <a:rPr lang="zh-TW" altLang="en-US" sz="2000" dirty="0" smtClean="0">
                  <a:latin typeface="Calibri" pitchFamily="34" charset="0"/>
                </a:rPr>
                <a:t> </a:t>
              </a:r>
              <a:r>
                <a:rPr lang="en-US" altLang="zh-TW" sz="2000" dirty="0" smtClean="0">
                  <a:latin typeface="Calibri" pitchFamily="34" charset="0"/>
                </a:rPr>
                <a:t>I</a:t>
              </a:r>
              <a:endParaRPr lang="zh-TW" altLang="en-US" sz="2000" dirty="0">
                <a:latin typeface="Calibri" pitchFamily="34" charset="0"/>
              </a:endParaRPr>
            </a:p>
          </p:txBody>
        </p:sp>
        <p:sp>
          <p:nvSpPr>
            <p:cNvPr id="10" name="圓角矩形 9"/>
            <p:cNvSpPr/>
            <p:nvPr/>
          </p:nvSpPr>
          <p:spPr>
            <a:xfrm>
              <a:off x="1428728" y="3357562"/>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 F G H I J K L</a:t>
              </a:r>
              <a:endParaRPr lang="zh-TW" altLang="en-US" sz="2000" dirty="0">
                <a:latin typeface="Calibri" pitchFamily="34" charset="0"/>
              </a:endParaRPr>
            </a:p>
          </p:txBody>
        </p:sp>
        <p:sp>
          <p:nvSpPr>
            <p:cNvPr id="11" name="向下箭號 10"/>
            <p:cNvSpPr/>
            <p:nvPr/>
          </p:nvSpPr>
          <p:spPr>
            <a:xfrm>
              <a:off x="2428860" y="2928934"/>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sp>
          <p:nvSpPr>
            <p:cNvPr id="12" name="圓角矩形 11"/>
            <p:cNvSpPr/>
            <p:nvPr/>
          </p:nvSpPr>
          <p:spPr>
            <a:xfrm>
              <a:off x="4357686" y="2500306"/>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CAGE</a:t>
              </a:r>
              <a:endParaRPr lang="zh-TW" altLang="en-US" sz="2000" dirty="0">
                <a:latin typeface="Calibri" pitchFamily="34" charset="0"/>
              </a:endParaRPr>
            </a:p>
          </p:txBody>
        </p:sp>
        <p:sp>
          <p:nvSpPr>
            <p:cNvPr id="13" name="圓角矩形 12"/>
            <p:cNvSpPr/>
            <p:nvPr/>
          </p:nvSpPr>
          <p:spPr>
            <a:xfrm>
              <a:off x="4357686" y="3357562"/>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FDJH</a:t>
              </a:r>
              <a:endParaRPr lang="zh-TW" altLang="en-US" sz="2000" dirty="0">
                <a:latin typeface="Calibri" pitchFamily="34" charset="0"/>
              </a:endParaRPr>
            </a:p>
          </p:txBody>
        </p:sp>
        <p:sp>
          <p:nvSpPr>
            <p:cNvPr id="14" name="向下箭號 13"/>
            <p:cNvSpPr/>
            <p:nvPr/>
          </p:nvSpPr>
          <p:spPr>
            <a:xfrm>
              <a:off x="4643438" y="2928934"/>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grpSp>
        <p:nvGrpSpPr>
          <p:cNvPr id="24" name="群組 23"/>
          <p:cNvGrpSpPr/>
          <p:nvPr/>
        </p:nvGrpSpPr>
        <p:grpSpPr>
          <a:xfrm>
            <a:off x="1860776" y="4794380"/>
            <a:ext cx="4583432" cy="1442932"/>
            <a:chOff x="1428728" y="4572008"/>
            <a:chExt cx="3857652" cy="1214446"/>
          </a:xfrm>
        </p:grpSpPr>
        <p:sp>
          <p:nvSpPr>
            <p:cNvPr id="15" name="圓角矩形 14"/>
            <p:cNvSpPr/>
            <p:nvPr/>
          </p:nvSpPr>
          <p:spPr>
            <a:xfrm>
              <a:off x="1428728" y="4572008"/>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a:t>
              </a:r>
              <a:r>
                <a:rPr lang="zh-TW" altLang="en-US" sz="2000" dirty="0" smtClean="0">
                  <a:latin typeface="Calibri" pitchFamily="34" charset="0"/>
                </a:rPr>
                <a:t> </a:t>
              </a:r>
              <a:r>
                <a:rPr lang="en-US" altLang="zh-TW" sz="2000" dirty="0" smtClean="0">
                  <a:latin typeface="Calibri" pitchFamily="34" charset="0"/>
                </a:rPr>
                <a:t>B</a:t>
              </a:r>
              <a:r>
                <a:rPr lang="zh-TW" altLang="en-US" sz="2000" dirty="0" smtClean="0">
                  <a:latin typeface="Calibri" pitchFamily="34" charset="0"/>
                </a:rPr>
                <a:t> </a:t>
              </a:r>
              <a:r>
                <a:rPr lang="en-US" altLang="zh-TW" sz="2000" dirty="0" smtClean="0">
                  <a:latin typeface="Calibri" pitchFamily="34" charset="0"/>
                </a:rPr>
                <a:t>C</a:t>
              </a:r>
              <a:r>
                <a:rPr lang="zh-TW" altLang="en-US" sz="2000" dirty="0" smtClean="0">
                  <a:latin typeface="Calibri" pitchFamily="34" charset="0"/>
                </a:rPr>
                <a:t> </a:t>
              </a:r>
              <a:r>
                <a:rPr lang="en-US" altLang="zh-TW" sz="2000" dirty="0" smtClean="0">
                  <a:latin typeface="Calibri" pitchFamily="34" charset="0"/>
                </a:rPr>
                <a:t>D</a:t>
              </a:r>
              <a:r>
                <a:rPr lang="zh-TW" altLang="en-US" sz="2000" dirty="0" smtClean="0">
                  <a:latin typeface="Calibri" pitchFamily="34" charset="0"/>
                </a:rPr>
                <a:t> </a:t>
              </a:r>
              <a:r>
                <a:rPr lang="en-US" altLang="zh-TW" sz="2000" dirty="0" smtClean="0">
                  <a:latin typeface="Calibri" pitchFamily="34" charset="0"/>
                </a:rPr>
                <a:t>E</a:t>
              </a:r>
              <a:r>
                <a:rPr lang="zh-TW" altLang="en-US" sz="2000" dirty="0" smtClean="0">
                  <a:latin typeface="Calibri" pitchFamily="34" charset="0"/>
                </a:rPr>
                <a:t> </a:t>
              </a:r>
              <a:r>
                <a:rPr lang="en-US" altLang="zh-TW" sz="2000" dirty="0" smtClean="0">
                  <a:latin typeface="Calibri" pitchFamily="34" charset="0"/>
                </a:rPr>
                <a:t>F</a:t>
              </a:r>
              <a:r>
                <a:rPr lang="zh-TW" altLang="en-US" sz="2000" dirty="0" smtClean="0">
                  <a:latin typeface="Calibri" pitchFamily="34" charset="0"/>
                </a:rPr>
                <a:t> </a:t>
              </a:r>
              <a:r>
                <a:rPr lang="en-US" altLang="zh-TW" sz="2000" dirty="0" smtClean="0">
                  <a:latin typeface="Calibri" pitchFamily="34" charset="0"/>
                </a:rPr>
                <a:t>G</a:t>
              </a:r>
              <a:r>
                <a:rPr lang="zh-TW" altLang="en-US" sz="2000" dirty="0" smtClean="0">
                  <a:latin typeface="Calibri" pitchFamily="34" charset="0"/>
                </a:rPr>
                <a:t> </a:t>
              </a:r>
              <a:r>
                <a:rPr lang="en-US" altLang="zh-TW" sz="2000" dirty="0" smtClean="0">
                  <a:latin typeface="Calibri" pitchFamily="34" charset="0"/>
                </a:rPr>
                <a:t>H</a:t>
              </a:r>
              <a:r>
                <a:rPr lang="zh-TW" altLang="en-US" sz="2000" dirty="0" smtClean="0">
                  <a:latin typeface="Calibri" pitchFamily="34" charset="0"/>
                </a:rPr>
                <a:t> </a:t>
              </a:r>
              <a:r>
                <a:rPr lang="en-US" altLang="zh-TW" sz="2000" dirty="0" smtClean="0">
                  <a:latin typeface="Calibri" pitchFamily="34" charset="0"/>
                </a:rPr>
                <a:t>I</a:t>
              </a:r>
              <a:endParaRPr lang="zh-TW" altLang="en-US" sz="2000" dirty="0">
                <a:latin typeface="Calibri" pitchFamily="34" charset="0"/>
              </a:endParaRPr>
            </a:p>
          </p:txBody>
        </p:sp>
        <p:sp>
          <p:nvSpPr>
            <p:cNvPr id="16" name="圓角矩形 15"/>
            <p:cNvSpPr/>
            <p:nvPr/>
          </p:nvSpPr>
          <p:spPr>
            <a:xfrm>
              <a:off x="1428728" y="5429264"/>
              <a:ext cx="2428892"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X T R F O A Z C N</a:t>
              </a:r>
              <a:endParaRPr lang="zh-TW" altLang="en-US" sz="2000" dirty="0">
                <a:latin typeface="Calibri" pitchFamily="34" charset="0"/>
              </a:endParaRPr>
            </a:p>
          </p:txBody>
        </p:sp>
        <p:sp>
          <p:nvSpPr>
            <p:cNvPr id="17" name="向下箭號 16"/>
            <p:cNvSpPr/>
            <p:nvPr/>
          </p:nvSpPr>
          <p:spPr>
            <a:xfrm>
              <a:off x="2428860" y="500063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sp>
          <p:nvSpPr>
            <p:cNvPr id="18" name="圓角矩形 17"/>
            <p:cNvSpPr/>
            <p:nvPr/>
          </p:nvSpPr>
          <p:spPr>
            <a:xfrm>
              <a:off x="4357686" y="4572008"/>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CAGE</a:t>
              </a:r>
              <a:endParaRPr lang="zh-TW" altLang="en-US" sz="2000" dirty="0">
                <a:latin typeface="Calibri" pitchFamily="34" charset="0"/>
              </a:endParaRPr>
            </a:p>
          </p:txBody>
        </p:sp>
        <p:sp>
          <p:nvSpPr>
            <p:cNvPr id="19" name="圓角矩形 18"/>
            <p:cNvSpPr/>
            <p:nvPr/>
          </p:nvSpPr>
          <p:spPr>
            <a:xfrm>
              <a:off x="4357686" y="5429264"/>
              <a:ext cx="928694" cy="3571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RXZO</a:t>
              </a:r>
              <a:endParaRPr lang="zh-TW" altLang="en-US" sz="2000" dirty="0">
                <a:latin typeface="Calibri" pitchFamily="34" charset="0"/>
              </a:endParaRPr>
            </a:p>
          </p:txBody>
        </p:sp>
        <p:sp>
          <p:nvSpPr>
            <p:cNvPr id="20" name="向下箭號 19"/>
            <p:cNvSpPr/>
            <p:nvPr/>
          </p:nvSpPr>
          <p:spPr>
            <a:xfrm>
              <a:off x="4643438" y="5000636"/>
              <a:ext cx="428628" cy="35719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476384440"/>
              </p:ext>
            </p:extLst>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a:xfrm>
            <a:off x="285693" y="116632"/>
            <a:ext cx="8215370" cy="1296145"/>
          </a:xfrm>
        </p:spPr>
        <p:txBody>
          <a:bodyPr>
            <a:normAutofit/>
          </a:bodyPr>
          <a:lstStyle/>
          <a:p>
            <a:r>
              <a:rPr lang="en-US" altLang="zh-TW" sz="3600" dirty="0" smtClean="0">
                <a:solidFill>
                  <a:srgbClr val="FF0000"/>
                </a:solidFill>
              </a:rPr>
              <a:t>B.9 </a:t>
            </a:r>
            <a:r>
              <a:rPr lang="zh-TW" altLang="en-US" sz="3600" dirty="0" smtClean="0">
                <a:solidFill>
                  <a:srgbClr val="FF0000"/>
                </a:solidFill>
              </a:rPr>
              <a:t>密碼</a:t>
            </a:r>
            <a:r>
              <a:rPr lang="zh-TW" altLang="en-US" sz="3600" dirty="0">
                <a:solidFill>
                  <a:srgbClr val="FF0000"/>
                </a:solidFill>
              </a:rPr>
              <a:t>系</a:t>
            </a:r>
            <a:r>
              <a:rPr lang="zh-TW" altLang="en-US" sz="3600" dirty="0" smtClean="0">
                <a:solidFill>
                  <a:srgbClr val="FF0000"/>
                </a:solidFill>
              </a:rPr>
              <a:t>統攻擊</a:t>
            </a:r>
            <a:r>
              <a:rPr lang="en-US" altLang="zh-TW" sz="3600" dirty="0" smtClean="0"/>
              <a:t/>
            </a:r>
            <a:br>
              <a:rPr lang="en-US" altLang="zh-TW" sz="3600" dirty="0" smtClean="0"/>
            </a:br>
            <a:r>
              <a:rPr lang="zh-TW" altLang="en-US" sz="3600" dirty="0" smtClean="0"/>
              <a:t>密碼系統遭受攻擊的目標</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80560545"/>
              </p:ext>
            </p:extLst>
          </p:nvPr>
        </p:nvGraphicFramePr>
        <p:xfrm>
          <a:off x="285750" y="1357313"/>
          <a:ext cx="8215313" cy="51435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密碼攻擊者分析訊息的方式</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頻率分析</a:t>
            </a:r>
            <a:r>
              <a:rPr lang="zh-TW" altLang="en-US" dirty="0" smtClean="0"/>
              <a:t>法 </a:t>
            </a:r>
            <a:r>
              <a:rPr lang="en-US" altLang="zh-TW" dirty="0" smtClean="0">
                <a:solidFill>
                  <a:srgbClr val="0000FF"/>
                </a:solidFill>
              </a:rPr>
              <a:t>(</a:t>
            </a:r>
            <a:r>
              <a:rPr lang="zh-TW" altLang="en-US" dirty="0" smtClean="0">
                <a:solidFill>
                  <a:srgbClr val="0000FF"/>
                </a:solidFill>
              </a:rPr>
              <a:t>破</a:t>
            </a:r>
            <a:r>
              <a:rPr lang="zh-TW" altLang="en-US" dirty="0" smtClean="0">
                <a:solidFill>
                  <a:srgbClr val="0000FF"/>
                </a:solidFill>
              </a:rPr>
              <a:t>解</a:t>
            </a:r>
            <a:r>
              <a:rPr lang="en-US" altLang="zh-TW" dirty="0" smtClean="0">
                <a:solidFill>
                  <a:srgbClr val="0000FF"/>
                </a:solidFill>
              </a:rPr>
              <a:t>)</a:t>
            </a:r>
            <a:endParaRPr lang="zh-TW" altLang="en-US" dirty="0">
              <a:solidFill>
                <a:srgbClr val="0000FF"/>
              </a:solidFill>
            </a:endParaRPr>
          </a:p>
        </p:txBody>
      </p:sp>
      <p:sp>
        <p:nvSpPr>
          <p:cNvPr id="3" name="內容版面配置區 2"/>
          <p:cNvSpPr>
            <a:spLocks noGrp="1"/>
          </p:cNvSpPr>
          <p:nvPr>
            <p:ph sz="half" idx="1"/>
          </p:nvPr>
        </p:nvSpPr>
        <p:spPr>
          <a:xfrm>
            <a:off x="645760" y="1285860"/>
            <a:ext cx="3422184" cy="5572140"/>
          </a:xfrm>
        </p:spPr>
        <p:txBody>
          <a:bodyPr>
            <a:normAutofit/>
          </a:bodyPr>
          <a:lstStyle/>
          <a:p>
            <a:pPr>
              <a:spcBef>
                <a:spcPts val="1200"/>
              </a:spcBef>
            </a:pPr>
            <a:r>
              <a:rPr lang="zh-TW" altLang="en-US" dirty="0" smtClean="0"/>
              <a:t>一篇以替換法加密的密文，</a:t>
            </a:r>
            <a:r>
              <a:rPr lang="zh-TW" altLang="en-US" b="1" dirty="0" smtClean="0">
                <a:solidFill>
                  <a:srgbClr val="FF0000"/>
                </a:solidFill>
              </a:rPr>
              <a:t>可以用字母出現的頻率反推出原文</a:t>
            </a:r>
            <a:r>
              <a:rPr lang="zh-TW" altLang="en-US" dirty="0" smtClean="0"/>
              <a:t>。</a:t>
            </a:r>
            <a:endParaRPr lang="en-US" altLang="zh-TW" dirty="0" smtClean="0"/>
          </a:p>
          <a:p>
            <a:pPr>
              <a:spcBef>
                <a:spcPts val="1200"/>
              </a:spcBef>
            </a:pPr>
            <a:r>
              <a:rPr lang="zh-TW" altLang="en-US" dirty="0" smtClean="0"/>
              <a:t>右圖為每個英文字母在文章中出現的機率統計表；出現機率最高的字母依序為 </a:t>
            </a:r>
            <a:r>
              <a:rPr lang="en-US" altLang="zh-TW" dirty="0" smtClean="0">
                <a:solidFill>
                  <a:srgbClr val="FF0000"/>
                </a:solidFill>
              </a:rPr>
              <a:t>E, T, A, O, I</a:t>
            </a:r>
            <a:r>
              <a:rPr lang="zh-TW" altLang="en-US" dirty="0" smtClean="0">
                <a:solidFill>
                  <a:srgbClr val="FF0000"/>
                </a:solidFill>
              </a:rPr>
              <a:t> </a:t>
            </a:r>
            <a:r>
              <a:rPr lang="zh-TW" altLang="en-US" dirty="0" smtClean="0"/>
              <a:t>等。</a:t>
            </a:r>
            <a:endParaRPr lang="en-US" altLang="zh-TW" dirty="0" smtClean="0"/>
          </a:p>
          <a:p>
            <a:pPr>
              <a:spcBef>
                <a:spcPts val="1200"/>
              </a:spcBef>
            </a:pPr>
            <a:r>
              <a:rPr lang="zh-TW" altLang="en-US" dirty="0" smtClean="0"/>
              <a:t>仔細統計</a:t>
            </a:r>
            <a:r>
              <a:rPr lang="zh-TW" altLang="en-US" dirty="0" smtClean="0">
                <a:solidFill>
                  <a:srgbClr val="0000FF"/>
                </a:solidFill>
              </a:rPr>
              <a:t>密文中</a:t>
            </a:r>
            <a:r>
              <a:rPr lang="zh-TW" altLang="en-US" dirty="0" smtClean="0"/>
              <a:t>出現機率最高的字母，例如依序為 </a:t>
            </a:r>
            <a:r>
              <a:rPr lang="en-US" altLang="zh-TW" dirty="0" smtClean="0">
                <a:solidFill>
                  <a:srgbClr val="0000FF"/>
                </a:solidFill>
              </a:rPr>
              <a:t>O, K, X, M, N</a:t>
            </a:r>
            <a:r>
              <a:rPr lang="zh-TW" altLang="en-US" dirty="0" smtClean="0"/>
              <a:t>，就能找出可能的替換表對應關係。</a:t>
            </a:r>
            <a:endParaRPr lang="en-US" altLang="zh-TW" dirty="0" smtClean="0"/>
          </a:p>
        </p:txBody>
      </p:sp>
      <p:graphicFrame>
        <p:nvGraphicFramePr>
          <p:cNvPr id="5" name="內容版面配置區 4"/>
          <p:cNvGraphicFramePr>
            <a:graphicFrameLocks noGrp="1"/>
          </p:cNvGraphicFramePr>
          <p:nvPr>
            <p:ph sz="half" idx="2"/>
          </p:nvPr>
        </p:nvGraphicFramePr>
        <p:xfrm>
          <a:off x="4378724" y="1188680"/>
          <a:ext cx="3649660" cy="5120640"/>
        </p:xfrm>
        <a:graphic>
          <a:graphicData uri="http://schemas.openxmlformats.org/drawingml/2006/table">
            <a:tbl>
              <a:tblPr firstRow="1" bandRow="1">
                <a:tableStyleId>{5C22544A-7EE6-4342-B048-85BDC9FD1C3A}</a:tableStyleId>
              </a:tblPr>
              <a:tblGrid>
                <a:gridCol w="912415">
                  <a:extLst>
                    <a:ext uri="{9D8B030D-6E8A-4147-A177-3AD203B41FA5}">
                      <a16:colId xmlns:a16="http://schemas.microsoft.com/office/drawing/2014/main" val="20000"/>
                    </a:ext>
                  </a:extLst>
                </a:gridCol>
                <a:gridCol w="912415">
                  <a:extLst>
                    <a:ext uri="{9D8B030D-6E8A-4147-A177-3AD203B41FA5}">
                      <a16:colId xmlns:a16="http://schemas.microsoft.com/office/drawing/2014/main" val="20001"/>
                    </a:ext>
                  </a:extLst>
                </a:gridCol>
                <a:gridCol w="912415">
                  <a:extLst>
                    <a:ext uri="{9D8B030D-6E8A-4147-A177-3AD203B41FA5}">
                      <a16:colId xmlns:a16="http://schemas.microsoft.com/office/drawing/2014/main" val="20002"/>
                    </a:ext>
                  </a:extLst>
                </a:gridCol>
                <a:gridCol w="912415">
                  <a:extLst>
                    <a:ext uri="{9D8B030D-6E8A-4147-A177-3AD203B41FA5}">
                      <a16:colId xmlns:a16="http://schemas.microsoft.com/office/drawing/2014/main" val="20003"/>
                    </a:ext>
                  </a:extLst>
                </a:gridCol>
              </a:tblGrid>
              <a:tr h="179917">
                <a:tc>
                  <a:txBody>
                    <a:bodyPr/>
                    <a:lstStyle/>
                    <a:p>
                      <a:pPr algn="ctr"/>
                      <a:r>
                        <a:rPr lang="zh-TW" altLang="en-US" sz="1800" dirty="0" smtClean="0">
                          <a:latin typeface="Calibri" pitchFamily="34" charset="0"/>
                        </a:rPr>
                        <a:t>字母</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zh-TW" altLang="en-US" sz="1800" dirty="0" smtClean="0">
                          <a:latin typeface="Calibri" pitchFamily="34" charset="0"/>
                        </a:rPr>
                        <a:t>百分比</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zh-TW" altLang="en-US" sz="1800" dirty="0" smtClean="0">
                          <a:latin typeface="Calibri" pitchFamily="34" charset="0"/>
                        </a:rPr>
                        <a:t>字母</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r"/>
                      <a:r>
                        <a:rPr lang="zh-TW" altLang="en-US" sz="1800" dirty="0" smtClean="0">
                          <a:latin typeface="Calibri" pitchFamily="34" charset="0"/>
                        </a:rPr>
                        <a:t>百分比</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179917">
                <a:tc>
                  <a:txBody>
                    <a:bodyPr/>
                    <a:lstStyle/>
                    <a:p>
                      <a:pPr algn="ctr"/>
                      <a:r>
                        <a:rPr lang="en-US" altLang="zh-TW" sz="1800" dirty="0" smtClean="0">
                          <a:latin typeface="Calibri" pitchFamily="34" charset="0"/>
                        </a:rPr>
                        <a:t>A</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8.2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N</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6.7</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179917">
                <a:tc>
                  <a:txBody>
                    <a:bodyPr/>
                    <a:lstStyle/>
                    <a:p>
                      <a:pPr algn="ctr"/>
                      <a:r>
                        <a:rPr lang="en-US" altLang="zh-TW" sz="1800" dirty="0" smtClean="0">
                          <a:latin typeface="Calibri" pitchFamily="34" charset="0"/>
                        </a:rPr>
                        <a:t>B</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1.5</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O</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7.5</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179917">
                <a:tc>
                  <a:txBody>
                    <a:bodyPr/>
                    <a:lstStyle/>
                    <a:p>
                      <a:pPr algn="ctr"/>
                      <a:r>
                        <a:rPr lang="en-US" altLang="zh-TW" sz="1800" dirty="0" smtClean="0">
                          <a:latin typeface="Calibri" pitchFamily="34" charset="0"/>
                        </a:rPr>
                        <a:t>C</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P</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1.9</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179917">
                <a:tc>
                  <a:txBody>
                    <a:bodyPr/>
                    <a:lstStyle/>
                    <a:p>
                      <a:pPr algn="ctr"/>
                      <a:r>
                        <a:rPr lang="en-US" altLang="zh-TW" sz="1800" dirty="0" smtClean="0">
                          <a:latin typeface="Calibri" pitchFamily="34" charset="0"/>
                        </a:rPr>
                        <a:t>D</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4.3</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Q</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179917">
                <a:tc>
                  <a:txBody>
                    <a:bodyPr/>
                    <a:lstStyle/>
                    <a:p>
                      <a:pPr algn="ctr"/>
                      <a:r>
                        <a:rPr lang="en-US" altLang="zh-TW" sz="1800" dirty="0" smtClean="0">
                          <a:latin typeface="Calibri" pitchFamily="34" charset="0"/>
                        </a:rPr>
                        <a:t>E</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12.7</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R</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179917">
                <a:tc>
                  <a:txBody>
                    <a:bodyPr/>
                    <a:lstStyle/>
                    <a:p>
                      <a:pPr algn="ctr"/>
                      <a:r>
                        <a:rPr lang="en-US" altLang="zh-TW" sz="1800" dirty="0" smtClean="0">
                          <a:latin typeface="Calibri" pitchFamily="34" charset="0"/>
                        </a:rPr>
                        <a:t>F</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S</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6.3</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179917">
                <a:tc>
                  <a:txBody>
                    <a:bodyPr/>
                    <a:lstStyle/>
                    <a:p>
                      <a:pPr algn="ctr"/>
                      <a:r>
                        <a:rPr lang="en-US" altLang="zh-TW" sz="1800" dirty="0" smtClean="0">
                          <a:latin typeface="Calibri" pitchFamily="34" charset="0"/>
                        </a:rPr>
                        <a:t>G</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T</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9.1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179917">
                <a:tc>
                  <a:txBody>
                    <a:bodyPr/>
                    <a:lstStyle/>
                    <a:p>
                      <a:pPr algn="ctr"/>
                      <a:r>
                        <a:rPr lang="en-US" altLang="zh-TW" sz="1800" dirty="0" smtClean="0">
                          <a:latin typeface="Calibri" pitchFamily="34" charset="0"/>
                        </a:rPr>
                        <a:t>H</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6.1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U</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179917">
                <a:tc>
                  <a:txBody>
                    <a:bodyPr/>
                    <a:lstStyle/>
                    <a:p>
                      <a:pPr algn="ctr"/>
                      <a:r>
                        <a:rPr lang="en-US" altLang="zh-TW" sz="1800" dirty="0" smtClean="0">
                          <a:latin typeface="Calibri" pitchFamily="34" charset="0"/>
                        </a:rPr>
                        <a:t>I</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7.0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V</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1.0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179917">
                <a:tc>
                  <a:txBody>
                    <a:bodyPr/>
                    <a:lstStyle/>
                    <a:p>
                      <a:pPr algn="ctr"/>
                      <a:r>
                        <a:rPr lang="en-US" altLang="zh-TW" sz="1800" dirty="0" smtClean="0">
                          <a:latin typeface="Calibri" pitchFamily="34" charset="0"/>
                        </a:rPr>
                        <a:t>J</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W</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2.4</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0"/>
                  </a:ext>
                </a:extLst>
              </a:tr>
              <a:tr h="179917">
                <a:tc>
                  <a:txBody>
                    <a:bodyPr/>
                    <a:lstStyle/>
                    <a:p>
                      <a:pPr algn="ctr"/>
                      <a:r>
                        <a:rPr lang="en-US" altLang="zh-TW" sz="1800" dirty="0" smtClean="0">
                          <a:latin typeface="Calibri" pitchFamily="34" charset="0"/>
                        </a:rPr>
                        <a:t>K</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0.8</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X</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0.2</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1"/>
                  </a:ext>
                </a:extLst>
              </a:tr>
              <a:tr h="179917">
                <a:tc>
                  <a:txBody>
                    <a:bodyPr/>
                    <a:lstStyle/>
                    <a:p>
                      <a:pPr algn="ctr"/>
                      <a:r>
                        <a:rPr lang="en-US" altLang="zh-TW" sz="1800" dirty="0" smtClean="0">
                          <a:latin typeface="Calibri" pitchFamily="34" charset="0"/>
                        </a:rPr>
                        <a:t>L</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4.0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n-US" altLang="zh-TW" sz="1800" dirty="0" smtClean="0">
                          <a:latin typeface="Calibri" pitchFamily="34" charset="0"/>
                        </a:rPr>
                        <a:t>Y</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pPr algn="r"/>
                      <a:r>
                        <a:rPr lang="en-US" altLang="zh-TW" sz="1800" dirty="0" smtClean="0">
                          <a:latin typeface="Calibri" pitchFamily="34" charset="0"/>
                        </a:rPr>
                        <a:t>2.0</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12"/>
                  </a:ext>
                </a:extLst>
              </a:tr>
              <a:tr h="179917">
                <a:tc>
                  <a:txBody>
                    <a:bodyPr/>
                    <a:lstStyle/>
                    <a:p>
                      <a:pPr algn="ctr"/>
                      <a:r>
                        <a:rPr lang="en-US" altLang="zh-TW" sz="1800" dirty="0" smtClean="0">
                          <a:latin typeface="Calibri" pitchFamily="34" charset="0"/>
                        </a:rPr>
                        <a:t>M</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altLang="zh-TW" sz="1800" dirty="0" smtClean="0">
                          <a:latin typeface="Calibri" pitchFamily="34" charset="0"/>
                        </a:rPr>
                        <a:t>2.4</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altLang="zh-TW" sz="1800" dirty="0" smtClean="0">
                          <a:latin typeface="Calibri" pitchFamily="34" charset="0"/>
                        </a:rPr>
                        <a:t>Z</a:t>
                      </a:r>
                      <a:endParaRPr lang="zh-TW" altLang="en-US" sz="1800" dirty="0">
                        <a:latin typeface="Calibri" pitchFamily="34"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r"/>
                      <a:r>
                        <a:rPr lang="en-US" altLang="zh-TW" sz="1800" dirty="0" smtClean="0">
                          <a:latin typeface="Calibri" pitchFamily="34" charset="0"/>
                        </a:rPr>
                        <a:t>0.1</a:t>
                      </a:r>
                      <a:endParaRPr lang="zh-TW" altLang="en-US" sz="1800" dirty="0">
                        <a:latin typeface="Calibri"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蜻蜓設計簡報範本">
  <a:themeElements>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蜻蜓設計簡報範本">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蜻蜓設計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蜻蜓設計簡報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蜻蜓設計簡報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蜻蜓設計簡報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蜻蜓設計簡報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蜻蜓設計簡報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蜻蜓設計簡報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蜻蜓設計簡報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蜻蜓設計簡報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蜻蜓設計簡報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蜻蜓設計簡報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蜻蜓設計簡報範本 13">
        <a:dk1>
          <a:srgbClr val="000000"/>
        </a:dk1>
        <a:lt1>
          <a:srgbClr val="FFFFFF"/>
        </a:lt1>
        <a:dk2>
          <a:srgbClr val="FF00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蜻蜓設計簡報範本">
  <a:themeElements>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蜻蜓設計簡報範本">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蜻蜓設計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蜻蜓設計簡報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蜻蜓設計簡報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蜻蜓設計簡報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蜻蜓設計簡報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蜻蜓設計簡報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蜻蜓設計簡報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蜻蜓設計簡報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蜻蜓設計簡報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蜻蜓設計簡報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蜻蜓設計簡報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蜻蜓設計簡報範本 13">
        <a:dk1>
          <a:srgbClr val="000000"/>
        </a:dk1>
        <a:lt1>
          <a:srgbClr val="FFFFFF"/>
        </a:lt1>
        <a:dk2>
          <a:srgbClr val="FF00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蜻蜓設計簡報範本">
  <a:themeElements>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蜻蜓設計簡報範本">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蜻蜓設計簡報範本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蜻蜓設計簡報範本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蜻蜓設計簡報範本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蜻蜓設計簡報範本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蜻蜓設計簡報範本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蜻蜓設計簡報範本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蜻蜓設計簡報範本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蜻蜓設計簡報範本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蜻蜓設計簡報範本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蜻蜓設計簡報範本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蜻蜓設計簡報範本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蜻蜓設計簡報範本 13">
        <a:dk1>
          <a:srgbClr val="000000"/>
        </a:dk1>
        <a:lt1>
          <a:srgbClr val="FFFFFF"/>
        </a:lt1>
        <a:dk2>
          <a:srgbClr val="FF0066"/>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蜻蜓設計簡報範本 14">
        <a:dk1>
          <a:srgbClr val="000000"/>
        </a:dk1>
        <a:lt1>
          <a:srgbClr val="FFFFFF"/>
        </a:lt1>
        <a:dk2>
          <a:srgbClr val="3333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21304</TotalTime>
  <Words>9358</Words>
  <Application>Microsoft Office PowerPoint</Application>
  <PresentationFormat>如螢幕大小 (4:3)</PresentationFormat>
  <Paragraphs>1194</Paragraphs>
  <Slides>81</Slides>
  <Notes>0</Notes>
  <HiddenSlides>0</HiddenSlides>
  <MMClips>0</MMClips>
  <ScaleCrop>false</ScaleCrop>
  <HeadingPairs>
    <vt:vector size="6" baseType="variant">
      <vt:variant>
        <vt:lpstr>使用字型</vt:lpstr>
      </vt:variant>
      <vt:variant>
        <vt:i4>13</vt:i4>
      </vt:variant>
      <vt:variant>
        <vt:lpstr>佈景主題</vt:lpstr>
      </vt:variant>
      <vt:variant>
        <vt:i4>7</vt:i4>
      </vt:variant>
      <vt:variant>
        <vt:lpstr>投影片標題</vt:lpstr>
      </vt:variant>
      <vt:variant>
        <vt:i4>81</vt:i4>
      </vt:variant>
    </vt:vector>
  </HeadingPairs>
  <TitlesOfParts>
    <vt:vector size="101" baseType="lpstr">
      <vt:lpstr>宋体</vt:lpstr>
      <vt:lpstr>华文新魏</vt:lpstr>
      <vt:lpstr>微軟正黑體</vt:lpstr>
      <vt:lpstr>PMingLiU</vt:lpstr>
      <vt:lpstr>PMingLiU</vt:lpstr>
      <vt:lpstr>標楷體</vt:lpstr>
      <vt:lpstr>Arial</vt:lpstr>
      <vt:lpstr>Calibri</vt:lpstr>
      <vt:lpstr>Garamond</vt:lpstr>
      <vt:lpstr>Trebuchet MS</vt:lpstr>
      <vt:lpstr>Verdana</vt:lpstr>
      <vt:lpstr>Wingdings</vt:lpstr>
      <vt:lpstr>Wingdings 2</vt:lpstr>
      <vt:lpstr>華麗</vt:lpstr>
      <vt:lpstr>蜻蜓設計簡報範本</vt:lpstr>
      <vt:lpstr>Default Design</vt:lpstr>
      <vt:lpstr>1_蜻蜓設計簡報範本</vt:lpstr>
      <vt:lpstr>Office 佈景主題</vt:lpstr>
      <vt:lpstr>5_蜻蜓設計簡報範本</vt:lpstr>
      <vt:lpstr>1_Office 佈景主題</vt:lpstr>
      <vt:lpstr>Contents</vt:lpstr>
      <vt:lpstr>第7章   基礎密碼學 </vt:lpstr>
      <vt:lpstr>密碼學(Cryptography) Guide line</vt:lpstr>
      <vt:lpstr>第二篇 第7章 基礎密碼學</vt:lpstr>
      <vt:lpstr>A. 古典(classical)密碼學 演進 evolution </vt:lpstr>
      <vt:lpstr>密碼學的演進</vt:lpstr>
      <vt:lpstr>位移加密法</vt:lpstr>
      <vt:lpstr>替換加密法</vt:lpstr>
      <vt:lpstr>頻率分析法 (破解)</vt:lpstr>
      <vt:lpstr>多重字母替換加密法</vt:lpstr>
      <vt:lpstr>巴貝奇的解密</vt:lpstr>
      <vt:lpstr>連續金鑰加密</vt:lpstr>
      <vt:lpstr>一次性密碼本</vt:lpstr>
      <vt:lpstr>謎 – 成功的密碼機器</vt:lpstr>
      <vt:lpstr>圖靈的解密</vt:lpstr>
      <vt:lpstr>稀有語言 – 另類的加密法</vt:lpstr>
      <vt:lpstr>隱藏訊息加密法</vt:lpstr>
      <vt:lpstr>B.近代電腦密碼學 (modern)</vt:lpstr>
      <vt:lpstr>B.近代電腦密碼學</vt:lpstr>
      <vt:lpstr>B. 安全的密碼演算法</vt:lpstr>
      <vt:lpstr>B. 基本轉換技巧</vt:lpstr>
      <vt:lpstr>B.加解密以兩個角度來區分</vt:lpstr>
      <vt:lpstr>串流式加密法 (對稱式加解密)</vt:lpstr>
      <vt:lpstr>真值表 True-Table  1/2</vt:lpstr>
      <vt:lpstr>真值表    2/2</vt:lpstr>
      <vt:lpstr>PowerPoint 簡報</vt:lpstr>
      <vt:lpstr>B.1 對稱式加密/解密的基本運作</vt:lpstr>
      <vt:lpstr>DES加密法</vt:lpstr>
      <vt:lpstr>DES F-Function功能圖</vt:lpstr>
      <vt:lpstr>DES F-Function功能描述</vt:lpstr>
      <vt:lpstr>對稱式加密的優缺點</vt:lpstr>
      <vt:lpstr>Before B.2   (非對稱運算) </vt:lpstr>
      <vt:lpstr>Diffie - Hellman 鑰匙交換法(非對稱運算) </vt:lpstr>
      <vt:lpstr>B.2 非對稱式加/解密 (Asymmetric)</vt:lpstr>
      <vt:lpstr>B2. 非對稱式加密</vt:lpstr>
      <vt:lpstr>PowerPoint 簡報</vt:lpstr>
      <vt:lpstr>2.A: RAS 金鑰產生</vt:lpstr>
      <vt:lpstr>2.B: RAS 加密/解密-計算</vt:lpstr>
      <vt:lpstr>B.3 雜湊函數 (HASH)</vt:lpstr>
      <vt:lpstr>雜湊函數(Hash Function)</vt:lpstr>
      <vt:lpstr>雜湊函數的特質</vt:lpstr>
      <vt:lpstr>B3. 雜湊函數</vt:lpstr>
      <vt:lpstr>常見單向雜湊函數的比較 </vt:lpstr>
      <vt:lpstr>B.4 非對稱式簽/驗章 (Signature)</vt:lpstr>
      <vt:lpstr>紙本簽章</vt:lpstr>
      <vt:lpstr>B4. 數位簽章</vt:lpstr>
      <vt:lpstr>PowerPoint 簡報</vt:lpstr>
      <vt:lpstr>小結 Sub-Summary </vt:lpstr>
      <vt:lpstr>非對稱式加密中-最常被使用的RSA 算法</vt:lpstr>
      <vt:lpstr>B.5 數位信封 (Digital  Envelope)</vt:lpstr>
      <vt:lpstr>數位信封 (Digital Envelope)</vt:lpstr>
      <vt:lpstr>數位信封 (Digital Envelope)</vt:lpstr>
      <vt:lpstr>數位信封的說明(一)</vt:lpstr>
      <vt:lpstr>數位信封的說明(二)</vt:lpstr>
      <vt:lpstr>PowerPoint 簡報</vt:lpstr>
      <vt:lpstr>數位信封的說明(三)-優缺點</vt:lpstr>
      <vt:lpstr>院際間的資料交換，都採用數位信封(Digital  Envelope)，以保護病人資料。請說明數位信封製作的過程</vt:lpstr>
      <vt:lpstr>B.6 對稱式加密的模式 (mode)</vt:lpstr>
      <vt:lpstr>B6. 對稱式加密的應用模式</vt:lpstr>
      <vt:lpstr>ECB</vt:lpstr>
      <vt:lpstr>CBC</vt:lpstr>
      <vt:lpstr>CFB</vt:lpstr>
      <vt:lpstr>OFB</vt:lpstr>
      <vt:lpstr>CTR</vt:lpstr>
      <vt:lpstr>Triple DES</vt:lpstr>
      <vt:lpstr>B.7 PKI的架構及其它的應用 (Architecture)</vt:lpstr>
      <vt:lpstr> B7. PKI (Public Key Infrastructure)</vt:lpstr>
      <vt:lpstr>憑證管理中心 </vt:lpstr>
      <vt:lpstr>註冊管理中心</vt:lpstr>
      <vt:lpstr>數位憑證</vt:lpstr>
      <vt:lpstr>X.509</vt:lpstr>
      <vt:lpstr>SSL &amp; TLS</vt:lpstr>
      <vt:lpstr>CMP &amp; S/MIME</vt:lpstr>
      <vt:lpstr>SET</vt:lpstr>
      <vt:lpstr>SSH</vt:lpstr>
      <vt:lpstr>PGP</vt:lpstr>
      <vt:lpstr>B.8 金鑰管理  (Key Management)</vt:lpstr>
      <vt:lpstr>B8. 金鑰管理</vt:lpstr>
      <vt:lpstr>B.8 密碼系統攻擊 (Cryptosystem Attack)</vt:lpstr>
      <vt:lpstr>B.9 密碼系統攻擊 密碼系統遭受攻擊的目標</vt:lpstr>
      <vt:lpstr>密碼攻擊者分析訊息的方式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user</cp:lastModifiedBy>
  <cp:revision>1804</cp:revision>
  <dcterms:created xsi:type="dcterms:W3CDTF">2007-09-03T02:45:25Z</dcterms:created>
  <dcterms:modified xsi:type="dcterms:W3CDTF">2024-11-17T04:23:20Z</dcterms:modified>
</cp:coreProperties>
</file>