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65"/>
  </p:notesMasterIdLst>
  <p:handoutMasterIdLst>
    <p:handoutMasterId r:id="rId66"/>
  </p:handoutMasterIdLst>
  <p:sldIdLst>
    <p:sldId id="392" r:id="rId2"/>
    <p:sldId id="393" r:id="rId3"/>
    <p:sldId id="394" r:id="rId4"/>
    <p:sldId id="304" r:id="rId5"/>
    <p:sldId id="343" r:id="rId6"/>
    <p:sldId id="344" r:id="rId7"/>
    <p:sldId id="306" r:id="rId8"/>
    <p:sldId id="405" r:id="rId9"/>
    <p:sldId id="307" r:id="rId10"/>
    <p:sldId id="313" r:id="rId11"/>
    <p:sldId id="314" r:id="rId12"/>
    <p:sldId id="315" r:id="rId13"/>
    <p:sldId id="316" r:id="rId14"/>
    <p:sldId id="351" r:id="rId15"/>
    <p:sldId id="347" r:id="rId16"/>
    <p:sldId id="404" r:id="rId17"/>
    <p:sldId id="345" r:id="rId18"/>
    <p:sldId id="406" r:id="rId19"/>
    <p:sldId id="320" r:id="rId20"/>
    <p:sldId id="391" r:id="rId21"/>
    <p:sldId id="403" r:id="rId22"/>
    <p:sldId id="322" r:id="rId23"/>
    <p:sldId id="390" r:id="rId24"/>
    <p:sldId id="325" r:id="rId25"/>
    <p:sldId id="329" r:id="rId26"/>
    <p:sldId id="331" r:id="rId27"/>
    <p:sldId id="334" r:id="rId28"/>
    <p:sldId id="341" r:id="rId29"/>
    <p:sldId id="349" r:id="rId30"/>
    <p:sldId id="350" r:id="rId31"/>
    <p:sldId id="402" r:id="rId32"/>
    <p:sldId id="422" r:id="rId33"/>
    <p:sldId id="423" r:id="rId34"/>
    <p:sldId id="424" r:id="rId35"/>
    <p:sldId id="353" r:id="rId36"/>
    <p:sldId id="354" r:id="rId37"/>
    <p:sldId id="355" r:id="rId38"/>
    <p:sldId id="421" r:id="rId39"/>
    <p:sldId id="407" r:id="rId40"/>
    <p:sldId id="408" r:id="rId41"/>
    <p:sldId id="409" r:id="rId42"/>
    <p:sldId id="412" r:id="rId43"/>
    <p:sldId id="410" r:id="rId44"/>
    <p:sldId id="411" r:id="rId45"/>
    <p:sldId id="413" r:id="rId46"/>
    <p:sldId id="414" r:id="rId47"/>
    <p:sldId id="415" r:id="rId48"/>
    <p:sldId id="416" r:id="rId49"/>
    <p:sldId id="417" r:id="rId50"/>
    <p:sldId id="418" r:id="rId51"/>
    <p:sldId id="419" r:id="rId52"/>
    <p:sldId id="420" r:id="rId53"/>
    <p:sldId id="356" r:id="rId54"/>
    <p:sldId id="358" r:id="rId55"/>
    <p:sldId id="357" r:id="rId56"/>
    <p:sldId id="383" r:id="rId57"/>
    <p:sldId id="401" r:id="rId58"/>
    <p:sldId id="384" r:id="rId59"/>
    <p:sldId id="385" r:id="rId60"/>
    <p:sldId id="386" r:id="rId61"/>
    <p:sldId id="387" r:id="rId62"/>
    <p:sldId id="388" r:id="rId63"/>
    <p:sldId id="389" r:id="rId64"/>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CCFF"/>
    <a:srgbClr val="663300"/>
    <a:srgbClr val="FFFFCC"/>
    <a:srgbClr val="9F3789"/>
    <a:srgbClr val="660033"/>
    <a:srgbClr val="C14BA8"/>
    <a:srgbClr val="CA68B7"/>
    <a:srgbClr val="C04C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57" autoAdjust="0"/>
    <p:restoredTop sz="94075" autoAdjust="0"/>
  </p:normalViewPr>
  <p:slideViewPr>
    <p:cSldViewPr>
      <p:cViewPr varScale="1">
        <p:scale>
          <a:sx n="115" d="100"/>
          <a:sy n="115" d="100"/>
        </p:scale>
        <p:origin x="1296" y="6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23068"/>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22555-B01F-4477-BB63-3A84A24ED37D}"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TW" altLang="en-US"/>
        </a:p>
      </dgm:t>
    </dgm:pt>
    <dgm:pt modelId="{40DA4457-8809-4369-8A74-06D64C952D62}">
      <dgm:prSet phldrT="[文字]" custT="1"/>
      <dgm:spPr/>
      <dgm:t>
        <a:bodyPr/>
        <a:lstStyle/>
        <a:p>
          <a:r>
            <a:rPr lang="en-US" altLang="zh-TW" sz="2400" b="1" dirty="0" smtClean="0">
              <a:latin typeface="Calibri" pitchFamily="34" charset="0"/>
              <a:cs typeface="Calibri" pitchFamily="34" charset="0"/>
            </a:rPr>
            <a:t>Java</a:t>
          </a:r>
          <a:endParaRPr lang="zh-TW" altLang="en-US" sz="2400" b="1" dirty="0">
            <a:latin typeface="Calibri" pitchFamily="34" charset="0"/>
            <a:cs typeface="Calibri" pitchFamily="34" charset="0"/>
          </a:endParaRPr>
        </a:p>
      </dgm:t>
    </dgm:pt>
    <dgm:pt modelId="{09DE7F5F-082A-43F7-8A0E-29A023F85144}" type="parTrans" cxnId="{34AFBB0E-9B53-4766-9007-84635042FB94}">
      <dgm:prSet/>
      <dgm:spPr/>
      <dgm:t>
        <a:bodyPr/>
        <a:lstStyle/>
        <a:p>
          <a:endParaRPr lang="zh-TW" altLang="en-US">
            <a:latin typeface="Calibri" pitchFamily="34" charset="0"/>
            <a:cs typeface="Calibri" pitchFamily="34" charset="0"/>
          </a:endParaRPr>
        </a:p>
      </dgm:t>
    </dgm:pt>
    <dgm:pt modelId="{BC628CAB-0A2E-4B3F-87EC-1C7B01D3C979}" type="sibTrans" cxnId="{34AFBB0E-9B53-4766-9007-84635042FB94}">
      <dgm:prSet/>
      <dgm:spPr/>
      <dgm:t>
        <a:bodyPr/>
        <a:lstStyle/>
        <a:p>
          <a:endParaRPr lang="zh-TW" altLang="en-US">
            <a:latin typeface="Calibri" pitchFamily="34" charset="0"/>
            <a:cs typeface="Calibri" pitchFamily="34" charset="0"/>
          </a:endParaRPr>
        </a:p>
      </dgm:t>
    </dgm:pt>
    <dgm:pt modelId="{789FD5A7-3A55-46E6-8A74-9B6674462345}">
      <dgm:prSet phldrT="[文字]" custT="1"/>
      <dgm:spPr/>
      <dgm:t>
        <a:bodyPr/>
        <a:lstStyle/>
        <a:p>
          <a:r>
            <a:rPr lang="en-US" altLang="zh-TW" sz="2400" b="1" dirty="0" smtClean="0">
              <a:latin typeface="Calibri" pitchFamily="34" charset="0"/>
              <a:cs typeface="Calibri" pitchFamily="34" charset="0"/>
            </a:rPr>
            <a:t>ActiveX</a:t>
          </a:r>
          <a:endParaRPr lang="zh-TW" altLang="en-US" sz="2400" b="1" dirty="0">
            <a:latin typeface="Calibri" pitchFamily="34" charset="0"/>
            <a:cs typeface="Calibri" pitchFamily="34" charset="0"/>
          </a:endParaRPr>
        </a:p>
      </dgm:t>
    </dgm:pt>
    <dgm:pt modelId="{0060439F-519B-4957-B52F-F5D47E44808D}" type="parTrans" cxnId="{8E049639-BA11-4EC6-B060-EB547208E46B}">
      <dgm:prSet/>
      <dgm:spPr/>
      <dgm:t>
        <a:bodyPr/>
        <a:lstStyle/>
        <a:p>
          <a:endParaRPr lang="zh-TW" altLang="en-US">
            <a:latin typeface="Calibri" pitchFamily="34" charset="0"/>
            <a:cs typeface="Calibri" pitchFamily="34" charset="0"/>
          </a:endParaRPr>
        </a:p>
      </dgm:t>
    </dgm:pt>
    <dgm:pt modelId="{1AE74032-0228-4083-BA4F-F799C9050573}" type="sibTrans" cxnId="{8E049639-BA11-4EC6-B060-EB547208E46B}">
      <dgm:prSet/>
      <dgm:spPr/>
      <dgm:t>
        <a:bodyPr/>
        <a:lstStyle/>
        <a:p>
          <a:endParaRPr lang="zh-TW" altLang="en-US">
            <a:latin typeface="Calibri" pitchFamily="34" charset="0"/>
            <a:cs typeface="Calibri" pitchFamily="34" charset="0"/>
          </a:endParaRPr>
        </a:p>
      </dgm:t>
    </dgm:pt>
    <dgm:pt modelId="{F0CD44A5-DF56-42B3-8F0D-8B2A306FC11C}">
      <dgm:prSet/>
      <dgm:spPr/>
      <dgm:t>
        <a:bodyPr/>
        <a:lstStyle/>
        <a:p>
          <a:r>
            <a:rPr lang="en-US" altLang="zh-TW" dirty="0" smtClean="0">
              <a:solidFill>
                <a:srgbClr val="0000FF"/>
              </a:solidFill>
              <a:latin typeface="Calibri" pitchFamily="34" charset="0"/>
              <a:cs typeface="Calibri" pitchFamily="34" charset="0"/>
            </a:rPr>
            <a:t>Java </a:t>
          </a:r>
          <a:r>
            <a:rPr lang="zh-TW" altLang="en-US" dirty="0" smtClean="0">
              <a:solidFill>
                <a:srgbClr val="0000FF"/>
              </a:solidFill>
              <a:latin typeface="Calibri" pitchFamily="34" charset="0"/>
              <a:cs typeface="Calibri" pitchFamily="34" charset="0"/>
            </a:rPr>
            <a:t>小程式 </a:t>
          </a:r>
          <a:r>
            <a:rPr lang="en-US" altLang="zh-TW" dirty="0" smtClean="0">
              <a:solidFill>
                <a:srgbClr val="FF0000"/>
              </a:solidFill>
              <a:latin typeface="Calibri" pitchFamily="34" charset="0"/>
              <a:cs typeface="Calibri" pitchFamily="34" charset="0"/>
            </a:rPr>
            <a:t>(applet) </a:t>
          </a:r>
          <a:r>
            <a:rPr lang="zh-TW" altLang="en-US" dirty="0" smtClean="0">
              <a:latin typeface="Calibri" pitchFamily="34" charset="0"/>
              <a:cs typeface="Calibri" pitchFamily="34" charset="0"/>
            </a:rPr>
            <a:t>可以從伺服器下載，經由瀏覽器在客戶端電腦上執行。</a:t>
          </a:r>
          <a:r>
            <a:rPr lang="zh-TW" altLang="en-US" dirty="0" smtClean="0">
              <a:solidFill>
                <a:srgbClr val="0000FF"/>
              </a:solidFill>
              <a:latin typeface="Calibri" pitchFamily="34" charset="0"/>
              <a:cs typeface="Calibri" pitchFamily="34" charset="0"/>
            </a:rPr>
            <a:t>小程式被限制在一定的記憶體區間內，因此被視為安全</a:t>
          </a:r>
          <a:r>
            <a:rPr lang="zh-TW" altLang="en-US" dirty="0" smtClean="0">
              <a:latin typeface="Calibri" pitchFamily="34" charset="0"/>
              <a:cs typeface="Calibri" pitchFamily="34" charset="0"/>
            </a:rPr>
            <a:t>。</a:t>
          </a:r>
          <a:endParaRPr lang="en-US" altLang="zh-TW" dirty="0" smtClean="0">
            <a:latin typeface="Calibri" pitchFamily="34" charset="0"/>
            <a:cs typeface="Calibri" pitchFamily="34" charset="0"/>
          </a:endParaRPr>
        </a:p>
      </dgm:t>
    </dgm:pt>
    <dgm:pt modelId="{0D9ECB3D-9B50-40AF-8741-B6993E14B7E7}" type="parTrans" cxnId="{121E5638-8A71-4958-8B30-5278038F4FB7}">
      <dgm:prSet/>
      <dgm:spPr/>
      <dgm:t>
        <a:bodyPr/>
        <a:lstStyle/>
        <a:p>
          <a:endParaRPr lang="zh-TW" altLang="en-US">
            <a:latin typeface="Calibri" pitchFamily="34" charset="0"/>
            <a:cs typeface="Calibri" pitchFamily="34" charset="0"/>
          </a:endParaRPr>
        </a:p>
      </dgm:t>
    </dgm:pt>
    <dgm:pt modelId="{A21CED91-59D7-44FF-9C74-406F08ADAB17}" type="sibTrans" cxnId="{121E5638-8A71-4958-8B30-5278038F4FB7}">
      <dgm:prSet/>
      <dgm:spPr/>
      <dgm:t>
        <a:bodyPr/>
        <a:lstStyle/>
        <a:p>
          <a:endParaRPr lang="zh-TW" altLang="en-US">
            <a:latin typeface="Calibri" pitchFamily="34" charset="0"/>
            <a:cs typeface="Calibri" pitchFamily="34" charset="0"/>
          </a:endParaRPr>
        </a:p>
      </dgm:t>
    </dgm:pt>
    <dgm:pt modelId="{E1FD3614-5008-499B-B988-1A29DA6DC609}">
      <dgm:prSet phldrT="[文字]"/>
      <dgm:spPr/>
      <dgm:t>
        <a:bodyPr/>
        <a:lstStyle/>
        <a:p>
          <a:r>
            <a:rPr lang="en-US" altLang="zh-TW" dirty="0" smtClean="0">
              <a:latin typeface="Calibri" pitchFamily="34" charset="0"/>
              <a:cs typeface="Calibri" pitchFamily="34" charset="0"/>
            </a:rPr>
            <a:t>Java </a:t>
          </a:r>
          <a:r>
            <a:rPr lang="zh-TW" altLang="en-US" dirty="0" smtClean="0">
              <a:latin typeface="Calibri" pitchFamily="34" charset="0"/>
              <a:cs typeface="Calibri" pitchFamily="34" charset="0"/>
            </a:rPr>
            <a:t>由</a:t>
          </a:r>
          <a:r>
            <a:rPr lang="zh-TW" altLang="en-US" dirty="0" smtClean="0">
              <a:solidFill>
                <a:srgbClr val="FF0000"/>
              </a:solidFill>
              <a:latin typeface="Calibri" pitchFamily="34" charset="0"/>
              <a:cs typeface="Calibri" pitchFamily="34" charset="0"/>
            </a:rPr>
            <a:t>昇陽公司 </a:t>
          </a:r>
          <a:r>
            <a:rPr lang="zh-TW" altLang="en-US" dirty="0" smtClean="0">
              <a:latin typeface="Calibri" pitchFamily="34" charset="0"/>
              <a:cs typeface="Calibri" pitchFamily="34" charset="0"/>
            </a:rPr>
            <a:t>在</a:t>
          </a:r>
          <a:r>
            <a:rPr lang="en-US" altLang="zh-TW" dirty="0" smtClean="0">
              <a:latin typeface="Calibri" pitchFamily="34" charset="0"/>
              <a:cs typeface="Calibri" pitchFamily="34" charset="0"/>
            </a:rPr>
            <a:t>1990</a:t>
          </a:r>
          <a:r>
            <a:rPr lang="zh-TW" altLang="en-US" dirty="0" smtClean="0">
              <a:latin typeface="Calibri" pitchFamily="34" charset="0"/>
              <a:cs typeface="Calibri" pitchFamily="34" charset="0"/>
            </a:rPr>
            <a:t>年代發展出來，執行在虛擬機器上。由於跨平台特性，</a:t>
          </a:r>
          <a:r>
            <a:rPr lang="en-US" altLang="zh-TW" dirty="0" smtClean="0">
              <a:latin typeface="Calibri" pitchFamily="34" charset="0"/>
              <a:cs typeface="Calibri" pitchFamily="34" charset="0"/>
            </a:rPr>
            <a:t>Java</a:t>
          </a:r>
          <a:r>
            <a:rPr lang="zh-TW" altLang="en-US" dirty="0" smtClean="0">
              <a:latin typeface="Calibri" pitchFamily="34" charset="0"/>
              <a:cs typeface="Calibri" pitchFamily="34" charset="0"/>
            </a:rPr>
            <a:t> 已是網路程式的首選。</a:t>
          </a:r>
          <a:endParaRPr lang="zh-TW" altLang="en-US" dirty="0">
            <a:latin typeface="Calibri" pitchFamily="34" charset="0"/>
            <a:cs typeface="Calibri" pitchFamily="34" charset="0"/>
          </a:endParaRPr>
        </a:p>
      </dgm:t>
    </dgm:pt>
    <dgm:pt modelId="{CA727D84-9B04-4CA7-AC4B-6B689B1AB6F9}" type="parTrans" cxnId="{70DE70CD-0A34-4D11-A0D5-2B807513E1F5}">
      <dgm:prSet/>
      <dgm:spPr/>
      <dgm:t>
        <a:bodyPr/>
        <a:lstStyle/>
        <a:p>
          <a:endParaRPr lang="zh-TW" altLang="en-US">
            <a:latin typeface="Calibri" pitchFamily="34" charset="0"/>
            <a:cs typeface="Calibri" pitchFamily="34" charset="0"/>
          </a:endParaRPr>
        </a:p>
      </dgm:t>
    </dgm:pt>
    <dgm:pt modelId="{E5A79CBF-ECA8-43A3-AAE0-A2AC64E3FEB8}" type="sibTrans" cxnId="{70DE70CD-0A34-4D11-A0D5-2B807513E1F5}">
      <dgm:prSet/>
      <dgm:spPr/>
      <dgm:t>
        <a:bodyPr/>
        <a:lstStyle/>
        <a:p>
          <a:endParaRPr lang="zh-TW" altLang="en-US">
            <a:latin typeface="Calibri" pitchFamily="34" charset="0"/>
            <a:cs typeface="Calibri" pitchFamily="34" charset="0"/>
          </a:endParaRPr>
        </a:p>
      </dgm:t>
    </dgm:pt>
    <dgm:pt modelId="{CC404FAB-9A12-4FA5-A551-3202947E4B93}">
      <dgm:prSet/>
      <dgm:spPr/>
      <dgm:t>
        <a:bodyPr/>
        <a:lstStyle/>
        <a:p>
          <a:r>
            <a:rPr lang="en-US" altLang="zh-TW" dirty="0" smtClean="0">
              <a:solidFill>
                <a:srgbClr val="FF0000"/>
              </a:solidFill>
              <a:latin typeface="Calibri" pitchFamily="34" charset="0"/>
              <a:cs typeface="Calibri" pitchFamily="34" charset="0"/>
            </a:rPr>
            <a:t>ActiveX</a:t>
          </a:r>
          <a:r>
            <a:rPr lang="zh-TW" altLang="en-US" dirty="0" smtClean="0">
              <a:solidFill>
                <a:srgbClr val="0000FF"/>
              </a:solidFill>
              <a:latin typeface="Calibri" pitchFamily="34" charset="0"/>
              <a:cs typeface="Calibri" pitchFamily="34" charset="0"/>
            </a:rPr>
            <a:t>的安全設計是讓網路瀏覽器詢問使用者，是否信任某伺服器下載的</a:t>
          </a:r>
          <a:r>
            <a:rPr lang="en-US" altLang="zh-TW" dirty="0" smtClean="0">
              <a:solidFill>
                <a:srgbClr val="0000FF"/>
              </a:solidFill>
              <a:latin typeface="Calibri" pitchFamily="34" charset="0"/>
              <a:cs typeface="Calibri" pitchFamily="34" charset="0"/>
            </a:rPr>
            <a:t>ActiveX</a:t>
          </a:r>
          <a:r>
            <a:rPr lang="zh-TW" altLang="en-US" dirty="0" smtClean="0">
              <a:solidFill>
                <a:srgbClr val="0000FF"/>
              </a:solidFill>
              <a:latin typeface="Calibri" pitchFamily="34" charset="0"/>
              <a:cs typeface="Calibri" pitchFamily="34" charset="0"/>
            </a:rPr>
            <a:t>程式</a:t>
          </a:r>
          <a:r>
            <a:rPr lang="zh-TW" altLang="en-US" dirty="0" smtClean="0">
              <a:latin typeface="Calibri" pitchFamily="34" charset="0"/>
              <a:cs typeface="Calibri" pitchFamily="34" charset="0"/>
            </a:rPr>
            <a:t>。</a:t>
          </a:r>
          <a:endParaRPr lang="en-US" altLang="zh-TW" dirty="0" smtClean="0">
            <a:latin typeface="Calibri" pitchFamily="34" charset="0"/>
            <a:cs typeface="Calibri" pitchFamily="34" charset="0"/>
          </a:endParaRPr>
        </a:p>
      </dgm:t>
    </dgm:pt>
    <dgm:pt modelId="{49CCCC7C-08AE-44F7-9343-0EE0CBCB3CEC}" type="parTrans" cxnId="{1A6437C3-D08B-4D37-B521-A38C3B52A1C6}">
      <dgm:prSet/>
      <dgm:spPr/>
      <dgm:t>
        <a:bodyPr/>
        <a:lstStyle/>
        <a:p>
          <a:endParaRPr lang="zh-TW" altLang="en-US">
            <a:latin typeface="Calibri" pitchFamily="34" charset="0"/>
            <a:cs typeface="Calibri" pitchFamily="34" charset="0"/>
          </a:endParaRPr>
        </a:p>
      </dgm:t>
    </dgm:pt>
    <dgm:pt modelId="{EDD32302-7E5A-466C-B59E-ACD85068755C}" type="sibTrans" cxnId="{1A6437C3-D08B-4D37-B521-A38C3B52A1C6}">
      <dgm:prSet/>
      <dgm:spPr/>
      <dgm:t>
        <a:bodyPr/>
        <a:lstStyle/>
        <a:p>
          <a:endParaRPr lang="zh-TW" altLang="en-US">
            <a:latin typeface="Calibri" pitchFamily="34" charset="0"/>
            <a:cs typeface="Calibri" pitchFamily="34" charset="0"/>
          </a:endParaRPr>
        </a:p>
      </dgm:t>
    </dgm:pt>
    <dgm:pt modelId="{3CF34D80-4D34-40FA-B7B9-A6E1874A506C}">
      <dgm:prSet phldrT="[文字]"/>
      <dgm:spPr/>
      <dgm:t>
        <a:bodyPr/>
        <a:lstStyle/>
        <a:p>
          <a:r>
            <a:rPr lang="en-US" altLang="zh-TW" dirty="0" smtClean="0">
              <a:latin typeface="Calibri" pitchFamily="34" charset="0"/>
              <a:cs typeface="Calibri" pitchFamily="34" charset="0"/>
            </a:rPr>
            <a:t>ActiveX </a:t>
          </a:r>
          <a:r>
            <a:rPr lang="zh-TW" altLang="en-US" dirty="0" smtClean="0">
              <a:latin typeface="Calibri" pitchFamily="34" charset="0"/>
              <a:cs typeface="Calibri" pitchFamily="34" charset="0"/>
            </a:rPr>
            <a:t>是</a:t>
          </a:r>
          <a:r>
            <a:rPr lang="zh-TW" altLang="en-US" dirty="0" smtClean="0">
              <a:solidFill>
                <a:srgbClr val="FF0000"/>
              </a:solidFill>
              <a:latin typeface="Calibri" pitchFamily="34" charset="0"/>
              <a:cs typeface="Calibri" pitchFamily="34" charset="0"/>
            </a:rPr>
            <a:t>微軟公司</a:t>
          </a:r>
          <a:r>
            <a:rPr lang="zh-TW" altLang="en-US" dirty="0" smtClean="0">
              <a:latin typeface="Calibri" pitchFamily="34" charset="0"/>
              <a:cs typeface="Calibri" pitchFamily="34" charset="0"/>
            </a:rPr>
            <a:t>的技術，也是一種下載到客戶端電腦上執行的網路程式。</a:t>
          </a:r>
          <a:r>
            <a:rPr lang="en-US" altLang="zh-TW" dirty="0" smtClean="0">
              <a:latin typeface="Calibri" pitchFamily="34" charset="0"/>
              <a:cs typeface="Calibri" pitchFamily="34" charset="0"/>
            </a:rPr>
            <a:t>ActiveX</a:t>
          </a:r>
          <a:r>
            <a:rPr lang="zh-TW" altLang="en-US" dirty="0" smtClean="0">
              <a:latin typeface="Calibri" pitchFamily="34" charset="0"/>
              <a:cs typeface="Calibri" pitchFamily="34" charset="0"/>
            </a:rPr>
            <a:t>直接下載到硬碟，可能造成更多安全性問題。</a:t>
          </a:r>
          <a:endParaRPr lang="zh-TW" altLang="en-US" dirty="0">
            <a:latin typeface="Calibri" pitchFamily="34" charset="0"/>
            <a:cs typeface="Calibri" pitchFamily="34" charset="0"/>
          </a:endParaRPr>
        </a:p>
      </dgm:t>
    </dgm:pt>
    <dgm:pt modelId="{BDA84156-71D9-4E4F-9277-84508C4F8523}" type="parTrans" cxnId="{E6155764-BE3E-47C1-9109-AE619623813C}">
      <dgm:prSet/>
      <dgm:spPr/>
      <dgm:t>
        <a:bodyPr/>
        <a:lstStyle/>
        <a:p>
          <a:endParaRPr lang="zh-TW" altLang="en-US">
            <a:latin typeface="Calibri" pitchFamily="34" charset="0"/>
            <a:cs typeface="Calibri" pitchFamily="34" charset="0"/>
          </a:endParaRPr>
        </a:p>
      </dgm:t>
    </dgm:pt>
    <dgm:pt modelId="{642AB7C3-C756-4EF7-9962-F818E0E2BF16}" type="sibTrans" cxnId="{E6155764-BE3E-47C1-9109-AE619623813C}">
      <dgm:prSet/>
      <dgm:spPr/>
      <dgm:t>
        <a:bodyPr/>
        <a:lstStyle/>
        <a:p>
          <a:endParaRPr lang="zh-TW" altLang="en-US">
            <a:latin typeface="Calibri" pitchFamily="34" charset="0"/>
            <a:cs typeface="Calibri" pitchFamily="34" charset="0"/>
          </a:endParaRPr>
        </a:p>
      </dgm:t>
    </dgm:pt>
    <dgm:pt modelId="{F49FD31B-44F4-45DA-B3AD-61BEB69B9D21}" type="pres">
      <dgm:prSet presAssocID="{72422555-B01F-4477-BB63-3A84A24ED37D}" presName="Name0" presStyleCnt="0">
        <dgm:presLayoutVars>
          <dgm:dir/>
          <dgm:animLvl val="lvl"/>
          <dgm:resizeHandles val="exact"/>
        </dgm:presLayoutVars>
      </dgm:prSet>
      <dgm:spPr/>
      <dgm:t>
        <a:bodyPr/>
        <a:lstStyle/>
        <a:p>
          <a:endParaRPr lang="zh-TW" altLang="en-US"/>
        </a:p>
      </dgm:t>
    </dgm:pt>
    <dgm:pt modelId="{06D6D84E-135A-4AC0-BC06-D8AB8FF02133}" type="pres">
      <dgm:prSet presAssocID="{40DA4457-8809-4369-8A74-06D64C952D62}" presName="composite" presStyleCnt="0"/>
      <dgm:spPr/>
    </dgm:pt>
    <dgm:pt modelId="{3B86830D-C4F9-4CB1-8566-B7C64CBEDA91}" type="pres">
      <dgm:prSet presAssocID="{40DA4457-8809-4369-8A74-06D64C952D62}" presName="parTx" presStyleLbl="alignNode1" presStyleIdx="0" presStyleCnt="2">
        <dgm:presLayoutVars>
          <dgm:chMax val="0"/>
          <dgm:chPref val="0"/>
          <dgm:bulletEnabled val="1"/>
        </dgm:presLayoutVars>
      </dgm:prSet>
      <dgm:spPr/>
      <dgm:t>
        <a:bodyPr/>
        <a:lstStyle/>
        <a:p>
          <a:endParaRPr lang="zh-TW" altLang="en-US"/>
        </a:p>
      </dgm:t>
    </dgm:pt>
    <dgm:pt modelId="{8677D4C8-8F39-4F57-9750-9E038FCDD97A}" type="pres">
      <dgm:prSet presAssocID="{40DA4457-8809-4369-8A74-06D64C952D62}" presName="desTx" presStyleLbl="alignAccFollowNode1" presStyleIdx="0" presStyleCnt="2">
        <dgm:presLayoutVars>
          <dgm:bulletEnabled val="1"/>
        </dgm:presLayoutVars>
      </dgm:prSet>
      <dgm:spPr/>
      <dgm:t>
        <a:bodyPr/>
        <a:lstStyle/>
        <a:p>
          <a:endParaRPr lang="zh-TW" altLang="en-US"/>
        </a:p>
      </dgm:t>
    </dgm:pt>
    <dgm:pt modelId="{136B7CB4-EC0F-4B72-9144-D826B89F2926}" type="pres">
      <dgm:prSet presAssocID="{BC628CAB-0A2E-4B3F-87EC-1C7B01D3C979}" presName="space" presStyleCnt="0"/>
      <dgm:spPr/>
    </dgm:pt>
    <dgm:pt modelId="{62A5C0F3-B808-410E-BC80-3D9729AB61F3}" type="pres">
      <dgm:prSet presAssocID="{789FD5A7-3A55-46E6-8A74-9B6674462345}" presName="composite" presStyleCnt="0"/>
      <dgm:spPr/>
    </dgm:pt>
    <dgm:pt modelId="{51D31C78-F51D-4E97-86DB-6C7E023038F8}" type="pres">
      <dgm:prSet presAssocID="{789FD5A7-3A55-46E6-8A74-9B6674462345}" presName="parTx" presStyleLbl="alignNode1" presStyleIdx="1" presStyleCnt="2">
        <dgm:presLayoutVars>
          <dgm:chMax val="0"/>
          <dgm:chPref val="0"/>
          <dgm:bulletEnabled val="1"/>
        </dgm:presLayoutVars>
      </dgm:prSet>
      <dgm:spPr/>
      <dgm:t>
        <a:bodyPr/>
        <a:lstStyle/>
        <a:p>
          <a:endParaRPr lang="zh-TW" altLang="en-US"/>
        </a:p>
      </dgm:t>
    </dgm:pt>
    <dgm:pt modelId="{354B0C01-3AD6-49F2-9950-2C6F65E7A635}" type="pres">
      <dgm:prSet presAssocID="{789FD5A7-3A55-46E6-8A74-9B6674462345}" presName="desTx" presStyleLbl="alignAccFollowNode1" presStyleIdx="1" presStyleCnt="2">
        <dgm:presLayoutVars>
          <dgm:bulletEnabled val="1"/>
        </dgm:presLayoutVars>
      </dgm:prSet>
      <dgm:spPr/>
      <dgm:t>
        <a:bodyPr/>
        <a:lstStyle/>
        <a:p>
          <a:endParaRPr lang="zh-TW" altLang="en-US"/>
        </a:p>
      </dgm:t>
    </dgm:pt>
  </dgm:ptLst>
  <dgm:cxnLst>
    <dgm:cxn modelId="{7C085DCF-D955-490E-B495-A515C02D06EF}" type="presOf" srcId="{F0CD44A5-DF56-42B3-8F0D-8B2A306FC11C}" destId="{8677D4C8-8F39-4F57-9750-9E038FCDD97A}" srcOrd="0" destOrd="1" presId="urn:microsoft.com/office/officeart/2005/8/layout/hList1"/>
    <dgm:cxn modelId="{68AD9235-B4F8-4EC1-A037-5BCA711E321B}" type="presOf" srcId="{40DA4457-8809-4369-8A74-06D64C952D62}" destId="{3B86830D-C4F9-4CB1-8566-B7C64CBEDA91}" srcOrd="0" destOrd="0" presId="urn:microsoft.com/office/officeart/2005/8/layout/hList1"/>
    <dgm:cxn modelId="{34AFBB0E-9B53-4766-9007-84635042FB94}" srcId="{72422555-B01F-4477-BB63-3A84A24ED37D}" destId="{40DA4457-8809-4369-8A74-06D64C952D62}" srcOrd="0" destOrd="0" parTransId="{09DE7F5F-082A-43F7-8A0E-29A023F85144}" sibTransId="{BC628CAB-0A2E-4B3F-87EC-1C7B01D3C979}"/>
    <dgm:cxn modelId="{28AE0853-A799-46C1-8114-5F5E5F621968}" type="presOf" srcId="{72422555-B01F-4477-BB63-3A84A24ED37D}" destId="{F49FD31B-44F4-45DA-B3AD-61BEB69B9D21}" srcOrd="0" destOrd="0" presId="urn:microsoft.com/office/officeart/2005/8/layout/hList1"/>
    <dgm:cxn modelId="{8E049639-BA11-4EC6-B060-EB547208E46B}" srcId="{72422555-B01F-4477-BB63-3A84A24ED37D}" destId="{789FD5A7-3A55-46E6-8A74-9B6674462345}" srcOrd="1" destOrd="0" parTransId="{0060439F-519B-4957-B52F-F5D47E44808D}" sibTransId="{1AE74032-0228-4083-BA4F-F799C9050573}"/>
    <dgm:cxn modelId="{70DE70CD-0A34-4D11-A0D5-2B807513E1F5}" srcId="{40DA4457-8809-4369-8A74-06D64C952D62}" destId="{E1FD3614-5008-499B-B988-1A29DA6DC609}" srcOrd="0" destOrd="0" parTransId="{CA727D84-9B04-4CA7-AC4B-6B689B1AB6F9}" sibTransId="{E5A79CBF-ECA8-43A3-AAE0-A2AC64E3FEB8}"/>
    <dgm:cxn modelId="{9757EC11-9D71-4726-A27C-F13DDC854B6E}" type="presOf" srcId="{3CF34D80-4D34-40FA-B7B9-A6E1874A506C}" destId="{354B0C01-3AD6-49F2-9950-2C6F65E7A635}" srcOrd="0" destOrd="0" presId="urn:microsoft.com/office/officeart/2005/8/layout/hList1"/>
    <dgm:cxn modelId="{E6155764-BE3E-47C1-9109-AE619623813C}" srcId="{789FD5A7-3A55-46E6-8A74-9B6674462345}" destId="{3CF34D80-4D34-40FA-B7B9-A6E1874A506C}" srcOrd="0" destOrd="0" parTransId="{BDA84156-71D9-4E4F-9277-84508C4F8523}" sibTransId="{642AB7C3-C756-4EF7-9962-F818E0E2BF16}"/>
    <dgm:cxn modelId="{1A6437C3-D08B-4D37-B521-A38C3B52A1C6}" srcId="{789FD5A7-3A55-46E6-8A74-9B6674462345}" destId="{CC404FAB-9A12-4FA5-A551-3202947E4B93}" srcOrd="1" destOrd="0" parTransId="{49CCCC7C-08AE-44F7-9343-0EE0CBCB3CEC}" sibTransId="{EDD32302-7E5A-466C-B59E-ACD85068755C}"/>
    <dgm:cxn modelId="{C0DDE460-5287-4323-9F24-2290AA17E761}" type="presOf" srcId="{789FD5A7-3A55-46E6-8A74-9B6674462345}" destId="{51D31C78-F51D-4E97-86DB-6C7E023038F8}" srcOrd="0" destOrd="0" presId="urn:microsoft.com/office/officeart/2005/8/layout/hList1"/>
    <dgm:cxn modelId="{121E5638-8A71-4958-8B30-5278038F4FB7}" srcId="{40DA4457-8809-4369-8A74-06D64C952D62}" destId="{F0CD44A5-DF56-42B3-8F0D-8B2A306FC11C}" srcOrd="1" destOrd="0" parTransId="{0D9ECB3D-9B50-40AF-8741-B6993E14B7E7}" sibTransId="{A21CED91-59D7-44FF-9C74-406F08ADAB17}"/>
    <dgm:cxn modelId="{9B591CA0-74F0-4898-A8E0-E8C691470DA0}" type="presOf" srcId="{E1FD3614-5008-499B-B988-1A29DA6DC609}" destId="{8677D4C8-8F39-4F57-9750-9E038FCDD97A}" srcOrd="0" destOrd="0" presId="urn:microsoft.com/office/officeart/2005/8/layout/hList1"/>
    <dgm:cxn modelId="{5FCDC6CE-0EC6-458F-B322-2A0D4DAD1160}" type="presOf" srcId="{CC404FAB-9A12-4FA5-A551-3202947E4B93}" destId="{354B0C01-3AD6-49F2-9950-2C6F65E7A635}" srcOrd="0" destOrd="1" presId="urn:microsoft.com/office/officeart/2005/8/layout/hList1"/>
    <dgm:cxn modelId="{C6E9DE11-DF60-43E4-BC7E-073D307F6120}" type="presParOf" srcId="{F49FD31B-44F4-45DA-B3AD-61BEB69B9D21}" destId="{06D6D84E-135A-4AC0-BC06-D8AB8FF02133}" srcOrd="0" destOrd="0" presId="urn:microsoft.com/office/officeart/2005/8/layout/hList1"/>
    <dgm:cxn modelId="{229AED03-8940-4F41-9260-628BDAF972B6}" type="presParOf" srcId="{06D6D84E-135A-4AC0-BC06-D8AB8FF02133}" destId="{3B86830D-C4F9-4CB1-8566-B7C64CBEDA91}" srcOrd="0" destOrd="0" presId="urn:microsoft.com/office/officeart/2005/8/layout/hList1"/>
    <dgm:cxn modelId="{EB4DCB7B-5144-4EA9-A938-409534F6C36B}" type="presParOf" srcId="{06D6D84E-135A-4AC0-BC06-D8AB8FF02133}" destId="{8677D4C8-8F39-4F57-9750-9E038FCDD97A}" srcOrd="1" destOrd="0" presId="urn:microsoft.com/office/officeart/2005/8/layout/hList1"/>
    <dgm:cxn modelId="{B20607C3-D582-4DA9-B775-8862C3AC1224}" type="presParOf" srcId="{F49FD31B-44F4-45DA-B3AD-61BEB69B9D21}" destId="{136B7CB4-EC0F-4B72-9144-D826B89F2926}" srcOrd="1" destOrd="0" presId="urn:microsoft.com/office/officeart/2005/8/layout/hList1"/>
    <dgm:cxn modelId="{5BE47F72-C07B-44AA-B2F9-4A8D33FDF6BA}" type="presParOf" srcId="{F49FD31B-44F4-45DA-B3AD-61BEB69B9D21}" destId="{62A5C0F3-B808-410E-BC80-3D9729AB61F3}" srcOrd="2" destOrd="0" presId="urn:microsoft.com/office/officeart/2005/8/layout/hList1"/>
    <dgm:cxn modelId="{FCF900AD-DE91-4BDB-BB21-31D5A9DC3526}" type="presParOf" srcId="{62A5C0F3-B808-410E-BC80-3D9729AB61F3}" destId="{51D31C78-F51D-4E97-86DB-6C7E023038F8}" srcOrd="0" destOrd="0" presId="urn:microsoft.com/office/officeart/2005/8/layout/hList1"/>
    <dgm:cxn modelId="{48DE7902-2F3E-4BA3-9222-5ADFABBCC495}" type="presParOf" srcId="{62A5C0F3-B808-410E-BC80-3D9729AB61F3}" destId="{354B0C01-3AD6-49F2-9950-2C6F65E7A63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1B16D0-7485-4D49-A155-9D79FC9CF3F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6BB6AA9B-9176-4A16-BD7D-D7D0BE632750}">
      <dgm:prSet phldrT="[文字]" custT="1"/>
      <dgm:spPr/>
      <dgm:t>
        <a:bodyPr/>
        <a:lstStyle/>
        <a:p>
          <a:r>
            <a:rPr lang="zh-TW" altLang="en-US" sz="2000" dirty="0" smtClean="0">
              <a:latin typeface="Calibri" pitchFamily="34" charset="0"/>
              <a:cs typeface="Calibri" pitchFamily="34" charset="0"/>
            </a:rPr>
            <a:t>集線器 </a:t>
          </a:r>
          <a:r>
            <a:rPr lang="en-US" altLang="zh-TW" sz="2000" dirty="0" smtClean="0">
              <a:latin typeface="Calibri" pitchFamily="34" charset="0"/>
              <a:cs typeface="Calibri" pitchFamily="34" charset="0"/>
            </a:rPr>
            <a:t>(hubs)</a:t>
          </a:r>
          <a:endParaRPr lang="zh-TW" altLang="en-US" sz="2000" dirty="0">
            <a:latin typeface="Calibri" pitchFamily="34" charset="0"/>
            <a:cs typeface="Calibri" pitchFamily="34" charset="0"/>
          </a:endParaRPr>
        </a:p>
      </dgm:t>
    </dgm:pt>
    <dgm:pt modelId="{984C0680-8D28-4482-938D-29E96318BEE8}" type="parTrans" cxnId="{CC68BF72-7242-4E83-BA3C-24144AA2E310}">
      <dgm:prSet/>
      <dgm:spPr/>
      <dgm:t>
        <a:bodyPr/>
        <a:lstStyle/>
        <a:p>
          <a:endParaRPr lang="zh-TW" altLang="en-US">
            <a:latin typeface="Calibri" pitchFamily="34" charset="0"/>
            <a:cs typeface="Calibri" pitchFamily="34" charset="0"/>
          </a:endParaRPr>
        </a:p>
      </dgm:t>
    </dgm:pt>
    <dgm:pt modelId="{1B0835A7-5085-43B2-A8EE-AC750BE5E2E2}" type="sibTrans" cxnId="{CC68BF72-7242-4E83-BA3C-24144AA2E310}">
      <dgm:prSet/>
      <dgm:spPr/>
      <dgm:t>
        <a:bodyPr/>
        <a:lstStyle/>
        <a:p>
          <a:endParaRPr lang="zh-TW" altLang="en-US">
            <a:latin typeface="Calibri" pitchFamily="34" charset="0"/>
            <a:cs typeface="Calibri" pitchFamily="34" charset="0"/>
          </a:endParaRPr>
        </a:p>
      </dgm:t>
    </dgm:pt>
    <dgm:pt modelId="{A849712F-9763-4337-A9EC-94DD4A4C683D}">
      <dgm:prSet phldrT="[文字]" custT="1"/>
      <dgm:spPr/>
      <dgm:t>
        <a:bodyPr/>
        <a:lstStyle/>
        <a:p>
          <a:r>
            <a:rPr lang="zh-TW" altLang="en-US" sz="2000" dirty="0" smtClean="0">
              <a:latin typeface="Calibri" pitchFamily="34" charset="0"/>
              <a:cs typeface="Calibri" pitchFamily="34" charset="0"/>
            </a:rPr>
            <a:t>交換器 </a:t>
          </a:r>
          <a:r>
            <a:rPr lang="en-US" altLang="zh-TW" sz="2000" dirty="0" smtClean="0">
              <a:latin typeface="Calibri" pitchFamily="34" charset="0"/>
              <a:cs typeface="Calibri" pitchFamily="34" charset="0"/>
            </a:rPr>
            <a:t>(switches)</a:t>
          </a:r>
          <a:endParaRPr lang="zh-TW" altLang="en-US" sz="2000" dirty="0">
            <a:latin typeface="Calibri" pitchFamily="34" charset="0"/>
            <a:cs typeface="Calibri" pitchFamily="34" charset="0"/>
          </a:endParaRPr>
        </a:p>
      </dgm:t>
    </dgm:pt>
    <dgm:pt modelId="{4A911204-975C-4682-A390-08049EC791BF}" type="parTrans" cxnId="{BCB31D0D-FAE2-467F-8C12-B9F7EA31B26E}">
      <dgm:prSet/>
      <dgm:spPr/>
      <dgm:t>
        <a:bodyPr/>
        <a:lstStyle/>
        <a:p>
          <a:endParaRPr lang="zh-TW" altLang="en-US">
            <a:latin typeface="Calibri" pitchFamily="34" charset="0"/>
            <a:cs typeface="Calibri" pitchFamily="34" charset="0"/>
          </a:endParaRPr>
        </a:p>
      </dgm:t>
    </dgm:pt>
    <dgm:pt modelId="{63EE879C-3600-4DA7-868F-67FD86C70B3D}" type="sibTrans" cxnId="{BCB31D0D-FAE2-467F-8C12-B9F7EA31B26E}">
      <dgm:prSet/>
      <dgm:spPr/>
      <dgm:t>
        <a:bodyPr/>
        <a:lstStyle/>
        <a:p>
          <a:endParaRPr lang="zh-TW" altLang="en-US">
            <a:latin typeface="Calibri" pitchFamily="34" charset="0"/>
            <a:cs typeface="Calibri" pitchFamily="34" charset="0"/>
          </a:endParaRPr>
        </a:p>
      </dgm:t>
    </dgm:pt>
    <dgm:pt modelId="{C752BD0F-5DCF-423F-BB83-2E1A06AF0623}">
      <dgm:prSet/>
      <dgm:spPr/>
      <dgm:t>
        <a:bodyPr/>
        <a:lstStyle/>
        <a:p>
          <a:r>
            <a:rPr lang="zh-TW" altLang="en-US" dirty="0" smtClean="0">
              <a:latin typeface="Calibri" pitchFamily="34" charset="0"/>
              <a:cs typeface="Calibri" pitchFamily="34" charset="0"/>
            </a:rPr>
            <a:t>集線器是網路最簡單的元件之一，只是讓許多主機以實體連接埠互相通訊。</a:t>
          </a:r>
          <a:r>
            <a:rPr lang="zh-TW" altLang="en-US" dirty="0" smtClean="0">
              <a:solidFill>
                <a:srgbClr val="0000FF"/>
              </a:solidFill>
              <a:latin typeface="Calibri" pitchFamily="34" charset="0"/>
              <a:cs typeface="Calibri" pitchFamily="34" charset="0"/>
            </a:rPr>
            <a:t>集線器沒有任何安全防護功能</a:t>
          </a:r>
          <a:r>
            <a:rPr lang="zh-TW" altLang="en-US" dirty="0" smtClean="0">
              <a:latin typeface="Calibri" pitchFamily="34" charset="0"/>
              <a:cs typeface="Calibri" pitchFamily="34" charset="0"/>
            </a:rPr>
            <a:t>。</a:t>
          </a:r>
          <a:endParaRPr lang="en-US" altLang="zh-TW" dirty="0" smtClean="0">
            <a:latin typeface="Calibri" pitchFamily="34" charset="0"/>
            <a:cs typeface="Calibri" pitchFamily="34" charset="0"/>
          </a:endParaRPr>
        </a:p>
      </dgm:t>
    </dgm:pt>
    <dgm:pt modelId="{2D6D1E17-8124-49F9-B0F4-08633EF0E5F5}" type="parTrans" cxnId="{1E119D48-7373-4768-A4CE-C14A4E3469CF}">
      <dgm:prSet/>
      <dgm:spPr/>
      <dgm:t>
        <a:bodyPr/>
        <a:lstStyle/>
        <a:p>
          <a:endParaRPr lang="zh-TW" altLang="en-US">
            <a:latin typeface="Calibri" pitchFamily="34" charset="0"/>
            <a:cs typeface="Calibri" pitchFamily="34" charset="0"/>
          </a:endParaRPr>
        </a:p>
      </dgm:t>
    </dgm:pt>
    <dgm:pt modelId="{93A3E39C-5482-4090-941C-79CB26239442}" type="sibTrans" cxnId="{1E119D48-7373-4768-A4CE-C14A4E3469CF}">
      <dgm:prSet/>
      <dgm:spPr/>
      <dgm:t>
        <a:bodyPr/>
        <a:lstStyle/>
        <a:p>
          <a:endParaRPr lang="zh-TW" altLang="en-US">
            <a:latin typeface="Calibri" pitchFamily="34" charset="0"/>
            <a:cs typeface="Calibri" pitchFamily="34" charset="0"/>
          </a:endParaRPr>
        </a:p>
      </dgm:t>
    </dgm:pt>
    <dgm:pt modelId="{64C33BA8-C980-4306-803E-0735E2374070}">
      <dgm:prSet/>
      <dgm:spPr/>
      <dgm:t>
        <a:bodyPr/>
        <a:lstStyle/>
        <a:p>
          <a:r>
            <a:rPr lang="zh-TW" altLang="en-US" dirty="0" smtClean="0">
              <a:latin typeface="Calibri" pitchFamily="34" charset="0"/>
              <a:cs typeface="Calibri" pitchFamily="34" charset="0"/>
            </a:rPr>
            <a:t>交換器也是多連接埠元件，但相較於集線器，它有較多的網路資訊，可以</a:t>
          </a:r>
          <a:r>
            <a:rPr lang="zh-TW" altLang="en-US" dirty="0" smtClean="0">
              <a:solidFill>
                <a:srgbClr val="0000FF"/>
              </a:solidFill>
              <a:latin typeface="Calibri" pitchFamily="34" charset="0"/>
              <a:cs typeface="Calibri" pitchFamily="34" charset="0"/>
            </a:rPr>
            <a:t>有效地提高網路效能</a:t>
          </a:r>
          <a:endParaRPr lang="en-US" altLang="zh-TW" dirty="0" smtClean="0">
            <a:solidFill>
              <a:srgbClr val="0000FF"/>
            </a:solidFill>
            <a:latin typeface="Calibri" pitchFamily="34" charset="0"/>
            <a:cs typeface="Calibri" pitchFamily="34" charset="0"/>
          </a:endParaRPr>
        </a:p>
      </dgm:t>
    </dgm:pt>
    <dgm:pt modelId="{697FA71D-34A5-4579-82A2-64FA74FA4455}" type="parTrans" cxnId="{A2327AF3-9464-4147-AFD6-FB146C0D7344}">
      <dgm:prSet/>
      <dgm:spPr/>
      <dgm:t>
        <a:bodyPr/>
        <a:lstStyle/>
        <a:p>
          <a:endParaRPr lang="zh-TW" altLang="en-US">
            <a:latin typeface="Calibri" pitchFamily="34" charset="0"/>
            <a:cs typeface="Calibri" pitchFamily="34" charset="0"/>
          </a:endParaRPr>
        </a:p>
      </dgm:t>
    </dgm:pt>
    <dgm:pt modelId="{1ECCCC8B-AEAD-4D55-898C-A39AF69E39DD}" type="sibTrans" cxnId="{A2327AF3-9464-4147-AFD6-FB146C0D7344}">
      <dgm:prSet/>
      <dgm:spPr/>
      <dgm:t>
        <a:bodyPr/>
        <a:lstStyle/>
        <a:p>
          <a:endParaRPr lang="zh-TW" altLang="en-US">
            <a:latin typeface="Calibri" pitchFamily="34" charset="0"/>
            <a:cs typeface="Calibri" pitchFamily="34" charset="0"/>
          </a:endParaRPr>
        </a:p>
      </dgm:t>
    </dgm:pt>
    <dgm:pt modelId="{EBB45A87-1421-4F07-BA21-4CE4DF3C828A}">
      <dgm:prSet custT="1"/>
      <dgm:spPr/>
      <dgm:t>
        <a:bodyPr/>
        <a:lstStyle/>
        <a:p>
          <a:r>
            <a:rPr lang="zh-TW" altLang="en-US" sz="2000" smtClean="0">
              <a:latin typeface="Calibri" pitchFamily="34" charset="0"/>
              <a:cs typeface="Calibri" pitchFamily="34" charset="0"/>
            </a:rPr>
            <a:t>路由器 </a:t>
          </a:r>
          <a:r>
            <a:rPr lang="en-US" altLang="zh-TW" sz="2000" smtClean="0">
              <a:latin typeface="Calibri" pitchFamily="34" charset="0"/>
              <a:cs typeface="Calibri" pitchFamily="34" charset="0"/>
            </a:rPr>
            <a:t>(routers)</a:t>
          </a:r>
          <a:r>
            <a:rPr lang="zh-TW" altLang="en-US" sz="2000" smtClean="0">
              <a:latin typeface="Calibri" pitchFamily="34" charset="0"/>
              <a:cs typeface="Calibri" pitchFamily="34" charset="0"/>
            </a:rPr>
            <a:t> </a:t>
          </a:r>
          <a:endParaRPr lang="en-US" altLang="zh-TW" sz="2000" dirty="0" smtClean="0">
            <a:latin typeface="Calibri" pitchFamily="34" charset="0"/>
            <a:cs typeface="Calibri" pitchFamily="34" charset="0"/>
          </a:endParaRPr>
        </a:p>
      </dgm:t>
    </dgm:pt>
    <dgm:pt modelId="{E0585F80-DC6C-4528-8D6A-B35349C69654}" type="parTrans" cxnId="{73730DB0-B6E8-4790-A361-F56164C6B103}">
      <dgm:prSet/>
      <dgm:spPr/>
      <dgm:t>
        <a:bodyPr/>
        <a:lstStyle/>
        <a:p>
          <a:endParaRPr lang="zh-TW" altLang="en-US">
            <a:latin typeface="Calibri" pitchFamily="34" charset="0"/>
            <a:cs typeface="Calibri" pitchFamily="34" charset="0"/>
          </a:endParaRPr>
        </a:p>
      </dgm:t>
    </dgm:pt>
    <dgm:pt modelId="{1C09ABC4-5D87-4C08-BC3C-C2A232EECD5A}" type="sibTrans" cxnId="{73730DB0-B6E8-4790-A361-F56164C6B103}">
      <dgm:prSet/>
      <dgm:spPr/>
      <dgm:t>
        <a:bodyPr/>
        <a:lstStyle/>
        <a:p>
          <a:endParaRPr lang="zh-TW" altLang="en-US">
            <a:latin typeface="Calibri" pitchFamily="34" charset="0"/>
            <a:cs typeface="Calibri" pitchFamily="34" charset="0"/>
          </a:endParaRPr>
        </a:p>
      </dgm:t>
    </dgm:pt>
    <dgm:pt modelId="{8BD9FB5D-D602-4392-852A-3B1A06B46703}">
      <dgm:prSet/>
      <dgm:spPr/>
      <dgm:t>
        <a:bodyPr/>
        <a:lstStyle/>
        <a:p>
          <a:r>
            <a:rPr lang="zh-TW" altLang="en-US" dirty="0" smtClean="0">
              <a:latin typeface="Calibri" pitchFamily="34" charset="0"/>
              <a:cs typeface="Calibri" pitchFamily="34" charset="0"/>
            </a:rPr>
            <a:t>連接兩個或多個網路的主要元件，它可以實體隔離不同的網路，並在</a:t>
          </a:r>
          <a:r>
            <a:rPr lang="en-US" altLang="zh-TW" dirty="0" smtClean="0">
              <a:latin typeface="Calibri" pitchFamily="34" charset="0"/>
              <a:cs typeface="Calibri" pitchFamily="34" charset="0"/>
            </a:rPr>
            <a:t>IP</a:t>
          </a:r>
          <a:r>
            <a:rPr lang="zh-TW" altLang="en-US" dirty="0" smtClean="0">
              <a:latin typeface="Calibri" pitchFamily="34" charset="0"/>
              <a:cs typeface="Calibri" pitchFamily="34" charset="0"/>
            </a:rPr>
            <a:t>層擔任其間的通道，</a:t>
          </a:r>
          <a:r>
            <a:rPr lang="zh-TW" altLang="en-US" dirty="0" smtClean="0">
              <a:solidFill>
                <a:srgbClr val="0000FF"/>
              </a:solidFill>
              <a:latin typeface="Calibri" pitchFamily="34" charset="0"/>
              <a:cs typeface="Calibri" pitchFamily="34" charset="0"/>
            </a:rPr>
            <a:t>同時扮演封包過濾防火牆的角色</a:t>
          </a:r>
          <a:r>
            <a:rPr lang="en-US" altLang="zh-TW" dirty="0" smtClean="0">
              <a:latin typeface="Calibri" pitchFamily="34" charset="0"/>
              <a:cs typeface="Calibri" pitchFamily="34" charset="0"/>
            </a:rPr>
            <a:t>.</a:t>
          </a:r>
        </a:p>
      </dgm:t>
    </dgm:pt>
    <dgm:pt modelId="{A26763C0-2F6B-45F7-A8BA-689C24E87EBE}" type="parTrans" cxnId="{377CD210-1057-45C5-8853-CC8AE1F7CD44}">
      <dgm:prSet/>
      <dgm:spPr/>
      <dgm:t>
        <a:bodyPr/>
        <a:lstStyle/>
        <a:p>
          <a:endParaRPr lang="zh-TW" altLang="en-US">
            <a:latin typeface="Calibri" pitchFamily="34" charset="0"/>
            <a:cs typeface="Calibri" pitchFamily="34" charset="0"/>
          </a:endParaRPr>
        </a:p>
      </dgm:t>
    </dgm:pt>
    <dgm:pt modelId="{4CCFDFC3-471A-45B7-A57E-73C6EBDECFB2}" type="sibTrans" cxnId="{377CD210-1057-45C5-8853-CC8AE1F7CD44}">
      <dgm:prSet/>
      <dgm:spPr/>
      <dgm:t>
        <a:bodyPr/>
        <a:lstStyle/>
        <a:p>
          <a:endParaRPr lang="zh-TW" altLang="en-US">
            <a:latin typeface="Calibri" pitchFamily="34" charset="0"/>
            <a:cs typeface="Calibri" pitchFamily="34" charset="0"/>
          </a:endParaRPr>
        </a:p>
      </dgm:t>
    </dgm:pt>
    <dgm:pt modelId="{74C166A4-4244-4105-85C8-010FA0C1CAD2}" type="pres">
      <dgm:prSet presAssocID="{0E1B16D0-7485-4D49-A155-9D79FC9CF3FD}" presName="linear" presStyleCnt="0">
        <dgm:presLayoutVars>
          <dgm:dir/>
          <dgm:animLvl val="lvl"/>
          <dgm:resizeHandles val="exact"/>
        </dgm:presLayoutVars>
      </dgm:prSet>
      <dgm:spPr/>
      <dgm:t>
        <a:bodyPr/>
        <a:lstStyle/>
        <a:p>
          <a:endParaRPr lang="zh-TW" altLang="en-US"/>
        </a:p>
      </dgm:t>
    </dgm:pt>
    <dgm:pt modelId="{1ED77B0E-8B20-4997-A30D-793A2588EE1B}" type="pres">
      <dgm:prSet presAssocID="{6BB6AA9B-9176-4A16-BD7D-D7D0BE632750}" presName="parentLin" presStyleCnt="0"/>
      <dgm:spPr/>
    </dgm:pt>
    <dgm:pt modelId="{FCF687B8-8540-4ED4-A6BC-AD908780B7C6}" type="pres">
      <dgm:prSet presAssocID="{6BB6AA9B-9176-4A16-BD7D-D7D0BE632750}" presName="parentLeftMargin" presStyleLbl="node1" presStyleIdx="0" presStyleCnt="3"/>
      <dgm:spPr/>
      <dgm:t>
        <a:bodyPr/>
        <a:lstStyle/>
        <a:p>
          <a:endParaRPr lang="zh-TW" altLang="en-US"/>
        </a:p>
      </dgm:t>
    </dgm:pt>
    <dgm:pt modelId="{59E4ABBF-C64E-41AF-AA95-B7951941CEEE}" type="pres">
      <dgm:prSet presAssocID="{6BB6AA9B-9176-4A16-BD7D-D7D0BE632750}" presName="parentText" presStyleLbl="node1" presStyleIdx="0" presStyleCnt="3">
        <dgm:presLayoutVars>
          <dgm:chMax val="0"/>
          <dgm:bulletEnabled val="1"/>
        </dgm:presLayoutVars>
      </dgm:prSet>
      <dgm:spPr/>
      <dgm:t>
        <a:bodyPr/>
        <a:lstStyle/>
        <a:p>
          <a:endParaRPr lang="zh-TW" altLang="en-US"/>
        </a:p>
      </dgm:t>
    </dgm:pt>
    <dgm:pt modelId="{38598FA1-536B-43FE-92A3-84ECFBA7D54F}" type="pres">
      <dgm:prSet presAssocID="{6BB6AA9B-9176-4A16-BD7D-D7D0BE632750}" presName="negativeSpace" presStyleCnt="0"/>
      <dgm:spPr/>
    </dgm:pt>
    <dgm:pt modelId="{7C250D0B-7CF0-4711-AD35-004C774A2210}" type="pres">
      <dgm:prSet presAssocID="{6BB6AA9B-9176-4A16-BD7D-D7D0BE632750}" presName="childText" presStyleLbl="conFgAcc1" presStyleIdx="0" presStyleCnt="3">
        <dgm:presLayoutVars>
          <dgm:bulletEnabled val="1"/>
        </dgm:presLayoutVars>
      </dgm:prSet>
      <dgm:spPr/>
      <dgm:t>
        <a:bodyPr/>
        <a:lstStyle/>
        <a:p>
          <a:endParaRPr lang="zh-TW" altLang="en-US"/>
        </a:p>
      </dgm:t>
    </dgm:pt>
    <dgm:pt modelId="{BB59D347-ABC8-4B27-BBD2-E9C10858B36A}" type="pres">
      <dgm:prSet presAssocID="{1B0835A7-5085-43B2-A8EE-AC750BE5E2E2}" presName="spaceBetweenRectangles" presStyleCnt="0"/>
      <dgm:spPr/>
    </dgm:pt>
    <dgm:pt modelId="{89E8CC21-EE4F-406C-8ABD-C35FAC9DC9B3}" type="pres">
      <dgm:prSet presAssocID="{A849712F-9763-4337-A9EC-94DD4A4C683D}" presName="parentLin" presStyleCnt="0"/>
      <dgm:spPr/>
    </dgm:pt>
    <dgm:pt modelId="{2327253A-504E-434D-87BB-27AA246B1BCB}" type="pres">
      <dgm:prSet presAssocID="{A849712F-9763-4337-A9EC-94DD4A4C683D}" presName="parentLeftMargin" presStyleLbl="node1" presStyleIdx="0" presStyleCnt="3"/>
      <dgm:spPr/>
      <dgm:t>
        <a:bodyPr/>
        <a:lstStyle/>
        <a:p>
          <a:endParaRPr lang="zh-TW" altLang="en-US"/>
        </a:p>
      </dgm:t>
    </dgm:pt>
    <dgm:pt modelId="{4F9CBAF0-1EE0-432A-85A0-C2D932CA9686}" type="pres">
      <dgm:prSet presAssocID="{A849712F-9763-4337-A9EC-94DD4A4C683D}" presName="parentText" presStyleLbl="node1" presStyleIdx="1" presStyleCnt="3">
        <dgm:presLayoutVars>
          <dgm:chMax val="0"/>
          <dgm:bulletEnabled val="1"/>
        </dgm:presLayoutVars>
      </dgm:prSet>
      <dgm:spPr/>
      <dgm:t>
        <a:bodyPr/>
        <a:lstStyle/>
        <a:p>
          <a:endParaRPr lang="zh-TW" altLang="en-US"/>
        </a:p>
      </dgm:t>
    </dgm:pt>
    <dgm:pt modelId="{2CACC1C0-7E6D-4B88-A360-AD6258E6D11F}" type="pres">
      <dgm:prSet presAssocID="{A849712F-9763-4337-A9EC-94DD4A4C683D}" presName="negativeSpace" presStyleCnt="0"/>
      <dgm:spPr/>
    </dgm:pt>
    <dgm:pt modelId="{DBAD5D60-3BB7-44BF-9EF3-8D59F441B225}" type="pres">
      <dgm:prSet presAssocID="{A849712F-9763-4337-A9EC-94DD4A4C683D}" presName="childText" presStyleLbl="conFgAcc1" presStyleIdx="1" presStyleCnt="3">
        <dgm:presLayoutVars>
          <dgm:bulletEnabled val="1"/>
        </dgm:presLayoutVars>
      </dgm:prSet>
      <dgm:spPr/>
      <dgm:t>
        <a:bodyPr/>
        <a:lstStyle/>
        <a:p>
          <a:endParaRPr lang="zh-TW" altLang="en-US"/>
        </a:p>
      </dgm:t>
    </dgm:pt>
    <dgm:pt modelId="{9F228E5E-2CEA-4728-8949-D7D3178EAC85}" type="pres">
      <dgm:prSet presAssocID="{63EE879C-3600-4DA7-868F-67FD86C70B3D}" presName="spaceBetweenRectangles" presStyleCnt="0"/>
      <dgm:spPr/>
    </dgm:pt>
    <dgm:pt modelId="{128796FE-E5E5-4524-9A2D-46C44A2451BE}" type="pres">
      <dgm:prSet presAssocID="{EBB45A87-1421-4F07-BA21-4CE4DF3C828A}" presName="parentLin" presStyleCnt="0"/>
      <dgm:spPr/>
    </dgm:pt>
    <dgm:pt modelId="{AE8297A1-E6FD-473A-8A35-D7DBC618CC08}" type="pres">
      <dgm:prSet presAssocID="{EBB45A87-1421-4F07-BA21-4CE4DF3C828A}" presName="parentLeftMargin" presStyleLbl="node1" presStyleIdx="1" presStyleCnt="3"/>
      <dgm:spPr/>
      <dgm:t>
        <a:bodyPr/>
        <a:lstStyle/>
        <a:p>
          <a:endParaRPr lang="zh-TW" altLang="en-US"/>
        </a:p>
      </dgm:t>
    </dgm:pt>
    <dgm:pt modelId="{1F027D34-0519-46CF-B45A-EB4535A78E1F}" type="pres">
      <dgm:prSet presAssocID="{EBB45A87-1421-4F07-BA21-4CE4DF3C828A}" presName="parentText" presStyleLbl="node1" presStyleIdx="2" presStyleCnt="3">
        <dgm:presLayoutVars>
          <dgm:chMax val="0"/>
          <dgm:bulletEnabled val="1"/>
        </dgm:presLayoutVars>
      </dgm:prSet>
      <dgm:spPr/>
      <dgm:t>
        <a:bodyPr/>
        <a:lstStyle/>
        <a:p>
          <a:endParaRPr lang="zh-TW" altLang="en-US"/>
        </a:p>
      </dgm:t>
    </dgm:pt>
    <dgm:pt modelId="{0B5E8AF3-2D23-4C76-BA17-C2DE0B9FD8DA}" type="pres">
      <dgm:prSet presAssocID="{EBB45A87-1421-4F07-BA21-4CE4DF3C828A}" presName="negativeSpace" presStyleCnt="0"/>
      <dgm:spPr/>
    </dgm:pt>
    <dgm:pt modelId="{DE6C2E55-1E6A-4422-94C1-255F44F97CD0}" type="pres">
      <dgm:prSet presAssocID="{EBB45A87-1421-4F07-BA21-4CE4DF3C828A}" presName="childText" presStyleLbl="conFgAcc1" presStyleIdx="2" presStyleCnt="3">
        <dgm:presLayoutVars>
          <dgm:bulletEnabled val="1"/>
        </dgm:presLayoutVars>
      </dgm:prSet>
      <dgm:spPr/>
      <dgm:t>
        <a:bodyPr/>
        <a:lstStyle/>
        <a:p>
          <a:endParaRPr lang="zh-TW" altLang="en-US"/>
        </a:p>
      </dgm:t>
    </dgm:pt>
  </dgm:ptLst>
  <dgm:cxnLst>
    <dgm:cxn modelId="{8AB77BBC-B454-4BCA-A3F8-2B9E821F8149}" type="presOf" srcId="{EBB45A87-1421-4F07-BA21-4CE4DF3C828A}" destId="{1F027D34-0519-46CF-B45A-EB4535A78E1F}" srcOrd="1" destOrd="0" presId="urn:microsoft.com/office/officeart/2005/8/layout/list1"/>
    <dgm:cxn modelId="{E048F493-C5A5-4314-B0F7-B22E837737D5}" type="presOf" srcId="{64C33BA8-C980-4306-803E-0735E2374070}" destId="{DBAD5D60-3BB7-44BF-9EF3-8D59F441B225}" srcOrd="0" destOrd="0" presId="urn:microsoft.com/office/officeart/2005/8/layout/list1"/>
    <dgm:cxn modelId="{3747417F-9266-4DD0-AEF3-781F94F35AED}" type="presOf" srcId="{EBB45A87-1421-4F07-BA21-4CE4DF3C828A}" destId="{AE8297A1-E6FD-473A-8A35-D7DBC618CC08}" srcOrd="0" destOrd="0" presId="urn:microsoft.com/office/officeart/2005/8/layout/list1"/>
    <dgm:cxn modelId="{1E119D48-7373-4768-A4CE-C14A4E3469CF}" srcId="{6BB6AA9B-9176-4A16-BD7D-D7D0BE632750}" destId="{C752BD0F-5DCF-423F-BB83-2E1A06AF0623}" srcOrd="0" destOrd="0" parTransId="{2D6D1E17-8124-49F9-B0F4-08633EF0E5F5}" sibTransId="{93A3E39C-5482-4090-941C-79CB26239442}"/>
    <dgm:cxn modelId="{A2327AF3-9464-4147-AFD6-FB146C0D7344}" srcId="{A849712F-9763-4337-A9EC-94DD4A4C683D}" destId="{64C33BA8-C980-4306-803E-0735E2374070}" srcOrd="0" destOrd="0" parTransId="{697FA71D-34A5-4579-82A2-64FA74FA4455}" sibTransId="{1ECCCC8B-AEAD-4D55-898C-A39AF69E39DD}"/>
    <dgm:cxn modelId="{CC68BF72-7242-4E83-BA3C-24144AA2E310}" srcId="{0E1B16D0-7485-4D49-A155-9D79FC9CF3FD}" destId="{6BB6AA9B-9176-4A16-BD7D-D7D0BE632750}" srcOrd="0" destOrd="0" parTransId="{984C0680-8D28-4482-938D-29E96318BEE8}" sibTransId="{1B0835A7-5085-43B2-A8EE-AC750BE5E2E2}"/>
    <dgm:cxn modelId="{418C56C5-6668-4D21-A68D-DEE3D18D6208}" type="presOf" srcId="{0E1B16D0-7485-4D49-A155-9D79FC9CF3FD}" destId="{74C166A4-4244-4105-85C8-010FA0C1CAD2}" srcOrd="0" destOrd="0" presId="urn:microsoft.com/office/officeart/2005/8/layout/list1"/>
    <dgm:cxn modelId="{5A34A358-E24D-4BEF-B500-E32D4C8DE4B5}" type="presOf" srcId="{C752BD0F-5DCF-423F-BB83-2E1A06AF0623}" destId="{7C250D0B-7CF0-4711-AD35-004C774A2210}" srcOrd="0" destOrd="0" presId="urn:microsoft.com/office/officeart/2005/8/layout/list1"/>
    <dgm:cxn modelId="{BCB31D0D-FAE2-467F-8C12-B9F7EA31B26E}" srcId="{0E1B16D0-7485-4D49-A155-9D79FC9CF3FD}" destId="{A849712F-9763-4337-A9EC-94DD4A4C683D}" srcOrd="1" destOrd="0" parTransId="{4A911204-975C-4682-A390-08049EC791BF}" sibTransId="{63EE879C-3600-4DA7-868F-67FD86C70B3D}"/>
    <dgm:cxn modelId="{995C4449-4DFD-432E-BAF7-2B4D80811A14}" type="presOf" srcId="{A849712F-9763-4337-A9EC-94DD4A4C683D}" destId="{4F9CBAF0-1EE0-432A-85A0-C2D932CA9686}" srcOrd="1" destOrd="0" presId="urn:microsoft.com/office/officeart/2005/8/layout/list1"/>
    <dgm:cxn modelId="{CB6528D7-22D4-41DB-B1EB-C56BD37942CB}" type="presOf" srcId="{6BB6AA9B-9176-4A16-BD7D-D7D0BE632750}" destId="{FCF687B8-8540-4ED4-A6BC-AD908780B7C6}" srcOrd="0" destOrd="0" presId="urn:microsoft.com/office/officeart/2005/8/layout/list1"/>
    <dgm:cxn modelId="{73730DB0-B6E8-4790-A361-F56164C6B103}" srcId="{0E1B16D0-7485-4D49-A155-9D79FC9CF3FD}" destId="{EBB45A87-1421-4F07-BA21-4CE4DF3C828A}" srcOrd="2" destOrd="0" parTransId="{E0585F80-DC6C-4528-8D6A-B35349C69654}" sibTransId="{1C09ABC4-5D87-4C08-BC3C-C2A232EECD5A}"/>
    <dgm:cxn modelId="{913A95E5-969D-4C3C-AA68-FD593C53E48A}" type="presOf" srcId="{6BB6AA9B-9176-4A16-BD7D-D7D0BE632750}" destId="{59E4ABBF-C64E-41AF-AA95-B7951941CEEE}" srcOrd="1" destOrd="0" presId="urn:microsoft.com/office/officeart/2005/8/layout/list1"/>
    <dgm:cxn modelId="{377CD210-1057-45C5-8853-CC8AE1F7CD44}" srcId="{EBB45A87-1421-4F07-BA21-4CE4DF3C828A}" destId="{8BD9FB5D-D602-4392-852A-3B1A06B46703}" srcOrd="0" destOrd="0" parTransId="{A26763C0-2F6B-45F7-A8BA-689C24E87EBE}" sibTransId="{4CCFDFC3-471A-45B7-A57E-73C6EBDECFB2}"/>
    <dgm:cxn modelId="{F1FC1334-444D-4FA7-8D67-28068018F4F5}" type="presOf" srcId="{A849712F-9763-4337-A9EC-94DD4A4C683D}" destId="{2327253A-504E-434D-87BB-27AA246B1BCB}" srcOrd="0" destOrd="0" presId="urn:microsoft.com/office/officeart/2005/8/layout/list1"/>
    <dgm:cxn modelId="{A38D2F91-2011-4D3A-8705-F423CBF59469}" type="presOf" srcId="{8BD9FB5D-D602-4392-852A-3B1A06B46703}" destId="{DE6C2E55-1E6A-4422-94C1-255F44F97CD0}" srcOrd="0" destOrd="0" presId="urn:microsoft.com/office/officeart/2005/8/layout/list1"/>
    <dgm:cxn modelId="{0EACF50D-1F78-4A4B-AC36-B40E840C08B2}" type="presParOf" srcId="{74C166A4-4244-4105-85C8-010FA0C1CAD2}" destId="{1ED77B0E-8B20-4997-A30D-793A2588EE1B}" srcOrd="0" destOrd="0" presId="urn:microsoft.com/office/officeart/2005/8/layout/list1"/>
    <dgm:cxn modelId="{8B07B41F-37EF-4F5B-B6C3-E034C7AA5CD3}" type="presParOf" srcId="{1ED77B0E-8B20-4997-A30D-793A2588EE1B}" destId="{FCF687B8-8540-4ED4-A6BC-AD908780B7C6}" srcOrd="0" destOrd="0" presId="urn:microsoft.com/office/officeart/2005/8/layout/list1"/>
    <dgm:cxn modelId="{11BDBD0D-C4E9-40E4-A28F-93B372441A41}" type="presParOf" srcId="{1ED77B0E-8B20-4997-A30D-793A2588EE1B}" destId="{59E4ABBF-C64E-41AF-AA95-B7951941CEEE}" srcOrd="1" destOrd="0" presId="urn:microsoft.com/office/officeart/2005/8/layout/list1"/>
    <dgm:cxn modelId="{D5D3FD58-AE6E-4595-930E-7E1D2A3684FE}" type="presParOf" srcId="{74C166A4-4244-4105-85C8-010FA0C1CAD2}" destId="{38598FA1-536B-43FE-92A3-84ECFBA7D54F}" srcOrd="1" destOrd="0" presId="urn:microsoft.com/office/officeart/2005/8/layout/list1"/>
    <dgm:cxn modelId="{E2E5A9D9-A606-4F56-9D9C-7C8812D81270}" type="presParOf" srcId="{74C166A4-4244-4105-85C8-010FA0C1CAD2}" destId="{7C250D0B-7CF0-4711-AD35-004C774A2210}" srcOrd="2" destOrd="0" presId="urn:microsoft.com/office/officeart/2005/8/layout/list1"/>
    <dgm:cxn modelId="{30CE312C-61FA-4113-980A-4CE8236C2CD4}" type="presParOf" srcId="{74C166A4-4244-4105-85C8-010FA0C1CAD2}" destId="{BB59D347-ABC8-4B27-BBD2-E9C10858B36A}" srcOrd="3" destOrd="0" presId="urn:microsoft.com/office/officeart/2005/8/layout/list1"/>
    <dgm:cxn modelId="{686D7B69-E407-4CF2-8D53-0F38DD80E0D7}" type="presParOf" srcId="{74C166A4-4244-4105-85C8-010FA0C1CAD2}" destId="{89E8CC21-EE4F-406C-8ABD-C35FAC9DC9B3}" srcOrd="4" destOrd="0" presId="urn:microsoft.com/office/officeart/2005/8/layout/list1"/>
    <dgm:cxn modelId="{2C6B908F-E165-4490-B689-82A0A2967EDB}" type="presParOf" srcId="{89E8CC21-EE4F-406C-8ABD-C35FAC9DC9B3}" destId="{2327253A-504E-434D-87BB-27AA246B1BCB}" srcOrd="0" destOrd="0" presId="urn:microsoft.com/office/officeart/2005/8/layout/list1"/>
    <dgm:cxn modelId="{31BCB390-9AC3-4469-AA30-412F1FFE9C66}" type="presParOf" srcId="{89E8CC21-EE4F-406C-8ABD-C35FAC9DC9B3}" destId="{4F9CBAF0-1EE0-432A-85A0-C2D932CA9686}" srcOrd="1" destOrd="0" presId="urn:microsoft.com/office/officeart/2005/8/layout/list1"/>
    <dgm:cxn modelId="{47FE1A5B-F6A4-4F54-B508-9A3422AB231E}" type="presParOf" srcId="{74C166A4-4244-4105-85C8-010FA0C1CAD2}" destId="{2CACC1C0-7E6D-4B88-A360-AD6258E6D11F}" srcOrd="5" destOrd="0" presId="urn:microsoft.com/office/officeart/2005/8/layout/list1"/>
    <dgm:cxn modelId="{A78ABF43-B993-4F5F-9FD4-A01CCB3E4780}" type="presParOf" srcId="{74C166A4-4244-4105-85C8-010FA0C1CAD2}" destId="{DBAD5D60-3BB7-44BF-9EF3-8D59F441B225}" srcOrd="6" destOrd="0" presId="urn:microsoft.com/office/officeart/2005/8/layout/list1"/>
    <dgm:cxn modelId="{75A143A3-EDAF-44C6-8F7E-98ADDF134849}" type="presParOf" srcId="{74C166A4-4244-4105-85C8-010FA0C1CAD2}" destId="{9F228E5E-2CEA-4728-8949-D7D3178EAC85}" srcOrd="7" destOrd="0" presId="urn:microsoft.com/office/officeart/2005/8/layout/list1"/>
    <dgm:cxn modelId="{739BFC99-5780-493D-8E3C-F4EDC42892EF}" type="presParOf" srcId="{74C166A4-4244-4105-85C8-010FA0C1CAD2}" destId="{128796FE-E5E5-4524-9A2D-46C44A2451BE}" srcOrd="8" destOrd="0" presId="urn:microsoft.com/office/officeart/2005/8/layout/list1"/>
    <dgm:cxn modelId="{D6A25DE4-8FC2-4376-AE4F-6EF07CFD03B7}" type="presParOf" srcId="{128796FE-E5E5-4524-9A2D-46C44A2451BE}" destId="{AE8297A1-E6FD-473A-8A35-D7DBC618CC08}" srcOrd="0" destOrd="0" presId="urn:microsoft.com/office/officeart/2005/8/layout/list1"/>
    <dgm:cxn modelId="{AC89D56F-61DF-4DF9-B0B4-ACFB538E64BF}" type="presParOf" srcId="{128796FE-E5E5-4524-9A2D-46C44A2451BE}" destId="{1F027D34-0519-46CF-B45A-EB4535A78E1F}" srcOrd="1" destOrd="0" presId="urn:microsoft.com/office/officeart/2005/8/layout/list1"/>
    <dgm:cxn modelId="{CE30B73A-420D-49F3-A8DF-35851A0EDD10}" type="presParOf" srcId="{74C166A4-4244-4105-85C8-010FA0C1CAD2}" destId="{0B5E8AF3-2D23-4C76-BA17-C2DE0B9FD8DA}" srcOrd="9" destOrd="0" presId="urn:microsoft.com/office/officeart/2005/8/layout/list1"/>
    <dgm:cxn modelId="{2D646520-5D66-4B1F-9A99-57CF70525C67}" type="presParOf" srcId="{74C166A4-4244-4105-85C8-010FA0C1CAD2}" destId="{DE6C2E55-1E6A-4422-94C1-255F44F97CD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4E5A9A-5B9A-4664-BCE3-6A21B32B63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CE5F3178-0DEA-4588-BA93-DE743C763B4F}">
      <dgm:prSet phldrT="[文字]" custT="1"/>
      <dgm:spPr/>
      <dgm:t>
        <a:bodyPr/>
        <a:lstStyle/>
        <a:p>
          <a:r>
            <a:rPr lang="zh-TW" altLang="en-US" sz="2000" dirty="0" smtClean="0">
              <a:latin typeface="Calibri" pitchFamily="34" charset="0"/>
            </a:rPr>
            <a:t>資料交換服務</a:t>
          </a:r>
          <a:endParaRPr lang="zh-TW" altLang="en-US" sz="2000" dirty="0">
            <a:latin typeface="Calibri" pitchFamily="34" charset="0"/>
          </a:endParaRPr>
        </a:p>
      </dgm:t>
    </dgm:pt>
    <dgm:pt modelId="{B9BAE83F-D878-4479-981F-780894851B33}" type="parTrans" cxnId="{1972EA06-A3D0-49AA-93A5-3B46994B354B}">
      <dgm:prSet/>
      <dgm:spPr/>
      <dgm:t>
        <a:bodyPr/>
        <a:lstStyle/>
        <a:p>
          <a:endParaRPr lang="zh-TW" altLang="en-US">
            <a:latin typeface="Calibri" pitchFamily="34" charset="0"/>
          </a:endParaRPr>
        </a:p>
      </dgm:t>
    </dgm:pt>
    <dgm:pt modelId="{697DFEF5-07A6-4C94-B5FA-2502D7F14001}" type="sibTrans" cxnId="{1972EA06-A3D0-49AA-93A5-3B46994B354B}">
      <dgm:prSet/>
      <dgm:spPr/>
      <dgm:t>
        <a:bodyPr/>
        <a:lstStyle/>
        <a:p>
          <a:endParaRPr lang="zh-TW" altLang="en-US">
            <a:latin typeface="Calibri" pitchFamily="34" charset="0"/>
          </a:endParaRPr>
        </a:p>
      </dgm:t>
    </dgm:pt>
    <dgm:pt modelId="{DFC372EA-AE88-462F-8F99-AEA0F6B5A5FF}">
      <dgm:prSet phldrT="[文字]" custT="1"/>
      <dgm:spPr/>
      <dgm:t>
        <a:bodyPr anchor="ctr"/>
        <a:lstStyle/>
        <a:p>
          <a:r>
            <a:rPr lang="zh-TW" altLang="en-US" sz="1800" dirty="0" smtClean="0">
              <a:latin typeface="Calibri" pitchFamily="34" charset="0"/>
            </a:rPr>
            <a:t>包括網際網路的 </a:t>
          </a:r>
          <a:r>
            <a:rPr lang="en-US" altLang="zh-TW" sz="1800" dirty="0" smtClean="0">
              <a:solidFill>
                <a:srgbClr val="FF0000"/>
              </a:solidFill>
              <a:latin typeface="Calibri" pitchFamily="34" charset="0"/>
            </a:rPr>
            <a:t>HTTP, HTTPS, S-HTTP</a:t>
          </a:r>
          <a:r>
            <a:rPr lang="zh-TW" altLang="en-US" sz="1800" dirty="0" smtClean="0">
              <a:solidFill>
                <a:srgbClr val="FF0000"/>
              </a:solidFill>
              <a:latin typeface="Calibri" pitchFamily="34" charset="0"/>
            </a:rPr>
            <a:t>，與檔案傳輸的 </a:t>
          </a:r>
          <a:r>
            <a:rPr lang="en-US" altLang="zh-TW" sz="1800" dirty="0" smtClean="0">
              <a:solidFill>
                <a:srgbClr val="FF0000"/>
              </a:solidFill>
              <a:latin typeface="Calibri" pitchFamily="34" charset="0"/>
            </a:rPr>
            <a:t>FTP </a:t>
          </a:r>
          <a:r>
            <a:rPr lang="zh-TW" altLang="en-US" sz="1800" dirty="0" smtClean="0">
              <a:latin typeface="Calibri" pitchFamily="34" charset="0"/>
            </a:rPr>
            <a:t>等。</a:t>
          </a:r>
          <a:endParaRPr lang="zh-TW" altLang="en-US" sz="1800" dirty="0">
            <a:latin typeface="Calibri" pitchFamily="34" charset="0"/>
          </a:endParaRPr>
        </a:p>
      </dgm:t>
    </dgm:pt>
    <dgm:pt modelId="{1C6D089C-7CC7-4617-93DC-740DF8C476D2}" type="parTrans" cxnId="{60B03DD7-C28F-497A-BF96-53E4D57ECF8E}">
      <dgm:prSet/>
      <dgm:spPr/>
      <dgm:t>
        <a:bodyPr/>
        <a:lstStyle/>
        <a:p>
          <a:endParaRPr lang="zh-TW" altLang="en-US">
            <a:latin typeface="Calibri" pitchFamily="34" charset="0"/>
          </a:endParaRPr>
        </a:p>
      </dgm:t>
    </dgm:pt>
    <dgm:pt modelId="{A3E0097B-2B80-4391-A937-2A31DBC36251}" type="sibTrans" cxnId="{60B03DD7-C28F-497A-BF96-53E4D57ECF8E}">
      <dgm:prSet/>
      <dgm:spPr/>
      <dgm:t>
        <a:bodyPr/>
        <a:lstStyle/>
        <a:p>
          <a:endParaRPr lang="zh-TW" altLang="en-US">
            <a:latin typeface="Calibri" pitchFamily="34" charset="0"/>
          </a:endParaRPr>
        </a:p>
      </dgm:t>
    </dgm:pt>
    <dgm:pt modelId="{7591EBBA-8EEE-4A36-89DE-44B3C5E0F35F}">
      <dgm:prSet phldrT="[文字]" custT="1"/>
      <dgm:spPr/>
      <dgm:t>
        <a:bodyPr/>
        <a:lstStyle/>
        <a:p>
          <a:r>
            <a:rPr lang="zh-TW" altLang="en-US" sz="2000" dirty="0" smtClean="0">
              <a:latin typeface="Calibri" pitchFamily="34" charset="0"/>
            </a:rPr>
            <a:t>訊息服務</a:t>
          </a:r>
          <a:endParaRPr lang="zh-TW" altLang="en-US" sz="2000" dirty="0">
            <a:latin typeface="Calibri" pitchFamily="34" charset="0"/>
          </a:endParaRPr>
        </a:p>
      </dgm:t>
    </dgm:pt>
    <dgm:pt modelId="{89B7713F-1EBB-4FB6-8F03-279879892A0F}" type="parTrans" cxnId="{DD150FFE-57FD-4D5A-97C8-CE6C165EE707}">
      <dgm:prSet/>
      <dgm:spPr/>
      <dgm:t>
        <a:bodyPr/>
        <a:lstStyle/>
        <a:p>
          <a:endParaRPr lang="zh-TW" altLang="en-US">
            <a:latin typeface="Calibri" pitchFamily="34" charset="0"/>
          </a:endParaRPr>
        </a:p>
      </dgm:t>
    </dgm:pt>
    <dgm:pt modelId="{0704D0A8-845C-4E30-918A-5443EE7CBD8B}" type="sibTrans" cxnId="{DD150FFE-57FD-4D5A-97C8-CE6C165EE707}">
      <dgm:prSet/>
      <dgm:spPr/>
      <dgm:t>
        <a:bodyPr/>
        <a:lstStyle/>
        <a:p>
          <a:endParaRPr lang="zh-TW" altLang="en-US">
            <a:latin typeface="Calibri" pitchFamily="34" charset="0"/>
          </a:endParaRPr>
        </a:p>
      </dgm:t>
    </dgm:pt>
    <dgm:pt modelId="{E493CBBA-A9C8-41BC-89BD-D8951C717559}">
      <dgm:prSet phldrT="[文字]" custT="1"/>
      <dgm:spPr/>
      <dgm:t>
        <a:bodyPr anchor="ctr"/>
        <a:lstStyle/>
        <a:p>
          <a:r>
            <a:rPr lang="zh-TW" altLang="en-US" sz="1800" dirty="0" smtClean="0">
              <a:latin typeface="Calibri" pitchFamily="34" charset="0"/>
            </a:rPr>
            <a:t>包括電子郵件的 </a:t>
          </a:r>
          <a:r>
            <a:rPr lang="en-US" altLang="zh-TW" sz="1800" dirty="0" smtClean="0">
              <a:latin typeface="Calibri" pitchFamily="34" charset="0"/>
            </a:rPr>
            <a:t>POP, SMTP</a:t>
          </a:r>
          <a:r>
            <a:rPr lang="zh-TW" altLang="en-US" sz="1800" dirty="0" smtClean="0">
              <a:latin typeface="Calibri" pitchFamily="34" charset="0"/>
            </a:rPr>
            <a:t>，網路新聞的 </a:t>
          </a:r>
          <a:r>
            <a:rPr lang="en-US" altLang="zh-TW" sz="1800" dirty="0" smtClean="0">
              <a:latin typeface="Calibri" pitchFamily="34" charset="0"/>
            </a:rPr>
            <a:t>NNTP</a:t>
          </a:r>
          <a:r>
            <a:rPr lang="zh-TW" altLang="en-US" sz="1800" dirty="0" smtClean="0">
              <a:latin typeface="Calibri" pitchFamily="34" charset="0"/>
            </a:rPr>
            <a:t>，另外還有較新的即時通訊與 </a:t>
          </a:r>
          <a:r>
            <a:rPr lang="en-US" altLang="zh-TW" sz="1800" dirty="0" smtClean="0">
              <a:latin typeface="Calibri" pitchFamily="34" charset="0"/>
            </a:rPr>
            <a:t>VoIP </a:t>
          </a:r>
          <a:r>
            <a:rPr lang="zh-TW" altLang="en-US" sz="1800" dirty="0" smtClean="0">
              <a:latin typeface="Calibri" pitchFamily="34" charset="0"/>
            </a:rPr>
            <a:t>等服務。 </a:t>
          </a:r>
          <a:endParaRPr lang="zh-TW" altLang="en-US" sz="1800" dirty="0">
            <a:latin typeface="Calibri" pitchFamily="34" charset="0"/>
          </a:endParaRPr>
        </a:p>
      </dgm:t>
    </dgm:pt>
    <dgm:pt modelId="{5A74AB70-587C-456C-AAA6-C72AF9A621C5}" type="parTrans" cxnId="{57275D9D-C816-4B3F-99D5-B17D9AF18691}">
      <dgm:prSet/>
      <dgm:spPr/>
      <dgm:t>
        <a:bodyPr/>
        <a:lstStyle/>
        <a:p>
          <a:endParaRPr lang="zh-TW" altLang="en-US">
            <a:latin typeface="Calibri" pitchFamily="34" charset="0"/>
          </a:endParaRPr>
        </a:p>
      </dgm:t>
    </dgm:pt>
    <dgm:pt modelId="{411045A1-CF9E-4A2B-BA30-25C9A4F85562}" type="sibTrans" cxnId="{57275D9D-C816-4B3F-99D5-B17D9AF18691}">
      <dgm:prSet/>
      <dgm:spPr/>
      <dgm:t>
        <a:bodyPr/>
        <a:lstStyle/>
        <a:p>
          <a:endParaRPr lang="zh-TW" altLang="en-US">
            <a:latin typeface="Calibri" pitchFamily="34" charset="0"/>
          </a:endParaRPr>
        </a:p>
      </dgm:t>
    </dgm:pt>
    <dgm:pt modelId="{B5E0B67B-CB3E-4633-818C-E87B6031CF3D}">
      <dgm:prSet phldrT="[文字]" custT="1"/>
      <dgm:spPr/>
      <dgm:t>
        <a:bodyPr/>
        <a:lstStyle/>
        <a:p>
          <a:r>
            <a:rPr lang="zh-TW" altLang="en-US" sz="2000" dirty="0" smtClean="0">
              <a:latin typeface="Calibri" pitchFamily="34" charset="0"/>
            </a:rPr>
            <a:t>管理服務</a:t>
          </a:r>
          <a:endParaRPr lang="zh-TW" altLang="en-US" sz="2000" dirty="0">
            <a:latin typeface="Calibri" pitchFamily="34" charset="0"/>
          </a:endParaRPr>
        </a:p>
      </dgm:t>
    </dgm:pt>
    <dgm:pt modelId="{41CF4A9D-FA7E-4563-B133-783626AB5F00}" type="parTrans" cxnId="{12A80C61-C07D-4CD7-A091-CB09F91C72C7}">
      <dgm:prSet/>
      <dgm:spPr/>
      <dgm:t>
        <a:bodyPr/>
        <a:lstStyle/>
        <a:p>
          <a:endParaRPr lang="zh-TW" altLang="en-US">
            <a:latin typeface="Calibri" pitchFamily="34" charset="0"/>
          </a:endParaRPr>
        </a:p>
      </dgm:t>
    </dgm:pt>
    <dgm:pt modelId="{5A7FEEAA-A153-4890-A5CF-08E9ACF1B914}" type="sibTrans" cxnId="{12A80C61-C07D-4CD7-A091-CB09F91C72C7}">
      <dgm:prSet/>
      <dgm:spPr/>
      <dgm:t>
        <a:bodyPr/>
        <a:lstStyle/>
        <a:p>
          <a:endParaRPr lang="zh-TW" altLang="en-US">
            <a:latin typeface="Calibri" pitchFamily="34" charset="0"/>
          </a:endParaRPr>
        </a:p>
      </dgm:t>
    </dgm:pt>
    <dgm:pt modelId="{349508A3-D2F0-4131-B85C-8508AFAD1E36}">
      <dgm:prSet phldrT="[文字]" custT="1"/>
      <dgm:spPr/>
      <dgm:t>
        <a:bodyPr/>
        <a:lstStyle/>
        <a:p>
          <a:r>
            <a:rPr lang="zh-TW" altLang="en-US" sz="2000" dirty="0" smtClean="0">
              <a:latin typeface="Calibri" pitchFamily="34" charset="0"/>
            </a:rPr>
            <a:t>遠端存取服務</a:t>
          </a:r>
          <a:endParaRPr lang="zh-TW" altLang="en-US" sz="2000" dirty="0">
            <a:latin typeface="Calibri" pitchFamily="34" charset="0"/>
          </a:endParaRPr>
        </a:p>
      </dgm:t>
    </dgm:pt>
    <dgm:pt modelId="{CB679824-C14F-436A-BEA5-1EF8C9971E49}" type="parTrans" cxnId="{C5A85176-4E9B-4A50-B287-E36BAA8BDE1C}">
      <dgm:prSet/>
      <dgm:spPr/>
      <dgm:t>
        <a:bodyPr/>
        <a:lstStyle/>
        <a:p>
          <a:endParaRPr lang="zh-TW" altLang="en-US">
            <a:latin typeface="Calibri" pitchFamily="34" charset="0"/>
          </a:endParaRPr>
        </a:p>
      </dgm:t>
    </dgm:pt>
    <dgm:pt modelId="{BFEF1D85-60D4-4769-863F-499796928436}" type="sibTrans" cxnId="{C5A85176-4E9B-4A50-B287-E36BAA8BDE1C}">
      <dgm:prSet/>
      <dgm:spPr/>
      <dgm:t>
        <a:bodyPr/>
        <a:lstStyle/>
        <a:p>
          <a:endParaRPr lang="zh-TW" altLang="en-US">
            <a:latin typeface="Calibri" pitchFamily="34" charset="0"/>
          </a:endParaRPr>
        </a:p>
      </dgm:t>
    </dgm:pt>
    <dgm:pt modelId="{1876E1B0-BF87-4E36-B15A-3C1860FA84C9}">
      <dgm:prSet phldrT="[文字]" custT="1"/>
      <dgm:spPr/>
      <dgm:t>
        <a:bodyPr anchor="ctr"/>
        <a:lstStyle/>
        <a:p>
          <a:r>
            <a:rPr lang="zh-TW" altLang="en-US" sz="1800" dirty="0" smtClean="0">
              <a:latin typeface="Calibri" pitchFamily="34" charset="0"/>
            </a:rPr>
            <a:t>包括單點登錄的 </a:t>
          </a:r>
          <a:r>
            <a:rPr lang="en-US" altLang="zh-TW" sz="1800" dirty="0" smtClean="0">
              <a:latin typeface="Calibri" pitchFamily="34" charset="0"/>
            </a:rPr>
            <a:t>RADIUS</a:t>
          </a:r>
          <a:r>
            <a:rPr lang="zh-TW" altLang="en-US" sz="1800" dirty="0" smtClean="0">
              <a:latin typeface="Calibri" pitchFamily="34" charset="0"/>
            </a:rPr>
            <a:t>，與網路管理的 </a:t>
          </a:r>
          <a:r>
            <a:rPr lang="en-US" altLang="zh-TW" sz="1800" dirty="0" smtClean="0">
              <a:latin typeface="Calibri" pitchFamily="34" charset="0"/>
            </a:rPr>
            <a:t>SNMP</a:t>
          </a:r>
          <a:r>
            <a:rPr lang="zh-TW" altLang="en-US" sz="1800" dirty="0" smtClean="0">
              <a:latin typeface="Calibri" pitchFamily="34" charset="0"/>
            </a:rPr>
            <a:t> 等。</a:t>
          </a:r>
          <a:endParaRPr lang="zh-TW" altLang="en-US" sz="1800" dirty="0">
            <a:latin typeface="Calibri" pitchFamily="34" charset="0"/>
          </a:endParaRPr>
        </a:p>
      </dgm:t>
    </dgm:pt>
    <dgm:pt modelId="{D0494589-20AE-4F7D-80D5-70D1A403C6D4}" type="parTrans" cxnId="{F1DE1D95-5FE4-4781-84B0-EF76FB0737F0}">
      <dgm:prSet/>
      <dgm:spPr/>
      <dgm:t>
        <a:bodyPr/>
        <a:lstStyle/>
        <a:p>
          <a:endParaRPr lang="zh-TW" altLang="en-US">
            <a:latin typeface="Calibri" pitchFamily="34" charset="0"/>
          </a:endParaRPr>
        </a:p>
      </dgm:t>
    </dgm:pt>
    <dgm:pt modelId="{528CF932-CB79-4617-9268-EEC05FE2C683}" type="sibTrans" cxnId="{F1DE1D95-5FE4-4781-84B0-EF76FB0737F0}">
      <dgm:prSet/>
      <dgm:spPr/>
      <dgm:t>
        <a:bodyPr/>
        <a:lstStyle/>
        <a:p>
          <a:endParaRPr lang="zh-TW" altLang="en-US">
            <a:latin typeface="Calibri" pitchFamily="34" charset="0"/>
          </a:endParaRPr>
        </a:p>
      </dgm:t>
    </dgm:pt>
    <dgm:pt modelId="{AE045821-D99C-44A9-A620-5EC42A77BD72}">
      <dgm:prSet phldrT="[文字]" custT="1"/>
      <dgm:spPr/>
      <dgm:t>
        <a:bodyPr anchor="ctr"/>
        <a:lstStyle/>
        <a:p>
          <a:r>
            <a:rPr lang="zh-TW" altLang="en-US" sz="1800" dirty="0" smtClean="0">
              <a:latin typeface="Calibri" pitchFamily="34" charset="0"/>
            </a:rPr>
            <a:t>包括各種</a:t>
          </a:r>
          <a:r>
            <a:rPr lang="zh-TW" altLang="en-US" sz="1800" dirty="0" smtClean="0">
              <a:solidFill>
                <a:srgbClr val="FF0000"/>
              </a:solidFill>
              <a:latin typeface="Calibri" pitchFamily="34" charset="0"/>
            </a:rPr>
            <a:t>網路虛擬終端機的協定</a:t>
          </a:r>
          <a:r>
            <a:rPr lang="zh-TW" altLang="en-US" sz="1800" dirty="0" smtClean="0">
              <a:latin typeface="Calibri" pitchFamily="34" charset="0"/>
            </a:rPr>
            <a:t>，例如 </a:t>
          </a:r>
          <a:r>
            <a:rPr lang="en-US" altLang="zh-TW" sz="1800" dirty="0" smtClean="0">
              <a:latin typeface="Calibri" pitchFamily="34" charset="0"/>
            </a:rPr>
            <a:t>Telnet, rlogin, </a:t>
          </a:r>
          <a:r>
            <a:rPr lang="zh-TW" altLang="en-US" sz="1800" dirty="0" smtClean="0">
              <a:latin typeface="Calibri" pitchFamily="34" charset="0"/>
            </a:rPr>
            <a:t>與 </a:t>
          </a:r>
          <a:r>
            <a:rPr lang="en-US" altLang="zh-TW" sz="1800" dirty="0" smtClean="0">
              <a:latin typeface="Calibri" pitchFamily="34" charset="0"/>
            </a:rPr>
            <a:t>X11</a:t>
          </a:r>
          <a:r>
            <a:rPr lang="zh-TW" altLang="en-US" sz="1800" dirty="0" smtClean="0">
              <a:latin typeface="Calibri" pitchFamily="34" charset="0"/>
            </a:rPr>
            <a:t> 等。</a:t>
          </a:r>
          <a:endParaRPr lang="zh-TW" altLang="en-US" sz="1800" dirty="0">
            <a:latin typeface="Calibri" pitchFamily="34" charset="0"/>
          </a:endParaRPr>
        </a:p>
      </dgm:t>
    </dgm:pt>
    <dgm:pt modelId="{807D8530-45FC-41C8-ADE5-DC44FF08EAFF}" type="parTrans" cxnId="{BE34B191-522F-4AB1-A85A-B2C9D8204835}">
      <dgm:prSet/>
      <dgm:spPr/>
      <dgm:t>
        <a:bodyPr/>
        <a:lstStyle/>
        <a:p>
          <a:endParaRPr lang="zh-TW" altLang="en-US">
            <a:latin typeface="Calibri" pitchFamily="34" charset="0"/>
          </a:endParaRPr>
        </a:p>
      </dgm:t>
    </dgm:pt>
    <dgm:pt modelId="{B3CA27D5-AEC7-490D-A84B-570C31ADA2E3}" type="sibTrans" cxnId="{BE34B191-522F-4AB1-A85A-B2C9D8204835}">
      <dgm:prSet/>
      <dgm:spPr/>
      <dgm:t>
        <a:bodyPr/>
        <a:lstStyle/>
        <a:p>
          <a:endParaRPr lang="zh-TW" altLang="en-US">
            <a:latin typeface="Calibri" pitchFamily="34" charset="0"/>
          </a:endParaRPr>
        </a:p>
      </dgm:t>
    </dgm:pt>
    <dgm:pt modelId="{BB8C005A-32B3-4363-AFD1-B085A7C1FB9E}" type="pres">
      <dgm:prSet presAssocID="{CA4E5A9A-5B9A-4664-BCE3-6A21B32B6329}" presName="linear" presStyleCnt="0">
        <dgm:presLayoutVars>
          <dgm:animLvl val="lvl"/>
          <dgm:resizeHandles val="exact"/>
        </dgm:presLayoutVars>
      </dgm:prSet>
      <dgm:spPr/>
      <dgm:t>
        <a:bodyPr/>
        <a:lstStyle/>
        <a:p>
          <a:endParaRPr lang="zh-TW" altLang="en-US"/>
        </a:p>
      </dgm:t>
    </dgm:pt>
    <dgm:pt modelId="{AC746AC8-A90C-4922-B00F-BD4FCA3AA676}" type="pres">
      <dgm:prSet presAssocID="{CE5F3178-0DEA-4588-BA93-DE743C763B4F}" presName="parentText" presStyleLbl="node1" presStyleIdx="0" presStyleCnt="4">
        <dgm:presLayoutVars>
          <dgm:chMax val="0"/>
          <dgm:bulletEnabled val="1"/>
        </dgm:presLayoutVars>
      </dgm:prSet>
      <dgm:spPr/>
      <dgm:t>
        <a:bodyPr/>
        <a:lstStyle/>
        <a:p>
          <a:endParaRPr lang="zh-TW" altLang="en-US"/>
        </a:p>
      </dgm:t>
    </dgm:pt>
    <dgm:pt modelId="{AAA5037D-B5D9-4A88-A76F-7A0C607099E4}" type="pres">
      <dgm:prSet presAssocID="{CE5F3178-0DEA-4588-BA93-DE743C763B4F}" presName="childText" presStyleLbl="revTx" presStyleIdx="0" presStyleCnt="4">
        <dgm:presLayoutVars>
          <dgm:bulletEnabled val="1"/>
        </dgm:presLayoutVars>
      </dgm:prSet>
      <dgm:spPr/>
      <dgm:t>
        <a:bodyPr/>
        <a:lstStyle/>
        <a:p>
          <a:endParaRPr lang="zh-TW" altLang="en-US"/>
        </a:p>
      </dgm:t>
    </dgm:pt>
    <dgm:pt modelId="{881BCB8B-C83A-449D-8ADC-D3443D20B7D3}" type="pres">
      <dgm:prSet presAssocID="{7591EBBA-8EEE-4A36-89DE-44B3C5E0F35F}" presName="parentText" presStyleLbl="node1" presStyleIdx="1" presStyleCnt="4">
        <dgm:presLayoutVars>
          <dgm:chMax val="0"/>
          <dgm:bulletEnabled val="1"/>
        </dgm:presLayoutVars>
      </dgm:prSet>
      <dgm:spPr/>
      <dgm:t>
        <a:bodyPr/>
        <a:lstStyle/>
        <a:p>
          <a:endParaRPr lang="zh-TW" altLang="en-US"/>
        </a:p>
      </dgm:t>
    </dgm:pt>
    <dgm:pt modelId="{608B1D02-F6F0-46FD-AAF0-B5A9B6B9D862}" type="pres">
      <dgm:prSet presAssocID="{7591EBBA-8EEE-4A36-89DE-44B3C5E0F35F}" presName="childText" presStyleLbl="revTx" presStyleIdx="1" presStyleCnt="4">
        <dgm:presLayoutVars>
          <dgm:bulletEnabled val="1"/>
        </dgm:presLayoutVars>
      </dgm:prSet>
      <dgm:spPr/>
      <dgm:t>
        <a:bodyPr/>
        <a:lstStyle/>
        <a:p>
          <a:endParaRPr lang="zh-TW" altLang="en-US"/>
        </a:p>
      </dgm:t>
    </dgm:pt>
    <dgm:pt modelId="{14C4F2D7-9C43-4A56-9286-6155D008C821}" type="pres">
      <dgm:prSet presAssocID="{B5E0B67B-CB3E-4633-818C-E87B6031CF3D}" presName="parentText" presStyleLbl="node1" presStyleIdx="2" presStyleCnt="4">
        <dgm:presLayoutVars>
          <dgm:chMax val="0"/>
          <dgm:bulletEnabled val="1"/>
        </dgm:presLayoutVars>
      </dgm:prSet>
      <dgm:spPr/>
      <dgm:t>
        <a:bodyPr/>
        <a:lstStyle/>
        <a:p>
          <a:endParaRPr lang="zh-TW" altLang="en-US"/>
        </a:p>
      </dgm:t>
    </dgm:pt>
    <dgm:pt modelId="{27D1ADA7-86DA-44C5-822F-9A2A871D77FD}" type="pres">
      <dgm:prSet presAssocID="{B5E0B67B-CB3E-4633-818C-E87B6031CF3D}" presName="childText" presStyleLbl="revTx" presStyleIdx="2" presStyleCnt="4">
        <dgm:presLayoutVars>
          <dgm:bulletEnabled val="1"/>
        </dgm:presLayoutVars>
      </dgm:prSet>
      <dgm:spPr/>
      <dgm:t>
        <a:bodyPr/>
        <a:lstStyle/>
        <a:p>
          <a:endParaRPr lang="zh-TW" altLang="en-US"/>
        </a:p>
      </dgm:t>
    </dgm:pt>
    <dgm:pt modelId="{B4812088-02D0-45FC-919B-C27BE72F6AD8}" type="pres">
      <dgm:prSet presAssocID="{349508A3-D2F0-4131-B85C-8508AFAD1E36}" presName="parentText" presStyleLbl="node1" presStyleIdx="3" presStyleCnt="4">
        <dgm:presLayoutVars>
          <dgm:chMax val="0"/>
          <dgm:bulletEnabled val="1"/>
        </dgm:presLayoutVars>
      </dgm:prSet>
      <dgm:spPr/>
      <dgm:t>
        <a:bodyPr/>
        <a:lstStyle/>
        <a:p>
          <a:endParaRPr lang="zh-TW" altLang="en-US"/>
        </a:p>
      </dgm:t>
    </dgm:pt>
    <dgm:pt modelId="{C3955D46-6251-458C-98DB-A2918B0D95BC}" type="pres">
      <dgm:prSet presAssocID="{349508A3-D2F0-4131-B85C-8508AFAD1E36}" presName="childText" presStyleLbl="revTx" presStyleIdx="3" presStyleCnt="4">
        <dgm:presLayoutVars>
          <dgm:bulletEnabled val="1"/>
        </dgm:presLayoutVars>
      </dgm:prSet>
      <dgm:spPr/>
      <dgm:t>
        <a:bodyPr/>
        <a:lstStyle/>
        <a:p>
          <a:endParaRPr lang="zh-TW" altLang="en-US"/>
        </a:p>
      </dgm:t>
    </dgm:pt>
  </dgm:ptLst>
  <dgm:cxnLst>
    <dgm:cxn modelId="{DD150FFE-57FD-4D5A-97C8-CE6C165EE707}" srcId="{CA4E5A9A-5B9A-4664-BCE3-6A21B32B6329}" destId="{7591EBBA-8EEE-4A36-89DE-44B3C5E0F35F}" srcOrd="1" destOrd="0" parTransId="{89B7713F-1EBB-4FB6-8F03-279879892A0F}" sibTransId="{0704D0A8-845C-4E30-918A-5443EE7CBD8B}"/>
    <dgm:cxn modelId="{880EC02C-E278-4ED3-93CA-755F45F2EE98}" type="presOf" srcId="{AE045821-D99C-44A9-A620-5EC42A77BD72}" destId="{C3955D46-6251-458C-98DB-A2918B0D95BC}" srcOrd="0" destOrd="0" presId="urn:microsoft.com/office/officeart/2005/8/layout/vList2"/>
    <dgm:cxn modelId="{1F757391-FC53-4C48-93C4-3CFAFD37AF48}" type="presOf" srcId="{E493CBBA-A9C8-41BC-89BD-D8951C717559}" destId="{608B1D02-F6F0-46FD-AAF0-B5A9B6B9D862}" srcOrd="0" destOrd="0" presId="urn:microsoft.com/office/officeart/2005/8/layout/vList2"/>
    <dgm:cxn modelId="{4C8E952C-EC80-4BA3-B21B-99605E458170}" type="presOf" srcId="{DFC372EA-AE88-462F-8F99-AEA0F6B5A5FF}" destId="{AAA5037D-B5D9-4A88-A76F-7A0C607099E4}" srcOrd="0" destOrd="0" presId="urn:microsoft.com/office/officeart/2005/8/layout/vList2"/>
    <dgm:cxn modelId="{1972EA06-A3D0-49AA-93A5-3B46994B354B}" srcId="{CA4E5A9A-5B9A-4664-BCE3-6A21B32B6329}" destId="{CE5F3178-0DEA-4588-BA93-DE743C763B4F}" srcOrd="0" destOrd="0" parTransId="{B9BAE83F-D878-4479-981F-780894851B33}" sibTransId="{697DFEF5-07A6-4C94-B5FA-2502D7F14001}"/>
    <dgm:cxn modelId="{689B9A3C-5860-41C4-A6B0-189C575CCB70}" type="presOf" srcId="{CE5F3178-0DEA-4588-BA93-DE743C763B4F}" destId="{AC746AC8-A90C-4922-B00F-BD4FCA3AA676}" srcOrd="0" destOrd="0" presId="urn:microsoft.com/office/officeart/2005/8/layout/vList2"/>
    <dgm:cxn modelId="{969DBABC-E61E-4395-8EC1-9B152D5C9209}" type="presOf" srcId="{CA4E5A9A-5B9A-4664-BCE3-6A21B32B6329}" destId="{BB8C005A-32B3-4363-AFD1-B085A7C1FB9E}" srcOrd="0" destOrd="0" presId="urn:microsoft.com/office/officeart/2005/8/layout/vList2"/>
    <dgm:cxn modelId="{292DBC21-D1F8-4245-B67F-82E2BDEE7532}" type="presOf" srcId="{349508A3-D2F0-4131-B85C-8508AFAD1E36}" destId="{B4812088-02D0-45FC-919B-C27BE72F6AD8}" srcOrd="0" destOrd="0" presId="urn:microsoft.com/office/officeart/2005/8/layout/vList2"/>
    <dgm:cxn modelId="{BE34B191-522F-4AB1-A85A-B2C9D8204835}" srcId="{349508A3-D2F0-4131-B85C-8508AFAD1E36}" destId="{AE045821-D99C-44A9-A620-5EC42A77BD72}" srcOrd="0" destOrd="0" parTransId="{807D8530-45FC-41C8-ADE5-DC44FF08EAFF}" sibTransId="{B3CA27D5-AEC7-490D-A84B-570C31ADA2E3}"/>
    <dgm:cxn modelId="{4E93D842-17EB-4709-B33D-90E4EB75E5C7}" type="presOf" srcId="{B5E0B67B-CB3E-4633-818C-E87B6031CF3D}" destId="{14C4F2D7-9C43-4A56-9286-6155D008C821}" srcOrd="0" destOrd="0" presId="urn:microsoft.com/office/officeart/2005/8/layout/vList2"/>
    <dgm:cxn modelId="{B460F7F6-3D9A-4716-8C57-8813E3B82411}" type="presOf" srcId="{1876E1B0-BF87-4E36-B15A-3C1860FA84C9}" destId="{27D1ADA7-86DA-44C5-822F-9A2A871D77FD}" srcOrd="0" destOrd="0" presId="urn:microsoft.com/office/officeart/2005/8/layout/vList2"/>
    <dgm:cxn modelId="{60B03DD7-C28F-497A-BF96-53E4D57ECF8E}" srcId="{CE5F3178-0DEA-4588-BA93-DE743C763B4F}" destId="{DFC372EA-AE88-462F-8F99-AEA0F6B5A5FF}" srcOrd="0" destOrd="0" parTransId="{1C6D089C-7CC7-4617-93DC-740DF8C476D2}" sibTransId="{A3E0097B-2B80-4391-A937-2A31DBC36251}"/>
    <dgm:cxn modelId="{1C73CC9F-3CC7-49DE-A80A-4C7E9DA507C7}" type="presOf" srcId="{7591EBBA-8EEE-4A36-89DE-44B3C5E0F35F}" destId="{881BCB8B-C83A-449D-8ADC-D3443D20B7D3}" srcOrd="0" destOrd="0" presId="urn:microsoft.com/office/officeart/2005/8/layout/vList2"/>
    <dgm:cxn modelId="{57275D9D-C816-4B3F-99D5-B17D9AF18691}" srcId="{7591EBBA-8EEE-4A36-89DE-44B3C5E0F35F}" destId="{E493CBBA-A9C8-41BC-89BD-D8951C717559}" srcOrd="0" destOrd="0" parTransId="{5A74AB70-587C-456C-AAA6-C72AF9A621C5}" sibTransId="{411045A1-CF9E-4A2B-BA30-25C9A4F85562}"/>
    <dgm:cxn modelId="{F1DE1D95-5FE4-4781-84B0-EF76FB0737F0}" srcId="{B5E0B67B-CB3E-4633-818C-E87B6031CF3D}" destId="{1876E1B0-BF87-4E36-B15A-3C1860FA84C9}" srcOrd="0" destOrd="0" parTransId="{D0494589-20AE-4F7D-80D5-70D1A403C6D4}" sibTransId="{528CF932-CB79-4617-9268-EEC05FE2C683}"/>
    <dgm:cxn modelId="{C5A85176-4E9B-4A50-B287-E36BAA8BDE1C}" srcId="{CA4E5A9A-5B9A-4664-BCE3-6A21B32B6329}" destId="{349508A3-D2F0-4131-B85C-8508AFAD1E36}" srcOrd="3" destOrd="0" parTransId="{CB679824-C14F-436A-BEA5-1EF8C9971E49}" sibTransId="{BFEF1D85-60D4-4769-863F-499796928436}"/>
    <dgm:cxn modelId="{12A80C61-C07D-4CD7-A091-CB09F91C72C7}" srcId="{CA4E5A9A-5B9A-4664-BCE3-6A21B32B6329}" destId="{B5E0B67B-CB3E-4633-818C-E87B6031CF3D}" srcOrd="2" destOrd="0" parTransId="{41CF4A9D-FA7E-4563-B133-783626AB5F00}" sibTransId="{5A7FEEAA-A153-4890-A5CF-08E9ACF1B914}"/>
    <dgm:cxn modelId="{09AC0499-DCEB-4E9D-A96F-1A816E7E3F44}" type="presParOf" srcId="{BB8C005A-32B3-4363-AFD1-B085A7C1FB9E}" destId="{AC746AC8-A90C-4922-B00F-BD4FCA3AA676}" srcOrd="0" destOrd="0" presId="urn:microsoft.com/office/officeart/2005/8/layout/vList2"/>
    <dgm:cxn modelId="{5169FB7D-B27D-4ED6-B3D0-E54DD2CC1CFF}" type="presParOf" srcId="{BB8C005A-32B3-4363-AFD1-B085A7C1FB9E}" destId="{AAA5037D-B5D9-4A88-A76F-7A0C607099E4}" srcOrd="1" destOrd="0" presId="urn:microsoft.com/office/officeart/2005/8/layout/vList2"/>
    <dgm:cxn modelId="{A995B796-A77D-4A99-83EE-19FAFBA3A36E}" type="presParOf" srcId="{BB8C005A-32B3-4363-AFD1-B085A7C1FB9E}" destId="{881BCB8B-C83A-449D-8ADC-D3443D20B7D3}" srcOrd="2" destOrd="0" presId="urn:microsoft.com/office/officeart/2005/8/layout/vList2"/>
    <dgm:cxn modelId="{BA06CC97-99DD-4702-8503-36B9919A9CBB}" type="presParOf" srcId="{BB8C005A-32B3-4363-AFD1-B085A7C1FB9E}" destId="{608B1D02-F6F0-46FD-AAF0-B5A9B6B9D862}" srcOrd="3" destOrd="0" presId="urn:microsoft.com/office/officeart/2005/8/layout/vList2"/>
    <dgm:cxn modelId="{EFDC9F4B-B270-4380-AE51-79B4B9D6EA34}" type="presParOf" srcId="{BB8C005A-32B3-4363-AFD1-B085A7C1FB9E}" destId="{14C4F2D7-9C43-4A56-9286-6155D008C821}" srcOrd="4" destOrd="0" presId="urn:microsoft.com/office/officeart/2005/8/layout/vList2"/>
    <dgm:cxn modelId="{205A2D0B-8F5A-4022-98DF-1628913361A5}" type="presParOf" srcId="{BB8C005A-32B3-4363-AFD1-B085A7C1FB9E}" destId="{27D1ADA7-86DA-44C5-822F-9A2A871D77FD}" srcOrd="5" destOrd="0" presId="urn:microsoft.com/office/officeart/2005/8/layout/vList2"/>
    <dgm:cxn modelId="{A74BDE9F-B245-4CDA-BB30-F245E4F84929}" type="presParOf" srcId="{BB8C005A-32B3-4363-AFD1-B085A7C1FB9E}" destId="{B4812088-02D0-45FC-919B-C27BE72F6AD8}" srcOrd="6" destOrd="0" presId="urn:microsoft.com/office/officeart/2005/8/layout/vList2"/>
    <dgm:cxn modelId="{F8265818-95C0-4BEC-B07D-4DCC0AADDFBB}" type="presParOf" srcId="{BB8C005A-32B3-4363-AFD1-B085A7C1FB9E}" destId="{C3955D46-6251-458C-98DB-A2918B0D95BC}"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6830D-C4F9-4CB1-8566-B7C64CBEDA91}">
      <dsp:nvSpPr>
        <dsp:cNvPr id="0" name=""/>
        <dsp:cNvSpPr/>
      </dsp:nvSpPr>
      <dsp:spPr>
        <a:xfrm>
          <a:off x="40" y="171905"/>
          <a:ext cx="3838893" cy="604800"/>
        </a:xfrm>
        <a:prstGeom prst="rect">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altLang="zh-TW" sz="2400" b="1" kern="1200" dirty="0" smtClean="0">
              <a:latin typeface="Calibri" pitchFamily="34" charset="0"/>
              <a:cs typeface="Calibri" pitchFamily="34" charset="0"/>
            </a:rPr>
            <a:t>Java</a:t>
          </a:r>
          <a:endParaRPr lang="zh-TW" altLang="en-US" sz="2400" b="1" kern="1200" dirty="0">
            <a:latin typeface="Calibri" pitchFamily="34" charset="0"/>
            <a:cs typeface="Calibri" pitchFamily="34" charset="0"/>
          </a:endParaRPr>
        </a:p>
      </dsp:txBody>
      <dsp:txXfrm>
        <a:off x="40" y="171905"/>
        <a:ext cx="3838893" cy="604800"/>
      </dsp:txXfrm>
    </dsp:sp>
    <dsp:sp modelId="{8677D4C8-8F39-4F57-9750-9E038FCDD97A}">
      <dsp:nvSpPr>
        <dsp:cNvPr id="0" name=""/>
        <dsp:cNvSpPr/>
      </dsp:nvSpPr>
      <dsp:spPr>
        <a:xfrm>
          <a:off x="40" y="776704"/>
          <a:ext cx="3838893" cy="4150440"/>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zh-TW" sz="2100" kern="1200" dirty="0" smtClean="0">
              <a:latin typeface="Calibri" pitchFamily="34" charset="0"/>
              <a:cs typeface="Calibri" pitchFamily="34" charset="0"/>
            </a:rPr>
            <a:t>Java </a:t>
          </a:r>
          <a:r>
            <a:rPr lang="zh-TW" altLang="en-US" sz="2100" kern="1200" dirty="0" smtClean="0">
              <a:latin typeface="Calibri" pitchFamily="34" charset="0"/>
              <a:cs typeface="Calibri" pitchFamily="34" charset="0"/>
            </a:rPr>
            <a:t>由</a:t>
          </a:r>
          <a:r>
            <a:rPr lang="zh-TW" altLang="en-US" sz="2100" kern="1200" dirty="0" smtClean="0">
              <a:solidFill>
                <a:srgbClr val="FF0000"/>
              </a:solidFill>
              <a:latin typeface="Calibri" pitchFamily="34" charset="0"/>
              <a:cs typeface="Calibri" pitchFamily="34" charset="0"/>
            </a:rPr>
            <a:t>昇陽公司 </a:t>
          </a:r>
          <a:r>
            <a:rPr lang="zh-TW" altLang="en-US" sz="2100" kern="1200" dirty="0" smtClean="0">
              <a:latin typeface="Calibri" pitchFamily="34" charset="0"/>
              <a:cs typeface="Calibri" pitchFamily="34" charset="0"/>
            </a:rPr>
            <a:t>在</a:t>
          </a:r>
          <a:r>
            <a:rPr lang="en-US" altLang="zh-TW" sz="2100" kern="1200" dirty="0" smtClean="0">
              <a:latin typeface="Calibri" pitchFamily="34" charset="0"/>
              <a:cs typeface="Calibri" pitchFamily="34" charset="0"/>
            </a:rPr>
            <a:t>1990</a:t>
          </a:r>
          <a:r>
            <a:rPr lang="zh-TW" altLang="en-US" sz="2100" kern="1200" dirty="0" smtClean="0">
              <a:latin typeface="Calibri" pitchFamily="34" charset="0"/>
              <a:cs typeface="Calibri" pitchFamily="34" charset="0"/>
            </a:rPr>
            <a:t>年代發展出來，執行在虛擬機器上。由於跨平台特性，</a:t>
          </a:r>
          <a:r>
            <a:rPr lang="en-US" altLang="zh-TW" sz="2100" kern="1200" dirty="0" smtClean="0">
              <a:latin typeface="Calibri" pitchFamily="34" charset="0"/>
              <a:cs typeface="Calibri" pitchFamily="34" charset="0"/>
            </a:rPr>
            <a:t>Java</a:t>
          </a:r>
          <a:r>
            <a:rPr lang="zh-TW" altLang="en-US" sz="2100" kern="1200" dirty="0" smtClean="0">
              <a:latin typeface="Calibri" pitchFamily="34" charset="0"/>
              <a:cs typeface="Calibri" pitchFamily="34" charset="0"/>
            </a:rPr>
            <a:t> 已是網路程式的首選。</a:t>
          </a:r>
          <a:endParaRPr lang="zh-TW" altLang="en-US" sz="2100" kern="1200" dirty="0">
            <a:latin typeface="Calibri" pitchFamily="34" charset="0"/>
            <a:cs typeface="Calibri" pitchFamily="34" charset="0"/>
          </a:endParaRPr>
        </a:p>
        <a:p>
          <a:pPr marL="228600" lvl="1" indent="-228600" algn="l" defTabSz="933450">
            <a:lnSpc>
              <a:spcPct val="90000"/>
            </a:lnSpc>
            <a:spcBef>
              <a:spcPct val="0"/>
            </a:spcBef>
            <a:spcAft>
              <a:spcPct val="15000"/>
            </a:spcAft>
            <a:buChar char="••"/>
          </a:pPr>
          <a:r>
            <a:rPr lang="en-US" altLang="zh-TW" sz="2100" kern="1200" dirty="0" smtClean="0">
              <a:solidFill>
                <a:srgbClr val="0000FF"/>
              </a:solidFill>
              <a:latin typeface="Calibri" pitchFamily="34" charset="0"/>
              <a:cs typeface="Calibri" pitchFamily="34" charset="0"/>
            </a:rPr>
            <a:t>Java </a:t>
          </a:r>
          <a:r>
            <a:rPr lang="zh-TW" altLang="en-US" sz="2100" kern="1200" dirty="0" smtClean="0">
              <a:solidFill>
                <a:srgbClr val="0000FF"/>
              </a:solidFill>
              <a:latin typeface="Calibri" pitchFamily="34" charset="0"/>
              <a:cs typeface="Calibri" pitchFamily="34" charset="0"/>
            </a:rPr>
            <a:t>小程式 </a:t>
          </a:r>
          <a:r>
            <a:rPr lang="en-US" altLang="zh-TW" sz="2100" kern="1200" dirty="0" smtClean="0">
              <a:solidFill>
                <a:srgbClr val="FF0000"/>
              </a:solidFill>
              <a:latin typeface="Calibri" pitchFamily="34" charset="0"/>
              <a:cs typeface="Calibri" pitchFamily="34" charset="0"/>
            </a:rPr>
            <a:t>(applet) </a:t>
          </a:r>
          <a:r>
            <a:rPr lang="zh-TW" altLang="en-US" sz="2100" kern="1200" dirty="0" smtClean="0">
              <a:latin typeface="Calibri" pitchFamily="34" charset="0"/>
              <a:cs typeface="Calibri" pitchFamily="34" charset="0"/>
            </a:rPr>
            <a:t>可以從伺服器下載，經由瀏覽器在客戶端電腦上執行。</a:t>
          </a:r>
          <a:r>
            <a:rPr lang="zh-TW" altLang="en-US" sz="2100" kern="1200" dirty="0" smtClean="0">
              <a:solidFill>
                <a:srgbClr val="0000FF"/>
              </a:solidFill>
              <a:latin typeface="Calibri" pitchFamily="34" charset="0"/>
              <a:cs typeface="Calibri" pitchFamily="34" charset="0"/>
            </a:rPr>
            <a:t>小程式被限制在一定的記憶體區間內，因此被視為安全</a:t>
          </a:r>
          <a:r>
            <a:rPr lang="zh-TW" altLang="en-US" sz="2100" kern="1200" dirty="0" smtClean="0">
              <a:latin typeface="Calibri" pitchFamily="34" charset="0"/>
              <a:cs typeface="Calibri" pitchFamily="34" charset="0"/>
            </a:rPr>
            <a:t>。</a:t>
          </a:r>
          <a:endParaRPr lang="en-US" altLang="zh-TW" sz="2100" kern="1200" dirty="0" smtClean="0">
            <a:latin typeface="Calibri" pitchFamily="34" charset="0"/>
            <a:cs typeface="Calibri" pitchFamily="34" charset="0"/>
          </a:endParaRPr>
        </a:p>
      </dsp:txBody>
      <dsp:txXfrm>
        <a:off x="40" y="776704"/>
        <a:ext cx="3838893" cy="4150440"/>
      </dsp:txXfrm>
    </dsp:sp>
    <dsp:sp modelId="{51D31C78-F51D-4E97-86DB-6C7E023038F8}">
      <dsp:nvSpPr>
        <dsp:cNvPr id="0" name=""/>
        <dsp:cNvSpPr/>
      </dsp:nvSpPr>
      <dsp:spPr>
        <a:xfrm>
          <a:off x="4376379" y="171905"/>
          <a:ext cx="3838893" cy="604800"/>
        </a:xfrm>
        <a:prstGeom prst="rect">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altLang="zh-TW" sz="2400" b="1" kern="1200" dirty="0" smtClean="0">
              <a:latin typeface="Calibri" pitchFamily="34" charset="0"/>
              <a:cs typeface="Calibri" pitchFamily="34" charset="0"/>
            </a:rPr>
            <a:t>ActiveX</a:t>
          </a:r>
          <a:endParaRPr lang="zh-TW" altLang="en-US" sz="2400" b="1" kern="1200" dirty="0">
            <a:latin typeface="Calibri" pitchFamily="34" charset="0"/>
            <a:cs typeface="Calibri" pitchFamily="34" charset="0"/>
          </a:endParaRPr>
        </a:p>
      </dsp:txBody>
      <dsp:txXfrm>
        <a:off x="4376379" y="171905"/>
        <a:ext cx="3838893" cy="604800"/>
      </dsp:txXfrm>
    </dsp:sp>
    <dsp:sp modelId="{354B0C01-3AD6-49F2-9950-2C6F65E7A635}">
      <dsp:nvSpPr>
        <dsp:cNvPr id="0" name=""/>
        <dsp:cNvSpPr/>
      </dsp:nvSpPr>
      <dsp:spPr>
        <a:xfrm>
          <a:off x="4376379" y="776704"/>
          <a:ext cx="3838893" cy="4150440"/>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altLang="zh-TW" sz="2100" kern="1200" dirty="0" smtClean="0">
              <a:latin typeface="Calibri" pitchFamily="34" charset="0"/>
              <a:cs typeface="Calibri" pitchFamily="34" charset="0"/>
            </a:rPr>
            <a:t>ActiveX </a:t>
          </a:r>
          <a:r>
            <a:rPr lang="zh-TW" altLang="en-US" sz="2100" kern="1200" dirty="0" smtClean="0">
              <a:latin typeface="Calibri" pitchFamily="34" charset="0"/>
              <a:cs typeface="Calibri" pitchFamily="34" charset="0"/>
            </a:rPr>
            <a:t>是</a:t>
          </a:r>
          <a:r>
            <a:rPr lang="zh-TW" altLang="en-US" sz="2100" kern="1200" dirty="0" smtClean="0">
              <a:solidFill>
                <a:srgbClr val="FF0000"/>
              </a:solidFill>
              <a:latin typeface="Calibri" pitchFamily="34" charset="0"/>
              <a:cs typeface="Calibri" pitchFamily="34" charset="0"/>
            </a:rPr>
            <a:t>微軟公司</a:t>
          </a:r>
          <a:r>
            <a:rPr lang="zh-TW" altLang="en-US" sz="2100" kern="1200" dirty="0" smtClean="0">
              <a:latin typeface="Calibri" pitchFamily="34" charset="0"/>
              <a:cs typeface="Calibri" pitchFamily="34" charset="0"/>
            </a:rPr>
            <a:t>的技術，也是一種下載到客戶端電腦上執行的網路程式。</a:t>
          </a:r>
          <a:r>
            <a:rPr lang="en-US" altLang="zh-TW" sz="2100" kern="1200" dirty="0" smtClean="0">
              <a:latin typeface="Calibri" pitchFamily="34" charset="0"/>
              <a:cs typeface="Calibri" pitchFamily="34" charset="0"/>
            </a:rPr>
            <a:t>ActiveX</a:t>
          </a:r>
          <a:r>
            <a:rPr lang="zh-TW" altLang="en-US" sz="2100" kern="1200" dirty="0" smtClean="0">
              <a:latin typeface="Calibri" pitchFamily="34" charset="0"/>
              <a:cs typeface="Calibri" pitchFamily="34" charset="0"/>
            </a:rPr>
            <a:t>直接下載到硬碟，可能造成更多安全性問題。</a:t>
          </a:r>
          <a:endParaRPr lang="zh-TW" altLang="en-US" sz="2100" kern="1200" dirty="0">
            <a:latin typeface="Calibri" pitchFamily="34" charset="0"/>
            <a:cs typeface="Calibri" pitchFamily="34" charset="0"/>
          </a:endParaRPr>
        </a:p>
        <a:p>
          <a:pPr marL="228600" lvl="1" indent="-228600" algn="l" defTabSz="933450">
            <a:lnSpc>
              <a:spcPct val="90000"/>
            </a:lnSpc>
            <a:spcBef>
              <a:spcPct val="0"/>
            </a:spcBef>
            <a:spcAft>
              <a:spcPct val="15000"/>
            </a:spcAft>
            <a:buChar char="••"/>
          </a:pPr>
          <a:r>
            <a:rPr lang="en-US" altLang="zh-TW" sz="2100" kern="1200" dirty="0" smtClean="0">
              <a:solidFill>
                <a:srgbClr val="FF0000"/>
              </a:solidFill>
              <a:latin typeface="Calibri" pitchFamily="34" charset="0"/>
              <a:cs typeface="Calibri" pitchFamily="34" charset="0"/>
            </a:rPr>
            <a:t>ActiveX</a:t>
          </a:r>
          <a:r>
            <a:rPr lang="zh-TW" altLang="en-US" sz="2100" kern="1200" dirty="0" smtClean="0">
              <a:solidFill>
                <a:srgbClr val="0000FF"/>
              </a:solidFill>
              <a:latin typeface="Calibri" pitchFamily="34" charset="0"/>
              <a:cs typeface="Calibri" pitchFamily="34" charset="0"/>
            </a:rPr>
            <a:t>的安全設計是讓網路瀏覽器詢問使用者，是否信任某伺服器下載的</a:t>
          </a:r>
          <a:r>
            <a:rPr lang="en-US" altLang="zh-TW" sz="2100" kern="1200" dirty="0" smtClean="0">
              <a:solidFill>
                <a:srgbClr val="0000FF"/>
              </a:solidFill>
              <a:latin typeface="Calibri" pitchFamily="34" charset="0"/>
              <a:cs typeface="Calibri" pitchFamily="34" charset="0"/>
            </a:rPr>
            <a:t>ActiveX</a:t>
          </a:r>
          <a:r>
            <a:rPr lang="zh-TW" altLang="en-US" sz="2100" kern="1200" dirty="0" smtClean="0">
              <a:solidFill>
                <a:srgbClr val="0000FF"/>
              </a:solidFill>
              <a:latin typeface="Calibri" pitchFamily="34" charset="0"/>
              <a:cs typeface="Calibri" pitchFamily="34" charset="0"/>
            </a:rPr>
            <a:t>程式</a:t>
          </a:r>
          <a:r>
            <a:rPr lang="zh-TW" altLang="en-US" sz="2100" kern="1200" dirty="0" smtClean="0">
              <a:latin typeface="Calibri" pitchFamily="34" charset="0"/>
              <a:cs typeface="Calibri" pitchFamily="34" charset="0"/>
            </a:rPr>
            <a:t>。</a:t>
          </a:r>
          <a:endParaRPr lang="en-US" altLang="zh-TW" sz="2100" kern="1200" dirty="0" smtClean="0">
            <a:latin typeface="Calibri" pitchFamily="34" charset="0"/>
            <a:cs typeface="Calibri" pitchFamily="34" charset="0"/>
          </a:endParaRPr>
        </a:p>
      </dsp:txBody>
      <dsp:txXfrm>
        <a:off x="4376379" y="776704"/>
        <a:ext cx="3838893" cy="4150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50D0B-7CF0-4711-AD35-004C774A2210}">
      <dsp:nvSpPr>
        <dsp:cNvPr id="0" name=""/>
        <dsp:cNvSpPr/>
      </dsp:nvSpPr>
      <dsp:spPr>
        <a:xfrm>
          <a:off x="0" y="376542"/>
          <a:ext cx="8215313" cy="128677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95732" rIns="637600" bIns="135128" numCol="1" spcCol="1270" anchor="t" anchorCtr="0">
          <a:noAutofit/>
        </a:bodyPr>
        <a:lstStyle/>
        <a:p>
          <a:pPr marL="171450" lvl="1" indent="-171450" algn="l" defTabSz="844550">
            <a:lnSpc>
              <a:spcPct val="90000"/>
            </a:lnSpc>
            <a:spcBef>
              <a:spcPct val="0"/>
            </a:spcBef>
            <a:spcAft>
              <a:spcPct val="15000"/>
            </a:spcAft>
            <a:buChar char="••"/>
          </a:pPr>
          <a:r>
            <a:rPr lang="zh-TW" altLang="en-US" sz="1900" kern="1200" dirty="0" smtClean="0">
              <a:latin typeface="Calibri" pitchFamily="34" charset="0"/>
              <a:cs typeface="Calibri" pitchFamily="34" charset="0"/>
            </a:rPr>
            <a:t>集線器是網路最簡單的元件之一，只是讓許多主機以實體連接埠互相通訊。</a:t>
          </a:r>
          <a:r>
            <a:rPr lang="zh-TW" altLang="en-US" sz="1900" kern="1200" dirty="0" smtClean="0">
              <a:solidFill>
                <a:srgbClr val="0000FF"/>
              </a:solidFill>
              <a:latin typeface="Calibri" pitchFamily="34" charset="0"/>
              <a:cs typeface="Calibri" pitchFamily="34" charset="0"/>
            </a:rPr>
            <a:t>集線器沒有任何安全防護功能</a:t>
          </a:r>
          <a:r>
            <a:rPr lang="zh-TW" altLang="en-US" sz="1900" kern="1200" dirty="0" smtClean="0">
              <a:latin typeface="Calibri" pitchFamily="34" charset="0"/>
              <a:cs typeface="Calibri" pitchFamily="34" charset="0"/>
            </a:rPr>
            <a:t>。</a:t>
          </a:r>
          <a:endParaRPr lang="en-US" altLang="zh-TW" sz="1900" kern="1200" dirty="0" smtClean="0">
            <a:latin typeface="Calibri" pitchFamily="34" charset="0"/>
            <a:cs typeface="Calibri" pitchFamily="34" charset="0"/>
          </a:endParaRPr>
        </a:p>
      </dsp:txBody>
      <dsp:txXfrm>
        <a:off x="0" y="376542"/>
        <a:ext cx="8215313" cy="1286775"/>
      </dsp:txXfrm>
    </dsp:sp>
    <dsp:sp modelId="{59E4ABBF-C64E-41AF-AA95-B7951941CEEE}">
      <dsp:nvSpPr>
        <dsp:cNvPr id="0" name=""/>
        <dsp:cNvSpPr/>
      </dsp:nvSpPr>
      <dsp:spPr>
        <a:xfrm>
          <a:off x="410765" y="96102"/>
          <a:ext cx="5750719" cy="56088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cs typeface="Calibri" pitchFamily="34" charset="0"/>
            </a:rPr>
            <a:t>集線器 </a:t>
          </a:r>
          <a:r>
            <a:rPr lang="en-US" altLang="zh-TW" sz="2000" kern="1200" dirty="0" smtClean="0">
              <a:latin typeface="Calibri" pitchFamily="34" charset="0"/>
              <a:cs typeface="Calibri" pitchFamily="34" charset="0"/>
            </a:rPr>
            <a:t>(hubs)</a:t>
          </a:r>
          <a:endParaRPr lang="zh-TW" altLang="en-US" sz="2000" kern="1200" dirty="0">
            <a:latin typeface="Calibri" pitchFamily="34" charset="0"/>
            <a:cs typeface="Calibri" pitchFamily="34" charset="0"/>
          </a:endParaRPr>
        </a:p>
      </dsp:txBody>
      <dsp:txXfrm>
        <a:off x="438145" y="123482"/>
        <a:ext cx="5695959" cy="506120"/>
      </dsp:txXfrm>
    </dsp:sp>
    <dsp:sp modelId="{DBAD5D60-3BB7-44BF-9EF3-8D59F441B225}">
      <dsp:nvSpPr>
        <dsp:cNvPr id="0" name=""/>
        <dsp:cNvSpPr/>
      </dsp:nvSpPr>
      <dsp:spPr>
        <a:xfrm>
          <a:off x="0" y="2046357"/>
          <a:ext cx="8215313" cy="128677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95732" rIns="637600" bIns="135128" numCol="1" spcCol="1270" anchor="t" anchorCtr="0">
          <a:noAutofit/>
        </a:bodyPr>
        <a:lstStyle/>
        <a:p>
          <a:pPr marL="171450" lvl="1" indent="-171450" algn="l" defTabSz="844550">
            <a:lnSpc>
              <a:spcPct val="90000"/>
            </a:lnSpc>
            <a:spcBef>
              <a:spcPct val="0"/>
            </a:spcBef>
            <a:spcAft>
              <a:spcPct val="15000"/>
            </a:spcAft>
            <a:buChar char="••"/>
          </a:pPr>
          <a:r>
            <a:rPr lang="zh-TW" altLang="en-US" sz="1900" kern="1200" dirty="0" smtClean="0">
              <a:latin typeface="Calibri" pitchFamily="34" charset="0"/>
              <a:cs typeface="Calibri" pitchFamily="34" charset="0"/>
            </a:rPr>
            <a:t>交換器也是多連接埠元件，但相較於集線器，它有較多的網路資訊，可以</a:t>
          </a:r>
          <a:r>
            <a:rPr lang="zh-TW" altLang="en-US" sz="1900" kern="1200" dirty="0" smtClean="0">
              <a:solidFill>
                <a:srgbClr val="0000FF"/>
              </a:solidFill>
              <a:latin typeface="Calibri" pitchFamily="34" charset="0"/>
              <a:cs typeface="Calibri" pitchFamily="34" charset="0"/>
            </a:rPr>
            <a:t>有效地提高網路效能</a:t>
          </a:r>
          <a:endParaRPr lang="en-US" altLang="zh-TW" sz="1900" kern="1200" dirty="0" smtClean="0">
            <a:solidFill>
              <a:srgbClr val="0000FF"/>
            </a:solidFill>
            <a:latin typeface="Calibri" pitchFamily="34" charset="0"/>
            <a:cs typeface="Calibri" pitchFamily="34" charset="0"/>
          </a:endParaRPr>
        </a:p>
      </dsp:txBody>
      <dsp:txXfrm>
        <a:off x="0" y="2046357"/>
        <a:ext cx="8215313" cy="1286775"/>
      </dsp:txXfrm>
    </dsp:sp>
    <dsp:sp modelId="{4F9CBAF0-1EE0-432A-85A0-C2D932CA9686}">
      <dsp:nvSpPr>
        <dsp:cNvPr id="0" name=""/>
        <dsp:cNvSpPr/>
      </dsp:nvSpPr>
      <dsp:spPr>
        <a:xfrm>
          <a:off x="410765" y="1765917"/>
          <a:ext cx="5750719" cy="56088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cs typeface="Calibri" pitchFamily="34" charset="0"/>
            </a:rPr>
            <a:t>交換器 </a:t>
          </a:r>
          <a:r>
            <a:rPr lang="en-US" altLang="zh-TW" sz="2000" kern="1200" dirty="0" smtClean="0">
              <a:latin typeface="Calibri" pitchFamily="34" charset="0"/>
              <a:cs typeface="Calibri" pitchFamily="34" charset="0"/>
            </a:rPr>
            <a:t>(switches)</a:t>
          </a:r>
          <a:endParaRPr lang="zh-TW" altLang="en-US" sz="2000" kern="1200" dirty="0">
            <a:latin typeface="Calibri" pitchFamily="34" charset="0"/>
            <a:cs typeface="Calibri" pitchFamily="34" charset="0"/>
          </a:endParaRPr>
        </a:p>
      </dsp:txBody>
      <dsp:txXfrm>
        <a:off x="438145" y="1793297"/>
        <a:ext cx="5695959" cy="506120"/>
      </dsp:txXfrm>
    </dsp:sp>
    <dsp:sp modelId="{DE6C2E55-1E6A-4422-94C1-255F44F97CD0}">
      <dsp:nvSpPr>
        <dsp:cNvPr id="0" name=""/>
        <dsp:cNvSpPr/>
      </dsp:nvSpPr>
      <dsp:spPr>
        <a:xfrm>
          <a:off x="0" y="3716172"/>
          <a:ext cx="8215313" cy="128677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95732" rIns="637600" bIns="135128" numCol="1" spcCol="1270" anchor="t" anchorCtr="0">
          <a:noAutofit/>
        </a:bodyPr>
        <a:lstStyle/>
        <a:p>
          <a:pPr marL="171450" lvl="1" indent="-171450" algn="l" defTabSz="844550">
            <a:lnSpc>
              <a:spcPct val="90000"/>
            </a:lnSpc>
            <a:spcBef>
              <a:spcPct val="0"/>
            </a:spcBef>
            <a:spcAft>
              <a:spcPct val="15000"/>
            </a:spcAft>
            <a:buChar char="••"/>
          </a:pPr>
          <a:r>
            <a:rPr lang="zh-TW" altLang="en-US" sz="1900" kern="1200" dirty="0" smtClean="0">
              <a:latin typeface="Calibri" pitchFamily="34" charset="0"/>
              <a:cs typeface="Calibri" pitchFamily="34" charset="0"/>
            </a:rPr>
            <a:t>連接兩個或多個網路的主要元件，它可以實體隔離不同的網路，並在</a:t>
          </a:r>
          <a:r>
            <a:rPr lang="en-US" altLang="zh-TW" sz="1900" kern="1200" dirty="0" smtClean="0">
              <a:latin typeface="Calibri" pitchFamily="34" charset="0"/>
              <a:cs typeface="Calibri" pitchFamily="34" charset="0"/>
            </a:rPr>
            <a:t>IP</a:t>
          </a:r>
          <a:r>
            <a:rPr lang="zh-TW" altLang="en-US" sz="1900" kern="1200" dirty="0" smtClean="0">
              <a:latin typeface="Calibri" pitchFamily="34" charset="0"/>
              <a:cs typeface="Calibri" pitchFamily="34" charset="0"/>
            </a:rPr>
            <a:t>層擔任其間的通道，</a:t>
          </a:r>
          <a:r>
            <a:rPr lang="zh-TW" altLang="en-US" sz="1900" kern="1200" dirty="0" smtClean="0">
              <a:solidFill>
                <a:srgbClr val="0000FF"/>
              </a:solidFill>
              <a:latin typeface="Calibri" pitchFamily="34" charset="0"/>
              <a:cs typeface="Calibri" pitchFamily="34" charset="0"/>
            </a:rPr>
            <a:t>同時扮演封包過濾防火牆的角色</a:t>
          </a:r>
          <a:r>
            <a:rPr lang="en-US" altLang="zh-TW" sz="1900" kern="1200" dirty="0" smtClean="0">
              <a:latin typeface="Calibri" pitchFamily="34" charset="0"/>
              <a:cs typeface="Calibri" pitchFamily="34" charset="0"/>
            </a:rPr>
            <a:t>.</a:t>
          </a:r>
        </a:p>
      </dsp:txBody>
      <dsp:txXfrm>
        <a:off x="0" y="3716172"/>
        <a:ext cx="8215313" cy="1286775"/>
      </dsp:txXfrm>
    </dsp:sp>
    <dsp:sp modelId="{1F027D34-0519-46CF-B45A-EB4535A78E1F}">
      <dsp:nvSpPr>
        <dsp:cNvPr id="0" name=""/>
        <dsp:cNvSpPr/>
      </dsp:nvSpPr>
      <dsp:spPr>
        <a:xfrm>
          <a:off x="410765" y="3435732"/>
          <a:ext cx="5750719" cy="56088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kern="1200" smtClean="0">
              <a:latin typeface="Calibri" pitchFamily="34" charset="0"/>
              <a:cs typeface="Calibri" pitchFamily="34" charset="0"/>
            </a:rPr>
            <a:t>路由器 </a:t>
          </a:r>
          <a:r>
            <a:rPr lang="en-US" altLang="zh-TW" sz="2000" kern="1200" smtClean="0">
              <a:latin typeface="Calibri" pitchFamily="34" charset="0"/>
              <a:cs typeface="Calibri" pitchFamily="34" charset="0"/>
            </a:rPr>
            <a:t>(routers)</a:t>
          </a:r>
          <a:r>
            <a:rPr lang="zh-TW" altLang="en-US" sz="2000" kern="1200" smtClean="0">
              <a:latin typeface="Calibri" pitchFamily="34" charset="0"/>
              <a:cs typeface="Calibri" pitchFamily="34" charset="0"/>
            </a:rPr>
            <a:t> </a:t>
          </a:r>
          <a:endParaRPr lang="en-US" altLang="zh-TW" sz="2000" kern="1200" dirty="0" smtClean="0">
            <a:latin typeface="Calibri" pitchFamily="34" charset="0"/>
            <a:cs typeface="Calibri" pitchFamily="34" charset="0"/>
          </a:endParaRPr>
        </a:p>
      </dsp:txBody>
      <dsp:txXfrm>
        <a:off x="438145" y="3463112"/>
        <a:ext cx="5695959"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746AC8-A90C-4922-B00F-BD4FCA3AA676}">
      <dsp:nvSpPr>
        <dsp:cNvPr id="0" name=""/>
        <dsp:cNvSpPr/>
      </dsp:nvSpPr>
      <dsp:spPr>
        <a:xfrm>
          <a:off x="0" y="4925"/>
          <a:ext cx="8215313" cy="61658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資料交換服務</a:t>
          </a:r>
          <a:endParaRPr lang="zh-TW" altLang="en-US" sz="2000" kern="1200" dirty="0">
            <a:latin typeface="Calibri" pitchFamily="34" charset="0"/>
          </a:endParaRPr>
        </a:p>
      </dsp:txBody>
      <dsp:txXfrm>
        <a:off x="30099" y="35024"/>
        <a:ext cx="8155115" cy="556391"/>
      </dsp:txXfrm>
    </dsp:sp>
    <dsp:sp modelId="{AAA5037D-B5D9-4A88-A76F-7A0C607099E4}">
      <dsp:nvSpPr>
        <dsp:cNvPr id="0" name=""/>
        <dsp:cNvSpPr/>
      </dsp:nvSpPr>
      <dsp:spPr>
        <a:xfrm>
          <a:off x="0" y="621515"/>
          <a:ext cx="8215313"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ctr" anchorCtr="0">
          <a:noAutofit/>
        </a:bodyPr>
        <a:lstStyle/>
        <a:p>
          <a:pPr marL="171450" lvl="1" indent="-171450" algn="l" defTabSz="800100">
            <a:lnSpc>
              <a:spcPct val="90000"/>
            </a:lnSpc>
            <a:spcBef>
              <a:spcPct val="0"/>
            </a:spcBef>
            <a:spcAft>
              <a:spcPct val="20000"/>
            </a:spcAft>
            <a:buChar char="••"/>
          </a:pPr>
          <a:r>
            <a:rPr lang="zh-TW" altLang="en-US" sz="1800" kern="1200" dirty="0" smtClean="0">
              <a:latin typeface="Calibri" pitchFamily="34" charset="0"/>
            </a:rPr>
            <a:t>包括網際網路的 </a:t>
          </a:r>
          <a:r>
            <a:rPr lang="en-US" altLang="zh-TW" sz="1800" kern="1200" dirty="0" smtClean="0">
              <a:solidFill>
                <a:srgbClr val="FF0000"/>
              </a:solidFill>
              <a:latin typeface="Calibri" pitchFamily="34" charset="0"/>
            </a:rPr>
            <a:t>HTTP, HTTPS, S-HTTP</a:t>
          </a:r>
          <a:r>
            <a:rPr lang="zh-TW" altLang="en-US" sz="1800" kern="1200" dirty="0" smtClean="0">
              <a:solidFill>
                <a:srgbClr val="FF0000"/>
              </a:solidFill>
              <a:latin typeface="Calibri" pitchFamily="34" charset="0"/>
            </a:rPr>
            <a:t>，與檔案傳輸的 </a:t>
          </a:r>
          <a:r>
            <a:rPr lang="en-US" altLang="zh-TW" sz="1800" kern="1200" dirty="0" smtClean="0">
              <a:solidFill>
                <a:srgbClr val="FF0000"/>
              </a:solidFill>
              <a:latin typeface="Calibri" pitchFamily="34" charset="0"/>
            </a:rPr>
            <a:t>FTP </a:t>
          </a:r>
          <a:r>
            <a:rPr lang="zh-TW" altLang="en-US" sz="1800" kern="1200" dirty="0" smtClean="0">
              <a:latin typeface="Calibri" pitchFamily="34" charset="0"/>
            </a:rPr>
            <a:t>等。</a:t>
          </a:r>
          <a:endParaRPr lang="zh-TW" altLang="en-US" sz="1800" kern="1200" dirty="0">
            <a:latin typeface="Calibri" pitchFamily="34" charset="0"/>
          </a:endParaRPr>
        </a:p>
      </dsp:txBody>
      <dsp:txXfrm>
        <a:off x="0" y="621515"/>
        <a:ext cx="8215313" cy="513360"/>
      </dsp:txXfrm>
    </dsp:sp>
    <dsp:sp modelId="{881BCB8B-C83A-449D-8ADC-D3443D20B7D3}">
      <dsp:nvSpPr>
        <dsp:cNvPr id="0" name=""/>
        <dsp:cNvSpPr/>
      </dsp:nvSpPr>
      <dsp:spPr>
        <a:xfrm>
          <a:off x="0" y="1134875"/>
          <a:ext cx="8215313" cy="61658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訊息服務</a:t>
          </a:r>
          <a:endParaRPr lang="zh-TW" altLang="en-US" sz="2000" kern="1200" dirty="0">
            <a:latin typeface="Calibri" pitchFamily="34" charset="0"/>
          </a:endParaRPr>
        </a:p>
      </dsp:txBody>
      <dsp:txXfrm>
        <a:off x="30099" y="1164974"/>
        <a:ext cx="8155115" cy="556391"/>
      </dsp:txXfrm>
    </dsp:sp>
    <dsp:sp modelId="{608B1D02-F6F0-46FD-AAF0-B5A9B6B9D862}">
      <dsp:nvSpPr>
        <dsp:cNvPr id="0" name=""/>
        <dsp:cNvSpPr/>
      </dsp:nvSpPr>
      <dsp:spPr>
        <a:xfrm>
          <a:off x="0" y="1751465"/>
          <a:ext cx="8215313" cy="77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ctr" anchorCtr="0">
          <a:noAutofit/>
        </a:bodyPr>
        <a:lstStyle/>
        <a:p>
          <a:pPr marL="171450" lvl="1" indent="-171450" algn="l" defTabSz="800100">
            <a:lnSpc>
              <a:spcPct val="90000"/>
            </a:lnSpc>
            <a:spcBef>
              <a:spcPct val="0"/>
            </a:spcBef>
            <a:spcAft>
              <a:spcPct val="20000"/>
            </a:spcAft>
            <a:buChar char="••"/>
          </a:pPr>
          <a:r>
            <a:rPr lang="zh-TW" altLang="en-US" sz="1800" kern="1200" dirty="0" smtClean="0">
              <a:latin typeface="Calibri" pitchFamily="34" charset="0"/>
            </a:rPr>
            <a:t>包括電子郵件的 </a:t>
          </a:r>
          <a:r>
            <a:rPr lang="en-US" altLang="zh-TW" sz="1800" kern="1200" dirty="0" smtClean="0">
              <a:latin typeface="Calibri" pitchFamily="34" charset="0"/>
            </a:rPr>
            <a:t>POP, SMTP</a:t>
          </a:r>
          <a:r>
            <a:rPr lang="zh-TW" altLang="en-US" sz="1800" kern="1200" dirty="0" smtClean="0">
              <a:latin typeface="Calibri" pitchFamily="34" charset="0"/>
            </a:rPr>
            <a:t>，網路新聞的 </a:t>
          </a:r>
          <a:r>
            <a:rPr lang="en-US" altLang="zh-TW" sz="1800" kern="1200" dirty="0" smtClean="0">
              <a:latin typeface="Calibri" pitchFamily="34" charset="0"/>
            </a:rPr>
            <a:t>NNTP</a:t>
          </a:r>
          <a:r>
            <a:rPr lang="zh-TW" altLang="en-US" sz="1800" kern="1200" dirty="0" smtClean="0">
              <a:latin typeface="Calibri" pitchFamily="34" charset="0"/>
            </a:rPr>
            <a:t>，另外還有較新的即時通訊與 </a:t>
          </a:r>
          <a:r>
            <a:rPr lang="en-US" altLang="zh-TW" sz="1800" kern="1200" dirty="0" smtClean="0">
              <a:latin typeface="Calibri" pitchFamily="34" charset="0"/>
            </a:rPr>
            <a:t>VoIP </a:t>
          </a:r>
          <a:r>
            <a:rPr lang="zh-TW" altLang="en-US" sz="1800" kern="1200" dirty="0" smtClean="0">
              <a:latin typeface="Calibri" pitchFamily="34" charset="0"/>
            </a:rPr>
            <a:t>等服務。 </a:t>
          </a:r>
          <a:endParaRPr lang="zh-TW" altLang="en-US" sz="1800" kern="1200" dirty="0">
            <a:latin typeface="Calibri" pitchFamily="34" charset="0"/>
          </a:endParaRPr>
        </a:p>
      </dsp:txBody>
      <dsp:txXfrm>
        <a:off x="0" y="1751465"/>
        <a:ext cx="8215313" cy="770040"/>
      </dsp:txXfrm>
    </dsp:sp>
    <dsp:sp modelId="{14C4F2D7-9C43-4A56-9286-6155D008C821}">
      <dsp:nvSpPr>
        <dsp:cNvPr id="0" name=""/>
        <dsp:cNvSpPr/>
      </dsp:nvSpPr>
      <dsp:spPr>
        <a:xfrm>
          <a:off x="0" y="2521505"/>
          <a:ext cx="8215313" cy="61658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管理服務</a:t>
          </a:r>
          <a:endParaRPr lang="zh-TW" altLang="en-US" sz="2000" kern="1200" dirty="0">
            <a:latin typeface="Calibri" pitchFamily="34" charset="0"/>
          </a:endParaRPr>
        </a:p>
      </dsp:txBody>
      <dsp:txXfrm>
        <a:off x="30099" y="2551604"/>
        <a:ext cx="8155115" cy="556391"/>
      </dsp:txXfrm>
    </dsp:sp>
    <dsp:sp modelId="{27D1ADA7-86DA-44C5-822F-9A2A871D77FD}">
      <dsp:nvSpPr>
        <dsp:cNvPr id="0" name=""/>
        <dsp:cNvSpPr/>
      </dsp:nvSpPr>
      <dsp:spPr>
        <a:xfrm>
          <a:off x="0" y="3138095"/>
          <a:ext cx="8215313"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ctr" anchorCtr="0">
          <a:noAutofit/>
        </a:bodyPr>
        <a:lstStyle/>
        <a:p>
          <a:pPr marL="171450" lvl="1" indent="-171450" algn="l" defTabSz="800100">
            <a:lnSpc>
              <a:spcPct val="90000"/>
            </a:lnSpc>
            <a:spcBef>
              <a:spcPct val="0"/>
            </a:spcBef>
            <a:spcAft>
              <a:spcPct val="20000"/>
            </a:spcAft>
            <a:buChar char="••"/>
          </a:pPr>
          <a:r>
            <a:rPr lang="zh-TW" altLang="en-US" sz="1800" kern="1200" dirty="0" smtClean="0">
              <a:latin typeface="Calibri" pitchFamily="34" charset="0"/>
            </a:rPr>
            <a:t>包括單點登錄的 </a:t>
          </a:r>
          <a:r>
            <a:rPr lang="en-US" altLang="zh-TW" sz="1800" kern="1200" dirty="0" smtClean="0">
              <a:latin typeface="Calibri" pitchFamily="34" charset="0"/>
            </a:rPr>
            <a:t>RADIUS</a:t>
          </a:r>
          <a:r>
            <a:rPr lang="zh-TW" altLang="en-US" sz="1800" kern="1200" dirty="0" smtClean="0">
              <a:latin typeface="Calibri" pitchFamily="34" charset="0"/>
            </a:rPr>
            <a:t>，與網路管理的 </a:t>
          </a:r>
          <a:r>
            <a:rPr lang="en-US" altLang="zh-TW" sz="1800" kern="1200" dirty="0" smtClean="0">
              <a:latin typeface="Calibri" pitchFamily="34" charset="0"/>
            </a:rPr>
            <a:t>SNMP</a:t>
          </a:r>
          <a:r>
            <a:rPr lang="zh-TW" altLang="en-US" sz="1800" kern="1200" dirty="0" smtClean="0">
              <a:latin typeface="Calibri" pitchFamily="34" charset="0"/>
            </a:rPr>
            <a:t> 等。</a:t>
          </a:r>
          <a:endParaRPr lang="zh-TW" altLang="en-US" sz="1800" kern="1200" dirty="0">
            <a:latin typeface="Calibri" pitchFamily="34" charset="0"/>
          </a:endParaRPr>
        </a:p>
      </dsp:txBody>
      <dsp:txXfrm>
        <a:off x="0" y="3138095"/>
        <a:ext cx="8215313" cy="513360"/>
      </dsp:txXfrm>
    </dsp:sp>
    <dsp:sp modelId="{B4812088-02D0-45FC-919B-C27BE72F6AD8}">
      <dsp:nvSpPr>
        <dsp:cNvPr id="0" name=""/>
        <dsp:cNvSpPr/>
      </dsp:nvSpPr>
      <dsp:spPr>
        <a:xfrm>
          <a:off x="0" y="3651455"/>
          <a:ext cx="8215313" cy="616589"/>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TW" altLang="en-US" sz="2000" kern="1200" dirty="0" smtClean="0">
              <a:latin typeface="Calibri" pitchFamily="34" charset="0"/>
            </a:rPr>
            <a:t>遠端存取服務</a:t>
          </a:r>
          <a:endParaRPr lang="zh-TW" altLang="en-US" sz="2000" kern="1200" dirty="0">
            <a:latin typeface="Calibri" pitchFamily="34" charset="0"/>
          </a:endParaRPr>
        </a:p>
      </dsp:txBody>
      <dsp:txXfrm>
        <a:off x="30099" y="3681554"/>
        <a:ext cx="8155115" cy="556391"/>
      </dsp:txXfrm>
    </dsp:sp>
    <dsp:sp modelId="{C3955D46-6251-458C-98DB-A2918B0D95BC}">
      <dsp:nvSpPr>
        <dsp:cNvPr id="0" name=""/>
        <dsp:cNvSpPr/>
      </dsp:nvSpPr>
      <dsp:spPr>
        <a:xfrm>
          <a:off x="0" y="4268045"/>
          <a:ext cx="8215313"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2860" rIns="128016" bIns="22860" numCol="1" spcCol="1270" anchor="ctr" anchorCtr="0">
          <a:noAutofit/>
        </a:bodyPr>
        <a:lstStyle/>
        <a:p>
          <a:pPr marL="171450" lvl="1" indent="-171450" algn="l" defTabSz="800100">
            <a:lnSpc>
              <a:spcPct val="90000"/>
            </a:lnSpc>
            <a:spcBef>
              <a:spcPct val="0"/>
            </a:spcBef>
            <a:spcAft>
              <a:spcPct val="20000"/>
            </a:spcAft>
            <a:buChar char="••"/>
          </a:pPr>
          <a:r>
            <a:rPr lang="zh-TW" altLang="en-US" sz="1800" kern="1200" dirty="0" smtClean="0">
              <a:latin typeface="Calibri" pitchFamily="34" charset="0"/>
            </a:rPr>
            <a:t>包括各種</a:t>
          </a:r>
          <a:r>
            <a:rPr lang="zh-TW" altLang="en-US" sz="1800" kern="1200" dirty="0" smtClean="0">
              <a:solidFill>
                <a:srgbClr val="FF0000"/>
              </a:solidFill>
              <a:latin typeface="Calibri" pitchFamily="34" charset="0"/>
            </a:rPr>
            <a:t>網路虛擬終端機的協定</a:t>
          </a:r>
          <a:r>
            <a:rPr lang="zh-TW" altLang="en-US" sz="1800" kern="1200" dirty="0" smtClean="0">
              <a:latin typeface="Calibri" pitchFamily="34" charset="0"/>
            </a:rPr>
            <a:t>，例如 </a:t>
          </a:r>
          <a:r>
            <a:rPr lang="en-US" altLang="zh-TW" sz="1800" kern="1200" dirty="0" smtClean="0">
              <a:latin typeface="Calibri" pitchFamily="34" charset="0"/>
            </a:rPr>
            <a:t>Telnet, rlogin, </a:t>
          </a:r>
          <a:r>
            <a:rPr lang="zh-TW" altLang="en-US" sz="1800" kern="1200" dirty="0" smtClean="0">
              <a:latin typeface="Calibri" pitchFamily="34" charset="0"/>
            </a:rPr>
            <a:t>與 </a:t>
          </a:r>
          <a:r>
            <a:rPr lang="en-US" altLang="zh-TW" sz="1800" kern="1200" dirty="0" smtClean="0">
              <a:latin typeface="Calibri" pitchFamily="34" charset="0"/>
            </a:rPr>
            <a:t>X11</a:t>
          </a:r>
          <a:r>
            <a:rPr lang="zh-TW" altLang="en-US" sz="1800" kern="1200" dirty="0" smtClean="0">
              <a:latin typeface="Calibri" pitchFamily="34" charset="0"/>
            </a:rPr>
            <a:t> 等。</a:t>
          </a:r>
          <a:endParaRPr lang="zh-TW" altLang="en-US" sz="1800" kern="1200" dirty="0">
            <a:latin typeface="Calibri" pitchFamily="34" charset="0"/>
          </a:endParaRPr>
        </a:p>
      </dsp:txBody>
      <dsp:txXfrm>
        <a:off x="0" y="4268045"/>
        <a:ext cx="8215313" cy="5133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3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2023/10/24</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64539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2023/10/24</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2023/10/24</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p>
            <a:fld id="{4A3E55C4-1B54-4260-BC9F-92F1C3DAF52B}" type="datetimeFigureOut">
              <a:rPr lang="zh-TW" altLang="en-US" smtClean="0"/>
              <a:pPr/>
              <a:t>2023/10/24</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2023/10/24</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2023/10/24</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2023/10/24</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2023/10/24</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2023/10/24</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522328"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- 8</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4.x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gif"/><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dotblogs.com.tw/leo_codespace/2019/03/29/203853"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ithome.com.tw/tech/92046" TargetMode="Externa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3933056"/>
            <a:ext cx="6255488" cy="1362075"/>
          </a:xfrm>
        </p:spPr>
        <p:txBody>
          <a:bodyPr>
            <a:normAutofit/>
          </a:bodyPr>
          <a:lstStyle/>
          <a:p>
            <a:pPr algn="ctr"/>
            <a:r>
              <a:rPr lang="zh-TW" altLang="en-US" dirty="0" smtClean="0">
                <a:solidFill>
                  <a:srgbClr val="0000FF"/>
                </a:solidFill>
              </a:rPr>
              <a:t>第</a:t>
            </a:r>
            <a:r>
              <a:rPr lang="en-US" altLang="zh-TW" dirty="0" smtClean="0">
                <a:solidFill>
                  <a:srgbClr val="0000FF"/>
                </a:solidFill>
              </a:rPr>
              <a:t>8</a:t>
            </a:r>
            <a:r>
              <a:rPr lang="zh-TW" altLang="en-US" dirty="0" smtClean="0">
                <a:solidFill>
                  <a:srgbClr val="0000FF"/>
                </a:solidFill>
              </a:rPr>
              <a:t>章</a:t>
            </a:r>
            <a:r>
              <a:rPr lang="en-US" altLang="zh-TW" dirty="0" smtClean="0">
                <a:solidFill>
                  <a:srgbClr val="0000FF"/>
                </a:solidFill>
                <a:cs typeface="Arial" pitchFamily="34" charset="0"/>
              </a:rPr>
              <a:t/>
            </a:r>
            <a:br>
              <a:rPr lang="en-US" altLang="zh-TW" dirty="0" smtClean="0">
                <a:solidFill>
                  <a:srgbClr val="0000FF"/>
                </a:solidFill>
                <a:cs typeface="Arial" pitchFamily="34" charset="0"/>
              </a:rPr>
            </a:br>
            <a:r>
              <a:rPr lang="zh-TW" altLang="en-US" dirty="0" smtClean="0">
                <a:solidFill>
                  <a:srgbClr val="0000FF"/>
                </a:solidFill>
                <a:cs typeface="Arial" pitchFamily="34" charset="0"/>
              </a:rPr>
              <a:t>資訊</a:t>
            </a:r>
            <a:r>
              <a:rPr lang="zh-TW" altLang="en-US" dirty="0">
                <a:solidFill>
                  <a:srgbClr val="0000FF"/>
                </a:solidFill>
                <a:cs typeface="Arial" pitchFamily="34" charset="0"/>
              </a:rPr>
              <a:t>系統與網路模型</a:t>
            </a:r>
            <a:endParaRPr lang="zh-TW" altLang="en-US" dirty="0">
              <a:solidFill>
                <a:srgbClr val="0000FF"/>
              </a:solidFill>
            </a:endParaRPr>
          </a:p>
        </p:txBody>
      </p:sp>
      <p:sp>
        <p:nvSpPr>
          <p:cNvPr id="3" name="文字版面配置區 2"/>
          <p:cNvSpPr>
            <a:spLocks noGrp="1"/>
          </p:cNvSpPr>
          <p:nvPr>
            <p:ph type="body" idx="1"/>
          </p:nvPr>
        </p:nvSpPr>
        <p:spPr>
          <a:xfrm>
            <a:off x="1115616" y="1124744"/>
            <a:ext cx="6255488" cy="1379984"/>
          </a:xfrm>
        </p:spPr>
        <p:txBody>
          <a:bodyPr>
            <a:normAutofit/>
          </a:bodyPr>
          <a:lstStyle/>
          <a:p>
            <a:pPr algn="ctr"/>
            <a:r>
              <a:rPr lang="zh-TW" altLang="en-US" sz="4200" b="1" cap="all" dirty="0">
                <a:ln w="500">
                  <a:solidFill>
                    <a:schemeClr val="tx2">
                      <a:shade val="20000"/>
                      <a:satMod val="120000"/>
                    </a:schemeClr>
                  </a:solidFill>
                </a:ln>
                <a:solidFill>
                  <a:srgbClr val="FF0000"/>
                </a:solidFill>
                <a:cs typeface="Arial" pitchFamily="34" charset="0"/>
              </a:rPr>
              <a:t>第二篇 </a:t>
            </a:r>
            <a:endParaRPr lang="en-US" altLang="zh-TW" sz="4200" b="1" cap="all" dirty="0">
              <a:ln w="500">
                <a:solidFill>
                  <a:schemeClr val="tx2">
                    <a:shade val="20000"/>
                    <a:satMod val="120000"/>
                  </a:schemeClr>
                </a:solidFill>
              </a:ln>
              <a:solidFill>
                <a:srgbClr val="FF0000"/>
              </a:solidFill>
              <a:cs typeface="Arial" pitchFamily="34" charset="0"/>
            </a:endParaRPr>
          </a:p>
          <a:p>
            <a:pPr algn="ctr"/>
            <a:r>
              <a:rPr lang="zh-TW" altLang="en-US" sz="4200" b="1" cap="all" dirty="0">
                <a:ln w="500">
                  <a:solidFill>
                    <a:schemeClr val="tx2">
                      <a:shade val="20000"/>
                      <a:satMod val="120000"/>
                    </a:schemeClr>
                  </a:solidFill>
                </a:ln>
                <a:solidFill>
                  <a:srgbClr val="FF0000"/>
                </a:solidFill>
                <a:cs typeface="Arial" pitchFamily="34" charset="0"/>
              </a:rPr>
              <a:t>安全架構</a:t>
            </a:r>
          </a:p>
        </p:txBody>
      </p:sp>
    </p:spTree>
    <p:extLst>
      <p:ext uri="{BB962C8B-B14F-4D97-AF65-F5344CB8AC3E}">
        <p14:creationId xmlns:p14="http://schemas.microsoft.com/office/powerpoint/2010/main" val="41838270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8351" y="1340768"/>
            <a:ext cx="8215370" cy="2071702"/>
          </a:xfrm>
        </p:spPr>
        <p:txBody>
          <a:bodyPr>
            <a:normAutofit/>
          </a:bodyPr>
          <a:lstStyle/>
          <a:p>
            <a:r>
              <a:rPr lang="zh-TW" altLang="en-US" sz="2000" dirty="0" smtClean="0"/>
              <a:t>作業系統會將正在使用或較常使用的程式與資料往</a:t>
            </a:r>
            <a:r>
              <a:rPr lang="en-US" altLang="zh-TW" sz="2000" dirty="0" smtClean="0"/>
              <a:t>CPU</a:t>
            </a:r>
            <a:r>
              <a:rPr lang="zh-TW" altLang="en-US" sz="2000" dirty="0" smtClean="0"/>
              <a:t>移動 </a:t>
            </a:r>
            <a:r>
              <a:rPr lang="en-US" altLang="zh-TW" sz="2000" dirty="0" smtClean="0"/>
              <a:t>(</a:t>
            </a:r>
            <a:r>
              <a:rPr lang="zh-TW" altLang="en-US" sz="2000" dirty="0" smtClean="0"/>
              <a:t>如圖示往左移</a:t>
            </a:r>
            <a:r>
              <a:rPr lang="en-US" altLang="zh-TW" sz="2000" dirty="0" smtClean="0"/>
              <a:t>)</a:t>
            </a:r>
            <a:r>
              <a:rPr lang="zh-TW" altLang="en-US" sz="2000" dirty="0" smtClean="0"/>
              <a:t>；程式設計師並不知道程式在執行時會被怎麼移動，是作業系統依當時狀況做決定。</a:t>
            </a:r>
            <a:endParaRPr lang="en-US" altLang="zh-TW" sz="2000" dirty="0" smtClean="0"/>
          </a:p>
          <a:p>
            <a:r>
              <a:rPr lang="zh-TW" altLang="en-US" sz="2000" dirty="0" smtClean="0"/>
              <a:t>作業系統要管理每個程序對記憶體的存取，確保一個程序不會未經許可讀取其它程序的資料；這稱為「程序隔離」，讓程序不互相干擾。</a:t>
            </a:r>
            <a:endParaRPr lang="en-US" altLang="zh-TW" sz="2000" dirty="0" smtClean="0"/>
          </a:p>
        </p:txBody>
      </p:sp>
      <p:sp>
        <p:nvSpPr>
          <p:cNvPr id="3" name="標題 2"/>
          <p:cNvSpPr>
            <a:spLocks noGrp="1"/>
          </p:cNvSpPr>
          <p:nvPr>
            <p:ph type="title"/>
          </p:nvPr>
        </p:nvSpPr>
        <p:spPr/>
        <p:txBody>
          <a:bodyPr/>
          <a:lstStyle/>
          <a:p>
            <a:r>
              <a:rPr lang="zh-TW" altLang="en-US" dirty="0" smtClean="0"/>
              <a:t>記憶體管理</a:t>
            </a:r>
            <a:endParaRPr lang="zh-TW" altLang="en-US" dirty="0"/>
          </a:p>
        </p:txBody>
      </p:sp>
      <p:grpSp>
        <p:nvGrpSpPr>
          <p:cNvPr id="21" name="群組 20"/>
          <p:cNvGrpSpPr/>
          <p:nvPr/>
        </p:nvGrpSpPr>
        <p:grpSpPr>
          <a:xfrm>
            <a:off x="662215" y="3717032"/>
            <a:ext cx="7510185" cy="2568918"/>
            <a:chOff x="1214414" y="4714884"/>
            <a:chExt cx="6072230" cy="1785950"/>
          </a:xfrm>
        </p:grpSpPr>
        <p:sp>
          <p:nvSpPr>
            <p:cNvPr id="4" name="矩形 3"/>
            <p:cNvSpPr/>
            <p:nvPr/>
          </p:nvSpPr>
          <p:spPr>
            <a:xfrm>
              <a:off x="1214414" y="5000636"/>
              <a:ext cx="100013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CPU</a:t>
              </a:r>
              <a:r>
                <a:rPr lang="zh-TW" altLang="en-US" smtClean="0">
                  <a:latin typeface="Calibri" pitchFamily="34" charset="0"/>
                </a:rPr>
                <a:t>內的暫存器 </a:t>
              </a:r>
              <a:r>
                <a:rPr lang="en-US" altLang="zh-TW" dirty="0" smtClean="0">
                  <a:latin typeface="Calibri" pitchFamily="34" charset="0"/>
                </a:rPr>
                <a:t>(KB)</a:t>
              </a:r>
              <a:endParaRPr lang="zh-TW" altLang="en-US" dirty="0">
                <a:latin typeface="Calibri" pitchFamily="34" charset="0"/>
              </a:endParaRPr>
            </a:p>
          </p:txBody>
        </p:sp>
        <p:sp>
          <p:nvSpPr>
            <p:cNvPr id="5" name="矩形 4"/>
            <p:cNvSpPr/>
            <p:nvPr/>
          </p:nvSpPr>
          <p:spPr>
            <a:xfrm>
              <a:off x="2714612" y="5000636"/>
              <a:ext cx="100013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u="sng" dirty="0" smtClean="0">
                  <a:latin typeface="Calibri" pitchFamily="34" charset="0"/>
                </a:rPr>
                <a:t>快取記憶體 </a:t>
              </a:r>
              <a:r>
                <a:rPr lang="en-US" altLang="zh-TW" dirty="0" smtClean="0">
                  <a:latin typeface="Calibri" pitchFamily="34" charset="0"/>
                </a:rPr>
                <a:t>(MB)</a:t>
              </a:r>
              <a:endParaRPr lang="zh-TW" altLang="en-US" dirty="0">
                <a:latin typeface="Calibri" pitchFamily="34" charset="0"/>
              </a:endParaRPr>
            </a:p>
          </p:txBody>
        </p:sp>
        <p:sp>
          <p:nvSpPr>
            <p:cNvPr id="6" name="矩形 5"/>
            <p:cNvSpPr/>
            <p:nvPr/>
          </p:nvSpPr>
          <p:spPr>
            <a:xfrm>
              <a:off x="4214810" y="5000636"/>
              <a:ext cx="100013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主記憶體 </a:t>
              </a:r>
              <a:r>
                <a:rPr lang="en-US" altLang="zh-TW" dirty="0" smtClean="0">
                  <a:latin typeface="Calibri" pitchFamily="34" charset="0"/>
                </a:rPr>
                <a:t>(GB)</a:t>
              </a:r>
              <a:endParaRPr lang="zh-TW" altLang="en-US" dirty="0">
                <a:latin typeface="Calibri" pitchFamily="34" charset="0"/>
              </a:endParaRPr>
            </a:p>
          </p:txBody>
        </p:sp>
        <p:sp>
          <p:nvSpPr>
            <p:cNvPr id="7" name="矩形 6"/>
            <p:cNvSpPr/>
            <p:nvPr/>
          </p:nvSpPr>
          <p:spPr>
            <a:xfrm>
              <a:off x="5857884" y="4714884"/>
              <a:ext cx="1428760" cy="1071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dirty="0" smtClean="0">
                  <a:latin typeface="Calibri" pitchFamily="34" charset="0"/>
                </a:rPr>
                <a:t>磁碟 </a:t>
              </a:r>
              <a:r>
                <a:rPr lang="en-US" altLang="zh-TW" dirty="0" smtClean="0">
                  <a:latin typeface="Calibri" pitchFamily="34" charset="0"/>
                </a:rPr>
                <a:t>(100GB)</a:t>
              </a:r>
              <a:endParaRPr lang="zh-TW" altLang="en-US" dirty="0">
                <a:latin typeface="Calibri" pitchFamily="34" charset="0"/>
              </a:endParaRPr>
            </a:p>
          </p:txBody>
        </p:sp>
        <p:sp>
          <p:nvSpPr>
            <p:cNvPr id="8" name="矩形 7"/>
            <p:cNvSpPr/>
            <p:nvPr/>
          </p:nvSpPr>
          <p:spPr>
            <a:xfrm>
              <a:off x="5857884" y="5072074"/>
              <a:ext cx="857256" cy="71438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交換區</a:t>
              </a:r>
              <a:endParaRPr lang="zh-TW" altLang="en-US" dirty="0">
                <a:latin typeface="Calibri" pitchFamily="34" charset="0"/>
              </a:endParaRPr>
            </a:p>
          </p:txBody>
        </p:sp>
        <p:sp>
          <p:nvSpPr>
            <p:cNvPr id="9" name="圓角矩形 8"/>
            <p:cNvSpPr/>
            <p:nvPr/>
          </p:nvSpPr>
          <p:spPr>
            <a:xfrm>
              <a:off x="1214414" y="6000768"/>
              <a:ext cx="1357322" cy="5000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TW" altLang="en-US" dirty="0" smtClean="0">
                  <a:latin typeface="Calibri" pitchFamily="34" charset="0"/>
                </a:rPr>
                <a:t>較快、較貴、容量較小</a:t>
              </a:r>
              <a:endParaRPr lang="zh-TW" altLang="en-US" dirty="0">
                <a:latin typeface="Calibri" pitchFamily="34" charset="0"/>
              </a:endParaRPr>
            </a:p>
          </p:txBody>
        </p:sp>
        <p:sp>
          <p:nvSpPr>
            <p:cNvPr id="10" name="圓角矩形 9"/>
            <p:cNvSpPr/>
            <p:nvPr/>
          </p:nvSpPr>
          <p:spPr>
            <a:xfrm>
              <a:off x="5929322" y="6000768"/>
              <a:ext cx="1357322" cy="50006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zh-TW" altLang="en-US" dirty="0" smtClean="0">
                  <a:latin typeface="Calibri" pitchFamily="34" charset="0"/>
                </a:rPr>
                <a:t>較慢、便宜、容量較大</a:t>
              </a:r>
              <a:endParaRPr lang="zh-TW" altLang="en-US" dirty="0">
                <a:latin typeface="Calibri" pitchFamily="34" charset="0"/>
              </a:endParaRPr>
            </a:p>
          </p:txBody>
        </p:sp>
        <p:sp>
          <p:nvSpPr>
            <p:cNvPr id="13" name="左-右雙向箭號 12"/>
            <p:cNvSpPr/>
            <p:nvPr/>
          </p:nvSpPr>
          <p:spPr>
            <a:xfrm>
              <a:off x="2214546" y="5286388"/>
              <a:ext cx="50006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4" name="左-右雙向箭號 13"/>
            <p:cNvSpPr/>
            <p:nvPr/>
          </p:nvSpPr>
          <p:spPr>
            <a:xfrm>
              <a:off x="3714744" y="5286388"/>
              <a:ext cx="500066"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15" name="左-右雙向箭號 14"/>
            <p:cNvSpPr/>
            <p:nvPr/>
          </p:nvSpPr>
          <p:spPr>
            <a:xfrm>
              <a:off x="5214942" y="5286388"/>
              <a:ext cx="642942" cy="28575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cxnSp>
          <p:nvCxnSpPr>
            <p:cNvPr id="20" name="直線單箭頭接點 19"/>
            <p:cNvCxnSpPr>
              <a:stCxn id="9" idx="3"/>
              <a:endCxn id="10" idx="1"/>
            </p:cNvCxnSpPr>
            <p:nvPr/>
          </p:nvCxnSpPr>
          <p:spPr>
            <a:xfrm>
              <a:off x="2571736" y="6250801"/>
              <a:ext cx="3357586" cy="1588"/>
            </a:xfrm>
            <a:prstGeom prst="straightConnector1">
              <a:avLst/>
            </a:prstGeom>
            <a:ln w="28575">
              <a:solidFill>
                <a:srgbClr val="FFC000"/>
              </a:solidFill>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記憶體映像</a:t>
            </a:r>
            <a:endParaRPr lang="zh-TW" altLang="en-US" dirty="0"/>
          </a:p>
        </p:txBody>
      </p:sp>
      <p:sp>
        <p:nvSpPr>
          <p:cNvPr id="2" name="內容版面配置區 1"/>
          <p:cNvSpPr>
            <a:spLocks noGrp="1"/>
          </p:cNvSpPr>
          <p:nvPr>
            <p:ph sz="half" idx="1"/>
          </p:nvPr>
        </p:nvSpPr>
        <p:spPr>
          <a:xfrm>
            <a:off x="285720" y="1285860"/>
            <a:ext cx="7929618" cy="2359164"/>
          </a:xfrm>
        </p:spPr>
        <p:txBody>
          <a:bodyPr>
            <a:normAutofit/>
          </a:bodyPr>
          <a:lstStyle/>
          <a:p>
            <a:r>
              <a:rPr lang="en-US" altLang="zh-TW" dirty="0" smtClean="0"/>
              <a:t>CPU </a:t>
            </a:r>
            <a:r>
              <a:rPr lang="zh-TW" altLang="en-US" dirty="0" smtClean="0"/>
              <a:t>以記憶體位址存取資料。</a:t>
            </a:r>
            <a:r>
              <a:rPr lang="en-US" altLang="zh-TW" dirty="0" smtClean="0"/>
              <a:t>CPU</a:t>
            </a:r>
            <a:r>
              <a:rPr lang="zh-TW" altLang="en-US" dirty="0" smtClean="0"/>
              <a:t>所定的位址稱做直接位址 </a:t>
            </a:r>
            <a:r>
              <a:rPr lang="en-US" altLang="zh-TW" dirty="0" smtClean="0"/>
              <a:t>(absolute </a:t>
            </a:r>
            <a:r>
              <a:rPr lang="en-US" altLang="zh-TW" dirty="0" smtClean="0">
                <a:solidFill>
                  <a:srgbClr val="FF0000"/>
                </a:solidFill>
              </a:rPr>
              <a:t>addresses</a:t>
            </a:r>
            <a:r>
              <a:rPr lang="en-US" altLang="zh-TW" dirty="0" smtClean="0"/>
              <a:t>)</a:t>
            </a:r>
            <a:r>
              <a:rPr lang="zh-TW" altLang="en-US" dirty="0" smtClean="0"/>
              <a:t>。</a:t>
            </a:r>
            <a:endParaRPr lang="en-US" altLang="zh-TW" dirty="0" smtClean="0"/>
          </a:p>
          <a:p>
            <a:r>
              <a:rPr lang="zh-TW" altLang="en-US" dirty="0" smtClean="0"/>
              <a:t>記憶體有不同階層，而且許多應用程式會同時使用記憶體；因此應用程式不直接定址記憶體，而使用邏輯位址 </a:t>
            </a:r>
            <a:r>
              <a:rPr lang="en-US" altLang="zh-TW" dirty="0" smtClean="0"/>
              <a:t>(logic addresses)</a:t>
            </a:r>
            <a:r>
              <a:rPr lang="zh-TW" altLang="en-US" dirty="0" smtClean="0"/>
              <a:t>。</a:t>
            </a:r>
            <a:endParaRPr lang="en-US" altLang="zh-TW" dirty="0" smtClean="0"/>
          </a:p>
          <a:p>
            <a:r>
              <a:rPr lang="zh-TW" altLang="en-US" sz="2000" dirty="0" smtClean="0"/>
              <a:t>邏輯位址與直接位址間的關聯就是記憶體映像 </a:t>
            </a:r>
            <a:r>
              <a:rPr lang="en-US" altLang="zh-TW" sz="2000" dirty="0" smtClean="0"/>
              <a:t>(memory mapping)</a:t>
            </a:r>
            <a:r>
              <a:rPr lang="zh-TW" altLang="en-US" sz="2000" dirty="0" smtClean="0"/>
              <a:t> 。</a:t>
            </a:r>
            <a:endParaRPr lang="zh-TW" altLang="en-US" sz="2000" dirty="0"/>
          </a:p>
        </p:txBody>
      </p:sp>
      <p:grpSp>
        <p:nvGrpSpPr>
          <p:cNvPr id="29" name="群組 28"/>
          <p:cNvGrpSpPr/>
          <p:nvPr/>
        </p:nvGrpSpPr>
        <p:grpSpPr>
          <a:xfrm>
            <a:off x="537654" y="3717032"/>
            <a:ext cx="7706754" cy="2568918"/>
            <a:chOff x="537654" y="3717032"/>
            <a:chExt cx="7706754" cy="2568918"/>
          </a:xfrm>
        </p:grpSpPr>
        <p:sp>
          <p:nvSpPr>
            <p:cNvPr id="6" name="矩形 5"/>
            <p:cNvSpPr/>
            <p:nvPr/>
          </p:nvSpPr>
          <p:spPr>
            <a:xfrm>
              <a:off x="2929405" y="3717032"/>
              <a:ext cx="1240167" cy="1151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Memory</a:t>
              </a:r>
              <a:endParaRPr lang="zh-TW" altLang="en-US" dirty="0">
                <a:latin typeface="Calibri" pitchFamily="34" charset="0"/>
              </a:endParaRPr>
            </a:p>
          </p:txBody>
        </p:sp>
        <p:sp>
          <p:nvSpPr>
            <p:cNvPr id="7" name="矩形 6"/>
            <p:cNvSpPr/>
            <p:nvPr/>
          </p:nvSpPr>
          <p:spPr>
            <a:xfrm>
              <a:off x="2929405" y="5134365"/>
              <a:ext cx="1240167" cy="1151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Memory</a:t>
              </a:r>
              <a:endParaRPr lang="zh-TW" altLang="en-US" dirty="0">
                <a:latin typeface="Calibri" pitchFamily="34" charset="0"/>
              </a:endParaRPr>
            </a:p>
          </p:txBody>
        </p:sp>
        <p:sp>
          <p:nvSpPr>
            <p:cNvPr id="8" name="矩形 7"/>
            <p:cNvSpPr/>
            <p:nvPr/>
          </p:nvSpPr>
          <p:spPr>
            <a:xfrm>
              <a:off x="4878240" y="3717032"/>
              <a:ext cx="1151584" cy="2568918"/>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TW" dirty="0" smtClean="0">
                  <a:latin typeface="Calibri" pitchFamily="34" charset="0"/>
                </a:rPr>
                <a:t>Memory Map</a:t>
              </a:r>
              <a:endParaRPr lang="zh-TW" altLang="en-US" dirty="0">
                <a:latin typeface="Calibri" pitchFamily="34" charset="0"/>
              </a:endParaRPr>
            </a:p>
          </p:txBody>
        </p:sp>
        <p:sp>
          <p:nvSpPr>
            <p:cNvPr id="9" name="圓角矩形 8"/>
            <p:cNvSpPr/>
            <p:nvPr/>
          </p:nvSpPr>
          <p:spPr>
            <a:xfrm>
              <a:off x="6738491" y="3717032"/>
              <a:ext cx="1505917" cy="7086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sp>
          <p:nvSpPr>
            <p:cNvPr id="12" name="圓角矩形 11"/>
            <p:cNvSpPr/>
            <p:nvPr/>
          </p:nvSpPr>
          <p:spPr>
            <a:xfrm>
              <a:off x="537654" y="3717032"/>
              <a:ext cx="1151584" cy="2568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latin typeface="Calibri" pitchFamily="34" charset="0"/>
                </a:rPr>
                <a:t>CPU</a:t>
              </a:r>
              <a:endParaRPr lang="zh-TW" altLang="en-US" dirty="0">
                <a:latin typeface="Calibri" pitchFamily="34" charset="0"/>
              </a:endParaRPr>
            </a:p>
          </p:txBody>
        </p:sp>
        <p:sp>
          <p:nvSpPr>
            <p:cNvPr id="13" name="文字方塊 12"/>
            <p:cNvSpPr txBox="1"/>
            <p:nvPr/>
          </p:nvSpPr>
          <p:spPr>
            <a:xfrm>
              <a:off x="714821" y="3967726"/>
              <a:ext cx="953554" cy="381645"/>
            </a:xfrm>
            <a:prstGeom prst="rect">
              <a:avLst/>
            </a:prstGeom>
            <a:noFill/>
          </p:spPr>
          <p:txBody>
            <a:bodyPr wrap="none" rtlCol="0">
              <a:spAutoFit/>
            </a:bodyPr>
            <a:lstStyle/>
            <a:p>
              <a:r>
                <a:rPr lang="en-US" altLang="zh-TW" dirty="0" smtClean="0">
                  <a:solidFill>
                    <a:schemeClr val="bg1"/>
                  </a:solidFill>
                  <a:latin typeface="Calibri" pitchFamily="34" charset="0"/>
                </a:rPr>
                <a:t>Address</a:t>
              </a:r>
              <a:endParaRPr lang="zh-TW" altLang="en-US" dirty="0">
                <a:solidFill>
                  <a:schemeClr val="bg1"/>
                </a:solidFill>
                <a:latin typeface="Calibri" pitchFamily="34" charset="0"/>
              </a:endParaRPr>
            </a:p>
          </p:txBody>
        </p:sp>
        <p:sp>
          <p:nvSpPr>
            <p:cNvPr id="14" name="文字方塊 13"/>
            <p:cNvSpPr txBox="1"/>
            <p:nvPr/>
          </p:nvSpPr>
          <p:spPr>
            <a:xfrm>
              <a:off x="1037659" y="5650810"/>
              <a:ext cx="620554" cy="369332"/>
            </a:xfrm>
            <a:prstGeom prst="rect">
              <a:avLst/>
            </a:prstGeom>
            <a:noFill/>
          </p:spPr>
          <p:txBody>
            <a:bodyPr wrap="none" rtlCol="0">
              <a:spAutoFit/>
            </a:bodyPr>
            <a:lstStyle/>
            <a:p>
              <a:r>
                <a:rPr lang="en-US" altLang="zh-TW" dirty="0" smtClean="0">
                  <a:solidFill>
                    <a:schemeClr val="bg1"/>
                  </a:solidFill>
                  <a:latin typeface="Calibri" pitchFamily="34" charset="0"/>
                </a:rPr>
                <a:t>Data</a:t>
              </a:r>
              <a:endParaRPr lang="zh-TW" altLang="en-US" dirty="0">
                <a:solidFill>
                  <a:schemeClr val="bg1"/>
                </a:solidFill>
                <a:latin typeface="Calibri" pitchFamily="34" charset="0"/>
              </a:endParaRPr>
            </a:p>
          </p:txBody>
        </p:sp>
        <p:sp>
          <p:nvSpPr>
            <p:cNvPr id="15" name="文字方塊 14"/>
            <p:cNvSpPr txBox="1"/>
            <p:nvPr/>
          </p:nvSpPr>
          <p:spPr>
            <a:xfrm>
              <a:off x="2929405" y="3717032"/>
              <a:ext cx="953554" cy="381645"/>
            </a:xfrm>
            <a:prstGeom prst="rect">
              <a:avLst/>
            </a:prstGeom>
            <a:noFill/>
          </p:spPr>
          <p:txBody>
            <a:bodyPr wrap="none" rtlCol="0">
              <a:spAutoFit/>
            </a:bodyPr>
            <a:lstStyle/>
            <a:p>
              <a:r>
                <a:rPr lang="en-US" altLang="zh-TW" dirty="0" smtClean="0">
                  <a:solidFill>
                    <a:schemeClr val="bg1"/>
                  </a:solidFill>
                  <a:latin typeface="Calibri" pitchFamily="34" charset="0"/>
                </a:rPr>
                <a:t>Address</a:t>
              </a:r>
              <a:endParaRPr lang="zh-TW" altLang="en-US" dirty="0">
                <a:solidFill>
                  <a:schemeClr val="bg1"/>
                </a:solidFill>
                <a:latin typeface="Calibri" pitchFamily="34" charset="0"/>
              </a:endParaRPr>
            </a:p>
          </p:txBody>
        </p:sp>
        <p:sp>
          <p:nvSpPr>
            <p:cNvPr id="16" name="文字方塊 15"/>
            <p:cNvSpPr txBox="1"/>
            <p:nvPr/>
          </p:nvSpPr>
          <p:spPr>
            <a:xfrm>
              <a:off x="2929405" y="5134366"/>
              <a:ext cx="953554" cy="381645"/>
            </a:xfrm>
            <a:prstGeom prst="rect">
              <a:avLst/>
            </a:prstGeom>
            <a:noFill/>
          </p:spPr>
          <p:txBody>
            <a:bodyPr wrap="none" rtlCol="0">
              <a:spAutoFit/>
            </a:bodyPr>
            <a:lstStyle/>
            <a:p>
              <a:r>
                <a:rPr lang="en-US" altLang="zh-TW" dirty="0" smtClean="0">
                  <a:solidFill>
                    <a:schemeClr val="bg1"/>
                  </a:solidFill>
                  <a:latin typeface="Calibri" pitchFamily="34" charset="0"/>
                </a:rPr>
                <a:t>Address</a:t>
              </a:r>
              <a:endParaRPr lang="zh-TW" altLang="en-US" dirty="0">
                <a:solidFill>
                  <a:schemeClr val="bg1"/>
                </a:solidFill>
                <a:latin typeface="Calibri" pitchFamily="34" charset="0"/>
              </a:endParaRPr>
            </a:p>
          </p:txBody>
        </p:sp>
        <p:sp>
          <p:nvSpPr>
            <p:cNvPr id="17" name="文字方塊 16"/>
            <p:cNvSpPr txBox="1"/>
            <p:nvPr/>
          </p:nvSpPr>
          <p:spPr>
            <a:xfrm>
              <a:off x="2897910" y="4514282"/>
              <a:ext cx="620554" cy="369332"/>
            </a:xfrm>
            <a:prstGeom prst="rect">
              <a:avLst/>
            </a:prstGeom>
            <a:noFill/>
          </p:spPr>
          <p:txBody>
            <a:bodyPr wrap="none" rtlCol="0">
              <a:spAutoFit/>
            </a:bodyPr>
            <a:lstStyle/>
            <a:p>
              <a:r>
                <a:rPr lang="en-US" altLang="zh-TW" dirty="0" smtClean="0">
                  <a:solidFill>
                    <a:schemeClr val="bg1"/>
                  </a:solidFill>
                  <a:latin typeface="Calibri" pitchFamily="34" charset="0"/>
                </a:rPr>
                <a:t>Data</a:t>
              </a:r>
              <a:endParaRPr lang="zh-TW" altLang="en-US" dirty="0">
                <a:solidFill>
                  <a:schemeClr val="bg1"/>
                </a:solidFill>
                <a:latin typeface="Calibri" pitchFamily="34" charset="0"/>
              </a:endParaRPr>
            </a:p>
          </p:txBody>
        </p:sp>
        <p:sp>
          <p:nvSpPr>
            <p:cNvPr id="18" name="文字方塊 17"/>
            <p:cNvSpPr txBox="1"/>
            <p:nvPr/>
          </p:nvSpPr>
          <p:spPr>
            <a:xfrm>
              <a:off x="2897910" y="5904305"/>
              <a:ext cx="620554" cy="369332"/>
            </a:xfrm>
            <a:prstGeom prst="rect">
              <a:avLst/>
            </a:prstGeom>
            <a:noFill/>
          </p:spPr>
          <p:txBody>
            <a:bodyPr wrap="none" rtlCol="0">
              <a:spAutoFit/>
            </a:bodyPr>
            <a:lstStyle/>
            <a:p>
              <a:r>
                <a:rPr lang="en-US" altLang="zh-TW" dirty="0" smtClean="0">
                  <a:solidFill>
                    <a:schemeClr val="bg1"/>
                  </a:solidFill>
                  <a:latin typeface="Calibri" pitchFamily="34" charset="0"/>
                </a:rPr>
                <a:t>Data</a:t>
              </a:r>
              <a:endParaRPr lang="zh-TW" altLang="en-US" dirty="0">
                <a:solidFill>
                  <a:schemeClr val="bg1"/>
                </a:solidFill>
                <a:latin typeface="Calibri" pitchFamily="34" charset="0"/>
              </a:endParaRPr>
            </a:p>
          </p:txBody>
        </p:sp>
        <p:cxnSp>
          <p:nvCxnSpPr>
            <p:cNvPr id="22" name="肘形接點 21"/>
            <p:cNvCxnSpPr>
              <a:stCxn id="13" idx="3"/>
              <a:endCxn id="15" idx="1"/>
            </p:cNvCxnSpPr>
            <p:nvPr/>
          </p:nvCxnSpPr>
          <p:spPr>
            <a:xfrm flipV="1">
              <a:off x="1668375" y="3907855"/>
              <a:ext cx="1261030" cy="250694"/>
            </a:xfrm>
            <a:prstGeom prst="bentConnector3">
              <a:avLst>
                <a:gd name="adj1" fmla="val 578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肘形接點 23"/>
            <p:cNvCxnSpPr>
              <a:stCxn id="13" idx="3"/>
              <a:endCxn id="16" idx="1"/>
            </p:cNvCxnSpPr>
            <p:nvPr/>
          </p:nvCxnSpPr>
          <p:spPr>
            <a:xfrm>
              <a:off x="1668375" y="4158549"/>
              <a:ext cx="1261030" cy="1166640"/>
            </a:xfrm>
            <a:prstGeom prst="bentConnector3">
              <a:avLst>
                <a:gd name="adj1" fmla="val 57819"/>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肘形接點 26"/>
            <p:cNvCxnSpPr>
              <a:stCxn id="14" idx="3"/>
              <a:endCxn id="17" idx="1"/>
            </p:cNvCxnSpPr>
            <p:nvPr/>
          </p:nvCxnSpPr>
          <p:spPr>
            <a:xfrm flipV="1">
              <a:off x="1658213" y="4698948"/>
              <a:ext cx="1239697" cy="1136528"/>
            </a:xfrm>
            <a:prstGeom prst="bent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33" name="肘形接點 32"/>
            <p:cNvCxnSpPr>
              <a:stCxn id="14" idx="3"/>
              <a:endCxn id="18" idx="1"/>
            </p:cNvCxnSpPr>
            <p:nvPr/>
          </p:nvCxnSpPr>
          <p:spPr>
            <a:xfrm>
              <a:off x="1658213" y="5835476"/>
              <a:ext cx="1239697" cy="253495"/>
            </a:xfrm>
            <a:prstGeom prst="bentConnector3">
              <a:avLst>
                <a:gd name="adj1" fmla="val 50000"/>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6" name="圓角矩形 35"/>
            <p:cNvSpPr/>
            <p:nvPr/>
          </p:nvSpPr>
          <p:spPr>
            <a:xfrm>
              <a:off x="6738491" y="4602866"/>
              <a:ext cx="1505917" cy="7086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sp>
          <p:nvSpPr>
            <p:cNvPr id="37" name="圓角矩形 36"/>
            <p:cNvSpPr/>
            <p:nvPr/>
          </p:nvSpPr>
          <p:spPr>
            <a:xfrm>
              <a:off x="6738491" y="5488700"/>
              <a:ext cx="1505917" cy="70866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cxnSp>
          <p:nvCxnSpPr>
            <p:cNvPr id="46" name="直線單箭頭接點 45"/>
            <p:cNvCxnSpPr>
              <a:stCxn id="9" idx="1"/>
            </p:cNvCxnSpPr>
            <p:nvPr/>
          </p:nvCxnSpPr>
          <p:spPr>
            <a:xfrm rot="10800000">
              <a:off x="6029824" y="4071366"/>
              <a:ext cx="708667" cy="1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直線單箭頭接點 46"/>
            <p:cNvCxnSpPr>
              <a:stCxn id="36" idx="1"/>
            </p:cNvCxnSpPr>
            <p:nvPr/>
          </p:nvCxnSpPr>
          <p:spPr>
            <a:xfrm rot="10800000">
              <a:off x="6029826" y="4957199"/>
              <a:ext cx="708666" cy="1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直線單箭頭接點 50"/>
            <p:cNvCxnSpPr>
              <a:stCxn id="37" idx="1"/>
            </p:cNvCxnSpPr>
            <p:nvPr/>
          </p:nvCxnSpPr>
          <p:spPr>
            <a:xfrm rot="10800000">
              <a:off x="6029826" y="5841064"/>
              <a:ext cx="708665" cy="1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直線單箭頭接點 53"/>
            <p:cNvCxnSpPr/>
            <p:nvPr/>
          </p:nvCxnSpPr>
          <p:spPr>
            <a:xfrm rot="10800000">
              <a:off x="4169573" y="3982782"/>
              <a:ext cx="708667" cy="1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直線單箭頭接點 55"/>
            <p:cNvCxnSpPr/>
            <p:nvPr/>
          </p:nvCxnSpPr>
          <p:spPr>
            <a:xfrm rot="10800000" flipV="1">
              <a:off x="4169574" y="4514280"/>
              <a:ext cx="70866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直線單箭頭接點 56"/>
            <p:cNvCxnSpPr/>
            <p:nvPr/>
          </p:nvCxnSpPr>
          <p:spPr>
            <a:xfrm rot="10800000">
              <a:off x="4169574" y="5400116"/>
              <a:ext cx="708668" cy="196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直線單箭頭接點 57"/>
            <p:cNvCxnSpPr/>
            <p:nvPr/>
          </p:nvCxnSpPr>
          <p:spPr>
            <a:xfrm rot="10800000" flipV="1">
              <a:off x="4169574" y="6108781"/>
              <a:ext cx="708668"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應用程式向作業系統要求記憶體空間，作業系統為它指定一塊區域。</a:t>
            </a:r>
            <a:r>
              <a:rPr lang="zh-TW" altLang="en-US" sz="2000" dirty="0" smtClean="0">
                <a:solidFill>
                  <a:srgbClr val="0000FF"/>
                </a:solidFill>
              </a:rPr>
              <a:t>若使用完畢後，應用程式沒有通知作業系統，那塊區域就無法釋放做其它用途</a:t>
            </a:r>
            <a:r>
              <a:rPr lang="zh-TW" altLang="en-US" sz="2000" dirty="0" smtClean="0"/>
              <a:t>，這個現象稱做</a:t>
            </a:r>
            <a:r>
              <a:rPr lang="zh-TW" altLang="en-US" sz="2000" dirty="0" smtClean="0">
                <a:solidFill>
                  <a:srgbClr val="FF0000"/>
                </a:solidFill>
              </a:rPr>
              <a:t>記憶體滲漏 </a:t>
            </a:r>
            <a:r>
              <a:rPr lang="en-US" altLang="zh-TW" sz="2000" dirty="0" smtClean="0">
                <a:solidFill>
                  <a:srgbClr val="FF0000"/>
                </a:solidFill>
              </a:rPr>
              <a:t>(memory leaks)</a:t>
            </a:r>
            <a:r>
              <a:rPr lang="zh-TW" altLang="en-US" sz="2000" dirty="0" smtClean="0"/>
              <a:t>。</a:t>
            </a:r>
            <a:endParaRPr lang="en-US" altLang="zh-TW" sz="2000" dirty="0" smtClean="0"/>
          </a:p>
          <a:p>
            <a:r>
              <a:rPr lang="zh-TW" altLang="en-US" sz="2000" dirty="0" smtClean="0"/>
              <a:t>記憶體滲漏可能肇因於作業系統本身，應用程式，或驅動程式。原因都是軟體設計的疏失。</a:t>
            </a:r>
            <a:endParaRPr lang="en-US" altLang="zh-TW" sz="2000" dirty="0" smtClean="0"/>
          </a:p>
          <a:p>
            <a:r>
              <a:rPr lang="zh-TW" altLang="en-US" sz="2000" dirty="0" smtClean="0"/>
              <a:t>若駭客知道某系統有記憶體滲漏，就可以發動</a:t>
            </a:r>
            <a:r>
              <a:rPr lang="en-US" altLang="zh-TW" sz="2000" dirty="0" smtClean="0"/>
              <a:t>DoS</a:t>
            </a:r>
            <a:r>
              <a:rPr lang="zh-TW" altLang="en-US" sz="2000" dirty="0" smtClean="0"/>
              <a:t>攻擊。例如一個 </a:t>
            </a:r>
            <a:r>
              <a:rPr lang="en-US" altLang="zh-TW" sz="2000" dirty="0" smtClean="0"/>
              <a:t>Unix </a:t>
            </a:r>
            <a:r>
              <a:rPr lang="zh-TW" altLang="en-US" sz="2000" dirty="0" smtClean="0"/>
              <a:t>系統的 </a:t>
            </a:r>
            <a:r>
              <a:rPr lang="en-US" altLang="zh-TW" sz="2000" dirty="0" smtClean="0"/>
              <a:t>telnet </a:t>
            </a:r>
            <a:r>
              <a:rPr lang="zh-TW" altLang="en-US" sz="2000" dirty="0" smtClean="0"/>
              <a:t>協定程式有記憶體滲漏問題，駭客就可以不斷地對它發訊息，系統就會不停的為它指定記憶體，</a:t>
            </a:r>
            <a:r>
              <a:rPr lang="zh-TW" altLang="en-US" sz="2000" dirty="0" smtClean="0">
                <a:solidFill>
                  <a:srgbClr val="0000FF"/>
                </a:solidFill>
              </a:rPr>
              <a:t>卻不能釋放，一段時間後記憶體即用罄</a:t>
            </a:r>
            <a:r>
              <a:rPr lang="zh-TW" altLang="en-US" sz="2000" dirty="0" smtClean="0"/>
              <a:t>。</a:t>
            </a:r>
            <a:endParaRPr lang="en-US" altLang="zh-TW" sz="2000" dirty="0" smtClean="0"/>
          </a:p>
          <a:p>
            <a:r>
              <a:rPr lang="zh-TW" altLang="en-US" sz="2000" dirty="0" smtClean="0"/>
              <a:t>克服記憶體滲漏的方法有二：一是設計程式時更謹慎，釋放每個用過的記憶體區域。另一方法是使用</a:t>
            </a:r>
            <a:r>
              <a:rPr lang="zh-TW" altLang="en-US" sz="2000" dirty="0" smtClean="0">
                <a:solidFill>
                  <a:srgbClr val="0000FF"/>
                </a:solidFill>
              </a:rPr>
              <a:t>垃圾收集 </a:t>
            </a:r>
            <a:r>
              <a:rPr lang="en-US" altLang="zh-TW" sz="2000" dirty="0" smtClean="0">
                <a:solidFill>
                  <a:srgbClr val="0000FF"/>
                </a:solidFill>
              </a:rPr>
              <a:t>(garbage collection)</a:t>
            </a:r>
            <a:r>
              <a:rPr lang="zh-TW" altLang="en-US" sz="2000" dirty="0" smtClean="0">
                <a:solidFill>
                  <a:srgbClr val="0000FF"/>
                </a:solidFill>
              </a:rPr>
              <a:t> </a:t>
            </a:r>
            <a:r>
              <a:rPr lang="zh-TW" altLang="en-US" sz="2000" dirty="0" smtClean="0"/>
              <a:t>功能，讓系統找出並釋放不再被使用的記憶體。</a:t>
            </a:r>
            <a:endParaRPr lang="zh-TW" altLang="en-US" sz="2000" dirty="0"/>
          </a:p>
        </p:txBody>
      </p:sp>
      <p:sp>
        <p:nvSpPr>
          <p:cNvPr id="3" name="標題 2"/>
          <p:cNvSpPr>
            <a:spLocks noGrp="1"/>
          </p:cNvSpPr>
          <p:nvPr>
            <p:ph type="title"/>
          </p:nvPr>
        </p:nvSpPr>
        <p:spPr/>
        <p:txBody>
          <a:bodyPr/>
          <a:lstStyle/>
          <a:p>
            <a:r>
              <a:rPr lang="zh-TW" altLang="en-US" dirty="0" smtClean="0"/>
              <a:t>記憶體滲漏</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虛擬記憶體</a:t>
            </a:r>
            <a:endParaRPr lang="zh-TW" altLang="en-US" dirty="0"/>
          </a:p>
        </p:txBody>
      </p:sp>
      <p:sp>
        <p:nvSpPr>
          <p:cNvPr id="2" name="內容版面配置區 1"/>
          <p:cNvSpPr>
            <a:spLocks noGrp="1"/>
          </p:cNvSpPr>
          <p:nvPr>
            <p:ph sz="half" idx="1"/>
          </p:nvPr>
        </p:nvSpPr>
        <p:spPr>
          <a:xfrm>
            <a:off x="285720" y="1285860"/>
            <a:ext cx="8001056" cy="1639084"/>
          </a:xfrm>
        </p:spPr>
        <p:txBody>
          <a:bodyPr/>
          <a:lstStyle/>
          <a:p>
            <a:r>
              <a:rPr lang="zh-TW" altLang="en-US" dirty="0" smtClean="0"/>
              <a:t>作業系統可以</a:t>
            </a:r>
            <a:r>
              <a:rPr lang="zh-TW" altLang="en-US" dirty="0" smtClean="0">
                <a:solidFill>
                  <a:srgbClr val="FF0000"/>
                </a:solidFill>
              </a:rPr>
              <a:t>將硬碟做為主記憶體的延伸</a:t>
            </a:r>
            <a:r>
              <a:rPr lang="zh-TW" altLang="en-US" dirty="0" smtClean="0"/>
              <a:t>，稱為</a:t>
            </a:r>
            <a:r>
              <a:rPr lang="zh-TW" altLang="en-US" dirty="0" smtClean="0">
                <a:solidFill>
                  <a:srgbClr val="0000FF"/>
                </a:solidFill>
              </a:rPr>
              <a:t>虛擬記憶體 </a:t>
            </a:r>
            <a:r>
              <a:rPr lang="en-US" altLang="zh-TW" dirty="0" smtClean="0">
                <a:solidFill>
                  <a:srgbClr val="0000FF"/>
                </a:solidFill>
              </a:rPr>
              <a:t>(virtual memory)</a:t>
            </a:r>
            <a:r>
              <a:rPr lang="zh-TW" altLang="en-US" dirty="0" smtClean="0"/>
              <a:t>。主記憶體 </a:t>
            </a:r>
            <a:r>
              <a:rPr lang="en-US" altLang="zh-TW" dirty="0" smtClean="0"/>
              <a:t>(DRAM)</a:t>
            </a:r>
            <a:r>
              <a:rPr lang="zh-TW" altLang="en-US" dirty="0" smtClean="0"/>
              <a:t> 至多數個 </a:t>
            </a:r>
            <a:r>
              <a:rPr lang="en-US" altLang="zh-TW" dirty="0" smtClean="0"/>
              <a:t>GB</a:t>
            </a:r>
            <a:r>
              <a:rPr lang="zh-TW" altLang="en-US" dirty="0" smtClean="0"/>
              <a:t>，但硬碟可達數百</a:t>
            </a:r>
            <a:r>
              <a:rPr lang="en-US" altLang="zh-TW" dirty="0" smtClean="0"/>
              <a:t> GB</a:t>
            </a:r>
            <a:r>
              <a:rPr lang="zh-TW" altLang="en-US" dirty="0" smtClean="0"/>
              <a:t>。因此在運算中主記憶體空間不足時，可以用資料頁</a:t>
            </a:r>
            <a:r>
              <a:rPr lang="en-US" altLang="zh-TW" dirty="0" smtClean="0"/>
              <a:t>(pages)</a:t>
            </a:r>
            <a:r>
              <a:rPr lang="zh-TW" altLang="en-US" dirty="0" smtClean="0"/>
              <a:t>的型態將資料交換到硬碟暫存。</a:t>
            </a:r>
            <a:endParaRPr lang="en-US" altLang="zh-TW" dirty="0" smtClean="0"/>
          </a:p>
          <a:p>
            <a:endParaRPr lang="zh-TW" altLang="en-US" dirty="0"/>
          </a:p>
        </p:txBody>
      </p:sp>
      <p:grpSp>
        <p:nvGrpSpPr>
          <p:cNvPr id="24" name="群組 23"/>
          <p:cNvGrpSpPr/>
          <p:nvPr/>
        </p:nvGrpSpPr>
        <p:grpSpPr>
          <a:xfrm>
            <a:off x="323528" y="3573016"/>
            <a:ext cx="8108973" cy="2424332"/>
            <a:chOff x="323528" y="3573016"/>
            <a:chExt cx="8108973" cy="2424332"/>
          </a:xfrm>
        </p:grpSpPr>
        <p:sp>
          <p:nvSpPr>
            <p:cNvPr id="9" name="矩形 8"/>
            <p:cNvSpPr/>
            <p:nvPr/>
          </p:nvSpPr>
          <p:spPr>
            <a:xfrm flipH="1">
              <a:off x="2413469" y="3573016"/>
              <a:ext cx="1253965" cy="2424332"/>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dirty="0" smtClean="0">
                  <a:latin typeface="Calibri" pitchFamily="34" charset="0"/>
                </a:rPr>
                <a:t>主記憶體</a:t>
              </a:r>
              <a:endParaRPr lang="zh-TW" altLang="en-US" dirty="0">
                <a:latin typeface="Calibri" pitchFamily="34" charset="0"/>
              </a:endParaRPr>
            </a:p>
          </p:txBody>
        </p:sp>
        <p:sp>
          <p:nvSpPr>
            <p:cNvPr id="10" name="圓角矩形 9"/>
            <p:cNvSpPr/>
            <p:nvPr/>
          </p:nvSpPr>
          <p:spPr>
            <a:xfrm flipH="1">
              <a:off x="323528" y="3573016"/>
              <a:ext cx="1421160" cy="6687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sp>
          <p:nvSpPr>
            <p:cNvPr id="22" name="圓角矩形 21"/>
            <p:cNvSpPr/>
            <p:nvPr/>
          </p:nvSpPr>
          <p:spPr>
            <a:xfrm flipH="1">
              <a:off x="323528" y="4408993"/>
              <a:ext cx="1421160" cy="6687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sp>
          <p:nvSpPr>
            <p:cNvPr id="23" name="圓角矩形 22"/>
            <p:cNvSpPr/>
            <p:nvPr/>
          </p:nvSpPr>
          <p:spPr>
            <a:xfrm flipH="1">
              <a:off x="323528" y="5244969"/>
              <a:ext cx="1421160" cy="66878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應用程式</a:t>
              </a:r>
              <a:endParaRPr lang="zh-TW" altLang="en-US" dirty="0">
                <a:latin typeface="Calibri" pitchFamily="34" charset="0"/>
              </a:endParaRPr>
            </a:p>
          </p:txBody>
        </p:sp>
        <p:cxnSp>
          <p:nvCxnSpPr>
            <p:cNvPr id="33" name="直線單箭頭接點 32"/>
            <p:cNvCxnSpPr>
              <a:stCxn id="10" idx="1"/>
            </p:cNvCxnSpPr>
            <p:nvPr/>
          </p:nvCxnSpPr>
          <p:spPr>
            <a:xfrm>
              <a:off x="1744688" y="3907407"/>
              <a:ext cx="668781" cy="185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4" name="直線單箭頭接點 33"/>
            <p:cNvCxnSpPr>
              <a:stCxn id="22" idx="1"/>
            </p:cNvCxnSpPr>
            <p:nvPr/>
          </p:nvCxnSpPr>
          <p:spPr>
            <a:xfrm>
              <a:off x="1744688" y="4743383"/>
              <a:ext cx="668781" cy="185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5" name="直線單箭頭接點 34"/>
            <p:cNvCxnSpPr>
              <a:stCxn id="23" idx="1"/>
            </p:cNvCxnSpPr>
            <p:nvPr/>
          </p:nvCxnSpPr>
          <p:spPr>
            <a:xfrm>
              <a:off x="1744688" y="5579360"/>
              <a:ext cx="668781" cy="1858"/>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38" name="流程圖: 多重文件 37"/>
            <p:cNvSpPr/>
            <p:nvPr/>
          </p:nvSpPr>
          <p:spPr>
            <a:xfrm>
              <a:off x="4503411" y="4826981"/>
              <a:ext cx="1170367" cy="108677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資料頁</a:t>
              </a:r>
              <a:endParaRPr lang="zh-TW" altLang="en-US" dirty="0"/>
            </a:p>
          </p:txBody>
        </p:sp>
        <p:sp>
          <p:nvSpPr>
            <p:cNvPr id="39" name="流程圖: 多重文件 38"/>
            <p:cNvSpPr/>
            <p:nvPr/>
          </p:nvSpPr>
          <p:spPr>
            <a:xfrm>
              <a:off x="4503411" y="3573016"/>
              <a:ext cx="1170367" cy="1086770"/>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資料頁</a:t>
              </a:r>
              <a:endParaRPr lang="zh-TW" altLang="en-US" dirty="0"/>
            </a:p>
          </p:txBody>
        </p:sp>
        <p:sp>
          <p:nvSpPr>
            <p:cNvPr id="40" name="橢圓 39"/>
            <p:cNvSpPr/>
            <p:nvPr/>
          </p:nvSpPr>
          <p:spPr>
            <a:xfrm>
              <a:off x="6342560" y="3740211"/>
              <a:ext cx="2089941" cy="20899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橢圓 40"/>
            <p:cNvSpPr/>
            <p:nvPr/>
          </p:nvSpPr>
          <p:spPr>
            <a:xfrm>
              <a:off x="6509755" y="3907407"/>
              <a:ext cx="1755551" cy="175555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42" name="橢圓 41"/>
            <p:cNvSpPr/>
            <p:nvPr/>
          </p:nvSpPr>
          <p:spPr>
            <a:xfrm>
              <a:off x="6760548" y="4158200"/>
              <a:ext cx="1253965" cy="1253965"/>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TW" altLang="en-US"/>
            </a:p>
          </p:txBody>
        </p:sp>
        <p:sp>
          <p:nvSpPr>
            <p:cNvPr id="43" name="橢圓 42"/>
            <p:cNvSpPr/>
            <p:nvPr/>
          </p:nvSpPr>
          <p:spPr>
            <a:xfrm>
              <a:off x="7011341" y="4408993"/>
              <a:ext cx="752379" cy="752379"/>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dirty="0" smtClean="0"/>
                <a:t>硬碟</a:t>
              </a:r>
              <a:endParaRPr lang="zh-TW" altLang="en-US" dirty="0"/>
            </a:p>
          </p:txBody>
        </p:sp>
        <p:cxnSp>
          <p:nvCxnSpPr>
            <p:cNvPr id="48" name="直線單箭頭接點 47"/>
            <p:cNvCxnSpPr>
              <a:endCxn id="39" idx="1"/>
            </p:cNvCxnSpPr>
            <p:nvPr/>
          </p:nvCxnSpPr>
          <p:spPr>
            <a:xfrm flipV="1">
              <a:off x="3667434" y="4116401"/>
              <a:ext cx="835977" cy="125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直線單箭頭接點 49"/>
            <p:cNvCxnSpPr>
              <a:endCxn id="38" idx="1"/>
            </p:cNvCxnSpPr>
            <p:nvPr/>
          </p:nvCxnSpPr>
          <p:spPr>
            <a:xfrm>
              <a:off x="3667434" y="5244969"/>
              <a:ext cx="835977" cy="12539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2" name="直線單箭頭接點 51"/>
            <p:cNvCxnSpPr>
              <a:stCxn id="39" idx="3"/>
              <a:endCxn id="42" idx="1"/>
            </p:cNvCxnSpPr>
            <p:nvPr/>
          </p:nvCxnSpPr>
          <p:spPr>
            <a:xfrm>
              <a:off x="5673778" y="4116401"/>
              <a:ext cx="1270409" cy="22543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直線單箭頭接點 53"/>
            <p:cNvCxnSpPr>
              <a:stCxn id="38" idx="3"/>
              <a:endCxn id="42" idx="3"/>
            </p:cNvCxnSpPr>
            <p:nvPr/>
          </p:nvCxnSpPr>
          <p:spPr>
            <a:xfrm flipV="1">
              <a:off x="5673778" y="5228525"/>
              <a:ext cx="1270409" cy="14184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外掛儲存元件 </a:t>
            </a:r>
            <a:r>
              <a:rPr lang="en-US" altLang="zh-TW" dirty="0" smtClean="0"/>
              <a:t>– </a:t>
            </a:r>
            <a:r>
              <a:rPr lang="zh-TW" altLang="en-US" dirty="0" smtClean="0"/>
              <a:t>光與磁</a:t>
            </a:r>
            <a:endParaRPr lang="zh-TW" altLang="en-US" dirty="0"/>
          </a:p>
        </p:txBody>
      </p:sp>
      <p:sp>
        <p:nvSpPr>
          <p:cNvPr id="3" name="內容版面配置區 2"/>
          <p:cNvSpPr>
            <a:spLocks noGrp="1"/>
          </p:cNvSpPr>
          <p:nvPr>
            <p:ph sz="half" idx="1"/>
          </p:nvPr>
        </p:nvSpPr>
        <p:spPr>
          <a:xfrm>
            <a:off x="285720" y="1285860"/>
            <a:ext cx="5654432" cy="5143536"/>
          </a:xfrm>
        </p:spPr>
        <p:txBody>
          <a:bodyPr>
            <a:normAutofit lnSpcReduction="10000"/>
          </a:bodyPr>
          <a:lstStyle/>
          <a:p>
            <a:pPr>
              <a:spcBef>
                <a:spcPts val="1200"/>
              </a:spcBef>
            </a:pPr>
            <a:r>
              <a:rPr lang="zh-TW" altLang="en-US" dirty="0" smtClean="0"/>
              <a:t>軟式磁碟經常是病毒感染與資料竊盜的工具。由於容量較小，軟碟已被逐漸淘汰。</a:t>
            </a:r>
            <a:endParaRPr lang="en-US" altLang="zh-TW" dirty="0" smtClean="0"/>
          </a:p>
          <a:p>
            <a:pPr>
              <a:spcBef>
                <a:spcPts val="1200"/>
              </a:spcBef>
            </a:pPr>
            <a:r>
              <a:rPr lang="zh-TW" altLang="en-US" dirty="0" smtClean="0"/>
              <a:t>大部分資訊都儲存在硬式磁碟裡，包括作業系統、應用程式、與資料。硬碟除了會感染病毒，也可能遭竊造成嚴重安全問題。</a:t>
            </a:r>
            <a:r>
              <a:rPr lang="zh-TW" altLang="en-US" dirty="0" smtClean="0">
                <a:solidFill>
                  <a:srgbClr val="0000FF"/>
                </a:solidFill>
              </a:rPr>
              <a:t>防治的方法可將硬碟加密</a:t>
            </a:r>
            <a:r>
              <a:rPr lang="zh-TW" altLang="en-US" dirty="0" smtClean="0"/>
              <a:t>，金鑰儲藏於</a:t>
            </a:r>
            <a:r>
              <a:rPr lang="en-US" altLang="zh-TW" dirty="0" smtClean="0"/>
              <a:t>BIOS</a:t>
            </a:r>
            <a:r>
              <a:rPr lang="zh-TW" altLang="en-US" dirty="0" smtClean="0"/>
              <a:t>或智慧卡中。</a:t>
            </a:r>
            <a:endParaRPr lang="en-US" altLang="zh-TW" dirty="0" smtClean="0"/>
          </a:p>
          <a:p>
            <a:pPr>
              <a:spcBef>
                <a:spcPts val="1200"/>
              </a:spcBef>
            </a:pPr>
            <a:r>
              <a:rPr lang="zh-TW" altLang="en-US" dirty="0" smtClean="0"/>
              <a:t>磁帶是最古老的外掛儲存元件之一，價格便宜、速度快、容量極大，適合做大量資料典藏。</a:t>
            </a:r>
            <a:r>
              <a:rPr lang="zh-TW" altLang="en-US" dirty="0" smtClean="0">
                <a:solidFill>
                  <a:srgbClr val="0000FF"/>
                </a:solidFill>
              </a:rPr>
              <a:t>磁帶在讀寫時為序列式的</a:t>
            </a:r>
            <a:r>
              <a:rPr lang="zh-TW" altLang="en-US" dirty="0" smtClean="0"/>
              <a:t>，無法如磁碟隨機讀寫，因此磁帶上的資料更容易被駭客分析。</a:t>
            </a:r>
            <a:endParaRPr lang="en-US" altLang="zh-TW" dirty="0" smtClean="0"/>
          </a:p>
          <a:p>
            <a:pPr>
              <a:spcBef>
                <a:spcPts val="1200"/>
              </a:spcBef>
            </a:pPr>
            <a:r>
              <a:rPr lang="zh-TW" altLang="en-US" dirty="0" smtClean="0"/>
              <a:t>光碟技術進步神速，可寫入的</a:t>
            </a:r>
            <a:r>
              <a:rPr lang="en-US" altLang="zh-TW" dirty="0" smtClean="0"/>
              <a:t>CD</a:t>
            </a:r>
            <a:r>
              <a:rPr lang="zh-TW" altLang="en-US" dirty="0" smtClean="0"/>
              <a:t>取代軟碟成為個人電腦的標準配備，但也繼承所有資訊安全風險，包括病毒感染、遭竊等。</a:t>
            </a:r>
            <a:endParaRPr lang="zh-TW" altLang="en-US" dirty="0"/>
          </a:p>
        </p:txBody>
      </p:sp>
      <p:pic>
        <p:nvPicPr>
          <p:cNvPr id="39938" name="Picture 2" descr="C:\Users\timpan\Documents\Graphics Files\Computer tapes.jpg"/>
          <p:cNvPicPr>
            <a:picLocks noChangeAspect="1" noChangeArrowheads="1"/>
          </p:cNvPicPr>
          <p:nvPr/>
        </p:nvPicPr>
        <p:blipFill>
          <a:blip r:embed="rId2" cstate="print"/>
          <a:srcRect/>
          <a:stretch>
            <a:fillRect/>
          </a:stretch>
        </p:blipFill>
        <p:spPr bwMode="auto">
          <a:xfrm>
            <a:off x="6300192" y="4008882"/>
            <a:ext cx="1930400" cy="1930400"/>
          </a:xfrm>
          <a:prstGeom prst="rect">
            <a:avLst/>
          </a:prstGeom>
          <a:noFill/>
        </p:spPr>
      </p:pic>
      <p:pic>
        <p:nvPicPr>
          <p:cNvPr id="39939" name="Picture 3" descr="C:\Users\timpan\Documents\Graphics Files\computer diskettes.jpg"/>
          <p:cNvPicPr>
            <a:picLocks noChangeAspect="1" noChangeArrowheads="1"/>
          </p:cNvPicPr>
          <p:nvPr/>
        </p:nvPicPr>
        <p:blipFill>
          <a:blip r:embed="rId3" cstate="print"/>
          <a:srcRect/>
          <a:stretch>
            <a:fillRect/>
          </a:stretch>
        </p:blipFill>
        <p:spPr bwMode="auto">
          <a:xfrm>
            <a:off x="6099854" y="1464190"/>
            <a:ext cx="2329798" cy="1532762"/>
          </a:xfrm>
          <a:prstGeom prst="rect">
            <a:avLst/>
          </a:prstGeom>
          <a:noFill/>
        </p:spPr>
      </p:pic>
      <p:sp>
        <p:nvSpPr>
          <p:cNvPr id="7" name="文字方塊 6"/>
          <p:cNvSpPr txBox="1"/>
          <p:nvPr/>
        </p:nvSpPr>
        <p:spPr>
          <a:xfrm>
            <a:off x="6587518" y="5733256"/>
            <a:ext cx="1569660" cy="369332"/>
          </a:xfrm>
          <a:prstGeom prst="rect">
            <a:avLst/>
          </a:prstGeom>
          <a:noFill/>
        </p:spPr>
        <p:txBody>
          <a:bodyPr wrap="none" rtlCol="0">
            <a:spAutoFit/>
          </a:bodyPr>
          <a:lstStyle/>
          <a:p>
            <a:r>
              <a:rPr lang="zh-TW" altLang="en-US" dirty="0" smtClean="0">
                <a:latin typeface="Calibri" pitchFamily="34" charset="0"/>
                <a:cs typeface="Calibri" pitchFamily="34" charset="0"/>
              </a:rPr>
              <a:t>老式電腦磁帶</a:t>
            </a:r>
            <a:endParaRPr lang="zh-TW" altLang="en-US" dirty="0">
              <a:latin typeface="Calibri" pitchFamily="34" charset="0"/>
              <a:cs typeface="Calibri" pitchFamily="34" charset="0"/>
            </a:endParaRPr>
          </a:p>
        </p:txBody>
      </p:sp>
      <p:sp>
        <p:nvSpPr>
          <p:cNvPr id="8" name="文字方塊 7"/>
          <p:cNvSpPr txBox="1"/>
          <p:nvPr/>
        </p:nvSpPr>
        <p:spPr>
          <a:xfrm>
            <a:off x="5965457" y="3059668"/>
            <a:ext cx="2710999" cy="369332"/>
          </a:xfrm>
          <a:prstGeom prst="rect">
            <a:avLst/>
          </a:prstGeom>
          <a:noFill/>
        </p:spPr>
        <p:txBody>
          <a:bodyPr wrap="none" rtlCol="0">
            <a:spAutoFit/>
          </a:bodyPr>
          <a:lstStyle/>
          <a:p>
            <a:r>
              <a:rPr lang="en-US" altLang="zh-TW" dirty="0" smtClean="0">
                <a:latin typeface="Calibri" pitchFamily="34" charset="0"/>
                <a:cs typeface="Calibri" pitchFamily="34" charset="0"/>
              </a:rPr>
              <a:t>3.5</a:t>
            </a:r>
            <a:r>
              <a:rPr lang="zh-TW" altLang="en-US" dirty="0" smtClean="0">
                <a:latin typeface="Calibri" pitchFamily="34" charset="0"/>
                <a:cs typeface="Calibri" pitchFamily="34" charset="0"/>
              </a:rPr>
              <a:t>吋軟碟容量僅</a:t>
            </a:r>
            <a:r>
              <a:rPr lang="en-US" altLang="zh-TW" dirty="0" smtClean="0">
                <a:latin typeface="Calibri" pitchFamily="34" charset="0"/>
                <a:cs typeface="Calibri" pitchFamily="34" charset="0"/>
              </a:rPr>
              <a:t>1.44 MB</a:t>
            </a:r>
            <a:endParaRPr lang="zh-TW" altLang="en-US" dirty="0">
              <a:latin typeface="Calibri" pitchFamily="34" charset="0"/>
              <a:cs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p:txBody>
          <a:bodyPr>
            <a:normAutofit/>
          </a:bodyPr>
          <a:lstStyle/>
          <a:p>
            <a:r>
              <a:rPr lang="zh-TW" altLang="en-US" sz="2000" dirty="0" smtClean="0"/>
              <a:t>作業系統除了控制硬體與管理記憶體之外，也要負責管理輸入輸出元件 </a:t>
            </a:r>
            <a:r>
              <a:rPr lang="en-US" altLang="zh-TW" sz="2000" dirty="0" smtClean="0"/>
              <a:t>(I/O devices)</a:t>
            </a:r>
            <a:r>
              <a:rPr lang="zh-TW" altLang="en-US" sz="2000" dirty="0" smtClean="0"/>
              <a:t>，如印表機、螢幕、鍵盤、喇叭等。作業系統可以直接對</a:t>
            </a:r>
            <a:r>
              <a:rPr lang="en-US" altLang="zh-TW" sz="2000" dirty="0" smtClean="0"/>
              <a:t>I/O</a:t>
            </a:r>
            <a:r>
              <a:rPr lang="zh-TW" altLang="en-US" sz="2000" dirty="0" smtClean="0"/>
              <a:t>元件發出命令，指示它該做的動作；當</a:t>
            </a:r>
            <a:r>
              <a:rPr lang="en-US" altLang="zh-TW" sz="2000" dirty="0" smtClean="0"/>
              <a:t>I/O</a:t>
            </a:r>
            <a:r>
              <a:rPr lang="zh-TW" altLang="en-US" sz="2000" dirty="0" smtClean="0"/>
              <a:t>要求與</a:t>
            </a:r>
            <a:r>
              <a:rPr lang="en-US" altLang="zh-TW" sz="2000" dirty="0" smtClean="0"/>
              <a:t>CPU</a:t>
            </a:r>
            <a:r>
              <a:rPr lang="zh-TW" altLang="en-US" sz="2000" dirty="0" smtClean="0"/>
              <a:t>通訊時，作業系統也要能接受並處置 </a:t>
            </a:r>
            <a:r>
              <a:rPr lang="en-US" altLang="zh-TW" sz="2000" dirty="0" smtClean="0"/>
              <a:t>I/O</a:t>
            </a:r>
            <a:r>
              <a:rPr lang="zh-TW" altLang="en-US" sz="2000" dirty="0" smtClean="0"/>
              <a:t>元件發出的岔斷 </a:t>
            </a:r>
            <a:r>
              <a:rPr lang="en-US" altLang="zh-TW" sz="2000" dirty="0" smtClean="0"/>
              <a:t>(interrupts)</a:t>
            </a:r>
            <a:r>
              <a:rPr lang="zh-TW" altLang="en-US" sz="2000" dirty="0" smtClean="0"/>
              <a:t> 要求。</a:t>
            </a:r>
            <a:endParaRPr lang="en-US" altLang="zh-TW" sz="2000" dirty="0" smtClean="0"/>
          </a:p>
          <a:p>
            <a:r>
              <a:rPr lang="en-US" altLang="zh-TW" sz="2000" dirty="0" smtClean="0"/>
              <a:t>I/O</a:t>
            </a:r>
            <a:r>
              <a:rPr lang="zh-TW" altLang="en-US" sz="2000" dirty="0" smtClean="0"/>
              <a:t>元件通常有一個控制器 </a:t>
            </a:r>
            <a:r>
              <a:rPr lang="en-US" altLang="zh-TW" sz="2000" dirty="0" smtClean="0"/>
              <a:t>(controller)</a:t>
            </a:r>
            <a:r>
              <a:rPr lang="zh-TW" altLang="en-US" sz="2000" dirty="0" smtClean="0"/>
              <a:t>，插入電腦的擴充槽 </a:t>
            </a:r>
            <a:r>
              <a:rPr lang="en-US" altLang="zh-TW" sz="2000" dirty="0" smtClean="0"/>
              <a:t>(</a:t>
            </a:r>
            <a:r>
              <a:rPr lang="zh-TW" altLang="en-US" sz="2000" dirty="0" smtClean="0"/>
              <a:t>例如繪圖卡</a:t>
            </a:r>
            <a:r>
              <a:rPr lang="en-US" altLang="zh-TW" sz="2000" dirty="0" smtClean="0"/>
              <a:t>) </a:t>
            </a:r>
            <a:r>
              <a:rPr lang="zh-TW" altLang="en-US" sz="2000" dirty="0" smtClean="0"/>
              <a:t>或經由訊號線與電腦連接 </a:t>
            </a:r>
            <a:r>
              <a:rPr lang="en-US" altLang="zh-TW" sz="2000" dirty="0" smtClean="0"/>
              <a:t>(</a:t>
            </a:r>
            <a:r>
              <a:rPr lang="zh-TW" altLang="en-US" sz="2000" dirty="0" smtClean="0"/>
              <a:t>例如印表機</a:t>
            </a:r>
            <a:r>
              <a:rPr lang="en-US" altLang="zh-TW" sz="2000" dirty="0" smtClean="0"/>
              <a:t>)</a:t>
            </a:r>
            <a:r>
              <a:rPr lang="zh-TW" altLang="en-US" sz="2000" dirty="0" smtClean="0"/>
              <a:t>。</a:t>
            </a:r>
            <a:endParaRPr lang="en-US" altLang="zh-TW" sz="2000" dirty="0" smtClean="0"/>
          </a:p>
          <a:p>
            <a:r>
              <a:rPr lang="zh-TW" altLang="en-US" sz="2000" dirty="0" smtClean="0"/>
              <a:t>控制器有自己的驅動程式 </a:t>
            </a:r>
            <a:r>
              <a:rPr lang="en-US" altLang="zh-TW" sz="2000" dirty="0" smtClean="0"/>
              <a:t>(driver)</a:t>
            </a:r>
            <a:r>
              <a:rPr lang="zh-TW" altLang="en-US" sz="2000" dirty="0" smtClean="0"/>
              <a:t>，作業系統以驅動程式與該控制器通訊。例如當我們安裝一台新的印表機，需要先安裝它的驅動程式；否則作業系統不知道如何與印表機的控制器通訊。</a:t>
            </a:r>
            <a:endParaRPr lang="en-US" altLang="zh-TW" sz="2000" dirty="0" smtClean="0"/>
          </a:p>
          <a:p>
            <a:r>
              <a:rPr lang="zh-TW" altLang="en-US" sz="2000" dirty="0" smtClean="0"/>
              <a:t>作業系統需要妥善的使用</a:t>
            </a:r>
            <a:r>
              <a:rPr lang="en-US" altLang="zh-TW" sz="2000" dirty="0" smtClean="0"/>
              <a:t>I/O</a:t>
            </a:r>
            <a:r>
              <a:rPr lang="zh-TW" altLang="en-US" sz="2000" dirty="0" smtClean="0"/>
              <a:t>，並在不用時釋放 </a:t>
            </a:r>
            <a:r>
              <a:rPr lang="en-US" altLang="zh-TW" sz="2000" dirty="0" smtClean="0"/>
              <a:t>(release)</a:t>
            </a:r>
            <a:r>
              <a:rPr lang="zh-TW" altLang="en-US" sz="2000" dirty="0" smtClean="0"/>
              <a:t> 該元件。</a:t>
            </a:r>
            <a:r>
              <a:rPr lang="en-US" altLang="zh-TW" sz="2000" dirty="0" smtClean="0"/>
              <a:t>Windows 9x</a:t>
            </a:r>
            <a:r>
              <a:rPr lang="zh-TW" altLang="en-US" sz="2000" dirty="0" smtClean="0"/>
              <a:t> 允許應用程式直接對</a:t>
            </a:r>
            <a:r>
              <a:rPr lang="en-US" altLang="zh-TW" sz="2000" dirty="0" smtClean="0"/>
              <a:t>I/O</a:t>
            </a:r>
            <a:r>
              <a:rPr lang="zh-TW" altLang="en-US" sz="2000" dirty="0" smtClean="0"/>
              <a:t>做存取要求；而</a:t>
            </a:r>
            <a:r>
              <a:rPr lang="en-US" altLang="zh-TW" sz="2000" dirty="0" smtClean="0"/>
              <a:t>Windows NT</a:t>
            </a:r>
            <a:r>
              <a:rPr lang="zh-TW" altLang="en-US" sz="2000" dirty="0" smtClean="0"/>
              <a:t>則由作業系統進行控管。因此後者在穩定度上明顯優於前者。</a:t>
            </a:r>
            <a:endParaRPr lang="en-US" altLang="zh-TW" sz="2000" dirty="0" smtClean="0"/>
          </a:p>
        </p:txBody>
      </p:sp>
      <p:sp>
        <p:nvSpPr>
          <p:cNvPr id="5" name="標題 4"/>
          <p:cNvSpPr>
            <a:spLocks noGrp="1"/>
          </p:cNvSpPr>
          <p:nvPr>
            <p:ph type="title"/>
          </p:nvPr>
        </p:nvSpPr>
        <p:spPr/>
        <p:txBody>
          <a:bodyPr/>
          <a:lstStyle/>
          <a:p>
            <a:r>
              <a:rPr lang="zh-TW" altLang="en-US" dirty="0" smtClean="0"/>
              <a:t>輸入輸出元件</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l" defTabSz="914400"/>
            <a:r>
              <a:rPr lang="en-US" altLang="zh-TW" sz="4400" dirty="0">
                <a:solidFill>
                  <a:srgbClr val="FF0000"/>
                </a:solidFill>
                <a:latin typeface="標楷體" panose="03000509000000000000" pitchFamily="65" charset="-120"/>
                <a:ea typeface="標楷體" panose="03000509000000000000" pitchFamily="65" charset="-120"/>
              </a:rPr>
              <a:t>8.3 </a:t>
            </a:r>
            <a:r>
              <a:rPr lang="zh-TW" altLang="en-US" sz="4400" dirty="0">
                <a:solidFill>
                  <a:srgbClr val="FF0000"/>
                </a:solidFill>
                <a:latin typeface="標楷體" panose="03000509000000000000" pitchFamily="65" charset="-120"/>
                <a:ea typeface="標楷體" panose="03000509000000000000" pitchFamily="65" charset="-120"/>
              </a:rPr>
              <a:t>作業系統的程式執行</a:t>
            </a:r>
            <a:endParaRPr lang="en-US" altLang="zh-TW" sz="4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175603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1351622"/>
          </a:xfrm>
        </p:spPr>
        <p:txBody>
          <a:bodyPr>
            <a:normAutofit/>
          </a:bodyPr>
          <a:lstStyle/>
          <a:p>
            <a:pPr>
              <a:lnSpc>
                <a:spcPct val="110000"/>
              </a:lnSpc>
              <a:spcBef>
                <a:spcPts val="800"/>
              </a:spcBef>
            </a:pPr>
            <a:r>
              <a:rPr lang="zh-TW" altLang="en-US" sz="2000" dirty="0" smtClean="0"/>
              <a:t>傳統的應用程式是不可分割的最小單元，</a:t>
            </a:r>
            <a:r>
              <a:rPr lang="zh-TW" altLang="en-US" sz="2000" dirty="0" smtClean="0">
                <a:solidFill>
                  <a:srgbClr val="FF0000"/>
                </a:solidFill>
              </a:rPr>
              <a:t>電腦一次只能執行一個程式</a:t>
            </a:r>
            <a:r>
              <a:rPr lang="zh-TW" altLang="en-US" sz="2000" dirty="0" smtClean="0"/>
              <a:t>。</a:t>
            </a:r>
            <a:endParaRPr lang="en-US" altLang="zh-TW" sz="2000" dirty="0" smtClean="0"/>
          </a:p>
          <a:p>
            <a:pPr>
              <a:lnSpc>
                <a:spcPct val="110000"/>
              </a:lnSpc>
              <a:spcBef>
                <a:spcPts val="800"/>
              </a:spcBef>
            </a:pPr>
            <a:r>
              <a:rPr lang="zh-TW" altLang="en-US" sz="2000" dirty="0" smtClean="0"/>
              <a:t>較先進的作業系統可以</a:t>
            </a:r>
            <a:r>
              <a:rPr lang="zh-TW" altLang="en-US" sz="2000" dirty="0" smtClean="0">
                <a:solidFill>
                  <a:srgbClr val="0000FF"/>
                </a:solidFill>
              </a:rPr>
              <a:t>同時載入多個程式</a:t>
            </a:r>
            <a:r>
              <a:rPr lang="zh-TW" altLang="en-US" sz="2000" dirty="0" smtClean="0"/>
              <a:t>，形成 </a:t>
            </a:r>
            <a:r>
              <a:rPr lang="en-US" altLang="zh-TW" sz="2000" dirty="0" smtClean="0"/>
              <a:t>multiprogramming, multitasking</a:t>
            </a:r>
            <a:r>
              <a:rPr lang="zh-TW" altLang="en-US" sz="2000" dirty="0" smtClean="0"/>
              <a:t> 及 </a:t>
            </a:r>
            <a:r>
              <a:rPr lang="en-US" altLang="zh-TW" sz="2000" dirty="0" smtClean="0"/>
              <a:t>multithreading</a:t>
            </a:r>
            <a:r>
              <a:rPr lang="zh-TW" altLang="en-US" sz="2000" dirty="0" smtClean="0"/>
              <a:t>，以提高</a:t>
            </a:r>
            <a:r>
              <a:rPr lang="en-US" altLang="zh-TW" sz="2000" dirty="0" smtClean="0"/>
              <a:t>CPU</a:t>
            </a:r>
            <a:r>
              <a:rPr lang="zh-TW" altLang="en-US" sz="2000" dirty="0" smtClean="0"/>
              <a:t>使用率。</a:t>
            </a:r>
            <a:endParaRPr lang="en-US" altLang="zh-TW" sz="2000" dirty="0" smtClean="0"/>
          </a:p>
          <a:p>
            <a:pPr>
              <a:lnSpc>
                <a:spcPct val="110000"/>
              </a:lnSpc>
              <a:spcBef>
                <a:spcPts val="800"/>
              </a:spcBef>
            </a:pPr>
            <a:endParaRPr lang="zh-TW" altLang="en-US" sz="2000" dirty="0"/>
          </a:p>
        </p:txBody>
      </p:sp>
      <p:sp>
        <p:nvSpPr>
          <p:cNvPr id="3" name="標題 2"/>
          <p:cNvSpPr>
            <a:spLocks noGrp="1"/>
          </p:cNvSpPr>
          <p:nvPr>
            <p:ph type="title"/>
          </p:nvPr>
        </p:nvSpPr>
        <p:spPr/>
        <p:txBody>
          <a:bodyPr/>
          <a:lstStyle/>
          <a:p>
            <a:r>
              <a:rPr lang="zh-TW" altLang="en-US" dirty="0" smtClean="0"/>
              <a:t>作業系統的程式執行</a:t>
            </a:r>
            <a:endParaRPr lang="zh-TW" altLang="en-US" dirty="0"/>
          </a:p>
        </p:txBody>
      </p:sp>
      <p:sp>
        <p:nvSpPr>
          <p:cNvPr id="25" name="文字方塊 24"/>
          <p:cNvSpPr txBox="1"/>
          <p:nvPr/>
        </p:nvSpPr>
        <p:spPr>
          <a:xfrm>
            <a:off x="7042787" y="3670947"/>
            <a:ext cx="1102674" cy="369332"/>
          </a:xfrm>
          <a:prstGeom prst="rect">
            <a:avLst/>
          </a:prstGeom>
          <a:noFill/>
        </p:spPr>
        <p:txBody>
          <a:bodyPr wrap="none" rtlCol="0">
            <a:spAutoFit/>
          </a:bodyPr>
          <a:lstStyle/>
          <a:p>
            <a:pPr algn="ctr"/>
            <a:r>
              <a:rPr lang="en-US" altLang="zh-TW" dirty="0" smtClean="0">
                <a:latin typeface="Calibri" pitchFamily="34" charset="0"/>
                <a:cs typeface="Calibri" pitchFamily="34" charset="0"/>
              </a:rPr>
              <a:t>processes</a:t>
            </a:r>
            <a:endParaRPr lang="zh-TW" altLang="en-US" dirty="0">
              <a:latin typeface="Calibri" pitchFamily="34" charset="0"/>
              <a:cs typeface="Calibri" pitchFamily="34" charset="0"/>
            </a:endParaRPr>
          </a:p>
        </p:txBody>
      </p:sp>
      <p:sp>
        <p:nvSpPr>
          <p:cNvPr id="26" name="文字方塊 25"/>
          <p:cNvSpPr txBox="1"/>
          <p:nvPr/>
        </p:nvSpPr>
        <p:spPr>
          <a:xfrm>
            <a:off x="7195216" y="2996952"/>
            <a:ext cx="898195" cy="369332"/>
          </a:xfrm>
          <a:prstGeom prst="rect">
            <a:avLst/>
          </a:prstGeom>
          <a:noFill/>
        </p:spPr>
        <p:txBody>
          <a:bodyPr wrap="none" rtlCol="0">
            <a:spAutoFit/>
          </a:bodyPr>
          <a:lstStyle/>
          <a:p>
            <a:pPr algn="ctr"/>
            <a:r>
              <a:rPr lang="en-US" altLang="zh-TW" dirty="0" smtClean="0">
                <a:latin typeface="Calibri" pitchFamily="34" charset="0"/>
                <a:cs typeface="Calibri" pitchFamily="34" charset="0"/>
              </a:rPr>
              <a:t>threads</a:t>
            </a:r>
            <a:endParaRPr lang="zh-TW" altLang="en-US" dirty="0">
              <a:latin typeface="Calibri" pitchFamily="34" charset="0"/>
              <a:cs typeface="Calibri" pitchFamily="34" charset="0"/>
            </a:endParaRPr>
          </a:p>
        </p:txBody>
      </p:sp>
      <p:sp>
        <p:nvSpPr>
          <p:cNvPr id="27" name="文字方塊 26"/>
          <p:cNvSpPr txBox="1"/>
          <p:nvPr/>
        </p:nvSpPr>
        <p:spPr>
          <a:xfrm>
            <a:off x="6991269" y="4344942"/>
            <a:ext cx="1312347" cy="369332"/>
          </a:xfrm>
          <a:prstGeom prst="rect">
            <a:avLst/>
          </a:prstGeom>
          <a:noFill/>
        </p:spPr>
        <p:txBody>
          <a:bodyPr wrap="none" rtlCol="0">
            <a:spAutoFit/>
          </a:bodyPr>
          <a:lstStyle/>
          <a:p>
            <a:pPr algn="ctr"/>
            <a:r>
              <a:rPr lang="en-US" altLang="zh-TW" dirty="0" smtClean="0">
                <a:latin typeface="Calibri" pitchFamily="34" charset="0"/>
                <a:cs typeface="Calibri" pitchFamily="34" charset="0"/>
              </a:rPr>
              <a:t>applications</a:t>
            </a:r>
            <a:endParaRPr lang="zh-TW" altLang="en-US" dirty="0">
              <a:latin typeface="Calibri" pitchFamily="34" charset="0"/>
              <a:cs typeface="Calibri" pitchFamily="34" charset="0"/>
            </a:endParaRPr>
          </a:p>
        </p:txBody>
      </p:sp>
      <p:sp>
        <p:nvSpPr>
          <p:cNvPr id="28" name="文字方塊 27"/>
          <p:cNvSpPr txBox="1"/>
          <p:nvPr/>
        </p:nvSpPr>
        <p:spPr>
          <a:xfrm>
            <a:off x="7336405" y="5112176"/>
            <a:ext cx="442750" cy="369332"/>
          </a:xfrm>
          <a:prstGeom prst="rect">
            <a:avLst/>
          </a:prstGeom>
          <a:noFill/>
        </p:spPr>
        <p:txBody>
          <a:bodyPr wrap="none" rtlCol="0">
            <a:spAutoFit/>
          </a:bodyPr>
          <a:lstStyle/>
          <a:p>
            <a:pPr algn="ctr"/>
            <a:r>
              <a:rPr lang="en-US" altLang="zh-TW" dirty="0" smtClean="0">
                <a:latin typeface="Calibri" pitchFamily="34" charset="0"/>
                <a:cs typeface="Calibri" pitchFamily="34" charset="0"/>
              </a:rPr>
              <a:t>OS</a:t>
            </a:r>
            <a:endParaRPr lang="zh-TW" altLang="en-US" dirty="0">
              <a:latin typeface="Calibri" pitchFamily="34" charset="0"/>
              <a:cs typeface="Calibri" pitchFamily="34" charset="0"/>
            </a:endParaRPr>
          </a:p>
        </p:txBody>
      </p:sp>
      <p:sp>
        <p:nvSpPr>
          <p:cNvPr id="31" name="流程圖: 磁碟 30"/>
          <p:cNvSpPr/>
          <p:nvPr/>
        </p:nvSpPr>
        <p:spPr>
          <a:xfrm>
            <a:off x="395536" y="5018937"/>
            <a:ext cx="6498737" cy="11463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ltLang="zh-TW" dirty="0" smtClean="0">
              <a:latin typeface="Calibri" pitchFamily="34" charset="0"/>
              <a:cs typeface="Calibri" pitchFamily="34" charset="0"/>
            </a:endParaRPr>
          </a:p>
          <a:p>
            <a:pPr algn="ctr"/>
            <a:r>
              <a:rPr lang="zh-TW" altLang="en-US" dirty="0" smtClean="0">
                <a:latin typeface="Calibri" pitchFamily="34" charset="0"/>
                <a:cs typeface="Calibri" pitchFamily="34" charset="0"/>
              </a:rPr>
              <a:t>作業系統</a:t>
            </a:r>
            <a:endParaRPr lang="zh-TW" altLang="en-US" dirty="0">
              <a:latin typeface="Calibri" pitchFamily="34" charset="0"/>
              <a:cs typeface="Calibri" pitchFamily="34" charset="0"/>
            </a:endParaRPr>
          </a:p>
        </p:txBody>
      </p:sp>
      <p:sp>
        <p:nvSpPr>
          <p:cNvPr id="32" name="流程圖: 磁碟 31"/>
          <p:cNvSpPr/>
          <p:nvPr/>
        </p:nvSpPr>
        <p:spPr>
          <a:xfrm>
            <a:off x="686524" y="4344942"/>
            <a:ext cx="2909882" cy="786327"/>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zh-TW" altLang="en-US" dirty="0" smtClean="0">
                <a:latin typeface="Calibri" pitchFamily="34" charset="0"/>
                <a:cs typeface="Calibri" pitchFamily="34" charset="0"/>
              </a:rPr>
              <a:t>應用程式 </a:t>
            </a:r>
            <a:r>
              <a:rPr lang="en-US" altLang="zh-TW" dirty="0" smtClean="0">
                <a:latin typeface="Calibri" pitchFamily="34" charset="0"/>
                <a:cs typeface="Calibri" pitchFamily="34" charset="0"/>
              </a:rPr>
              <a:t>1</a:t>
            </a:r>
            <a:endParaRPr lang="zh-TW" altLang="en-US" dirty="0">
              <a:latin typeface="Calibri" pitchFamily="34" charset="0"/>
              <a:cs typeface="Calibri" pitchFamily="34" charset="0"/>
            </a:endParaRPr>
          </a:p>
        </p:txBody>
      </p:sp>
      <p:sp>
        <p:nvSpPr>
          <p:cNvPr id="34" name="流程圖: 磁碟 33"/>
          <p:cNvSpPr/>
          <p:nvPr/>
        </p:nvSpPr>
        <p:spPr>
          <a:xfrm>
            <a:off x="880516"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Write I/O</a:t>
            </a:r>
            <a:endParaRPr lang="zh-TW" altLang="en-US" dirty="0">
              <a:latin typeface="Calibri" pitchFamily="34" charset="0"/>
              <a:cs typeface="Calibri" pitchFamily="34" charset="0"/>
            </a:endParaRPr>
          </a:p>
        </p:txBody>
      </p:sp>
      <p:sp>
        <p:nvSpPr>
          <p:cNvPr id="35" name="流程圖: 磁碟 34"/>
          <p:cNvSpPr/>
          <p:nvPr/>
        </p:nvSpPr>
        <p:spPr>
          <a:xfrm>
            <a:off x="1753481"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Sub</a:t>
            </a:r>
            <a:endParaRPr lang="zh-TW" altLang="en-US" dirty="0">
              <a:latin typeface="Calibri" pitchFamily="34" charset="0"/>
              <a:cs typeface="Calibri" pitchFamily="34" charset="0"/>
            </a:endParaRPr>
          </a:p>
        </p:txBody>
      </p:sp>
      <p:sp>
        <p:nvSpPr>
          <p:cNvPr id="36" name="流程圖: 磁碟 35"/>
          <p:cNvSpPr/>
          <p:nvPr/>
        </p:nvSpPr>
        <p:spPr>
          <a:xfrm>
            <a:off x="2626446"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Print</a:t>
            </a:r>
            <a:endParaRPr lang="zh-TW" altLang="en-US" dirty="0">
              <a:latin typeface="Calibri" pitchFamily="34" charset="0"/>
              <a:cs typeface="Calibri" pitchFamily="34" charset="0"/>
            </a:endParaRPr>
          </a:p>
        </p:txBody>
      </p:sp>
      <p:sp>
        <p:nvSpPr>
          <p:cNvPr id="37" name="流程圖: 磁碟 36"/>
          <p:cNvSpPr/>
          <p:nvPr/>
        </p:nvSpPr>
        <p:spPr>
          <a:xfrm>
            <a:off x="3790399" y="4344942"/>
            <a:ext cx="2909882" cy="786327"/>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zh-TW" altLang="en-US" dirty="0" smtClean="0">
                <a:latin typeface="Calibri" pitchFamily="34" charset="0"/>
                <a:cs typeface="Calibri" pitchFamily="34" charset="0"/>
              </a:rPr>
              <a:t>應用程式 </a:t>
            </a:r>
            <a:r>
              <a:rPr lang="en-US" altLang="zh-TW" dirty="0" smtClean="0">
                <a:latin typeface="Calibri" pitchFamily="34" charset="0"/>
                <a:cs typeface="Calibri" pitchFamily="34" charset="0"/>
              </a:rPr>
              <a:t>2</a:t>
            </a:r>
            <a:endParaRPr lang="zh-TW" altLang="en-US" dirty="0">
              <a:latin typeface="Calibri" pitchFamily="34" charset="0"/>
              <a:cs typeface="Calibri" pitchFamily="34" charset="0"/>
            </a:endParaRPr>
          </a:p>
        </p:txBody>
      </p:sp>
      <p:sp>
        <p:nvSpPr>
          <p:cNvPr id="38" name="流程圖: 磁碟 37"/>
          <p:cNvSpPr/>
          <p:nvPr/>
        </p:nvSpPr>
        <p:spPr>
          <a:xfrm>
            <a:off x="3984391"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Read I/O</a:t>
            </a:r>
            <a:endParaRPr lang="zh-TW" altLang="en-US" dirty="0">
              <a:latin typeface="Calibri" pitchFamily="34" charset="0"/>
              <a:cs typeface="Calibri" pitchFamily="34" charset="0"/>
            </a:endParaRPr>
          </a:p>
        </p:txBody>
      </p:sp>
      <p:sp>
        <p:nvSpPr>
          <p:cNvPr id="39" name="流程圖: 磁碟 38"/>
          <p:cNvSpPr/>
          <p:nvPr/>
        </p:nvSpPr>
        <p:spPr>
          <a:xfrm>
            <a:off x="4857355"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Add</a:t>
            </a:r>
            <a:endParaRPr lang="zh-TW" altLang="en-US" dirty="0">
              <a:latin typeface="Calibri" pitchFamily="34" charset="0"/>
              <a:cs typeface="Calibri" pitchFamily="34" charset="0"/>
            </a:endParaRPr>
          </a:p>
        </p:txBody>
      </p:sp>
      <p:sp>
        <p:nvSpPr>
          <p:cNvPr id="40" name="流程圖: 磁碟 39"/>
          <p:cNvSpPr/>
          <p:nvPr/>
        </p:nvSpPr>
        <p:spPr>
          <a:xfrm>
            <a:off x="5730320" y="3446282"/>
            <a:ext cx="775969" cy="1010992"/>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t"/>
          <a:lstStyle/>
          <a:p>
            <a:pPr algn="ctr"/>
            <a:r>
              <a:rPr lang="en-US" altLang="zh-TW" dirty="0" smtClean="0">
                <a:latin typeface="Calibri" pitchFamily="34" charset="0"/>
                <a:cs typeface="Calibri" pitchFamily="34" charset="0"/>
              </a:rPr>
              <a:t>Print</a:t>
            </a:r>
            <a:endParaRPr lang="zh-TW" altLang="en-US" dirty="0">
              <a:latin typeface="Calibri" pitchFamily="34" charset="0"/>
              <a:cs typeface="Calibri" pitchFamily="34" charset="0"/>
            </a:endParaRPr>
          </a:p>
        </p:txBody>
      </p:sp>
      <p:sp>
        <p:nvSpPr>
          <p:cNvPr id="41" name="流程圖: 磁碟 40"/>
          <p:cNvSpPr/>
          <p:nvPr/>
        </p:nvSpPr>
        <p:spPr>
          <a:xfrm>
            <a:off x="4081387"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42" name="流程圖: 磁碟 41"/>
          <p:cNvSpPr/>
          <p:nvPr/>
        </p:nvSpPr>
        <p:spPr>
          <a:xfrm>
            <a:off x="4469371"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44" name="流程圖: 磁碟 43"/>
          <p:cNvSpPr/>
          <p:nvPr/>
        </p:nvSpPr>
        <p:spPr>
          <a:xfrm>
            <a:off x="4954352"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45" name="流程圖: 磁碟 44"/>
          <p:cNvSpPr/>
          <p:nvPr/>
        </p:nvSpPr>
        <p:spPr>
          <a:xfrm>
            <a:off x="5342336"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46" name="流程圖: 磁碟 45"/>
          <p:cNvSpPr/>
          <p:nvPr/>
        </p:nvSpPr>
        <p:spPr>
          <a:xfrm>
            <a:off x="5827316"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
        <p:nvSpPr>
          <p:cNvPr id="47" name="流程圖: 磁碟 46"/>
          <p:cNvSpPr/>
          <p:nvPr/>
        </p:nvSpPr>
        <p:spPr>
          <a:xfrm>
            <a:off x="6215300" y="3221617"/>
            <a:ext cx="193992" cy="44933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cs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BRAKE</a:t>
            </a:r>
            <a:endParaRPr lang="zh-TW" altLang="en-US"/>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79943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solidFill>
                  <a:srgbClr val="FF0000"/>
                </a:solidFill>
              </a:rPr>
              <a:t>虛擬機器 </a:t>
            </a:r>
            <a:r>
              <a:rPr lang="en-US" altLang="zh-TW" sz="2000" dirty="0" smtClean="0">
                <a:solidFill>
                  <a:srgbClr val="FF0000"/>
                </a:solidFill>
              </a:rPr>
              <a:t>(virtual machine)</a:t>
            </a:r>
            <a:r>
              <a:rPr lang="zh-TW" altLang="en-US" sz="2000" dirty="0" smtClean="0">
                <a:solidFill>
                  <a:srgbClr val="FF0000"/>
                </a:solidFill>
              </a:rPr>
              <a:t> </a:t>
            </a:r>
            <a:r>
              <a:rPr lang="zh-TW" altLang="en-US" sz="2000" dirty="0" smtClean="0"/>
              <a:t>是一個</a:t>
            </a:r>
            <a:r>
              <a:rPr lang="zh-TW" altLang="en-US" sz="2000" u="sng" dirty="0" smtClean="0">
                <a:solidFill>
                  <a:srgbClr val="0000FF"/>
                </a:solidFill>
              </a:rPr>
              <a:t>以軟體模擬的電腦系統</a:t>
            </a:r>
            <a:r>
              <a:rPr lang="zh-TW" altLang="en-US" sz="2000" dirty="0" smtClean="0"/>
              <a:t>。應用程式不是直接在硬體上執行，而是在虛擬機器上執行。</a:t>
            </a:r>
            <a:endParaRPr lang="en-US" altLang="zh-TW" sz="2000" dirty="0" smtClean="0"/>
          </a:p>
          <a:p>
            <a:pPr>
              <a:spcBef>
                <a:spcPts val="1200"/>
              </a:spcBef>
            </a:pPr>
            <a:r>
              <a:rPr lang="zh-TW" altLang="en-US" sz="2000" dirty="0" smtClean="0"/>
              <a:t>虛擬機器</a:t>
            </a:r>
            <a:r>
              <a:rPr lang="zh-TW" altLang="en-US" sz="2000" dirty="0" smtClean="0">
                <a:solidFill>
                  <a:srgbClr val="0000FF"/>
                </a:solidFill>
              </a:rPr>
              <a:t>第一個優點為平台互通 </a:t>
            </a:r>
            <a:r>
              <a:rPr lang="en-US" altLang="zh-TW" sz="2000" dirty="0" smtClean="0">
                <a:solidFill>
                  <a:srgbClr val="0000FF"/>
                </a:solidFill>
              </a:rPr>
              <a:t>(platform independent)</a:t>
            </a:r>
            <a:r>
              <a:rPr lang="zh-TW" altLang="en-US" sz="2000" dirty="0" smtClean="0"/>
              <a:t>：</a:t>
            </a:r>
            <a:r>
              <a:rPr lang="zh-TW" altLang="en-US" sz="2000" dirty="0" smtClean="0">
                <a:solidFill>
                  <a:srgbClr val="C00000"/>
                </a:solidFill>
              </a:rPr>
              <a:t>應用程式通常無法跨平台</a:t>
            </a:r>
            <a:r>
              <a:rPr lang="zh-TW" altLang="en-US" sz="2000" dirty="0" smtClean="0"/>
              <a:t>，因為不同的</a:t>
            </a:r>
            <a:r>
              <a:rPr lang="en-US" altLang="zh-TW" sz="2000" dirty="0" smtClean="0"/>
              <a:t>CPU</a:t>
            </a:r>
            <a:r>
              <a:rPr lang="zh-TW" altLang="en-US" sz="2000" dirty="0" smtClean="0"/>
              <a:t>可能提供不同的指令集。但是以 </a:t>
            </a:r>
            <a:r>
              <a:rPr lang="en-US" altLang="zh-TW" sz="2000" dirty="0" smtClean="0"/>
              <a:t>Java</a:t>
            </a:r>
            <a:r>
              <a:rPr lang="zh-TW" altLang="en-US" sz="2000" dirty="0" smtClean="0"/>
              <a:t> 等語言寫在虛擬機器上的應用程式則可以運作在所有 </a:t>
            </a:r>
            <a:r>
              <a:rPr lang="en-US" altLang="zh-TW" sz="2000" dirty="0" smtClean="0"/>
              <a:t>Java</a:t>
            </a:r>
            <a:r>
              <a:rPr lang="zh-TW" altLang="en-US" sz="2000" dirty="0" smtClean="0"/>
              <a:t> 虛擬機器上，不受限於</a:t>
            </a:r>
            <a:r>
              <a:rPr lang="en-US" altLang="zh-TW" sz="2000" dirty="0" smtClean="0"/>
              <a:t>CPU</a:t>
            </a:r>
            <a:r>
              <a:rPr lang="zh-TW" altLang="en-US" sz="2000" dirty="0" smtClean="0"/>
              <a:t>或作業系統的差別。這個優點使 </a:t>
            </a:r>
            <a:r>
              <a:rPr lang="en-US" altLang="zh-TW" sz="2000" dirty="0" smtClean="0"/>
              <a:t>Java </a:t>
            </a:r>
            <a:r>
              <a:rPr lang="zh-TW" altLang="en-US" sz="2000" dirty="0" smtClean="0"/>
              <a:t>尤其適用於網際網路等開放環境。</a:t>
            </a:r>
            <a:endParaRPr lang="en-US" altLang="zh-TW" sz="2000" dirty="0" smtClean="0"/>
          </a:p>
          <a:p>
            <a:pPr>
              <a:spcBef>
                <a:spcPts val="1200"/>
              </a:spcBef>
            </a:pPr>
            <a:r>
              <a:rPr lang="zh-TW" altLang="en-US" sz="2000" dirty="0" smtClean="0"/>
              <a:t>虛擬機器第一個優點為維護應用程式安全：以 </a:t>
            </a:r>
            <a:r>
              <a:rPr lang="en-US" altLang="zh-TW" sz="2000" dirty="0" smtClean="0"/>
              <a:t>Java</a:t>
            </a:r>
            <a:r>
              <a:rPr lang="zh-TW" altLang="en-US" sz="2000" dirty="0" smtClean="0"/>
              <a:t> 等語言寫的應用程式只能使用虛擬機器所允許或提供的功能，因此應用程式的設計疏失不易造成系統的安全威脅。</a:t>
            </a:r>
            <a:endParaRPr lang="en-US" altLang="zh-TW" sz="2000" dirty="0" smtClean="0"/>
          </a:p>
          <a:p>
            <a:pPr>
              <a:spcBef>
                <a:spcPts val="1200"/>
              </a:spcBef>
            </a:pPr>
            <a:endParaRPr lang="zh-TW" altLang="en-US" sz="2000" dirty="0"/>
          </a:p>
        </p:txBody>
      </p:sp>
      <p:sp>
        <p:nvSpPr>
          <p:cNvPr id="3" name="標題 2"/>
          <p:cNvSpPr>
            <a:spLocks noGrp="1"/>
          </p:cNvSpPr>
          <p:nvPr>
            <p:ph type="title"/>
          </p:nvPr>
        </p:nvSpPr>
        <p:spPr/>
        <p:txBody>
          <a:bodyPr/>
          <a:lstStyle/>
          <a:p>
            <a:r>
              <a:rPr lang="zh-TW" altLang="en-US" dirty="0" smtClean="0"/>
              <a:t>虛擬機器</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004153"/>
            <a:ext cx="6255488" cy="768663"/>
          </a:xfrm>
        </p:spPr>
        <p:txBody>
          <a:bodyPr>
            <a:normAutofit/>
          </a:bodyPr>
          <a:lstStyle/>
          <a:p>
            <a:pPr algn="ctr"/>
            <a:r>
              <a:rPr lang="zh-TW" altLang="en-US" dirty="0" smtClean="0">
                <a:solidFill>
                  <a:srgbClr val="0000FF"/>
                </a:solidFill>
                <a:cs typeface="Arial" pitchFamily="34" charset="0"/>
              </a:rPr>
              <a:t>資訊</a:t>
            </a:r>
            <a:r>
              <a:rPr lang="zh-TW" altLang="en-US" dirty="0">
                <a:solidFill>
                  <a:srgbClr val="0000FF"/>
                </a:solidFill>
                <a:cs typeface="Arial" pitchFamily="34" charset="0"/>
              </a:rPr>
              <a:t>系統與網路模型</a:t>
            </a:r>
            <a:endParaRPr lang="zh-TW" altLang="en-US" dirty="0">
              <a:solidFill>
                <a:srgbClr val="0000FF"/>
              </a:solidFill>
            </a:endParaRPr>
          </a:p>
        </p:txBody>
      </p:sp>
      <p:sp>
        <p:nvSpPr>
          <p:cNvPr id="3" name="文字版面配置區 2"/>
          <p:cNvSpPr>
            <a:spLocks noGrp="1"/>
          </p:cNvSpPr>
          <p:nvPr>
            <p:ph type="body" idx="1"/>
          </p:nvPr>
        </p:nvSpPr>
        <p:spPr>
          <a:xfrm>
            <a:off x="1121333" y="188640"/>
            <a:ext cx="6255488" cy="576064"/>
          </a:xfrm>
        </p:spPr>
        <p:txBody>
          <a:bodyPr>
            <a:normAutofit/>
          </a:bodyPr>
          <a:lstStyle/>
          <a:p>
            <a:pPr algn="ctr"/>
            <a:r>
              <a:rPr lang="zh-TW" altLang="en-US" sz="4000" b="1" dirty="0" smtClean="0">
                <a:solidFill>
                  <a:srgbClr val="0000FF"/>
                </a:solidFill>
                <a:latin typeface="標楷體" panose="03000509000000000000" pitchFamily="65" charset="-120"/>
                <a:ea typeface="標楷體" panose="03000509000000000000" pitchFamily="65" charset="-120"/>
              </a:rPr>
              <a:t>第</a:t>
            </a:r>
            <a:r>
              <a:rPr lang="en-US" altLang="zh-TW" sz="4000" b="1" dirty="0" smtClean="0">
                <a:solidFill>
                  <a:srgbClr val="0000FF"/>
                </a:solidFill>
                <a:latin typeface="標楷體" panose="03000509000000000000" pitchFamily="65" charset="-120"/>
                <a:ea typeface="標楷體" panose="03000509000000000000" pitchFamily="65" charset="-120"/>
              </a:rPr>
              <a:t>8</a:t>
            </a:r>
            <a:r>
              <a:rPr lang="zh-TW" altLang="en-US" sz="4000" b="1" dirty="0" smtClean="0">
                <a:solidFill>
                  <a:srgbClr val="0000FF"/>
                </a:solidFill>
                <a:latin typeface="標楷體" panose="03000509000000000000" pitchFamily="65" charset="-120"/>
                <a:ea typeface="標楷體" panose="03000509000000000000" pitchFamily="65" charset="-120"/>
              </a:rPr>
              <a:t>章</a:t>
            </a:r>
            <a:endParaRPr lang="zh-TW" altLang="en-US" sz="4000" b="1" dirty="0">
              <a:solidFill>
                <a:srgbClr val="0000FF"/>
              </a:solidFill>
              <a:latin typeface="標楷體" panose="03000509000000000000" pitchFamily="65" charset="-120"/>
              <a:ea typeface="標楷體" panose="03000509000000000000" pitchFamily="65" charset="-120"/>
            </a:endParaRPr>
          </a:p>
        </p:txBody>
      </p:sp>
      <p:sp>
        <p:nvSpPr>
          <p:cNvPr id="4" name="標題 1"/>
          <p:cNvSpPr txBox="1">
            <a:spLocks/>
          </p:cNvSpPr>
          <p:nvPr/>
        </p:nvSpPr>
        <p:spPr>
          <a:xfrm>
            <a:off x="894988" y="2420888"/>
            <a:ext cx="6696744" cy="3440942"/>
          </a:xfrm>
          <a:prstGeom prst="rect">
            <a:avLst/>
          </a:prstGeom>
        </p:spPr>
        <p:txBody>
          <a:bodyPr vert="horz" lIns="45711" tIns="0" rIns="45711" bIns="0" anchor="t" anchorCtr="0">
            <a:normAutofit lnSpcReduction="10000"/>
          </a:bodyPr>
          <a:lstStyle>
            <a:lvl1pPr algn="r" rtl="0" eaLnBrk="1" latinLnBrk="0" hangingPunct="1">
              <a:spcBef>
                <a:spcPct val="0"/>
              </a:spcBef>
              <a:buNone/>
              <a:defRPr kumimoji="0" sz="43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mn-ea"/>
                <a:cs typeface="+mj-cs"/>
              </a:defRPr>
            </a:lvl1pPr>
            <a:extLst/>
          </a:lstStyle>
          <a:p>
            <a:pPr algn="l"/>
            <a:r>
              <a:rPr lang="en-US" altLang="zh-TW" sz="4000" dirty="0" smtClean="0">
                <a:solidFill>
                  <a:srgbClr val="FF0000"/>
                </a:solidFill>
                <a:latin typeface="標楷體" panose="03000509000000000000" pitchFamily="65" charset="-120"/>
                <a:ea typeface="標楷體" panose="03000509000000000000" pitchFamily="65" charset="-120"/>
              </a:rPr>
              <a:t>8.1 </a:t>
            </a:r>
            <a:r>
              <a:rPr lang="zh-TW" altLang="en-US" sz="4000" dirty="0" smtClean="0">
                <a:solidFill>
                  <a:srgbClr val="FF0000"/>
                </a:solidFill>
                <a:latin typeface="標楷體" panose="03000509000000000000" pitchFamily="65" charset="-120"/>
                <a:ea typeface="標楷體" panose="03000509000000000000" pitchFamily="65" charset="-120"/>
              </a:rPr>
              <a:t>電腦系統架構</a:t>
            </a:r>
            <a:endParaRPr lang="en-US" altLang="zh-TW" sz="4000" dirty="0" smtClean="0">
              <a:solidFill>
                <a:srgbClr val="FF0000"/>
              </a:solidFill>
              <a:latin typeface="標楷體" panose="03000509000000000000" pitchFamily="65" charset="-120"/>
              <a:ea typeface="標楷體" panose="03000509000000000000" pitchFamily="65" charset="-120"/>
            </a:endParaRPr>
          </a:p>
          <a:p>
            <a:pPr algn="l" defTabSz="914400"/>
            <a:r>
              <a:rPr lang="en-US" altLang="zh-TW" sz="4000" dirty="0" smtClean="0">
                <a:solidFill>
                  <a:srgbClr val="FF0000"/>
                </a:solidFill>
                <a:latin typeface="標楷體" panose="03000509000000000000" pitchFamily="65" charset="-120"/>
                <a:ea typeface="標楷體" panose="03000509000000000000" pitchFamily="65" charset="-120"/>
              </a:rPr>
              <a:t>8.2 </a:t>
            </a:r>
            <a:r>
              <a:rPr lang="zh-TW" altLang="en-US" sz="4000" dirty="0" smtClean="0">
                <a:solidFill>
                  <a:srgbClr val="FF0000"/>
                </a:solidFill>
                <a:latin typeface="標楷體" panose="03000509000000000000" pitchFamily="65" charset="-120"/>
                <a:ea typeface="標楷體" panose="03000509000000000000" pitchFamily="65" charset="-120"/>
              </a:rPr>
              <a:t>記憶體與外掛元件</a:t>
            </a:r>
            <a:endParaRPr lang="en-US" altLang="zh-TW" sz="4000" dirty="0" smtClean="0">
              <a:solidFill>
                <a:srgbClr val="FF0000"/>
              </a:solidFill>
              <a:latin typeface="標楷體" panose="03000509000000000000" pitchFamily="65" charset="-120"/>
              <a:ea typeface="標楷體" panose="03000509000000000000" pitchFamily="65" charset="-120"/>
            </a:endParaRPr>
          </a:p>
          <a:p>
            <a:pPr algn="l" defTabSz="914400"/>
            <a:r>
              <a:rPr lang="en-US" altLang="zh-TW" sz="4000" dirty="0" smtClean="0">
                <a:solidFill>
                  <a:srgbClr val="FF0000"/>
                </a:solidFill>
                <a:latin typeface="標楷體" panose="03000509000000000000" pitchFamily="65" charset="-120"/>
                <a:ea typeface="標楷體" panose="03000509000000000000" pitchFamily="65" charset="-120"/>
              </a:rPr>
              <a:t>8.3 </a:t>
            </a:r>
            <a:r>
              <a:rPr lang="zh-TW" altLang="en-US" sz="4000" dirty="0" smtClean="0">
                <a:solidFill>
                  <a:srgbClr val="FF0000"/>
                </a:solidFill>
                <a:latin typeface="標楷體" panose="03000509000000000000" pitchFamily="65" charset="-120"/>
                <a:ea typeface="標楷體" panose="03000509000000000000" pitchFamily="65" charset="-120"/>
              </a:rPr>
              <a:t>作業系統的程式執行</a:t>
            </a:r>
            <a:endParaRPr lang="en-US" altLang="zh-TW" sz="4000" dirty="0" smtClean="0">
              <a:solidFill>
                <a:srgbClr val="FF0000"/>
              </a:solidFill>
              <a:latin typeface="標楷體" panose="03000509000000000000" pitchFamily="65" charset="-120"/>
              <a:ea typeface="標楷體" panose="03000509000000000000" pitchFamily="65" charset="-120"/>
            </a:endParaRPr>
          </a:p>
          <a:p>
            <a:pPr algn="l" defTabSz="914400"/>
            <a:r>
              <a:rPr lang="en-US" altLang="zh-TW" sz="4000" dirty="0" smtClean="0">
                <a:solidFill>
                  <a:srgbClr val="FF0000"/>
                </a:solidFill>
                <a:latin typeface="標楷體" panose="03000509000000000000" pitchFamily="65" charset="-120"/>
                <a:ea typeface="標楷體" panose="03000509000000000000" pitchFamily="65" charset="-120"/>
              </a:rPr>
              <a:t>8.4 </a:t>
            </a:r>
            <a:r>
              <a:rPr lang="zh-TW" altLang="en-US" sz="4000" dirty="0" smtClean="0">
                <a:solidFill>
                  <a:srgbClr val="FF0000"/>
                </a:solidFill>
                <a:latin typeface="標楷體" panose="03000509000000000000" pitchFamily="65" charset="-120"/>
                <a:ea typeface="標楷體" panose="03000509000000000000" pitchFamily="65" charset="-120"/>
              </a:rPr>
              <a:t>網路的組件</a:t>
            </a:r>
            <a:endParaRPr lang="en-US" altLang="zh-TW" sz="4000" dirty="0" smtClean="0">
              <a:solidFill>
                <a:srgbClr val="FF0000"/>
              </a:solidFill>
              <a:latin typeface="標楷體" panose="03000509000000000000" pitchFamily="65" charset="-120"/>
              <a:ea typeface="標楷體" panose="03000509000000000000" pitchFamily="65" charset="-120"/>
            </a:endParaRPr>
          </a:p>
          <a:p>
            <a:pPr algn="l"/>
            <a:r>
              <a:rPr lang="en-US" altLang="zh-TW" sz="4000" dirty="0" smtClean="0">
                <a:solidFill>
                  <a:srgbClr val="FF0000"/>
                </a:solidFill>
                <a:latin typeface="標楷體" panose="03000509000000000000" pitchFamily="65" charset="-120"/>
                <a:ea typeface="標楷體" panose="03000509000000000000" pitchFamily="65" charset="-120"/>
              </a:rPr>
              <a:t>8.5 OSI</a:t>
            </a:r>
            <a:r>
              <a:rPr lang="zh-TW" altLang="en-US" sz="4000" dirty="0" smtClean="0">
                <a:solidFill>
                  <a:srgbClr val="FF0000"/>
                </a:solidFill>
                <a:latin typeface="標楷體" panose="03000509000000000000" pitchFamily="65" charset="-120"/>
                <a:ea typeface="標楷體" panose="03000509000000000000" pitchFamily="65" charset="-120"/>
              </a:rPr>
              <a:t>的網路模型</a:t>
            </a:r>
            <a:endParaRPr lang="en-US" altLang="zh-TW" sz="4000" dirty="0">
              <a:solidFill>
                <a:srgbClr val="FF0000"/>
              </a:solidFill>
              <a:latin typeface="標楷體" panose="03000509000000000000" pitchFamily="65" charset="-120"/>
              <a:ea typeface="標楷體" panose="03000509000000000000" pitchFamily="65" charset="-120"/>
            </a:endParaRPr>
          </a:p>
          <a:p>
            <a:pPr algn="l"/>
            <a:r>
              <a:rPr lang="en-US" altLang="zh-TW" sz="4000" dirty="0" smtClean="0">
                <a:solidFill>
                  <a:srgbClr val="FF0000"/>
                </a:solidFill>
                <a:latin typeface="標楷體" panose="03000509000000000000" pitchFamily="65" charset="-120"/>
                <a:ea typeface="標楷體" panose="03000509000000000000" pitchFamily="65" charset="-120"/>
              </a:rPr>
              <a:t>8.6 </a:t>
            </a:r>
            <a:r>
              <a:rPr lang="zh-TW" altLang="en-US" sz="4000" dirty="0" smtClean="0">
                <a:solidFill>
                  <a:srgbClr val="FF0000"/>
                </a:solidFill>
                <a:latin typeface="標楷體" panose="03000509000000000000" pitchFamily="65" charset="-120"/>
                <a:ea typeface="標楷體" panose="03000509000000000000" pitchFamily="65" charset="-120"/>
              </a:rPr>
              <a:t>封包攔截與分析工具</a:t>
            </a:r>
            <a:endParaRPr lang="en-US" altLang="zh-TW" sz="40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5976445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2856185892"/>
              </p:ext>
            </p:extLst>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en-US" altLang="zh-TW" dirty="0" smtClean="0"/>
              <a:t>Java </a:t>
            </a:r>
            <a:r>
              <a:rPr lang="zh-TW" altLang="en-US" dirty="0" smtClean="0"/>
              <a:t>與 </a:t>
            </a:r>
            <a:r>
              <a:rPr lang="en-US" altLang="zh-TW" dirty="0" smtClean="0"/>
              <a:t>active-X</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ctr" defTabSz="914400"/>
            <a:r>
              <a:rPr lang="en-US" altLang="zh-TW" sz="4400" dirty="0">
                <a:solidFill>
                  <a:srgbClr val="FF0000"/>
                </a:solidFill>
                <a:latin typeface="標楷體" panose="03000509000000000000" pitchFamily="65" charset="-120"/>
                <a:ea typeface="標楷體" panose="03000509000000000000" pitchFamily="65" charset="-120"/>
              </a:rPr>
              <a:t>8.4 </a:t>
            </a:r>
            <a:r>
              <a:rPr lang="zh-TW" altLang="en-US" sz="4400" dirty="0">
                <a:solidFill>
                  <a:srgbClr val="FF0000"/>
                </a:solidFill>
                <a:latin typeface="標楷體" panose="03000509000000000000" pitchFamily="65" charset="-120"/>
                <a:ea typeface="標楷體" panose="03000509000000000000" pitchFamily="65" charset="-120"/>
              </a:rPr>
              <a:t>網路的組件</a:t>
            </a:r>
            <a:endParaRPr lang="en-US" altLang="zh-TW" sz="4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66683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網路的組件</a:t>
            </a:r>
            <a:endParaRPr lang="zh-TW" altLang="en-US" dirty="0"/>
          </a:p>
        </p:txBody>
      </p:sp>
      <p:grpSp>
        <p:nvGrpSpPr>
          <p:cNvPr id="169" name="群組 168"/>
          <p:cNvGrpSpPr/>
          <p:nvPr/>
        </p:nvGrpSpPr>
        <p:grpSpPr>
          <a:xfrm>
            <a:off x="263188" y="1196752"/>
            <a:ext cx="8213509" cy="5033039"/>
            <a:chOff x="263188" y="1196752"/>
            <a:chExt cx="8213509" cy="5033039"/>
          </a:xfrm>
        </p:grpSpPr>
        <p:cxnSp>
          <p:nvCxnSpPr>
            <p:cNvPr id="211" name="直線接點 210"/>
            <p:cNvCxnSpPr/>
            <p:nvPr/>
          </p:nvCxnSpPr>
          <p:spPr>
            <a:xfrm rot="5400000">
              <a:off x="5832139" y="4761149"/>
              <a:ext cx="936106"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13" name="Group 11"/>
            <p:cNvGrpSpPr>
              <a:grpSpLocks/>
            </p:cNvGrpSpPr>
            <p:nvPr/>
          </p:nvGrpSpPr>
          <p:grpSpPr bwMode="auto">
            <a:xfrm>
              <a:off x="3628987" y="2713063"/>
              <a:ext cx="409894" cy="751613"/>
              <a:chOff x="1752" y="732"/>
              <a:chExt cx="534" cy="689"/>
            </a:xfrm>
          </p:grpSpPr>
          <p:sp>
            <p:nvSpPr>
              <p:cNvPr id="291" name="Freeform 12"/>
              <p:cNvSpPr>
                <a:spLocks/>
              </p:cNvSpPr>
              <p:nvPr/>
            </p:nvSpPr>
            <p:spPr bwMode="auto">
              <a:xfrm>
                <a:off x="1876" y="761"/>
                <a:ext cx="370" cy="658"/>
              </a:xfrm>
              <a:custGeom>
                <a:avLst/>
                <a:gdLst>
                  <a:gd name="T0" fmla="*/ 0 w 370"/>
                  <a:gd name="T1" fmla="*/ 1 h 1316"/>
                  <a:gd name="T2" fmla="*/ 370 w 370"/>
                  <a:gd name="T3" fmla="*/ 1 h 1316"/>
                  <a:gd name="T4" fmla="*/ 370 w 370"/>
                  <a:gd name="T5" fmla="*/ 0 h 1316"/>
                  <a:gd name="T6" fmla="*/ 0 w 370"/>
                  <a:gd name="T7" fmla="*/ 1 h 1316"/>
                  <a:gd name="T8" fmla="*/ 0 w 370"/>
                  <a:gd name="T9" fmla="*/ 1 h 1316"/>
                  <a:gd name="T10" fmla="*/ 0 w 370"/>
                  <a:gd name="T11" fmla="*/ 1 h 1316"/>
                  <a:gd name="T12" fmla="*/ 0 60000 65536"/>
                  <a:gd name="T13" fmla="*/ 0 60000 65536"/>
                  <a:gd name="T14" fmla="*/ 0 60000 65536"/>
                  <a:gd name="T15" fmla="*/ 0 60000 65536"/>
                  <a:gd name="T16" fmla="*/ 0 60000 65536"/>
                  <a:gd name="T17" fmla="*/ 0 60000 65536"/>
                  <a:gd name="T18" fmla="*/ 0 w 370"/>
                  <a:gd name="T19" fmla="*/ 0 h 1316"/>
                  <a:gd name="T20" fmla="*/ 370 w 370"/>
                  <a:gd name="T21" fmla="*/ 1316 h 1316"/>
                </a:gdLst>
                <a:ahLst/>
                <a:cxnLst>
                  <a:cxn ang="T12">
                    <a:pos x="T0" y="T1"/>
                  </a:cxn>
                  <a:cxn ang="T13">
                    <a:pos x="T2" y="T3"/>
                  </a:cxn>
                  <a:cxn ang="T14">
                    <a:pos x="T4" y="T5"/>
                  </a:cxn>
                  <a:cxn ang="T15">
                    <a:pos x="T6" y="T7"/>
                  </a:cxn>
                  <a:cxn ang="T16">
                    <a:pos x="T8" y="T9"/>
                  </a:cxn>
                  <a:cxn ang="T17">
                    <a:pos x="T10" y="T11"/>
                  </a:cxn>
                </a:cxnLst>
                <a:rect l="T18" t="T19" r="T20" b="T21"/>
                <a:pathLst>
                  <a:path w="370" h="1316">
                    <a:moveTo>
                      <a:pt x="0" y="1316"/>
                    </a:moveTo>
                    <a:lnTo>
                      <a:pt x="370" y="788"/>
                    </a:lnTo>
                    <a:lnTo>
                      <a:pt x="370" y="0"/>
                    </a:lnTo>
                    <a:lnTo>
                      <a:pt x="0" y="527"/>
                    </a:lnTo>
                    <a:lnTo>
                      <a:pt x="0" y="1316"/>
                    </a:lnTo>
                    <a:close/>
                  </a:path>
                </a:pathLst>
              </a:custGeom>
              <a:solidFill>
                <a:srgbClr val="D0624F"/>
              </a:solidFill>
              <a:ln w="9525">
                <a:noFill/>
                <a:round/>
                <a:headEnd/>
                <a:tailEnd/>
              </a:ln>
            </p:spPr>
            <p:txBody>
              <a:bodyPr/>
              <a:lstStyle/>
              <a:p>
                <a:endParaRPr kumimoji="0" lang="zh-TW" altLang="en-US">
                  <a:latin typeface="Calibri" pitchFamily="34" charset="0"/>
                </a:endParaRPr>
              </a:p>
            </p:txBody>
          </p:sp>
          <p:sp>
            <p:nvSpPr>
              <p:cNvPr id="292" name="Freeform 13"/>
              <p:cNvSpPr>
                <a:spLocks/>
              </p:cNvSpPr>
              <p:nvPr/>
            </p:nvSpPr>
            <p:spPr bwMode="auto">
              <a:xfrm>
                <a:off x="1876" y="761"/>
                <a:ext cx="370" cy="658"/>
              </a:xfrm>
              <a:custGeom>
                <a:avLst/>
                <a:gdLst>
                  <a:gd name="T0" fmla="*/ 0 w 370"/>
                  <a:gd name="T1" fmla="*/ 1 h 1316"/>
                  <a:gd name="T2" fmla="*/ 370 w 370"/>
                  <a:gd name="T3" fmla="*/ 1 h 1316"/>
                  <a:gd name="T4" fmla="*/ 370 w 370"/>
                  <a:gd name="T5" fmla="*/ 0 h 1316"/>
                  <a:gd name="T6" fmla="*/ 0 w 370"/>
                  <a:gd name="T7" fmla="*/ 1 h 1316"/>
                  <a:gd name="T8" fmla="*/ 0 w 370"/>
                  <a:gd name="T9" fmla="*/ 1 h 1316"/>
                  <a:gd name="T10" fmla="*/ 0 w 370"/>
                  <a:gd name="T11" fmla="*/ 1 h 1316"/>
                  <a:gd name="T12" fmla="*/ 0 60000 65536"/>
                  <a:gd name="T13" fmla="*/ 0 60000 65536"/>
                  <a:gd name="T14" fmla="*/ 0 60000 65536"/>
                  <a:gd name="T15" fmla="*/ 0 60000 65536"/>
                  <a:gd name="T16" fmla="*/ 0 60000 65536"/>
                  <a:gd name="T17" fmla="*/ 0 60000 65536"/>
                  <a:gd name="T18" fmla="*/ 0 w 370"/>
                  <a:gd name="T19" fmla="*/ 0 h 1316"/>
                  <a:gd name="T20" fmla="*/ 370 w 370"/>
                  <a:gd name="T21" fmla="*/ 1316 h 1316"/>
                </a:gdLst>
                <a:ahLst/>
                <a:cxnLst>
                  <a:cxn ang="T12">
                    <a:pos x="T0" y="T1"/>
                  </a:cxn>
                  <a:cxn ang="T13">
                    <a:pos x="T2" y="T3"/>
                  </a:cxn>
                  <a:cxn ang="T14">
                    <a:pos x="T4" y="T5"/>
                  </a:cxn>
                  <a:cxn ang="T15">
                    <a:pos x="T6" y="T7"/>
                  </a:cxn>
                  <a:cxn ang="T16">
                    <a:pos x="T8" y="T9"/>
                  </a:cxn>
                  <a:cxn ang="T17">
                    <a:pos x="T10" y="T11"/>
                  </a:cxn>
                </a:cxnLst>
                <a:rect l="T18" t="T19" r="T20" b="T21"/>
                <a:pathLst>
                  <a:path w="370" h="1316">
                    <a:moveTo>
                      <a:pt x="0" y="1316"/>
                    </a:moveTo>
                    <a:lnTo>
                      <a:pt x="370" y="788"/>
                    </a:lnTo>
                    <a:lnTo>
                      <a:pt x="370" y="0"/>
                    </a:lnTo>
                    <a:lnTo>
                      <a:pt x="0" y="527"/>
                    </a:lnTo>
                    <a:lnTo>
                      <a:pt x="0" y="1316"/>
                    </a:lnTo>
                  </a:path>
                </a:pathLst>
              </a:custGeom>
              <a:noFill/>
              <a:ln w="14288">
                <a:solidFill>
                  <a:srgbClr val="CDCDCD"/>
                </a:solidFill>
                <a:round/>
                <a:headEnd/>
                <a:tailEnd/>
              </a:ln>
            </p:spPr>
            <p:txBody>
              <a:bodyPr/>
              <a:lstStyle/>
              <a:p>
                <a:endParaRPr kumimoji="0" lang="zh-TW" altLang="en-US">
                  <a:latin typeface="Calibri" pitchFamily="34" charset="0"/>
                </a:endParaRPr>
              </a:p>
            </p:txBody>
          </p:sp>
          <p:sp>
            <p:nvSpPr>
              <p:cNvPr id="293" name="Line 14"/>
              <p:cNvSpPr>
                <a:spLocks noChangeShapeType="1"/>
              </p:cNvSpPr>
              <p:nvPr/>
            </p:nvSpPr>
            <p:spPr bwMode="auto">
              <a:xfrm flipV="1">
                <a:off x="1876" y="1056"/>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4" name="Line 15"/>
              <p:cNvSpPr>
                <a:spLocks noChangeShapeType="1"/>
              </p:cNvSpPr>
              <p:nvPr/>
            </p:nvSpPr>
            <p:spPr bwMode="auto">
              <a:xfrm flipV="1">
                <a:off x="1924" y="1023"/>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5" name="Line 16"/>
              <p:cNvSpPr>
                <a:spLocks noChangeShapeType="1"/>
              </p:cNvSpPr>
              <p:nvPr/>
            </p:nvSpPr>
            <p:spPr bwMode="auto">
              <a:xfrm flipV="1">
                <a:off x="1969" y="990"/>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6" name="Line 17"/>
              <p:cNvSpPr>
                <a:spLocks noChangeShapeType="1"/>
              </p:cNvSpPr>
              <p:nvPr/>
            </p:nvSpPr>
            <p:spPr bwMode="auto">
              <a:xfrm flipV="1">
                <a:off x="2016" y="957"/>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7" name="Line 18"/>
              <p:cNvSpPr>
                <a:spLocks noChangeShapeType="1"/>
              </p:cNvSpPr>
              <p:nvPr/>
            </p:nvSpPr>
            <p:spPr bwMode="auto">
              <a:xfrm flipV="1">
                <a:off x="2061" y="924"/>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8" name="Line 19"/>
              <p:cNvSpPr>
                <a:spLocks noChangeShapeType="1"/>
              </p:cNvSpPr>
              <p:nvPr/>
            </p:nvSpPr>
            <p:spPr bwMode="auto">
              <a:xfrm flipV="1">
                <a:off x="2109" y="892"/>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299" name="Line 20"/>
              <p:cNvSpPr>
                <a:spLocks noChangeShapeType="1"/>
              </p:cNvSpPr>
              <p:nvPr/>
            </p:nvSpPr>
            <p:spPr bwMode="auto">
              <a:xfrm flipV="1">
                <a:off x="2154" y="858"/>
                <a:ext cx="47" cy="34"/>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0" name="Line 21"/>
              <p:cNvSpPr>
                <a:spLocks noChangeShapeType="1"/>
              </p:cNvSpPr>
              <p:nvPr/>
            </p:nvSpPr>
            <p:spPr bwMode="auto">
              <a:xfrm flipV="1">
                <a:off x="1876" y="1121"/>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1" name="Line 22"/>
              <p:cNvSpPr>
                <a:spLocks noChangeShapeType="1"/>
              </p:cNvSpPr>
              <p:nvPr/>
            </p:nvSpPr>
            <p:spPr bwMode="auto">
              <a:xfrm flipV="1">
                <a:off x="1924" y="1089"/>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2" name="Line 23"/>
              <p:cNvSpPr>
                <a:spLocks noChangeShapeType="1"/>
              </p:cNvSpPr>
              <p:nvPr/>
            </p:nvSpPr>
            <p:spPr bwMode="auto">
              <a:xfrm flipV="1">
                <a:off x="1969" y="1056"/>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3" name="Line 24"/>
              <p:cNvSpPr>
                <a:spLocks noChangeShapeType="1"/>
              </p:cNvSpPr>
              <p:nvPr/>
            </p:nvSpPr>
            <p:spPr bwMode="auto">
              <a:xfrm flipV="1">
                <a:off x="2016" y="1023"/>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4" name="Line 25"/>
              <p:cNvSpPr>
                <a:spLocks noChangeShapeType="1"/>
              </p:cNvSpPr>
              <p:nvPr/>
            </p:nvSpPr>
            <p:spPr bwMode="auto">
              <a:xfrm flipV="1">
                <a:off x="2061" y="990"/>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5" name="Line 26"/>
              <p:cNvSpPr>
                <a:spLocks noChangeShapeType="1"/>
              </p:cNvSpPr>
              <p:nvPr/>
            </p:nvSpPr>
            <p:spPr bwMode="auto">
              <a:xfrm flipV="1">
                <a:off x="2109" y="957"/>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6" name="Line 27"/>
              <p:cNvSpPr>
                <a:spLocks noChangeShapeType="1"/>
              </p:cNvSpPr>
              <p:nvPr/>
            </p:nvSpPr>
            <p:spPr bwMode="auto">
              <a:xfrm flipV="1">
                <a:off x="2154" y="924"/>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7" name="Line 28"/>
              <p:cNvSpPr>
                <a:spLocks noChangeShapeType="1"/>
              </p:cNvSpPr>
              <p:nvPr/>
            </p:nvSpPr>
            <p:spPr bwMode="auto">
              <a:xfrm flipV="1">
                <a:off x="2201" y="892"/>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8" name="Line 29"/>
              <p:cNvSpPr>
                <a:spLocks noChangeShapeType="1"/>
              </p:cNvSpPr>
              <p:nvPr/>
            </p:nvSpPr>
            <p:spPr bwMode="auto">
              <a:xfrm flipV="1">
                <a:off x="1876" y="1187"/>
                <a:ext cx="48" cy="34"/>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09" name="Line 30"/>
              <p:cNvSpPr>
                <a:spLocks noChangeShapeType="1"/>
              </p:cNvSpPr>
              <p:nvPr/>
            </p:nvSpPr>
            <p:spPr bwMode="auto">
              <a:xfrm flipV="1">
                <a:off x="1924" y="1154"/>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0" name="Line 31"/>
              <p:cNvSpPr>
                <a:spLocks noChangeShapeType="1"/>
              </p:cNvSpPr>
              <p:nvPr/>
            </p:nvSpPr>
            <p:spPr bwMode="auto">
              <a:xfrm flipV="1">
                <a:off x="1969" y="1121"/>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1" name="Line 32"/>
              <p:cNvSpPr>
                <a:spLocks noChangeShapeType="1"/>
              </p:cNvSpPr>
              <p:nvPr/>
            </p:nvSpPr>
            <p:spPr bwMode="auto">
              <a:xfrm flipV="1">
                <a:off x="2016" y="1089"/>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2" name="Line 33"/>
              <p:cNvSpPr>
                <a:spLocks noChangeShapeType="1"/>
              </p:cNvSpPr>
              <p:nvPr/>
            </p:nvSpPr>
            <p:spPr bwMode="auto">
              <a:xfrm flipV="1">
                <a:off x="2061" y="1056"/>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3" name="Line 34"/>
              <p:cNvSpPr>
                <a:spLocks noChangeShapeType="1"/>
              </p:cNvSpPr>
              <p:nvPr/>
            </p:nvSpPr>
            <p:spPr bwMode="auto">
              <a:xfrm flipV="1">
                <a:off x="2109" y="1023"/>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4" name="Line 35"/>
              <p:cNvSpPr>
                <a:spLocks noChangeShapeType="1"/>
              </p:cNvSpPr>
              <p:nvPr/>
            </p:nvSpPr>
            <p:spPr bwMode="auto">
              <a:xfrm flipV="1">
                <a:off x="2154" y="990"/>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5" name="Line 36"/>
              <p:cNvSpPr>
                <a:spLocks noChangeShapeType="1"/>
              </p:cNvSpPr>
              <p:nvPr/>
            </p:nvSpPr>
            <p:spPr bwMode="auto">
              <a:xfrm flipV="1">
                <a:off x="2201" y="957"/>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6" name="Line 37"/>
              <p:cNvSpPr>
                <a:spLocks noChangeShapeType="1"/>
              </p:cNvSpPr>
              <p:nvPr/>
            </p:nvSpPr>
            <p:spPr bwMode="auto">
              <a:xfrm flipV="1">
                <a:off x="1876" y="1253"/>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7" name="Line 38"/>
              <p:cNvSpPr>
                <a:spLocks noChangeShapeType="1"/>
              </p:cNvSpPr>
              <p:nvPr/>
            </p:nvSpPr>
            <p:spPr bwMode="auto">
              <a:xfrm flipV="1">
                <a:off x="1924" y="1221"/>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8" name="Line 39"/>
              <p:cNvSpPr>
                <a:spLocks noChangeShapeType="1"/>
              </p:cNvSpPr>
              <p:nvPr/>
            </p:nvSpPr>
            <p:spPr bwMode="auto">
              <a:xfrm flipV="1">
                <a:off x="1969" y="1187"/>
                <a:ext cx="47" cy="34"/>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19" name="Line 40"/>
              <p:cNvSpPr>
                <a:spLocks noChangeShapeType="1"/>
              </p:cNvSpPr>
              <p:nvPr/>
            </p:nvSpPr>
            <p:spPr bwMode="auto">
              <a:xfrm flipV="1">
                <a:off x="2016" y="1154"/>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0" name="Line 41"/>
              <p:cNvSpPr>
                <a:spLocks noChangeShapeType="1"/>
              </p:cNvSpPr>
              <p:nvPr/>
            </p:nvSpPr>
            <p:spPr bwMode="auto">
              <a:xfrm flipV="1">
                <a:off x="2061" y="1121"/>
                <a:ext cx="48"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1" name="Line 42"/>
              <p:cNvSpPr>
                <a:spLocks noChangeShapeType="1"/>
              </p:cNvSpPr>
              <p:nvPr/>
            </p:nvSpPr>
            <p:spPr bwMode="auto">
              <a:xfrm flipV="1">
                <a:off x="2109" y="1089"/>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2" name="Line 43"/>
              <p:cNvSpPr>
                <a:spLocks noChangeShapeType="1"/>
              </p:cNvSpPr>
              <p:nvPr/>
            </p:nvSpPr>
            <p:spPr bwMode="auto">
              <a:xfrm flipV="1">
                <a:off x="2154" y="1056"/>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3" name="Line 44"/>
              <p:cNvSpPr>
                <a:spLocks noChangeShapeType="1"/>
              </p:cNvSpPr>
              <p:nvPr/>
            </p:nvSpPr>
            <p:spPr bwMode="auto">
              <a:xfrm flipV="1">
                <a:off x="2201" y="1023"/>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4" name="Line 45"/>
              <p:cNvSpPr>
                <a:spLocks noChangeShapeType="1"/>
              </p:cNvSpPr>
              <p:nvPr/>
            </p:nvSpPr>
            <p:spPr bwMode="auto">
              <a:xfrm flipV="1">
                <a:off x="1876" y="1318"/>
                <a:ext cx="48" cy="34"/>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5" name="Line 46"/>
              <p:cNvSpPr>
                <a:spLocks noChangeShapeType="1"/>
              </p:cNvSpPr>
              <p:nvPr/>
            </p:nvSpPr>
            <p:spPr bwMode="auto">
              <a:xfrm flipV="1">
                <a:off x="1924" y="1286"/>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6" name="Line 47"/>
              <p:cNvSpPr>
                <a:spLocks noChangeShapeType="1"/>
              </p:cNvSpPr>
              <p:nvPr/>
            </p:nvSpPr>
            <p:spPr bwMode="auto">
              <a:xfrm flipV="1">
                <a:off x="1969" y="1253"/>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7" name="Line 48"/>
              <p:cNvSpPr>
                <a:spLocks noChangeShapeType="1"/>
              </p:cNvSpPr>
              <p:nvPr/>
            </p:nvSpPr>
            <p:spPr bwMode="auto">
              <a:xfrm flipV="1">
                <a:off x="2016" y="1221"/>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8" name="Line 49"/>
              <p:cNvSpPr>
                <a:spLocks noChangeShapeType="1"/>
              </p:cNvSpPr>
              <p:nvPr/>
            </p:nvSpPr>
            <p:spPr bwMode="auto">
              <a:xfrm flipV="1">
                <a:off x="2061" y="1187"/>
                <a:ext cx="48" cy="34"/>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29" name="Line 50"/>
              <p:cNvSpPr>
                <a:spLocks noChangeShapeType="1"/>
              </p:cNvSpPr>
              <p:nvPr/>
            </p:nvSpPr>
            <p:spPr bwMode="auto">
              <a:xfrm flipV="1">
                <a:off x="2109" y="1154"/>
                <a:ext cx="45"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0" name="Line 51"/>
              <p:cNvSpPr>
                <a:spLocks noChangeShapeType="1"/>
              </p:cNvSpPr>
              <p:nvPr/>
            </p:nvSpPr>
            <p:spPr bwMode="auto">
              <a:xfrm flipV="1">
                <a:off x="2154" y="1121"/>
                <a:ext cx="47" cy="33"/>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1" name="Line 52"/>
              <p:cNvSpPr>
                <a:spLocks noChangeShapeType="1"/>
              </p:cNvSpPr>
              <p:nvPr/>
            </p:nvSpPr>
            <p:spPr bwMode="auto">
              <a:xfrm flipV="1">
                <a:off x="2201" y="1089"/>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2" name="Line 53"/>
              <p:cNvSpPr>
                <a:spLocks noChangeShapeType="1"/>
              </p:cNvSpPr>
              <p:nvPr/>
            </p:nvSpPr>
            <p:spPr bwMode="auto">
              <a:xfrm flipV="1">
                <a:off x="1924" y="990"/>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3" name="Line 54"/>
              <p:cNvSpPr>
                <a:spLocks noChangeShapeType="1"/>
              </p:cNvSpPr>
              <p:nvPr/>
            </p:nvSpPr>
            <p:spPr bwMode="auto">
              <a:xfrm flipV="1">
                <a:off x="1924" y="1121"/>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4" name="Line 55"/>
              <p:cNvSpPr>
                <a:spLocks noChangeShapeType="1"/>
              </p:cNvSpPr>
              <p:nvPr/>
            </p:nvSpPr>
            <p:spPr bwMode="auto">
              <a:xfrm flipV="1">
                <a:off x="1924" y="1253"/>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5" name="Line 56"/>
              <p:cNvSpPr>
                <a:spLocks noChangeShapeType="1"/>
              </p:cNvSpPr>
              <p:nvPr/>
            </p:nvSpPr>
            <p:spPr bwMode="auto">
              <a:xfrm flipV="1">
                <a:off x="1969" y="1286"/>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6" name="Line 57"/>
              <p:cNvSpPr>
                <a:spLocks noChangeShapeType="1"/>
              </p:cNvSpPr>
              <p:nvPr/>
            </p:nvSpPr>
            <p:spPr bwMode="auto">
              <a:xfrm flipV="1">
                <a:off x="1969" y="1023"/>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7" name="Line 58"/>
              <p:cNvSpPr>
                <a:spLocks noChangeShapeType="1"/>
              </p:cNvSpPr>
              <p:nvPr/>
            </p:nvSpPr>
            <p:spPr bwMode="auto">
              <a:xfrm flipV="1">
                <a:off x="1969" y="1154"/>
                <a:ext cx="1" cy="67"/>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8" name="Line 59"/>
              <p:cNvSpPr>
                <a:spLocks noChangeShapeType="1"/>
              </p:cNvSpPr>
              <p:nvPr/>
            </p:nvSpPr>
            <p:spPr bwMode="auto">
              <a:xfrm flipV="1">
                <a:off x="2016" y="924"/>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39" name="Line 60"/>
              <p:cNvSpPr>
                <a:spLocks noChangeShapeType="1"/>
              </p:cNvSpPr>
              <p:nvPr/>
            </p:nvSpPr>
            <p:spPr bwMode="auto">
              <a:xfrm flipV="1">
                <a:off x="2016" y="1056"/>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0" name="Line 61"/>
              <p:cNvSpPr>
                <a:spLocks noChangeShapeType="1"/>
              </p:cNvSpPr>
              <p:nvPr/>
            </p:nvSpPr>
            <p:spPr bwMode="auto">
              <a:xfrm flipV="1">
                <a:off x="2016" y="1187"/>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1" name="Line 62"/>
              <p:cNvSpPr>
                <a:spLocks noChangeShapeType="1"/>
              </p:cNvSpPr>
              <p:nvPr/>
            </p:nvSpPr>
            <p:spPr bwMode="auto">
              <a:xfrm flipV="1">
                <a:off x="2061" y="1221"/>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2" name="Line 63"/>
              <p:cNvSpPr>
                <a:spLocks noChangeShapeType="1"/>
              </p:cNvSpPr>
              <p:nvPr/>
            </p:nvSpPr>
            <p:spPr bwMode="auto">
              <a:xfrm flipV="1">
                <a:off x="2061" y="957"/>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3" name="Line 64"/>
              <p:cNvSpPr>
                <a:spLocks noChangeShapeType="1"/>
              </p:cNvSpPr>
              <p:nvPr/>
            </p:nvSpPr>
            <p:spPr bwMode="auto">
              <a:xfrm flipV="1">
                <a:off x="2061" y="1089"/>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4" name="Line 65"/>
              <p:cNvSpPr>
                <a:spLocks noChangeShapeType="1"/>
              </p:cNvSpPr>
              <p:nvPr/>
            </p:nvSpPr>
            <p:spPr bwMode="auto">
              <a:xfrm flipV="1">
                <a:off x="2109" y="858"/>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5" name="Line 66"/>
              <p:cNvSpPr>
                <a:spLocks noChangeShapeType="1"/>
              </p:cNvSpPr>
              <p:nvPr/>
            </p:nvSpPr>
            <p:spPr bwMode="auto">
              <a:xfrm flipV="1">
                <a:off x="2109" y="990"/>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6" name="Line 67"/>
              <p:cNvSpPr>
                <a:spLocks noChangeShapeType="1"/>
              </p:cNvSpPr>
              <p:nvPr/>
            </p:nvSpPr>
            <p:spPr bwMode="auto">
              <a:xfrm flipV="1">
                <a:off x="2109" y="1121"/>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7" name="Line 68"/>
              <p:cNvSpPr>
                <a:spLocks noChangeShapeType="1"/>
              </p:cNvSpPr>
              <p:nvPr/>
            </p:nvSpPr>
            <p:spPr bwMode="auto">
              <a:xfrm flipV="1">
                <a:off x="2154" y="1154"/>
                <a:ext cx="1" cy="67"/>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8" name="Line 69"/>
              <p:cNvSpPr>
                <a:spLocks noChangeShapeType="1"/>
              </p:cNvSpPr>
              <p:nvPr/>
            </p:nvSpPr>
            <p:spPr bwMode="auto">
              <a:xfrm flipV="1">
                <a:off x="2154" y="892"/>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49" name="Line 70"/>
              <p:cNvSpPr>
                <a:spLocks noChangeShapeType="1"/>
              </p:cNvSpPr>
              <p:nvPr/>
            </p:nvSpPr>
            <p:spPr bwMode="auto">
              <a:xfrm flipV="1">
                <a:off x="2154" y="1023"/>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50" name="Line 71"/>
              <p:cNvSpPr>
                <a:spLocks noChangeShapeType="1"/>
              </p:cNvSpPr>
              <p:nvPr/>
            </p:nvSpPr>
            <p:spPr bwMode="auto">
              <a:xfrm flipV="1">
                <a:off x="2201" y="924"/>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51" name="Line 72"/>
              <p:cNvSpPr>
                <a:spLocks noChangeShapeType="1"/>
              </p:cNvSpPr>
              <p:nvPr/>
            </p:nvSpPr>
            <p:spPr bwMode="auto">
              <a:xfrm flipV="1">
                <a:off x="2201" y="1056"/>
                <a:ext cx="1" cy="65"/>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52" name="Line 73"/>
              <p:cNvSpPr>
                <a:spLocks noChangeShapeType="1"/>
              </p:cNvSpPr>
              <p:nvPr/>
            </p:nvSpPr>
            <p:spPr bwMode="auto">
              <a:xfrm flipV="1">
                <a:off x="2201" y="792"/>
                <a:ext cx="1" cy="66"/>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53" name="Line 74"/>
              <p:cNvSpPr>
                <a:spLocks noChangeShapeType="1"/>
              </p:cNvSpPr>
              <p:nvPr/>
            </p:nvSpPr>
            <p:spPr bwMode="auto">
              <a:xfrm flipV="1">
                <a:off x="2201" y="826"/>
                <a:ext cx="45" cy="32"/>
              </a:xfrm>
              <a:prstGeom prst="line">
                <a:avLst/>
              </a:prstGeom>
              <a:noFill/>
              <a:ln w="14288">
                <a:solidFill>
                  <a:srgbClr val="CDCDCD"/>
                </a:solidFill>
                <a:round/>
                <a:headEnd/>
                <a:tailEnd/>
              </a:ln>
            </p:spPr>
            <p:txBody>
              <a:bodyPr/>
              <a:lstStyle/>
              <a:p>
                <a:endParaRPr lang="zh-TW" altLang="en-US">
                  <a:latin typeface="Calibri" pitchFamily="34" charset="0"/>
                </a:endParaRPr>
              </a:p>
            </p:txBody>
          </p:sp>
          <p:sp>
            <p:nvSpPr>
              <p:cNvPr id="354" name="Rectangle 75"/>
              <p:cNvSpPr>
                <a:spLocks noChangeArrowheads="1"/>
              </p:cNvSpPr>
              <p:nvPr/>
            </p:nvSpPr>
            <p:spPr bwMode="auto">
              <a:xfrm>
                <a:off x="1793" y="1024"/>
                <a:ext cx="79" cy="395"/>
              </a:xfrm>
              <a:prstGeom prst="rect">
                <a:avLst/>
              </a:prstGeom>
              <a:solidFill>
                <a:srgbClr val="DC7E5F"/>
              </a:solidFill>
              <a:ln w="9525">
                <a:noFill/>
                <a:miter lim="800000"/>
                <a:headEnd/>
                <a:tailEnd/>
              </a:ln>
            </p:spPr>
            <p:txBody>
              <a:bodyPr/>
              <a:lstStyle/>
              <a:p>
                <a:endParaRPr kumimoji="0" lang="zh-TW" altLang="en-US">
                  <a:latin typeface="Calibri" pitchFamily="34" charset="0"/>
                </a:endParaRPr>
              </a:p>
            </p:txBody>
          </p:sp>
          <p:sp>
            <p:nvSpPr>
              <p:cNvPr id="355" name="Freeform 76"/>
              <p:cNvSpPr>
                <a:spLocks/>
              </p:cNvSpPr>
              <p:nvPr/>
            </p:nvSpPr>
            <p:spPr bwMode="auto">
              <a:xfrm>
                <a:off x="1793" y="1024"/>
                <a:ext cx="79" cy="395"/>
              </a:xfrm>
              <a:custGeom>
                <a:avLst/>
                <a:gdLst>
                  <a:gd name="T0" fmla="*/ 0 w 79"/>
                  <a:gd name="T1" fmla="*/ 1 h 789"/>
                  <a:gd name="T2" fmla="*/ 0 w 79"/>
                  <a:gd name="T3" fmla="*/ 0 h 789"/>
                  <a:gd name="T4" fmla="*/ 79 w 79"/>
                  <a:gd name="T5" fmla="*/ 0 h 789"/>
                  <a:gd name="T6" fmla="*/ 79 w 79"/>
                  <a:gd name="T7" fmla="*/ 1 h 789"/>
                  <a:gd name="T8" fmla="*/ 0 w 79"/>
                  <a:gd name="T9" fmla="*/ 1 h 789"/>
                  <a:gd name="T10" fmla="*/ 0 w 79"/>
                  <a:gd name="T11" fmla="*/ 1 h 789"/>
                  <a:gd name="T12" fmla="*/ 0 60000 65536"/>
                  <a:gd name="T13" fmla="*/ 0 60000 65536"/>
                  <a:gd name="T14" fmla="*/ 0 60000 65536"/>
                  <a:gd name="T15" fmla="*/ 0 60000 65536"/>
                  <a:gd name="T16" fmla="*/ 0 60000 65536"/>
                  <a:gd name="T17" fmla="*/ 0 60000 65536"/>
                  <a:gd name="T18" fmla="*/ 0 w 79"/>
                  <a:gd name="T19" fmla="*/ 0 h 789"/>
                  <a:gd name="T20" fmla="*/ 79 w 79"/>
                  <a:gd name="T21" fmla="*/ 789 h 789"/>
                </a:gdLst>
                <a:ahLst/>
                <a:cxnLst>
                  <a:cxn ang="T12">
                    <a:pos x="T0" y="T1"/>
                  </a:cxn>
                  <a:cxn ang="T13">
                    <a:pos x="T2" y="T3"/>
                  </a:cxn>
                  <a:cxn ang="T14">
                    <a:pos x="T4" y="T5"/>
                  </a:cxn>
                  <a:cxn ang="T15">
                    <a:pos x="T6" y="T7"/>
                  </a:cxn>
                  <a:cxn ang="T16">
                    <a:pos x="T8" y="T9"/>
                  </a:cxn>
                  <a:cxn ang="T17">
                    <a:pos x="T10" y="T11"/>
                  </a:cxn>
                </a:cxnLst>
                <a:rect l="T18" t="T19" r="T20" b="T21"/>
                <a:pathLst>
                  <a:path w="79" h="789">
                    <a:moveTo>
                      <a:pt x="0" y="789"/>
                    </a:moveTo>
                    <a:lnTo>
                      <a:pt x="0" y="0"/>
                    </a:lnTo>
                    <a:lnTo>
                      <a:pt x="79" y="0"/>
                    </a:lnTo>
                    <a:lnTo>
                      <a:pt x="79" y="789"/>
                    </a:lnTo>
                    <a:lnTo>
                      <a:pt x="0" y="789"/>
                    </a:lnTo>
                  </a:path>
                </a:pathLst>
              </a:custGeom>
              <a:noFill/>
              <a:ln w="14288">
                <a:solidFill>
                  <a:srgbClr val="E6E6E6"/>
                </a:solidFill>
                <a:round/>
                <a:headEnd/>
                <a:tailEnd/>
              </a:ln>
            </p:spPr>
            <p:txBody>
              <a:bodyPr/>
              <a:lstStyle/>
              <a:p>
                <a:endParaRPr kumimoji="0" lang="zh-TW" altLang="en-US">
                  <a:latin typeface="Calibri" pitchFamily="34" charset="0"/>
                </a:endParaRPr>
              </a:p>
            </p:txBody>
          </p:sp>
          <p:sp>
            <p:nvSpPr>
              <p:cNvPr id="356" name="Freeform 77"/>
              <p:cNvSpPr>
                <a:spLocks/>
              </p:cNvSpPr>
              <p:nvPr/>
            </p:nvSpPr>
            <p:spPr bwMode="auto">
              <a:xfrm>
                <a:off x="1911" y="732"/>
                <a:ext cx="375" cy="295"/>
              </a:xfrm>
              <a:custGeom>
                <a:avLst/>
                <a:gdLst>
                  <a:gd name="T0" fmla="*/ 0 w 375"/>
                  <a:gd name="T1" fmla="*/ 1 h 589"/>
                  <a:gd name="T2" fmla="*/ 375 w 375"/>
                  <a:gd name="T3" fmla="*/ 1 h 589"/>
                  <a:gd name="T4" fmla="*/ 375 w 375"/>
                  <a:gd name="T5" fmla="*/ 0 h 589"/>
                  <a:gd name="T6" fmla="*/ 0 w 375"/>
                  <a:gd name="T7" fmla="*/ 1 h 589"/>
                  <a:gd name="T8" fmla="*/ 0 w 375"/>
                  <a:gd name="T9" fmla="*/ 1 h 589"/>
                  <a:gd name="T10" fmla="*/ 0 w 375"/>
                  <a:gd name="T11" fmla="*/ 1 h 589"/>
                  <a:gd name="T12" fmla="*/ 0 60000 65536"/>
                  <a:gd name="T13" fmla="*/ 0 60000 65536"/>
                  <a:gd name="T14" fmla="*/ 0 60000 65536"/>
                  <a:gd name="T15" fmla="*/ 0 60000 65536"/>
                  <a:gd name="T16" fmla="*/ 0 60000 65536"/>
                  <a:gd name="T17" fmla="*/ 0 60000 65536"/>
                  <a:gd name="T18" fmla="*/ 0 w 375"/>
                  <a:gd name="T19" fmla="*/ 0 h 589"/>
                  <a:gd name="T20" fmla="*/ 375 w 375"/>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375" h="589">
                    <a:moveTo>
                      <a:pt x="0" y="589"/>
                    </a:moveTo>
                    <a:lnTo>
                      <a:pt x="375" y="57"/>
                    </a:lnTo>
                    <a:lnTo>
                      <a:pt x="375" y="0"/>
                    </a:lnTo>
                    <a:lnTo>
                      <a:pt x="0" y="534"/>
                    </a:lnTo>
                    <a:lnTo>
                      <a:pt x="0" y="589"/>
                    </a:lnTo>
                    <a:close/>
                  </a:path>
                </a:pathLst>
              </a:custGeom>
              <a:solidFill>
                <a:srgbClr val="9A9A9A"/>
              </a:solidFill>
              <a:ln w="9525">
                <a:noFill/>
                <a:round/>
                <a:headEnd/>
                <a:tailEnd/>
              </a:ln>
            </p:spPr>
            <p:txBody>
              <a:bodyPr/>
              <a:lstStyle/>
              <a:p>
                <a:endParaRPr kumimoji="0" lang="zh-TW" altLang="en-US">
                  <a:latin typeface="Calibri" pitchFamily="34" charset="0"/>
                </a:endParaRPr>
              </a:p>
            </p:txBody>
          </p:sp>
          <p:sp>
            <p:nvSpPr>
              <p:cNvPr id="357" name="Freeform 78"/>
              <p:cNvSpPr>
                <a:spLocks/>
              </p:cNvSpPr>
              <p:nvPr/>
            </p:nvSpPr>
            <p:spPr bwMode="auto">
              <a:xfrm>
                <a:off x="1911" y="732"/>
                <a:ext cx="375" cy="295"/>
              </a:xfrm>
              <a:custGeom>
                <a:avLst/>
                <a:gdLst>
                  <a:gd name="T0" fmla="*/ 0 w 375"/>
                  <a:gd name="T1" fmla="*/ 1 h 589"/>
                  <a:gd name="T2" fmla="*/ 375 w 375"/>
                  <a:gd name="T3" fmla="*/ 1 h 589"/>
                  <a:gd name="T4" fmla="*/ 375 w 375"/>
                  <a:gd name="T5" fmla="*/ 0 h 589"/>
                  <a:gd name="T6" fmla="*/ 0 w 375"/>
                  <a:gd name="T7" fmla="*/ 1 h 589"/>
                  <a:gd name="T8" fmla="*/ 0 w 375"/>
                  <a:gd name="T9" fmla="*/ 1 h 589"/>
                  <a:gd name="T10" fmla="*/ 0 w 375"/>
                  <a:gd name="T11" fmla="*/ 1 h 589"/>
                  <a:gd name="T12" fmla="*/ 0 60000 65536"/>
                  <a:gd name="T13" fmla="*/ 0 60000 65536"/>
                  <a:gd name="T14" fmla="*/ 0 60000 65536"/>
                  <a:gd name="T15" fmla="*/ 0 60000 65536"/>
                  <a:gd name="T16" fmla="*/ 0 60000 65536"/>
                  <a:gd name="T17" fmla="*/ 0 60000 65536"/>
                  <a:gd name="T18" fmla="*/ 0 w 375"/>
                  <a:gd name="T19" fmla="*/ 0 h 589"/>
                  <a:gd name="T20" fmla="*/ 375 w 375"/>
                  <a:gd name="T21" fmla="*/ 589 h 589"/>
                </a:gdLst>
                <a:ahLst/>
                <a:cxnLst>
                  <a:cxn ang="T12">
                    <a:pos x="T0" y="T1"/>
                  </a:cxn>
                  <a:cxn ang="T13">
                    <a:pos x="T2" y="T3"/>
                  </a:cxn>
                  <a:cxn ang="T14">
                    <a:pos x="T4" y="T5"/>
                  </a:cxn>
                  <a:cxn ang="T15">
                    <a:pos x="T6" y="T7"/>
                  </a:cxn>
                  <a:cxn ang="T16">
                    <a:pos x="T8" y="T9"/>
                  </a:cxn>
                  <a:cxn ang="T17">
                    <a:pos x="T10" y="T11"/>
                  </a:cxn>
                </a:cxnLst>
                <a:rect l="T18" t="T19" r="T20" b="T21"/>
                <a:pathLst>
                  <a:path w="375" h="589">
                    <a:moveTo>
                      <a:pt x="0" y="589"/>
                    </a:moveTo>
                    <a:lnTo>
                      <a:pt x="375" y="57"/>
                    </a:lnTo>
                    <a:lnTo>
                      <a:pt x="375" y="0"/>
                    </a:lnTo>
                    <a:lnTo>
                      <a:pt x="0" y="534"/>
                    </a:lnTo>
                    <a:lnTo>
                      <a:pt x="0" y="589"/>
                    </a:lnTo>
                  </a:path>
                </a:pathLst>
              </a:custGeom>
              <a:noFill/>
              <a:ln w="4763">
                <a:solidFill>
                  <a:srgbClr val="000000"/>
                </a:solidFill>
                <a:round/>
                <a:headEnd/>
                <a:tailEnd/>
              </a:ln>
            </p:spPr>
            <p:txBody>
              <a:bodyPr/>
              <a:lstStyle/>
              <a:p>
                <a:endParaRPr kumimoji="0" lang="zh-TW" altLang="en-US">
                  <a:latin typeface="Calibri" pitchFamily="34" charset="0"/>
                </a:endParaRPr>
              </a:p>
            </p:txBody>
          </p:sp>
          <p:sp>
            <p:nvSpPr>
              <p:cNvPr id="358" name="Rectangle 79"/>
              <p:cNvSpPr>
                <a:spLocks noChangeArrowheads="1"/>
              </p:cNvSpPr>
              <p:nvPr/>
            </p:nvSpPr>
            <p:spPr bwMode="auto">
              <a:xfrm>
                <a:off x="1752" y="1000"/>
                <a:ext cx="159" cy="27"/>
              </a:xfrm>
              <a:prstGeom prst="rect">
                <a:avLst/>
              </a:prstGeom>
              <a:solidFill>
                <a:srgbClr val="C0C0C0"/>
              </a:solidFill>
              <a:ln w="9525">
                <a:noFill/>
                <a:miter lim="800000"/>
                <a:headEnd/>
                <a:tailEnd/>
              </a:ln>
            </p:spPr>
            <p:txBody>
              <a:bodyPr/>
              <a:lstStyle/>
              <a:p>
                <a:endParaRPr kumimoji="0" lang="zh-TW" altLang="en-US">
                  <a:latin typeface="Calibri" pitchFamily="34" charset="0"/>
                </a:endParaRPr>
              </a:p>
            </p:txBody>
          </p:sp>
          <p:sp>
            <p:nvSpPr>
              <p:cNvPr id="359" name="Freeform 80"/>
              <p:cNvSpPr>
                <a:spLocks/>
              </p:cNvSpPr>
              <p:nvPr/>
            </p:nvSpPr>
            <p:spPr bwMode="auto">
              <a:xfrm>
                <a:off x="1752" y="1000"/>
                <a:ext cx="159" cy="27"/>
              </a:xfrm>
              <a:custGeom>
                <a:avLst/>
                <a:gdLst>
                  <a:gd name="T0" fmla="*/ 0 w 159"/>
                  <a:gd name="T1" fmla="*/ 0 h 55"/>
                  <a:gd name="T2" fmla="*/ 0 w 159"/>
                  <a:gd name="T3" fmla="*/ 0 h 55"/>
                  <a:gd name="T4" fmla="*/ 159 w 159"/>
                  <a:gd name="T5" fmla="*/ 0 h 55"/>
                  <a:gd name="T6" fmla="*/ 159 w 159"/>
                  <a:gd name="T7" fmla="*/ 0 h 55"/>
                  <a:gd name="T8" fmla="*/ 0 w 159"/>
                  <a:gd name="T9" fmla="*/ 0 h 55"/>
                  <a:gd name="T10" fmla="*/ 0 w 159"/>
                  <a:gd name="T11" fmla="*/ 0 h 55"/>
                  <a:gd name="T12" fmla="*/ 0 60000 65536"/>
                  <a:gd name="T13" fmla="*/ 0 60000 65536"/>
                  <a:gd name="T14" fmla="*/ 0 60000 65536"/>
                  <a:gd name="T15" fmla="*/ 0 60000 65536"/>
                  <a:gd name="T16" fmla="*/ 0 60000 65536"/>
                  <a:gd name="T17" fmla="*/ 0 60000 65536"/>
                  <a:gd name="T18" fmla="*/ 0 w 159"/>
                  <a:gd name="T19" fmla="*/ 0 h 55"/>
                  <a:gd name="T20" fmla="*/ 159 w 159"/>
                  <a:gd name="T21" fmla="*/ 55 h 55"/>
                </a:gdLst>
                <a:ahLst/>
                <a:cxnLst>
                  <a:cxn ang="T12">
                    <a:pos x="T0" y="T1"/>
                  </a:cxn>
                  <a:cxn ang="T13">
                    <a:pos x="T2" y="T3"/>
                  </a:cxn>
                  <a:cxn ang="T14">
                    <a:pos x="T4" y="T5"/>
                  </a:cxn>
                  <a:cxn ang="T15">
                    <a:pos x="T6" y="T7"/>
                  </a:cxn>
                  <a:cxn ang="T16">
                    <a:pos x="T8" y="T9"/>
                  </a:cxn>
                  <a:cxn ang="T17">
                    <a:pos x="T10" y="T11"/>
                  </a:cxn>
                </a:cxnLst>
                <a:rect l="T18" t="T19" r="T20" b="T21"/>
                <a:pathLst>
                  <a:path w="159" h="55">
                    <a:moveTo>
                      <a:pt x="0" y="0"/>
                    </a:moveTo>
                    <a:lnTo>
                      <a:pt x="0" y="55"/>
                    </a:lnTo>
                    <a:lnTo>
                      <a:pt x="159" y="55"/>
                    </a:lnTo>
                    <a:lnTo>
                      <a:pt x="159" y="0"/>
                    </a:lnTo>
                    <a:lnTo>
                      <a:pt x="0" y="0"/>
                    </a:lnTo>
                  </a:path>
                </a:pathLst>
              </a:custGeom>
              <a:noFill/>
              <a:ln w="4763">
                <a:solidFill>
                  <a:srgbClr val="000000"/>
                </a:solidFill>
                <a:round/>
                <a:headEnd/>
                <a:tailEnd/>
              </a:ln>
            </p:spPr>
            <p:txBody>
              <a:bodyPr/>
              <a:lstStyle/>
              <a:p>
                <a:endParaRPr kumimoji="0" lang="zh-TW" altLang="en-US">
                  <a:latin typeface="Calibri" pitchFamily="34" charset="0"/>
                </a:endParaRPr>
              </a:p>
            </p:txBody>
          </p:sp>
          <p:sp>
            <p:nvSpPr>
              <p:cNvPr id="360" name="Freeform 81"/>
              <p:cNvSpPr>
                <a:spLocks/>
              </p:cNvSpPr>
              <p:nvPr/>
            </p:nvSpPr>
            <p:spPr bwMode="auto">
              <a:xfrm>
                <a:off x="1752" y="732"/>
                <a:ext cx="534" cy="268"/>
              </a:xfrm>
              <a:custGeom>
                <a:avLst/>
                <a:gdLst>
                  <a:gd name="T0" fmla="*/ 0 w 534"/>
                  <a:gd name="T1" fmla="*/ 1 h 534"/>
                  <a:gd name="T2" fmla="*/ 376 w 534"/>
                  <a:gd name="T3" fmla="*/ 0 h 534"/>
                  <a:gd name="T4" fmla="*/ 534 w 534"/>
                  <a:gd name="T5" fmla="*/ 0 h 534"/>
                  <a:gd name="T6" fmla="*/ 159 w 534"/>
                  <a:gd name="T7" fmla="*/ 1 h 534"/>
                  <a:gd name="T8" fmla="*/ 0 w 534"/>
                  <a:gd name="T9" fmla="*/ 1 h 534"/>
                  <a:gd name="T10" fmla="*/ 0 w 534"/>
                  <a:gd name="T11" fmla="*/ 1 h 534"/>
                  <a:gd name="T12" fmla="*/ 0 60000 65536"/>
                  <a:gd name="T13" fmla="*/ 0 60000 65536"/>
                  <a:gd name="T14" fmla="*/ 0 60000 65536"/>
                  <a:gd name="T15" fmla="*/ 0 60000 65536"/>
                  <a:gd name="T16" fmla="*/ 0 60000 65536"/>
                  <a:gd name="T17" fmla="*/ 0 60000 65536"/>
                  <a:gd name="T18" fmla="*/ 0 w 534"/>
                  <a:gd name="T19" fmla="*/ 0 h 534"/>
                  <a:gd name="T20" fmla="*/ 534 w 534"/>
                  <a:gd name="T21" fmla="*/ 534 h 534"/>
                </a:gdLst>
                <a:ahLst/>
                <a:cxnLst>
                  <a:cxn ang="T12">
                    <a:pos x="T0" y="T1"/>
                  </a:cxn>
                  <a:cxn ang="T13">
                    <a:pos x="T2" y="T3"/>
                  </a:cxn>
                  <a:cxn ang="T14">
                    <a:pos x="T4" y="T5"/>
                  </a:cxn>
                  <a:cxn ang="T15">
                    <a:pos x="T6" y="T7"/>
                  </a:cxn>
                  <a:cxn ang="T16">
                    <a:pos x="T8" y="T9"/>
                  </a:cxn>
                  <a:cxn ang="T17">
                    <a:pos x="T10" y="T11"/>
                  </a:cxn>
                </a:cxnLst>
                <a:rect l="T18" t="T19" r="T20" b="T21"/>
                <a:pathLst>
                  <a:path w="534" h="534">
                    <a:moveTo>
                      <a:pt x="0" y="534"/>
                    </a:moveTo>
                    <a:lnTo>
                      <a:pt x="376" y="0"/>
                    </a:lnTo>
                    <a:lnTo>
                      <a:pt x="534" y="0"/>
                    </a:lnTo>
                    <a:lnTo>
                      <a:pt x="159" y="534"/>
                    </a:lnTo>
                    <a:lnTo>
                      <a:pt x="0" y="534"/>
                    </a:lnTo>
                    <a:close/>
                  </a:path>
                </a:pathLst>
              </a:custGeom>
              <a:solidFill>
                <a:srgbClr val="E6E6E6"/>
              </a:solidFill>
              <a:ln w="9525">
                <a:noFill/>
                <a:round/>
                <a:headEnd/>
                <a:tailEnd/>
              </a:ln>
            </p:spPr>
            <p:txBody>
              <a:bodyPr/>
              <a:lstStyle/>
              <a:p>
                <a:endParaRPr kumimoji="0" lang="zh-TW" altLang="en-US">
                  <a:latin typeface="Calibri" pitchFamily="34" charset="0"/>
                </a:endParaRPr>
              </a:p>
            </p:txBody>
          </p:sp>
          <p:sp>
            <p:nvSpPr>
              <p:cNvPr id="361" name="Freeform 82"/>
              <p:cNvSpPr>
                <a:spLocks/>
              </p:cNvSpPr>
              <p:nvPr/>
            </p:nvSpPr>
            <p:spPr bwMode="auto">
              <a:xfrm>
                <a:off x="1752" y="732"/>
                <a:ext cx="534" cy="268"/>
              </a:xfrm>
              <a:custGeom>
                <a:avLst/>
                <a:gdLst>
                  <a:gd name="T0" fmla="*/ 0 w 534"/>
                  <a:gd name="T1" fmla="*/ 1 h 534"/>
                  <a:gd name="T2" fmla="*/ 376 w 534"/>
                  <a:gd name="T3" fmla="*/ 0 h 534"/>
                  <a:gd name="T4" fmla="*/ 534 w 534"/>
                  <a:gd name="T5" fmla="*/ 0 h 534"/>
                  <a:gd name="T6" fmla="*/ 159 w 534"/>
                  <a:gd name="T7" fmla="*/ 1 h 534"/>
                  <a:gd name="T8" fmla="*/ 0 w 534"/>
                  <a:gd name="T9" fmla="*/ 1 h 534"/>
                  <a:gd name="T10" fmla="*/ 0 w 534"/>
                  <a:gd name="T11" fmla="*/ 1 h 534"/>
                  <a:gd name="T12" fmla="*/ 0 60000 65536"/>
                  <a:gd name="T13" fmla="*/ 0 60000 65536"/>
                  <a:gd name="T14" fmla="*/ 0 60000 65536"/>
                  <a:gd name="T15" fmla="*/ 0 60000 65536"/>
                  <a:gd name="T16" fmla="*/ 0 60000 65536"/>
                  <a:gd name="T17" fmla="*/ 0 60000 65536"/>
                  <a:gd name="T18" fmla="*/ 0 w 534"/>
                  <a:gd name="T19" fmla="*/ 0 h 534"/>
                  <a:gd name="T20" fmla="*/ 534 w 534"/>
                  <a:gd name="T21" fmla="*/ 534 h 534"/>
                </a:gdLst>
                <a:ahLst/>
                <a:cxnLst>
                  <a:cxn ang="T12">
                    <a:pos x="T0" y="T1"/>
                  </a:cxn>
                  <a:cxn ang="T13">
                    <a:pos x="T2" y="T3"/>
                  </a:cxn>
                  <a:cxn ang="T14">
                    <a:pos x="T4" y="T5"/>
                  </a:cxn>
                  <a:cxn ang="T15">
                    <a:pos x="T6" y="T7"/>
                  </a:cxn>
                  <a:cxn ang="T16">
                    <a:pos x="T8" y="T9"/>
                  </a:cxn>
                  <a:cxn ang="T17">
                    <a:pos x="T10" y="T11"/>
                  </a:cxn>
                </a:cxnLst>
                <a:rect l="T18" t="T19" r="T20" b="T21"/>
                <a:pathLst>
                  <a:path w="534" h="534">
                    <a:moveTo>
                      <a:pt x="0" y="534"/>
                    </a:moveTo>
                    <a:lnTo>
                      <a:pt x="376" y="0"/>
                    </a:lnTo>
                    <a:lnTo>
                      <a:pt x="534" y="0"/>
                    </a:lnTo>
                    <a:lnTo>
                      <a:pt x="159" y="534"/>
                    </a:lnTo>
                    <a:lnTo>
                      <a:pt x="0" y="534"/>
                    </a:lnTo>
                  </a:path>
                </a:pathLst>
              </a:custGeom>
              <a:noFill/>
              <a:ln w="4763">
                <a:solidFill>
                  <a:srgbClr val="000000"/>
                </a:solidFill>
                <a:round/>
                <a:headEnd/>
                <a:tailEnd/>
              </a:ln>
            </p:spPr>
            <p:txBody>
              <a:bodyPr/>
              <a:lstStyle/>
              <a:p>
                <a:endParaRPr kumimoji="0" lang="zh-TW" altLang="en-US">
                  <a:latin typeface="Calibri" pitchFamily="34" charset="0"/>
                </a:endParaRPr>
              </a:p>
            </p:txBody>
          </p:sp>
          <p:sp>
            <p:nvSpPr>
              <p:cNvPr id="362" name="Line 83"/>
              <p:cNvSpPr>
                <a:spLocks noChangeShapeType="1"/>
              </p:cNvSpPr>
              <p:nvPr/>
            </p:nvSpPr>
            <p:spPr bwMode="auto">
              <a:xfrm flipH="1">
                <a:off x="1793" y="1090"/>
                <a:ext cx="74" cy="1"/>
              </a:xfrm>
              <a:prstGeom prst="line">
                <a:avLst/>
              </a:prstGeom>
              <a:noFill/>
              <a:ln w="14288">
                <a:solidFill>
                  <a:srgbClr val="E6E6E6"/>
                </a:solidFill>
                <a:round/>
                <a:headEnd/>
                <a:tailEnd/>
              </a:ln>
            </p:spPr>
            <p:txBody>
              <a:bodyPr/>
              <a:lstStyle/>
              <a:p>
                <a:endParaRPr lang="zh-TW" altLang="en-US">
                  <a:latin typeface="Calibri" pitchFamily="34" charset="0"/>
                </a:endParaRPr>
              </a:p>
            </p:txBody>
          </p:sp>
          <p:sp>
            <p:nvSpPr>
              <p:cNvPr id="363" name="Line 84"/>
              <p:cNvSpPr>
                <a:spLocks noChangeShapeType="1"/>
              </p:cNvSpPr>
              <p:nvPr/>
            </p:nvSpPr>
            <p:spPr bwMode="auto">
              <a:xfrm flipH="1">
                <a:off x="1793" y="1155"/>
                <a:ext cx="74" cy="1"/>
              </a:xfrm>
              <a:prstGeom prst="line">
                <a:avLst/>
              </a:prstGeom>
              <a:noFill/>
              <a:ln w="14288">
                <a:solidFill>
                  <a:srgbClr val="E6E6E6"/>
                </a:solidFill>
                <a:round/>
                <a:headEnd/>
                <a:tailEnd/>
              </a:ln>
            </p:spPr>
            <p:txBody>
              <a:bodyPr/>
              <a:lstStyle/>
              <a:p>
                <a:endParaRPr lang="zh-TW" altLang="en-US">
                  <a:latin typeface="Calibri" pitchFamily="34" charset="0"/>
                </a:endParaRPr>
              </a:p>
            </p:txBody>
          </p:sp>
          <p:sp>
            <p:nvSpPr>
              <p:cNvPr id="364" name="Line 85"/>
              <p:cNvSpPr>
                <a:spLocks noChangeShapeType="1"/>
              </p:cNvSpPr>
              <p:nvPr/>
            </p:nvSpPr>
            <p:spPr bwMode="auto">
              <a:xfrm flipH="1">
                <a:off x="1793" y="1222"/>
                <a:ext cx="74" cy="1"/>
              </a:xfrm>
              <a:prstGeom prst="line">
                <a:avLst/>
              </a:prstGeom>
              <a:noFill/>
              <a:ln w="14288">
                <a:solidFill>
                  <a:srgbClr val="E6E6E6"/>
                </a:solidFill>
                <a:round/>
                <a:headEnd/>
                <a:tailEnd/>
              </a:ln>
            </p:spPr>
            <p:txBody>
              <a:bodyPr/>
              <a:lstStyle/>
              <a:p>
                <a:endParaRPr lang="zh-TW" altLang="en-US">
                  <a:latin typeface="Calibri" pitchFamily="34" charset="0"/>
                </a:endParaRPr>
              </a:p>
            </p:txBody>
          </p:sp>
          <p:sp>
            <p:nvSpPr>
              <p:cNvPr id="365" name="Line 86"/>
              <p:cNvSpPr>
                <a:spLocks noChangeShapeType="1"/>
              </p:cNvSpPr>
              <p:nvPr/>
            </p:nvSpPr>
            <p:spPr bwMode="auto">
              <a:xfrm flipH="1">
                <a:off x="1793" y="1287"/>
                <a:ext cx="74" cy="1"/>
              </a:xfrm>
              <a:prstGeom prst="line">
                <a:avLst/>
              </a:prstGeom>
              <a:noFill/>
              <a:ln w="14288">
                <a:solidFill>
                  <a:srgbClr val="E6E6E6"/>
                </a:solidFill>
                <a:round/>
                <a:headEnd/>
                <a:tailEnd/>
              </a:ln>
            </p:spPr>
            <p:txBody>
              <a:bodyPr/>
              <a:lstStyle/>
              <a:p>
                <a:endParaRPr lang="zh-TW" altLang="en-US">
                  <a:latin typeface="Calibri" pitchFamily="34" charset="0"/>
                </a:endParaRPr>
              </a:p>
            </p:txBody>
          </p:sp>
          <p:sp>
            <p:nvSpPr>
              <p:cNvPr id="366" name="Line 87"/>
              <p:cNvSpPr>
                <a:spLocks noChangeShapeType="1"/>
              </p:cNvSpPr>
              <p:nvPr/>
            </p:nvSpPr>
            <p:spPr bwMode="auto">
              <a:xfrm flipH="1">
                <a:off x="1793" y="1353"/>
                <a:ext cx="74" cy="1"/>
              </a:xfrm>
              <a:prstGeom prst="line">
                <a:avLst/>
              </a:prstGeom>
              <a:noFill/>
              <a:ln w="14288">
                <a:solidFill>
                  <a:srgbClr val="E6E6E6"/>
                </a:solidFill>
                <a:round/>
                <a:headEnd/>
                <a:tailEnd/>
              </a:ln>
            </p:spPr>
            <p:txBody>
              <a:bodyPr/>
              <a:lstStyle/>
              <a:p>
                <a:endParaRPr lang="zh-TW" altLang="en-US">
                  <a:latin typeface="Calibri" pitchFamily="34" charset="0"/>
                </a:endParaRPr>
              </a:p>
            </p:txBody>
          </p:sp>
          <p:sp>
            <p:nvSpPr>
              <p:cNvPr id="367" name="Freeform 88"/>
              <p:cNvSpPr>
                <a:spLocks/>
              </p:cNvSpPr>
              <p:nvPr/>
            </p:nvSpPr>
            <p:spPr bwMode="auto">
              <a:xfrm>
                <a:off x="1752" y="732"/>
                <a:ext cx="534" cy="689"/>
              </a:xfrm>
              <a:custGeom>
                <a:avLst/>
                <a:gdLst>
                  <a:gd name="T0" fmla="*/ 41 w 534"/>
                  <a:gd name="T1" fmla="*/ 1 h 1376"/>
                  <a:gd name="T2" fmla="*/ 41 w 534"/>
                  <a:gd name="T3" fmla="*/ 1 h 1376"/>
                  <a:gd name="T4" fmla="*/ 0 w 534"/>
                  <a:gd name="T5" fmla="*/ 1 h 1376"/>
                  <a:gd name="T6" fmla="*/ 0 w 534"/>
                  <a:gd name="T7" fmla="*/ 1 h 1376"/>
                  <a:gd name="T8" fmla="*/ 376 w 534"/>
                  <a:gd name="T9" fmla="*/ 0 h 1376"/>
                  <a:gd name="T10" fmla="*/ 534 w 534"/>
                  <a:gd name="T11" fmla="*/ 0 h 1376"/>
                  <a:gd name="T12" fmla="*/ 534 w 534"/>
                  <a:gd name="T13" fmla="*/ 1 h 1376"/>
                  <a:gd name="T14" fmla="*/ 494 w 534"/>
                  <a:gd name="T15" fmla="*/ 1 h 1376"/>
                  <a:gd name="T16" fmla="*/ 494 w 534"/>
                  <a:gd name="T17" fmla="*/ 1 h 1376"/>
                  <a:gd name="T18" fmla="*/ 120 w 534"/>
                  <a:gd name="T19" fmla="*/ 1 h 1376"/>
                  <a:gd name="T20" fmla="*/ 41 w 534"/>
                  <a:gd name="T21" fmla="*/ 1 h 13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4"/>
                  <a:gd name="T34" fmla="*/ 0 h 1376"/>
                  <a:gd name="T35" fmla="*/ 534 w 534"/>
                  <a:gd name="T36" fmla="*/ 1376 h 13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4" h="1376">
                    <a:moveTo>
                      <a:pt x="41" y="1376"/>
                    </a:moveTo>
                    <a:lnTo>
                      <a:pt x="41" y="589"/>
                    </a:lnTo>
                    <a:lnTo>
                      <a:pt x="0" y="589"/>
                    </a:lnTo>
                    <a:lnTo>
                      <a:pt x="0" y="534"/>
                    </a:lnTo>
                    <a:lnTo>
                      <a:pt x="376" y="0"/>
                    </a:lnTo>
                    <a:lnTo>
                      <a:pt x="534" y="0"/>
                    </a:lnTo>
                    <a:lnTo>
                      <a:pt x="534" y="57"/>
                    </a:lnTo>
                    <a:lnTo>
                      <a:pt x="494" y="113"/>
                    </a:lnTo>
                    <a:lnTo>
                      <a:pt x="494" y="844"/>
                    </a:lnTo>
                    <a:lnTo>
                      <a:pt x="120" y="1376"/>
                    </a:lnTo>
                    <a:lnTo>
                      <a:pt x="41" y="1376"/>
                    </a:lnTo>
                  </a:path>
                </a:pathLst>
              </a:custGeom>
              <a:noFill/>
              <a:ln w="25400">
                <a:solidFill>
                  <a:srgbClr val="000000"/>
                </a:solidFill>
                <a:round/>
                <a:headEnd/>
                <a:tailEnd/>
              </a:ln>
            </p:spPr>
            <p:txBody>
              <a:bodyPr/>
              <a:lstStyle/>
              <a:p>
                <a:endParaRPr kumimoji="0" lang="zh-TW" altLang="en-US">
                  <a:latin typeface="Calibri" pitchFamily="34" charset="0"/>
                </a:endParaRPr>
              </a:p>
            </p:txBody>
          </p:sp>
        </p:grpSp>
        <p:sp>
          <p:nvSpPr>
            <p:cNvPr id="214" name="Text Box 106"/>
            <p:cNvSpPr txBox="1">
              <a:spLocks noChangeArrowheads="1"/>
            </p:cNvSpPr>
            <p:nvPr/>
          </p:nvSpPr>
          <p:spPr bwMode="auto">
            <a:xfrm>
              <a:off x="5364088" y="1196752"/>
              <a:ext cx="1272011" cy="646331"/>
            </a:xfrm>
            <a:prstGeom prst="rect">
              <a:avLst/>
            </a:prstGeom>
            <a:noFill/>
            <a:ln w="9525">
              <a:noFill/>
              <a:miter lim="800000"/>
              <a:headEnd/>
              <a:tailEnd/>
            </a:ln>
          </p:spPr>
          <p:txBody>
            <a:bodyPr wrap="square">
              <a:spAutoFit/>
            </a:bodyPr>
            <a:lstStyle/>
            <a:p>
              <a:pPr algn="ctr"/>
              <a:r>
                <a:rPr lang="zh-TW" altLang="en-US" dirty="0" smtClean="0">
                  <a:latin typeface="Calibri" pitchFamily="34" charset="0"/>
                </a:rPr>
                <a:t>網頁</a:t>
              </a:r>
              <a:endParaRPr lang="en-US" altLang="zh-TW" dirty="0" smtClean="0">
                <a:latin typeface="Calibri" pitchFamily="34" charset="0"/>
              </a:endParaRPr>
            </a:p>
            <a:p>
              <a:pPr algn="ctr"/>
              <a:r>
                <a:rPr lang="zh-TW" altLang="en-US" dirty="0" smtClean="0">
                  <a:latin typeface="Calibri" pitchFamily="34" charset="0"/>
                </a:rPr>
                <a:t>伺服器</a:t>
              </a:r>
              <a:endParaRPr kumimoji="0" lang="en-US" altLang="zh-TW" dirty="0">
                <a:latin typeface="Calibri" pitchFamily="34" charset="0"/>
              </a:endParaRPr>
            </a:p>
          </p:txBody>
        </p:sp>
        <p:sp>
          <p:nvSpPr>
            <p:cNvPr id="215" name="Text Box 124"/>
            <p:cNvSpPr txBox="1">
              <a:spLocks noChangeArrowheads="1"/>
            </p:cNvSpPr>
            <p:nvPr/>
          </p:nvSpPr>
          <p:spPr bwMode="auto">
            <a:xfrm>
              <a:off x="4379888" y="4366845"/>
              <a:ext cx="1344240" cy="646331"/>
            </a:xfrm>
            <a:prstGeom prst="rect">
              <a:avLst/>
            </a:prstGeom>
            <a:noFill/>
            <a:ln w="9525">
              <a:noFill/>
              <a:miter lim="800000"/>
              <a:headEnd/>
              <a:tailEnd/>
            </a:ln>
          </p:spPr>
          <p:txBody>
            <a:bodyPr wrap="square">
              <a:spAutoFit/>
            </a:bodyPr>
            <a:lstStyle/>
            <a:p>
              <a:pPr algn="ctr"/>
              <a:r>
                <a:rPr lang="zh-TW" altLang="en-US" dirty="0" smtClean="0">
                  <a:latin typeface="Calibri" pitchFamily="34" charset="0"/>
                </a:rPr>
                <a:t>郵件</a:t>
              </a:r>
              <a:endParaRPr lang="en-US" altLang="zh-TW" dirty="0" smtClean="0">
                <a:latin typeface="Calibri" pitchFamily="34" charset="0"/>
              </a:endParaRPr>
            </a:p>
            <a:p>
              <a:pPr algn="ctr"/>
              <a:r>
                <a:rPr lang="zh-TW" altLang="en-US" dirty="0" smtClean="0">
                  <a:latin typeface="Calibri" pitchFamily="34" charset="0"/>
                </a:rPr>
                <a:t>伺服器</a:t>
              </a:r>
              <a:endParaRPr kumimoji="0" lang="zh-TW" altLang="en-US" dirty="0">
                <a:latin typeface="Calibri" pitchFamily="34" charset="0"/>
              </a:endParaRPr>
            </a:p>
          </p:txBody>
        </p:sp>
        <p:sp>
          <p:nvSpPr>
            <p:cNvPr id="220" name="Text Box 136"/>
            <p:cNvSpPr txBox="1">
              <a:spLocks noChangeArrowheads="1"/>
            </p:cNvSpPr>
            <p:nvPr/>
          </p:nvSpPr>
          <p:spPr bwMode="auto">
            <a:xfrm>
              <a:off x="3923515" y="3209543"/>
              <a:ext cx="953647" cy="369332"/>
            </a:xfrm>
            <a:prstGeom prst="rect">
              <a:avLst/>
            </a:prstGeom>
            <a:noFill/>
            <a:ln w="9525">
              <a:noFill/>
              <a:miter lim="800000"/>
              <a:headEnd/>
              <a:tailEnd/>
            </a:ln>
          </p:spPr>
          <p:txBody>
            <a:bodyPr wrap="square">
              <a:spAutoFit/>
            </a:bodyPr>
            <a:lstStyle/>
            <a:p>
              <a:pPr algn="ctr">
                <a:spcBef>
                  <a:spcPct val="50000"/>
                </a:spcBef>
              </a:pPr>
              <a:r>
                <a:rPr kumimoji="0" lang="zh-TW" altLang="en-US" dirty="0" smtClean="0">
                  <a:latin typeface="Calibri" pitchFamily="34" charset="0"/>
                </a:rPr>
                <a:t>防火牆</a:t>
              </a:r>
              <a:endParaRPr kumimoji="0" lang="en-US" altLang="zh-TW" dirty="0">
                <a:latin typeface="Calibri" pitchFamily="34" charset="0"/>
              </a:endParaRPr>
            </a:p>
          </p:txBody>
        </p:sp>
        <p:sp>
          <p:nvSpPr>
            <p:cNvPr id="221" name="Text Box 138"/>
            <p:cNvSpPr txBox="1">
              <a:spLocks noChangeArrowheads="1"/>
            </p:cNvSpPr>
            <p:nvPr/>
          </p:nvSpPr>
          <p:spPr bwMode="auto">
            <a:xfrm>
              <a:off x="5148064" y="4221088"/>
              <a:ext cx="1506176" cy="646331"/>
            </a:xfrm>
            <a:prstGeom prst="rect">
              <a:avLst/>
            </a:prstGeom>
            <a:noFill/>
            <a:ln w="9525">
              <a:noFill/>
              <a:miter lim="800000"/>
              <a:headEnd/>
              <a:tailEnd/>
            </a:ln>
          </p:spPr>
          <p:txBody>
            <a:bodyPr wrap="square">
              <a:spAutoFit/>
            </a:bodyPr>
            <a:lstStyle/>
            <a:p>
              <a:pPr algn="ctr"/>
              <a:r>
                <a:rPr lang="zh-TW" altLang="en-US" dirty="0" smtClean="0">
                  <a:latin typeface="Calibri" pitchFamily="34" charset="0"/>
                </a:rPr>
                <a:t>檔案</a:t>
              </a:r>
              <a:endParaRPr lang="en-US" altLang="zh-TW" dirty="0" smtClean="0">
                <a:latin typeface="Calibri" pitchFamily="34" charset="0"/>
              </a:endParaRPr>
            </a:p>
            <a:p>
              <a:pPr algn="ctr"/>
              <a:r>
                <a:rPr lang="zh-TW" altLang="en-US" dirty="0" smtClean="0">
                  <a:latin typeface="Calibri" pitchFamily="34" charset="0"/>
                </a:rPr>
                <a:t>伺服器</a:t>
              </a:r>
              <a:endParaRPr kumimoji="0" lang="en-US" altLang="zh-TW" dirty="0">
                <a:latin typeface="Calibri" pitchFamily="34" charset="0"/>
              </a:endParaRPr>
            </a:p>
          </p:txBody>
        </p:sp>
        <p:sp>
          <p:nvSpPr>
            <p:cNvPr id="222" name="AutoShape 146"/>
            <p:cNvSpPr>
              <a:spLocks noChangeArrowheads="1"/>
            </p:cNvSpPr>
            <p:nvPr/>
          </p:nvSpPr>
          <p:spPr bwMode="auto">
            <a:xfrm>
              <a:off x="6705632" y="1772816"/>
              <a:ext cx="1089886" cy="1224136"/>
            </a:xfrm>
            <a:prstGeom prst="can">
              <a:avLst>
                <a:gd name="adj" fmla="val 25000"/>
              </a:avLst>
            </a:prstGeom>
            <a:gradFill rotWithShape="0">
              <a:gsLst>
                <a:gs pos="0">
                  <a:srgbClr val="333399"/>
                </a:gs>
                <a:gs pos="100000">
                  <a:srgbClr val="060611"/>
                </a:gs>
              </a:gsLst>
              <a:lin ang="2700000" scaled="1"/>
            </a:gradFill>
            <a:ln w="12700">
              <a:noFill/>
              <a:round/>
              <a:headEnd/>
              <a:tailEnd/>
            </a:ln>
          </p:spPr>
          <p:txBody>
            <a:bodyPr wrap="none" anchor="ctr"/>
            <a:lstStyle/>
            <a:p>
              <a:pPr algn="ctr"/>
              <a:r>
                <a:rPr kumimoji="0" lang="zh-TW" altLang="en-US" dirty="0" smtClean="0">
                  <a:solidFill>
                    <a:schemeClr val="bg1"/>
                  </a:solidFill>
                  <a:latin typeface="Calibri" pitchFamily="34" charset="0"/>
                </a:rPr>
                <a:t>公開</a:t>
              </a:r>
              <a:endParaRPr kumimoji="0" lang="en-US" altLang="zh-TW" dirty="0" smtClean="0">
                <a:solidFill>
                  <a:schemeClr val="bg1"/>
                </a:solidFill>
                <a:latin typeface="Calibri" pitchFamily="34" charset="0"/>
              </a:endParaRPr>
            </a:p>
            <a:p>
              <a:pPr algn="ctr"/>
              <a:r>
                <a:rPr kumimoji="0" lang="zh-TW" altLang="en-US" dirty="0" smtClean="0">
                  <a:solidFill>
                    <a:schemeClr val="bg1"/>
                  </a:solidFill>
                  <a:latin typeface="Calibri" pitchFamily="34" charset="0"/>
                </a:rPr>
                <a:t>資料庫</a:t>
              </a:r>
              <a:endParaRPr kumimoji="0" lang="zh-TW" altLang="en-US" dirty="0">
                <a:solidFill>
                  <a:schemeClr val="bg1"/>
                </a:solidFill>
                <a:latin typeface="Calibri" pitchFamily="34" charset="0"/>
              </a:endParaRPr>
            </a:p>
          </p:txBody>
        </p:sp>
        <p:sp>
          <p:nvSpPr>
            <p:cNvPr id="227" name="Cloud"/>
            <p:cNvSpPr>
              <a:spLocks noChangeAspect="1" noEditPoints="1" noChangeArrowheads="1"/>
            </p:cNvSpPr>
            <p:nvPr/>
          </p:nvSpPr>
          <p:spPr bwMode="auto">
            <a:xfrm>
              <a:off x="263188" y="2767205"/>
              <a:ext cx="1684758" cy="77865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dist="107763" dir="2700000" algn="ctr" rotWithShape="0">
                <a:srgbClr val="808080"/>
              </a:outerShdw>
            </a:effectLst>
          </p:spPr>
          <p:txBody>
            <a:bodyPr anchor="ctr"/>
            <a:lstStyle/>
            <a:p>
              <a:pPr algn="ctr" fontAlgn="auto">
                <a:spcBef>
                  <a:spcPts val="0"/>
                </a:spcBef>
                <a:spcAft>
                  <a:spcPts val="0"/>
                </a:spcAft>
                <a:defRPr/>
              </a:pPr>
              <a:r>
                <a:rPr kumimoji="0" lang="zh-TW" altLang="en-US" dirty="0" smtClean="0">
                  <a:latin typeface="Calibri" pitchFamily="34" charset="0"/>
                </a:rPr>
                <a:t>網際網路</a:t>
              </a:r>
              <a:endParaRPr kumimoji="0" lang="zh-TW" altLang="en-US" dirty="0">
                <a:latin typeface="Calibri" pitchFamily="34" charset="0"/>
              </a:endParaRPr>
            </a:p>
          </p:txBody>
        </p:sp>
        <p:grpSp>
          <p:nvGrpSpPr>
            <p:cNvPr id="228" name="Group 107"/>
            <p:cNvGrpSpPr>
              <a:grpSpLocks/>
            </p:cNvGrpSpPr>
            <p:nvPr/>
          </p:nvGrpSpPr>
          <p:grpSpPr bwMode="auto">
            <a:xfrm>
              <a:off x="4891943" y="3456223"/>
              <a:ext cx="350599" cy="812293"/>
              <a:chOff x="2160" y="1896"/>
              <a:chExt cx="533" cy="863"/>
            </a:xfrm>
          </p:grpSpPr>
          <p:sp>
            <p:nvSpPr>
              <p:cNvPr id="277"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78"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79"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80"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81"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82"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3"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4"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5"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6"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7"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288"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89"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90"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grpSp>
          <p:nvGrpSpPr>
            <p:cNvPr id="229" name="Group 170"/>
            <p:cNvGrpSpPr>
              <a:grpSpLocks/>
            </p:cNvGrpSpPr>
            <p:nvPr/>
          </p:nvGrpSpPr>
          <p:grpSpPr bwMode="auto">
            <a:xfrm>
              <a:off x="6116414" y="3456222"/>
              <a:ext cx="350599" cy="812293"/>
              <a:chOff x="2160" y="1896"/>
              <a:chExt cx="533" cy="863"/>
            </a:xfrm>
          </p:grpSpPr>
          <p:sp>
            <p:nvSpPr>
              <p:cNvPr id="263" name="Freeform 171"/>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64" name="Freeform 172"/>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65" name="Freeform 173"/>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66" name="Freeform 174"/>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67" name="Freeform 175"/>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68" name="Line 176"/>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69" name="Line 177"/>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70" name="Line 178"/>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71" name="Line 179"/>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72" name="Line 180"/>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73" name="Freeform 181"/>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274" name="Freeform 182"/>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75" name="Freeform 183"/>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76" name="Freeform 184"/>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233" name="AutoShape 146"/>
            <p:cNvSpPr>
              <a:spLocks noChangeArrowheads="1"/>
            </p:cNvSpPr>
            <p:nvPr/>
          </p:nvSpPr>
          <p:spPr bwMode="auto">
            <a:xfrm>
              <a:off x="5796136" y="5085184"/>
              <a:ext cx="1077474" cy="1144607"/>
            </a:xfrm>
            <a:prstGeom prst="can">
              <a:avLst>
                <a:gd name="adj" fmla="val 25000"/>
              </a:avLst>
            </a:prstGeom>
            <a:gradFill rotWithShape="0">
              <a:gsLst>
                <a:gs pos="0">
                  <a:srgbClr val="333399"/>
                </a:gs>
                <a:gs pos="100000">
                  <a:srgbClr val="060611"/>
                </a:gs>
              </a:gsLst>
              <a:lin ang="2700000" scaled="1"/>
            </a:gradFill>
            <a:ln w="12700">
              <a:noFill/>
              <a:round/>
              <a:headEnd/>
              <a:tailEnd/>
            </a:ln>
          </p:spPr>
          <p:txBody>
            <a:bodyPr wrap="none" anchor="ctr"/>
            <a:lstStyle/>
            <a:p>
              <a:pPr algn="ctr"/>
              <a:r>
                <a:rPr lang="zh-TW" altLang="en-US" dirty="0" smtClean="0">
                  <a:solidFill>
                    <a:schemeClr val="bg1"/>
                  </a:solidFill>
                  <a:latin typeface="Calibri" pitchFamily="34" charset="0"/>
                </a:rPr>
                <a:t>內部</a:t>
              </a:r>
              <a:endParaRPr lang="en-US" altLang="zh-TW" dirty="0" smtClean="0">
                <a:solidFill>
                  <a:schemeClr val="bg1"/>
                </a:solidFill>
                <a:latin typeface="Calibri" pitchFamily="34" charset="0"/>
              </a:endParaRPr>
            </a:p>
            <a:p>
              <a:pPr algn="ctr"/>
              <a:r>
                <a:rPr kumimoji="0" lang="zh-TW" altLang="en-US" dirty="0" smtClean="0">
                  <a:solidFill>
                    <a:schemeClr val="bg1"/>
                  </a:solidFill>
                  <a:latin typeface="Calibri" pitchFamily="34" charset="0"/>
                </a:rPr>
                <a:t>資料庫</a:t>
              </a:r>
              <a:endParaRPr kumimoji="0" lang="zh-TW" altLang="en-US" dirty="0">
                <a:solidFill>
                  <a:schemeClr val="bg1"/>
                </a:solidFill>
                <a:latin typeface="Calibri" pitchFamily="34" charset="0"/>
              </a:endParaRPr>
            </a:p>
          </p:txBody>
        </p:sp>
        <p:sp>
          <p:nvSpPr>
            <p:cNvPr id="234" name="立方體 233"/>
            <p:cNvSpPr/>
            <p:nvPr/>
          </p:nvSpPr>
          <p:spPr>
            <a:xfrm>
              <a:off x="2366868" y="3023363"/>
              <a:ext cx="1013880" cy="387976"/>
            </a:xfrm>
            <a:prstGeom prst="cube">
              <a:avLst/>
            </a:prstGeom>
            <a:noFill/>
            <a:ln>
              <a:solidFill>
                <a:schemeClr val="accent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zh-TW" altLang="en-US" dirty="0" smtClean="0">
                  <a:latin typeface="Calibri" pitchFamily="34" charset="0"/>
                </a:rPr>
                <a:t>路由器</a:t>
              </a:r>
              <a:endParaRPr lang="zh-TW" altLang="en-US" dirty="0">
                <a:latin typeface="Calibri" pitchFamily="34" charset="0"/>
              </a:endParaRPr>
            </a:p>
          </p:txBody>
        </p:sp>
        <p:cxnSp>
          <p:nvCxnSpPr>
            <p:cNvPr id="235" name="直線接點 234"/>
            <p:cNvCxnSpPr/>
            <p:nvPr/>
          </p:nvCxnSpPr>
          <p:spPr>
            <a:xfrm>
              <a:off x="3380747" y="3209543"/>
              <a:ext cx="310300" cy="13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6" name="直線接點 235"/>
            <p:cNvCxnSpPr/>
            <p:nvPr/>
          </p:nvCxnSpPr>
          <p:spPr>
            <a:xfrm rot="5400000">
              <a:off x="3535897" y="3615940"/>
              <a:ext cx="558541" cy="13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7" name="直線接點 236"/>
            <p:cNvCxnSpPr/>
            <p:nvPr/>
          </p:nvCxnSpPr>
          <p:spPr>
            <a:xfrm>
              <a:off x="3815168" y="3894521"/>
              <a:ext cx="1055020" cy="13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9" name="直線接點 238"/>
            <p:cNvCxnSpPr/>
            <p:nvPr/>
          </p:nvCxnSpPr>
          <p:spPr>
            <a:xfrm>
              <a:off x="6209152" y="2366713"/>
              <a:ext cx="496480" cy="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0" name="直線接點 239"/>
            <p:cNvCxnSpPr/>
            <p:nvPr/>
          </p:nvCxnSpPr>
          <p:spPr>
            <a:xfrm>
              <a:off x="7140051" y="4183102"/>
              <a:ext cx="434420" cy="138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1" name="直線接點 240"/>
            <p:cNvCxnSpPr/>
            <p:nvPr/>
          </p:nvCxnSpPr>
          <p:spPr>
            <a:xfrm>
              <a:off x="7140051" y="4900018"/>
              <a:ext cx="434420" cy="1380"/>
            </a:xfrm>
            <a:prstGeom prst="line">
              <a:avLst/>
            </a:prstGeom>
          </p:spPr>
          <p:style>
            <a:lnRef idx="2">
              <a:schemeClr val="accent1"/>
            </a:lnRef>
            <a:fillRef idx="0">
              <a:schemeClr val="accent1"/>
            </a:fillRef>
            <a:effectRef idx="1">
              <a:schemeClr val="accent1"/>
            </a:effectRef>
            <a:fontRef idx="minor">
              <a:schemeClr val="tx1"/>
            </a:fontRef>
          </p:style>
        </p:cxnSp>
        <p:grpSp>
          <p:nvGrpSpPr>
            <p:cNvPr id="243" name="Group 107"/>
            <p:cNvGrpSpPr>
              <a:grpSpLocks/>
            </p:cNvGrpSpPr>
            <p:nvPr/>
          </p:nvGrpSpPr>
          <p:grpSpPr bwMode="auto">
            <a:xfrm>
              <a:off x="5858547" y="1988840"/>
              <a:ext cx="350599" cy="812293"/>
              <a:chOff x="2160" y="1896"/>
              <a:chExt cx="533" cy="863"/>
            </a:xfrm>
          </p:grpSpPr>
          <p:sp>
            <p:nvSpPr>
              <p:cNvPr id="249"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50"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51"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52"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53"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54"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55"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56"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57"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58"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59"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260"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61"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262"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cxnSp>
          <p:nvCxnSpPr>
            <p:cNvPr id="245" name="直線接點 244"/>
            <p:cNvCxnSpPr/>
            <p:nvPr/>
          </p:nvCxnSpPr>
          <p:spPr>
            <a:xfrm>
              <a:off x="1936717" y="3224629"/>
              <a:ext cx="418382" cy="1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6" name="直線接點 245"/>
            <p:cNvCxnSpPr/>
            <p:nvPr/>
          </p:nvCxnSpPr>
          <p:spPr>
            <a:xfrm>
              <a:off x="7126106" y="3393842"/>
              <a:ext cx="418382" cy="1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7" name="直線接點 246"/>
            <p:cNvCxnSpPr/>
            <p:nvPr/>
          </p:nvCxnSpPr>
          <p:spPr>
            <a:xfrm rot="5400000">
              <a:off x="6373018" y="4146930"/>
              <a:ext cx="1506176" cy="1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8" name="直線接點 247"/>
            <p:cNvCxnSpPr/>
            <p:nvPr/>
          </p:nvCxnSpPr>
          <p:spPr>
            <a:xfrm rot="10800000">
              <a:off x="6456694" y="3894040"/>
              <a:ext cx="669412" cy="1860"/>
            </a:xfrm>
            <a:prstGeom prst="line">
              <a:avLst/>
            </a:prstGeom>
          </p:spPr>
          <p:style>
            <a:lnRef idx="2">
              <a:schemeClr val="accent1"/>
            </a:lnRef>
            <a:fillRef idx="0">
              <a:schemeClr val="accent1"/>
            </a:fillRef>
            <a:effectRef idx="1">
              <a:schemeClr val="accent1"/>
            </a:effectRef>
            <a:fontRef idx="minor">
              <a:schemeClr val="tx1"/>
            </a:fontRef>
          </p:style>
        </p:cxnSp>
        <p:pic>
          <p:nvPicPr>
            <p:cNvPr id="1036" name="Picture 12" descr="C:\Program Files\Microsoft Office\MEDIA\CAGCAT10\j0285750.wmf"/>
            <p:cNvPicPr>
              <a:picLocks noChangeAspect="1" noChangeArrowheads="1"/>
            </p:cNvPicPr>
            <p:nvPr/>
          </p:nvPicPr>
          <p:blipFill>
            <a:blip r:embed="rId2" cstate="print"/>
            <a:srcRect/>
            <a:stretch>
              <a:fillRect/>
            </a:stretch>
          </p:blipFill>
          <p:spPr bwMode="auto">
            <a:xfrm>
              <a:off x="7532720" y="3076634"/>
              <a:ext cx="932209" cy="572876"/>
            </a:xfrm>
            <a:prstGeom prst="rect">
              <a:avLst/>
            </a:prstGeom>
            <a:noFill/>
          </p:spPr>
        </p:pic>
        <p:pic>
          <p:nvPicPr>
            <p:cNvPr id="163" name="Picture 12" descr="C:\Program Files\Microsoft Office\MEDIA\CAGCAT10\j0285750.wmf"/>
            <p:cNvPicPr>
              <a:picLocks noChangeAspect="1" noChangeArrowheads="1"/>
            </p:cNvPicPr>
            <p:nvPr/>
          </p:nvPicPr>
          <p:blipFill>
            <a:blip r:embed="rId2" cstate="print"/>
            <a:srcRect/>
            <a:stretch>
              <a:fillRect/>
            </a:stretch>
          </p:blipFill>
          <p:spPr bwMode="auto">
            <a:xfrm>
              <a:off x="7544488" y="3829722"/>
              <a:ext cx="932209" cy="572876"/>
            </a:xfrm>
            <a:prstGeom prst="rect">
              <a:avLst/>
            </a:prstGeom>
            <a:noFill/>
          </p:spPr>
        </p:pic>
        <p:pic>
          <p:nvPicPr>
            <p:cNvPr id="164" name="Picture 12" descr="C:\Program Files\Microsoft Office\MEDIA\CAGCAT10\j0285750.wmf"/>
            <p:cNvPicPr>
              <a:picLocks noChangeAspect="1" noChangeArrowheads="1"/>
            </p:cNvPicPr>
            <p:nvPr/>
          </p:nvPicPr>
          <p:blipFill>
            <a:blip r:embed="rId2" cstate="print"/>
            <a:srcRect/>
            <a:stretch>
              <a:fillRect/>
            </a:stretch>
          </p:blipFill>
          <p:spPr bwMode="auto">
            <a:xfrm>
              <a:off x="7544488" y="4582810"/>
              <a:ext cx="932209" cy="572876"/>
            </a:xfrm>
            <a:prstGeom prst="rect">
              <a:avLst/>
            </a:prstGeom>
            <a:noFill/>
          </p:spPr>
        </p:pic>
        <p:cxnSp>
          <p:nvCxnSpPr>
            <p:cNvPr id="160" name="直線接點 159"/>
            <p:cNvCxnSpPr/>
            <p:nvPr/>
          </p:nvCxnSpPr>
          <p:spPr>
            <a:xfrm>
              <a:off x="3789367" y="2323546"/>
              <a:ext cx="2091911" cy="1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2" name="直線接點 161"/>
            <p:cNvCxnSpPr/>
            <p:nvPr/>
          </p:nvCxnSpPr>
          <p:spPr>
            <a:xfrm rot="5400000">
              <a:off x="3538338" y="2574575"/>
              <a:ext cx="502059" cy="1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8" name="直線接點 167"/>
            <p:cNvCxnSpPr/>
            <p:nvPr/>
          </p:nvCxnSpPr>
          <p:spPr>
            <a:xfrm>
              <a:off x="5211867" y="3913398"/>
              <a:ext cx="920441" cy="1860"/>
            </a:xfrm>
            <a:prstGeom prst="line">
              <a:avLst/>
            </a:prstGeom>
          </p:spPr>
          <p:style>
            <a:lnRef idx="2">
              <a:schemeClr val="accent1"/>
            </a:lnRef>
            <a:fillRef idx="0">
              <a:schemeClr val="accent1"/>
            </a:fillRef>
            <a:effectRef idx="1">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29274295"/>
              </p:ext>
            </p:extLst>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網路連結組件</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fontScale="92500"/>
          </a:bodyPr>
          <a:lstStyle/>
          <a:p>
            <a:r>
              <a:rPr lang="zh-TW" altLang="en-US" sz="2200" u="sng" dirty="0" smtClean="0"/>
              <a:t>封包過濾防火牆 </a:t>
            </a:r>
            <a:r>
              <a:rPr lang="en-US" altLang="zh-TW" sz="2200" u="sng" dirty="0" smtClean="0"/>
              <a:t>(pocket filter firewall)</a:t>
            </a:r>
            <a:r>
              <a:rPr lang="zh-TW" altLang="en-US" sz="2200" dirty="0" smtClean="0"/>
              <a:t> 不分析封包的內容，它</a:t>
            </a:r>
            <a:r>
              <a:rPr lang="zh-TW" altLang="en-US" sz="2200" dirty="0" smtClean="0">
                <a:solidFill>
                  <a:srgbClr val="0000FF"/>
                </a:solidFill>
              </a:rPr>
              <a:t>僅依據封包位址的資訊來決定是否允許該封包通行</a:t>
            </a:r>
            <a:r>
              <a:rPr lang="zh-TW" altLang="en-US" sz="2200" dirty="0" smtClean="0"/>
              <a:t>。例如，防火牆可能允許連接埠</a:t>
            </a:r>
            <a:r>
              <a:rPr lang="en-US" altLang="zh-TW" sz="2200" dirty="0" smtClean="0"/>
              <a:t>80</a:t>
            </a:r>
            <a:r>
              <a:rPr lang="zh-TW" altLang="en-US" sz="2200" dirty="0" smtClean="0"/>
              <a:t>的</a:t>
            </a:r>
            <a:r>
              <a:rPr lang="en-US" altLang="zh-TW" sz="2200" dirty="0" smtClean="0"/>
              <a:t>Web</a:t>
            </a:r>
            <a:r>
              <a:rPr lang="zh-TW" altLang="en-US" sz="2200" dirty="0" smtClean="0"/>
              <a:t>封包通過，但不允許連接埠</a:t>
            </a:r>
            <a:r>
              <a:rPr lang="en-US" altLang="zh-TW" sz="2200" dirty="0" smtClean="0"/>
              <a:t>23</a:t>
            </a:r>
            <a:r>
              <a:rPr lang="zh-TW" altLang="en-US" sz="2200" dirty="0" smtClean="0"/>
              <a:t>的</a:t>
            </a:r>
            <a:r>
              <a:rPr lang="en-US" altLang="zh-TW" sz="2200" dirty="0" smtClean="0"/>
              <a:t>Telnet</a:t>
            </a:r>
            <a:r>
              <a:rPr lang="zh-TW" altLang="en-US" sz="2200" dirty="0" smtClean="0"/>
              <a:t>封包通過；防火牆亦可設定接受或拒絕某些</a:t>
            </a:r>
            <a:r>
              <a:rPr lang="en-US" altLang="zh-TW" sz="2200" dirty="0" smtClean="0"/>
              <a:t>IP</a:t>
            </a:r>
            <a:r>
              <a:rPr lang="zh-TW" altLang="en-US" sz="2200" dirty="0" smtClean="0"/>
              <a:t>位址。</a:t>
            </a:r>
            <a:endParaRPr lang="en-US" altLang="zh-TW" sz="2200" dirty="0" smtClean="0"/>
          </a:p>
          <a:p>
            <a:r>
              <a:rPr lang="zh-TW" altLang="en-US" sz="2200" u="sng" dirty="0" smtClean="0"/>
              <a:t>狀態檢驗式防火牆 </a:t>
            </a:r>
            <a:r>
              <a:rPr lang="en-US" altLang="zh-TW" sz="2200" u="sng" dirty="0" smtClean="0"/>
              <a:t>(stateful inspection</a:t>
            </a:r>
            <a:r>
              <a:rPr lang="zh-TW" altLang="en-US" sz="2200" u="sng" dirty="0" smtClean="0"/>
              <a:t> </a:t>
            </a:r>
            <a:r>
              <a:rPr lang="en-US" altLang="zh-TW" sz="2200" u="sng" dirty="0" smtClean="0"/>
              <a:t>firewall)</a:t>
            </a:r>
            <a:r>
              <a:rPr lang="zh-TW" altLang="en-US" sz="2200" dirty="0" smtClean="0"/>
              <a:t> 不僅決定是否允許封包通過，</a:t>
            </a:r>
            <a:r>
              <a:rPr lang="zh-TW" altLang="en-US" sz="2200" dirty="0" smtClean="0">
                <a:solidFill>
                  <a:srgbClr val="0000FF"/>
                </a:solidFill>
              </a:rPr>
              <a:t>同時會留下紀錄</a:t>
            </a:r>
            <a:r>
              <a:rPr lang="zh-TW" altLang="en-US" sz="2200" dirty="0" smtClean="0"/>
              <a:t>，做為判斷後面封包的部分依據。例如「</a:t>
            </a:r>
            <a:r>
              <a:rPr lang="en-US" altLang="zh-TW" sz="2200" dirty="0" smtClean="0"/>
              <a:t>SYN</a:t>
            </a:r>
            <a:r>
              <a:rPr lang="zh-TW" altLang="en-US" sz="2200" dirty="0" smtClean="0"/>
              <a:t> 洪水攻擊」應該可以通過封包過濾防火牆，因為</a:t>
            </a:r>
            <a:r>
              <a:rPr lang="en-US" altLang="zh-TW" sz="2200" dirty="0" smtClean="0"/>
              <a:t>SYN</a:t>
            </a:r>
            <a:r>
              <a:rPr lang="zh-TW" altLang="en-US" sz="2200" dirty="0" smtClean="0"/>
              <a:t>是合法的</a:t>
            </a:r>
            <a:r>
              <a:rPr lang="en-US" altLang="zh-TW" sz="2200" dirty="0" smtClean="0"/>
              <a:t>TCP</a:t>
            </a:r>
            <a:r>
              <a:rPr lang="zh-TW" altLang="en-US" sz="2200" dirty="0" smtClean="0"/>
              <a:t>連結指令；但較難通過狀態檢驗式防火牆，因為連續收到成千上萬的 </a:t>
            </a:r>
            <a:r>
              <a:rPr lang="en-US" altLang="zh-TW" sz="2200" dirty="0" smtClean="0"/>
              <a:t>SYN</a:t>
            </a:r>
            <a:r>
              <a:rPr lang="zh-TW" altLang="en-US" sz="2200" dirty="0" smtClean="0"/>
              <a:t> 要求就極不正常。</a:t>
            </a:r>
            <a:endParaRPr lang="en-US" altLang="zh-TW" sz="2200" dirty="0" smtClean="0"/>
          </a:p>
          <a:p>
            <a:r>
              <a:rPr lang="zh-TW" altLang="en-US" sz="2200" u="sng" dirty="0" smtClean="0"/>
              <a:t>代理人防火牆 </a:t>
            </a:r>
            <a:r>
              <a:rPr lang="en-US" altLang="zh-TW" sz="2200" u="sng" dirty="0" smtClean="0"/>
              <a:t>(proxy firewall)</a:t>
            </a:r>
            <a:r>
              <a:rPr lang="zh-TW" altLang="en-US" sz="2200" dirty="0" smtClean="0"/>
              <a:t> 可被視為私人網路與任何其它網路的中間人，它接到外部網路的請求之後，</a:t>
            </a:r>
            <a:r>
              <a:rPr lang="zh-TW" altLang="en-US" sz="2200" dirty="0" smtClean="0">
                <a:solidFill>
                  <a:srgbClr val="0000FF"/>
                </a:solidFill>
              </a:rPr>
              <a:t>依據一些預定的原則做判斷該轉送這個請求，或是拒絕</a:t>
            </a:r>
            <a:r>
              <a:rPr lang="zh-TW" altLang="en-US" sz="2200" dirty="0" smtClean="0"/>
              <a:t>。代理人防火牆將所有進出的封包都做加工處理，包括隱藏</a:t>
            </a:r>
            <a:r>
              <a:rPr lang="en-US" altLang="zh-TW" sz="2200" dirty="0" smtClean="0"/>
              <a:t>IP</a:t>
            </a:r>
            <a:r>
              <a:rPr lang="zh-TW" altLang="en-US" sz="2200" dirty="0" smtClean="0"/>
              <a:t>位址，在第一章的 </a:t>
            </a:r>
            <a:r>
              <a:rPr lang="en-US" altLang="zh-TW" sz="2200" dirty="0" smtClean="0"/>
              <a:t>NAT</a:t>
            </a:r>
            <a:r>
              <a:rPr lang="zh-TW" altLang="en-US" sz="2200" dirty="0" smtClean="0"/>
              <a:t> 就是這個做法。</a:t>
            </a:r>
            <a:endParaRPr lang="en-US" altLang="zh-TW" sz="2200" dirty="0" smtClean="0"/>
          </a:p>
        </p:txBody>
      </p:sp>
      <p:sp>
        <p:nvSpPr>
          <p:cNvPr id="3" name="標題 2"/>
          <p:cNvSpPr>
            <a:spLocks noGrp="1"/>
          </p:cNvSpPr>
          <p:nvPr>
            <p:ph type="title"/>
          </p:nvPr>
        </p:nvSpPr>
        <p:spPr/>
        <p:txBody>
          <a:bodyPr/>
          <a:lstStyle/>
          <a:p>
            <a:r>
              <a:rPr lang="zh-TW" altLang="en-US" dirty="0" smtClean="0"/>
              <a:t>防火牆類別</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數據機 </a:t>
            </a:r>
            <a:r>
              <a:rPr lang="en-US" altLang="zh-TW" sz="2000" dirty="0" smtClean="0"/>
              <a:t>(modem) </a:t>
            </a:r>
            <a:r>
              <a:rPr lang="zh-TW" altLang="en-US" sz="2000" dirty="0" smtClean="0"/>
              <a:t>可以轉換電腦的數位訊號與傳統電話線的類比訊號，許多家庭仍使用傳統數據機或 </a:t>
            </a:r>
            <a:r>
              <a:rPr lang="en-US" altLang="zh-TW" sz="2000" dirty="0" smtClean="0"/>
              <a:t>ADSL</a:t>
            </a:r>
            <a:r>
              <a:rPr lang="zh-TW" altLang="en-US" sz="2000" dirty="0" smtClean="0"/>
              <a:t>。</a:t>
            </a:r>
            <a:endParaRPr lang="en-US" altLang="zh-TW" sz="2000" dirty="0" smtClean="0"/>
          </a:p>
          <a:p>
            <a:pPr>
              <a:spcBef>
                <a:spcPts val="1200"/>
              </a:spcBef>
            </a:pPr>
            <a:r>
              <a:rPr lang="zh-TW" altLang="en-US" sz="2000" dirty="0" smtClean="0"/>
              <a:t>數據機幾乎不提供安全性。撥號攻擊 </a:t>
            </a:r>
            <a:r>
              <a:rPr lang="en-US" altLang="zh-TW" sz="2000" dirty="0" smtClean="0"/>
              <a:t>(war-dialing)</a:t>
            </a:r>
            <a:r>
              <a:rPr lang="zh-TW" altLang="en-US" sz="2000" dirty="0" smtClean="0"/>
              <a:t> 是指有心人士以電腦程式不斷撥打不同的電話號碼，一旦遇到對方是數據機就進行連線，並進而侵入組織的系統。</a:t>
            </a:r>
            <a:endParaRPr lang="en-US" altLang="zh-TW" sz="2000" dirty="0" smtClean="0"/>
          </a:p>
          <a:p>
            <a:pPr>
              <a:spcBef>
                <a:spcPts val="1200"/>
              </a:spcBef>
            </a:pPr>
            <a:r>
              <a:rPr lang="zh-TW" altLang="en-US" sz="2000" dirty="0" smtClean="0"/>
              <a:t>阻止撥號攻擊的三個基本方法如下：</a:t>
            </a:r>
            <a:endParaRPr lang="en-US" altLang="zh-TW" sz="2000" dirty="0" smtClean="0"/>
          </a:p>
          <a:p>
            <a:pPr lvl="1">
              <a:spcBef>
                <a:spcPts val="1200"/>
              </a:spcBef>
            </a:pPr>
            <a:r>
              <a:rPr lang="zh-TW" altLang="en-US" sz="1800" dirty="0" smtClean="0"/>
              <a:t>數據機設定為只接受某些特定門號的撥入，其它一律拒絕。</a:t>
            </a:r>
            <a:endParaRPr lang="en-US" altLang="zh-TW" sz="1800" dirty="0" smtClean="0"/>
          </a:p>
          <a:p>
            <a:pPr lvl="1">
              <a:spcBef>
                <a:spcPts val="1200"/>
              </a:spcBef>
            </a:pPr>
            <a:r>
              <a:rPr lang="zh-TW" altLang="en-US" sz="1800" dirty="0" smtClean="0"/>
              <a:t>撥入者需要以</a:t>
            </a:r>
            <a:r>
              <a:rPr lang="en-US" altLang="zh-TW" sz="1800" dirty="0" smtClean="0"/>
              <a:t>ID</a:t>
            </a:r>
            <a:r>
              <a:rPr lang="zh-TW" altLang="en-US" sz="1800" dirty="0" smtClean="0"/>
              <a:t>或</a:t>
            </a:r>
            <a:r>
              <a:rPr lang="en-US" altLang="zh-TW" sz="1800" dirty="0" smtClean="0"/>
              <a:t>password</a:t>
            </a:r>
            <a:r>
              <a:rPr lang="zh-TW" altLang="en-US" sz="1800" dirty="0" smtClean="0"/>
              <a:t>認證身分，再由數據機回撥之後連線。</a:t>
            </a:r>
            <a:endParaRPr lang="en-US" altLang="zh-TW" sz="1800" dirty="0" smtClean="0"/>
          </a:p>
          <a:p>
            <a:pPr lvl="1">
              <a:spcBef>
                <a:spcPts val="1200"/>
              </a:spcBef>
            </a:pPr>
            <a:r>
              <a:rPr lang="zh-TW" altLang="en-US" sz="1800" dirty="0" smtClean="0"/>
              <a:t>撥入鈴聲響較長時間 </a:t>
            </a:r>
            <a:r>
              <a:rPr lang="en-US" altLang="zh-TW" sz="1800" dirty="0" smtClean="0"/>
              <a:t>(</a:t>
            </a:r>
            <a:r>
              <a:rPr lang="zh-TW" altLang="en-US" sz="1800" dirty="0" smtClean="0"/>
              <a:t>例如十幾響之後</a:t>
            </a:r>
            <a:r>
              <a:rPr lang="en-US" altLang="zh-TW" sz="1800" dirty="0" smtClean="0"/>
              <a:t>)</a:t>
            </a:r>
            <a:r>
              <a:rPr lang="zh-TW" altLang="en-US" sz="1800" dirty="0" smtClean="0"/>
              <a:t>，數據機才啟動；因為撥號攻擊通常鈴聲響太久就會放棄。</a:t>
            </a:r>
            <a:endParaRPr lang="en-US" altLang="zh-TW" sz="1800" dirty="0" smtClean="0"/>
          </a:p>
          <a:p>
            <a:pPr>
              <a:spcBef>
                <a:spcPts val="1200"/>
              </a:spcBef>
            </a:pPr>
            <a:r>
              <a:rPr lang="zh-TW" altLang="en-US" sz="2000" dirty="0" smtClean="0"/>
              <a:t>應禁止員工在組織內私接數據機，那會形成 </a:t>
            </a:r>
            <a:r>
              <a:rPr lang="en-US" altLang="zh-TW" sz="2000" dirty="0" smtClean="0"/>
              <a:t>LAN</a:t>
            </a:r>
            <a:r>
              <a:rPr lang="zh-TW" altLang="en-US" sz="2000" dirty="0" smtClean="0"/>
              <a:t> 的後門。</a:t>
            </a:r>
            <a:endParaRPr lang="en-US" altLang="zh-TW" sz="2000" dirty="0" smtClean="0"/>
          </a:p>
        </p:txBody>
      </p:sp>
      <p:sp>
        <p:nvSpPr>
          <p:cNvPr id="3" name="標題 2"/>
          <p:cNvSpPr>
            <a:spLocks noGrp="1"/>
          </p:cNvSpPr>
          <p:nvPr>
            <p:ph type="title"/>
          </p:nvPr>
        </p:nvSpPr>
        <p:spPr/>
        <p:txBody>
          <a:bodyPr/>
          <a:lstStyle/>
          <a:p>
            <a:r>
              <a:rPr lang="zh-TW" altLang="en-US" smtClean="0"/>
              <a:t>數據機</a:t>
            </a: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err="1" smtClean="0"/>
              <a:t>pbx</a:t>
            </a:r>
            <a:r>
              <a:rPr lang="zh-TW" altLang="en-US" dirty="0" smtClean="0"/>
              <a:t> 系統</a:t>
            </a:r>
            <a:endParaRPr lang="zh-TW" altLang="en-US" dirty="0"/>
          </a:p>
        </p:txBody>
      </p:sp>
      <p:sp>
        <p:nvSpPr>
          <p:cNvPr id="4" name="內容版面配置區 3"/>
          <p:cNvSpPr>
            <a:spLocks noGrp="1"/>
          </p:cNvSpPr>
          <p:nvPr>
            <p:ph sz="half" idx="1"/>
          </p:nvPr>
        </p:nvSpPr>
        <p:spPr>
          <a:xfrm>
            <a:off x="285720" y="1285860"/>
            <a:ext cx="3710216" cy="5143536"/>
          </a:xfrm>
        </p:spPr>
        <p:txBody>
          <a:bodyPr/>
          <a:lstStyle/>
          <a:p>
            <a:pPr>
              <a:spcBef>
                <a:spcPts val="1200"/>
              </a:spcBef>
            </a:pPr>
            <a:r>
              <a:rPr lang="en-US" altLang="zh-TW" dirty="0" smtClean="0"/>
              <a:t>PBX</a:t>
            </a:r>
            <a:r>
              <a:rPr lang="zh-TW" altLang="en-US" dirty="0" smtClean="0"/>
              <a:t> </a:t>
            </a:r>
            <a:r>
              <a:rPr lang="en-US" altLang="zh-TW" dirty="0" smtClean="0"/>
              <a:t>(private branch exchange)</a:t>
            </a:r>
            <a:r>
              <a:rPr lang="zh-TW" altLang="en-US" dirty="0" smtClean="0"/>
              <a:t> 系統如右圖，</a:t>
            </a:r>
            <a:r>
              <a:rPr lang="zh-TW" altLang="en-US" dirty="0" smtClean="0">
                <a:solidFill>
                  <a:srgbClr val="0000FF"/>
                </a:solidFill>
              </a:rPr>
              <a:t>可以整合類比及數位語音</a:t>
            </a:r>
            <a:r>
              <a:rPr lang="zh-TW" altLang="en-US" dirty="0" smtClean="0"/>
              <a:t>、資料、呼叫器、網路、及各種應用於一個通訊系統中。</a:t>
            </a:r>
            <a:endParaRPr lang="en-US" altLang="zh-TW" dirty="0" smtClean="0"/>
          </a:p>
          <a:p>
            <a:pPr>
              <a:spcBef>
                <a:spcPts val="1200"/>
              </a:spcBef>
            </a:pPr>
            <a:r>
              <a:rPr lang="en-US" altLang="zh-TW" dirty="0" smtClean="0"/>
              <a:t>PBX</a:t>
            </a:r>
            <a:r>
              <a:rPr lang="zh-TW" altLang="en-US" dirty="0" smtClean="0"/>
              <a:t>讓資訊安全問題更為複雜：駭客的網路攻擊額外造成電話不通，增加對企業的衝擊；外部的語音留言也可能被攔截、篡改。因此需要將</a:t>
            </a:r>
            <a:r>
              <a:rPr lang="en-US" altLang="zh-TW" dirty="0" smtClean="0"/>
              <a:t>PBX</a:t>
            </a:r>
            <a:r>
              <a:rPr lang="zh-TW" altLang="en-US" dirty="0" smtClean="0"/>
              <a:t>列為主要安全保護的資訊設備之一。</a:t>
            </a:r>
            <a:endParaRPr lang="zh-TW" altLang="en-US" dirty="0"/>
          </a:p>
        </p:txBody>
      </p:sp>
      <p:sp>
        <p:nvSpPr>
          <p:cNvPr id="8" name="立方體 7"/>
          <p:cNvSpPr/>
          <p:nvPr/>
        </p:nvSpPr>
        <p:spPr>
          <a:xfrm>
            <a:off x="5519077" y="4429132"/>
            <a:ext cx="1141155" cy="150019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資料介面</a:t>
            </a:r>
            <a:endParaRPr lang="zh-TW" altLang="en-US" dirty="0"/>
          </a:p>
        </p:txBody>
      </p:sp>
      <p:sp>
        <p:nvSpPr>
          <p:cNvPr id="7" name="立方體 6"/>
          <p:cNvSpPr/>
          <p:nvPr/>
        </p:nvSpPr>
        <p:spPr>
          <a:xfrm>
            <a:off x="5519077" y="3143248"/>
            <a:ext cx="1141155" cy="150019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數位語音介面</a:t>
            </a:r>
            <a:endParaRPr lang="zh-TW" altLang="en-US" dirty="0"/>
          </a:p>
        </p:txBody>
      </p:sp>
      <p:sp>
        <p:nvSpPr>
          <p:cNvPr id="6" name="立方體 5"/>
          <p:cNvSpPr/>
          <p:nvPr/>
        </p:nvSpPr>
        <p:spPr>
          <a:xfrm>
            <a:off x="5519077" y="1857364"/>
            <a:ext cx="1141155" cy="1500198"/>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類比語音介面</a:t>
            </a:r>
            <a:endParaRPr lang="zh-TW" altLang="en-US" dirty="0"/>
          </a:p>
        </p:txBody>
      </p:sp>
      <p:pic>
        <p:nvPicPr>
          <p:cNvPr id="35842" name="Picture 2" descr="C:\Users\timpan\AppData\Local\Microsoft\Windows\Temporary Internet Files\Content.IE5\L5VOCJKM\MCj02280530000[1].wmf"/>
          <p:cNvPicPr>
            <a:picLocks noChangeAspect="1" noChangeArrowheads="1"/>
          </p:cNvPicPr>
          <p:nvPr/>
        </p:nvPicPr>
        <p:blipFill>
          <a:blip r:embed="rId2" cstate="print"/>
          <a:srcRect/>
          <a:stretch>
            <a:fillRect/>
          </a:stretch>
        </p:blipFill>
        <p:spPr bwMode="auto">
          <a:xfrm>
            <a:off x="4427571" y="3571876"/>
            <a:ext cx="756963" cy="857256"/>
          </a:xfrm>
          <a:prstGeom prst="rect">
            <a:avLst/>
          </a:prstGeom>
          <a:noFill/>
        </p:spPr>
      </p:pic>
      <p:pic>
        <p:nvPicPr>
          <p:cNvPr id="35845" name="Picture 5" descr="C:\Users\timpan\AppData\Local\Microsoft\Windows\Temporary Internet Files\Content.IE5\LBU8GB4C\MCj02303320000[1].wmf"/>
          <p:cNvPicPr>
            <a:picLocks noChangeAspect="1" noChangeArrowheads="1"/>
          </p:cNvPicPr>
          <p:nvPr/>
        </p:nvPicPr>
        <p:blipFill>
          <a:blip r:embed="rId3" cstate="print"/>
          <a:srcRect/>
          <a:stretch>
            <a:fillRect/>
          </a:stretch>
        </p:blipFill>
        <p:spPr bwMode="auto">
          <a:xfrm>
            <a:off x="4240921" y="2357430"/>
            <a:ext cx="1051159" cy="708239"/>
          </a:xfrm>
          <a:prstGeom prst="rect">
            <a:avLst/>
          </a:prstGeom>
          <a:noFill/>
        </p:spPr>
      </p:pic>
      <p:sp>
        <p:nvSpPr>
          <p:cNvPr id="12" name="流程圖: 磁碟 11"/>
          <p:cNvSpPr/>
          <p:nvPr/>
        </p:nvSpPr>
        <p:spPr>
          <a:xfrm>
            <a:off x="7040484" y="4643446"/>
            <a:ext cx="1022137" cy="1089810"/>
          </a:xfrm>
          <a:prstGeom prst="flowChartMagneticDisk">
            <a:avLst/>
          </a:prstGeom>
        </p:spPr>
        <p:style>
          <a:lnRef idx="2">
            <a:schemeClr val="accent2">
              <a:shade val="50000"/>
            </a:schemeClr>
          </a:lnRef>
          <a:fillRef idx="1">
            <a:schemeClr val="accent2"/>
          </a:fillRef>
          <a:effectRef idx="0">
            <a:schemeClr val="accent2"/>
          </a:effectRef>
          <a:fontRef idx="minor">
            <a:schemeClr val="lt1"/>
          </a:fontRef>
        </p:style>
        <p:txBody>
          <a:bodyPr rtlCol="0" anchor="t"/>
          <a:lstStyle/>
          <a:p>
            <a:pPr algn="ctr"/>
            <a:r>
              <a:rPr lang="zh-TW" altLang="en-US" dirty="0" smtClean="0"/>
              <a:t>資料</a:t>
            </a:r>
            <a:endParaRPr lang="en-US" altLang="zh-TW" dirty="0" smtClean="0"/>
          </a:p>
          <a:p>
            <a:pPr algn="ctr"/>
            <a:r>
              <a:rPr lang="zh-TW" altLang="en-US" dirty="0" smtClean="0"/>
              <a:t>儲存</a:t>
            </a:r>
            <a:endParaRPr lang="zh-TW" altLang="en-US" dirty="0"/>
          </a:p>
        </p:txBody>
      </p:sp>
      <p:sp>
        <p:nvSpPr>
          <p:cNvPr id="13" name="流程圖: 匯合連接點 12"/>
          <p:cNvSpPr/>
          <p:nvPr/>
        </p:nvSpPr>
        <p:spPr>
          <a:xfrm>
            <a:off x="7185656" y="3500438"/>
            <a:ext cx="580684" cy="571504"/>
          </a:xfrm>
          <a:prstGeom prst="flowChartSummingJunct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cxnSp>
        <p:nvCxnSpPr>
          <p:cNvPr id="24" name="直線接點 23"/>
          <p:cNvCxnSpPr>
            <a:stCxn id="13" idx="4"/>
            <a:endCxn id="12" idx="1"/>
          </p:cNvCxnSpPr>
          <p:nvPr/>
        </p:nvCxnSpPr>
        <p:spPr>
          <a:xfrm rot="16200000" flipH="1">
            <a:off x="7228023" y="4319916"/>
            <a:ext cx="571504" cy="75555"/>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線接點 26"/>
          <p:cNvCxnSpPr>
            <a:stCxn id="13" idx="6"/>
          </p:cNvCxnSpPr>
          <p:nvPr/>
        </p:nvCxnSpPr>
        <p:spPr>
          <a:xfrm>
            <a:off x="7766340" y="3786190"/>
            <a:ext cx="725855" cy="1588"/>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5850" name="Picture 10" descr="C:\Users\timpan\AppData\Local\Microsoft\Windows\Temporary Internet Files\Content.IE5\8FG7IWTQ\MCj02235980000[1].wmf"/>
          <p:cNvPicPr>
            <a:picLocks noChangeAspect="1" noChangeArrowheads="1"/>
          </p:cNvPicPr>
          <p:nvPr/>
        </p:nvPicPr>
        <p:blipFill>
          <a:blip r:embed="rId4" cstate="print"/>
          <a:srcRect/>
          <a:stretch>
            <a:fillRect/>
          </a:stretch>
        </p:blipFill>
        <p:spPr bwMode="auto">
          <a:xfrm>
            <a:off x="4319437" y="4857760"/>
            <a:ext cx="942195" cy="857256"/>
          </a:xfrm>
          <a:prstGeom prst="rect">
            <a:avLst/>
          </a:prstGeom>
          <a:noFill/>
        </p:spPr>
      </p:pic>
      <p:sp>
        <p:nvSpPr>
          <p:cNvPr id="50" name="文字方塊 49"/>
          <p:cNvSpPr txBox="1"/>
          <p:nvPr/>
        </p:nvSpPr>
        <p:spPr>
          <a:xfrm>
            <a:off x="7098438" y="3071810"/>
            <a:ext cx="891253" cy="369332"/>
          </a:xfrm>
          <a:prstGeom prst="rect">
            <a:avLst/>
          </a:prstGeom>
          <a:noFill/>
        </p:spPr>
        <p:txBody>
          <a:bodyPr wrap="none" rtlCol="0">
            <a:spAutoFit/>
          </a:bodyPr>
          <a:lstStyle/>
          <a:p>
            <a:r>
              <a:rPr lang="zh-TW" altLang="en-US" dirty="0" smtClean="0"/>
              <a:t>交換機</a:t>
            </a:r>
            <a:endParaRPr lang="zh-TW" altLang="en-US" dirty="0"/>
          </a:p>
        </p:txBody>
      </p:sp>
      <p:sp>
        <p:nvSpPr>
          <p:cNvPr id="51" name="文字方塊 50"/>
          <p:cNvSpPr txBox="1"/>
          <p:nvPr/>
        </p:nvSpPr>
        <p:spPr>
          <a:xfrm>
            <a:off x="7785203" y="3804826"/>
            <a:ext cx="891253" cy="646331"/>
          </a:xfrm>
          <a:prstGeom prst="rect">
            <a:avLst/>
          </a:prstGeom>
          <a:noFill/>
        </p:spPr>
        <p:txBody>
          <a:bodyPr wrap="none" rtlCol="0">
            <a:spAutoFit/>
          </a:bodyPr>
          <a:lstStyle/>
          <a:p>
            <a:pPr algn="ctr"/>
            <a:r>
              <a:rPr lang="zh-TW" altLang="en-US" dirty="0" smtClean="0"/>
              <a:t>外部</a:t>
            </a:r>
            <a:endParaRPr lang="en-US" altLang="zh-TW" dirty="0" smtClean="0"/>
          </a:p>
          <a:p>
            <a:pPr algn="ctr"/>
            <a:r>
              <a:rPr lang="zh-TW" altLang="en-US" dirty="0" smtClean="0"/>
              <a:t>網路線</a:t>
            </a:r>
            <a:endParaRPr lang="zh-TW" altLang="en-US" dirty="0"/>
          </a:p>
        </p:txBody>
      </p:sp>
      <p:cxnSp>
        <p:nvCxnSpPr>
          <p:cNvPr id="32" name="直線接點 31"/>
          <p:cNvCxnSpPr>
            <a:stCxn id="13" idx="1"/>
            <a:endCxn id="6" idx="5"/>
          </p:cNvCxnSpPr>
          <p:nvPr/>
        </p:nvCxnSpPr>
        <p:spPr>
          <a:xfrm rot="16200000" flipV="1">
            <a:off x="6405807" y="2719244"/>
            <a:ext cx="1119314" cy="61046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線接點 34"/>
          <p:cNvCxnSpPr>
            <a:stCxn id="13" idx="2"/>
            <a:endCxn id="7" idx="5"/>
          </p:cNvCxnSpPr>
          <p:nvPr/>
        </p:nvCxnSpPr>
        <p:spPr>
          <a:xfrm rot="10800000">
            <a:off x="6660232" y="3750704"/>
            <a:ext cx="525424" cy="35487"/>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線接點 36"/>
          <p:cNvCxnSpPr>
            <a:stCxn id="13" idx="3"/>
            <a:endCxn id="8" idx="5"/>
          </p:cNvCxnSpPr>
          <p:nvPr/>
        </p:nvCxnSpPr>
        <p:spPr>
          <a:xfrm rot="5400000">
            <a:off x="6441294" y="4207186"/>
            <a:ext cx="1048340" cy="610463"/>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t>GSM</a:t>
            </a:r>
            <a:r>
              <a:rPr lang="zh-TW" altLang="en-US" sz="2000" dirty="0" smtClean="0"/>
              <a:t>行動通訊具備加密功能，因此要在空間裡攔截語音訊息幾乎不可能。</a:t>
            </a:r>
            <a:r>
              <a:rPr lang="en-US" altLang="zh-TW" sz="2000" dirty="0" smtClean="0">
                <a:solidFill>
                  <a:srgbClr val="0000FF"/>
                </a:solidFill>
              </a:rPr>
              <a:t>GSM</a:t>
            </a:r>
            <a:r>
              <a:rPr lang="zh-TW" altLang="en-US" sz="2000" dirty="0" smtClean="0">
                <a:solidFill>
                  <a:srgbClr val="0000FF"/>
                </a:solidFill>
              </a:rPr>
              <a:t>系統能提供加密機制，是因為手機</a:t>
            </a:r>
            <a:r>
              <a:rPr lang="en-US" altLang="zh-TW" sz="2000" dirty="0" smtClean="0">
                <a:solidFill>
                  <a:srgbClr val="0000FF"/>
                </a:solidFill>
              </a:rPr>
              <a:t>SIM</a:t>
            </a:r>
            <a:r>
              <a:rPr lang="zh-TW" altLang="en-US" sz="2000" dirty="0" smtClean="0">
                <a:solidFill>
                  <a:srgbClr val="0000FF"/>
                </a:solidFill>
              </a:rPr>
              <a:t>卡的金鑰與電信公司機房的金鑰都由電信公司所控制</a:t>
            </a:r>
            <a:r>
              <a:rPr lang="zh-TW" altLang="en-US" sz="2000" dirty="0" smtClean="0"/>
              <a:t>，是一個較封閉的系統。</a:t>
            </a:r>
            <a:endParaRPr lang="en-US" altLang="zh-TW" sz="2000" dirty="0" smtClean="0"/>
          </a:p>
          <a:p>
            <a:r>
              <a:rPr lang="en-US" altLang="zh-TW" sz="2000" dirty="0" smtClean="0"/>
              <a:t>WLAN</a:t>
            </a:r>
            <a:r>
              <a:rPr lang="zh-TW" altLang="en-US" sz="2000" dirty="0" smtClean="0"/>
              <a:t> 則未必具有認證與加密的功能，強化</a:t>
            </a:r>
            <a:r>
              <a:rPr lang="en-US" altLang="zh-TW" sz="2000" dirty="0" smtClean="0"/>
              <a:t>WLAN</a:t>
            </a:r>
            <a:r>
              <a:rPr lang="zh-TW" altLang="en-US" sz="2000" dirty="0" smtClean="0"/>
              <a:t>安全性有三種等級：</a:t>
            </a:r>
            <a:endParaRPr lang="en-US" altLang="zh-TW" sz="2000" dirty="0" smtClean="0"/>
          </a:p>
          <a:p>
            <a:pPr lvl="1"/>
            <a:r>
              <a:rPr lang="zh-TW" altLang="en-US" sz="1800" dirty="0" smtClean="0"/>
              <a:t>最糟的情況是任何人都能連結無線網路入口，完全不做認證。</a:t>
            </a:r>
            <a:endParaRPr lang="en-US" altLang="zh-TW" sz="1800" dirty="0" smtClean="0"/>
          </a:p>
          <a:p>
            <a:pPr lvl="1"/>
            <a:r>
              <a:rPr lang="zh-TW" altLang="en-US" sz="1800" dirty="0" smtClean="0"/>
              <a:t>其次是無線網路伺服器認證登入者，可避免惡意侵入者濫用網路資源或監看其他無線網路使用者。</a:t>
            </a:r>
            <a:endParaRPr lang="en-US" altLang="zh-TW" sz="1800" dirty="0" smtClean="0"/>
          </a:p>
          <a:p>
            <a:pPr lvl="1"/>
            <a:r>
              <a:rPr lang="zh-TW" altLang="en-US" sz="1800" dirty="0" smtClean="0"/>
              <a:t>最安全的是使用者與無線網路伺服器之間彼此相互進行</a:t>
            </a:r>
            <a:r>
              <a:rPr lang="zh-TW" altLang="en-US" sz="1800" dirty="0" smtClean="0">
                <a:solidFill>
                  <a:srgbClr val="0000FF"/>
                </a:solidFill>
              </a:rPr>
              <a:t>認證</a:t>
            </a:r>
            <a:r>
              <a:rPr lang="zh-TW" altLang="en-US" sz="1800" dirty="0" smtClean="0"/>
              <a:t>，可以避免</a:t>
            </a:r>
            <a:r>
              <a:rPr lang="zh-TW" altLang="en-US" sz="1800" dirty="0" smtClean="0">
                <a:latin typeface="微軟正黑體"/>
                <a:ea typeface="微軟正黑體"/>
              </a:rPr>
              <a:t>「</a:t>
            </a:r>
            <a:r>
              <a:rPr lang="zh-TW" altLang="en-US" sz="1800" dirty="0" smtClean="0"/>
              <a:t>欺騙的無線基地台 </a:t>
            </a:r>
            <a:r>
              <a:rPr lang="en-US" altLang="zh-TW" sz="1800" dirty="0" smtClean="0"/>
              <a:t>(rogue access point)</a:t>
            </a:r>
            <a:r>
              <a:rPr lang="zh-TW" altLang="en-US" sz="1800" dirty="0" smtClean="0">
                <a:latin typeface="微軟正黑體"/>
                <a:ea typeface="微軟正黑體"/>
              </a:rPr>
              <a:t>」。</a:t>
            </a:r>
            <a:endParaRPr lang="en-US" altLang="zh-TW" sz="1800" dirty="0" smtClean="0"/>
          </a:p>
          <a:p>
            <a:r>
              <a:rPr lang="en-US" altLang="zh-TW" sz="2000" dirty="0" smtClean="0"/>
              <a:t>WLAN</a:t>
            </a:r>
            <a:r>
              <a:rPr lang="zh-TW" altLang="en-US" sz="2000" dirty="0" smtClean="0"/>
              <a:t> 無線網路系統未必具有集中控管的設計，筆記型電腦與</a:t>
            </a:r>
            <a:r>
              <a:rPr lang="en-US" altLang="zh-TW" sz="2000" dirty="0" smtClean="0"/>
              <a:t>WLAN</a:t>
            </a:r>
            <a:r>
              <a:rPr lang="zh-TW" altLang="en-US" sz="2000" dirty="0" smtClean="0"/>
              <a:t>基地台之間可能沒有相同的金鑰，因此</a:t>
            </a:r>
            <a:r>
              <a:rPr lang="zh-TW" altLang="en-US" sz="2000" dirty="0" smtClean="0">
                <a:solidFill>
                  <a:srgbClr val="0000FF"/>
                </a:solidFill>
              </a:rPr>
              <a:t>大部分公共場所的無線網路</a:t>
            </a:r>
            <a:r>
              <a:rPr lang="zh-TW" altLang="en-US" sz="2000" dirty="0" smtClean="0"/>
              <a:t>並沒有認證與加密的機制，造成使用者與服務供應者雙重的風險。</a:t>
            </a:r>
            <a:endParaRPr lang="en-US" altLang="zh-TW" sz="2000" dirty="0" smtClean="0"/>
          </a:p>
        </p:txBody>
      </p:sp>
      <p:sp>
        <p:nvSpPr>
          <p:cNvPr id="3" name="標題 2"/>
          <p:cNvSpPr>
            <a:spLocks noGrp="1"/>
          </p:cNvSpPr>
          <p:nvPr>
            <p:ph type="title"/>
          </p:nvPr>
        </p:nvSpPr>
        <p:spPr/>
        <p:txBody>
          <a:bodyPr/>
          <a:lstStyle/>
          <a:p>
            <a:r>
              <a:rPr lang="zh-TW" altLang="en-US" dirty="0" smtClean="0"/>
              <a:t>無線通訊系統</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雙絞線</a:t>
            </a:r>
            <a:endParaRPr lang="zh-TW" altLang="en-US" dirty="0"/>
          </a:p>
        </p:txBody>
      </p:sp>
      <p:sp>
        <p:nvSpPr>
          <p:cNvPr id="4" name="內容版面配置區 3"/>
          <p:cNvSpPr>
            <a:spLocks noGrp="1"/>
          </p:cNvSpPr>
          <p:nvPr>
            <p:ph sz="half" idx="1"/>
          </p:nvPr>
        </p:nvSpPr>
        <p:spPr>
          <a:xfrm>
            <a:off x="285720" y="1285860"/>
            <a:ext cx="4430296" cy="5572140"/>
          </a:xfrm>
        </p:spPr>
        <p:txBody>
          <a:bodyPr>
            <a:normAutofit/>
          </a:bodyPr>
          <a:lstStyle/>
          <a:p>
            <a:pPr>
              <a:spcBef>
                <a:spcPts val="1200"/>
              </a:spcBef>
            </a:pPr>
            <a:r>
              <a:rPr lang="zh-TW" altLang="en-US" dirty="0" smtClean="0"/>
              <a:t>雙絞線是最簡單也最便宜的纜線技術，</a:t>
            </a:r>
            <a:r>
              <a:rPr lang="zh-TW" altLang="en-US" dirty="0" smtClean="0">
                <a:solidFill>
                  <a:srgbClr val="FF0000"/>
                </a:solidFill>
              </a:rPr>
              <a:t>多年來都是最常使用的網路線</a:t>
            </a:r>
            <a:r>
              <a:rPr lang="zh-TW" altLang="en-US" dirty="0" smtClean="0"/>
              <a:t>。</a:t>
            </a:r>
            <a:endParaRPr lang="en-US" altLang="zh-TW" dirty="0" smtClean="0"/>
          </a:p>
          <a:p>
            <a:pPr lvl="1">
              <a:spcBef>
                <a:spcPts val="1200"/>
              </a:spcBef>
            </a:pPr>
            <a:r>
              <a:rPr lang="zh-TW" altLang="en-US" dirty="0" smtClean="0"/>
              <a:t>非遮蔽式雙絞線 </a:t>
            </a:r>
            <a:r>
              <a:rPr lang="en-US" altLang="zh-TW" dirty="0" smtClean="0"/>
              <a:t>(unshielded twisted pair, UTP) </a:t>
            </a:r>
            <a:r>
              <a:rPr lang="zh-TW" altLang="en-US" dirty="0" smtClean="0"/>
              <a:t>將兩條由銅絲組成的銅線分別覆上絕緣體後絞纏在一起，可有效減低電磁干擾與交叉對話 </a:t>
            </a:r>
            <a:r>
              <a:rPr lang="en-US" altLang="zh-TW" dirty="0" smtClean="0"/>
              <a:t>(crosstalk)</a:t>
            </a:r>
            <a:r>
              <a:rPr lang="zh-TW" altLang="en-US" dirty="0" smtClean="0"/>
              <a:t>，外面再覆一層</a:t>
            </a:r>
            <a:r>
              <a:rPr lang="en-US" altLang="zh-TW" dirty="0" smtClean="0"/>
              <a:t>PVC</a:t>
            </a:r>
            <a:r>
              <a:rPr lang="zh-TW" altLang="en-US" dirty="0" smtClean="0"/>
              <a:t>外衣做為保護。</a:t>
            </a:r>
            <a:endParaRPr lang="en-US" altLang="zh-TW" dirty="0" smtClean="0"/>
          </a:p>
          <a:p>
            <a:pPr lvl="1">
              <a:spcBef>
                <a:spcPts val="1200"/>
              </a:spcBef>
            </a:pPr>
            <a:r>
              <a:rPr lang="zh-TW" altLang="en-US" dirty="0" smtClean="0"/>
              <a:t>遮蔽式雙絞線 </a:t>
            </a:r>
            <a:r>
              <a:rPr lang="en-US" altLang="zh-TW" dirty="0" smtClean="0"/>
              <a:t>(shielded twisted pair, STP) </a:t>
            </a:r>
            <a:r>
              <a:rPr lang="zh-TW" altLang="en-US" dirty="0" smtClean="0"/>
              <a:t>類似</a:t>
            </a:r>
            <a:r>
              <a:rPr lang="en-US" altLang="zh-TW" dirty="0" smtClean="0"/>
              <a:t>UTP</a:t>
            </a:r>
            <a:r>
              <a:rPr lang="zh-TW" altLang="en-US" dirty="0" smtClean="0"/>
              <a:t>，但另加一層接地的金屬遮蔽層，以降低電磁波干擾與電磁訊號外洩。</a:t>
            </a:r>
            <a:endParaRPr lang="en-US" altLang="zh-TW" dirty="0" smtClean="0"/>
          </a:p>
          <a:p>
            <a:pPr>
              <a:spcBef>
                <a:spcPts val="1200"/>
              </a:spcBef>
            </a:pPr>
            <a:r>
              <a:rPr lang="zh-TW" altLang="en-US" dirty="0" smtClean="0"/>
              <a:t>常見的網路線如右圖所示 </a:t>
            </a:r>
            <a:r>
              <a:rPr lang="en-US" altLang="zh-TW" dirty="0" smtClean="0"/>
              <a:t>CAT5 (100 Mbps) </a:t>
            </a:r>
            <a:r>
              <a:rPr lang="zh-TW" altLang="en-US" dirty="0" smtClean="0"/>
              <a:t>或 </a:t>
            </a:r>
            <a:r>
              <a:rPr lang="en-US" altLang="zh-TW" dirty="0" smtClean="0"/>
              <a:t>CAT6 (1000 Mbps) </a:t>
            </a:r>
            <a:r>
              <a:rPr lang="zh-TW" altLang="en-US" dirty="0" smtClean="0"/>
              <a:t>即為</a:t>
            </a:r>
            <a:r>
              <a:rPr lang="en-US" altLang="zh-TW" dirty="0" smtClean="0"/>
              <a:t>UTP</a:t>
            </a:r>
            <a:r>
              <a:rPr lang="zh-TW" altLang="en-US" dirty="0" smtClean="0"/>
              <a:t>。</a:t>
            </a:r>
            <a:endParaRPr lang="zh-TW" altLang="en-US" dirty="0"/>
          </a:p>
        </p:txBody>
      </p:sp>
      <p:pic>
        <p:nvPicPr>
          <p:cNvPr id="36868" name="Picture 4" descr="C:\Users\timpan\Documents\Graphics Files\cat5_gray.gif"/>
          <p:cNvPicPr>
            <a:picLocks noChangeAspect="1" noChangeArrowheads="1"/>
          </p:cNvPicPr>
          <p:nvPr/>
        </p:nvPicPr>
        <p:blipFill>
          <a:blip r:embed="rId2" cstate="print"/>
          <a:srcRect/>
          <a:stretch>
            <a:fillRect/>
          </a:stretch>
        </p:blipFill>
        <p:spPr bwMode="auto">
          <a:xfrm>
            <a:off x="5625140" y="5193799"/>
            <a:ext cx="1814513" cy="1021283"/>
          </a:xfrm>
          <a:prstGeom prst="rect">
            <a:avLst/>
          </a:prstGeom>
          <a:noFill/>
        </p:spPr>
      </p:pic>
      <p:sp>
        <p:nvSpPr>
          <p:cNvPr id="21" name="文字方塊 20"/>
          <p:cNvSpPr txBox="1"/>
          <p:nvPr/>
        </p:nvSpPr>
        <p:spPr>
          <a:xfrm>
            <a:off x="6512841" y="5907305"/>
            <a:ext cx="1887889" cy="369332"/>
          </a:xfrm>
          <a:prstGeom prst="rect">
            <a:avLst/>
          </a:prstGeom>
          <a:noFill/>
        </p:spPr>
        <p:txBody>
          <a:bodyPr wrap="none" rtlCol="0">
            <a:spAutoFit/>
          </a:bodyPr>
          <a:lstStyle/>
          <a:p>
            <a:r>
              <a:rPr lang="en-US" altLang="zh-TW" dirty="0" smtClean="0">
                <a:latin typeface="Calibri" pitchFamily="34" charset="0"/>
                <a:cs typeface="Calibri" pitchFamily="34" charset="0"/>
              </a:rPr>
              <a:t>CAT5</a:t>
            </a:r>
            <a:r>
              <a:rPr lang="zh-TW" altLang="en-US" dirty="0" smtClean="0">
                <a:latin typeface="Calibri" pitchFamily="34" charset="0"/>
                <a:cs typeface="Calibri" pitchFamily="34" charset="0"/>
              </a:rPr>
              <a:t> 或 </a:t>
            </a:r>
            <a:r>
              <a:rPr lang="en-US" altLang="zh-TW" dirty="0" smtClean="0">
                <a:latin typeface="Calibri" pitchFamily="34" charset="0"/>
                <a:cs typeface="Calibri" pitchFamily="34" charset="0"/>
              </a:rPr>
              <a:t>CAT6 UTP</a:t>
            </a:r>
            <a:endParaRPr lang="zh-TW" altLang="en-US" dirty="0">
              <a:latin typeface="Calibri" pitchFamily="34" charset="0"/>
              <a:cs typeface="Calibri" pitchFamily="34" charset="0"/>
            </a:endParaRPr>
          </a:p>
        </p:txBody>
      </p:sp>
      <p:grpSp>
        <p:nvGrpSpPr>
          <p:cNvPr id="22" name="群組 21"/>
          <p:cNvGrpSpPr/>
          <p:nvPr/>
        </p:nvGrpSpPr>
        <p:grpSpPr>
          <a:xfrm>
            <a:off x="5436096" y="1428736"/>
            <a:ext cx="2677690" cy="3419141"/>
            <a:chOff x="5740278" y="1285860"/>
            <a:chExt cx="2677690" cy="3419141"/>
          </a:xfrm>
        </p:grpSpPr>
        <p:pic>
          <p:nvPicPr>
            <p:cNvPr id="36866" name="Picture 2" descr="C:\Users\timpan\Documents\Graphics Files\unshielded_twisted_pair.jpg"/>
            <p:cNvPicPr>
              <a:picLocks noChangeAspect="1" noChangeArrowheads="1"/>
            </p:cNvPicPr>
            <p:nvPr/>
          </p:nvPicPr>
          <p:blipFill>
            <a:blip r:embed="rId3" cstate="print"/>
            <a:srcRect/>
            <a:stretch>
              <a:fillRect/>
            </a:stretch>
          </p:blipFill>
          <p:spPr bwMode="auto">
            <a:xfrm>
              <a:off x="5740278" y="1655192"/>
              <a:ext cx="2605235" cy="824679"/>
            </a:xfrm>
            <a:prstGeom prst="rect">
              <a:avLst/>
            </a:prstGeom>
            <a:noFill/>
          </p:spPr>
        </p:pic>
        <p:pic>
          <p:nvPicPr>
            <p:cNvPr id="36867" name="Picture 3" descr="C:\Users\timpan\Documents\Graphics Files\shielded_twisted_pair.jpg"/>
            <p:cNvPicPr>
              <a:picLocks noChangeAspect="1" noChangeArrowheads="1"/>
            </p:cNvPicPr>
            <p:nvPr/>
          </p:nvPicPr>
          <p:blipFill>
            <a:blip r:embed="rId4" cstate="print"/>
            <a:srcRect/>
            <a:stretch>
              <a:fillRect/>
            </a:stretch>
          </p:blipFill>
          <p:spPr bwMode="auto">
            <a:xfrm>
              <a:off x="5743608" y="3470949"/>
              <a:ext cx="2614606" cy="815307"/>
            </a:xfrm>
            <a:prstGeom prst="rect">
              <a:avLst/>
            </a:prstGeom>
            <a:noFill/>
          </p:spPr>
        </p:pic>
        <p:sp>
          <p:nvSpPr>
            <p:cNvPr id="8" name="文字方塊 7"/>
            <p:cNvSpPr txBox="1"/>
            <p:nvPr/>
          </p:nvSpPr>
          <p:spPr>
            <a:xfrm>
              <a:off x="5744539" y="4335669"/>
              <a:ext cx="1048685" cy="369332"/>
            </a:xfrm>
            <a:prstGeom prst="rect">
              <a:avLst/>
            </a:prstGeom>
            <a:noFill/>
          </p:spPr>
          <p:txBody>
            <a:bodyPr wrap="none" rtlCol="0">
              <a:spAutoFit/>
            </a:bodyPr>
            <a:lstStyle/>
            <a:p>
              <a:r>
                <a:rPr lang="en-US" altLang="zh-TW" dirty="0" smtClean="0">
                  <a:latin typeface="Calibri" pitchFamily="34" charset="0"/>
                  <a:cs typeface="Calibri" pitchFamily="34" charset="0"/>
                </a:rPr>
                <a:t>PVC</a:t>
              </a:r>
              <a:r>
                <a:rPr lang="zh-TW" altLang="en-US" dirty="0" smtClean="0">
                  <a:latin typeface="Calibri" pitchFamily="34" charset="0"/>
                  <a:cs typeface="Calibri" pitchFamily="34" charset="0"/>
                </a:rPr>
                <a:t>外衣</a:t>
              </a:r>
              <a:endParaRPr lang="zh-TW" altLang="en-US" dirty="0">
                <a:latin typeface="Calibri" pitchFamily="34" charset="0"/>
                <a:cs typeface="Calibri" pitchFamily="34" charset="0"/>
              </a:endParaRPr>
            </a:p>
          </p:txBody>
        </p:sp>
        <p:sp>
          <p:nvSpPr>
            <p:cNvPr id="9" name="文字方塊 8"/>
            <p:cNvSpPr txBox="1"/>
            <p:nvPr/>
          </p:nvSpPr>
          <p:spPr>
            <a:xfrm>
              <a:off x="6600864" y="4335669"/>
              <a:ext cx="877163" cy="369332"/>
            </a:xfrm>
            <a:prstGeom prst="rect">
              <a:avLst/>
            </a:prstGeom>
            <a:noFill/>
          </p:spPr>
          <p:txBody>
            <a:bodyPr wrap="none" rtlCol="0">
              <a:spAutoFit/>
            </a:bodyPr>
            <a:lstStyle/>
            <a:p>
              <a:r>
                <a:rPr lang="zh-TW" altLang="en-US" dirty="0" smtClean="0">
                  <a:latin typeface="Calibri" pitchFamily="34" charset="0"/>
                  <a:cs typeface="Calibri" pitchFamily="34" charset="0"/>
                </a:rPr>
                <a:t>遮蔽層</a:t>
              </a:r>
              <a:endParaRPr lang="zh-TW" altLang="en-US" dirty="0">
                <a:latin typeface="Calibri" pitchFamily="34" charset="0"/>
                <a:cs typeface="Calibri" pitchFamily="34" charset="0"/>
              </a:endParaRPr>
            </a:p>
          </p:txBody>
        </p:sp>
        <p:sp>
          <p:nvSpPr>
            <p:cNvPr id="10" name="文字方塊 9"/>
            <p:cNvSpPr txBox="1"/>
            <p:nvPr/>
          </p:nvSpPr>
          <p:spPr>
            <a:xfrm>
              <a:off x="7771637" y="4335669"/>
              <a:ext cx="646331" cy="369332"/>
            </a:xfrm>
            <a:prstGeom prst="rect">
              <a:avLst/>
            </a:prstGeom>
            <a:noFill/>
          </p:spPr>
          <p:txBody>
            <a:bodyPr wrap="none" rtlCol="0">
              <a:spAutoFit/>
            </a:bodyPr>
            <a:lstStyle/>
            <a:p>
              <a:r>
                <a:rPr lang="zh-TW" altLang="en-US" dirty="0" smtClean="0">
                  <a:latin typeface="Calibri" pitchFamily="34" charset="0"/>
                  <a:cs typeface="Calibri" pitchFamily="34" charset="0"/>
                </a:rPr>
                <a:t>銅線</a:t>
              </a:r>
              <a:endParaRPr lang="zh-TW" altLang="en-US" dirty="0">
                <a:latin typeface="Calibri" pitchFamily="34" charset="0"/>
                <a:cs typeface="Calibri" pitchFamily="34" charset="0"/>
              </a:endParaRPr>
            </a:p>
          </p:txBody>
        </p:sp>
        <p:sp>
          <p:nvSpPr>
            <p:cNvPr id="11" name="文字方塊 10"/>
            <p:cNvSpPr txBox="1"/>
            <p:nvPr/>
          </p:nvSpPr>
          <p:spPr>
            <a:xfrm>
              <a:off x="7143768" y="4335669"/>
              <a:ext cx="877163" cy="369332"/>
            </a:xfrm>
            <a:prstGeom prst="rect">
              <a:avLst/>
            </a:prstGeom>
            <a:noFill/>
          </p:spPr>
          <p:txBody>
            <a:bodyPr wrap="none" rtlCol="0">
              <a:spAutoFit/>
            </a:bodyPr>
            <a:lstStyle/>
            <a:p>
              <a:r>
                <a:rPr lang="zh-TW" altLang="en-US" dirty="0" smtClean="0">
                  <a:latin typeface="Calibri" pitchFamily="34" charset="0"/>
                  <a:cs typeface="Calibri" pitchFamily="34" charset="0"/>
                </a:rPr>
                <a:t>絕緣體</a:t>
              </a:r>
              <a:endParaRPr lang="zh-TW" altLang="en-US" dirty="0">
                <a:latin typeface="Calibri" pitchFamily="34" charset="0"/>
                <a:cs typeface="Calibri" pitchFamily="34" charset="0"/>
              </a:endParaRPr>
            </a:p>
          </p:txBody>
        </p:sp>
        <p:sp>
          <p:nvSpPr>
            <p:cNvPr id="12" name="文字方塊 11"/>
            <p:cNvSpPr txBox="1"/>
            <p:nvPr/>
          </p:nvSpPr>
          <p:spPr>
            <a:xfrm>
              <a:off x="5743608" y="2478281"/>
              <a:ext cx="1048685" cy="369332"/>
            </a:xfrm>
            <a:prstGeom prst="rect">
              <a:avLst/>
            </a:prstGeom>
            <a:noFill/>
          </p:spPr>
          <p:txBody>
            <a:bodyPr wrap="none" rtlCol="0">
              <a:spAutoFit/>
            </a:bodyPr>
            <a:lstStyle/>
            <a:p>
              <a:r>
                <a:rPr lang="en-US" altLang="zh-TW" dirty="0" smtClean="0">
                  <a:latin typeface="Calibri" pitchFamily="34" charset="0"/>
                  <a:cs typeface="Calibri" pitchFamily="34" charset="0"/>
                </a:rPr>
                <a:t>PVC</a:t>
              </a:r>
              <a:r>
                <a:rPr lang="zh-TW" altLang="en-US" dirty="0" smtClean="0">
                  <a:latin typeface="Calibri" pitchFamily="34" charset="0"/>
                  <a:cs typeface="Calibri" pitchFamily="34" charset="0"/>
                </a:rPr>
                <a:t>外衣</a:t>
              </a:r>
              <a:endParaRPr lang="zh-TW" altLang="en-US" dirty="0">
                <a:latin typeface="Calibri" pitchFamily="34" charset="0"/>
                <a:cs typeface="Calibri" pitchFamily="34" charset="0"/>
              </a:endParaRPr>
            </a:p>
          </p:txBody>
        </p:sp>
        <p:sp>
          <p:nvSpPr>
            <p:cNvPr id="14" name="文字方塊 13"/>
            <p:cNvSpPr txBox="1"/>
            <p:nvPr/>
          </p:nvSpPr>
          <p:spPr>
            <a:xfrm>
              <a:off x="7770706" y="2478281"/>
              <a:ext cx="646331" cy="369332"/>
            </a:xfrm>
            <a:prstGeom prst="rect">
              <a:avLst/>
            </a:prstGeom>
            <a:noFill/>
          </p:spPr>
          <p:txBody>
            <a:bodyPr wrap="none" rtlCol="0">
              <a:spAutoFit/>
            </a:bodyPr>
            <a:lstStyle/>
            <a:p>
              <a:r>
                <a:rPr lang="zh-TW" altLang="en-US" dirty="0" smtClean="0">
                  <a:latin typeface="Calibri" pitchFamily="34" charset="0"/>
                  <a:cs typeface="Calibri" pitchFamily="34" charset="0"/>
                </a:rPr>
                <a:t>銅線</a:t>
              </a:r>
              <a:endParaRPr lang="zh-TW" altLang="en-US" dirty="0">
                <a:latin typeface="Calibri" pitchFamily="34" charset="0"/>
                <a:cs typeface="Calibri" pitchFamily="34" charset="0"/>
              </a:endParaRPr>
            </a:p>
          </p:txBody>
        </p:sp>
        <p:sp>
          <p:nvSpPr>
            <p:cNvPr id="16" name="文字方塊 15"/>
            <p:cNvSpPr txBox="1"/>
            <p:nvPr/>
          </p:nvSpPr>
          <p:spPr>
            <a:xfrm>
              <a:off x="6172236" y="3000372"/>
              <a:ext cx="1569660" cy="369332"/>
            </a:xfrm>
            <a:prstGeom prst="rect">
              <a:avLst/>
            </a:prstGeom>
            <a:noFill/>
          </p:spPr>
          <p:txBody>
            <a:bodyPr wrap="none" rtlCol="0">
              <a:spAutoFit/>
            </a:bodyPr>
            <a:lstStyle/>
            <a:p>
              <a:r>
                <a:rPr lang="zh-TW" altLang="en-US" dirty="0" smtClean="0">
                  <a:latin typeface="Calibri" pitchFamily="34" charset="0"/>
                  <a:cs typeface="Calibri" pitchFamily="34" charset="0"/>
                </a:rPr>
                <a:t>遮蔽式雙絞線</a:t>
              </a:r>
              <a:endParaRPr lang="zh-TW" altLang="en-US" dirty="0">
                <a:latin typeface="Calibri" pitchFamily="34" charset="0"/>
                <a:cs typeface="Calibri" pitchFamily="34" charset="0"/>
              </a:endParaRPr>
            </a:p>
          </p:txBody>
        </p:sp>
        <p:sp>
          <p:nvSpPr>
            <p:cNvPr id="17" name="文字方塊 16"/>
            <p:cNvSpPr txBox="1"/>
            <p:nvPr/>
          </p:nvSpPr>
          <p:spPr>
            <a:xfrm>
              <a:off x="6100798" y="1285860"/>
              <a:ext cx="1800493" cy="369332"/>
            </a:xfrm>
            <a:prstGeom prst="rect">
              <a:avLst/>
            </a:prstGeom>
            <a:noFill/>
          </p:spPr>
          <p:txBody>
            <a:bodyPr wrap="none" rtlCol="0">
              <a:spAutoFit/>
            </a:bodyPr>
            <a:lstStyle/>
            <a:p>
              <a:r>
                <a:rPr lang="zh-TW" altLang="en-US" dirty="0" smtClean="0">
                  <a:latin typeface="Calibri" pitchFamily="34" charset="0"/>
                  <a:cs typeface="Calibri" pitchFamily="34" charset="0"/>
                </a:rPr>
                <a:t>非遮蔽式雙絞線</a:t>
              </a:r>
              <a:endParaRPr lang="zh-TW" altLang="en-US" dirty="0">
                <a:latin typeface="Calibri" pitchFamily="34" charset="0"/>
                <a:cs typeface="Calibri" pitchFamily="34" charset="0"/>
              </a:endParaRPr>
            </a:p>
          </p:txBody>
        </p:sp>
        <p:sp>
          <p:nvSpPr>
            <p:cNvPr id="18" name="文字方塊 17"/>
            <p:cNvSpPr txBox="1"/>
            <p:nvPr/>
          </p:nvSpPr>
          <p:spPr>
            <a:xfrm>
              <a:off x="6858016" y="2478281"/>
              <a:ext cx="877163" cy="369332"/>
            </a:xfrm>
            <a:prstGeom prst="rect">
              <a:avLst/>
            </a:prstGeom>
            <a:noFill/>
          </p:spPr>
          <p:txBody>
            <a:bodyPr wrap="none" rtlCol="0">
              <a:spAutoFit/>
            </a:bodyPr>
            <a:lstStyle/>
            <a:p>
              <a:r>
                <a:rPr lang="zh-TW" altLang="en-US" dirty="0" smtClean="0">
                  <a:latin typeface="Calibri" pitchFamily="34" charset="0"/>
                  <a:cs typeface="Calibri" pitchFamily="34" charset="0"/>
                </a:rPr>
                <a:t>絕緣體</a:t>
              </a:r>
              <a:endParaRPr lang="zh-TW" altLang="en-US" dirty="0">
                <a:latin typeface="Calibri" pitchFamily="34" charset="0"/>
                <a:cs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同軸電纜</a:t>
            </a:r>
            <a:endParaRPr lang="zh-TW" altLang="en-US" dirty="0"/>
          </a:p>
        </p:txBody>
      </p:sp>
      <p:sp>
        <p:nvSpPr>
          <p:cNvPr id="3" name="內容版面配置區 2"/>
          <p:cNvSpPr>
            <a:spLocks noGrp="1"/>
          </p:cNvSpPr>
          <p:nvPr>
            <p:ph sz="half" idx="1"/>
          </p:nvPr>
        </p:nvSpPr>
        <p:spPr>
          <a:xfrm>
            <a:off x="285720" y="1285860"/>
            <a:ext cx="4574312" cy="5357850"/>
          </a:xfrm>
        </p:spPr>
        <p:txBody>
          <a:bodyPr/>
          <a:lstStyle/>
          <a:p>
            <a:pPr>
              <a:spcBef>
                <a:spcPts val="1200"/>
              </a:spcBef>
            </a:pPr>
            <a:r>
              <a:rPr lang="zh-TW" altLang="en-US" dirty="0" smtClean="0"/>
              <a:t>同軸電纜 </a:t>
            </a:r>
            <a:r>
              <a:rPr lang="en-US" altLang="zh-TW" dirty="0" smtClean="0"/>
              <a:t>(coaxial cable, Coax) </a:t>
            </a:r>
            <a:r>
              <a:rPr lang="zh-TW" altLang="en-US" dirty="0" smtClean="0"/>
              <a:t>以一條金屬中心線傳訊號，外包較厚的絕緣體。絕緣體外有編織的金屬網接地，再以最外層</a:t>
            </a:r>
            <a:r>
              <a:rPr lang="en-US" altLang="zh-TW" dirty="0" smtClean="0"/>
              <a:t>PVC</a:t>
            </a:r>
            <a:r>
              <a:rPr lang="zh-TW" altLang="en-US" dirty="0" smtClean="0"/>
              <a:t>外衣做為保護。</a:t>
            </a:r>
            <a:endParaRPr lang="en-US" altLang="zh-TW" dirty="0" smtClean="0"/>
          </a:p>
          <a:p>
            <a:pPr>
              <a:spcBef>
                <a:spcPts val="1200"/>
              </a:spcBef>
            </a:pPr>
            <a:r>
              <a:rPr lang="zh-TW" altLang="en-US" dirty="0" smtClean="0"/>
              <a:t>金屬中心線比雙絞線粗，因此可以支援較高頻寬與較長的纜線距離。接地的金屬網遮蔽層，可以降低電磁波干擾，並避免電磁訊號外洩。</a:t>
            </a:r>
            <a:endParaRPr lang="en-US" altLang="zh-TW" dirty="0" smtClean="0"/>
          </a:p>
          <a:p>
            <a:pPr>
              <a:spcBef>
                <a:spcPts val="1200"/>
              </a:spcBef>
            </a:pPr>
            <a:r>
              <a:rPr lang="zh-TW" altLang="en-US" dirty="0" smtClean="0"/>
              <a:t>同軸電纜的缺點是比較昂貴，而且粗重、不易彎折。因此只被使用於特定應用，例如有線電視。</a:t>
            </a:r>
            <a:endParaRPr lang="en-US" altLang="zh-TW" dirty="0" smtClean="0"/>
          </a:p>
        </p:txBody>
      </p:sp>
      <p:pic>
        <p:nvPicPr>
          <p:cNvPr id="37890" name="Picture 2" descr="C:\Users\timpan\Documents\Graphics Files\coaxial.jpg"/>
          <p:cNvPicPr>
            <a:picLocks noChangeAspect="1" noChangeArrowheads="1"/>
          </p:cNvPicPr>
          <p:nvPr/>
        </p:nvPicPr>
        <p:blipFill>
          <a:blip r:embed="rId2" cstate="print"/>
          <a:srcRect/>
          <a:stretch>
            <a:fillRect/>
          </a:stretch>
        </p:blipFill>
        <p:spPr bwMode="auto">
          <a:xfrm>
            <a:off x="5076056" y="2056811"/>
            <a:ext cx="3321828" cy="2491371"/>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ctr"/>
            <a:r>
              <a:rPr lang="en-US" altLang="zh-TW" sz="4400" dirty="0">
                <a:solidFill>
                  <a:srgbClr val="FF0000"/>
                </a:solidFill>
                <a:latin typeface="標楷體" panose="03000509000000000000" pitchFamily="65" charset="-120"/>
                <a:ea typeface="標楷體" panose="03000509000000000000" pitchFamily="65" charset="-120"/>
              </a:rPr>
              <a:t>8.1 </a:t>
            </a:r>
            <a:r>
              <a:rPr lang="zh-TW" altLang="en-US" sz="4400" dirty="0">
                <a:solidFill>
                  <a:srgbClr val="FF0000"/>
                </a:solidFill>
                <a:latin typeface="標楷體" panose="03000509000000000000" pitchFamily="65" charset="-120"/>
                <a:ea typeface="標楷體" panose="03000509000000000000" pitchFamily="65" charset="-120"/>
              </a:rPr>
              <a:t>電腦系統架構</a:t>
            </a:r>
            <a:endParaRPr lang="en-US" altLang="zh-TW" sz="4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2688131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光纖</a:t>
            </a:r>
            <a:endParaRPr lang="zh-TW" altLang="en-US" dirty="0"/>
          </a:p>
        </p:txBody>
      </p:sp>
      <p:sp>
        <p:nvSpPr>
          <p:cNvPr id="3" name="內容版面配置區 2"/>
          <p:cNvSpPr>
            <a:spLocks noGrp="1"/>
          </p:cNvSpPr>
          <p:nvPr>
            <p:ph sz="half" idx="1"/>
          </p:nvPr>
        </p:nvSpPr>
        <p:spPr>
          <a:xfrm>
            <a:off x="285720" y="1285860"/>
            <a:ext cx="4646320" cy="5143536"/>
          </a:xfrm>
        </p:spPr>
        <p:txBody>
          <a:bodyPr/>
          <a:lstStyle/>
          <a:p>
            <a:r>
              <a:rPr lang="zh-TW" altLang="en-US" sz="2200" dirty="0" smtClean="0"/>
              <a:t>光纖 </a:t>
            </a:r>
            <a:r>
              <a:rPr lang="en-US" altLang="zh-TW" sz="2200" dirty="0" smtClean="0"/>
              <a:t>(</a:t>
            </a:r>
            <a:r>
              <a:rPr lang="en-US" altLang="zh-TW" sz="2200" dirty="0" smtClean="0">
                <a:solidFill>
                  <a:srgbClr val="FF0000"/>
                </a:solidFill>
              </a:rPr>
              <a:t>fiber</a:t>
            </a:r>
            <a:r>
              <a:rPr lang="en-US" altLang="zh-TW" sz="2200" dirty="0" smtClean="0"/>
              <a:t> optics) </a:t>
            </a:r>
            <a:r>
              <a:rPr lang="zh-TW" altLang="en-US" sz="2200" dirty="0" smtClean="0"/>
              <a:t>包含三個組件：</a:t>
            </a:r>
            <a:endParaRPr lang="en-US" altLang="zh-TW" sz="2200" dirty="0" smtClean="0"/>
          </a:p>
          <a:p>
            <a:pPr lvl="1"/>
            <a:r>
              <a:rPr lang="zh-TW" altLang="en-US" dirty="0" smtClean="0"/>
              <a:t>光源：光源的產生可能是發光二極體 </a:t>
            </a:r>
            <a:r>
              <a:rPr lang="en-US" altLang="zh-TW" dirty="0" smtClean="0"/>
              <a:t>(LED) </a:t>
            </a:r>
            <a:r>
              <a:rPr lang="zh-TW" altLang="en-US" dirty="0" smtClean="0"/>
              <a:t>或是二極體雷射光 </a:t>
            </a:r>
            <a:r>
              <a:rPr lang="en-US" altLang="zh-TW" dirty="0" smtClean="0"/>
              <a:t>(diode laser)</a:t>
            </a:r>
            <a:r>
              <a:rPr lang="zh-TW" altLang="en-US" dirty="0" smtClean="0"/>
              <a:t>。</a:t>
            </a:r>
            <a:endParaRPr lang="en-US" altLang="zh-TW" dirty="0" smtClean="0"/>
          </a:p>
          <a:p>
            <a:pPr lvl="1"/>
            <a:r>
              <a:rPr lang="zh-TW" altLang="en-US" dirty="0" smtClean="0"/>
              <a:t>光纜線：基本上由三個部分組成：核心是很細的玻璃線或塑膠線來傳送光線。核心周圍的包層扮演光導角色，可以使光線折射回光纖。塑膠層包覆在外做為保護。</a:t>
            </a:r>
            <a:endParaRPr lang="en-US" altLang="zh-TW" dirty="0" smtClean="0"/>
          </a:p>
          <a:p>
            <a:pPr lvl="1"/>
            <a:r>
              <a:rPr lang="zh-TW" altLang="en-US" dirty="0" smtClean="0">
                <a:solidFill>
                  <a:srgbClr val="0000FF"/>
                </a:solidFill>
              </a:rPr>
              <a:t>光感應器：將光訊號轉回電訊號</a:t>
            </a:r>
            <a:r>
              <a:rPr lang="zh-TW" altLang="en-US" dirty="0" smtClean="0"/>
              <a:t>。</a:t>
            </a:r>
            <a:endParaRPr lang="en-US" altLang="zh-TW" dirty="0" smtClean="0"/>
          </a:p>
          <a:p>
            <a:r>
              <a:rPr lang="zh-TW" altLang="en-US" dirty="0" smtClean="0"/>
              <a:t>光纖的優缺點如下：</a:t>
            </a:r>
            <a:endParaRPr lang="en-US" altLang="zh-TW" dirty="0" smtClean="0"/>
          </a:p>
          <a:p>
            <a:pPr lvl="1"/>
            <a:r>
              <a:rPr lang="zh-TW" altLang="en-US" dirty="0" smtClean="0"/>
              <a:t>優點：</a:t>
            </a:r>
            <a:r>
              <a:rPr lang="zh-TW" altLang="en-US" dirty="0" smtClean="0">
                <a:solidFill>
                  <a:srgbClr val="0000FF"/>
                </a:solidFill>
              </a:rPr>
              <a:t>高頻寬</a:t>
            </a:r>
            <a:r>
              <a:rPr lang="zh-TW" altLang="en-US" dirty="0" smtClean="0"/>
              <a:t>；</a:t>
            </a:r>
            <a:r>
              <a:rPr lang="zh-TW" altLang="en-US" dirty="0" smtClean="0">
                <a:solidFill>
                  <a:srgbClr val="0000FF"/>
                </a:solidFill>
              </a:rPr>
              <a:t>不受電磁干擾</a:t>
            </a:r>
            <a:r>
              <a:rPr lang="zh-TW" altLang="en-US" dirty="0" smtClean="0"/>
              <a:t>；</a:t>
            </a:r>
            <a:r>
              <a:rPr lang="zh-TW" altLang="en-US" dirty="0" smtClean="0">
                <a:solidFill>
                  <a:srgbClr val="0000FF"/>
                </a:solidFill>
              </a:rPr>
              <a:t>很難掛線竊聽</a:t>
            </a:r>
            <a:r>
              <a:rPr lang="zh-TW" altLang="en-US" dirty="0" smtClean="0"/>
              <a:t>。</a:t>
            </a:r>
            <a:endParaRPr lang="en-US" altLang="zh-TW" dirty="0" smtClean="0"/>
          </a:p>
          <a:p>
            <a:pPr lvl="1"/>
            <a:r>
              <a:rPr lang="zh-TW" altLang="en-US" dirty="0" smtClean="0"/>
              <a:t>缺點：較昂貴；較難安裝。</a:t>
            </a:r>
            <a:endParaRPr lang="zh-TW" altLang="en-US" dirty="0"/>
          </a:p>
        </p:txBody>
      </p:sp>
      <p:pic>
        <p:nvPicPr>
          <p:cNvPr id="38914" name="Picture 2" descr="C:\Users\timpan\Documents\Graphics Files\Fiber.jpg"/>
          <p:cNvPicPr>
            <a:picLocks noChangeAspect="1" noChangeArrowheads="1"/>
          </p:cNvPicPr>
          <p:nvPr/>
        </p:nvPicPr>
        <p:blipFill>
          <a:blip r:embed="rId2" cstate="print"/>
          <a:srcRect/>
          <a:stretch>
            <a:fillRect/>
          </a:stretch>
        </p:blipFill>
        <p:spPr bwMode="auto">
          <a:xfrm>
            <a:off x="5345546" y="1835975"/>
            <a:ext cx="2970870" cy="280747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ctr"/>
            <a:r>
              <a:rPr lang="en-US" altLang="zh-TW" sz="4400" dirty="0" smtClean="0">
                <a:solidFill>
                  <a:srgbClr val="FF0000"/>
                </a:solidFill>
                <a:latin typeface="標楷體" panose="03000509000000000000" pitchFamily="65" charset="-120"/>
                <a:ea typeface="標楷體" panose="03000509000000000000" pitchFamily="65" charset="-120"/>
              </a:rPr>
              <a:t>8.5 </a:t>
            </a:r>
            <a:r>
              <a:rPr lang="en-US" altLang="zh-TW" sz="4400" dirty="0">
                <a:solidFill>
                  <a:srgbClr val="FF0000"/>
                </a:solidFill>
                <a:latin typeface="標楷體" panose="03000509000000000000" pitchFamily="65" charset="-120"/>
                <a:ea typeface="標楷體" panose="03000509000000000000" pitchFamily="65" charset="-120"/>
              </a:rPr>
              <a:t>OSI</a:t>
            </a:r>
            <a:r>
              <a:rPr lang="zh-TW" altLang="en-US" sz="4400" dirty="0">
                <a:solidFill>
                  <a:srgbClr val="FF0000"/>
                </a:solidFill>
                <a:latin typeface="標楷體" panose="03000509000000000000" pitchFamily="65" charset="-120"/>
                <a:ea typeface="標楷體" panose="03000509000000000000" pitchFamily="65" charset="-120"/>
              </a:rPr>
              <a:t>的</a:t>
            </a:r>
            <a:r>
              <a:rPr lang="zh-TW" altLang="en-US" sz="4400" dirty="0" smtClean="0">
                <a:solidFill>
                  <a:srgbClr val="FF0000"/>
                </a:solidFill>
                <a:latin typeface="標楷體" panose="03000509000000000000" pitchFamily="65" charset="-120"/>
                <a:ea typeface="標楷體" panose="03000509000000000000" pitchFamily="65" charset="-120"/>
              </a:rPr>
              <a:t>網路模型</a:t>
            </a:r>
            <a:endParaRPr lang="en-US" altLang="zh-TW" sz="4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2299329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en-US" altLang="zh-TW" dirty="0" smtClean="0">
                <a:solidFill>
                  <a:srgbClr val="FF0000"/>
                </a:solidFill>
                <a:latin typeface="標楷體" panose="03000509000000000000" pitchFamily="65" charset="-120"/>
                <a:ea typeface="標楷體" panose="03000509000000000000" pitchFamily="65" charset="-120"/>
              </a:rPr>
              <a:t>Internet</a:t>
            </a:r>
            <a:r>
              <a:rPr lang="zh-TW" altLang="en-US" dirty="0">
                <a:solidFill>
                  <a:srgbClr val="FF0000"/>
                </a:solidFill>
                <a:latin typeface="標楷體" panose="03000509000000000000" pitchFamily="65" charset="-120"/>
                <a:ea typeface="標楷體" panose="03000509000000000000" pitchFamily="65" charset="-120"/>
              </a:rPr>
              <a:t>採用</a:t>
            </a:r>
            <a:r>
              <a:rPr lang="en-US" altLang="zh-TW" dirty="0">
                <a:solidFill>
                  <a:srgbClr val="FF0000"/>
                </a:solidFill>
                <a:latin typeface="標楷體" panose="03000509000000000000" pitchFamily="65" charset="-120"/>
                <a:ea typeface="標楷體" panose="03000509000000000000" pitchFamily="65" charset="-120"/>
              </a:rPr>
              <a:t>TCP/IP</a:t>
            </a:r>
            <a:r>
              <a:rPr lang="zh-TW" altLang="en-US" dirty="0" smtClean="0">
                <a:solidFill>
                  <a:srgbClr val="FF0000"/>
                </a:solidFill>
                <a:latin typeface="標楷體" panose="03000509000000000000" pitchFamily="65" charset="-120"/>
                <a:ea typeface="標楷體" panose="03000509000000000000" pitchFamily="65" charset="-120"/>
              </a:rPr>
              <a:t>協議</a:t>
            </a:r>
            <a:endParaRPr lang="en-US" altLang="zh-TW" dirty="0" smtClean="0">
              <a:latin typeface="標楷體" panose="03000509000000000000" pitchFamily="65" charset="-120"/>
              <a:ea typeface="標楷體" panose="03000509000000000000" pitchFamily="65" charset="-120"/>
            </a:endParaRPr>
          </a:p>
          <a:p>
            <a:pPr lvl="1"/>
            <a:r>
              <a:rPr lang="en-US" altLang="zh-TW" dirty="0" smtClean="0">
                <a:latin typeface="標楷體" panose="03000509000000000000" pitchFamily="65" charset="-120"/>
                <a:ea typeface="標楷體" panose="03000509000000000000" pitchFamily="65" charset="-120"/>
              </a:rPr>
              <a:t>TCP/IP</a:t>
            </a:r>
            <a:r>
              <a:rPr lang="zh-TW" altLang="en-US" dirty="0">
                <a:latin typeface="標楷體" panose="03000509000000000000" pitchFamily="65" charset="-120"/>
                <a:ea typeface="標楷體" panose="03000509000000000000" pitchFamily="65" charset="-120"/>
              </a:rPr>
              <a:t>是一種網際互聯通信協議</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lvl="2"/>
            <a:r>
              <a:rPr lang="zh-TW" altLang="en-US" dirty="0" smtClean="0">
                <a:latin typeface="標楷體" panose="03000509000000000000" pitchFamily="65" charset="-120"/>
                <a:ea typeface="標楷體" panose="03000509000000000000" pitchFamily="65" charset="-120"/>
              </a:rPr>
              <a:t>它</a:t>
            </a:r>
            <a:r>
              <a:rPr lang="zh-TW" altLang="en-US" dirty="0">
                <a:latin typeface="標楷體" panose="03000509000000000000" pitchFamily="65" charset="-120"/>
                <a:ea typeface="標楷體" panose="03000509000000000000" pitchFamily="65" charset="-120"/>
              </a:rPr>
              <a:t>包括兩個核心協議</a:t>
            </a:r>
            <a:r>
              <a:rPr lang="en-US" altLang="zh-TW" dirty="0">
                <a:latin typeface="標楷體" panose="03000509000000000000" pitchFamily="65" charset="-120"/>
                <a:ea typeface="標楷體" panose="03000509000000000000" pitchFamily="65" charset="-120"/>
              </a:rPr>
              <a:t>TCP</a:t>
            </a:r>
            <a:r>
              <a:rPr lang="zh-TW" altLang="en-US" dirty="0">
                <a:latin typeface="標楷體" panose="03000509000000000000" pitchFamily="65" charset="-120"/>
                <a:ea typeface="標楷體" panose="03000509000000000000" pitchFamily="65" charset="-120"/>
              </a:rPr>
              <a:t>和</a:t>
            </a:r>
            <a:r>
              <a:rPr lang="en-US" altLang="zh-TW" dirty="0" smtClean="0">
                <a:latin typeface="標楷體" panose="03000509000000000000" pitchFamily="65" charset="-120"/>
                <a:ea typeface="標楷體" panose="03000509000000000000" pitchFamily="65" charset="-120"/>
              </a:rPr>
              <a:t>IP:TCP</a:t>
            </a:r>
            <a:r>
              <a:rPr lang="zh-TW" altLang="en-US" dirty="0">
                <a:latin typeface="標楷體" panose="03000509000000000000" pitchFamily="65" charset="-120"/>
                <a:ea typeface="標楷體" panose="03000509000000000000" pitchFamily="65" charset="-120"/>
              </a:rPr>
              <a:t>稱為傳輸控制協議，</a:t>
            </a:r>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稱為互聯網路協議</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lvl="2"/>
            <a:r>
              <a:rPr lang="en-US" altLang="zh-TW" b="1" dirty="0">
                <a:latin typeface="標楷體" panose="03000509000000000000" pitchFamily="65" charset="-120"/>
                <a:ea typeface="標楷體" panose="03000509000000000000" pitchFamily="65" charset="-120"/>
              </a:rPr>
              <a:t>TCP/IP(</a:t>
            </a:r>
            <a:r>
              <a:rPr lang="en-US" altLang="zh-TW" b="1" dirty="0">
                <a:solidFill>
                  <a:srgbClr val="0000FF"/>
                </a:solidFill>
                <a:latin typeface="標楷體" panose="03000509000000000000" pitchFamily="65" charset="-120"/>
                <a:ea typeface="標楷體" panose="03000509000000000000" pitchFamily="65" charset="-120"/>
              </a:rPr>
              <a:t>T</a:t>
            </a:r>
            <a:r>
              <a:rPr lang="en-US" altLang="zh-TW" b="1" dirty="0">
                <a:latin typeface="標楷體" panose="03000509000000000000" pitchFamily="65" charset="-120"/>
                <a:ea typeface="標楷體" panose="03000509000000000000" pitchFamily="65" charset="-120"/>
              </a:rPr>
              <a:t>ransmission </a:t>
            </a:r>
            <a:r>
              <a:rPr lang="en-US" altLang="zh-TW" b="1" dirty="0">
                <a:solidFill>
                  <a:srgbClr val="0000FF"/>
                </a:solidFill>
                <a:latin typeface="標楷體" panose="03000509000000000000" pitchFamily="65" charset="-120"/>
                <a:ea typeface="標楷體" panose="03000509000000000000" pitchFamily="65" charset="-120"/>
              </a:rPr>
              <a:t>C</a:t>
            </a:r>
            <a:r>
              <a:rPr lang="en-US" altLang="zh-TW" b="1" dirty="0">
                <a:latin typeface="標楷體" panose="03000509000000000000" pitchFamily="65" charset="-120"/>
                <a:ea typeface="標楷體" panose="03000509000000000000" pitchFamily="65" charset="-120"/>
              </a:rPr>
              <a:t>ontrol </a:t>
            </a:r>
            <a:r>
              <a:rPr lang="en-US" altLang="zh-TW" b="1" dirty="0">
                <a:solidFill>
                  <a:srgbClr val="0000FF"/>
                </a:solidFill>
                <a:latin typeface="標楷體" panose="03000509000000000000" pitchFamily="65" charset="-120"/>
                <a:ea typeface="標楷體" panose="03000509000000000000" pitchFamily="65" charset="-120"/>
              </a:rPr>
              <a:t>P</a:t>
            </a:r>
            <a:r>
              <a:rPr lang="en-US" altLang="zh-TW" b="1" dirty="0">
                <a:latin typeface="標楷體" panose="03000509000000000000" pitchFamily="65" charset="-120"/>
                <a:ea typeface="標楷體" panose="03000509000000000000" pitchFamily="65" charset="-120"/>
              </a:rPr>
              <a:t>rotocol/</a:t>
            </a:r>
            <a:r>
              <a:rPr lang="en-US" altLang="zh-TW" b="1" dirty="0">
                <a:solidFill>
                  <a:srgbClr val="0000FF"/>
                </a:solidFill>
                <a:latin typeface="標楷體" panose="03000509000000000000" pitchFamily="65" charset="-120"/>
                <a:ea typeface="標楷體" panose="03000509000000000000" pitchFamily="65" charset="-120"/>
              </a:rPr>
              <a:t>I</a:t>
            </a:r>
            <a:r>
              <a:rPr lang="en-US" altLang="zh-TW" b="1" dirty="0">
                <a:latin typeface="標楷體" panose="03000509000000000000" pitchFamily="65" charset="-120"/>
                <a:ea typeface="標楷體" panose="03000509000000000000" pitchFamily="65" charset="-120"/>
              </a:rPr>
              <a:t>nternet </a:t>
            </a:r>
            <a:r>
              <a:rPr lang="en-US" altLang="zh-TW" b="1" dirty="0">
                <a:solidFill>
                  <a:srgbClr val="0000FF"/>
                </a:solidFill>
                <a:latin typeface="標楷體" panose="03000509000000000000" pitchFamily="65" charset="-120"/>
                <a:ea typeface="標楷體" panose="03000509000000000000" pitchFamily="65" charset="-120"/>
              </a:rPr>
              <a:t>P</a:t>
            </a:r>
            <a:r>
              <a:rPr lang="en-US" altLang="zh-TW" b="1" dirty="0">
                <a:latin typeface="標楷體" panose="03000509000000000000" pitchFamily="65" charset="-120"/>
                <a:ea typeface="標楷體" panose="03000509000000000000" pitchFamily="65" charset="-120"/>
              </a:rPr>
              <a:t>rotocol</a:t>
            </a:r>
            <a:r>
              <a:rPr lang="en-US" altLang="zh-TW" b="1" dirty="0" smtClean="0">
                <a:latin typeface="標楷體" panose="03000509000000000000" pitchFamily="65" charset="-120"/>
                <a:ea typeface="標楷體" panose="03000509000000000000" pitchFamily="65" charset="-120"/>
              </a:rPr>
              <a:t>)</a:t>
            </a:r>
          </a:p>
          <a:p>
            <a:endParaRPr lang="en-US" altLang="zh-TW" dirty="0" smtClean="0"/>
          </a:p>
          <a:p>
            <a:r>
              <a:rPr lang="en-US" altLang="zh-TW" dirty="0" smtClean="0">
                <a:solidFill>
                  <a:srgbClr val="FF0000"/>
                </a:solidFill>
                <a:latin typeface="標楷體" panose="03000509000000000000" pitchFamily="65" charset="-120"/>
                <a:ea typeface="標楷體" panose="03000509000000000000" pitchFamily="65" charset="-120"/>
              </a:rPr>
              <a:t>TCP/IP</a:t>
            </a:r>
            <a:r>
              <a:rPr lang="zh-TW" altLang="en-US" dirty="0">
                <a:solidFill>
                  <a:srgbClr val="FF0000"/>
                </a:solidFill>
                <a:latin typeface="標楷體" panose="03000509000000000000" pitchFamily="65" charset="-120"/>
                <a:ea typeface="標楷體" panose="03000509000000000000" pitchFamily="65" charset="-120"/>
              </a:rPr>
              <a:t>模型有四</a:t>
            </a:r>
            <a:r>
              <a:rPr lang="zh-TW" altLang="en-US" dirty="0" smtClean="0">
                <a:solidFill>
                  <a:srgbClr val="FF0000"/>
                </a:solidFill>
                <a:latin typeface="標楷體" panose="03000509000000000000" pitchFamily="65" charset="-120"/>
                <a:ea typeface="標楷體" panose="03000509000000000000" pitchFamily="65" charset="-120"/>
              </a:rPr>
              <a:t>層</a:t>
            </a:r>
            <a:endParaRPr lang="en-US" altLang="zh-TW" dirty="0" smtClean="0">
              <a:solidFill>
                <a:srgbClr val="FF0000"/>
              </a:solidFill>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應用</a:t>
            </a:r>
            <a:r>
              <a:rPr lang="zh-TW" altLang="en-US" dirty="0">
                <a:latin typeface="標楷體" panose="03000509000000000000" pitchFamily="65" charset="-120"/>
                <a:ea typeface="標楷體" panose="03000509000000000000" pitchFamily="65" charset="-120"/>
              </a:rPr>
              <a:t>層、傳輸層、網際層、網路介面</a:t>
            </a:r>
            <a:r>
              <a:rPr lang="zh-TW" altLang="en-US" dirty="0" smtClean="0">
                <a:latin typeface="標楷體" panose="03000509000000000000" pitchFamily="65" charset="-120"/>
                <a:ea typeface="標楷體" panose="03000509000000000000" pitchFamily="65" charset="-120"/>
              </a:rPr>
              <a:t>層，</a:t>
            </a:r>
            <a:endParaRPr lang="en-US" altLang="zh-TW"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每</a:t>
            </a:r>
            <a:r>
              <a:rPr lang="zh-TW" altLang="en-US" dirty="0">
                <a:latin typeface="標楷體" panose="03000509000000000000" pitchFamily="65" charset="-120"/>
                <a:ea typeface="標楷體" panose="03000509000000000000" pitchFamily="65" charset="-120"/>
              </a:rPr>
              <a:t>層分別具有不同的協議和</a:t>
            </a:r>
            <a:r>
              <a:rPr lang="zh-TW" altLang="en-US" dirty="0" smtClean="0">
                <a:latin typeface="標楷體" panose="03000509000000000000" pitchFamily="65" charset="-120"/>
                <a:ea typeface="標楷體" panose="03000509000000000000" pitchFamily="65" charset="-120"/>
              </a:rPr>
              <a:t>功能</a:t>
            </a:r>
            <a:endParaRPr lang="en-US" altLang="zh-TW" b="1" dirty="0">
              <a:latin typeface="標楷體" panose="03000509000000000000" pitchFamily="65" charset="-120"/>
              <a:ea typeface="標楷體" panose="03000509000000000000" pitchFamily="65" charset="-120"/>
            </a:endParaRPr>
          </a:p>
          <a:p>
            <a:pPr lvl="1"/>
            <a:r>
              <a:rPr lang="zh-TW" altLang="en-US" dirty="0">
                <a:latin typeface="標楷體" panose="03000509000000000000" pitchFamily="65" charset="-120"/>
                <a:ea typeface="標楷體" panose="03000509000000000000" pitchFamily="65" charset="-120"/>
              </a:rPr>
              <a:t>各層在實現自身的功能時，</a:t>
            </a:r>
            <a:r>
              <a:rPr lang="zh-TW" altLang="en-US" dirty="0">
                <a:solidFill>
                  <a:srgbClr val="0000FF"/>
                </a:solidFill>
                <a:latin typeface="標楷體" panose="03000509000000000000" pitchFamily="65" charset="-120"/>
                <a:ea typeface="標楷體" panose="03000509000000000000" pitchFamily="65" charset="-120"/>
              </a:rPr>
              <a:t>使用它的直接下層提供的服務</a:t>
            </a:r>
            <a:r>
              <a:rPr lang="zh-TW" altLang="en-US" dirty="0">
                <a:latin typeface="標楷體" panose="03000509000000000000" pitchFamily="65" charset="-120"/>
                <a:ea typeface="標楷體" panose="03000509000000000000" pitchFamily="65" charset="-120"/>
              </a:rPr>
              <a:t>，同時也為它的直接上層</a:t>
            </a:r>
            <a:r>
              <a:rPr lang="zh-TW" altLang="en-US" dirty="0" smtClean="0">
                <a:latin typeface="標楷體" panose="03000509000000000000" pitchFamily="65" charset="-120"/>
                <a:ea typeface="標楷體" panose="03000509000000000000" pitchFamily="65" charset="-120"/>
              </a:rPr>
              <a:t>提供服務</a:t>
            </a:r>
            <a:endParaRPr lang="zh-TW" altLang="en-US" dirty="0">
              <a:latin typeface="標楷體" panose="03000509000000000000" pitchFamily="65" charset="-120"/>
              <a:ea typeface="標楷體" panose="03000509000000000000" pitchFamily="65" charset="-120"/>
            </a:endParaRPr>
          </a:p>
        </p:txBody>
      </p:sp>
      <p:sp>
        <p:nvSpPr>
          <p:cNvPr id="3" name="標題 2"/>
          <p:cNvSpPr>
            <a:spLocks noGrp="1"/>
          </p:cNvSpPr>
          <p:nvPr>
            <p:ph type="title"/>
          </p:nvPr>
        </p:nvSpPr>
        <p:spPr/>
        <p:txBody>
          <a:bodyPr/>
          <a:lstStyle/>
          <a:p>
            <a:pPr algn="ctr"/>
            <a:r>
              <a:rPr lang="en-US" altLang="zh-TW" dirty="0" smtClean="0">
                <a:solidFill>
                  <a:srgbClr val="0000FF"/>
                </a:solidFill>
              </a:rPr>
              <a:t>TCPIP</a:t>
            </a:r>
            <a:endParaRPr lang="zh-TW" altLang="en-US" dirty="0">
              <a:solidFill>
                <a:srgbClr val="0000FF"/>
              </a:solidFill>
            </a:endParaRPr>
          </a:p>
        </p:txBody>
      </p:sp>
    </p:spTree>
    <p:extLst>
      <p:ext uri="{BB962C8B-B14F-4D97-AF65-F5344CB8AC3E}">
        <p14:creationId xmlns:p14="http://schemas.microsoft.com/office/powerpoint/2010/main" val="22619927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latin typeface="標楷體" panose="03000509000000000000" pitchFamily="65" charset="-120"/>
                <a:ea typeface="標楷體" panose="03000509000000000000" pitchFamily="65" charset="-120"/>
              </a:rPr>
              <a:t>是網際網路的電話簿。 當使用者在網路瀏覽器中鍵入</a:t>
            </a:r>
            <a:r>
              <a:rPr lang="zh-TW" altLang="en-US" dirty="0">
                <a:solidFill>
                  <a:srgbClr val="FF0000"/>
                </a:solidFill>
                <a:latin typeface="標楷體" panose="03000509000000000000" pitchFamily="65" charset="-120"/>
                <a:ea typeface="標楷體" panose="03000509000000000000" pitchFamily="65" charset="-120"/>
              </a:rPr>
              <a:t>網域名稱（例如「</a:t>
            </a:r>
            <a:r>
              <a:rPr lang="en-US" altLang="zh-TW" dirty="0">
                <a:solidFill>
                  <a:srgbClr val="FF0000"/>
                </a:solidFill>
                <a:latin typeface="標楷體" panose="03000509000000000000" pitchFamily="65" charset="-120"/>
                <a:ea typeface="標楷體" panose="03000509000000000000" pitchFamily="65" charset="-120"/>
              </a:rPr>
              <a:t>google.com</a:t>
            </a:r>
            <a:r>
              <a:rPr lang="zh-TW" altLang="en-US" dirty="0">
                <a:solidFill>
                  <a:srgbClr val="FF0000"/>
                </a:solidFill>
                <a:latin typeface="標楷體" panose="03000509000000000000" pitchFamily="65" charset="-120"/>
                <a:ea typeface="標楷體" panose="03000509000000000000" pitchFamily="65" charset="-120"/>
              </a:rPr>
              <a:t>」或「</a:t>
            </a:r>
            <a:r>
              <a:rPr lang="en-US" altLang="zh-TW" dirty="0">
                <a:solidFill>
                  <a:srgbClr val="FF0000"/>
                </a:solidFill>
                <a:latin typeface="標楷體" panose="03000509000000000000" pitchFamily="65" charset="-120"/>
                <a:ea typeface="標楷體" panose="03000509000000000000" pitchFamily="65" charset="-120"/>
              </a:rPr>
              <a:t>nytimes.com</a:t>
            </a:r>
            <a:r>
              <a:rPr lang="zh-TW" altLang="en-US" dirty="0">
                <a:solidFill>
                  <a:srgbClr val="FF0000"/>
                </a:solidFill>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的時候，</a:t>
            </a:r>
            <a:r>
              <a:rPr lang="en-US" altLang="zh-TW" dirty="0">
                <a:solidFill>
                  <a:srgbClr val="FF0000"/>
                </a:solidFill>
                <a:latin typeface="標楷體" panose="03000509000000000000" pitchFamily="65" charset="-120"/>
                <a:ea typeface="標楷體" panose="03000509000000000000" pitchFamily="65" charset="-120"/>
              </a:rPr>
              <a:t>DNS </a:t>
            </a:r>
            <a:r>
              <a:rPr lang="zh-TW" altLang="en-US" dirty="0">
                <a:solidFill>
                  <a:srgbClr val="FF0000"/>
                </a:solidFill>
                <a:latin typeface="標楷體" panose="03000509000000000000" pitchFamily="65" charset="-120"/>
                <a:ea typeface="標楷體" panose="03000509000000000000" pitchFamily="65" charset="-120"/>
              </a:rPr>
              <a:t>負責為這些網站查找正確的</a:t>
            </a:r>
            <a:r>
              <a:rPr lang="en-US" altLang="zh-TW" dirty="0">
                <a:solidFill>
                  <a:srgbClr val="FF0000"/>
                </a:solidFill>
                <a:latin typeface="標楷體" panose="03000509000000000000" pitchFamily="65" charset="-120"/>
                <a:ea typeface="標楷體" panose="03000509000000000000" pitchFamily="65" charset="-120"/>
              </a:rPr>
              <a:t>IP </a:t>
            </a:r>
            <a:r>
              <a:rPr lang="zh-TW" altLang="en-US" dirty="0">
                <a:solidFill>
                  <a:srgbClr val="FF0000"/>
                </a:solidFill>
                <a:latin typeface="標楷體" panose="03000509000000000000" pitchFamily="65" charset="-120"/>
                <a:ea typeface="標楷體" panose="03000509000000000000" pitchFamily="65" charset="-120"/>
              </a:rPr>
              <a:t>位址</a:t>
            </a:r>
            <a:r>
              <a:rPr lang="zh-TW" altLang="en-US" dirty="0" smtClean="0">
                <a:latin typeface="標楷體" panose="03000509000000000000" pitchFamily="65" charset="-120"/>
                <a:ea typeface="標楷體" panose="03000509000000000000" pitchFamily="65" charset="-120"/>
              </a:rPr>
              <a:t>。</a:t>
            </a:r>
            <a:endParaRPr lang="en-US" altLang="zh-TW"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在</a:t>
            </a:r>
            <a:r>
              <a:rPr lang="zh-TW" altLang="en-US" dirty="0">
                <a:latin typeface="標楷體" panose="03000509000000000000" pitchFamily="65" charset="-120"/>
                <a:ea typeface="標楷體" panose="03000509000000000000" pitchFamily="65" charset="-120"/>
              </a:rPr>
              <a:t>網路上辨別一台電腦的方式是利用 </a:t>
            </a:r>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，而 </a:t>
            </a:r>
            <a:r>
              <a:rPr lang="en-US" altLang="zh-TW" dirty="0">
                <a:latin typeface="標楷體" panose="03000509000000000000" pitchFamily="65" charset="-120"/>
                <a:ea typeface="標楷體" panose="03000509000000000000" pitchFamily="65" charset="-120"/>
              </a:rPr>
              <a:t>IP </a:t>
            </a:r>
            <a:r>
              <a:rPr lang="zh-TW" altLang="en-US" dirty="0">
                <a:latin typeface="標楷體" panose="03000509000000000000" pitchFamily="65" charset="-120"/>
                <a:ea typeface="標楷體" panose="03000509000000000000" pitchFamily="65" charset="-120"/>
              </a:rPr>
              <a:t>是一組很長的</a:t>
            </a:r>
            <a:r>
              <a:rPr lang="zh-TW" altLang="en-US" dirty="0" smtClean="0">
                <a:latin typeface="標楷體" panose="03000509000000000000" pitchFamily="65" charset="-120"/>
                <a:ea typeface="標楷體" panose="03000509000000000000" pitchFamily="65" charset="-120"/>
              </a:rPr>
              <a:t>數字像是</a:t>
            </a:r>
            <a:r>
              <a:rPr lang="en-US" altLang="zh-TW" dirty="0">
                <a:latin typeface="標楷體" panose="03000509000000000000" pitchFamily="65" charset="-120"/>
                <a:ea typeface="標楷體" panose="03000509000000000000" pitchFamily="65" charset="-120"/>
              </a:rPr>
              <a:t>10.10.1.12</a:t>
            </a:r>
            <a:r>
              <a:rPr lang="zh-TW" altLang="en-US" dirty="0">
                <a:latin typeface="標楷體" panose="03000509000000000000" pitchFamily="65" charset="-120"/>
                <a:ea typeface="標楷體" panose="03000509000000000000" pitchFamily="65" charset="-120"/>
              </a:rPr>
              <a:t>（如同電話號碼）不容易</a:t>
            </a:r>
            <a:r>
              <a:rPr lang="zh-TW" altLang="en-US" dirty="0" smtClean="0">
                <a:latin typeface="標楷體" panose="03000509000000000000" pitchFamily="65" charset="-120"/>
                <a:ea typeface="標楷體" panose="03000509000000000000" pitchFamily="65" charset="-120"/>
              </a:rPr>
              <a:t>記</a:t>
            </a:r>
            <a:endParaRPr lang="en-US" altLang="zh-TW"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於是</a:t>
            </a:r>
            <a:r>
              <a:rPr lang="zh-TW" altLang="en-US" dirty="0">
                <a:latin typeface="標楷體" panose="03000509000000000000" pitchFamily="65" charset="-120"/>
                <a:ea typeface="標楷體" panose="03000509000000000000" pitchFamily="65" charset="-120"/>
              </a:rPr>
              <a:t>透過網址（如同名字）來對應 </a:t>
            </a:r>
            <a:r>
              <a:rPr lang="en-US" altLang="zh-TW" dirty="0">
                <a:latin typeface="標楷體" panose="03000509000000000000" pitchFamily="65" charset="-120"/>
                <a:ea typeface="標楷體" panose="03000509000000000000" pitchFamily="65" charset="-120"/>
              </a:rPr>
              <a:t>IP</a:t>
            </a:r>
            <a:r>
              <a:rPr lang="zh-TW" altLang="en-US" dirty="0">
                <a:latin typeface="標楷體" panose="03000509000000000000" pitchFamily="65" charset="-120"/>
                <a:ea typeface="標楷體" panose="03000509000000000000" pitchFamily="65" charset="-120"/>
              </a:rPr>
              <a:t>，而 </a:t>
            </a:r>
            <a:r>
              <a:rPr lang="en-US" altLang="zh-TW" dirty="0">
                <a:latin typeface="標楷體" panose="03000509000000000000" pitchFamily="65" charset="-120"/>
                <a:ea typeface="標楷體" panose="03000509000000000000" pitchFamily="65" charset="-120"/>
              </a:rPr>
              <a:t>DNS </a:t>
            </a:r>
            <a:r>
              <a:rPr lang="zh-TW" altLang="en-US" dirty="0">
                <a:latin typeface="標楷體" panose="03000509000000000000" pitchFamily="65" charset="-120"/>
                <a:ea typeface="標楷體" panose="03000509000000000000" pitchFamily="65" charset="-120"/>
              </a:rPr>
              <a:t>（如同手機裡的電話簿）就用來做這二者的轉換與</a:t>
            </a:r>
            <a:r>
              <a:rPr lang="zh-TW" altLang="en-US" dirty="0" smtClean="0">
                <a:latin typeface="標楷體" panose="03000509000000000000" pitchFamily="65" charset="-120"/>
                <a:ea typeface="標楷體" panose="03000509000000000000" pitchFamily="65" charset="-120"/>
              </a:rPr>
              <a:t>關連</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當</a:t>
            </a:r>
            <a:r>
              <a:rPr lang="zh-TW" altLang="en-US" dirty="0">
                <a:latin typeface="標楷體" panose="03000509000000000000" pitchFamily="65" charset="-120"/>
                <a:ea typeface="標楷體" panose="03000509000000000000" pitchFamily="65" charset="-120"/>
              </a:rPr>
              <a:t>你在瀏覽器輸入一串網址，</a:t>
            </a:r>
            <a:r>
              <a:rPr lang="zh-TW" altLang="en-US" dirty="0">
                <a:solidFill>
                  <a:srgbClr val="FF00FF"/>
                </a:solidFill>
                <a:latin typeface="標楷體" panose="03000509000000000000" pitchFamily="65" charset="-120"/>
                <a:ea typeface="標楷體" panose="03000509000000000000" pitchFamily="65" charset="-120"/>
              </a:rPr>
              <a:t>瀏覽器會將這串網址送到離他最近的 </a:t>
            </a:r>
            <a:r>
              <a:rPr lang="en-US" altLang="zh-TW" dirty="0">
                <a:solidFill>
                  <a:srgbClr val="FF00FF"/>
                </a:solidFill>
                <a:latin typeface="標楷體" panose="03000509000000000000" pitchFamily="65" charset="-120"/>
                <a:ea typeface="標楷體" panose="03000509000000000000" pitchFamily="65" charset="-120"/>
              </a:rPr>
              <a:t>DNS Server </a:t>
            </a:r>
            <a:r>
              <a:rPr lang="zh-TW" altLang="en-US" dirty="0">
                <a:solidFill>
                  <a:srgbClr val="FF00FF"/>
                </a:solidFill>
                <a:latin typeface="標楷體" panose="03000509000000000000" pitchFamily="65" charset="-120"/>
                <a:ea typeface="標楷體" panose="03000509000000000000" pitchFamily="65" charset="-120"/>
              </a:rPr>
              <a:t>去做查詢辨識</a:t>
            </a:r>
            <a:r>
              <a:rPr lang="zh-TW" altLang="en-US" dirty="0">
                <a:latin typeface="標楷體" panose="03000509000000000000" pitchFamily="65" charset="-120"/>
                <a:ea typeface="標楷體" panose="03000509000000000000" pitchFamily="65" charset="-120"/>
              </a:rPr>
              <a:t>，當他找到對應的 </a:t>
            </a:r>
            <a:r>
              <a:rPr lang="en-US" altLang="zh-TW" dirty="0">
                <a:latin typeface="標楷體" panose="03000509000000000000" pitchFamily="65" charset="-120"/>
                <a:ea typeface="標楷體" panose="03000509000000000000" pitchFamily="65" charset="-120"/>
              </a:rPr>
              <a:t>IP </a:t>
            </a:r>
            <a:r>
              <a:rPr lang="zh-TW" altLang="en-US" dirty="0">
                <a:latin typeface="標楷體" panose="03000509000000000000" pitchFamily="65" charset="-120"/>
                <a:ea typeface="標楷體" panose="03000509000000000000" pitchFamily="65" charset="-120"/>
              </a:rPr>
              <a:t>時，就會回傳這組 </a:t>
            </a:r>
            <a:r>
              <a:rPr lang="en-US" altLang="zh-TW" dirty="0">
                <a:latin typeface="標楷體" panose="03000509000000000000" pitchFamily="65" charset="-120"/>
                <a:ea typeface="標楷體" panose="03000509000000000000" pitchFamily="65" charset="-120"/>
              </a:rPr>
              <a:t>IP </a:t>
            </a:r>
            <a:r>
              <a:rPr lang="zh-TW" altLang="en-US" dirty="0">
                <a:latin typeface="標楷體" panose="03000509000000000000" pitchFamily="65" charset="-120"/>
                <a:ea typeface="標楷體" panose="03000509000000000000" pitchFamily="65" charset="-120"/>
              </a:rPr>
              <a:t>的網站資料給你</a:t>
            </a:r>
          </a:p>
        </p:txBody>
      </p:sp>
      <p:sp>
        <p:nvSpPr>
          <p:cNvPr id="3" name="標題 2"/>
          <p:cNvSpPr>
            <a:spLocks noGrp="1"/>
          </p:cNvSpPr>
          <p:nvPr>
            <p:ph type="title"/>
          </p:nvPr>
        </p:nvSpPr>
        <p:spPr/>
        <p:txBody>
          <a:bodyPr/>
          <a:lstStyle/>
          <a:p>
            <a:pPr algn="ctr"/>
            <a:r>
              <a:rPr lang="en-US" altLang="zh-TW" dirty="0">
                <a:solidFill>
                  <a:srgbClr val="0000FF"/>
                </a:solidFill>
              </a:rPr>
              <a:t>DNs </a:t>
            </a:r>
            <a:r>
              <a:rPr lang="en-US" altLang="zh-TW" dirty="0" smtClean="0">
                <a:solidFill>
                  <a:srgbClr val="0000FF"/>
                </a:solidFill>
              </a:rPr>
              <a:t>(domain </a:t>
            </a:r>
            <a:r>
              <a:rPr lang="en-US" altLang="zh-TW" dirty="0">
                <a:solidFill>
                  <a:srgbClr val="0000FF"/>
                </a:solidFill>
              </a:rPr>
              <a:t>name </a:t>
            </a:r>
            <a:r>
              <a:rPr lang="en-US" altLang="zh-TW" dirty="0" smtClean="0">
                <a:solidFill>
                  <a:srgbClr val="0000FF"/>
                </a:solidFill>
              </a:rPr>
              <a:t>server)  </a:t>
            </a:r>
            <a:r>
              <a:rPr lang="zh-TW" altLang="en-US" dirty="0">
                <a:solidFill>
                  <a:srgbClr val="0000FF"/>
                </a:solidFill>
              </a:rPr>
              <a:t>功能</a:t>
            </a:r>
          </a:p>
        </p:txBody>
      </p:sp>
      <p:sp>
        <p:nvSpPr>
          <p:cNvPr id="4" name="矩形 3"/>
          <p:cNvSpPr/>
          <p:nvPr/>
        </p:nvSpPr>
        <p:spPr>
          <a:xfrm>
            <a:off x="664664" y="6075497"/>
            <a:ext cx="7457482" cy="36004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t>什麼是 </a:t>
            </a:r>
            <a:r>
              <a:rPr lang="en-US" altLang="zh-TW" b="1" dirty="0"/>
              <a:t>DNS</a:t>
            </a:r>
            <a:r>
              <a:rPr lang="zh-TW" altLang="en-US" b="1" dirty="0"/>
              <a:t>？為什麼需要設定 </a:t>
            </a:r>
            <a:r>
              <a:rPr lang="en-US" altLang="zh-TW" b="1" dirty="0"/>
              <a:t>DNS</a:t>
            </a:r>
            <a:r>
              <a:rPr lang="zh-TW" altLang="en-US" b="1" dirty="0" smtClean="0"/>
              <a:t>？   </a:t>
            </a:r>
            <a:r>
              <a:rPr lang="en-US" altLang="zh-TW" dirty="0" smtClean="0"/>
              <a:t>https</a:t>
            </a:r>
            <a:r>
              <a:rPr lang="en-US" altLang="zh-TW" dirty="0"/>
              <a:t>://reurl.cc/nLl9r1</a:t>
            </a:r>
            <a:endParaRPr lang="zh-TW" altLang="en-US" dirty="0"/>
          </a:p>
        </p:txBody>
      </p:sp>
    </p:spTree>
    <p:extLst>
      <p:ext uri="{BB962C8B-B14F-4D97-AF65-F5344CB8AC3E}">
        <p14:creationId xmlns:p14="http://schemas.microsoft.com/office/powerpoint/2010/main" val="30391994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a:latin typeface="標楷體" panose="03000509000000000000" pitchFamily="65" charset="-120"/>
                <a:ea typeface="標楷體" panose="03000509000000000000" pitchFamily="65" charset="-120"/>
              </a:rPr>
              <a:t>MAC </a:t>
            </a:r>
            <a:r>
              <a:rPr lang="zh-TW" altLang="en-US" dirty="0">
                <a:latin typeface="標楷體" panose="03000509000000000000" pitchFamily="65" charset="-120"/>
                <a:ea typeface="標楷體" panose="03000509000000000000" pitchFamily="65" charset="-120"/>
              </a:rPr>
              <a:t>位址會分配給每個連線裝置的網路介面卡。 </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我們</a:t>
            </a:r>
            <a:r>
              <a:rPr lang="zh-TW" altLang="en-US" dirty="0">
                <a:latin typeface="標楷體" panose="03000509000000000000" pitchFamily="65" charset="-120"/>
                <a:ea typeface="標楷體" panose="03000509000000000000" pitchFamily="65" charset="-120"/>
              </a:rPr>
              <a:t>需要這些地址才能連上網際網路收發資料。 </a:t>
            </a:r>
            <a:endParaRPr lang="en-US" altLang="zh-TW" dirty="0" smtClean="0">
              <a:latin typeface="標楷體" panose="03000509000000000000" pitchFamily="65" charset="-120"/>
              <a:ea typeface="標楷體" panose="03000509000000000000" pitchFamily="65" charset="-120"/>
            </a:endParaRPr>
          </a:p>
          <a:p>
            <a:r>
              <a:rPr lang="zh-TW" altLang="en-US" dirty="0" smtClean="0">
                <a:latin typeface="標楷體" panose="03000509000000000000" pitchFamily="65" charset="-120"/>
                <a:ea typeface="標楷體" panose="03000509000000000000" pitchFamily="65" charset="-120"/>
              </a:rPr>
              <a:t>與</a:t>
            </a:r>
            <a:r>
              <a:rPr lang="en-US" altLang="zh-TW" dirty="0">
                <a:latin typeface="標楷體" panose="03000509000000000000" pitchFamily="65" charset="-120"/>
                <a:ea typeface="標楷體" panose="03000509000000000000" pitchFamily="65" charset="-120"/>
              </a:rPr>
              <a:t>IP </a:t>
            </a:r>
            <a:r>
              <a:rPr lang="zh-TW" altLang="en-US" dirty="0">
                <a:latin typeface="標楷體" panose="03000509000000000000" pitchFamily="65" charset="-120"/>
                <a:ea typeface="標楷體" panose="03000509000000000000" pitchFamily="65" charset="-120"/>
              </a:rPr>
              <a:t>位址可識別網路連線一樣，</a:t>
            </a:r>
            <a:r>
              <a:rPr lang="en-US" altLang="zh-TW" dirty="0">
                <a:latin typeface="標楷體" panose="03000509000000000000" pitchFamily="65" charset="-120"/>
                <a:ea typeface="標楷體" panose="03000509000000000000" pitchFamily="65" charset="-120"/>
              </a:rPr>
              <a:t>MAC </a:t>
            </a:r>
            <a:r>
              <a:rPr lang="zh-TW" altLang="en-US" dirty="0">
                <a:latin typeface="標楷體" panose="03000509000000000000" pitchFamily="65" charset="-120"/>
                <a:ea typeface="標楷體" panose="03000509000000000000" pitchFamily="65" charset="-120"/>
              </a:rPr>
              <a:t>位址可識別硬體。 但是，</a:t>
            </a:r>
            <a:r>
              <a:rPr lang="en-US" altLang="zh-TW" dirty="0">
                <a:solidFill>
                  <a:srgbClr val="FF0000"/>
                </a:solidFill>
                <a:latin typeface="標楷體" panose="03000509000000000000" pitchFamily="65" charset="-120"/>
                <a:ea typeface="標楷體" panose="03000509000000000000" pitchFamily="65" charset="-120"/>
              </a:rPr>
              <a:t>IP </a:t>
            </a:r>
            <a:r>
              <a:rPr lang="zh-TW" altLang="en-US" dirty="0">
                <a:solidFill>
                  <a:srgbClr val="FF0000"/>
                </a:solidFill>
                <a:latin typeface="標楷體" panose="03000509000000000000" pitchFamily="65" charset="-120"/>
                <a:ea typeface="標楷體" panose="03000509000000000000" pitchFamily="65" charset="-120"/>
              </a:rPr>
              <a:t>位址會不斷變更</a:t>
            </a:r>
            <a:r>
              <a:rPr lang="zh-TW" altLang="en-US" dirty="0">
                <a:latin typeface="標楷體" panose="03000509000000000000" pitchFamily="65" charset="-120"/>
                <a:ea typeface="標楷體" panose="03000509000000000000" pitchFamily="65" charset="-120"/>
              </a:rPr>
              <a:t>，而</a:t>
            </a:r>
            <a:r>
              <a:rPr lang="en-US" altLang="zh-TW" dirty="0">
                <a:solidFill>
                  <a:srgbClr val="FF0000"/>
                </a:solidFill>
                <a:latin typeface="標楷體" panose="03000509000000000000" pitchFamily="65" charset="-120"/>
                <a:ea typeface="標楷體" panose="03000509000000000000" pitchFamily="65" charset="-120"/>
              </a:rPr>
              <a:t>MAC </a:t>
            </a:r>
            <a:r>
              <a:rPr lang="zh-TW" altLang="en-US" dirty="0">
                <a:solidFill>
                  <a:srgbClr val="FF0000"/>
                </a:solidFill>
                <a:latin typeface="標楷體" panose="03000509000000000000" pitchFamily="65" charset="-120"/>
                <a:ea typeface="標楷體" panose="03000509000000000000" pitchFamily="65" charset="-120"/>
              </a:rPr>
              <a:t>位址則為靜態</a:t>
            </a:r>
            <a:r>
              <a:rPr lang="zh-TW" altLang="en-US" dirty="0">
                <a:latin typeface="標楷體" panose="03000509000000000000" pitchFamily="65" charset="-120"/>
                <a:ea typeface="標楷體" panose="03000509000000000000" pitchFamily="65" charset="-120"/>
              </a:rPr>
              <a:t>，因為其只在區域網路中使用。</a:t>
            </a:r>
          </a:p>
        </p:txBody>
      </p:sp>
      <p:sp>
        <p:nvSpPr>
          <p:cNvPr id="3" name="標題 2"/>
          <p:cNvSpPr>
            <a:spLocks noGrp="1"/>
          </p:cNvSpPr>
          <p:nvPr>
            <p:ph type="title"/>
          </p:nvPr>
        </p:nvSpPr>
        <p:spPr/>
        <p:txBody>
          <a:bodyPr/>
          <a:lstStyle/>
          <a:p>
            <a:pPr algn="ctr"/>
            <a:r>
              <a:rPr lang="zh-TW" altLang="en-US" dirty="0" smtClean="0">
                <a:solidFill>
                  <a:srgbClr val="0000FF"/>
                </a:solidFill>
              </a:rPr>
              <a:t>什麼是 </a:t>
            </a:r>
            <a:r>
              <a:rPr lang="en-US" altLang="zh-TW" dirty="0" smtClean="0">
                <a:solidFill>
                  <a:srgbClr val="0000FF"/>
                </a:solidFill>
              </a:rPr>
              <a:t>mac </a:t>
            </a:r>
            <a:r>
              <a:rPr lang="en-US" altLang="zh-TW" dirty="0">
                <a:solidFill>
                  <a:srgbClr val="0000FF"/>
                </a:solidFill>
              </a:rPr>
              <a:t>address</a:t>
            </a:r>
            <a:endParaRPr lang="zh-TW" altLang="en-US" dirty="0">
              <a:solidFill>
                <a:srgbClr val="0000FF"/>
              </a:solidFill>
            </a:endParaRPr>
          </a:p>
        </p:txBody>
      </p:sp>
    </p:spTree>
    <p:extLst>
      <p:ext uri="{BB962C8B-B14F-4D97-AF65-F5344CB8AC3E}">
        <p14:creationId xmlns:p14="http://schemas.microsoft.com/office/powerpoint/2010/main" val="2564078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smtClean="0"/>
              <a:t>網路模型</a:t>
            </a:r>
            <a:endParaRPr lang="zh-TW" altLang="en-US" dirty="0"/>
          </a:p>
        </p:txBody>
      </p:sp>
      <p:graphicFrame>
        <p:nvGraphicFramePr>
          <p:cNvPr id="10" name="內容版面配置區 9"/>
          <p:cNvGraphicFramePr>
            <a:graphicFrameLocks noGrp="1"/>
          </p:cNvGraphicFramePr>
          <p:nvPr>
            <p:ph sz="half" idx="2"/>
            <p:extLst>
              <p:ext uri="{D42A27DB-BD31-4B8C-83A1-F6EECF244321}">
                <p14:modId xmlns:p14="http://schemas.microsoft.com/office/powerpoint/2010/main" val="1738793956"/>
              </p:ext>
            </p:extLst>
          </p:nvPr>
        </p:nvGraphicFramePr>
        <p:xfrm>
          <a:off x="539552" y="1340768"/>
          <a:ext cx="7745515" cy="487680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3569051">
                  <a:extLst>
                    <a:ext uri="{9D8B030D-6E8A-4147-A177-3AD203B41FA5}">
                      <a16:colId xmlns:a16="http://schemas.microsoft.com/office/drawing/2014/main" val="20002"/>
                    </a:ext>
                  </a:extLst>
                </a:gridCol>
              </a:tblGrid>
              <a:tr h="310161">
                <a:tc>
                  <a:txBody>
                    <a:bodyPr/>
                    <a:lstStyle/>
                    <a:p>
                      <a:pPr algn="ctr"/>
                      <a:r>
                        <a:rPr lang="en-US" altLang="zh-TW" sz="2000" dirty="0" smtClean="0">
                          <a:latin typeface="Calibri" pitchFamily="34" charset="0"/>
                          <a:cs typeface="Calibri" pitchFamily="34" charset="0"/>
                        </a:rPr>
                        <a:t>OSI</a:t>
                      </a:r>
                      <a:r>
                        <a:rPr lang="zh-TW" altLang="en-US" sz="2000" baseline="0" dirty="0" smtClean="0">
                          <a:latin typeface="Calibri" pitchFamily="34" charset="0"/>
                          <a:cs typeface="Calibri" pitchFamily="34" charset="0"/>
                        </a:rPr>
                        <a:t> 模型</a:t>
                      </a:r>
                      <a:endParaRPr lang="zh-TW" altLang="en-US" sz="2000" dirty="0">
                        <a:latin typeface="Calibri" pitchFamily="34" charset="0"/>
                        <a:cs typeface="Calibri" pitchFamily="34" charset="0"/>
                      </a:endParaRPr>
                    </a:p>
                  </a:txBody>
                  <a:tcPr anchor="ctr"/>
                </a:tc>
                <a:tc>
                  <a:txBody>
                    <a:bodyPr/>
                    <a:lstStyle/>
                    <a:p>
                      <a:pPr algn="ctr"/>
                      <a:r>
                        <a:rPr lang="en-US" altLang="zh-TW" sz="2000" dirty="0" smtClean="0">
                          <a:latin typeface="Calibri" pitchFamily="34" charset="0"/>
                          <a:cs typeface="Calibri" pitchFamily="34" charset="0"/>
                        </a:rPr>
                        <a:t>TCP/IP </a:t>
                      </a:r>
                      <a:r>
                        <a:rPr lang="zh-TW" altLang="en-US" sz="2000" dirty="0" smtClean="0">
                          <a:latin typeface="Calibri" pitchFamily="34" charset="0"/>
                          <a:cs typeface="Calibri" pitchFamily="34" charset="0"/>
                        </a:rPr>
                        <a:t>模型</a:t>
                      </a:r>
                      <a:endParaRPr lang="zh-TW" altLang="en-US" sz="2000" dirty="0">
                        <a:latin typeface="Calibri" pitchFamily="34" charset="0"/>
                        <a:cs typeface="Calibri" pitchFamily="34" charset="0"/>
                      </a:endParaRPr>
                    </a:p>
                  </a:txBody>
                  <a:tcPr anchor="ctr"/>
                </a:tc>
                <a:tc>
                  <a:txBody>
                    <a:bodyPr/>
                    <a:lstStyle/>
                    <a:p>
                      <a:pPr algn="ctr"/>
                      <a:r>
                        <a:rPr lang="zh-TW" altLang="en-US" sz="2000" dirty="0" smtClean="0">
                          <a:latin typeface="Calibri" pitchFamily="34" charset="0"/>
                          <a:cs typeface="Calibri" pitchFamily="34" charset="0"/>
                        </a:rPr>
                        <a:t>基本功能</a:t>
                      </a:r>
                      <a:endParaRPr lang="zh-TW" altLang="en-US" sz="2000" dirty="0">
                        <a:latin typeface="Calibri" pitchFamily="34" charset="0"/>
                        <a:cs typeface="Calibri" pitchFamily="34" charset="0"/>
                      </a:endParaRPr>
                    </a:p>
                  </a:txBody>
                  <a:tcPr anchor="ctr"/>
                </a:tc>
                <a:extLst>
                  <a:ext uri="{0D108BD9-81ED-4DB2-BD59-A6C34878D82A}">
                    <a16:rowId xmlns:a16="http://schemas.microsoft.com/office/drawing/2014/main" val="10000"/>
                  </a:ext>
                </a:extLst>
              </a:tr>
              <a:tr h="548747">
                <a:tc>
                  <a:txBody>
                    <a:bodyPr/>
                    <a:lstStyle/>
                    <a:p>
                      <a:pPr algn="l"/>
                      <a:r>
                        <a:rPr lang="zh-TW" altLang="en-US" sz="1800" dirty="0" smtClean="0">
                          <a:latin typeface="Calibri" pitchFamily="34" charset="0"/>
                          <a:cs typeface="Calibri" pitchFamily="34" charset="0"/>
                        </a:rPr>
                        <a:t>應用層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Application</a:t>
                      </a:r>
                      <a:endParaRPr lang="zh-TW" altLang="en-US" sz="1800" dirty="0">
                        <a:latin typeface="Calibri" pitchFamily="34" charset="0"/>
                        <a:cs typeface="Calibri" pitchFamily="34" charset="0"/>
                      </a:endParaRPr>
                    </a:p>
                  </a:txBody>
                  <a:tcPr anchor="ctr"/>
                </a:tc>
                <a:tc rowSpan="3">
                  <a:txBody>
                    <a:bodyPr/>
                    <a:lstStyle/>
                    <a:p>
                      <a:pPr algn="l"/>
                      <a:r>
                        <a:rPr lang="zh-TW" altLang="en-US" sz="1800" dirty="0" smtClean="0">
                          <a:latin typeface="Calibri" pitchFamily="34" charset="0"/>
                          <a:cs typeface="Calibri" pitchFamily="34" charset="0"/>
                        </a:rPr>
                        <a:t>應用層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Application</a:t>
                      </a:r>
                      <a:endParaRPr lang="zh-TW" altLang="en-US" sz="1800" dirty="0" smtClean="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存取網路資源</a:t>
                      </a:r>
                      <a:r>
                        <a:rPr lang="en-US" altLang="zh-TW" sz="1800" dirty="0" smtClean="0">
                          <a:latin typeface="Calibri" pitchFamily="34" charset="0"/>
                          <a:cs typeface="Calibri" pitchFamily="34" charset="0"/>
                        </a:rPr>
                        <a:t>;</a:t>
                      </a:r>
                      <a:r>
                        <a:rPr lang="zh-TW" altLang="en-US" sz="1800" dirty="0" smtClean="0">
                          <a:solidFill>
                            <a:srgbClr val="0000FF"/>
                          </a:solidFill>
                          <a:latin typeface="Calibri" pitchFamily="34" charset="0"/>
                          <a:cs typeface="Calibri" pitchFamily="34" charset="0"/>
                        </a:rPr>
                        <a:t>通訊協定</a:t>
                      </a:r>
                      <a:r>
                        <a:rPr lang="en-US" altLang="zh-TW" sz="1800" dirty="0" smtClean="0">
                          <a:solidFill>
                            <a:srgbClr val="0000FF"/>
                          </a:solidFill>
                          <a:latin typeface="Calibri" pitchFamily="34" charset="0"/>
                          <a:cs typeface="Calibri" pitchFamily="34" charset="0"/>
                        </a:rPr>
                        <a:t>+</a:t>
                      </a:r>
                      <a:r>
                        <a:rPr lang="en-US" altLang="zh-TW" sz="1800" dirty="0" smtClean="0">
                          <a:solidFill>
                            <a:srgbClr val="0000FF"/>
                          </a:solidFill>
                          <a:latin typeface="Calibri" pitchFamily="34" charset="0"/>
                          <a:cs typeface="Calibri" pitchFamily="34" charset="0"/>
                        </a:rPr>
                        <a:t>URL</a:t>
                      </a:r>
                      <a:r>
                        <a:rPr lang="zh-TW" altLang="en-US" sz="1800" dirty="0" smtClean="0">
                          <a:solidFill>
                            <a:srgbClr val="0000FF"/>
                          </a:solidFill>
                          <a:latin typeface="Calibri" pitchFamily="34" charset="0"/>
                          <a:cs typeface="Calibri" pitchFamily="34" charset="0"/>
                        </a:rPr>
                        <a:t> </a:t>
                      </a:r>
                      <a:r>
                        <a:rPr lang="en-US" altLang="zh-TW" sz="1800" dirty="0" smtClean="0">
                          <a:solidFill>
                            <a:srgbClr val="0000FF"/>
                          </a:solidFill>
                          <a:latin typeface="Calibri" pitchFamily="34" charset="0"/>
                          <a:cs typeface="Calibri" pitchFamily="34" charset="0"/>
                        </a:rPr>
                        <a:t>+</a:t>
                      </a:r>
                      <a:r>
                        <a:rPr lang="zh-TW" altLang="en-US" sz="1800" dirty="0" smtClean="0">
                          <a:solidFill>
                            <a:srgbClr val="0000FF"/>
                          </a:solidFill>
                          <a:latin typeface="Calibri" pitchFamily="34" charset="0"/>
                          <a:cs typeface="Calibri" pitchFamily="34" charset="0"/>
                        </a:rPr>
                        <a:t> </a:t>
                      </a:r>
                      <a:r>
                        <a:rPr lang="en-US" altLang="zh-TW" sz="1800" dirty="0" smtClean="0">
                          <a:solidFill>
                            <a:srgbClr val="0000FF"/>
                          </a:solidFill>
                          <a:latin typeface="Calibri" pitchFamily="34" charset="0"/>
                          <a:cs typeface="Calibri" pitchFamily="34" charset="0"/>
                        </a:rPr>
                        <a:t>(URI)</a:t>
                      </a:r>
                      <a:endParaRPr lang="zh-TW" altLang="en-US" sz="1800" dirty="0">
                        <a:solidFill>
                          <a:srgbClr val="0000FF"/>
                        </a:solidFill>
                        <a:latin typeface="Calibri" pitchFamily="34" charset="0"/>
                        <a:cs typeface="Calibri" pitchFamily="34" charset="0"/>
                      </a:endParaRPr>
                    </a:p>
                  </a:txBody>
                  <a:tcPr anchor="ctr"/>
                </a:tc>
                <a:extLst>
                  <a:ext uri="{0D108BD9-81ED-4DB2-BD59-A6C34878D82A}">
                    <a16:rowId xmlns:a16="http://schemas.microsoft.com/office/drawing/2014/main" val="10001"/>
                  </a:ext>
                </a:extLst>
              </a:tr>
              <a:tr h="548747">
                <a:tc>
                  <a:txBody>
                    <a:bodyPr/>
                    <a:lstStyle/>
                    <a:p>
                      <a:pPr algn="l"/>
                      <a:r>
                        <a:rPr lang="zh-TW" altLang="en-US" sz="1800" dirty="0" smtClean="0">
                          <a:latin typeface="Calibri" pitchFamily="34" charset="0"/>
                          <a:cs typeface="Calibri" pitchFamily="34" charset="0"/>
                        </a:rPr>
                        <a:t>展現層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Presentation</a:t>
                      </a:r>
                      <a:endParaRPr lang="zh-TW" altLang="en-US" sz="1800" dirty="0">
                        <a:latin typeface="Calibri" pitchFamily="34" charset="0"/>
                        <a:cs typeface="Calibri" pitchFamily="34" charset="0"/>
                      </a:endParaRPr>
                    </a:p>
                  </a:txBody>
                  <a:tcPr anchor="ctr"/>
                </a:tc>
                <a:tc vMerge="1">
                  <a:txBody>
                    <a:bodyPr/>
                    <a:lstStyle/>
                    <a:p>
                      <a:endParaRPr lang="zh-TW" altLang="en-US" sz="1600" dirty="0"/>
                    </a:p>
                  </a:txBody>
                  <a:tcPr/>
                </a:tc>
                <a:tc>
                  <a:txBody>
                    <a:bodyPr/>
                    <a:lstStyle/>
                    <a:p>
                      <a:pPr algn="l"/>
                      <a:r>
                        <a:rPr lang="zh-TW" altLang="en-US" sz="1800" dirty="0" smtClean="0">
                          <a:latin typeface="Calibri" pitchFamily="34" charset="0"/>
                          <a:cs typeface="Calibri" pitchFamily="34" charset="0"/>
                        </a:rPr>
                        <a:t>翻譯、加密、及壓縮資料</a:t>
                      </a:r>
                      <a:endParaRPr lang="zh-TW" altLang="en-US" sz="1800" dirty="0">
                        <a:latin typeface="Calibri" pitchFamily="34" charset="0"/>
                        <a:cs typeface="Calibri" pitchFamily="34" charset="0"/>
                      </a:endParaRPr>
                    </a:p>
                  </a:txBody>
                  <a:tcPr anchor="ctr"/>
                </a:tc>
                <a:extLst>
                  <a:ext uri="{0D108BD9-81ED-4DB2-BD59-A6C34878D82A}">
                    <a16:rowId xmlns:a16="http://schemas.microsoft.com/office/drawing/2014/main" val="10002"/>
                  </a:ext>
                </a:extLst>
              </a:tr>
              <a:tr h="548747">
                <a:tc>
                  <a:txBody>
                    <a:bodyPr/>
                    <a:lstStyle/>
                    <a:p>
                      <a:pPr algn="l"/>
                      <a:r>
                        <a:rPr lang="zh-TW" altLang="en-US" sz="1800" dirty="0" smtClean="0">
                          <a:latin typeface="Calibri" pitchFamily="34" charset="0"/>
                          <a:cs typeface="Calibri" pitchFamily="34" charset="0"/>
                        </a:rPr>
                        <a:t>會談層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Session</a:t>
                      </a:r>
                      <a:endParaRPr lang="zh-TW" altLang="en-US" sz="1800" dirty="0">
                        <a:latin typeface="Calibri" pitchFamily="34" charset="0"/>
                        <a:cs typeface="Calibri" pitchFamily="34" charset="0"/>
                      </a:endParaRPr>
                    </a:p>
                  </a:txBody>
                  <a:tcPr anchor="ctr"/>
                </a:tc>
                <a:tc vMerge="1">
                  <a:txBody>
                    <a:bodyPr/>
                    <a:lstStyle/>
                    <a:p>
                      <a:endParaRPr lang="zh-TW" altLang="en-US" sz="1600" dirty="0"/>
                    </a:p>
                  </a:txBody>
                  <a:tcPr/>
                </a:tc>
                <a:tc>
                  <a:txBody>
                    <a:bodyPr/>
                    <a:lstStyle/>
                    <a:p>
                      <a:pPr algn="l"/>
                      <a:r>
                        <a:rPr lang="zh-TW" altLang="en-US" sz="1800" dirty="0" smtClean="0">
                          <a:latin typeface="Calibri" pitchFamily="34" charset="0"/>
                          <a:cs typeface="Calibri" pitchFamily="34" charset="0"/>
                        </a:rPr>
                        <a:t>建立、管理、及中止會談</a:t>
                      </a:r>
                      <a:endParaRPr lang="zh-TW" altLang="en-US" sz="1800" dirty="0">
                        <a:latin typeface="Calibri" pitchFamily="34" charset="0"/>
                        <a:cs typeface="Calibri" pitchFamily="34" charset="0"/>
                      </a:endParaRPr>
                    </a:p>
                  </a:txBody>
                  <a:tcPr anchor="ctr"/>
                </a:tc>
                <a:extLst>
                  <a:ext uri="{0D108BD9-81ED-4DB2-BD59-A6C34878D82A}">
                    <a16:rowId xmlns:a16="http://schemas.microsoft.com/office/drawing/2014/main" val="10003"/>
                  </a:ext>
                </a:extLst>
              </a:tr>
              <a:tr h="548747">
                <a:tc>
                  <a:txBody>
                    <a:bodyPr/>
                    <a:lstStyle/>
                    <a:p>
                      <a:pPr algn="l"/>
                      <a:r>
                        <a:rPr lang="zh-TW" altLang="en-US" sz="1800" dirty="0" smtClean="0">
                          <a:solidFill>
                            <a:srgbClr val="FF0000"/>
                          </a:solidFill>
                          <a:latin typeface="Calibri" pitchFamily="34" charset="0"/>
                          <a:cs typeface="Calibri" pitchFamily="34" charset="0"/>
                        </a:rPr>
                        <a:t>傳輸層</a:t>
                      </a:r>
                      <a:endParaRPr lang="en-US" altLang="zh-TW" sz="1800" dirty="0" smtClean="0">
                        <a:solidFill>
                          <a:srgbClr val="FF0000"/>
                        </a:solidFill>
                        <a:latin typeface="Calibri" pitchFamily="34" charset="0"/>
                        <a:cs typeface="Calibri" pitchFamily="34" charset="0"/>
                      </a:endParaRPr>
                    </a:p>
                    <a:p>
                      <a:pPr algn="l"/>
                      <a:r>
                        <a:rPr lang="en-US" altLang="zh-TW" sz="1800" dirty="0" smtClean="0">
                          <a:latin typeface="Calibri" pitchFamily="34" charset="0"/>
                          <a:cs typeface="Calibri" pitchFamily="34" charset="0"/>
                        </a:rPr>
                        <a:t>Transport</a:t>
                      </a:r>
                      <a:endParaRPr lang="zh-TW" altLang="en-US" sz="1800" dirty="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傳輸層           </a:t>
                      </a:r>
                      <a:r>
                        <a:rPr lang="en-US" altLang="zh-TW" sz="1800" dirty="0" smtClean="0">
                          <a:solidFill>
                            <a:srgbClr val="FF0000"/>
                          </a:solidFill>
                          <a:latin typeface="Calibri" pitchFamily="34" charset="0"/>
                          <a:cs typeface="Calibri" pitchFamily="34" charset="0"/>
                        </a:rPr>
                        <a:t>TCP</a:t>
                      </a:r>
                      <a:r>
                        <a:rPr lang="zh-TW" altLang="en-US" sz="1800" dirty="0" smtClean="0">
                          <a:solidFill>
                            <a:srgbClr val="FF0000"/>
                          </a:solidFill>
                          <a:latin typeface="Calibri" pitchFamily="34" charset="0"/>
                          <a:cs typeface="Calibri" pitchFamily="34" charset="0"/>
                        </a:rPr>
                        <a:t>協定</a:t>
                      </a:r>
                      <a:endParaRPr lang="en-US" altLang="zh-TW" sz="1800" dirty="0" smtClean="0">
                        <a:solidFill>
                          <a:srgbClr val="FF0000"/>
                        </a:solidFill>
                        <a:latin typeface="Calibri" pitchFamily="34" charset="0"/>
                        <a:cs typeface="Calibri" pitchFamily="34" charset="0"/>
                      </a:endParaRPr>
                    </a:p>
                    <a:p>
                      <a:pPr algn="l"/>
                      <a:r>
                        <a:rPr lang="en-US" altLang="zh-TW" sz="1800" dirty="0" smtClean="0">
                          <a:latin typeface="Calibri" pitchFamily="34" charset="0"/>
                          <a:cs typeface="Calibri" pitchFamily="34" charset="0"/>
                        </a:rPr>
                        <a:t>Transport</a:t>
                      </a:r>
                      <a:endParaRPr lang="zh-TW" altLang="en-US" sz="1800" dirty="0" smtClean="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點對點訊息傳送及錯誤校正</a:t>
                      </a:r>
                      <a:endParaRPr lang="zh-TW" altLang="en-US" sz="1800" dirty="0">
                        <a:latin typeface="Calibri" pitchFamily="34" charset="0"/>
                        <a:cs typeface="Calibri" pitchFamily="34" charset="0"/>
                      </a:endParaRPr>
                    </a:p>
                  </a:txBody>
                  <a:tcPr anchor="ctr"/>
                </a:tc>
                <a:extLst>
                  <a:ext uri="{0D108BD9-81ED-4DB2-BD59-A6C34878D82A}">
                    <a16:rowId xmlns:a16="http://schemas.microsoft.com/office/drawing/2014/main" val="10004"/>
                  </a:ext>
                </a:extLst>
              </a:tr>
              <a:tr h="548747">
                <a:tc>
                  <a:txBody>
                    <a:bodyPr/>
                    <a:lstStyle/>
                    <a:p>
                      <a:pPr algn="l"/>
                      <a:r>
                        <a:rPr lang="zh-TW" altLang="en-US" sz="1800" dirty="0" smtClean="0">
                          <a:solidFill>
                            <a:srgbClr val="FF0000"/>
                          </a:solidFill>
                          <a:latin typeface="Calibri" pitchFamily="34" charset="0"/>
                          <a:cs typeface="Calibri" pitchFamily="34" charset="0"/>
                        </a:rPr>
                        <a:t>網路層</a:t>
                      </a:r>
                      <a:endParaRPr lang="en-US" altLang="zh-TW" sz="1800" dirty="0" smtClean="0">
                        <a:solidFill>
                          <a:srgbClr val="FF0000"/>
                        </a:solidFill>
                        <a:latin typeface="Calibri" pitchFamily="34" charset="0"/>
                        <a:cs typeface="Calibri" pitchFamily="34" charset="0"/>
                      </a:endParaRPr>
                    </a:p>
                    <a:p>
                      <a:pPr algn="l"/>
                      <a:r>
                        <a:rPr lang="en-US" altLang="zh-TW" sz="1800" dirty="0" smtClean="0">
                          <a:latin typeface="Calibri" pitchFamily="34" charset="0"/>
                          <a:cs typeface="Calibri" pitchFamily="34" charset="0"/>
                        </a:rPr>
                        <a:t>Network</a:t>
                      </a:r>
                      <a:endParaRPr lang="zh-TW" altLang="en-US" sz="1800" dirty="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網際網路層  </a:t>
                      </a:r>
                      <a:r>
                        <a:rPr lang="en-US" altLang="zh-TW" sz="1800" dirty="0" smtClean="0">
                          <a:solidFill>
                            <a:srgbClr val="FF0000"/>
                          </a:solidFill>
                          <a:latin typeface="Calibri" pitchFamily="34" charset="0"/>
                          <a:cs typeface="Calibri" pitchFamily="34" charset="0"/>
                        </a:rPr>
                        <a:t>IP</a:t>
                      </a:r>
                      <a:r>
                        <a:rPr lang="zh-TW" altLang="en-US" sz="1800" dirty="0" smtClean="0">
                          <a:solidFill>
                            <a:srgbClr val="FF0000"/>
                          </a:solidFill>
                          <a:latin typeface="Calibri" pitchFamily="34" charset="0"/>
                          <a:cs typeface="Calibri" pitchFamily="34" charset="0"/>
                        </a:rPr>
                        <a:t>協定</a:t>
                      </a:r>
                      <a:endParaRPr lang="en-US" altLang="zh-TW" sz="1800" dirty="0" smtClean="0">
                        <a:solidFill>
                          <a:srgbClr val="FF0000"/>
                        </a:solidFill>
                        <a:latin typeface="Calibri" pitchFamily="34" charset="0"/>
                        <a:cs typeface="Calibri" pitchFamily="34" charset="0"/>
                      </a:endParaRPr>
                    </a:p>
                    <a:p>
                      <a:pPr algn="l"/>
                      <a:r>
                        <a:rPr lang="en-US" altLang="zh-TW" sz="1800" dirty="0" smtClean="0">
                          <a:latin typeface="Calibri" pitchFamily="34" charset="0"/>
                          <a:cs typeface="Calibri" pitchFamily="34" charset="0"/>
                        </a:rPr>
                        <a:t>Internet</a:t>
                      </a:r>
                      <a:endParaRPr lang="zh-TW" altLang="en-US" sz="1800" dirty="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提供網路連結並將封包由來源送到目的地</a:t>
                      </a:r>
                      <a:endParaRPr lang="zh-TW" altLang="en-US" sz="1800" dirty="0">
                        <a:latin typeface="Calibri" pitchFamily="34" charset="0"/>
                        <a:cs typeface="Calibri" pitchFamily="34" charset="0"/>
                      </a:endParaRPr>
                    </a:p>
                  </a:txBody>
                  <a:tcPr anchor="ctr"/>
                </a:tc>
                <a:extLst>
                  <a:ext uri="{0D108BD9-81ED-4DB2-BD59-A6C34878D82A}">
                    <a16:rowId xmlns:a16="http://schemas.microsoft.com/office/drawing/2014/main" val="10005"/>
                  </a:ext>
                </a:extLst>
              </a:tr>
              <a:tr h="548747">
                <a:tc>
                  <a:txBody>
                    <a:bodyPr/>
                    <a:lstStyle/>
                    <a:p>
                      <a:pPr algn="l"/>
                      <a:r>
                        <a:rPr lang="zh-TW" altLang="en-US" sz="1800" dirty="0" smtClean="0">
                          <a:latin typeface="Calibri" pitchFamily="34" charset="0"/>
                          <a:cs typeface="Calibri" pitchFamily="34" charset="0"/>
                        </a:rPr>
                        <a:t>資料連結層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Data Link</a:t>
                      </a:r>
                      <a:endParaRPr lang="zh-TW" altLang="en-US" sz="1800" dirty="0">
                        <a:latin typeface="Calibri" pitchFamily="34" charset="0"/>
                        <a:cs typeface="Calibri" pitchFamily="34" charset="0"/>
                      </a:endParaRPr>
                    </a:p>
                  </a:txBody>
                  <a:tcPr anchor="ctr"/>
                </a:tc>
                <a:tc rowSpan="2">
                  <a:txBody>
                    <a:bodyPr/>
                    <a:lstStyle/>
                    <a:p>
                      <a:pPr algn="l"/>
                      <a:r>
                        <a:rPr lang="zh-TW" altLang="en-US" sz="1800" dirty="0" smtClean="0">
                          <a:latin typeface="Calibri" pitchFamily="34" charset="0"/>
                          <a:cs typeface="Calibri" pitchFamily="34" charset="0"/>
                        </a:rPr>
                        <a:t>網路介面層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Network Interface</a:t>
                      </a:r>
                      <a:endParaRPr lang="zh-TW" altLang="en-US" sz="1800" dirty="0">
                        <a:latin typeface="Calibri" pitchFamily="34" charset="0"/>
                        <a:cs typeface="Calibri" pitchFamily="34" charset="0"/>
                      </a:endParaRPr>
                    </a:p>
                  </a:txBody>
                  <a:tcPr anchor="ctr"/>
                </a:tc>
                <a:tc>
                  <a:txBody>
                    <a:bodyPr/>
                    <a:lstStyle/>
                    <a:p>
                      <a:pPr algn="l"/>
                      <a:r>
                        <a:rPr lang="zh-TW" altLang="en-US" sz="1800" dirty="0" smtClean="0">
                          <a:latin typeface="Calibri" pitchFamily="34" charset="0"/>
                          <a:cs typeface="Calibri" pitchFamily="34" charset="0"/>
                        </a:rPr>
                        <a:t>將訊號組成資料框，從結點送到結點</a:t>
                      </a:r>
                      <a:endParaRPr lang="zh-TW" altLang="en-US" sz="1800" dirty="0">
                        <a:latin typeface="Calibri" pitchFamily="34" charset="0"/>
                        <a:cs typeface="Calibri" pitchFamily="34" charset="0"/>
                      </a:endParaRPr>
                    </a:p>
                  </a:txBody>
                  <a:tcPr anchor="ctr"/>
                </a:tc>
                <a:extLst>
                  <a:ext uri="{0D108BD9-81ED-4DB2-BD59-A6C34878D82A}">
                    <a16:rowId xmlns:a16="http://schemas.microsoft.com/office/drawing/2014/main" val="10006"/>
                  </a:ext>
                </a:extLst>
              </a:tr>
              <a:tr h="548747">
                <a:tc>
                  <a:txBody>
                    <a:bodyPr/>
                    <a:lstStyle/>
                    <a:p>
                      <a:pPr algn="l"/>
                      <a:r>
                        <a:rPr lang="zh-TW" altLang="en-US" sz="1800" dirty="0" smtClean="0">
                          <a:latin typeface="Calibri" pitchFamily="34" charset="0"/>
                          <a:cs typeface="Calibri" pitchFamily="34" charset="0"/>
                        </a:rPr>
                        <a:t>實體層</a:t>
                      </a:r>
                      <a:endParaRPr lang="en-US" altLang="zh-TW" sz="1800" dirty="0" smtClean="0">
                        <a:latin typeface="Calibri" pitchFamily="34" charset="0"/>
                        <a:cs typeface="Calibri" pitchFamily="34" charset="0"/>
                      </a:endParaRPr>
                    </a:p>
                    <a:p>
                      <a:pPr algn="l"/>
                      <a:r>
                        <a:rPr lang="en-US" altLang="zh-TW" sz="1800" dirty="0" smtClean="0">
                          <a:latin typeface="Calibri" pitchFamily="34" charset="0"/>
                          <a:cs typeface="Calibri" pitchFamily="34" charset="0"/>
                        </a:rPr>
                        <a:t>Physical</a:t>
                      </a:r>
                      <a:endParaRPr lang="zh-TW" altLang="en-US" sz="1800" dirty="0">
                        <a:latin typeface="Calibri" pitchFamily="34" charset="0"/>
                        <a:cs typeface="Calibri" pitchFamily="34" charset="0"/>
                      </a:endParaRPr>
                    </a:p>
                  </a:txBody>
                  <a:tcPr anchor="ctr"/>
                </a:tc>
                <a:tc vMerge="1">
                  <a:txBody>
                    <a:bodyPr/>
                    <a:lstStyle/>
                    <a:p>
                      <a:endParaRPr lang="zh-TW" altLang="en-US" sz="1600" dirty="0"/>
                    </a:p>
                  </a:txBody>
                  <a:tcPr/>
                </a:tc>
                <a:tc>
                  <a:txBody>
                    <a:bodyPr/>
                    <a:lstStyle/>
                    <a:p>
                      <a:pPr algn="l"/>
                      <a:r>
                        <a:rPr lang="zh-TW" altLang="en-US" sz="1800" dirty="0" smtClean="0">
                          <a:latin typeface="Calibri" pitchFamily="34" charset="0"/>
                          <a:cs typeface="Calibri" pitchFamily="34" charset="0"/>
                        </a:rPr>
                        <a:t>在硬體上傳送數位訊號</a:t>
                      </a:r>
                      <a:endParaRPr lang="zh-TW" altLang="en-US" sz="1800" dirty="0">
                        <a:latin typeface="Calibri" pitchFamily="34" charset="0"/>
                        <a:cs typeface="Calibri" pitchFamily="34" charset="0"/>
                      </a:endParaRPr>
                    </a:p>
                  </a:txBody>
                  <a:tcPr anchor="ctr"/>
                </a:tc>
                <a:extLst>
                  <a:ext uri="{0D108BD9-81ED-4DB2-BD59-A6C34878D82A}">
                    <a16:rowId xmlns:a16="http://schemas.microsoft.com/office/drawing/2014/main" val="10007"/>
                  </a:ext>
                </a:extLst>
              </a:tr>
            </a:tbl>
          </a:graphicData>
        </a:graphic>
      </p:graphicFrame>
      <p:sp>
        <p:nvSpPr>
          <p:cNvPr id="2" name="矩形 1">
            <a:hlinkClick r:id="rId2"/>
          </p:cNvPr>
          <p:cNvSpPr/>
          <p:nvPr/>
        </p:nvSpPr>
        <p:spPr>
          <a:xfrm>
            <a:off x="2339752" y="476672"/>
            <a:ext cx="6161338" cy="72008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bg1"/>
                </a:solidFill>
                <a:hlinkClick r:id="rId2"/>
              </a:rPr>
              <a:t>https://</a:t>
            </a:r>
            <a:r>
              <a:rPr lang="en-US" altLang="zh-TW" dirty="0" smtClean="0">
                <a:solidFill>
                  <a:schemeClr val="bg1"/>
                </a:solidFill>
                <a:hlinkClick r:id="rId2"/>
              </a:rPr>
              <a:t>dotblogs.com.tw/leo_codespace/2019/03/29/203853</a:t>
            </a:r>
            <a:r>
              <a:rPr lang="en-US" altLang="zh-TW" dirty="0" smtClean="0">
                <a:solidFill>
                  <a:schemeClr val="bg1"/>
                </a:solidFill>
              </a:rPr>
              <a:t> (</a:t>
            </a:r>
            <a:r>
              <a:rPr lang="zh-TW" altLang="en-US" b="1" dirty="0"/>
              <a:t>快速看懂 </a:t>
            </a:r>
            <a:r>
              <a:rPr lang="en-US" altLang="zh-TW" b="1" dirty="0"/>
              <a:t>TCP/IP</a:t>
            </a:r>
            <a:r>
              <a:rPr lang="zh-TW" altLang="en-US" b="1" dirty="0"/>
              <a:t>五層 網路封</a:t>
            </a:r>
            <a:r>
              <a:rPr lang="zh-TW" altLang="en-US" b="1" dirty="0" smtClean="0"/>
              <a:t>包</a:t>
            </a:r>
            <a:r>
              <a:rPr lang="en-US" altLang="zh-TW" dirty="0" smtClean="0">
                <a:solidFill>
                  <a:schemeClr val="bg1"/>
                </a:solidFill>
              </a:rPr>
              <a:t>)</a:t>
            </a:r>
            <a:endParaRPr lang="zh-TW" altLang="en-US" b="1"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OSI</a:t>
            </a:r>
            <a:r>
              <a:rPr lang="zh-TW" altLang="en-US" dirty="0" smtClean="0"/>
              <a:t> 層級</a:t>
            </a:r>
            <a:endParaRPr lang="zh-TW" altLang="en-US" dirty="0"/>
          </a:p>
        </p:txBody>
      </p:sp>
      <p:grpSp>
        <p:nvGrpSpPr>
          <p:cNvPr id="2" name="群組 45"/>
          <p:cNvGrpSpPr/>
          <p:nvPr/>
        </p:nvGrpSpPr>
        <p:grpSpPr>
          <a:xfrm>
            <a:off x="467544" y="1899541"/>
            <a:ext cx="7898701" cy="3838772"/>
            <a:chOff x="1500166" y="3643314"/>
            <a:chExt cx="5572164" cy="2708074"/>
          </a:xfrm>
        </p:grpSpPr>
        <p:sp>
          <p:nvSpPr>
            <p:cNvPr id="6" name="矩形 5"/>
            <p:cNvSpPr/>
            <p:nvPr/>
          </p:nvSpPr>
          <p:spPr>
            <a:xfrm>
              <a:off x="1500166" y="4214818"/>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應用</a:t>
              </a:r>
              <a:endParaRPr lang="zh-TW" altLang="en-US" dirty="0">
                <a:latin typeface="Calibri" pitchFamily="34" charset="0"/>
              </a:endParaRPr>
            </a:p>
          </p:txBody>
        </p:sp>
        <p:sp>
          <p:nvSpPr>
            <p:cNvPr id="7" name="矩形 6"/>
            <p:cNvSpPr/>
            <p:nvPr/>
          </p:nvSpPr>
          <p:spPr>
            <a:xfrm>
              <a:off x="1500166" y="4500570"/>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展現</a:t>
              </a:r>
              <a:endParaRPr lang="zh-TW" altLang="en-US" dirty="0">
                <a:latin typeface="Calibri" pitchFamily="34" charset="0"/>
              </a:endParaRPr>
            </a:p>
          </p:txBody>
        </p:sp>
        <p:sp>
          <p:nvSpPr>
            <p:cNvPr id="8" name="矩形 7"/>
            <p:cNvSpPr/>
            <p:nvPr/>
          </p:nvSpPr>
          <p:spPr>
            <a:xfrm>
              <a:off x="1500166" y="478632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會談</a:t>
              </a:r>
              <a:endParaRPr lang="zh-TW" altLang="en-US" dirty="0">
                <a:latin typeface="Calibri" pitchFamily="34" charset="0"/>
              </a:endParaRPr>
            </a:p>
          </p:txBody>
        </p:sp>
        <p:sp>
          <p:nvSpPr>
            <p:cNvPr id="9" name="矩形 8"/>
            <p:cNvSpPr/>
            <p:nvPr/>
          </p:nvSpPr>
          <p:spPr>
            <a:xfrm>
              <a:off x="1500166" y="5072074"/>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傳輸</a:t>
              </a:r>
              <a:endParaRPr lang="zh-TW" altLang="en-US" dirty="0">
                <a:latin typeface="Calibri" pitchFamily="34" charset="0"/>
              </a:endParaRPr>
            </a:p>
          </p:txBody>
        </p:sp>
        <p:sp>
          <p:nvSpPr>
            <p:cNvPr id="10" name="矩形 9"/>
            <p:cNvSpPr/>
            <p:nvPr/>
          </p:nvSpPr>
          <p:spPr>
            <a:xfrm>
              <a:off x="1500166" y="5357826"/>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網路</a:t>
              </a:r>
              <a:endParaRPr lang="zh-TW" altLang="en-US" dirty="0">
                <a:latin typeface="Calibri" pitchFamily="34" charset="0"/>
              </a:endParaRPr>
            </a:p>
          </p:txBody>
        </p:sp>
        <p:sp>
          <p:nvSpPr>
            <p:cNvPr id="11" name="矩形 10"/>
            <p:cNvSpPr/>
            <p:nvPr/>
          </p:nvSpPr>
          <p:spPr>
            <a:xfrm>
              <a:off x="1500166" y="5643578"/>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資料連結</a:t>
              </a:r>
              <a:endParaRPr lang="zh-TW" altLang="en-US" dirty="0">
                <a:latin typeface="Calibri" pitchFamily="34" charset="0"/>
              </a:endParaRPr>
            </a:p>
          </p:txBody>
        </p:sp>
        <p:sp>
          <p:nvSpPr>
            <p:cNvPr id="12" name="矩形 11"/>
            <p:cNvSpPr/>
            <p:nvPr/>
          </p:nvSpPr>
          <p:spPr>
            <a:xfrm>
              <a:off x="1500166" y="5929330"/>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實體</a:t>
              </a:r>
              <a:endParaRPr lang="zh-TW" altLang="en-US" dirty="0">
                <a:latin typeface="Calibri" pitchFamily="34" charset="0"/>
              </a:endParaRPr>
            </a:p>
          </p:txBody>
        </p:sp>
        <p:sp>
          <p:nvSpPr>
            <p:cNvPr id="13" name="圓角矩形 12"/>
            <p:cNvSpPr/>
            <p:nvPr/>
          </p:nvSpPr>
          <p:spPr>
            <a:xfrm>
              <a:off x="1500166" y="3643314"/>
              <a:ext cx="1143008" cy="357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電腦 </a:t>
              </a:r>
              <a:r>
                <a:rPr lang="en-US" altLang="zh-TW" dirty="0" smtClean="0">
                  <a:latin typeface="Calibri" pitchFamily="34" charset="0"/>
                </a:rPr>
                <a:t>A</a:t>
              </a:r>
              <a:endParaRPr lang="zh-TW" altLang="en-US" dirty="0">
                <a:latin typeface="Calibri" pitchFamily="34" charset="0"/>
              </a:endParaRPr>
            </a:p>
          </p:txBody>
        </p:sp>
        <p:sp>
          <p:nvSpPr>
            <p:cNvPr id="15" name="矩形 14"/>
            <p:cNvSpPr/>
            <p:nvPr/>
          </p:nvSpPr>
          <p:spPr>
            <a:xfrm>
              <a:off x="5929322" y="4214818"/>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應用</a:t>
              </a:r>
              <a:endParaRPr lang="zh-TW" altLang="en-US" dirty="0">
                <a:latin typeface="Calibri" pitchFamily="34" charset="0"/>
              </a:endParaRPr>
            </a:p>
          </p:txBody>
        </p:sp>
        <p:sp>
          <p:nvSpPr>
            <p:cNvPr id="16" name="矩形 15"/>
            <p:cNvSpPr/>
            <p:nvPr/>
          </p:nvSpPr>
          <p:spPr>
            <a:xfrm>
              <a:off x="5929322" y="4500570"/>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展現</a:t>
              </a:r>
              <a:endParaRPr lang="zh-TW" altLang="en-US" dirty="0">
                <a:latin typeface="Calibri" pitchFamily="34" charset="0"/>
              </a:endParaRPr>
            </a:p>
          </p:txBody>
        </p:sp>
        <p:sp>
          <p:nvSpPr>
            <p:cNvPr id="17" name="矩形 16"/>
            <p:cNvSpPr/>
            <p:nvPr/>
          </p:nvSpPr>
          <p:spPr>
            <a:xfrm>
              <a:off x="5929322" y="4786322"/>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會談</a:t>
              </a:r>
              <a:endParaRPr lang="zh-TW" altLang="en-US" dirty="0">
                <a:latin typeface="Calibri" pitchFamily="34" charset="0"/>
              </a:endParaRPr>
            </a:p>
          </p:txBody>
        </p:sp>
        <p:sp>
          <p:nvSpPr>
            <p:cNvPr id="18" name="矩形 17"/>
            <p:cNvSpPr/>
            <p:nvPr/>
          </p:nvSpPr>
          <p:spPr>
            <a:xfrm>
              <a:off x="5929322" y="5072074"/>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傳輸</a:t>
              </a:r>
              <a:endParaRPr lang="zh-TW" altLang="en-US" dirty="0">
                <a:latin typeface="Calibri" pitchFamily="34" charset="0"/>
              </a:endParaRPr>
            </a:p>
          </p:txBody>
        </p:sp>
        <p:sp>
          <p:nvSpPr>
            <p:cNvPr id="19" name="矩形 18"/>
            <p:cNvSpPr/>
            <p:nvPr/>
          </p:nvSpPr>
          <p:spPr>
            <a:xfrm>
              <a:off x="5929322" y="5357826"/>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網路</a:t>
              </a:r>
              <a:endParaRPr lang="zh-TW" altLang="en-US" dirty="0">
                <a:latin typeface="Calibri" pitchFamily="34" charset="0"/>
              </a:endParaRPr>
            </a:p>
          </p:txBody>
        </p:sp>
        <p:sp>
          <p:nvSpPr>
            <p:cNvPr id="20" name="矩形 19"/>
            <p:cNvSpPr/>
            <p:nvPr/>
          </p:nvSpPr>
          <p:spPr>
            <a:xfrm>
              <a:off x="5929322" y="5643578"/>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資料連結</a:t>
              </a:r>
              <a:endParaRPr lang="zh-TW" altLang="en-US" dirty="0">
                <a:latin typeface="Calibri" pitchFamily="34" charset="0"/>
              </a:endParaRPr>
            </a:p>
          </p:txBody>
        </p:sp>
        <p:sp>
          <p:nvSpPr>
            <p:cNvPr id="21" name="矩形 20"/>
            <p:cNvSpPr/>
            <p:nvPr/>
          </p:nvSpPr>
          <p:spPr>
            <a:xfrm>
              <a:off x="5929322" y="5929330"/>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實體</a:t>
              </a:r>
              <a:endParaRPr lang="zh-TW" altLang="en-US" dirty="0">
                <a:latin typeface="Calibri" pitchFamily="34" charset="0"/>
              </a:endParaRPr>
            </a:p>
          </p:txBody>
        </p:sp>
        <p:sp>
          <p:nvSpPr>
            <p:cNvPr id="22" name="圓角矩形 21"/>
            <p:cNvSpPr/>
            <p:nvPr/>
          </p:nvSpPr>
          <p:spPr>
            <a:xfrm>
              <a:off x="5929322" y="3643314"/>
              <a:ext cx="1143008" cy="357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電腦 </a:t>
              </a:r>
              <a:r>
                <a:rPr lang="en-US" altLang="zh-TW" dirty="0" smtClean="0">
                  <a:latin typeface="Calibri" pitchFamily="34" charset="0"/>
                </a:rPr>
                <a:t>B</a:t>
              </a:r>
              <a:endParaRPr lang="zh-TW" altLang="en-US" dirty="0">
                <a:latin typeface="Calibri" pitchFamily="34" charset="0"/>
              </a:endParaRPr>
            </a:p>
          </p:txBody>
        </p:sp>
        <p:sp>
          <p:nvSpPr>
            <p:cNvPr id="24" name="圓角矩形 23"/>
            <p:cNvSpPr/>
            <p:nvPr/>
          </p:nvSpPr>
          <p:spPr>
            <a:xfrm>
              <a:off x="3786182" y="3643314"/>
              <a:ext cx="928694" cy="357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dirty="0" smtClean="0">
                  <a:latin typeface="Calibri" pitchFamily="34" charset="0"/>
                </a:rPr>
                <a:t>路由器</a:t>
              </a:r>
              <a:endParaRPr lang="zh-TW" altLang="en-US" dirty="0">
                <a:latin typeface="Calibri" pitchFamily="34" charset="0"/>
              </a:endParaRPr>
            </a:p>
          </p:txBody>
        </p:sp>
        <p:sp>
          <p:nvSpPr>
            <p:cNvPr id="25" name="矩形 24"/>
            <p:cNvSpPr/>
            <p:nvPr/>
          </p:nvSpPr>
          <p:spPr>
            <a:xfrm>
              <a:off x="3643306" y="5357826"/>
              <a:ext cx="114300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網路</a:t>
              </a:r>
              <a:endParaRPr lang="zh-TW" altLang="en-US" dirty="0">
                <a:latin typeface="Calibri" pitchFamily="34" charset="0"/>
              </a:endParaRPr>
            </a:p>
          </p:txBody>
        </p:sp>
        <p:sp>
          <p:nvSpPr>
            <p:cNvPr id="26" name="圓角矩形 25"/>
            <p:cNvSpPr/>
            <p:nvPr/>
          </p:nvSpPr>
          <p:spPr>
            <a:xfrm>
              <a:off x="3643306" y="5643578"/>
              <a:ext cx="35719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資</a:t>
              </a:r>
              <a:endParaRPr lang="zh-TW" altLang="en-US" dirty="0">
                <a:latin typeface="Calibri" pitchFamily="34" charset="0"/>
              </a:endParaRPr>
            </a:p>
          </p:txBody>
        </p:sp>
        <p:sp>
          <p:nvSpPr>
            <p:cNvPr id="27" name="圓角矩形 26"/>
            <p:cNvSpPr/>
            <p:nvPr/>
          </p:nvSpPr>
          <p:spPr>
            <a:xfrm>
              <a:off x="4429124" y="5643578"/>
              <a:ext cx="35719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資</a:t>
              </a:r>
              <a:endParaRPr lang="zh-TW" altLang="en-US" dirty="0">
                <a:latin typeface="Calibri" pitchFamily="34" charset="0"/>
              </a:endParaRPr>
            </a:p>
          </p:txBody>
        </p:sp>
        <p:sp>
          <p:nvSpPr>
            <p:cNvPr id="28" name="圓角矩形 27"/>
            <p:cNvSpPr/>
            <p:nvPr/>
          </p:nvSpPr>
          <p:spPr>
            <a:xfrm>
              <a:off x="3643306" y="5929330"/>
              <a:ext cx="35719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實</a:t>
              </a:r>
              <a:endParaRPr lang="zh-TW" altLang="en-US" dirty="0">
                <a:latin typeface="Calibri" pitchFamily="34" charset="0"/>
              </a:endParaRPr>
            </a:p>
          </p:txBody>
        </p:sp>
        <p:sp>
          <p:nvSpPr>
            <p:cNvPr id="29" name="圓角矩形 28"/>
            <p:cNvSpPr/>
            <p:nvPr/>
          </p:nvSpPr>
          <p:spPr>
            <a:xfrm>
              <a:off x="4429124" y="5929330"/>
              <a:ext cx="357190" cy="285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latin typeface="Calibri" pitchFamily="34" charset="0"/>
                </a:rPr>
                <a:t>實</a:t>
              </a:r>
              <a:endParaRPr lang="en-US" altLang="zh-TW" dirty="0" smtClean="0">
                <a:latin typeface="Calibri" pitchFamily="34" charset="0"/>
              </a:endParaRPr>
            </a:p>
          </p:txBody>
        </p:sp>
        <p:cxnSp>
          <p:nvCxnSpPr>
            <p:cNvPr id="33" name="直線接點 32"/>
            <p:cNvCxnSpPr>
              <a:stCxn id="13" idx="3"/>
              <a:endCxn id="24" idx="1"/>
            </p:cNvCxnSpPr>
            <p:nvPr/>
          </p:nvCxnSpPr>
          <p:spPr>
            <a:xfrm>
              <a:off x="2643174" y="3821909"/>
              <a:ext cx="1143008"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線接點 34"/>
            <p:cNvCxnSpPr>
              <a:stCxn id="24" idx="3"/>
              <a:endCxn id="22" idx="1"/>
            </p:cNvCxnSpPr>
            <p:nvPr/>
          </p:nvCxnSpPr>
          <p:spPr>
            <a:xfrm>
              <a:off x="4714876" y="3821909"/>
              <a:ext cx="1214446"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肘形接點 36"/>
            <p:cNvCxnSpPr>
              <a:stCxn id="12" idx="2"/>
              <a:endCxn id="28" idx="2"/>
            </p:cNvCxnSpPr>
            <p:nvPr/>
          </p:nvCxnSpPr>
          <p:spPr>
            <a:xfrm rot="16200000" flipH="1">
              <a:off x="2946785" y="5339966"/>
              <a:ext cx="1588" cy="1750231"/>
            </a:xfrm>
            <a:prstGeom prst="bentConnector3">
              <a:avLst>
                <a:gd name="adj1" fmla="val 14395466"/>
              </a:avLst>
            </a:prstGeom>
            <a:ln/>
          </p:spPr>
          <p:style>
            <a:lnRef idx="2">
              <a:schemeClr val="accent1"/>
            </a:lnRef>
            <a:fillRef idx="0">
              <a:schemeClr val="accent1"/>
            </a:fillRef>
            <a:effectRef idx="1">
              <a:schemeClr val="accent1"/>
            </a:effectRef>
            <a:fontRef idx="minor">
              <a:schemeClr val="tx1"/>
            </a:fontRef>
          </p:style>
        </p:cxnSp>
        <p:cxnSp>
          <p:nvCxnSpPr>
            <p:cNvPr id="39" name="肘形接點 38"/>
            <p:cNvCxnSpPr>
              <a:stCxn id="29" idx="2"/>
              <a:endCxn id="21" idx="2"/>
            </p:cNvCxnSpPr>
            <p:nvPr/>
          </p:nvCxnSpPr>
          <p:spPr>
            <a:xfrm rot="16200000" flipH="1">
              <a:off x="5554272" y="5268528"/>
              <a:ext cx="1588" cy="1893107"/>
            </a:xfrm>
            <a:prstGeom prst="bentConnector3">
              <a:avLst>
                <a:gd name="adj1" fmla="val 14395466"/>
              </a:avLst>
            </a:prstGeom>
            <a:ln/>
          </p:spPr>
          <p:style>
            <a:lnRef idx="2">
              <a:schemeClr val="accent1"/>
            </a:lnRef>
            <a:fillRef idx="0">
              <a:schemeClr val="accent1"/>
            </a:fillRef>
            <a:effectRef idx="1">
              <a:schemeClr val="accent1"/>
            </a:effectRef>
            <a:fontRef idx="minor">
              <a:schemeClr val="tx1"/>
            </a:fontRef>
          </p:style>
        </p:cxnSp>
        <p:sp>
          <p:nvSpPr>
            <p:cNvPr id="40" name="文字方塊 39"/>
            <p:cNvSpPr txBox="1"/>
            <p:nvPr/>
          </p:nvSpPr>
          <p:spPr>
            <a:xfrm>
              <a:off x="5000628" y="6090842"/>
              <a:ext cx="618797" cy="260546"/>
            </a:xfrm>
            <a:prstGeom prst="rect">
              <a:avLst/>
            </a:prstGeom>
            <a:noFill/>
          </p:spPr>
          <p:txBody>
            <a:bodyPr wrap="none" rtlCol="0">
              <a:spAutoFit/>
            </a:bodyPr>
            <a:lstStyle/>
            <a:p>
              <a:r>
                <a:rPr lang="zh-TW" altLang="en-US" dirty="0" smtClean="0">
                  <a:latin typeface="Calibri" pitchFamily="34" charset="0"/>
                </a:rPr>
                <a:t>訊號線</a:t>
              </a:r>
              <a:endParaRPr lang="zh-TW" altLang="en-US" dirty="0">
                <a:latin typeface="Calibri" pitchFamily="34" charset="0"/>
              </a:endParaRPr>
            </a:p>
          </p:txBody>
        </p:sp>
        <p:sp>
          <p:nvSpPr>
            <p:cNvPr id="41" name="文字方塊 40"/>
            <p:cNvSpPr txBox="1"/>
            <p:nvPr/>
          </p:nvSpPr>
          <p:spPr>
            <a:xfrm>
              <a:off x="2777155" y="6090842"/>
              <a:ext cx="618797" cy="260546"/>
            </a:xfrm>
            <a:prstGeom prst="rect">
              <a:avLst/>
            </a:prstGeom>
            <a:noFill/>
          </p:spPr>
          <p:txBody>
            <a:bodyPr wrap="none" rtlCol="0">
              <a:spAutoFit/>
            </a:bodyPr>
            <a:lstStyle/>
            <a:p>
              <a:r>
                <a:rPr lang="zh-TW" altLang="en-US" dirty="0" smtClean="0">
                  <a:latin typeface="Calibri" pitchFamily="34" charset="0"/>
                </a:rPr>
                <a:t>訊號線</a:t>
              </a:r>
              <a:endParaRPr lang="zh-TW" altLang="en-US" dirty="0">
                <a:latin typeface="Calibri" pitchFamily="34" charset="0"/>
              </a:endParaRPr>
            </a:p>
          </p:txBody>
        </p:sp>
        <p:sp>
          <p:nvSpPr>
            <p:cNvPr id="44" name="文字方塊 43"/>
            <p:cNvSpPr txBox="1"/>
            <p:nvPr/>
          </p:nvSpPr>
          <p:spPr>
            <a:xfrm>
              <a:off x="3000364" y="3835603"/>
              <a:ext cx="455956" cy="260546"/>
            </a:xfrm>
            <a:prstGeom prst="rect">
              <a:avLst/>
            </a:prstGeom>
            <a:noFill/>
          </p:spPr>
          <p:txBody>
            <a:bodyPr wrap="none" rtlCol="0">
              <a:spAutoFit/>
            </a:bodyPr>
            <a:lstStyle/>
            <a:p>
              <a:r>
                <a:rPr lang="zh-TW" altLang="en-US" dirty="0" smtClean="0"/>
                <a:t>連結</a:t>
              </a:r>
              <a:endParaRPr lang="zh-TW" altLang="en-US" dirty="0"/>
            </a:p>
          </p:txBody>
        </p:sp>
        <p:sp>
          <p:nvSpPr>
            <p:cNvPr id="45" name="文字方塊 44"/>
            <p:cNvSpPr txBox="1"/>
            <p:nvPr/>
          </p:nvSpPr>
          <p:spPr>
            <a:xfrm>
              <a:off x="5028393" y="3835603"/>
              <a:ext cx="455956" cy="260546"/>
            </a:xfrm>
            <a:prstGeom prst="rect">
              <a:avLst/>
            </a:prstGeom>
            <a:noFill/>
          </p:spPr>
          <p:txBody>
            <a:bodyPr wrap="none" rtlCol="0">
              <a:spAutoFit/>
            </a:bodyPr>
            <a:lstStyle/>
            <a:p>
              <a:r>
                <a:rPr lang="zh-TW" altLang="en-US" dirty="0" smtClean="0"/>
                <a:t>連結</a:t>
              </a:r>
              <a:endParaRPr lang="zh-TW"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OSI</a:t>
            </a:r>
            <a:r>
              <a:rPr lang="zh-TW" altLang="en-US" dirty="0" smtClean="0"/>
              <a:t> 的資料傳輸</a:t>
            </a:r>
            <a:endParaRPr lang="zh-TW" altLang="en-US" dirty="0"/>
          </a:p>
        </p:txBody>
      </p:sp>
      <p:grpSp>
        <p:nvGrpSpPr>
          <p:cNvPr id="2" name="群組 79"/>
          <p:cNvGrpSpPr/>
          <p:nvPr/>
        </p:nvGrpSpPr>
        <p:grpSpPr>
          <a:xfrm>
            <a:off x="214282" y="1484784"/>
            <a:ext cx="8215370" cy="4155028"/>
            <a:chOff x="214282" y="3571876"/>
            <a:chExt cx="8215370" cy="2644000"/>
          </a:xfrm>
        </p:grpSpPr>
        <p:sp>
          <p:nvSpPr>
            <p:cNvPr id="15" name="矩形 14"/>
            <p:cNvSpPr/>
            <p:nvPr/>
          </p:nvSpPr>
          <p:spPr>
            <a:xfrm>
              <a:off x="3714744" y="4214818"/>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應用</a:t>
              </a:r>
              <a:endParaRPr lang="zh-TW" altLang="en-US" sz="1600" dirty="0">
                <a:solidFill>
                  <a:schemeClr val="bg2">
                    <a:lumMod val="50000"/>
                  </a:schemeClr>
                </a:solidFill>
                <a:latin typeface="Calibri" pitchFamily="34" charset="0"/>
              </a:endParaRPr>
            </a:p>
          </p:txBody>
        </p:sp>
        <p:sp>
          <p:nvSpPr>
            <p:cNvPr id="16" name="矩形 15"/>
            <p:cNvSpPr/>
            <p:nvPr/>
          </p:nvSpPr>
          <p:spPr>
            <a:xfrm>
              <a:off x="3714744" y="4500570"/>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展現</a:t>
              </a:r>
              <a:endParaRPr lang="zh-TW" altLang="en-US" sz="1600" dirty="0">
                <a:solidFill>
                  <a:schemeClr val="bg2">
                    <a:lumMod val="50000"/>
                  </a:schemeClr>
                </a:solidFill>
                <a:latin typeface="Calibri" pitchFamily="34" charset="0"/>
              </a:endParaRPr>
            </a:p>
          </p:txBody>
        </p:sp>
        <p:sp>
          <p:nvSpPr>
            <p:cNvPr id="17" name="矩形 16"/>
            <p:cNvSpPr/>
            <p:nvPr/>
          </p:nvSpPr>
          <p:spPr>
            <a:xfrm>
              <a:off x="3714744" y="4786322"/>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會談</a:t>
              </a:r>
              <a:endParaRPr lang="zh-TW" altLang="en-US" sz="1600" dirty="0">
                <a:solidFill>
                  <a:schemeClr val="bg2">
                    <a:lumMod val="50000"/>
                  </a:schemeClr>
                </a:solidFill>
                <a:latin typeface="Calibri" pitchFamily="34" charset="0"/>
              </a:endParaRPr>
            </a:p>
          </p:txBody>
        </p:sp>
        <p:sp>
          <p:nvSpPr>
            <p:cNvPr id="18" name="矩形 17"/>
            <p:cNvSpPr/>
            <p:nvPr/>
          </p:nvSpPr>
          <p:spPr>
            <a:xfrm>
              <a:off x="3714744" y="5072074"/>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傳輸</a:t>
              </a:r>
              <a:endParaRPr lang="zh-TW" altLang="en-US" sz="1600" dirty="0">
                <a:solidFill>
                  <a:schemeClr val="bg2">
                    <a:lumMod val="50000"/>
                  </a:schemeClr>
                </a:solidFill>
                <a:latin typeface="Calibri" pitchFamily="34" charset="0"/>
              </a:endParaRPr>
            </a:p>
          </p:txBody>
        </p:sp>
        <p:sp>
          <p:nvSpPr>
            <p:cNvPr id="19" name="矩形 18"/>
            <p:cNvSpPr/>
            <p:nvPr/>
          </p:nvSpPr>
          <p:spPr>
            <a:xfrm>
              <a:off x="3714744" y="5357826"/>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網路</a:t>
              </a:r>
              <a:endParaRPr lang="zh-TW" altLang="en-US" sz="1600" dirty="0">
                <a:solidFill>
                  <a:schemeClr val="bg2">
                    <a:lumMod val="50000"/>
                  </a:schemeClr>
                </a:solidFill>
                <a:latin typeface="Calibri" pitchFamily="34" charset="0"/>
              </a:endParaRPr>
            </a:p>
          </p:txBody>
        </p:sp>
        <p:sp>
          <p:nvSpPr>
            <p:cNvPr id="20" name="矩形 19"/>
            <p:cNvSpPr/>
            <p:nvPr/>
          </p:nvSpPr>
          <p:spPr>
            <a:xfrm>
              <a:off x="3714744" y="5643578"/>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資料連結</a:t>
              </a:r>
              <a:endParaRPr lang="zh-TW" altLang="en-US" sz="1600" dirty="0">
                <a:solidFill>
                  <a:schemeClr val="bg2">
                    <a:lumMod val="50000"/>
                  </a:schemeClr>
                </a:solidFill>
                <a:latin typeface="Calibri" pitchFamily="34" charset="0"/>
              </a:endParaRPr>
            </a:p>
          </p:txBody>
        </p:sp>
        <p:sp>
          <p:nvSpPr>
            <p:cNvPr id="21" name="矩形 20"/>
            <p:cNvSpPr/>
            <p:nvPr/>
          </p:nvSpPr>
          <p:spPr>
            <a:xfrm>
              <a:off x="3714744" y="5929330"/>
              <a:ext cx="1143008"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dirty="0" smtClean="0">
                  <a:solidFill>
                    <a:schemeClr val="bg2">
                      <a:lumMod val="50000"/>
                    </a:schemeClr>
                  </a:solidFill>
                  <a:latin typeface="Calibri" pitchFamily="34" charset="0"/>
                </a:rPr>
                <a:t>實體</a:t>
              </a:r>
              <a:endParaRPr lang="zh-TW" altLang="en-US" sz="1600" dirty="0">
                <a:solidFill>
                  <a:schemeClr val="bg2">
                    <a:lumMod val="50000"/>
                  </a:schemeClr>
                </a:solidFill>
                <a:latin typeface="Calibri" pitchFamily="34" charset="0"/>
              </a:endParaRPr>
            </a:p>
          </p:txBody>
        </p:sp>
        <p:sp>
          <p:nvSpPr>
            <p:cNvPr id="7" name="矩形 6"/>
            <p:cNvSpPr/>
            <p:nvPr/>
          </p:nvSpPr>
          <p:spPr>
            <a:xfrm>
              <a:off x="642910" y="4214818"/>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L7 </a:t>
              </a:r>
              <a:r>
                <a:rPr lang="zh-TW" altLang="en-US" sz="1600" dirty="0" smtClean="0">
                  <a:latin typeface="Calibri" pitchFamily="34" charset="0"/>
                </a:rPr>
                <a:t>資料</a:t>
              </a:r>
              <a:endParaRPr lang="zh-TW" altLang="en-US" sz="1600" dirty="0">
                <a:latin typeface="Calibri" pitchFamily="34" charset="0"/>
              </a:endParaRPr>
            </a:p>
          </p:txBody>
        </p:sp>
        <p:sp>
          <p:nvSpPr>
            <p:cNvPr id="8" name="矩形 7"/>
            <p:cNvSpPr/>
            <p:nvPr/>
          </p:nvSpPr>
          <p:spPr>
            <a:xfrm>
              <a:off x="642910" y="4500570"/>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L7 </a:t>
              </a:r>
              <a:r>
                <a:rPr lang="zh-TW" altLang="en-US" sz="1600" dirty="0" smtClean="0">
                  <a:latin typeface="Calibri" pitchFamily="34" charset="0"/>
                </a:rPr>
                <a:t>資料</a:t>
              </a:r>
              <a:endParaRPr lang="zh-TW" altLang="en-US" sz="1600" dirty="0">
                <a:latin typeface="Calibri" pitchFamily="34" charset="0"/>
              </a:endParaRPr>
            </a:p>
          </p:txBody>
        </p:sp>
        <p:sp>
          <p:nvSpPr>
            <p:cNvPr id="9" name="矩形 8"/>
            <p:cNvSpPr/>
            <p:nvPr/>
          </p:nvSpPr>
          <p:spPr>
            <a:xfrm>
              <a:off x="642910" y="4786322"/>
              <a:ext cx="135732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L6 </a:t>
              </a:r>
              <a:r>
                <a:rPr lang="zh-TW" altLang="en-US" sz="1600" dirty="0" smtClean="0">
                  <a:latin typeface="Calibri" pitchFamily="34" charset="0"/>
                </a:rPr>
                <a:t>資料</a:t>
              </a:r>
              <a:endParaRPr lang="zh-TW" altLang="en-US" sz="1600" dirty="0">
                <a:latin typeface="Calibri" pitchFamily="34" charset="0"/>
              </a:endParaRPr>
            </a:p>
          </p:txBody>
        </p:sp>
        <p:sp>
          <p:nvSpPr>
            <p:cNvPr id="10" name="矩形 9"/>
            <p:cNvSpPr/>
            <p:nvPr/>
          </p:nvSpPr>
          <p:spPr>
            <a:xfrm>
              <a:off x="642910" y="5072074"/>
              <a:ext cx="178595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L5 </a:t>
              </a:r>
              <a:r>
                <a:rPr lang="zh-TW" altLang="en-US" sz="1600" dirty="0" smtClean="0">
                  <a:latin typeface="Calibri" pitchFamily="34" charset="0"/>
                </a:rPr>
                <a:t>資料</a:t>
              </a:r>
              <a:endParaRPr lang="zh-TW" altLang="en-US" sz="1600" dirty="0">
                <a:latin typeface="Calibri" pitchFamily="34" charset="0"/>
              </a:endParaRPr>
            </a:p>
          </p:txBody>
        </p:sp>
        <p:sp>
          <p:nvSpPr>
            <p:cNvPr id="11" name="矩形 10"/>
            <p:cNvSpPr/>
            <p:nvPr/>
          </p:nvSpPr>
          <p:spPr>
            <a:xfrm>
              <a:off x="642910" y="5357826"/>
              <a:ext cx="221457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L4 </a:t>
              </a:r>
              <a:r>
                <a:rPr lang="zh-TW" altLang="en-US" sz="1600" dirty="0" smtClean="0">
                  <a:latin typeface="Calibri" pitchFamily="34" charset="0"/>
                </a:rPr>
                <a:t>資料</a:t>
              </a:r>
              <a:endParaRPr lang="zh-TW" altLang="en-US" sz="1600" dirty="0">
                <a:latin typeface="Calibri" pitchFamily="34" charset="0"/>
              </a:endParaRPr>
            </a:p>
          </p:txBody>
        </p:sp>
        <p:sp>
          <p:nvSpPr>
            <p:cNvPr id="12" name="矩形 11"/>
            <p:cNvSpPr/>
            <p:nvPr/>
          </p:nvSpPr>
          <p:spPr>
            <a:xfrm>
              <a:off x="642910" y="5643578"/>
              <a:ext cx="264320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L3 </a:t>
              </a:r>
              <a:r>
                <a:rPr lang="zh-TW" altLang="en-US" sz="1600" dirty="0" smtClean="0">
                  <a:latin typeface="Calibri" pitchFamily="34" charset="0"/>
                </a:rPr>
                <a:t>資料</a:t>
              </a:r>
              <a:endParaRPr lang="zh-TW" altLang="en-US" sz="1600" dirty="0">
                <a:latin typeface="Calibri" pitchFamily="34" charset="0"/>
              </a:endParaRPr>
            </a:p>
          </p:txBody>
        </p:sp>
        <p:sp>
          <p:nvSpPr>
            <p:cNvPr id="13" name="矩形 12"/>
            <p:cNvSpPr/>
            <p:nvPr/>
          </p:nvSpPr>
          <p:spPr>
            <a:xfrm>
              <a:off x="214282" y="5929330"/>
              <a:ext cx="3500462" cy="285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smtClean="0">
                  <a:latin typeface="Calibri" pitchFamily="34" charset="0"/>
                </a:rPr>
                <a:t>0010110010010111010100100010111</a:t>
              </a:r>
              <a:endParaRPr lang="zh-TW" altLang="en-US" sz="1600" dirty="0">
                <a:latin typeface="Calibri" pitchFamily="34" charset="0"/>
              </a:endParaRPr>
            </a:p>
          </p:txBody>
        </p:sp>
        <p:sp>
          <p:nvSpPr>
            <p:cNvPr id="14" name="圓角矩形 13"/>
            <p:cNvSpPr/>
            <p:nvPr/>
          </p:nvSpPr>
          <p:spPr>
            <a:xfrm>
              <a:off x="642910" y="3571876"/>
              <a:ext cx="928694" cy="357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電腦 </a:t>
              </a:r>
              <a:r>
                <a:rPr lang="en-US" altLang="zh-TW" sz="1600" dirty="0" smtClean="0">
                  <a:latin typeface="Calibri" pitchFamily="34" charset="0"/>
                </a:rPr>
                <a:t>A</a:t>
              </a:r>
              <a:endParaRPr lang="zh-TW" altLang="en-US" sz="1600" dirty="0">
                <a:latin typeface="Calibri" pitchFamily="34" charset="0"/>
              </a:endParaRPr>
            </a:p>
          </p:txBody>
        </p:sp>
        <p:sp>
          <p:nvSpPr>
            <p:cNvPr id="35" name="矩形 34"/>
            <p:cNvSpPr/>
            <p:nvPr/>
          </p:nvSpPr>
          <p:spPr>
            <a:xfrm>
              <a:off x="1571604" y="4500570"/>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H6</a:t>
              </a:r>
              <a:endParaRPr lang="zh-TW" altLang="en-US" sz="1600" dirty="0">
                <a:latin typeface="Calibri" pitchFamily="34" charset="0"/>
              </a:endParaRPr>
            </a:p>
          </p:txBody>
        </p:sp>
        <p:sp>
          <p:nvSpPr>
            <p:cNvPr id="36" name="矩形 35"/>
            <p:cNvSpPr/>
            <p:nvPr/>
          </p:nvSpPr>
          <p:spPr>
            <a:xfrm>
              <a:off x="2000232" y="4786322"/>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H5</a:t>
              </a:r>
              <a:endParaRPr lang="zh-TW" altLang="en-US" sz="1600" dirty="0">
                <a:latin typeface="Calibri" pitchFamily="34" charset="0"/>
              </a:endParaRPr>
            </a:p>
          </p:txBody>
        </p:sp>
        <p:sp>
          <p:nvSpPr>
            <p:cNvPr id="37" name="矩形 36"/>
            <p:cNvSpPr/>
            <p:nvPr/>
          </p:nvSpPr>
          <p:spPr>
            <a:xfrm>
              <a:off x="2428860" y="5072074"/>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H4</a:t>
              </a:r>
              <a:endParaRPr lang="zh-TW" altLang="en-US" sz="1600" dirty="0">
                <a:latin typeface="Calibri" pitchFamily="34" charset="0"/>
              </a:endParaRPr>
            </a:p>
          </p:txBody>
        </p:sp>
        <p:sp>
          <p:nvSpPr>
            <p:cNvPr id="38" name="矩形 37"/>
            <p:cNvSpPr/>
            <p:nvPr/>
          </p:nvSpPr>
          <p:spPr>
            <a:xfrm>
              <a:off x="2857488" y="5357826"/>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H3</a:t>
              </a:r>
              <a:endParaRPr lang="zh-TW" altLang="en-US" sz="1600" dirty="0">
                <a:latin typeface="Calibri" pitchFamily="34" charset="0"/>
              </a:endParaRPr>
            </a:p>
          </p:txBody>
        </p:sp>
        <p:sp>
          <p:nvSpPr>
            <p:cNvPr id="39" name="矩形 38"/>
            <p:cNvSpPr/>
            <p:nvPr/>
          </p:nvSpPr>
          <p:spPr>
            <a:xfrm>
              <a:off x="3286116" y="5643578"/>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H2</a:t>
              </a:r>
              <a:endParaRPr lang="zh-TW" altLang="en-US" sz="1600" dirty="0">
                <a:latin typeface="Calibri" pitchFamily="34" charset="0"/>
              </a:endParaRPr>
            </a:p>
          </p:txBody>
        </p:sp>
        <p:sp>
          <p:nvSpPr>
            <p:cNvPr id="40" name="矩形 39"/>
            <p:cNvSpPr/>
            <p:nvPr/>
          </p:nvSpPr>
          <p:spPr>
            <a:xfrm>
              <a:off x="214282" y="5643578"/>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T2</a:t>
              </a:r>
              <a:endParaRPr lang="zh-TW" altLang="en-US" sz="1600" dirty="0">
                <a:latin typeface="Calibri" pitchFamily="34" charset="0"/>
              </a:endParaRPr>
            </a:p>
          </p:txBody>
        </p:sp>
        <p:sp>
          <p:nvSpPr>
            <p:cNvPr id="60" name="矩形 59"/>
            <p:cNvSpPr/>
            <p:nvPr/>
          </p:nvSpPr>
          <p:spPr>
            <a:xfrm flipH="1">
              <a:off x="7072330" y="4214818"/>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L7 </a:t>
              </a:r>
              <a:r>
                <a:rPr lang="zh-TW" altLang="en-US" sz="1600" dirty="0" smtClean="0">
                  <a:latin typeface="Calibri" pitchFamily="34" charset="0"/>
                </a:rPr>
                <a:t>資料</a:t>
              </a:r>
              <a:endParaRPr lang="zh-TW" altLang="en-US" sz="1600" dirty="0">
                <a:latin typeface="Calibri" pitchFamily="34" charset="0"/>
              </a:endParaRPr>
            </a:p>
          </p:txBody>
        </p:sp>
        <p:sp>
          <p:nvSpPr>
            <p:cNvPr id="61" name="矩形 60"/>
            <p:cNvSpPr/>
            <p:nvPr/>
          </p:nvSpPr>
          <p:spPr>
            <a:xfrm flipH="1">
              <a:off x="7072330" y="4500570"/>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L7 </a:t>
              </a:r>
              <a:r>
                <a:rPr lang="zh-TW" altLang="en-US" sz="1600" dirty="0" smtClean="0">
                  <a:latin typeface="Calibri" pitchFamily="34" charset="0"/>
                </a:rPr>
                <a:t>資料</a:t>
              </a:r>
              <a:endParaRPr lang="zh-TW" altLang="en-US" sz="1600" dirty="0">
                <a:latin typeface="Calibri" pitchFamily="34" charset="0"/>
              </a:endParaRPr>
            </a:p>
          </p:txBody>
        </p:sp>
        <p:sp>
          <p:nvSpPr>
            <p:cNvPr id="62" name="矩形 61"/>
            <p:cNvSpPr/>
            <p:nvPr/>
          </p:nvSpPr>
          <p:spPr>
            <a:xfrm flipH="1">
              <a:off x="6643702" y="4786322"/>
              <a:ext cx="1357322"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L6 </a:t>
              </a:r>
              <a:r>
                <a:rPr lang="zh-TW" altLang="en-US" sz="1600" dirty="0" smtClean="0">
                  <a:latin typeface="Calibri" pitchFamily="34" charset="0"/>
                </a:rPr>
                <a:t>資料</a:t>
              </a:r>
              <a:endParaRPr lang="zh-TW" altLang="en-US" sz="1600" dirty="0">
                <a:latin typeface="Calibri" pitchFamily="34" charset="0"/>
              </a:endParaRPr>
            </a:p>
          </p:txBody>
        </p:sp>
        <p:sp>
          <p:nvSpPr>
            <p:cNvPr id="63" name="矩形 62"/>
            <p:cNvSpPr/>
            <p:nvPr/>
          </p:nvSpPr>
          <p:spPr>
            <a:xfrm flipH="1">
              <a:off x="6215074" y="5072074"/>
              <a:ext cx="1785950"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L5 </a:t>
              </a:r>
              <a:r>
                <a:rPr lang="zh-TW" altLang="en-US" sz="1600" dirty="0" smtClean="0">
                  <a:latin typeface="Calibri" pitchFamily="34" charset="0"/>
                </a:rPr>
                <a:t>資料</a:t>
              </a:r>
              <a:endParaRPr lang="zh-TW" altLang="en-US" sz="1600" dirty="0">
                <a:latin typeface="Calibri" pitchFamily="34" charset="0"/>
              </a:endParaRPr>
            </a:p>
          </p:txBody>
        </p:sp>
        <p:sp>
          <p:nvSpPr>
            <p:cNvPr id="64" name="矩形 63"/>
            <p:cNvSpPr/>
            <p:nvPr/>
          </p:nvSpPr>
          <p:spPr>
            <a:xfrm flipH="1">
              <a:off x="5786446" y="5357826"/>
              <a:ext cx="2214578"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L4 </a:t>
              </a:r>
              <a:r>
                <a:rPr lang="zh-TW" altLang="en-US" sz="1600" dirty="0" smtClean="0">
                  <a:latin typeface="Calibri" pitchFamily="34" charset="0"/>
                </a:rPr>
                <a:t>資料</a:t>
              </a:r>
              <a:endParaRPr lang="zh-TW" altLang="en-US" sz="1600" dirty="0">
                <a:latin typeface="Calibri" pitchFamily="34" charset="0"/>
              </a:endParaRPr>
            </a:p>
          </p:txBody>
        </p:sp>
        <p:sp>
          <p:nvSpPr>
            <p:cNvPr id="65" name="矩形 64"/>
            <p:cNvSpPr/>
            <p:nvPr/>
          </p:nvSpPr>
          <p:spPr>
            <a:xfrm flipH="1">
              <a:off x="5357818" y="5643578"/>
              <a:ext cx="2643206"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Calibri" pitchFamily="34" charset="0"/>
                </a:rPr>
                <a:t>L3 </a:t>
              </a:r>
              <a:r>
                <a:rPr lang="zh-TW" altLang="en-US" sz="1600" dirty="0" smtClean="0">
                  <a:latin typeface="Calibri" pitchFamily="34" charset="0"/>
                </a:rPr>
                <a:t>資料</a:t>
              </a:r>
              <a:endParaRPr lang="zh-TW" altLang="en-US" sz="1600" dirty="0">
                <a:latin typeface="Calibri" pitchFamily="34" charset="0"/>
              </a:endParaRPr>
            </a:p>
          </p:txBody>
        </p:sp>
        <p:sp>
          <p:nvSpPr>
            <p:cNvPr id="66" name="矩形 65"/>
            <p:cNvSpPr/>
            <p:nvPr/>
          </p:nvSpPr>
          <p:spPr>
            <a:xfrm flipH="1">
              <a:off x="4929190" y="5929330"/>
              <a:ext cx="3500462" cy="28575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1600" dirty="0" smtClean="0">
                  <a:latin typeface="Calibri" pitchFamily="34" charset="0"/>
                </a:rPr>
                <a:t>0010110010010111010100100010111</a:t>
              </a:r>
              <a:endParaRPr lang="zh-TW" altLang="en-US" sz="1600" dirty="0">
                <a:latin typeface="Calibri" pitchFamily="34" charset="0"/>
              </a:endParaRPr>
            </a:p>
          </p:txBody>
        </p:sp>
        <p:sp>
          <p:nvSpPr>
            <p:cNvPr id="67" name="圓角矩形 66"/>
            <p:cNvSpPr/>
            <p:nvPr/>
          </p:nvSpPr>
          <p:spPr>
            <a:xfrm flipH="1">
              <a:off x="7072330" y="3571876"/>
              <a:ext cx="928694" cy="35719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電腦 </a:t>
              </a:r>
              <a:r>
                <a:rPr lang="en-US" altLang="zh-TW" sz="1600" dirty="0" smtClean="0">
                  <a:latin typeface="Calibri" pitchFamily="34" charset="0"/>
                </a:rPr>
                <a:t>B</a:t>
              </a:r>
              <a:endParaRPr lang="zh-TW" altLang="en-US" sz="1600" dirty="0">
                <a:latin typeface="Calibri" pitchFamily="34" charset="0"/>
              </a:endParaRPr>
            </a:p>
          </p:txBody>
        </p:sp>
        <p:sp>
          <p:nvSpPr>
            <p:cNvPr id="68" name="矩形 67"/>
            <p:cNvSpPr/>
            <p:nvPr/>
          </p:nvSpPr>
          <p:spPr>
            <a:xfrm flipH="1">
              <a:off x="6643702" y="4500570"/>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H6</a:t>
              </a:r>
              <a:endParaRPr lang="zh-TW" altLang="en-US" sz="1600" dirty="0">
                <a:latin typeface="Calibri" pitchFamily="34" charset="0"/>
              </a:endParaRPr>
            </a:p>
          </p:txBody>
        </p:sp>
        <p:sp>
          <p:nvSpPr>
            <p:cNvPr id="69" name="矩形 68"/>
            <p:cNvSpPr/>
            <p:nvPr/>
          </p:nvSpPr>
          <p:spPr>
            <a:xfrm flipH="1">
              <a:off x="6215074" y="4786322"/>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H5</a:t>
              </a:r>
              <a:endParaRPr lang="zh-TW" altLang="en-US" sz="1600" dirty="0">
                <a:latin typeface="Calibri" pitchFamily="34" charset="0"/>
              </a:endParaRPr>
            </a:p>
          </p:txBody>
        </p:sp>
        <p:sp>
          <p:nvSpPr>
            <p:cNvPr id="70" name="矩形 69"/>
            <p:cNvSpPr/>
            <p:nvPr/>
          </p:nvSpPr>
          <p:spPr>
            <a:xfrm flipH="1">
              <a:off x="5786446" y="5072074"/>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H4</a:t>
              </a:r>
              <a:endParaRPr lang="zh-TW" altLang="en-US" sz="1600" dirty="0">
                <a:latin typeface="Calibri" pitchFamily="34" charset="0"/>
              </a:endParaRPr>
            </a:p>
          </p:txBody>
        </p:sp>
        <p:sp>
          <p:nvSpPr>
            <p:cNvPr id="71" name="矩形 70"/>
            <p:cNvSpPr/>
            <p:nvPr/>
          </p:nvSpPr>
          <p:spPr>
            <a:xfrm flipH="1">
              <a:off x="5357818" y="5357826"/>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H3</a:t>
              </a:r>
              <a:endParaRPr lang="zh-TW" altLang="en-US" sz="1600" dirty="0">
                <a:latin typeface="Calibri" pitchFamily="34" charset="0"/>
              </a:endParaRPr>
            </a:p>
          </p:txBody>
        </p:sp>
        <p:sp>
          <p:nvSpPr>
            <p:cNvPr id="72" name="矩形 71"/>
            <p:cNvSpPr/>
            <p:nvPr/>
          </p:nvSpPr>
          <p:spPr>
            <a:xfrm flipH="1">
              <a:off x="4929190" y="5643578"/>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H2</a:t>
              </a:r>
              <a:endParaRPr lang="zh-TW" altLang="en-US" sz="1600" dirty="0">
                <a:latin typeface="Calibri" pitchFamily="34" charset="0"/>
              </a:endParaRPr>
            </a:p>
          </p:txBody>
        </p:sp>
        <p:sp>
          <p:nvSpPr>
            <p:cNvPr id="73" name="矩形 72"/>
            <p:cNvSpPr/>
            <p:nvPr/>
          </p:nvSpPr>
          <p:spPr>
            <a:xfrm flipH="1">
              <a:off x="8001024" y="5643578"/>
              <a:ext cx="428628" cy="28575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1600" dirty="0" smtClean="0">
                  <a:latin typeface="Calibri" pitchFamily="34" charset="0"/>
                </a:rPr>
                <a:t>T2</a:t>
              </a:r>
              <a:endParaRPr lang="zh-TW" altLang="en-US" sz="1600" dirty="0">
                <a:latin typeface="Calibri" pitchFamily="34" charset="0"/>
              </a:endParaRPr>
            </a:p>
          </p:txBody>
        </p:sp>
        <p:cxnSp>
          <p:nvCxnSpPr>
            <p:cNvPr id="75" name="肘形接點 74"/>
            <p:cNvCxnSpPr>
              <a:stCxn id="13" idx="2"/>
              <a:endCxn id="66" idx="2"/>
            </p:cNvCxnSpPr>
            <p:nvPr/>
          </p:nvCxnSpPr>
          <p:spPr>
            <a:xfrm rot="16200000" flipH="1">
              <a:off x="4321967" y="3857628"/>
              <a:ext cx="1588" cy="4714908"/>
            </a:xfrm>
            <a:prstGeom prst="bentConnector3">
              <a:avLst>
                <a:gd name="adj1" fmla="val 14395466"/>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7" name="直線單箭頭接點 76"/>
            <p:cNvCxnSpPr>
              <a:stCxn id="14" idx="2"/>
              <a:endCxn id="7" idx="0"/>
            </p:cNvCxnSpPr>
            <p:nvPr/>
          </p:nvCxnSpPr>
          <p:spPr>
            <a:xfrm rot="5400000">
              <a:off x="964381" y="4071942"/>
              <a:ext cx="28575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直線單箭頭接點 78"/>
            <p:cNvCxnSpPr>
              <a:stCxn id="60" idx="0"/>
              <a:endCxn id="67" idx="2"/>
            </p:cNvCxnSpPr>
            <p:nvPr/>
          </p:nvCxnSpPr>
          <p:spPr>
            <a:xfrm rot="5400000" flipH="1" flipV="1">
              <a:off x="7393801" y="4071942"/>
              <a:ext cx="28575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489532" y="260648"/>
            <a:ext cx="7778824" cy="5760640"/>
          </a:xfrm>
          <a:prstGeom prst="rect">
            <a:avLst/>
          </a:prstGeom>
        </p:spPr>
      </p:pic>
      <p:sp>
        <p:nvSpPr>
          <p:cNvPr id="4" name="矩形 3"/>
          <p:cNvSpPr/>
          <p:nvPr/>
        </p:nvSpPr>
        <p:spPr>
          <a:xfrm>
            <a:off x="489532" y="6165304"/>
            <a:ext cx="7778824" cy="28803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latin typeface="標楷體" panose="03000509000000000000" pitchFamily="65" charset="-120"/>
                <a:ea typeface="標楷體" panose="03000509000000000000" pitchFamily="65" charset="-120"/>
              </a:rPr>
              <a:t>第二章、基礎網路</a:t>
            </a:r>
            <a:r>
              <a:rPr lang="zh-TW" altLang="en-US" dirty="0" smtClean="0">
                <a:latin typeface="標楷體" panose="03000509000000000000" pitchFamily="65" charset="-120"/>
                <a:ea typeface="標楷體" panose="03000509000000000000" pitchFamily="65" charset="-120"/>
              </a:rPr>
              <a:t>概念 </a:t>
            </a:r>
            <a:r>
              <a:rPr lang="en-US" altLang="zh-TW" dirty="0" smtClean="0">
                <a:latin typeface="標楷體" panose="03000509000000000000" pitchFamily="65" charset="-120"/>
                <a:ea typeface="標楷體" panose="03000509000000000000" pitchFamily="65" charset="-120"/>
              </a:rPr>
              <a:t>https</a:t>
            </a:r>
            <a:r>
              <a:rPr lang="en-US" altLang="zh-TW" dirty="0">
                <a:latin typeface="標楷體" panose="03000509000000000000" pitchFamily="65" charset="-120"/>
                <a:ea typeface="標楷體" panose="03000509000000000000" pitchFamily="65" charset="-120"/>
              </a:rPr>
              <a:t>://reurl.cc/z6K9ap</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9357170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normAutofit/>
          </a:bodyPr>
          <a:lstStyle/>
          <a:p>
            <a:r>
              <a:rPr lang="en-US" altLang="zh-TW" dirty="0" smtClean="0">
                <a:solidFill>
                  <a:srgbClr val="0000FF"/>
                </a:solidFill>
              </a:rPr>
              <a:t>L7.</a:t>
            </a:r>
            <a:r>
              <a:rPr lang="zh-TW" altLang="en-US" dirty="0" smtClean="0"/>
              <a:t>應用層的簡述   </a:t>
            </a:r>
            <a:r>
              <a:rPr lang="en-US" altLang="zh-TW" dirty="0" smtClean="0">
                <a:solidFill>
                  <a:srgbClr val="0000FF"/>
                </a:solidFill>
              </a:rPr>
              <a:t>(</a:t>
            </a:r>
            <a:r>
              <a:rPr lang="zh-TW" altLang="en-US" sz="4000" dirty="0">
                <a:solidFill>
                  <a:srgbClr val="0000FF"/>
                </a:solidFill>
                <a:cs typeface="Calibri" pitchFamily="34" charset="0"/>
              </a:rPr>
              <a:t>通訊協定</a:t>
            </a:r>
            <a:r>
              <a:rPr lang="en-US" altLang="zh-TW" sz="4000" dirty="0">
                <a:solidFill>
                  <a:srgbClr val="0000FF"/>
                </a:solidFill>
                <a:cs typeface="Calibri" pitchFamily="34" charset="0"/>
              </a:rPr>
              <a:t>+</a:t>
            </a:r>
            <a:r>
              <a:rPr lang="en-US" altLang="zh-TW" sz="4000" smtClean="0">
                <a:solidFill>
                  <a:srgbClr val="0000FF"/>
                </a:solidFill>
                <a:cs typeface="Calibri" pitchFamily="34" charset="0"/>
              </a:rPr>
              <a:t>URl)</a:t>
            </a:r>
            <a:endParaRPr lang="zh-TW" altLang="en-US" dirty="0"/>
          </a:p>
        </p:txBody>
      </p:sp>
      <p:sp>
        <p:nvSpPr>
          <p:cNvPr id="4" name="內容版面配置區 3"/>
          <p:cNvSpPr>
            <a:spLocks noGrp="1"/>
          </p:cNvSpPr>
          <p:nvPr>
            <p:ph sz="half" idx="1"/>
          </p:nvPr>
        </p:nvSpPr>
        <p:spPr>
          <a:xfrm>
            <a:off x="285720" y="1285860"/>
            <a:ext cx="6786610" cy="5572140"/>
          </a:xfrm>
        </p:spPr>
        <p:txBody>
          <a:bodyPr>
            <a:normAutofit/>
          </a:bodyPr>
          <a:lstStyle/>
          <a:p>
            <a:pPr>
              <a:spcBef>
                <a:spcPts val="1200"/>
              </a:spcBef>
            </a:pPr>
            <a:r>
              <a:rPr lang="zh-TW" altLang="en-US" dirty="0" smtClean="0"/>
              <a:t>應用層是應用程式使用網路通訊服務的入口，當系統或應用需要在網路上傳送或接收資料時，就使用應用層的服務，例如要確定遠端對應的應用程式的身分與狀態時。</a:t>
            </a:r>
            <a:endParaRPr lang="en-US" altLang="zh-TW" dirty="0" smtClean="0"/>
          </a:p>
          <a:p>
            <a:pPr>
              <a:spcBef>
                <a:spcPts val="1200"/>
              </a:spcBef>
            </a:pPr>
            <a:r>
              <a:rPr lang="zh-TW" altLang="en-US" dirty="0" smtClean="0"/>
              <a:t>應用層是指網路通訊的</a:t>
            </a:r>
            <a:r>
              <a:rPr lang="zh-TW" altLang="en-US" dirty="0" smtClean="0">
                <a:solidFill>
                  <a:srgbClr val="FF0000"/>
                </a:solidFill>
              </a:rPr>
              <a:t>應用協定</a:t>
            </a:r>
            <a:r>
              <a:rPr lang="zh-TW" altLang="en-US" dirty="0" smtClean="0"/>
              <a:t>，而非應用程式本身。例如 </a:t>
            </a:r>
            <a:r>
              <a:rPr lang="en-US" altLang="zh-TW" dirty="0" smtClean="0"/>
              <a:t>FTP</a:t>
            </a:r>
            <a:r>
              <a:rPr lang="zh-TW" altLang="en-US" dirty="0" smtClean="0"/>
              <a:t> 雖然是一個傳送檔案的應用程式；但應用層裡的 </a:t>
            </a:r>
            <a:r>
              <a:rPr lang="en-US" altLang="zh-TW" dirty="0" smtClean="0"/>
              <a:t>FTP</a:t>
            </a:r>
            <a:r>
              <a:rPr lang="zh-TW" altLang="en-US" dirty="0" smtClean="0"/>
              <a:t> 是指這一種傳送檔案的協定。</a:t>
            </a:r>
            <a:endParaRPr lang="en-US" altLang="zh-TW" dirty="0" smtClean="0"/>
          </a:p>
          <a:p>
            <a:pPr>
              <a:spcBef>
                <a:spcPts val="1200"/>
              </a:spcBef>
            </a:pPr>
            <a:r>
              <a:rPr lang="zh-TW" altLang="en-US" dirty="0" smtClean="0"/>
              <a:t>高階層和低階層的安全機制比較：</a:t>
            </a:r>
            <a:endParaRPr lang="en-US" altLang="zh-TW" dirty="0" smtClean="0"/>
          </a:p>
          <a:p>
            <a:pPr lvl="1">
              <a:spcBef>
                <a:spcPts val="1200"/>
              </a:spcBef>
            </a:pPr>
            <a:r>
              <a:rPr lang="zh-TW" altLang="en-US" dirty="0" smtClean="0"/>
              <a:t>從應用層做存取控制與資料加密需要倚賴管理員及使用者的安全意識；較底層的安全機制 </a:t>
            </a:r>
            <a:r>
              <a:rPr lang="en-US" altLang="zh-TW" dirty="0" smtClean="0"/>
              <a:t>(</a:t>
            </a:r>
            <a:r>
              <a:rPr lang="zh-TW" altLang="en-US" dirty="0" smtClean="0"/>
              <a:t>如 </a:t>
            </a:r>
            <a:r>
              <a:rPr lang="en-US" altLang="zh-TW" dirty="0" smtClean="0"/>
              <a:t>IPSec) </a:t>
            </a:r>
            <a:r>
              <a:rPr lang="zh-TW" altLang="en-US" dirty="0" smtClean="0"/>
              <a:t>可由作業系統自動完成，未必須要使用者的參與。</a:t>
            </a:r>
            <a:endParaRPr lang="en-US" altLang="zh-TW" dirty="0" smtClean="0"/>
          </a:p>
          <a:p>
            <a:pPr lvl="1">
              <a:spcBef>
                <a:spcPts val="1200"/>
              </a:spcBef>
            </a:pPr>
            <a:r>
              <a:rPr lang="zh-TW" altLang="en-US" dirty="0" smtClean="0"/>
              <a:t>應用層加密的缺點是只保護了資訊本身，各階層的表頭資訊仍然暴露在外。相對的，低階層加密則因未必有使用者的參與，而增加了造假的機會。</a:t>
            </a:r>
            <a:endParaRPr lang="en-US" altLang="zh-TW" dirty="0" smtClean="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實體層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資料連結層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網路層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傳輸層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會談層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展現層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2" name="圓柱 11"/>
            <p:cNvSpPr/>
            <p:nvPr/>
          </p:nvSpPr>
          <p:spPr>
            <a:xfrm>
              <a:off x="7286644" y="2357430"/>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應用層</a:t>
              </a:r>
              <a:endParaRPr kumimoji="0" lang="zh-TW" altLang="en-US" sz="14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p:txBody>
        </p:sp>
      </p:grpSp>
    </p:spTree>
    <p:extLst>
      <p:ext uri="{BB962C8B-B14F-4D97-AF65-F5344CB8AC3E}">
        <p14:creationId xmlns:p14="http://schemas.microsoft.com/office/powerpoint/2010/main" val="8573083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sz="4000" dirty="0" smtClean="0"/>
              <a:t>von Neumann </a:t>
            </a:r>
            <a:r>
              <a:rPr lang="zh-TW" altLang="en-US" dirty="0" smtClean="0"/>
              <a:t>電腦架構</a:t>
            </a:r>
            <a:endParaRPr lang="zh-TW" altLang="en-US" dirty="0"/>
          </a:p>
        </p:txBody>
      </p:sp>
      <p:sp>
        <p:nvSpPr>
          <p:cNvPr id="6" name="矩形 5"/>
          <p:cNvSpPr/>
          <p:nvPr/>
        </p:nvSpPr>
        <p:spPr>
          <a:xfrm>
            <a:off x="6228184" y="3718773"/>
            <a:ext cx="2016224" cy="646331"/>
          </a:xfrm>
          <a:prstGeom prst="rect">
            <a:avLst/>
          </a:prstGeom>
        </p:spPr>
        <p:txBody>
          <a:bodyPr wrap="square">
            <a:spAutoFit/>
          </a:bodyPr>
          <a:lstStyle/>
          <a:p>
            <a:r>
              <a:rPr lang="de-DE" dirty="0" smtClean="0">
                <a:latin typeface="Calibri" pitchFamily="34" charset="0"/>
              </a:rPr>
              <a:t>John von Neumann </a:t>
            </a:r>
          </a:p>
          <a:p>
            <a:r>
              <a:rPr lang="de-DE" dirty="0" smtClean="0">
                <a:latin typeface="Calibri" pitchFamily="34" charset="0"/>
              </a:rPr>
              <a:t>1903—1957</a:t>
            </a:r>
          </a:p>
        </p:txBody>
      </p:sp>
      <p:pic>
        <p:nvPicPr>
          <p:cNvPr id="40966" name="Picture 6" descr="http://www.massberg.com/digitech/bilder/john.JPG"/>
          <p:cNvPicPr>
            <a:picLocks noChangeAspect="1" noChangeArrowheads="1"/>
          </p:cNvPicPr>
          <p:nvPr/>
        </p:nvPicPr>
        <p:blipFill>
          <a:blip r:embed="rId2" cstate="print"/>
          <a:srcRect/>
          <a:stretch>
            <a:fillRect/>
          </a:stretch>
        </p:blipFill>
        <p:spPr bwMode="auto">
          <a:xfrm>
            <a:off x="6372200" y="1441504"/>
            <a:ext cx="1785934" cy="2143122"/>
          </a:xfrm>
          <a:prstGeom prst="rect">
            <a:avLst/>
          </a:prstGeom>
          <a:noFill/>
        </p:spPr>
      </p:pic>
      <p:sp>
        <p:nvSpPr>
          <p:cNvPr id="15" name="矩形 14"/>
          <p:cNvSpPr/>
          <p:nvPr/>
        </p:nvSpPr>
        <p:spPr>
          <a:xfrm>
            <a:off x="611560" y="1340768"/>
            <a:ext cx="4936632" cy="484912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p>
        </p:txBody>
      </p:sp>
      <p:sp>
        <p:nvSpPr>
          <p:cNvPr id="8" name="矩形 7"/>
          <p:cNvSpPr/>
          <p:nvPr/>
        </p:nvSpPr>
        <p:spPr>
          <a:xfrm>
            <a:off x="910750" y="1704452"/>
            <a:ext cx="4338252" cy="8485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Memory</a:t>
            </a:r>
            <a:endParaRPr lang="zh-TW" altLang="en-US" sz="2000" dirty="0">
              <a:latin typeface="Calibri" pitchFamily="34" charset="0"/>
            </a:endParaRPr>
          </a:p>
        </p:txBody>
      </p:sp>
      <p:sp>
        <p:nvSpPr>
          <p:cNvPr id="9" name="矩形 8"/>
          <p:cNvSpPr/>
          <p:nvPr/>
        </p:nvSpPr>
        <p:spPr>
          <a:xfrm>
            <a:off x="910750" y="3037962"/>
            <a:ext cx="1795139" cy="1575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Control Unit</a:t>
            </a:r>
            <a:endParaRPr lang="zh-TW" altLang="en-US" sz="2000" dirty="0">
              <a:latin typeface="Calibri" pitchFamily="34" charset="0"/>
            </a:endParaRPr>
          </a:p>
        </p:txBody>
      </p:sp>
      <p:sp>
        <p:nvSpPr>
          <p:cNvPr id="11" name="矩形 10"/>
          <p:cNvSpPr/>
          <p:nvPr/>
        </p:nvSpPr>
        <p:spPr>
          <a:xfrm>
            <a:off x="3154673" y="3037962"/>
            <a:ext cx="2094329" cy="15759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Arithmetic Logic Unit</a:t>
            </a:r>
          </a:p>
          <a:p>
            <a:pPr algn="ctr"/>
            <a:endParaRPr lang="en-US" altLang="zh-TW" sz="2000" dirty="0" smtClean="0">
              <a:latin typeface="Calibri" pitchFamily="34" charset="0"/>
            </a:endParaRPr>
          </a:p>
          <a:p>
            <a:pPr algn="ctr"/>
            <a:r>
              <a:rPr lang="en-US" altLang="zh-TW" sz="2000" dirty="0" smtClean="0">
                <a:latin typeface="Calibri" pitchFamily="34" charset="0"/>
              </a:rPr>
              <a:t>nit</a:t>
            </a:r>
            <a:endParaRPr lang="zh-TW" altLang="en-US" sz="2000" dirty="0">
              <a:latin typeface="Calibri" pitchFamily="34" charset="0"/>
            </a:endParaRPr>
          </a:p>
        </p:txBody>
      </p:sp>
      <p:sp>
        <p:nvSpPr>
          <p:cNvPr id="12" name="矩形 11"/>
          <p:cNvSpPr/>
          <p:nvPr/>
        </p:nvSpPr>
        <p:spPr>
          <a:xfrm>
            <a:off x="1957914" y="5098840"/>
            <a:ext cx="1495949" cy="60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Input</a:t>
            </a:r>
            <a:endParaRPr lang="zh-TW" altLang="en-US" sz="2000" dirty="0">
              <a:latin typeface="Calibri" pitchFamily="34" charset="0"/>
            </a:endParaRPr>
          </a:p>
        </p:txBody>
      </p:sp>
      <p:sp>
        <p:nvSpPr>
          <p:cNvPr id="13" name="矩形 12"/>
          <p:cNvSpPr/>
          <p:nvPr/>
        </p:nvSpPr>
        <p:spPr>
          <a:xfrm>
            <a:off x="3753053" y="5098840"/>
            <a:ext cx="1495949" cy="60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rPr>
              <a:t>Output</a:t>
            </a:r>
            <a:endParaRPr lang="zh-TW" altLang="en-US" sz="2000" dirty="0">
              <a:latin typeface="Calibri" pitchFamily="34" charset="0"/>
            </a:endParaRPr>
          </a:p>
        </p:txBody>
      </p:sp>
      <p:sp>
        <p:nvSpPr>
          <p:cNvPr id="14" name="矩形 13"/>
          <p:cNvSpPr/>
          <p:nvPr/>
        </p:nvSpPr>
        <p:spPr>
          <a:xfrm>
            <a:off x="3304268" y="4007787"/>
            <a:ext cx="1795139" cy="48491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rPr>
              <a:t>Accumulator</a:t>
            </a:r>
            <a:endParaRPr lang="zh-TW" altLang="en-US" sz="2000" dirty="0">
              <a:latin typeface="Calibri" pitchFamily="34" charset="0"/>
            </a:endParaRPr>
          </a:p>
        </p:txBody>
      </p:sp>
      <p:cxnSp>
        <p:nvCxnSpPr>
          <p:cNvPr id="17" name="直線單箭頭接點 16"/>
          <p:cNvCxnSpPr/>
          <p:nvPr/>
        </p:nvCxnSpPr>
        <p:spPr>
          <a:xfrm rot="5400000">
            <a:off x="1118583" y="2795348"/>
            <a:ext cx="483565" cy="166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直線單箭頭接點 19"/>
          <p:cNvCxnSpPr/>
          <p:nvPr/>
        </p:nvCxnSpPr>
        <p:spPr>
          <a:xfrm rot="5400000" flipH="1" flipV="1">
            <a:off x="2014648" y="2795190"/>
            <a:ext cx="484913" cy="33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直線單箭頭接點 21"/>
          <p:cNvCxnSpPr/>
          <p:nvPr/>
        </p:nvCxnSpPr>
        <p:spPr>
          <a:xfrm rot="5400000">
            <a:off x="3361002" y="2795190"/>
            <a:ext cx="484913" cy="33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線單箭頭接點 23"/>
          <p:cNvCxnSpPr/>
          <p:nvPr/>
        </p:nvCxnSpPr>
        <p:spPr>
          <a:xfrm rot="5400000" flipH="1" flipV="1">
            <a:off x="4408166" y="2795190"/>
            <a:ext cx="484913" cy="33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單箭頭接點 25"/>
          <p:cNvCxnSpPr/>
          <p:nvPr/>
        </p:nvCxnSpPr>
        <p:spPr>
          <a:xfrm>
            <a:off x="2705889" y="3522874"/>
            <a:ext cx="448785" cy="26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直線單箭頭接點 27"/>
          <p:cNvCxnSpPr/>
          <p:nvPr/>
        </p:nvCxnSpPr>
        <p:spPr>
          <a:xfrm rot="10800000">
            <a:off x="2705889" y="4250243"/>
            <a:ext cx="448785" cy="269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線單箭頭接點 29"/>
          <p:cNvCxnSpPr>
            <a:stCxn id="12" idx="0"/>
          </p:cNvCxnSpPr>
          <p:nvPr/>
        </p:nvCxnSpPr>
        <p:spPr>
          <a:xfrm rot="5400000" flipH="1" flipV="1">
            <a:off x="2926401" y="4272187"/>
            <a:ext cx="606141" cy="104716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直線單箭頭接點 31"/>
          <p:cNvCxnSpPr>
            <a:stCxn id="14" idx="2"/>
            <a:endCxn id="13" idx="0"/>
          </p:cNvCxnSpPr>
          <p:nvPr/>
        </p:nvCxnSpPr>
        <p:spPr>
          <a:xfrm rot="16200000" flipH="1">
            <a:off x="4048362" y="4646175"/>
            <a:ext cx="606141" cy="29919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425576975"/>
              </p:ext>
            </p:extLst>
          </p:nvPr>
        </p:nvGraphicFramePr>
        <p:xfrm>
          <a:off x="285750" y="1357313"/>
          <a:ext cx="8215313" cy="478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應用的分類</a:t>
            </a:r>
            <a:endParaRPr lang="zh-TW" altLang="en-US" dirty="0"/>
          </a:p>
        </p:txBody>
      </p:sp>
    </p:spTree>
    <p:extLst>
      <p:ext uri="{BB962C8B-B14F-4D97-AF65-F5344CB8AC3E}">
        <p14:creationId xmlns:p14="http://schemas.microsoft.com/office/powerpoint/2010/main" val="21872168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0000FF"/>
                </a:solidFill>
              </a:rPr>
              <a:t>L6.</a:t>
            </a:r>
            <a:r>
              <a:rPr lang="zh-TW" altLang="en-US" dirty="0" smtClean="0"/>
              <a:t>展現層的簡述</a:t>
            </a:r>
            <a:endParaRPr lang="zh-TW" altLang="en-US" dirty="0"/>
          </a:p>
        </p:txBody>
      </p:sp>
      <p:sp>
        <p:nvSpPr>
          <p:cNvPr id="4" name="內容版面配置區 3"/>
          <p:cNvSpPr>
            <a:spLocks noGrp="1"/>
          </p:cNvSpPr>
          <p:nvPr>
            <p:ph sz="half" idx="1"/>
          </p:nvPr>
        </p:nvSpPr>
        <p:spPr>
          <a:xfrm>
            <a:off x="285720" y="1285860"/>
            <a:ext cx="6715172" cy="5143536"/>
          </a:xfrm>
        </p:spPr>
        <p:txBody>
          <a:bodyPr>
            <a:normAutofit/>
          </a:bodyPr>
          <a:lstStyle/>
          <a:p>
            <a:pPr>
              <a:spcBef>
                <a:spcPts val="1200"/>
              </a:spcBef>
            </a:pPr>
            <a:r>
              <a:rPr lang="zh-TW" altLang="en-US" dirty="0" smtClean="0"/>
              <a:t>應用程式在網路上通訊有時會用不同的格式，例如在用</a:t>
            </a:r>
            <a:r>
              <a:rPr lang="zh-TW" altLang="en-US" dirty="0" smtClean="0">
                <a:solidFill>
                  <a:srgbClr val="0000FF"/>
                </a:solidFill>
              </a:rPr>
              <a:t>字元的時候，有的用 </a:t>
            </a:r>
            <a:r>
              <a:rPr lang="en-US" altLang="zh-TW" dirty="0" smtClean="0">
                <a:solidFill>
                  <a:srgbClr val="0000FF"/>
                </a:solidFill>
              </a:rPr>
              <a:t>ASCII</a:t>
            </a:r>
            <a:r>
              <a:rPr lang="zh-TW" altLang="en-US" dirty="0" smtClean="0">
                <a:solidFill>
                  <a:srgbClr val="0000FF"/>
                </a:solidFill>
              </a:rPr>
              <a:t>，有的用 </a:t>
            </a:r>
            <a:r>
              <a:rPr lang="en-US" altLang="zh-TW" dirty="0" smtClean="0">
                <a:solidFill>
                  <a:srgbClr val="0000FF"/>
                </a:solidFill>
              </a:rPr>
              <a:t>Unicode</a:t>
            </a:r>
            <a:r>
              <a:rPr lang="zh-TW" altLang="en-US" dirty="0" smtClean="0"/>
              <a:t>。展現層</a:t>
            </a:r>
            <a:r>
              <a:rPr lang="zh-TW" altLang="en-US" dirty="0" smtClean="0">
                <a:solidFill>
                  <a:srgbClr val="FF0000"/>
                </a:solidFill>
              </a:rPr>
              <a:t>確定雙方對應的應用程式之間所傳的資料使用同一種格式</a:t>
            </a:r>
            <a:r>
              <a:rPr lang="zh-TW" altLang="en-US" dirty="0" smtClean="0"/>
              <a:t>。</a:t>
            </a:r>
            <a:endParaRPr lang="en-US" altLang="zh-TW" dirty="0" smtClean="0"/>
          </a:p>
          <a:p>
            <a:pPr>
              <a:spcBef>
                <a:spcPts val="1200"/>
              </a:spcBef>
            </a:pPr>
            <a:r>
              <a:rPr lang="zh-TW" altLang="en-US" dirty="0" smtClean="0"/>
              <a:t>展現層的另一個作用是為網路資料</a:t>
            </a:r>
            <a:r>
              <a:rPr lang="zh-TW" altLang="en-US" u="sng" dirty="0" smtClean="0"/>
              <a:t>提供加解密與資料壓縮；當然，其他</a:t>
            </a:r>
            <a:r>
              <a:rPr lang="en-US" altLang="zh-TW" u="sng" dirty="0" smtClean="0"/>
              <a:t>OSI</a:t>
            </a:r>
            <a:r>
              <a:rPr lang="zh-TW" altLang="en-US" u="sng" dirty="0" smtClean="0"/>
              <a:t>階層也可能提供加密與壓縮</a:t>
            </a:r>
            <a:r>
              <a:rPr lang="zh-TW" altLang="en-US" dirty="0" smtClean="0"/>
              <a:t>。</a:t>
            </a:r>
            <a:endParaRPr lang="en-US" altLang="zh-TW" dirty="0" smtClean="0"/>
          </a:p>
          <a:p>
            <a:pPr>
              <a:spcBef>
                <a:spcPts val="1200"/>
              </a:spcBef>
            </a:pPr>
            <a:r>
              <a:rPr lang="zh-TW" altLang="en-US" dirty="0" smtClean="0"/>
              <a:t>像是 </a:t>
            </a:r>
            <a:r>
              <a:rPr lang="en-US" altLang="zh-TW" dirty="0" smtClean="0"/>
              <a:t>DRM</a:t>
            </a:r>
            <a:r>
              <a:rPr lang="zh-TW" altLang="en-US" dirty="0" smtClean="0"/>
              <a:t> </a:t>
            </a:r>
            <a:r>
              <a:rPr lang="en-US" altLang="zh-TW" dirty="0" smtClean="0"/>
              <a:t>(digital rights management) </a:t>
            </a:r>
            <a:r>
              <a:rPr lang="zh-TW" altLang="en-US" dirty="0" smtClean="0"/>
              <a:t>這種直接影響資料展現的功能可以建置在展現層。</a:t>
            </a:r>
            <a:endParaRPr lang="en-US" altLang="zh-TW" dirty="0" smtClean="0"/>
          </a:p>
          <a:p>
            <a:pPr lvl="1">
              <a:spcBef>
                <a:spcPts val="1200"/>
              </a:spcBef>
            </a:pPr>
            <a:r>
              <a:rPr lang="en-US" altLang="zh-TW" dirty="0" smtClean="0"/>
              <a:t>DRM</a:t>
            </a:r>
            <a:r>
              <a:rPr lang="zh-TW" altLang="en-US" dirty="0" smtClean="0"/>
              <a:t> 是指使用技術保護數位資料的著作權。例如微軟的 </a:t>
            </a:r>
            <a:r>
              <a:rPr lang="en-US" altLang="zh-TW" dirty="0" smtClean="0"/>
              <a:t>Vista </a:t>
            </a:r>
            <a:r>
              <a:rPr lang="zh-TW" altLang="en-US" dirty="0" smtClean="0"/>
              <a:t>就使用</a:t>
            </a:r>
            <a:r>
              <a:rPr lang="en-US" altLang="zh-TW" dirty="0" smtClean="0"/>
              <a:t>PVP</a:t>
            </a:r>
            <a:r>
              <a:rPr lang="zh-TW" altLang="en-US" dirty="0" smtClean="0"/>
              <a:t> </a:t>
            </a:r>
            <a:r>
              <a:rPr lang="en-US" altLang="zh-TW" dirty="0" smtClean="0"/>
              <a:t>(p</a:t>
            </a:r>
            <a:r>
              <a:rPr lang="en-US" dirty="0" smtClean="0"/>
              <a:t>rotected video path</a:t>
            </a:r>
            <a:r>
              <a:rPr lang="en-US" altLang="zh-TW" dirty="0" smtClean="0"/>
              <a:t>)</a:t>
            </a:r>
            <a:r>
              <a:rPr lang="zh-TW" altLang="en-US" dirty="0" smtClean="0"/>
              <a:t> 技術，讓未獲授權的內容無法播放；或是 </a:t>
            </a:r>
            <a:r>
              <a:rPr lang="en-US" altLang="zh-TW" dirty="0" smtClean="0"/>
              <a:t>DVD </a:t>
            </a:r>
            <a:r>
              <a:rPr lang="zh-TW" altLang="en-US" dirty="0" smtClean="0"/>
              <a:t>裡的 </a:t>
            </a:r>
            <a:r>
              <a:rPr lang="en-US" altLang="zh-TW" dirty="0" smtClean="0"/>
              <a:t>CSS</a:t>
            </a:r>
            <a:r>
              <a:rPr lang="zh-TW" altLang="en-US" dirty="0" smtClean="0"/>
              <a:t> </a:t>
            </a:r>
            <a:r>
              <a:rPr lang="en-US" altLang="zh-TW" dirty="0" smtClean="0"/>
              <a:t>(content scrambling system) </a:t>
            </a:r>
            <a:r>
              <a:rPr lang="zh-TW" altLang="en-US" dirty="0" smtClean="0"/>
              <a:t>技術都是 </a:t>
            </a:r>
            <a:r>
              <a:rPr lang="en-US" altLang="zh-TW" dirty="0" smtClean="0"/>
              <a:t>DRM</a:t>
            </a:r>
            <a:r>
              <a:rPr lang="zh-TW" altLang="en-US" dirty="0" smtClean="0"/>
              <a:t> 的實踐。</a:t>
            </a:r>
            <a:endParaRPr lang="zh-TW" altLang="en-US" dirty="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實體層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資料連結層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網路層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傳輸層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會談層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1" name="圓柱 10"/>
            <p:cNvSpPr/>
            <p:nvPr/>
          </p:nvSpPr>
          <p:spPr>
            <a:xfrm>
              <a:off x="7286644" y="2786058"/>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展現層</a:t>
              </a:r>
              <a:endParaRPr kumimoji="0" lang="zh-TW" altLang="en-US" sz="14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應用層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grpSp>
    </p:spTree>
    <p:extLst>
      <p:ext uri="{BB962C8B-B14F-4D97-AF65-F5344CB8AC3E}">
        <p14:creationId xmlns:p14="http://schemas.microsoft.com/office/powerpoint/2010/main" val="594955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0000FF"/>
                </a:solidFill>
              </a:rPr>
              <a:t>L5.</a:t>
            </a:r>
            <a:r>
              <a:rPr lang="zh-TW" altLang="en-US" dirty="0" smtClean="0"/>
              <a:t>會談層的簡述</a:t>
            </a:r>
            <a:endParaRPr lang="zh-TW" altLang="en-US" dirty="0"/>
          </a:p>
        </p:txBody>
      </p:sp>
      <p:sp>
        <p:nvSpPr>
          <p:cNvPr id="4" name="內容版面配置區 3"/>
          <p:cNvSpPr>
            <a:spLocks noGrp="1"/>
          </p:cNvSpPr>
          <p:nvPr>
            <p:ph sz="half" idx="1"/>
          </p:nvPr>
        </p:nvSpPr>
        <p:spPr>
          <a:xfrm>
            <a:off x="285720" y="1285860"/>
            <a:ext cx="6715172" cy="5572140"/>
          </a:xfrm>
        </p:spPr>
        <p:txBody>
          <a:bodyPr>
            <a:normAutofit/>
          </a:bodyPr>
          <a:lstStyle/>
          <a:p>
            <a:r>
              <a:rPr lang="zh-TW" altLang="en-US" dirty="0" smtClean="0"/>
              <a:t>會談層在 </a:t>
            </a:r>
            <a:r>
              <a:rPr lang="en-US" altLang="zh-TW" dirty="0" smtClean="0"/>
              <a:t>TCP/IP </a:t>
            </a:r>
            <a:r>
              <a:rPr lang="zh-TW" altLang="en-US" dirty="0" smtClean="0"/>
              <a:t>之上，</a:t>
            </a:r>
            <a:r>
              <a:rPr lang="zh-TW" altLang="en-US" dirty="0" smtClean="0">
                <a:solidFill>
                  <a:srgbClr val="FF0000"/>
                </a:solidFill>
              </a:rPr>
              <a:t>負責建立、控制、及關閉</a:t>
            </a:r>
            <a:r>
              <a:rPr lang="en-US" altLang="zh-TW" dirty="0" smtClean="0">
                <a:solidFill>
                  <a:srgbClr val="FF0000"/>
                </a:solidFill>
              </a:rPr>
              <a:t>TCP</a:t>
            </a:r>
            <a:r>
              <a:rPr lang="zh-TW" altLang="en-US" dirty="0" smtClean="0">
                <a:solidFill>
                  <a:srgbClr val="FF0000"/>
                </a:solidFill>
              </a:rPr>
              <a:t> 會談</a:t>
            </a:r>
            <a:r>
              <a:rPr lang="zh-TW" altLang="en-US" dirty="0" smtClean="0"/>
              <a:t>；</a:t>
            </a:r>
            <a:r>
              <a:rPr lang="zh-TW" altLang="en-US" dirty="0" smtClean="0">
                <a:solidFill>
                  <a:srgbClr val="FF0000"/>
                </a:solidFill>
              </a:rPr>
              <a:t>它同時提供應用與應用之間的認證</a:t>
            </a:r>
            <a:r>
              <a:rPr lang="zh-TW" altLang="en-US" dirty="0" smtClean="0"/>
              <a:t>，和網路中物件的登入等服務。</a:t>
            </a:r>
            <a:endParaRPr lang="en-US" altLang="zh-TW" dirty="0" smtClean="0"/>
          </a:p>
          <a:p>
            <a:pPr lvl="1"/>
            <a:r>
              <a:rPr lang="en-US" altLang="zh-TW" dirty="0" smtClean="0">
                <a:solidFill>
                  <a:srgbClr val="0000FF"/>
                </a:solidFill>
              </a:rPr>
              <a:t>T</a:t>
            </a:r>
            <a:r>
              <a:rPr lang="en-US" altLang="zh-TW" dirty="0" smtClean="0"/>
              <a:t>ransmission </a:t>
            </a:r>
            <a:r>
              <a:rPr lang="en-US" altLang="zh-TW" dirty="0" smtClean="0">
                <a:solidFill>
                  <a:srgbClr val="0000FF"/>
                </a:solidFill>
              </a:rPr>
              <a:t>C</a:t>
            </a:r>
            <a:r>
              <a:rPr lang="en-US" altLang="zh-TW" dirty="0" smtClean="0"/>
              <a:t>ontrol </a:t>
            </a:r>
            <a:r>
              <a:rPr lang="en-US" altLang="zh-TW" dirty="0" smtClean="0">
                <a:solidFill>
                  <a:srgbClr val="0000FF"/>
                </a:solidFill>
              </a:rPr>
              <a:t>P</a:t>
            </a:r>
            <a:r>
              <a:rPr lang="en-US" altLang="zh-TW" dirty="0" smtClean="0"/>
              <a:t>rotocol</a:t>
            </a:r>
          </a:p>
          <a:p>
            <a:r>
              <a:rPr lang="zh-TW" altLang="en-US" dirty="0" smtClean="0"/>
              <a:t>會談層的服務包括：</a:t>
            </a:r>
            <a:endParaRPr lang="en-US" altLang="zh-TW" dirty="0" smtClean="0"/>
          </a:p>
          <a:p>
            <a:pPr lvl="1">
              <a:spcBef>
                <a:spcPts val="600"/>
              </a:spcBef>
            </a:pPr>
            <a:r>
              <a:rPr lang="zh-TW" altLang="en-US" dirty="0" smtClean="0"/>
              <a:t>目錄服務 </a:t>
            </a:r>
            <a:r>
              <a:rPr lang="en-US" altLang="zh-TW" dirty="0" smtClean="0"/>
              <a:t>(directory services) </a:t>
            </a:r>
            <a:r>
              <a:rPr lang="zh-TW" altLang="en-US" dirty="0" smtClean="0">
                <a:solidFill>
                  <a:srgbClr val="FF0000"/>
                </a:solidFill>
              </a:rPr>
              <a:t>在主機之間做物件的身分認證</a:t>
            </a:r>
            <a:r>
              <a:rPr lang="zh-TW" altLang="en-US" dirty="0" smtClean="0"/>
              <a:t>。</a:t>
            </a:r>
            <a:r>
              <a:rPr lang="zh-TW" altLang="en-US" dirty="0" smtClean="0">
                <a:ea typeface="微軟正黑體"/>
              </a:rPr>
              <a:t>目錄服務視網路上的資料及資源為物件 </a:t>
            </a:r>
            <a:r>
              <a:rPr lang="en-US" altLang="zh-TW" dirty="0" smtClean="0">
                <a:ea typeface="微軟正黑體"/>
              </a:rPr>
              <a:t>(object)</a:t>
            </a:r>
            <a:r>
              <a:rPr lang="zh-TW" altLang="en-US" dirty="0" smtClean="0">
                <a:ea typeface="微軟正黑體"/>
              </a:rPr>
              <a:t>，所有的物件被歸入一個層級結構 </a:t>
            </a:r>
            <a:r>
              <a:rPr lang="en-US" altLang="zh-TW" dirty="0" smtClean="0">
                <a:ea typeface="微軟正黑體"/>
              </a:rPr>
              <a:t>(hierarchy)</a:t>
            </a:r>
            <a:r>
              <a:rPr lang="zh-TW" altLang="en-US" dirty="0" smtClean="0">
                <a:ea typeface="微軟正黑體"/>
              </a:rPr>
              <a:t>，而每一個物件都擁有唯一的名稱。</a:t>
            </a:r>
            <a:r>
              <a:rPr lang="zh-TW" altLang="en-US" dirty="0" smtClean="0"/>
              <a:t>目錄服務掌握網路資訊並且是單點登錄的窗口，它的相關技術及安全會在下一章做介紹。</a:t>
            </a:r>
            <a:endParaRPr lang="en-US" altLang="zh-TW" dirty="0" smtClean="0"/>
          </a:p>
          <a:p>
            <a:pPr lvl="1"/>
            <a:r>
              <a:rPr lang="zh-TW" altLang="en-US" dirty="0" smtClean="0"/>
              <a:t>遠端程序呼叫 </a:t>
            </a:r>
            <a:r>
              <a:rPr lang="en-US" altLang="zh-TW" dirty="0" smtClean="0"/>
              <a:t>(remote procedure calls, RPC)</a:t>
            </a:r>
            <a:r>
              <a:rPr lang="zh-TW" altLang="en-US" dirty="0" smtClean="0"/>
              <a:t> 在主機之間做物件的執行。</a:t>
            </a:r>
            <a:r>
              <a:rPr lang="en-US" altLang="zh-TW" dirty="0" smtClean="0"/>
              <a:t>RPC</a:t>
            </a:r>
            <a:r>
              <a:rPr lang="zh-TW" altLang="en-US" dirty="0" smtClean="0"/>
              <a:t> 是讓一個電腦程式的 </a:t>
            </a:r>
            <a:r>
              <a:rPr lang="en-US" altLang="zh-TW" dirty="0" smtClean="0"/>
              <a:t>subroutine </a:t>
            </a:r>
            <a:r>
              <a:rPr lang="zh-TW" altLang="en-US" dirty="0" smtClean="0"/>
              <a:t>或是 </a:t>
            </a:r>
            <a:r>
              <a:rPr lang="en-US" altLang="zh-TW" dirty="0" smtClean="0"/>
              <a:t>procedure</a:t>
            </a:r>
            <a:r>
              <a:rPr lang="zh-TW" altLang="en-US" dirty="0" smtClean="0"/>
              <a:t> 在遠端電腦執行，</a:t>
            </a:r>
            <a:r>
              <a:rPr lang="zh-TW" altLang="en-US" u="sng" dirty="0" smtClean="0"/>
              <a:t>而程式設計師不需要知道這些遠端處裡的細節</a:t>
            </a:r>
            <a:r>
              <a:rPr lang="zh-TW" altLang="en-US" dirty="0" smtClean="0"/>
              <a:t>。</a:t>
            </a:r>
            <a:endParaRPr lang="en-US" altLang="zh-TW" dirty="0" smtClean="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實體層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資料連結層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網路層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傳輸層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0" name="圓柱 9"/>
            <p:cNvSpPr/>
            <p:nvPr/>
          </p:nvSpPr>
          <p:spPr>
            <a:xfrm>
              <a:off x="7286644" y="3214686"/>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會談層</a:t>
              </a:r>
              <a:endParaRPr kumimoji="0" lang="zh-TW" altLang="en-US" sz="14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展現層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應用層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grpSp>
    </p:spTree>
    <p:extLst>
      <p:ext uri="{BB962C8B-B14F-4D97-AF65-F5344CB8AC3E}">
        <p14:creationId xmlns:p14="http://schemas.microsoft.com/office/powerpoint/2010/main" val="40974384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0000FF"/>
                </a:solidFill>
              </a:rPr>
              <a:t>L4.</a:t>
            </a:r>
            <a:r>
              <a:rPr lang="zh-TW" altLang="en-US" dirty="0" smtClean="0"/>
              <a:t>傳輸層的簡述</a:t>
            </a:r>
            <a:endParaRPr lang="zh-TW" altLang="en-US" dirty="0"/>
          </a:p>
        </p:txBody>
      </p:sp>
      <p:sp>
        <p:nvSpPr>
          <p:cNvPr id="4" name="內容版面配置區 3"/>
          <p:cNvSpPr>
            <a:spLocks noGrp="1"/>
          </p:cNvSpPr>
          <p:nvPr>
            <p:ph sz="half" idx="1"/>
          </p:nvPr>
        </p:nvSpPr>
        <p:spPr>
          <a:xfrm>
            <a:off x="285720" y="1285860"/>
            <a:ext cx="6786610" cy="5143536"/>
          </a:xfrm>
        </p:spPr>
        <p:txBody>
          <a:bodyPr>
            <a:normAutofit fontScale="92500" lnSpcReduction="10000"/>
          </a:bodyPr>
          <a:lstStyle/>
          <a:p>
            <a:r>
              <a:rPr lang="zh-TW" altLang="en-US" dirty="0" smtClean="0"/>
              <a:t>傳輸層 </a:t>
            </a:r>
            <a:r>
              <a:rPr lang="en-US" altLang="zh-TW" dirty="0" smtClean="0"/>
              <a:t>(L4)</a:t>
            </a:r>
            <a:r>
              <a:rPr lang="zh-TW" altLang="en-US" dirty="0" smtClean="0"/>
              <a:t> </a:t>
            </a:r>
            <a:r>
              <a:rPr lang="zh-TW" altLang="en-US" dirty="0" smtClean="0">
                <a:solidFill>
                  <a:srgbClr val="FF0000"/>
                </a:solidFill>
              </a:rPr>
              <a:t>負責確保跨在網際網路兩端的主機之間能夠正確的傳輸訊息</a:t>
            </a:r>
            <a:r>
              <a:rPr lang="zh-TW" altLang="en-US" dirty="0" smtClean="0"/>
              <a:t>；而</a:t>
            </a:r>
            <a:r>
              <a:rPr lang="zh-TW" altLang="en-US" dirty="0" smtClean="0">
                <a:solidFill>
                  <a:srgbClr val="0000FF"/>
                </a:solidFill>
              </a:rPr>
              <a:t>網路層 </a:t>
            </a:r>
            <a:r>
              <a:rPr lang="en-US" altLang="zh-TW" dirty="0" smtClean="0">
                <a:solidFill>
                  <a:srgbClr val="0000FF"/>
                </a:solidFill>
              </a:rPr>
              <a:t>(L3)</a:t>
            </a:r>
            <a:r>
              <a:rPr lang="zh-TW" altLang="en-US" dirty="0" smtClean="0">
                <a:solidFill>
                  <a:srgbClr val="0000FF"/>
                </a:solidFill>
              </a:rPr>
              <a:t> 則在傳輸層下面，只管依 </a:t>
            </a:r>
            <a:r>
              <a:rPr lang="en-US" altLang="zh-TW" dirty="0" smtClean="0">
                <a:solidFill>
                  <a:srgbClr val="0000FF"/>
                </a:solidFill>
              </a:rPr>
              <a:t>IP</a:t>
            </a:r>
            <a:r>
              <a:rPr lang="zh-TW" altLang="en-US" dirty="0" smtClean="0">
                <a:solidFill>
                  <a:srgbClr val="0000FF"/>
                </a:solidFill>
              </a:rPr>
              <a:t> 位址傳送封包</a:t>
            </a:r>
            <a:r>
              <a:rPr lang="zh-TW" altLang="en-US" dirty="0" smtClean="0"/>
              <a:t>。兩層唇齒相依，因此 </a:t>
            </a:r>
            <a:r>
              <a:rPr lang="en-US" altLang="zh-TW" dirty="0" smtClean="0"/>
              <a:t>TCP (L4)</a:t>
            </a:r>
            <a:r>
              <a:rPr lang="zh-TW" altLang="en-US" dirty="0" smtClean="0"/>
              <a:t> 與 </a:t>
            </a:r>
            <a:r>
              <a:rPr lang="en-US" altLang="zh-TW" dirty="0" smtClean="0"/>
              <a:t>IP (L3)</a:t>
            </a:r>
            <a:r>
              <a:rPr lang="zh-TW" altLang="en-US" dirty="0" smtClean="0"/>
              <a:t> 經常被一起討論。</a:t>
            </a:r>
            <a:endParaRPr lang="en-US" altLang="zh-TW" dirty="0" smtClean="0"/>
          </a:p>
          <a:p>
            <a:r>
              <a:rPr lang="zh-TW" altLang="en-US" dirty="0" smtClean="0"/>
              <a:t>傳輸層的 </a:t>
            </a:r>
            <a:r>
              <a:rPr lang="en-US" altLang="zh-TW" dirty="0" smtClean="0">
                <a:solidFill>
                  <a:srgbClr val="FF0000"/>
                </a:solidFill>
              </a:rPr>
              <a:t>TCP</a:t>
            </a:r>
            <a:r>
              <a:rPr lang="zh-TW" altLang="en-US" dirty="0" smtClean="0"/>
              <a:t> 與 </a:t>
            </a:r>
            <a:r>
              <a:rPr lang="en-US" altLang="zh-TW" dirty="0" smtClean="0"/>
              <a:t>UDP</a:t>
            </a:r>
            <a:r>
              <a:rPr lang="zh-TW" altLang="en-US" dirty="0" smtClean="0"/>
              <a:t> 協定 </a:t>
            </a:r>
            <a:r>
              <a:rPr lang="en-US" altLang="zh-TW" dirty="0" smtClean="0"/>
              <a:t>(</a:t>
            </a:r>
            <a:r>
              <a:rPr lang="zh-TW" altLang="en-US" dirty="0" smtClean="0"/>
              <a:t>見下頁</a:t>
            </a:r>
            <a:r>
              <a:rPr lang="en-US" altLang="zh-TW" dirty="0" smtClean="0"/>
              <a:t>)</a:t>
            </a:r>
            <a:r>
              <a:rPr lang="zh-TW" altLang="en-US" dirty="0" smtClean="0"/>
              <a:t> 中，連接埠 </a:t>
            </a:r>
            <a:r>
              <a:rPr lang="en-US" altLang="zh-TW" dirty="0" smtClean="0"/>
              <a:t>(port)</a:t>
            </a:r>
            <a:r>
              <a:rPr lang="zh-TW" altLang="en-US" dirty="0" smtClean="0"/>
              <a:t> 是在封包表頭裡的一個特殊數字，</a:t>
            </a:r>
            <a:r>
              <a:rPr lang="zh-TW" altLang="en-US" dirty="0" smtClean="0">
                <a:solidFill>
                  <a:srgbClr val="C00000"/>
                </a:solidFill>
              </a:rPr>
              <a:t>連接埠被用來對應到電腦裡的一個程序。</a:t>
            </a:r>
            <a:endParaRPr lang="en-US" altLang="zh-TW" dirty="0" smtClean="0">
              <a:solidFill>
                <a:srgbClr val="C00000"/>
              </a:solidFill>
            </a:endParaRPr>
          </a:p>
          <a:p>
            <a:pPr lvl="1"/>
            <a:r>
              <a:rPr lang="zh-TW" altLang="en-US" dirty="0" smtClean="0"/>
              <a:t>以大樓做比喻，</a:t>
            </a:r>
            <a:endParaRPr lang="en-US" altLang="zh-TW" dirty="0" smtClean="0"/>
          </a:p>
          <a:p>
            <a:pPr lvl="2"/>
            <a:r>
              <a:rPr lang="en-US" altLang="zh-TW" b="1" dirty="0" smtClean="0">
                <a:solidFill>
                  <a:srgbClr val="0000FF"/>
                </a:solidFill>
              </a:rPr>
              <a:t>(1)</a:t>
            </a:r>
            <a:r>
              <a:rPr lang="zh-TW" altLang="en-US" dirty="0" smtClean="0"/>
              <a:t>郵差把信送到大樓管理室，就像</a:t>
            </a:r>
            <a:r>
              <a:rPr lang="zh-TW" altLang="en-US" dirty="0" smtClean="0">
                <a:solidFill>
                  <a:srgbClr val="0000FF"/>
                </a:solidFill>
              </a:rPr>
              <a:t>網路層將封包送到 </a:t>
            </a:r>
            <a:r>
              <a:rPr lang="en-US" altLang="zh-TW" dirty="0" smtClean="0">
                <a:solidFill>
                  <a:srgbClr val="0000FF"/>
                </a:solidFill>
              </a:rPr>
              <a:t>IP</a:t>
            </a:r>
            <a:r>
              <a:rPr lang="zh-TW" altLang="en-US" dirty="0" smtClean="0">
                <a:solidFill>
                  <a:srgbClr val="0000FF"/>
                </a:solidFill>
              </a:rPr>
              <a:t> 位址</a:t>
            </a:r>
            <a:r>
              <a:rPr lang="zh-TW" altLang="en-US" dirty="0" smtClean="0"/>
              <a:t>；</a:t>
            </a:r>
            <a:endParaRPr lang="en-US" altLang="zh-TW" dirty="0" smtClean="0"/>
          </a:p>
          <a:p>
            <a:pPr lvl="2"/>
            <a:r>
              <a:rPr lang="en-US" altLang="zh-TW" b="1" dirty="0" smtClean="0">
                <a:solidFill>
                  <a:srgbClr val="0000FF"/>
                </a:solidFill>
              </a:rPr>
              <a:t>(2)</a:t>
            </a:r>
            <a:r>
              <a:rPr lang="zh-TW" altLang="en-US" dirty="0" smtClean="0"/>
              <a:t>下一步才由管理員把信送給每層樓的住戶，就像</a:t>
            </a:r>
            <a:r>
              <a:rPr lang="zh-TW" altLang="en-US" dirty="0" smtClean="0">
                <a:solidFill>
                  <a:srgbClr val="0000FF"/>
                </a:solidFill>
              </a:rPr>
              <a:t>傳輸層</a:t>
            </a:r>
            <a:r>
              <a:rPr lang="zh-TW" altLang="en-US" dirty="0" smtClean="0"/>
              <a:t>將訊息送到指定的</a:t>
            </a:r>
            <a:r>
              <a:rPr lang="zh-TW" altLang="en-US" dirty="0" smtClean="0">
                <a:solidFill>
                  <a:srgbClr val="0000FF"/>
                </a:solidFill>
              </a:rPr>
              <a:t>連接埠</a:t>
            </a:r>
            <a:r>
              <a:rPr lang="zh-TW" altLang="en-US" dirty="0" smtClean="0"/>
              <a:t>。</a:t>
            </a:r>
            <a:endParaRPr lang="en-US" altLang="zh-TW" dirty="0" smtClean="0"/>
          </a:p>
          <a:p>
            <a:pPr lvl="1"/>
            <a:r>
              <a:rPr lang="zh-TW" altLang="en-US" dirty="0" smtClean="0"/>
              <a:t>封包裡包含來源埠與目的埠，都是</a:t>
            </a:r>
            <a:r>
              <a:rPr lang="en-US" altLang="zh-TW" dirty="0" smtClean="0"/>
              <a:t>16</a:t>
            </a:r>
            <a:r>
              <a:rPr lang="zh-TW" altLang="en-US" dirty="0" smtClean="0"/>
              <a:t>位元數字。</a:t>
            </a:r>
            <a:endParaRPr lang="en-US" altLang="zh-TW" dirty="0" smtClean="0"/>
          </a:p>
          <a:p>
            <a:pPr lvl="1"/>
            <a:r>
              <a:rPr lang="zh-TW" altLang="en-US" dirty="0" smtClean="0"/>
              <a:t>特殊</a:t>
            </a:r>
            <a:r>
              <a:rPr lang="zh-TW" altLang="en-US" dirty="0" smtClean="0">
                <a:solidFill>
                  <a:srgbClr val="FF0000"/>
                </a:solidFill>
              </a:rPr>
              <a:t>連接埠例如 </a:t>
            </a:r>
            <a:r>
              <a:rPr lang="en-US" altLang="zh-TW" dirty="0" smtClean="0">
                <a:solidFill>
                  <a:srgbClr val="FF0000"/>
                </a:solidFill>
              </a:rPr>
              <a:t>80</a:t>
            </a:r>
            <a:r>
              <a:rPr lang="zh-TW" altLang="en-US" dirty="0" smtClean="0">
                <a:solidFill>
                  <a:srgbClr val="FF0000"/>
                </a:solidFill>
              </a:rPr>
              <a:t> 是 </a:t>
            </a:r>
            <a:r>
              <a:rPr lang="en-US" altLang="zh-TW" dirty="0" smtClean="0">
                <a:solidFill>
                  <a:srgbClr val="FF0000"/>
                </a:solidFill>
              </a:rPr>
              <a:t>HTTP (</a:t>
            </a:r>
            <a:r>
              <a:rPr lang="zh-TW" altLang="en-US" dirty="0" smtClean="0">
                <a:solidFill>
                  <a:srgbClr val="FF0000"/>
                </a:solidFill>
              </a:rPr>
              <a:t>上網</a:t>
            </a:r>
            <a:r>
              <a:rPr lang="en-US" altLang="zh-TW" dirty="0" smtClean="0">
                <a:solidFill>
                  <a:srgbClr val="FF0000"/>
                </a:solidFill>
              </a:rPr>
              <a:t>)</a:t>
            </a:r>
            <a:r>
              <a:rPr lang="zh-TW" altLang="en-US" dirty="0" smtClean="0"/>
              <a:t>，</a:t>
            </a:r>
            <a:r>
              <a:rPr lang="en-US" altLang="zh-TW" dirty="0" smtClean="0">
                <a:solidFill>
                  <a:srgbClr val="0000FF"/>
                </a:solidFill>
              </a:rPr>
              <a:t>25</a:t>
            </a:r>
            <a:r>
              <a:rPr lang="zh-TW" altLang="en-US" dirty="0" smtClean="0">
                <a:solidFill>
                  <a:srgbClr val="0000FF"/>
                </a:solidFill>
              </a:rPr>
              <a:t> 是</a:t>
            </a:r>
            <a:r>
              <a:rPr lang="en-US" altLang="zh-TW" dirty="0" smtClean="0">
                <a:solidFill>
                  <a:srgbClr val="0000FF"/>
                </a:solidFill>
              </a:rPr>
              <a:t>SMTP</a:t>
            </a:r>
            <a:r>
              <a:rPr lang="zh-TW" altLang="en-US" dirty="0" smtClean="0">
                <a:solidFill>
                  <a:srgbClr val="0000FF"/>
                </a:solidFill>
              </a:rPr>
              <a:t> </a:t>
            </a:r>
            <a:r>
              <a:rPr lang="en-US" altLang="zh-TW" dirty="0" smtClean="0">
                <a:solidFill>
                  <a:srgbClr val="0000FF"/>
                </a:solidFill>
              </a:rPr>
              <a:t>(</a:t>
            </a:r>
            <a:r>
              <a:rPr lang="zh-TW" altLang="en-US" dirty="0" smtClean="0">
                <a:solidFill>
                  <a:srgbClr val="0000FF"/>
                </a:solidFill>
              </a:rPr>
              <a:t>送電郵</a:t>
            </a:r>
            <a:r>
              <a:rPr lang="en-US" altLang="zh-TW" dirty="0" smtClean="0">
                <a:solidFill>
                  <a:srgbClr val="0000FF"/>
                </a:solidFill>
              </a:rPr>
              <a:t>)</a:t>
            </a:r>
            <a:r>
              <a:rPr lang="zh-TW" altLang="en-US" dirty="0" smtClean="0"/>
              <a:t>，</a:t>
            </a:r>
            <a:r>
              <a:rPr lang="en-US" altLang="zh-TW" dirty="0" smtClean="0">
                <a:solidFill>
                  <a:srgbClr val="C00000"/>
                </a:solidFill>
              </a:rPr>
              <a:t>110</a:t>
            </a:r>
            <a:r>
              <a:rPr lang="zh-TW" altLang="en-US" dirty="0" smtClean="0">
                <a:solidFill>
                  <a:srgbClr val="C00000"/>
                </a:solidFill>
              </a:rPr>
              <a:t> 是 </a:t>
            </a:r>
            <a:r>
              <a:rPr lang="en-US" altLang="zh-TW" dirty="0" smtClean="0">
                <a:solidFill>
                  <a:srgbClr val="C00000"/>
                </a:solidFill>
              </a:rPr>
              <a:t>POP3</a:t>
            </a:r>
            <a:r>
              <a:rPr lang="zh-TW" altLang="en-US" dirty="0" smtClean="0">
                <a:solidFill>
                  <a:srgbClr val="C00000"/>
                </a:solidFill>
              </a:rPr>
              <a:t> </a:t>
            </a:r>
            <a:r>
              <a:rPr lang="en-US" altLang="zh-TW" dirty="0" smtClean="0">
                <a:solidFill>
                  <a:srgbClr val="C00000"/>
                </a:solidFill>
              </a:rPr>
              <a:t>(</a:t>
            </a:r>
            <a:r>
              <a:rPr lang="zh-TW" altLang="en-US" dirty="0" smtClean="0">
                <a:solidFill>
                  <a:srgbClr val="C00000"/>
                </a:solidFill>
              </a:rPr>
              <a:t>收電郵</a:t>
            </a:r>
            <a:r>
              <a:rPr lang="en-US" altLang="zh-TW" dirty="0" smtClean="0">
                <a:solidFill>
                  <a:srgbClr val="C00000"/>
                </a:solidFill>
              </a:rPr>
              <a:t>)</a:t>
            </a:r>
            <a:r>
              <a:rPr lang="zh-TW" altLang="en-US" dirty="0" smtClean="0"/>
              <a:t> 等。</a:t>
            </a:r>
            <a:endParaRPr lang="en-US" altLang="zh-TW" dirty="0" smtClean="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實體層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資料連結層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網路層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9" name="圓柱 8"/>
            <p:cNvSpPr/>
            <p:nvPr/>
          </p:nvSpPr>
          <p:spPr>
            <a:xfrm>
              <a:off x="7286644" y="3643314"/>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傳輸層</a:t>
              </a:r>
              <a:endParaRPr kumimoji="0" lang="zh-TW" altLang="en-US" sz="14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會談層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展現層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應用層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grpSp>
    </p:spTree>
    <p:extLst>
      <p:ext uri="{BB962C8B-B14F-4D97-AF65-F5344CB8AC3E}">
        <p14:creationId xmlns:p14="http://schemas.microsoft.com/office/powerpoint/2010/main" val="12854347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p:cNvSpPr>
            <a:spLocks noGrp="1"/>
          </p:cNvSpPr>
          <p:nvPr>
            <p:ph idx="1"/>
          </p:nvPr>
        </p:nvSpPr>
        <p:spPr>
          <a:xfrm>
            <a:off x="285720" y="1357298"/>
            <a:ext cx="8215370" cy="5500702"/>
          </a:xfrm>
        </p:spPr>
        <p:txBody>
          <a:bodyPr>
            <a:normAutofit/>
          </a:bodyPr>
          <a:lstStyle/>
          <a:p>
            <a:pPr>
              <a:lnSpc>
                <a:spcPct val="110000"/>
              </a:lnSpc>
              <a:spcBef>
                <a:spcPts val="800"/>
              </a:spcBef>
            </a:pPr>
            <a:r>
              <a:rPr lang="en-US" altLang="zh-TW" sz="2000" dirty="0" smtClean="0">
                <a:solidFill>
                  <a:srgbClr val="0000FF"/>
                </a:solidFill>
              </a:rPr>
              <a:t>UDP</a:t>
            </a:r>
            <a:r>
              <a:rPr lang="en-US" altLang="zh-TW" sz="2000" dirty="0" smtClean="0"/>
              <a:t> (user datagram protocol)</a:t>
            </a:r>
            <a:r>
              <a:rPr lang="zh-TW" altLang="en-US" sz="2000" dirty="0" smtClean="0"/>
              <a:t> 和 </a:t>
            </a:r>
            <a:r>
              <a:rPr lang="en-US" altLang="zh-TW" sz="2000" dirty="0" smtClean="0">
                <a:solidFill>
                  <a:srgbClr val="0000FF"/>
                </a:solidFill>
              </a:rPr>
              <a:t>TCP</a:t>
            </a:r>
            <a:r>
              <a:rPr lang="zh-TW" altLang="en-US" sz="2000" dirty="0" smtClean="0">
                <a:solidFill>
                  <a:srgbClr val="0000FF"/>
                </a:solidFill>
              </a:rPr>
              <a:t> </a:t>
            </a:r>
            <a:r>
              <a:rPr lang="en-US" altLang="zh-TW" sz="2000" dirty="0" smtClean="0"/>
              <a:t>(transmission control protocol) </a:t>
            </a:r>
            <a:r>
              <a:rPr lang="zh-TW" altLang="en-US" sz="2000" dirty="0" smtClean="0"/>
              <a:t>是</a:t>
            </a:r>
            <a:r>
              <a:rPr lang="zh-TW" altLang="en-US" sz="2000" dirty="0" smtClean="0">
                <a:solidFill>
                  <a:srgbClr val="0000FF"/>
                </a:solidFill>
              </a:rPr>
              <a:t>傳輸層最常用的協議</a:t>
            </a:r>
            <a:r>
              <a:rPr lang="zh-TW" altLang="en-US" sz="2000" dirty="0" smtClean="0"/>
              <a:t>。</a:t>
            </a:r>
            <a:endParaRPr lang="en-US" altLang="zh-TW" sz="2000" dirty="0" smtClean="0"/>
          </a:p>
          <a:p>
            <a:pPr>
              <a:lnSpc>
                <a:spcPct val="110000"/>
              </a:lnSpc>
              <a:spcBef>
                <a:spcPts val="800"/>
              </a:spcBef>
            </a:pPr>
            <a:r>
              <a:rPr lang="en-US" altLang="zh-TW" sz="2000" dirty="0" smtClean="0"/>
              <a:t>TCP</a:t>
            </a:r>
            <a:r>
              <a:rPr lang="zh-TW" altLang="en-US" sz="2000" dirty="0" smtClean="0"/>
              <a:t> 的目的是提供可靠的資料傳輸，並在通訊的主機之間保持一個虛擬連接。</a:t>
            </a:r>
            <a:r>
              <a:rPr lang="en-US" altLang="zh-TW" sz="2000" dirty="0" smtClean="0"/>
              <a:t>TCP</a:t>
            </a:r>
            <a:r>
              <a:rPr lang="zh-TW" altLang="en-US" sz="2000" dirty="0" smtClean="0"/>
              <a:t> 通過每個封包提供的序號來完成封包重組。網路層會將每個封包視為獨立個體，因此，即使同一個訊息的分段封包，也可以沿完全不同的路徑發送；這些封包都靠傳輸層的序號來重組。</a:t>
            </a:r>
            <a:endParaRPr lang="en-US" altLang="zh-TW" sz="2000" dirty="0" smtClean="0"/>
          </a:p>
          <a:p>
            <a:pPr>
              <a:lnSpc>
                <a:spcPct val="110000"/>
              </a:lnSpc>
              <a:spcBef>
                <a:spcPts val="800"/>
              </a:spcBef>
            </a:pPr>
            <a:r>
              <a:rPr lang="zh-TW" altLang="en-US" sz="2000" dirty="0" smtClean="0"/>
              <a:t>為確保正確地接收資料，</a:t>
            </a:r>
            <a:r>
              <a:rPr lang="en-US" altLang="zh-TW" sz="2000" dirty="0" smtClean="0">
                <a:solidFill>
                  <a:srgbClr val="0000FF"/>
                </a:solidFill>
              </a:rPr>
              <a:t>TCP</a:t>
            </a:r>
            <a:r>
              <a:rPr lang="en-US" sz="2000" dirty="0" smtClean="0">
                <a:solidFill>
                  <a:srgbClr val="0000FF"/>
                </a:solidFill>
              </a:rPr>
              <a:t> </a:t>
            </a:r>
            <a:r>
              <a:rPr lang="zh-TW" altLang="en-US" sz="2000" dirty="0" smtClean="0">
                <a:solidFill>
                  <a:srgbClr val="0000FF"/>
                </a:solidFill>
              </a:rPr>
              <a:t>要求在目的電腦成功收到資料時發回一個確認 </a:t>
            </a:r>
            <a:r>
              <a:rPr lang="en-US" altLang="zh-TW" sz="2000" dirty="0" smtClean="0">
                <a:solidFill>
                  <a:srgbClr val="0000FF"/>
                </a:solidFill>
              </a:rPr>
              <a:t>(</a:t>
            </a:r>
            <a:r>
              <a:rPr lang="zh-TW" altLang="en-US" sz="2000" dirty="0" smtClean="0">
                <a:solidFill>
                  <a:srgbClr val="0000FF"/>
                </a:solidFill>
              </a:rPr>
              <a:t>即</a:t>
            </a:r>
            <a:r>
              <a:rPr lang="en-US" sz="2000" dirty="0" smtClean="0">
                <a:solidFill>
                  <a:srgbClr val="0000FF"/>
                </a:solidFill>
              </a:rPr>
              <a:t> ACK)</a:t>
            </a:r>
            <a:r>
              <a:rPr lang="zh-TW" altLang="en-US" sz="2000" dirty="0" smtClean="0"/>
              <a:t>。如果在某個時限內未收到相應的</a:t>
            </a:r>
            <a:r>
              <a:rPr lang="en-US" sz="2000" dirty="0" smtClean="0"/>
              <a:t> ACK</a:t>
            </a:r>
            <a:r>
              <a:rPr lang="zh-TW" altLang="en-US" sz="2000" dirty="0" smtClean="0"/>
              <a:t>，將重送封包。但若網路擁塞，重新傳送反而導致發送的封包重複；此時，接收電腦可利用封包序號來判斷它重複而予以丟棄</a:t>
            </a:r>
            <a:endParaRPr lang="en-US" altLang="zh-TW" sz="2000" dirty="0" smtClean="0"/>
          </a:p>
          <a:p>
            <a:pPr>
              <a:lnSpc>
                <a:spcPct val="110000"/>
              </a:lnSpc>
              <a:spcBef>
                <a:spcPts val="800"/>
              </a:spcBef>
            </a:pPr>
            <a:r>
              <a:rPr lang="en-US" altLang="zh-TW" sz="2000" dirty="0" smtClean="0">
                <a:solidFill>
                  <a:srgbClr val="FF0000"/>
                </a:solidFill>
              </a:rPr>
              <a:t>UDP</a:t>
            </a:r>
            <a:r>
              <a:rPr lang="en-US" sz="2000" dirty="0" smtClean="0">
                <a:solidFill>
                  <a:srgbClr val="FF0000"/>
                </a:solidFill>
              </a:rPr>
              <a:t> </a:t>
            </a:r>
            <a:r>
              <a:rPr lang="zh-TW" altLang="en-US" sz="2000" dirty="0" smtClean="0">
                <a:solidFill>
                  <a:srgbClr val="FF0000"/>
                </a:solidFill>
              </a:rPr>
              <a:t>與</a:t>
            </a:r>
            <a:r>
              <a:rPr lang="en-US" sz="2000" dirty="0" smtClean="0">
                <a:solidFill>
                  <a:srgbClr val="FF0000"/>
                </a:solidFill>
              </a:rPr>
              <a:t> </a:t>
            </a:r>
            <a:r>
              <a:rPr lang="en-US" altLang="zh-TW" sz="2000" dirty="0" smtClean="0">
                <a:solidFill>
                  <a:srgbClr val="FF0000"/>
                </a:solidFill>
              </a:rPr>
              <a:t>TCP</a:t>
            </a:r>
            <a:r>
              <a:rPr lang="en-US" sz="2000" dirty="0" smtClean="0">
                <a:solidFill>
                  <a:srgbClr val="FF0000"/>
                </a:solidFill>
              </a:rPr>
              <a:t> </a:t>
            </a:r>
            <a:r>
              <a:rPr lang="zh-TW" altLang="en-US" sz="2000" dirty="0" smtClean="0">
                <a:solidFill>
                  <a:srgbClr val="FF0000"/>
                </a:solidFill>
              </a:rPr>
              <a:t>的主要區別</a:t>
            </a:r>
            <a:r>
              <a:rPr lang="zh-TW" altLang="en-US" sz="2000" dirty="0" smtClean="0"/>
              <a:t>在於</a:t>
            </a:r>
            <a:r>
              <a:rPr lang="en-US" sz="2000" dirty="0" smtClean="0"/>
              <a:t> U</a:t>
            </a:r>
            <a:r>
              <a:rPr lang="en-US" altLang="zh-TW" sz="2000" dirty="0" smtClean="0"/>
              <a:t>DP</a:t>
            </a:r>
            <a:r>
              <a:rPr lang="en-US" sz="2000" dirty="0" smtClean="0"/>
              <a:t> </a:t>
            </a:r>
            <a:r>
              <a:rPr lang="zh-TW" altLang="en-US" sz="2000" dirty="0" smtClean="0"/>
              <a:t>不一定提供可靠的資料傳輸。事實上，該協定不能保證資料準確無誤地到達目的地，但 </a:t>
            </a:r>
            <a:r>
              <a:rPr lang="en-US" altLang="zh-TW" sz="2000" dirty="0" smtClean="0"/>
              <a:t>UDP</a:t>
            </a:r>
            <a:r>
              <a:rPr lang="en-US" sz="2000" dirty="0" smtClean="0"/>
              <a:t> </a:t>
            </a:r>
            <a:r>
              <a:rPr lang="zh-TW" altLang="en-US" sz="2000" dirty="0" smtClean="0"/>
              <a:t>在許多應用上非常有效律。當某個程式的目標是儘快地傳輸盡可能多的資訊，而不計較資料正確性時，就可使用</a:t>
            </a:r>
            <a:r>
              <a:rPr lang="en-US" sz="2000" dirty="0" smtClean="0"/>
              <a:t> UD</a:t>
            </a:r>
            <a:r>
              <a:rPr lang="en-US" altLang="zh-TW" sz="2000" dirty="0" smtClean="0"/>
              <a:t>P</a:t>
            </a:r>
            <a:r>
              <a:rPr lang="zh-TW" altLang="en-US" sz="2000" dirty="0" smtClean="0"/>
              <a:t>。</a:t>
            </a:r>
          </a:p>
        </p:txBody>
      </p:sp>
      <p:sp>
        <p:nvSpPr>
          <p:cNvPr id="5" name="標題 4"/>
          <p:cNvSpPr>
            <a:spLocks noGrp="1"/>
          </p:cNvSpPr>
          <p:nvPr>
            <p:ph type="title"/>
          </p:nvPr>
        </p:nvSpPr>
        <p:spPr/>
        <p:txBody>
          <a:bodyPr/>
          <a:lstStyle/>
          <a:p>
            <a:r>
              <a:rPr lang="en-US" altLang="zh-TW" dirty="0" smtClean="0">
                <a:solidFill>
                  <a:srgbClr val="0000FF"/>
                </a:solidFill>
              </a:rPr>
              <a:t>L4.</a:t>
            </a:r>
            <a:r>
              <a:rPr lang="en-US" altLang="zh-TW" dirty="0" smtClean="0"/>
              <a:t>TCP</a:t>
            </a:r>
            <a:r>
              <a:rPr lang="zh-TW" altLang="en-US" dirty="0" smtClean="0"/>
              <a:t> 與 </a:t>
            </a:r>
            <a:r>
              <a:rPr lang="en-US" altLang="zh-TW" dirty="0" smtClean="0"/>
              <a:t>UDP</a:t>
            </a:r>
            <a:endParaRPr lang="zh-TW" altLang="en-US" dirty="0"/>
          </a:p>
        </p:txBody>
      </p:sp>
    </p:spTree>
    <p:extLst>
      <p:ext uri="{BB962C8B-B14F-4D97-AF65-F5344CB8AC3E}">
        <p14:creationId xmlns:p14="http://schemas.microsoft.com/office/powerpoint/2010/main" val="42698083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0000FF"/>
                </a:solidFill>
              </a:rPr>
              <a:t>L3.</a:t>
            </a:r>
            <a:r>
              <a:rPr lang="zh-TW" altLang="en-US" dirty="0" smtClean="0"/>
              <a:t>網路層的簡述</a:t>
            </a:r>
            <a:endParaRPr lang="zh-TW" altLang="en-US" dirty="0"/>
          </a:p>
        </p:txBody>
      </p:sp>
      <p:sp>
        <p:nvSpPr>
          <p:cNvPr id="4" name="內容版面配置區 3"/>
          <p:cNvSpPr>
            <a:spLocks noGrp="1"/>
          </p:cNvSpPr>
          <p:nvPr>
            <p:ph sz="half" idx="1"/>
          </p:nvPr>
        </p:nvSpPr>
        <p:spPr>
          <a:xfrm>
            <a:off x="285720" y="1285860"/>
            <a:ext cx="6786610" cy="5572140"/>
          </a:xfrm>
        </p:spPr>
        <p:txBody>
          <a:bodyPr>
            <a:normAutofit lnSpcReduction="10000"/>
          </a:bodyPr>
          <a:lstStyle/>
          <a:p>
            <a:r>
              <a:rPr lang="zh-TW" altLang="en-US" dirty="0">
                <a:solidFill>
                  <a:srgbClr val="FF0000"/>
                </a:solidFill>
              </a:rPr>
              <a:t>網路層 </a:t>
            </a:r>
            <a:r>
              <a:rPr lang="en-US" altLang="zh-TW" dirty="0">
                <a:solidFill>
                  <a:srgbClr val="FF0000"/>
                </a:solidFill>
              </a:rPr>
              <a:t>(L3) </a:t>
            </a:r>
            <a:r>
              <a:rPr lang="zh-TW" altLang="en-US" dirty="0">
                <a:solidFill>
                  <a:srgbClr val="FF0000"/>
                </a:solidFill>
              </a:rPr>
              <a:t>的主要功能則是將資料由一台主機傳送給另一台並未實體相連的主機</a:t>
            </a:r>
            <a:r>
              <a:rPr lang="zh-TW" altLang="en-US" dirty="0" smtClean="0"/>
              <a:t>。</a:t>
            </a:r>
            <a:endParaRPr lang="en-US" altLang="zh-TW" dirty="0" smtClean="0"/>
          </a:p>
          <a:p>
            <a:pPr lvl="1"/>
            <a:r>
              <a:rPr lang="zh-TW" altLang="en-US" dirty="0">
                <a:solidFill>
                  <a:srgbClr val="FF0000"/>
                </a:solidFill>
              </a:rPr>
              <a:t>網路層則使用每台主機的邏輯位址，這個位址是主機連結上網路後才被賦予的</a:t>
            </a:r>
            <a:r>
              <a:rPr lang="zh-TW" altLang="en-US" dirty="0" smtClean="0"/>
              <a:t>。</a:t>
            </a:r>
            <a:endParaRPr lang="en-US" altLang="zh-TW" dirty="0" smtClean="0"/>
          </a:p>
          <a:p>
            <a:r>
              <a:rPr lang="zh-TW" altLang="en-US" dirty="0" smtClean="0">
                <a:solidFill>
                  <a:srgbClr val="0000FF"/>
                </a:solidFill>
              </a:rPr>
              <a:t>資料連結層 </a:t>
            </a:r>
            <a:r>
              <a:rPr lang="en-US" altLang="zh-TW" dirty="0" smtClean="0">
                <a:solidFill>
                  <a:srgbClr val="0000FF"/>
                </a:solidFill>
              </a:rPr>
              <a:t>(L2) </a:t>
            </a:r>
            <a:r>
              <a:rPr lang="zh-TW" altLang="en-US" dirty="0" smtClean="0">
                <a:solidFill>
                  <a:srgbClr val="0000FF"/>
                </a:solidFill>
              </a:rPr>
              <a:t>的功能是將資料框由一個元件傳送給另一個實體相連的元件</a:t>
            </a:r>
            <a:endParaRPr lang="en-US" altLang="zh-TW" dirty="0" smtClean="0"/>
          </a:p>
          <a:p>
            <a:pPr lvl="1"/>
            <a:r>
              <a:rPr lang="zh-TW" altLang="en-US" dirty="0" smtClean="0">
                <a:solidFill>
                  <a:srgbClr val="0000FF"/>
                </a:solidFill>
              </a:rPr>
              <a:t>資料連結層使用實體位址來傳送資料</a:t>
            </a:r>
            <a:r>
              <a:rPr lang="zh-TW" altLang="en-US" dirty="0" smtClean="0"/>
              <a:t>，也就是每個元件唯一的 </a:t>
            </a:r>
            <a:r>
              <a:rPr lang="en-US" altLang="zh-TW" dirty="0" smtClean="0"/>
              <a:t>MAC</a:t>
            </a:r>
            <a:r>
              <a:rPr lang="zh-TW" altLang="en-US" dirty="0" smtClean="0"/>
              <a:t> 位址；</a:t>
            </a:r>
            <a:endParaRPr lang="en-US" altLang="zh-TW" dirty="0" smtClean="0"/>
          </a:p>
          <a:p>
            <a:pPr lvl="1"/>
            <a:r>
              <a:rPr lang="zh-TW" altLang="en-US" dirty="0" smtClean="0"/>
              <a:t>而</a:t>
            </a:r>
            <a:r>
              <a:rPr lang="en-US" altLang="zh-TW" dirty="0" smtClean="0"/>
              <a:t>IP</a:t>
            </a:r>
            <a:r>
              <a:rPr lang="zh-TW" altLang="en-US" dirty="0" smtClean="0"/>
              <a:t> </a:t>
            </a:r>
            <a:r>
              <a:rPr lang="en-US" altLang="zh-TW" dirty="0" smtClean="0"/>
              <a:t>(Internet protocol)</a:t>
            </a:r>
            <a:r>
              <a:rPr lang="zh-TW" altLang="en-US" dirty="0" smtClean="0"/>
              <a:t> 是 </a:t>
            </a:r>
            <a:r>
              <a:rPr lang="en-US" altLang="zh-TW" dirty="0" smtClean="0"/>
              <a:t>TCP/IP</a:t>
            </a:r>
            <a:r>
              <a:rPr lang="zh-TW" altLang="en-US" dirty="0" smtClean="0"/>
              <a:t> 裡最重要的網路層協定，它主要有兩個功能：</a:t>
            </a:r>
            <a:endParaRPr lang="en-US" altLang="zh-TW" dirty="0" smtClean="0"/>
          </a:p>
          <a:p>
            <a:pPr lvl="2"/>
            <a:r>
              <a:rPr lang="en-US" altLang="zh-TW" dirty="0" smtClean="0"/>
              <a:t>IP</a:t>
            </a:r>
            <a:r>
              <a:rPr lang="zh-TW" altLang="en-US" dirty="0" smtClean="0"/>
              <a:t> 從上層接到的資料如果過大，會被切割成適當的大小，封裝成 </a:t>
            </a:r>
            <a:r>
              <a:rPr lang="en-US" altLang="zh-TW" dirty="0" smtClean="0"/>
              <a:t>IP</a:t>
            </a:r>
            <a:r>
              <a:rPr lang="zh-TW" altLang="en-US" dirty="0" smtClean="0"/>
              <a:t> 封包送往下一層。</a:t>
            </a:r>
            <a:endParaRPr lang="en-US" altLang="zh-TW" dirty="0" smtClean="0"/>
          </a:p>
          <a:p>
            <a:pPr lvl="2"/>
            <a:r>
              <a:rPr lang="en-US" altLang="zh-TW" dirty="0" smtClean="0"/>
              <a:t>IP</a:t>
            </a:r>
            <a:r>
              <a:rPr lang="zh-TW" altLang="en-US" dirty="0" smtClean="0"/>
              <a:t> 同時負責編訂 </a:t>
            </a:r>
            <a:r>
              <a:rPr lang="en-US" altLang="zh-TW" dirty="0" smtClean="0"/>
              <a:t>IP</a:t>
            </a:r>
            <a:r>
              <a:rPr lang="zh-TW" altLang="en-US" dirty="0" smtClean="0"/>
              <a:t> 位址並選擇路徑來傳送封包。</a:t>
            </a:r>
            <a:endParaRPr lang="en-US" altLang="zh-TW" dirty="0" smtClean="0"/>
          </a:p>
          <a:p>
            <a:r>
              <a:rPr lang="en-US" altLang="zh-TW" dirty="0" smtClean="0"/>
              <a:t>IP</a:t>
            </a:r>
            <a:r>
              <a:rPr lang="zh-TW" altLang="en-US" dirty="0" smtClean="0"/>
              <a:t> 並沒有在收發兩端建立連結，它只是將封包送往指定的 </a:t>
            </a:r>
            <a:r>
              <a:rPr lang="en-US" altLang="zh-TW" dirty="0" smtClean="0"/>
              <a:t>IP</a:t>
            </a:r>
            <a:r>
              <a:rPr lang="zh-TW" altLang="en-US" dirty="0" smtClean="0"/>
              <a:t> 位址。</a:t>
            </a:r>
            <a:endParaRPr lang="zh-TW" altLang="en-US" dirty="0"/>
          </a:p>
        </p:txBody>
      </p:sp>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實體層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資料連結層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8" name="圓柱 7"/>
          <p:cNvSpPr/>
          <p:nvPr/>
        </p:nvSpPr>
        <p:spPr>
          <a:xfrm>
            <a:off x="7286644" y="4071942"/>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網路層</a:t>
            </a:r>
            <a:endParaRPr kumimoji="0" lang="zh-TW" altLang="en-US" sz="14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傳輸層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會談層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展現層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應用層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Tree>
    <p:extLst>
      <p:ext uri="{BB962C8B-B14F-4D97-AF65-F5344CB8AC3E}">
        <p14:creationId xmlns:p14="http://schemas.microsoft.com/office/powerpoint/2010/main" val="41048644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在網際網路世界中，</a:t>
            </a:r>
            <a:r>
              <a:rPr lang="zh-TW" altLang="en-US" sz="2000" dirty="0" smtClean="0">
                <a:solidFill>
                  <a:srgbClr val="FF0000"/>
                </a:solidFill>
              </a:rPr>
              <a:t>每台使用 </a:t>
            </a:r>
            <a:r>
              <a:rPr lang="en-US" altLang="zh-TW" sz="2000" dirty="0" smtClean="0">
                <a:solidFill>
                  <a:srgbClr val="FF0000"/>
                </a:solidFill>
              </a:rPr>
              <a:t>IP </a:t>
            </a:r>
            <a:r>
              <a:rPr lang="zh-TW" altLang="en-US" sz="2000" dirty="0" smtClean="0">
                <a:solidFill>
                  <a:srgbClr val="FF0000"/>
                </a:solidFill>
              </a:rPr>
              <a:t>協定的主機，都必須擁有一個獨一無二的 </a:t>
            </a:r>
            <a:r>
              <a:rPr lang="en-US" altLang="zh-TW" sz="2000" dirty="0" smtClean="0">
                <a:solidFill>
                  <a:srgbClr val="FF0000"/>
                </a:solidFill>
              </a:rPr>
              <a:t>IP</a:t>
            </a:r>
            <a:r>
              <a:rPr lang="zh-TW" altLang="en-US" sz="2000" dirty="0" smtClean="0">
                <a:solidFill>
                  <a:srgbClr val="FF0000"/>
                </a:solidFill>
              </a:rPr>
              <a:t> 位址，才能相互找到對方並傳送資料</a:t>
            </a:r>
            <a:r>
              <a:rPr lang="zh-TW" altLang="en-US" sz="2000" dirty="0" smtClean="0"/>
              <a:t>。</a:t>
            </a:r>
            <a:endParaRPr lang="en-US" altLang="zh-TW" sz="2000" dirty="0" smtClean="0"/>
          </a:p>
          <a:p>
            <a:r>
              <a:rPr lang="en-US" altLang="zh-TW" sz="2000" dirty="0" smtClean="0">
                <a:solidFill>
                  <a:srgbClr val="0000FF"/>
                </a:solidFill>
              </a:rPr>
              <a:t>IP</a:t>
            </a:r>
            <a:r>
              <a:rPr lang="zh-TW" altLang="en-US" sz="2000" dirty="0" smtClean="0">
                <a:solidFill>
                  <a:srgbClr val="0000FF"/>
                </a:solidFill>
              </a:rPr>
              <a:t> 位址由 </a:t>
            </a:r>
            <a:r>
              <a:rPr lang="en-US" altLang="zh-TW" sz="2000" dirty="0" smtClean="0">
                <a:solidFill>
                  <a:srgbClr val="0000FF"/>
                </a:solidFill>
              </a:rPr>
              <a:t>32 </a:t>
            </a:r>
            <a:r>
              <a:rPr lang="zh-TW" altLang="en-US" sz="2000" dirty="0" smtClean="0">
                <a:solidFill>
                  <a:srgbClr val="0000FF"/>
                </a:solidFill>
              </a:rPr>
              <a:t>位元分成四個位元組，分別以十進位表示</a:t>
            </a:r>
            <a:r>
              <a:rPr lang="zh-TW" altLang="en-US" sz="2000" dirty="0" smtClean="0"/>
              <a:t>。例如以下的位址</a:t>
            </a:r>
            <a:r>
              <a:rPr lang="en-US" altLang="zh-TW" sz="2000" dirty="0" smtClean="0"/>
              <a:t>:</a:t>
            </a:r>
            <a:r>
              <a:rPr lang="zh-TW" altLang="en-US" sz="2000" dirty="0" smtClean="0"/>
              <a:t> </a:t>
            </a:r>
            <a:r>
              <a:rPr lang="en-US" altLang="zh-TW" sz="2000" dirty="0" smtClean="0">
                <a:solidFill>
                  <a:srgbClr val="C00000"/>
                </a:solidFill>
              </a:rPr>
              <a:t>11000000</a:t>
            </a:r>
            <a:r>
              <a:rPr lang="en-US" altLang="zh-TW" sz="2000" dirty="0" smtClean="0"/>
              <a:t> </a:t>
            </a:r>
            <a:r>
              <a:rPr lang="en-US" altLang="zh-TW" sz="2000" dirty="0" smtClean="0">
                <a:solidFill>
                  <a:srgbClr val="FFC000"/>
                </a:solidFill>
              </a:rPr>
              <a:t>10101000</a:t>
            </a:r>
            <a:r>
              <a:rPr lang="en-US" altLang="zh-TW" sz="2000" dirty="0" smtClean="0"/>
              <a:t> </a:t>
            </a:r>
            <a:r>
              <a:rPr lang="en-US" altLang="zh-TW" sz="2000" dirty="0" smtClean="0">
                <a:solidFill>
                  <a:srgbClr val="00CCFF"/>
                </a:solidFill>
              </a:rPr>
              <a:t>00000000</a:t>
            </a:r>
            <a:r>
              <a:rPr lang="en-US" altLang="zh-TW" sz="2000" dirty="0" smtClean="0"/>
              <a:t> </a:t>
            </a:r>
            <a:r>
              <a:rPr lang="en-US" altLang="zh-TW" sz="2000" dirty="0" smtClean="0">
                <a:solidFill>
                  <a:srgbClr val="FF00FF"/>
                </a:solidFill>
              </a:rPr>
              <a:t>01100100</a:t>
            </a:r>
            <a:r>
              <a:rPr lang="en-US" altLang="zh-TW" sz="2000" dirty="0" smtClean="0"/>
              <a:t> </a:t>
            </a:r>
            <a:r>
              <a:rPr lang="zh-TW" altLang="en-US" sz="2000" dirty="0" smtClean="0"/>
              <a:t>被表達為</a:t>
            </a:r>
            <a:r>
              <a:rPr lang="en-US" altLang="zh-TW" sz="2000" dirty="0" smtClean="0"/>
              <a:t>:</a:t>
            </a:r>
            <a:r>
              <a:rPr lang="zh-TW" altLang="en-US" sz="2000" dirty="0" smtClean="0"/>
              <a:t> </a:t>
            </a:r>
            <a:r>
              <a:rPr lang="en-US" altLang="zh-TW" sz="2000" dirty="0" smtClean="0"/>
              <a:t>192.168.0.100</a:t>
            </a:r>
            <a:r>
              <a:rPr lang="zh-TW" altLang="en-US" sz="2000" dirty="0" smtClean="0"/>
              <a:t>。</a:t>
            </a:r>
            <a:endParaRPr lang="en-US" altLang="zh-TW" sz="2000" dirty="0" smtClean="0"/>
          </a:p>
          <a:p>
            <a:r>
              <a:rPr lang="en-US" altLang="zh-TW" sz="2000" dirty="0" smtClean="0"/>
              <a:t>IP</a:t>
            </a:r>
            <a:r>
              <a:rPr lang="zh-TW" altLang="en-US" sz="2000" dirty="0" smtClean="0"/>
              <a:t> 位址分為 </a:t>
            </a:r>
            <a:r>
              <a:rPr lang="en-US" altLang="zh-TW" sz="2000" dirty="0" smtClean="0"/>
              <a:t>A</a:t>
            </a:r>
            <a:r>
              <a:rPr lang="zh-TW" altLang="en-US" sz="2000" dirty="0" smtClean="0"/>
              <a:t>、</a:t>
            </a:r>
            <a:r>
              <a:rPr lang="en-US" altLang="zh-TW" sz="2000" dirty="0" smtClean="0"/>
              <a:t>B</a:t>
            </a:r>
            <a:r>
              <a:rPr lang="zh-TW" altLang="en-US" sz="2000" dirty="0" smtClean="0"/>
              <a:t>、</a:t>
            </a:r>
            <a:r>
              <a:rPr lang="en-US" altLang="zh-TW" sz="2000" dirty="0" smtClean="0"/>
              <a:t>C </a:t>
            </a:r>
            <a:r>
              <a:rPr lang="zh-TW" altLang="en-US" sz="2000" dirty="0" smtClean="0"/>
              <a:t>三種等級：</a:t>
            </a:r>
            <a:endParaRPr lang="en-US" altLang="zh-TW" sz="2000" dirty="0" smtClean="0"/>
          </a:p>
          <a:p>
            <a:pPr lvl="1"/>
            <a:r>
              <a:rPr lang="en-US" altLang="zh-TW" sz="1800" dirty="0" smtClean="0"/>
              <a:t>1.</a:t>
            </a:r>
            <a:r>
              <a:rPr lang="zh-TW" altLang="en-US" sz="1800" dirty="0" smtClean="0"/>
              <a:t>第一個位元組從 </a:t>
            </a:r>
            <a:r>
              <a:rPr lang="en-US" altLang="zh-TW" sz="1800" dirty="0" smtClean="0">
                <a:solidFill>
                  <a:srgbClr val="0000FF"/>
                </a:solidFill>
              </a:rPr>
              <a:t>1 </a:t>
            </a:r>
            <a:r>
              <a:rPr lang="zh-TW" altLang="en-US" sz="1800" dirty="0" smtClean="0">
                <a:solidFill>
                  <a:srgbClr val="0000FF"/>
                </a:solidFill>
              </a:rPr>
              <a:t>到 </a:t>
            </a:r>
            <a:r>
              <a:rPr lang="en-US" altLang="zh-TW" sz="1800" dirty="0" smtClean="0">
                <a:solidFill>
                  <a:srgbClr val="0000FF"/>
                </a:solidFill>
              </a:rPr>
              <a:t>127 (</a:t>
            </a:r>
            <a:r>
              <a:rPr lang="zh-TW" altLang="en-US" sz="1800" dirty="0" smtClean="0">
                <a:solidFill>
                  <a:srgbClr val="0000FF"/>
                </a:solidFill>
              </a:rPr>
              <a:t>二進制的 </a:t>
            </a:r>
            <a:r>
              <a:rPr lang="en-US" altLang="zh-TW" sz="1800" dirty="0" smtClean="0">
                <a:solidFill>
                  <a:srgbClr val="0000FF"/>
                </a:solidFill>
              </a:rPr>
              <a:t>0 </a:t>
            </a:r>
            <a:r>
              <a:rPr lang="zh-TW" altLang="en-US" sz="1800" dirty="0" smtClean="0">
                <a:solidFill>
                  <a:srgbClr val="0000FF"/>
                </a:solidFill>
              </a:rPr>
              <a:t>開頭</a:t>
            </a:r>
            <a:r>
              <a:rPr lang="en-US" altLang="zh-TW" sz="1800" dirty="0" smtClean="0">
                <a:solidFill>
                  <a:srgbClr val="0000FF"/>
                </a:solidFill>
              </a:rPr>
              <a:t>)</a:t>
            </a:r>
            <a:r>
              <a:rPr lang="zh-TW" altLang="en-US" sz="1800" dirty="0" smtClean="0">
                <a:solidFill>
                  <a:srgbClr val="0000FF"/>
                </a:solidFill>
              </a:rPr>
              <a:t> 屬於 </a:t>
            </a:r>
            <a:r>
              <a:rPr lang="en-US" altLang="zh-TW" sz="1800" dirty="0" smtClean="0">
                <a:solidFill>
                  <a:srgbClr val="0000FF"/>
                </a:solidFill>
              </a:rPr>
              <a:t>A</a:t>
            </a:r>
            <a:r>
              <a:rPr lang="zh-TW" altLang="en-US" sz="1800" dirty="0" smtClean="0">
                <a:solidFill>
                  <a:srgbClr val="0000FF"/>
                </a:solidFill>
              </a:rPr>
              <a:t> 級</a:t>
            </a:r>
            <a:r>
              <a:rPr lang="zh-TW" altLang="en-US" sz="1800" dirty="0" smtClean="0"/>
              <a:t>，它的第一個位元組由 </a:t>
            </a:r>
            <a:r>
              <a:rPr lang="en-US" altLang="zh-TW" sz="1800" dirty="0" smtClean="0"/>
              <a:t>IANA</a:t>
            </a:r>
            <a:r>
              <a:rPr lang="zh-TW" altLang="en-US" sz="1800" dirty="0" smtClean="0"/>
              <a:t> 指定，其餘 </a:t>
            </a:r>
            <a:r>
              <a:rPr lang="en-US" altLang="zh-TW" sz="1800" dirty="0" smtClean="0"/>
              <a:t>24</a:t>
            </a:r>
            <a:r>
              <a:rPr lang="zh-TW" altLang="en-US" sz="1800" dirty="0" smtClean="0"/>
              <a:t> 位元自行運用，每個 </a:t>
            </a:r>
            <a:r>
              <a:rPr lang="en-US" altLang="zh-TW" sz="1800" dirty="0" smtClean="0"/>
              <a:t>A</a:t>
            </a:r>
            <a:r>
              <a:rPr lang="zh-TW" altLang="en-US" sz="1800" dirty="0" smtClean="0"/>
              <a:t>級有一千六百多萬個 </a:t>
            </a:r>
            <a:r>
              <a:rPr lang="en-US" altLang="zh-TW" sz="1800" dirty="0" smtClean="0"/>
              <a:t>IP</a:t>
            </a:r>
            <a:r>
              <a:rPr lang="zh-TW" altLang="en-US" sz="1800" dirty="0" smtClean="0"/>
              <a:t> 位址。</a:t>
            </a:r>
            <a:endParaRPr lang="en-US" altLang="zh-TW" sz="1800" dirty="0" smtClean="0"/>
          </a:p>
          <a:p>
            <a:pPr lvl="1"/>
            <a:r>
              <a:rPr lang="en-US" altLang="zh-TW" sz="1800" dirty="0" smtClean="0"/>
              <a:t>2.</a:t>
            </a:r>
            <a:r>
              <a:rPr lang="zh-TW" altLang="en-US" sz="1800" dirty="0" smtClean="0"/>
              <a:t>第一個位元組從 </a:t>
            </a:r>
            <a:r>
              <a:rPr lang="en-US" altLang="zh-TW" sz="1800" dirty="0" smtClean="0">
                <a:solidFill>
                  <a:srgbClr val="0000FF"/>
                </a:solidFill>
              </a:rPr>
              <a:t>128 </a:t>
            </a:r>
            <a:r>
              <a:rPr lang="zh-TW" altLang="en-US" sz="1800" dirty="0" smtClean="0">
                <a:solidFill>
                  <a:srgbClr val="0000FF"/>
                </a:solidFill>
              </a:rPr>
              <a:t>到 </a:t>
            </a:r>
            <a:r>
              <a:rPr lang="en-US" altLang="zh-TW" sz="1800" dirty="0" smtClean="0">
                <a:solidFill>
                  <a:srgbClr val="0000FF"/>
                </a:solidFill>
              </a:rPr>
              <a:t>191 (</a:t>
            </a:r>
            <a:r>
              <a:rPr lang="zh-TW" altLang="en-US" sz="1800" dirty="0" smtClean="0">
                <a:solidFill>
                  <a:srgbClr val="0000FF"/>
                </a:solidFill>
              </a:rPr>
              <a:t>二進制的 </a:t>
            </a:r>
            <a:r>
              <a:rPr lang="en-US" altLang="zh-TW" sz="1800" dirty="0" smtClean="0">
                <a:solidFill>
                  <a:srgbClr val="0000FF"/>
                </a:solidFill>
              </a:rPr>
              <a:t>10 </a:t>
            </a:r>
            <a:r>
              <a:rPr lang="zh-TW" altLang="en-US" sz="1800" dirty="0" smtClean="0">
                <a:solidFill>
                  <a:srgbClr val="0000FF"/>
                </a:solidFill>
              </a:rPr>
              <a:t>開頭</a:t>
            </a:r>
            <a:r>
              <a:rPr lang="en-US" altLang="zh-TW" sz="1800" dirty="0" smtClean="0">
                <a:solidFill>
                  <a:srgbClr val="0000FF"/>
                </a:solidFill>
              </a:rPr>
              <a:t>)</a:t>
            </a:r>
            <a:r>
              <a:rPr lang="zh-TW" altLang="en-US" sz="1800" dirty="0" smtClean="0">
                <a:solidFill>
                  <a:srgbClr val="0000FF"/>
                </a:solidFill>
              </a:rPr>
              <a:t> 屬於 </a:t>
            </a:r>
            <a:r>
              <a:rPr lang="en-US" altLang="zh-TW" sz="1800" dirty="0" smtClean="0">
                <a:solidFill>
                  <a:srgbClr val="0000FF"/>
                </a:solidFill>
              </a:rPr>
              <a:t>B</a:t>
            </a:r>
            <a:r>
              <a:rPr lang="zh-TW" altLang="en-US" sz="1800" dirty="0" smtClean="0">
                <a:solidFill>
                  <a:srgbClr val="0000FF"/>
                </a:solidFill>
              </a:rPr>
              <a:t> 級</a:t>
            </a:r>
            <a:r>
              <a:rPr lang="zh-TW" altLang="en-US" sz="1800" dirty="0" smtClean="0"/>
              <a:t>，</a:t>
            </a:r>
            <a:r>
              <a:rPr lang="zh-TW" altLang="en-US" sz="1800" dirty="0" smtClean="0">
                <a:solidFill>
                  <a:srgbClr val="FF0000"/>
                </a:solidFill>
              </a:rPr>
              <a:t>它的前兩個位元組由 </a:t>
            </a:r>
            <a:r>
              <a:rPr lang="en-US" altLang="zh-TW" sz="1800" dirty="0" smtClean="0">
                <a:solidFill>
                  <a:srgbClr val="FF0000"/>
                </a:solidFill>
              </a:rPr>
              <a:t>IANA</a:t>
            </a:r>
            <a:r>
              <a:rPr lang="zh-TW" altLang="en-US" sz="1800" dirty="0" smtClean="0">
                <a:solidFill>
                  <a:srgbClr val="FF0000"/>
                </a:solidFill>
              </a:rPr>
              <a:t> 指定</a:t>
            </a:r>
            <a:r>
              <a:rPr lang="zh-TW" altLang="en-US" sz="1800" dirty="0" smtClean="0"/>
              <a:t>，其餘自行運用，每個 </a:t>
            </a:r>
            <a:r>
              <a:rPr lang="en-US" altLang="zh-TW" sz="1800" dirty="0" smtClean="0"/>
              <a:t>B </a:t>
            </a:r>
            <a:r>
              <a:rPr lang="zh-TW" altLang="en-US" sz="1800" dirty="0" smtClean="0"/>
              <a:t>級有六萬多個 </a:t>
            </a:r>
            <a:r>
              <a:rPr lang="en-US" altLang="zh-TW" sz="1800" dirty="0" smtClean="0"/>
              <a:t>IP</a:t>
            </a:r>
            <a:r>
              <a:rPr lang="zh-TW" altLang="en-US" sz="1800" dirty="0" smtClean="0"/>
              <a:t> 位址。</a:t>
            </a:r>
            <a:endParaRPr lang="en-US" altLang="zh-TW" sz="1800" dirty="0" smtClean="0"/>
          </a:p>
          <a:p>
            <a:pPr lvl="1"/>
            <a:r>
              <a:rPr lang="en-US" altLang="zh-TW" sz="1800" dirty="0" smtClean="0"/>
              <a:t>3.</a:t>
            </a:r>
            <a:r>
              <a:rPr lang="zh-TW" altLang="en-US" sz="1800" dirty="0" smtClean="0"/>
              <a:t>第一個位元組從 </a:t>
            </a:r>
            <a:r>
              <a:rPr lang="en-US" altLang="zh-TW" sz="1800" dirty="0" smtClean="0">
                <a:solidFill>
                  <a:srgbClr val="0000FF"/>
                </a:solidFill>
              </a:rPr>
              <a:t>192 </a:t>
            </a:r>
            <a:r>
              <a:rPr lang="zh-TW" altLang="en-US" sz="1800" dirty="0" smtClean="0">
                <a:solidFill>
                  <a:srgbClr val="0000FF"/>
                </a:solidFill>
              </a:rPr>
              <a:t>到 </a:t>
            </a:r>
            <a:r>
              <a:rPr lang="en-US" altLang="zh-TW" sz="1800" dirty="0" smtClean="0">
                <a:solidFill>
                  <a:srgbClr val="0000FF"/>
                </a:solidFill>
              </a:rPr>
              <a:t>223 (</a:t>
            </a:r>
            <a:r>
              <a:rPr lang="zh-TW" altLang="en-US" sz="1800" dirty="0" smtClean="0">
                <a:solidFill>
                  <a:srgbClr val="0000FF"/>
                </a:solidFill>
              </a:rPr>
              <a:t>二進制的 </a:t>
            </a:r>
            <a:r>
              <a:rPr lang="en-US" altLang="zh-TW" sz="1800" dirty="0" smtClean="0">
                <a:solidFill>
                  <a:srgbClr val="0000FF"/>
                </a:solidFill>
              </a:rPr>
              <a:t>110 </a:t>
            </a:r>
            <a:r>
              <a:rPr lang="zh-TW" altLang="en-US" sz="1800" dirty="0" smtClean="0">
                <a:solidFill>
                  <a:srgbClr val="0000FF"/>
                </a:solidFill>
              </a:rPr>
              <a:t>開頭</a:t>
            </a:r>
            <a:r>
              <a:rPr lang="en-US" altLang="zh-TW" sz="1800" dirty="0" smtClean="0">
                <a:solidFill>
                  <a:srgbClr val="0000FF"/>
                </a:solidFill>
              </a:rPr>
              <a:t>)</a:t>
            </a:r>
            <a:r>
              <a:rPr lang="zh-TW" altLang="en-US" sz="1800" dirty="0" smtClean="0">
                <a:solidFill>
                  <a:srgbClr val="0000FF"/>
                </a:solidFill>
              </a:rPr>
              <a:t> 屬於 </a:t>
            </a:r>
            <a:r>
              <a:rPr lang="en-US" altLang="zh-TW" sz="1800" dirty="0" smtClean="0">
                <a:solidFill>
                  <a:srgbClr val="0000FF"/>
                </a:solidFill>
              </a:rPr>
              <a:t>C</a:t>
            </a:r>
            <a:r>
              <a:rPr lang="zh-TW" altLang="en-US" sz="1800" dirty="0" smtClean="0">
                <a:solidFill>
                  <a:srgbClr val="0000FF"/>
                </a:solidFill>
              </a:rPr>
              <a:t> 級</a:t>
            </a:r>
            <a:r>
              <a:rPr lang="zh-TW" altLang="en-US" sz="1800" dirty="0" smtClean="0"/>
              <a:t>，它的前三個位元組由 </a:t>
            </a:r>
            <a:r>
              <a:rPr lang="en-US" altLang="zh-TW" sz="1800" dirty="0" smtClean="0"/>
              <a:t>IANA</a:t>
            </a:r>
            <a:r>
              <a:rPr lang="zh-TW" altLang="en-US" sz="1800" dirty="0" smtClean="0"/>
              <a:t> 指定，每個 </a:t>
            </a:r>
            <a:r>
              <a:rPr lang="en-US" altLang="zh-TW" sz="1800" dirty="0" smtClean="0"/>
              <a:t>C </a:t>
            </a:r>
            <a:r>
              <a:rPr lang="zh-TW" altLang="en-US" sz="1800" dirty="0" smtClean="0"/>
              <a:t>級只有 </a:t>
            </a:r>
            <a:r>
              <a:rPr lang="en-US" altLang="zh-TW" sz="1800" dirty="0" smtClean="0"/>
              <a:t>256 </a:t>
            </a:r>
            <a:r>
              <a:rPr lang="zh-TW" altLang="en-US" sz="1800" dirty="0" smtClean="0"/>
              <a:t>個位址。</a:t>
            </a:r>
            <a:endParaRPr lang="en-US" altLang="zh-TW" sz="1800" dirty="0" smtClean="0"/>
          </a:p>
          <a:p>
            <a:pPr lvl="1"/>
            <a:r>
              <a:rPr lang="en-US" altLang="zh-TW" sz="1800" dirty="0" smtClean="0"/>
              <a:t>4.</a:t>
            </a:r>
            <a:r>
              <a:rPr lang="zh-TW" altLang="en-US" sz="1800" dirty="0" smtClean="0"/>
              <a:t>第一個位元組從 </a:t>
            </a:r>
            <a:r>
              <a:rPr lang="en-US" altLang="zh-TW" sz="1800" dirty="0" smtClean="0"/>
              <a:t>224 </a:t>
            </a:r>
            <a:r>
              <a:rPr lang="zh-TW" altLang="en-US" sz="1800" dirty="0" smtClean="0"/>
              <a:t>到 </a:t>
            </a:r>
            <a:r>
              <a:rPr lang="en-US" altLang="zh-TW" sz="1800" dirty="0" smtClean="0"/>
              <a:t>255</a:t>
            </a:r>
            <a:r>
              <a:rPr lang="zh-TW" altLang="en-US" sz="1800" dirty="0" smtClean="0"/>
              <a:t> 則保留作它用。</a:t>
            </a:r>
            <a:endParaRPr lang="en-US" altLang="zh-TW" sz="1800" dirty="0" smtClean="0"/>
          </a:p>
        </p:txBody>
      </p:sp>
      <p:sp>
        <p:nvSpPr>
          <p:cNvPr id="3" name="標題 2"/>
          <p:cNvSpPr>
            <a:spLocks noGrp="1"/>
          </p:cNvSpPr>
          <p:nvPr>
            <p:ph type="title"/>
          </p:nvPr>
        </p:nvSpPr>
        <p:spPr/>
        <p:txBody>
          <a:bodyPr/>
          <a:lstStyle/>
          <a:p>
            <a:r>
              <a:rPr lang="en-US" altLang="zh-TW" dirty="0" smtClean="0"/>
              <a:t>IP</a:t>
            </a:r>
            <a:r>
              <a:rPr lang="zh-TW" altLang="en-US" dirty="0" smtClean="0"/>
              <a:t> 位址</a:t>
            </a:r>
            <a:endParaRPr lang="zh-TW" altLang="en-US" dirty="0"/>
          </a:p>
        </p:txBody>
      </p:sp>
    </p:spTree>
    <p:extLst>
      <p:ext uri="{BB962C8B-B14F-4D97-AF65-F5344CB8AC3E}">
        <p14:creationId xmlns:p14="http://schemas.microsoft.com/office/powerpoint/2010/main" val="11491575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4214842"/>
          </a:xfrm>
        </p:spPr>
        <p:txBody>
          <a:bodyPr/>
          <a:lstStyle/>
          <a:p>
            <a:pPr>
              <a:lnSpc>
                <a:spcPct val="110000"/>
              </a:lnSpc>
              <a:spcBef>
                <a:spcPts val="800"/>
              </a:spcBef>
            </a:pPr>
            <a:r>
              <a:rPr lang="zh-TW" altLang="en-US" sz="2000" dirty="0" smtClean="0"/>
              <a:t>以下的位址被使用為</a:t>
            </a:r>
            <a:r>
              <a:rPr lang="zh-TW" altLang="en-US" sz="2000" dirty="0" smtClean="0">
                <a:solidFill>
                  <a:srgbClr val="FF0000"/>
                </a:solidFill>
              </a:rPr>
              <a:t>「私人 </a:t>
            </a:r>
            <a:r>
              <a:rPr lang="en-US" altLang="zh-TW" sz="2000" dirty="0" smtClean="0">
                <a:solidFill>
                  <a:srgbClr val="FF0000"/>
                </a:solidFill>
              </a:rPr>
              <a:t>IP</a:t>
            </a:r>
            <a:r>
              <a:rPr lang="zh-TW" altLang="en-US" sz="2000" dirty="0" smtClean="0">
                <a:solidFill>
                  <a:srgbClr val="FF0000"/>
                </a:solidFill>
              </a:rPr>
              <a:t> 位址」</a:t>
            </a:r>
            <a:r>
              <a:rPr lang="zh-TW" altLang="en-US" sz="2000" dirty="0" smtClean="0"/>
              <a:t>，它們是供不直接連接網際網路的電腦使用 </a:t>
            </a:r>
            <a:r>
              <a:rPr lang="en-US" altLang="zh-TW" sz="2000" dirty="0" smtClean="0"/>
              <a:t>(</a:t>
            </a:r>
            <a:r>
              <a:rPr lang="zh-TW" altLang="en-US" sz="2000" dirty="0" smtClean="0"/>
              <a:t>例如區域網路內的電腦</a:t>
            </a:r>
            <a:r>
              <a:rPr lang="en-US" altLang="zh-TW" sz="2000" dirty="0" smtClean="0"/>
              <a:t>)</a:t>
            </a:r>
            <a:r>
              <a:rPr lang="zh-TW" altLang="en-US" sz="2000" dirty="0" smtClean="0"/>
              <a:t>，</a:t>
            </a:r>
            <a:r>
              <a:rPr lang="zh-TW" altLang="en-US" sz="2000" dirty="0" smtClean="0">
                <a:solidFill>
                  <a:srgbClr val="0000FF"/>
                </a:solidFill>
              </a:rPr>
              <a:t>因此它們不是獨一無二的</a:t>
            </a:r>
            <a:r>
              <a:rPr lang="zh-TW" altLang="en-US" sz="2000" dirty="0" smtClean="0"/>
              <a:t>。</a:t>
            </a:r>
            <a:endParaRPr lang="en-US" altLang="zh-TW" sz="2000" dirty="0" smtClean="0"/>
          </a:p>
          <a:p>
            <a:pPr lvl="1">
              <a:lnSpc>
                <a:spcPct val="110000"/>
              </a:lnSpc>
              <a:spcBef>
                <a:spcPts val="800"/>
              </a:spcBef>
            </a:pPr>
            <a:r>
              <a:rPr lang="en-US" altLang="zh-TW" sz="1800" dirty="0" smtClean="0">
                <a:solidFill>
                  <a:srgbClr val="0000FF"/>
                </a:solidFill>
              </a:rPr>
              <a:t>10.0.0.0 </a:t>
            </a:r>
            <a:r>
              <a:rPr lang="zh-TW" altLang="en-US" sz="1800" dirty="0" smtClean="0">
                <a:solidFill>
                  <a:srgbClr val="0000FF"/>
                </a:solidFill>
              </a:rPr>
              <a:t>到 </a:t>
            </a:r>
            <a:r>
              <a:rPr lang="en-US" altLang="zh-TW" sz="1800" dirty="0" smtClean="0">
                <a:solidFill>
                  <a:srgbClr val="0000FF"/>
                </a:solidFill>
              </a:rPr>
              <a:t>10.225.225.225 (</a:t>
            </a:r>
            <a:r>
              <a:rPr lang="zh-TW" altLang="en-US" sz="1800" dirty="0" smtClean="0">
                <a:solidFill>
                  <a:srgbClr val="0000FF"/>
                </a:solidFill>
              </a:rPr>
              <a:t>一個 </a:t>
            </a:r>
            <a:r>
              <a:rPr lang="en-US" altLang="zh-TW" sz="1800" dirty="0" smtClean="0">
                <a:solidFill>
                  <a:srgbClr val="0000FF"/>
                </a:solidFill>
              </a:rPr>
              <a:t>A</a:t>
            </a:r>
            <a:r>
              <a:rPr lang="zh-TW" altLang="en-US" sz="1800" dirty="0" smtClean="0">
                <a:solidFill>
                  <a:srgbClr val="0000FF"/>
                </a:solidFill>
              </a:rPr>
              <a:t> 級</a:t>
            </a:r>
            <a:r>
              <a:rPr lang="en-US" altLang="zh-TW" sz="1800" dirty="0" smtClean="0">
                <a:solidFill>
                  <a:srgbClr val="0000FF"/>
                </a:solidFill>
              </a:rPr>
              <a:t>)</a:t>
            </a:r>
          </a:p>
          <a:p>
            <a:pPr lvl="1">
              <a:lnSpc>
                <a:spcPct val="110000"/>
              </a:lnSpc>
              <a:spcBef>
                <a:spcPts val="800"/>
              </a:spcBef>
            </a:pPr>
            <a:r>
              <a:rPr lang="en-US" altLang="zh-TW" sz="1800" dirty="0" smtClean="0">
                <a:solidFill>
                  <a:srgbClr val="0000FF"/>
                </a:solidFill>
              </a:rPr>
              <a:t>172.16.0.0 </a:t>
            </a:r>
            <a:r>
              <a:rPr lang="zh-TW" altLang="en-US" sz="1800" dirty="0" smtClean="0">
                <a:solidFill>
                  <a:srgbClr val="0000FF"/>
                </a:solidFill>
              </a:rPr>
              <a:t>到 </a:t>
            </a:r>
            <a:r>
              <a:rPr lang="en-US" altLang="zh-TW" sz="1800" dirty="0" smtClean="0">
                <a:solidFill>
                  <a:srgbClr val="0000FF"/>
                </a:solidFill>
              </a:rPr>
              <a:t>172.31.255.255 (16</a:t>
            </a:r>
            <a:r>
              <a:rPr lang="zh-TW" altLang="en-US" sz="1800" dirty="0" smtClean="0">
                <a:solidFill>
                  <a:srgbClr val="0000FF"/>
                </a:solidFill>
              </a:rPr>
              <a:t> 個 </a:t>
            </a:r>
            <a:r>
              <a:rPr lang="en-US" altLang="zh-TW" sz="1800" dirty="0" smtClean="0">
                <a:solidFill>
                  <a:srgbClr val="0000FF"/>
                </a:solidFill>
              </a:rPr>
              <a:t>B </a:t>
            </a:r>
            <a:r>
              <a:rPr lang="zh-TW" altLang="en-US" sz="1800" dirty="0" smtClean="0">
                <a:solidFill>
                  <a:srgbClr val="0000FF"/>
                </a:solidFill>
              </a:rPr>
              <a:t>級</a:t>
            </a:r>
            <a:r>
              <a:rPr lang="en-US" altLang="zh-TW" sz="1800" dirty="0" smtClean="0">
                <a:solidFill>
                  <a:srgbClr val="0000FF"/>
                </a:solidFill>
              </a:rPr>
              <a:t>)</a:t>
            </a:r>
          </a:p>
          <a:p>
            <a:pPr lvl="1">
              <a:lnSpc>
                <a:spcPct val="110000"/>
              </a:lnSpc>
              <a:spcBef>
                <a:spcPts val="800"/>
              </a:spcBef>
            </a:pPr>
            <a:r>
              <a:rPr lang="en-US" altLang="zh-TW" sz="1800" dirty="0" smtClean="0">
                <a:solidFill>
                  <a:srgbClr val="0000FF"/>
                </a:solidFill>
              </a:rPr>
              <a:t>192.168.0.0 </a:t>
            </a:r>
            <a:r>
              <a:rPr lang="zh-TW" altLang="en-US" sz="1800" dirty="0" smtClean="0">
                <a:solidFill>
                  <a:srgbClr val="0000FF"/>
                </a:solidFill>
              </a:rPr>
              <a:t>到 </a:t>
            </a:r>
            <a:r>
              <a:rPr lang="en-US" altLang="zh-TW" sz="1800" dirty="0" smtClean="0">
                <a:solidFill>
                  <a:srgbClr val="0000FF"/>
                </a:solidFill>
              </a:rPr>
              <a:t>192.168.255.255</a:t>
            </a:r>
            <a:r>
              <a:rPr lang="zh-TW" altLang="en-US" sz="1800" dirty="0" smtClean="0">
                <a:solidFill>
                  <a:srgbClr val="0000FF"/>
                </a:solidFill>
              </a:rPr>
              <a:t> </a:t>
            </a:r>
            <a:r>
              <a:rPr lang="en-US" altLang="zh-TW" sz="1800" dirty="0" smtClean="0">
                <a:solidFill>
                  <a:srgbClr val="0000FF"/>
                </a:solidFill>
              </a:rPr>
              <a:t>(256 </a:t>
            </a:r>
            <a:r>
              <a:rPr lang="zh-TW" altLang="en-US" sz="1800" dirty="0" smtClean="0">
                <a:solidFill>
                  <a:srgbClr val="0000FF"/>
                </a:solidFill>
              </a:rPr>
              <a:t>個 </a:t>
            </a:r>
            <a:r>
              <a:rPr lang="en-US" altLang="zh-TW" sz="1800" dirty="0" smtClean="0">
                <a:solidFill>
                  <a:srgbClr val="0000FF"/>
                </a:solidFill>
              </a:rPr>
              <a:t>C </a:t>
            </a:r>
            <a:r>
              <a:rPr lang="zh-TW" altLang="en-US" sz="1800" dirty="0" smtClean="0">
                <a:solidFill>
                  <a:srgbClr val="0000FF"/>
                </a:solidFill>
              </a:rPr>
              <a:t>級</a:t>
            </a:r>
            <a:r>
              <a:rPr lang="en-US" altLang="zh-TW" sz="1800" dirty="0" smtClean="0">
                <a:solidFill>
                  <a:srgbClr val="0000FF"/>
                </a:solidFill>
              </a:rPr>
              <a:t>)</a:t>
            </a:r>
            <a:r>
              <a:rPr lang="zh-TW" altLang="en-US" sz="1800" dirty="0" smtClean="0"/>
              <a:t>，常使用於小型區域網路</a:t>
            </a:r>
          </a:p>
          <a:p>
            <a:pPr>
              <a:lnSpc>
                <a:spcPct val="110000"/>
              </a:lnSpc>
              <a:spcBef>
                <a:spcPts val="800"/>
              </a:spcBef>
            </a:pPr>
            <a:r>
              <a:rPr lang="zh-TW" altLang="en-US" sz="2000" dirty="0" smtClean="0"/>
              <a:t>組織內若使用私人 </a:t>
            </a:r>
            <a:r>
              <a:rPr lang="en-US" altLang="zh-TW" sz="2000" dirty="0" smtClean="0"/>
              <a:t>IP</a:t>
            </a:r>
            <a:r>
              <a:rPr lang="zh-TW" altLang="en-US" sz="2000" dirty="0" smtClean="0"/>
              <a:t> 位址，可讓組織在網際網路上只需要一個或很少的 </a:t>
            </a:r>
            <a:r>
              <a:rPr lang="en-US" altLang="zh-TW" sz="2000" dirty="0" smtClean="0"/>
              <a:t>IP </a:t>
            </a:r>
            <a:r>
              <a:rPr lang="zh-TW" altLang="en-US" sz="2000" dirty="0" smtClean="0"/>
              <a:t>位址做代表，內部訊息送上網際網路前被改成代表的 </a:t>
            </a:r>
            <a:r>
              <a:rPr lang="en-US" altLang="zh-TW" sz="2000" dirty="0" smtClean="0"/>
              <a:t>IP </a:t>
            </a:r>
            <a:r>
              <a:rPr lang="zh-TW" altLang="en-US" sz="2000" dirty="0" smtClean="0"/>
              <a:t>位址即可 </a:t>
            </a:r>
            <a:r>
              <a:rPr lang="en-US" altLang="zh-TW" sz="2000" dirty="0" smtClean="0"/>
              <a:t>(</a:t>
            </a:r>
            <a:r>
              <a:rPr lang="zh-TW" altLang="en-US" sz="2000" dirty="0" smtClean="0"/>
              <a:t>如圖</a:t>
            </a:r>
            <a:r>
              <a:rPr lang="en-US" altLang="zh-TW" sz="2000" dirty="0" smtClean="0"/>
              <a:t>)</a:t>
            </a:r>
            <a:r>
              <a:rPr lang="zh-TW" altLang="en-US" sz="2000" dirty="0" smtClean="0"/>
              <a:t>，這個功能稱為 </a:t>
            </a:r>
            <a:r>
              <a:rPr lang="en-US" altLang="zh-TW" sz="2000" dirty="0" smtClean="0">
                <a:solidFill>
                  <a:srgbClr val="FF0000"/>
                </a:solidFill>
              </a:rPr>
              <a:t>NAT</a:t>
            </a:r>
            <a:r>
              <a:rPr lang="zh-TW" altLang="en-US" sz="2000" dirty="0" smtClean="0">
                <a:solidFill>
                  <a:srgbClr val="FF0000"/>
                </a:solidFill>
              </a:rPr>
              <a:t> </a:t>
            </a:r>
            <a:r>
              <a:rPr lang="en-US" altLang="zh-TW" sz="2000" dirty="0" smtClean="0">
                <a:solidFill>
                  <a:srgbClr val="FF0000"/>
                </a:solidFill>
              </a:rPr>
              <a:t>(network address translation)</a:t>
            </a:r>
            <a:r>
              <a:rPr lang="zh-TW" altLang="en-US" sz="2000" dirty="0" smtClean="0"/>
              <a:t>，優點有二：</a:t>
            </a:r>
            <a:endParaRPr lang="en-US" altLang="zh-TW" sz="2000" dirty="0" smtClean="0"/>
          </a:p>
          <a:p>
            <a:pPr lvl="1">
              <a:lnSpc>
                <a:spcPct val="110000"/>
              </a:lnSpc>
              <a:spcBef>
                <a:spcPts val="800"/>
              </a:spcBef>
            </a:pPr>
            <a:r>
              <a:rPr lang="zh-TW" altLang="en-US" sz="1800" dirty="0" smtClean="0"/>
              <a:t>節省 </a:t>
            </a:r>
            <a:r>
              <a:rPr lang="en-US" altLang="zh-TW" sz="1800" dirty="0" smtClean="0"/>
              <a:t>IP</a:t>
            </a:r>
            <a:r>
              <a:rPr lang="zh-TW" altLang="en-US" sz="1800" dirty="0" smtClean="0"/>
              <a:t> 位址，現階段 </a:t>
            </a:r>
            <a:r>
              <a:rPr lang="en-US" altLang="zh-TW" sz="1800" dirty="0" smtClean="0"/>
              <a:t>IPv4 </a:t>
            </a:r>
            <a:r>
              <a:rPr lang="zh-TW" altLang="en-US" sz="1800" dirty="0" smtClean="0"/>
              <a:t>已明顯的產生位址不足的現象。</a:t>
            </a:r>
            <a:endParaRPr lang="en-US" altLang="zh-TW" sz="1800" dirty="0" smtClean="0"/>
          </a:p>
          <a:p>
            <a:pPr lvl="1">
              <a:lnSpc>
                <a:spcPct val="110000"/>
              </a:lnSpc>
              <a:spcBef>
                <a:spcPts val="800"/>
              </a:spcBef>
            </a:pPr>
            <a:r>
              <a:rPr lang="zh-TW" altLang="en-US" sz="1800" dirty="0" smtClean="0"/>
              <a:t>內部主機的 </a:t>
            </a:r>
            <a:r>
              <a:rPr lang="en-US" altLang="zh-TW" sz="1800" dirty="0" smtClean="0"/>
              <a:t>IP </a:t>
            </a:r>
            <a:r>
              <a:rPr lang="zh-TW" altLang="en-US" sz="1800" dirty="0" smtClean="0"/>
              <a:t>位址不會暴露於網際網路上，可降低外部攻擊的機會。</a:t>
            </a:r>
            <a:endParaRPr lang="zh-TW" altLang="en-US" sz="1800" dirty="0"/>
          </a:p>
        </p:txBody>
      </p:sp>
      <p:sp>
        <p:nvSpPr>
          <p:cNvPr id="3" name="標題 2"/>
          <p:cNvSpPr>
            <a:spLocks noGrp="1"/>
          </p:cNvSpPr>
          <p:nvPr>
            <p:ph type="title"/>
          </p:nvPr>
        </p:nvSpPr>
        <p:spPr/>
        <p:txBody>
          <a:bodyPr/>
          <a:lstStyle/>
          <a:p>
            <a:r>
              <a:rPr lang="zh-TW" altLang="en-US" dirty="0" smtClean="0"/>
              <a:t>私人 </a:t>
            </a:r>
            <a:r>
              <a:rPr lang="en-US" altLang="zh-TW" dirty="0" smtClean="0"/>
              <a:t>IP </a:t>
            </a:r>
            <a:r>
              <a:rPr lang="zh-TW" altLang="en-US" dirty="0" smtClean="0"/>
              <a:t>位址與 </a:t>
            </a:r>
            <a:r>
              <a:rPr lang="en-US" altLang="zh-TW" dirty="0" smtClean="0"/>
              <a:t>NAT</a:t>
            </a:r>
            <a:endParaRPr lang="zh-TW" altLang="en-US" dirty="0"/>
          </a:p>
        </p:txBody>
      </p:sp>
      <p:sp>
        <p:nvSpPr>
          <p:cNvPr id="38" name="矩形 37"/>
          <p:cNvSpPr/>
          <p:nvPr/>
        </p:nvSpPr>
        <p:spPr>
          <a:xfrm>
            <a:off x="4500562" y="5429264"/>
            <a:ext cx="2000264" cy="571504"/>
          </a:xfrm>
          <a:prstGeom prst="rect">
            <a:avLst/>
          </a:prstGeom>
          <a:solidFill>
            <a:srgbClr val="FFFFCC"/>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0" i="0" u="none" strike="noStrike" kern="1200" cap="none" spc="0" normalizeH="0" baseline="0" noProof="0" dirty="0" smtClean="0">
                <a:ln>
                  <a:noFill/>
                </a:ln>
                <a:solidFill>
                  <a:srgbClr val="FF0000"/>
                </a:solidFill>
                <a:effectLst/>
                <a:uLnTx/>
                <a:uFillTx/>
                <a:latin typeface="Trebuchet MS"/>
                <a:ea typeface="微軟正黑體" panose="020B0604030504040204" pitchFamily="34" charset="-120"/>
                <a:cs typeface="+mn-cs"/>
              </a:rPr>
              <a:t>來源位址：</a:t>
            </a:r>
            <a:r>
              <a:rPr kumimoji="0" lang="en-US" altLang="zh-TW" sz="1200" b="0" i="0" u="none" strike="noStrike" kern="1200" cap="none" spc="0" normalizeH="0" baseline="0" noProof="0" dirty="0" smtClean="0">
                <a:ln>
                  <a:noFill/>
                </a:ln>
                <a:solidFill>
                  <a:srgbClr val="FF0000"/>
                </a:solidFill>
                <a:effectLst/>
                <a:uLnTx/>
                <a:uFillTx/>
                <a:latin typeface="Trebuchet MS"/>
                <a:ea typeface="微軟正黑體" panose="020B0604030504040204" pitchFamily="34" charset="-120"/>
                <a:cs typeface="+mn-cs"/>
              </a:rPr>
              <a:t>199.53.44.7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目的位址：</a:t>
            </a:r>
            <a:r>
              <a:rPr kumimoji="0" lang="en-US" altLang="zh-TW" sz="12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220.110.100.5</a:t>
            </a:r>
            <a:endParaRPr kumimoji="0" lang="zh-TW" altLang="en-US" sz="12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34" name="矩形 33"/>
          <p:cNvSpPr/>
          <p:nvPr/>
        </p:nvSpPr>
        <p:spPr>
          <a:xfrm>
            <a:off x="1714480" y="5429264"/>
            <a:ext cx="2000264" cy="571504"/>
          </a:xfrm>
          <a:prstGeom prst="rect">
            <a:avLst/>
          </a:prstGeom>
          <a:solidFill>
            <a:srgbClr val="FFFFCC"/>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0" i="0" u="none" strike="noStrike" kern="1200" cap="none" spc="0" normalizeH="0" baseline="0" noProof="0" dirty="0" smtClean="0">
                <a:ln>
                  <a:noFill/>
                </a:ln>
                <a:solidFill>
                  <a:srgbClr val="00B050"/>
                </a:solidFill>
                <a:effectLst/>
                <a:uLnTx/>
                <a:uFillTx/>
                <a:latin typeface="Trebuchet MS"/>
                <a:ea typeface="微軟正黑體" panose="020B0604030504040204" pitchFamily="34" charset="-120"/>
                <a:cs typeface="+mn-cs"/>
              </a:rPr>
              <a:t>來源位址：</a:t>
            </a:r>
            <a:r>
              <a:rPr kumimoji="0" lang="en-US" altLang="zh-TW" sz="1200" b="0" i="0" u="none" strike="noStrike" kern="1200" cap="none" spc="0" normalizeH="0" baseline="0" noProof="0" dirty="0" smtClean="0">
                <a:ln>
                  <a:noFill/>
                </a:ln>
                <a:solidFill>
                  <a:srgbClr val="00B050"/>
                </a:solidFill>
                <a:effectLst/>
                <a:uLnTx/>
                <a:uFillTx/>
                <a:latin typeface="Trebuchet MS"/>
                <a:ea typeface="微軟正黑體" panose="020B0604030504040204" pitchFamily="34" charset="-120"/>
                <a:cs typeface="+mn-cs"/>
              </a:rPr>
              <a:t>192.168.0.100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2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目的位址：</a:t>
            </a:r>
            <a:r>
              <a:rPr kumimoji="0" lang="en-US" altLang="zh-TW" sz="12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220.110.100.5</a:t>
            </a:r>
            <a:endParaRPr kumimoji="0" lang="zh-TW" altLang="en-US" sz="12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5" name="立方體 4"/>
          <p:cNvSpPr/>
          <p:nvPr/>
        </p:nvSpPr>
        <p:spPr>
          <a:xfrm>
            <a:off x="3571868" y="5857892"/>
            <a:ext cx="1000132" cy="500066"/>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路由器</a:t>
            </a:r>
            <a:endParaRPr kumimoji="0" lang="zh-TW" altLang="en-US" sz="14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p:txBody>
      </p:sp>
      <p:sp>
        <p:nvSpPr>
          <p:cNvPr id="6" name="雲朵形 5"/>
          <p:cNvSpPr/>
          <p:nvPr/>
        </p:nvSpPr>
        <p:spPr>
          <a:xfrm>
            <a:off x="6286512" y="5786454"/>
            <a:ext cx="1428760" cy="7143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網際網路</a:t>
            </a:r>
            <a:endParaRPr kumimoji="0" lang="zh-TW" altLang="en-US" sz="14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p:txBody>
      </p:sp>
      <p:cxnSp>
        <p:nvCxnSpPr>
          <p:cNvPr id="32" name="直線單箭頭接點 31"/>
          <p:cNvCxnSpPr/>
          <p:nvPr/>
        </p:nvCxnSpPr>
        <p:spPr>
          <a:xfrm>
            <a:off x="4572000" y="6143644"/>
            <a:ext cx="1714512"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1857356" y="6143644"/>
            <a:ext cx="1714512" cy="1588"/>
          </a:xfrm>
          <a:prstGeom prst="straightConnector1">
            <a:avLst/>
          </a:prstGeom>
          <a:ln w="12700">
            <a:tailEnd type="arrow"/>
          </a:ln>
        </p:spPr>
        <p:style>
          <a:lnRef idx="1">
            <a:schemeClr val="accent1"/>
          </a:lnRef>
          <a:fillRef idx="0">
            <a:schemeClr val="accent1"/>
          </a:fillRef>
          <a:effectRef idx="0">
            <a:schemeClr val="accent1"/>
          </a:effectRef>
          <a:fontRef idx="minor">
            <a:schemeClr val="tx1"/>
          </a:fontRef>
        </p:style>
      </p:cxnSp>
      <p:pic>
        <p:nvPicPr>
          <p:cNvPr id="25603" name="Picture 3" descr="C:\Program Files\Microsoft Office\MEDIA\CAGCAT10\j0285750.wmf"/>
          <p:cNvPicPr>
            <a:picLocks noChangeAspect="1" noChangeArrowheads="1"/>
          </p:cNvPicPr>
          <p:nvPr/>
        </p:nvPicPr>
        <p:blipFill>
          <a:blip r:embed="rId2" cstate="print"/>
          <a:srcRect/>
          <a:stretch>
            <a:fillRect/>
          </a:stretch>
        </p:blipFill>
        <p:spPr bwMode="auto">
          <a:xfrm>
            <a:off x="873804" y="5824968"/>
            <a:ext cx="983552" cy="604428"/>
          </a:xfrm>
          <a:prstGeom prst="rect">
            <a:avLst/>
          </a:prstGeom>
          <a:noFill/>
        </p:spPr>
      </p:pic>
    </p:spTree>
    <p:extLst>
      <p:ext uri="{BB962C8B-B14F-4D97-AF65-F5344CB8AC3E}">
        <p14:creationId xmlns:p14="http://schemas.microsoft.com/office/powerpoint/2010/main" val="38321465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a:bodyPr>
          <a:lstStyle/>
          <a:p>
            <a:pPr>
              <a:spcBef>
                <a:spcPts val="600"/>
              </a:spcBef>
            </a:pPr>
            <a:r>
              <a:rPr lang="en-US" altLang="zh-TW" sz="2000" dirty="0" smtClean="0"/>
              <a:t>ICMP (Internet control management protocol) </a:t>
            </a:r>
            <a:r>
              <a:rPr lang="zh-TW" altLang="en-US" sz="2000" dirty="0" smtClean="0"/>
              <a:t>是 </a:t>
            </a:r>
            <a:r>
              <a:rPr lang="en-US" altLang="zh-TW" sz="2000" dirty="0" smtClean="0"/>
              <a:t>IP</a:t>
            </a:r>
            <a:r>
              <a:rPr lang="zh-TW" altLang="en-US" sz="2000" dirty="0" smtClean="0"/>
              <a:t> 的一種管理與控制的協定，</a:t>
            </a:r>
            <a:r>
              <a:rPr lang="en-US" altLang="zh-TW" sz="2000" dirty="0" smtClean="0"/>
              <a:t>ICMP</a:t>
            </a:r>
            <a:r>
              <a:rPr lang="zh-TW" altLang="en-US" sz="2000" dirty="0" smtClean="0"/>
              <a:t> </a:t>
            </a:r>
            <a:r>
              <a:rPr lang="en-US" altLang="zh-TW" sz="2000" dirty="0" smtClean="0"/>
              <a:t> </a:t>
            </a:r>
            <a:r>
              <a:rPr lang="zh-TW" altLang="en-US" sz="2000" dirty="0" smtClean="0"/>
              <a:t>在主機之間傳送關於網路狀態的訊息。</a:t>
            </a:r>
            <a:r>
              <a:rPr lang="en-US" altLang="zh-TW" sz="2000" dirty="0" smtClean="0"/>
              <a:t>ICMP</a:t>
            </a:r>
            <a:r>
              <a:rPr lang="zh-TW" altLang="en-US" sz="2000" dirty="0" smtClean="0"/>
              <a:t> 訊息裡包括某個主機的讀取條件，以及相關的路由資訊與更新。</a:t>
            </a:r>
            <a:endParaRPr lang="en-US" altLang="zh-TW" sz="2000" dirty="0" smtClean="0"/>
          </a:p>
          <a:p>
            <a:pPr>
              <a:spcBef>
                <a:spcPts val="600"/>
              </a:spcBef>
            </a:pPr>
            <a:r>
              <a:rPr lang="en-US" altLang="zh-TW" sz="2000" dirty="0" smtClean="0">
                <a:solidFill>
                  <a:srgbClr val="0000FF"/>
                </a:solidFill>
              </a:rPr>
              <a:t>ICMP</a:t>
            </a:r>
            <a:r>
              <a:rPr lang="zh-TW" altLang="en-US" sz="2000" dirty="0" smtClean="0">
                <a:solidFill>
                  <a:srgbClr val="0000FF"/>
                </a:solidFill>
              </a:rPr>
              <a:t> 資訊大部分只提供給底層的網路設備</a:t>
            </a:r>
            <a:r>
              <a:rPr lang="zh-TW" altLang="en-US" sz="2000" dirty="0" smtClean="0"/>
              <a:t>，使用者直接執行 </a:t>
            </a:r>
            <a:r>
              <a:rPr lang="en-US" altLang="zh-TW" sz="2000" dirty="0" smtClean="0"/>
              <a:t>ICMP</a:t>
            </a:r>
            <a:r>
              <a:rPr lang="zh-TW" altLang="en-US" sz="2000" dirty="0" smtClean="0"/>
              <a:t> 協定的機會不多，較具代表性的是 </a:t>
            </a:r>
            <a:r>
              <a:rPr lang="en-US" altLang="zh-TW" sz="2000" dirty="0" smtClean="0"/>
              <a:t>ping </a:t>
            </a:r>
            <a:r>
              <a:rPr lang="zh-TW" altLang="en-US" sz="2000" dirty="0" smtClean="0"/>
              <a:t>這個工具。</a:t>
            </a:r>
            <a:endParaRPr lang="en-US" altLang="zh-TW" sz="2000" dirty="0" smtClean="0"/>
          </a:p>
          <a:p>
            <a:pPr lvl="1">
              <a:spcBef>
                <a:spcPts val="600"/>
              </a:spcBef>
              <a:spcAft>
                <a:spcPts val="600"/>
              </a:spcAft>
            </a:pPr>
            <a:r>
              <a:rPr lang="zh-TW" altLang="en-US" sz="1800" dirty="0" smtClean="0">
                <a:solidFill>
                  <a:srgbClr val="0000FF"/>
                </a:solidFill>
              </a:rPr>
              <a:t>試著到視窗作業系統下執行「命令提示字元」，試著輸入 </a:t>
            </a:r>
            <a:r>
              <a:rPr lang="en-US" altLang="zh-TW" sz="1800" dirty="0" smtClean="0">
                <a:solidFill>
                  <a:srgbClr val="0000FF"/>
                </a:solidFill>
              </a:rPr>
              <a:t>“ping </a:t>
            </a:r>
            <a:r>
              <a:rPr lang="zh-TW" altLang="en-US" sz="1800" dirty="0" smtClean="0">
                <a:solidFill>
                  <a:srgbClr val="0000FF"/>
                </a:solidFill>
              </a:rPr>
              <a:t> </a:t>
            </a:r>
            <a:r>
              <a:rPr lang="en-US" altLang="zh-TW" sz="1800" dirty="0" smtClean="0"/>
              <a:t>&lt;</a:t>
            </a:r>
            <a:r>
              <a:rPr lang="zh-TW" altLang="en-US" sz="1800" dirty="0" smtClean="0"/>
              <a:t>某個你所知道的 </a:t>
            </a:r>
            <a:r>
              <a:rPr lang="en-US" altLang="zh-TW" sz="1800" dirty="0" smtClean="0"/>
              <a:t>IP </a:t>
            </a:r>
            <a:r>
              <a:rPr lang="zh-TW" altLang="en-US" sz="1800" dirty="0" smtClean="0"/>
              <a:t>位址</a:t>
            </a:r>
            <a:r>
              <a:rPr lang="en-US" altLang="zh-TW" sz="1800" dirty="0" smtClean="0"/>
              <a:t>&gt;”</a:t>
            </a:r>
            <a:r>
              <a:rPr lang="zh-TW" altLang="en-US" sz="1800" dirty="0" smtClean="0"/>
              <a:t>，就可以得到類似以下的 </a:t>
            </a:r>
            <a:r>
              <a:rPr lang="en-US" altLang="zh-TW" sz="1800" dirty="0" smtClean="0"/>
              <a:t>ICMP </a:t>
            </a:r>
            <a:r>
              <a:rPr lang="zh-TW" altLang="en-US" sz="1800" dirty="0" smtClean="0"/>
              <a:t>訊息。</a:t>
            </a:r>
            <a:endParaRPr lang="en-US" altLang="zh-TW" sz="1800" dirty="0" smtClean="0"/>
          </a:p>
          <a:p>
            <a:pPr marL="520700" lvl="1" indent="379413">
              <a:lnSpc>
                <a:spcPct val="100000"/>
              </a:lnSpc>
              <a:spcBef>
                <a:spcPts val="300"/>
              </a:spcBef>
              <a:buNone/>
            </a:pPr>
            <a:r>
              <a:rPr lang="en-US" altLang="zh-TW" sz="1400" dirty="0" smtClean="0">
                <a:solidFill>
                  <a:schemeClr val="tx1"/>
                </a:solidFill>
              </a:rPr>
              <a:t>Ping 192.168.0.100 </a:t>
            </a:r>
            <a:r>
              <a:rPr lang="zh-TW" altLang="en-US" sz="1400" dirty="0" smtClean="0">
                <a:solidFill>
                  <a:schemeClr val="tx1"/>
                </a:solidFill>
              </a:rPr>
              <a:t>具有 </a:t>
            </a:r>
            <a:r>
              <a:rPr lang="en-US" altLang="zh-TW" sz="1400" dirty="0" smtClean="0">
                <a:solidFill>
                  <a:schemeClr val="tx1"/>
                </a:solidFill>
              </a:rPr>
              <a:t>32 </a:t>
            </a:r>
            <a:r>
              <a:rPr lang="zh-TW" altLang="en-US" sz="1400" dirty="0" smtClean="0">
                <a:solidFill>
                  <a:schemeClr val="tx1"/>
                </a:solidFill>
              </a:rPr>
              <a:t>位元組的資料</a:t>
            </a:r>
            <a:r>
              <a:rPr lang="en-US" altLang="zh-TW" sz="1400" dirty="0" smtClean="0">
                <a:solidFill>
                  <a:schemeClr val="tx1"/>
                </a:solidFill>
              </a:rPr>
              <a:t>:</a:t>
            </a:r>
          </a:p>
          <a:p>
            <a:pPr marL="520700" lvl="1" indent="379413">
              <a:lnSpc>
                <a:spcPct val="100000"/>
              </a:lnSpc>
              <a:spcBef>
                <a:spcPts val="300"/>
              </a:spcBef>
              <a:buNone/>
            </a:pPr>
            <a:r>
              <a:rPr lang="zh-TW" altLang="en-US" sz="1400" dirty="0" smtClean="0">
                <a:solidFill>
                  <a:schemeClr val="tx1"/>
                </a:solidFill>
              </a:rPr>
              <a:t>回覆自 </a:t>
            </a:r>
            <a:r>
              <a:rPr lang="en-US" altLang="zh-TW" sz="1400" dirty="0" smtClean="0">
                <a:solidFill>
                  <a:schemeClr val="tx1"/>
                </a:solidFill>
              </a:rPr>
              <a:t>192.168.0.100: </a:t>
            </a:r>
            <a:r>
              <a:rPr lang="zh-TW" altLang="en-US" sz="1400" dirty="0" smtClean="0">
                <a:solidFill>
                  <a:schemeClr val="tx1"/>
                </a:solidFill>
              </a:rPr>
              <a:t>位元組</a:t>
            </a:r>
            <a:r>
              <a:rPr lang="en-US" altLang="zh-TW" sz="1400" dirty="0" smtClean="0">
                <a:solidFill>
                  <a:schemeClr val="tx1"/>
                </a:solidFill>
              </a:rPr>
              <a:t>=32 time&lt;1ms TTL=128</a:t>
            </a:r>
          </a:p>
          <a:p>
            <a:pPr marL="520700" lvl="1" indent="379413">
              <a:lnSpc>
                <a:spcPct val="100000"/>
              </a:lnSpc>
              <a:spcBef>
                <a:spcPts val="300"/>
              </a:spcBef>
              <a:buNone/>
            </a:pPr>
            <a:r>
              <a:rPr lang="zh-TW" altLang="en-US" sz="1400" dirty="0" smtClean="0">
                <a:solidFill>
                  <a:schemeClr val="tx1"/>
                </a:solidFill>
              </a:rPr>
              <a:t>回覆自 </a:t>
            </a:r>
            <a:r>
              <a:rPr lang="en-US" altLang="zh-TW" sz="1400" dirty="0" smtClean="0">
                <a:solidFill>
                  <a:schemeClr val="tx1"/>
                </a:solidFill>
              </a:rPr>
              <a:t>192.168.0.100: </a:t>
            </a:r>
            <a:r>
              <a:rPr lang="zh-TW" altLang="en-US" sz="1400" dirty="0" smtClean="0">
                <a:solidFill>
                  <a:schemeClr val="tx1"/>
                </a:solidFill>
              </a:rPr>
              <a:t>位元組</a:t>
            </a:r>
            <a:r>
              <a:rPr lang="en-US" altLang="zh-TW" sz="1400" dirty="0" smtClean="0">
                <a:solidFill>
                  <a:schemeClr val="tx1"/>
                </a:solidFill>
              </a:rPr>
              <a:t>=32 time&lt;1ms TTL=128</a:t>
            </a:r>
          </a:p>
          <a:p>
            <a:pPr marL="520700" lvl="1" indent="379413">
              <a:lnSpc>
                <a:spcPct val="100000"/>
              </a:lnSpc>
              <a:spcBef>
                <a:spcPts val="300"/>
              </a:spcBef>
              <a:buNone/>
            </a:pPr>
            <a:r>
              <a:rPr lang="zh-TW" altLang="en-US" sz="1400" dirty="0" smtClean="0">
                <a:solidFill>
                  <a:schemeClr val="tx1"/>
                </a:solidFill>
              </a:rPr>
              <a:t>回覆自 </a:t>
            </a:r>
            <a:r>
              <a:rPr lang="en-US" altLang="zh-TW" sz="1400" dirty="0" smtClean="0">
                <a:solidFill>
                  <a:schemeClr val="tx1"/>
                </a:solidFill>
              </a:rPr>
              <a:t>192.168.0.100: </a:t>
            </a:r>
            <a:r>
              <a:rPr lang="zh-TW" altLang="en-US" sz="1400" dirty="0" smtClean="0">
                <a:solidFill>
                  <a:schemeClr val="tx1"/>
                </a:solidFill>
              </a:rPr>
              <a:t>位元組</a:t>
            </a:r>
            <a:r>
              <a:rPr lang="en-US" altLang="zh-TW" sz="1400" dirty="0" smtClean="0">
                <a:solidFill>
                  <a:schemeClr val="tx1"/>
                </a:solidFill>
              </a:rPr>
              <a:t>=32 time&lt;1ms TTL=128</a:t>
            </a:r>
          </a:p>
          <a:p>
            <a:pPr marL="520700" lvl="1" indent="379413">
              <a:lnSpc>
                <a:spcPct val="100000"/>
              </a:lnSpc>
              <a:spcBef>
                <a:spcPts val="300"/>
              </a:spcBef>
              <a:buNone/>
            </a:pPr>
            <a:r>
              <a:rPr lang="zh-TW" altLang="en-US" sz="1400" dirty="0" smtClean="0">
                <a:solidFill>
                  <a:schemeClr val="tx1"/>
                </a:solidFill>
              </a:rPr>
              <a:t>回覆自 </a:t>
            </a:r>
            <a:r>
              <a:rPr lang="en-US" altLang="zh-TW" sz="1400" dirty="0" smtClean="0">
                <a:solidFill>
                  <a:schemeClr val="tx1"/>
                </a:solidFill>
              </a:rPr>
              <a:t>192.168.0.100: </a:t>
            </a:r>
            <a:r>
              <a:rPr lang="zh-TW" altLang="en-US" sz="1400" dirty="0" smtClean="0">
                <a:solidFill>
                  <a:schemeClr val="tx1"/>
                </a:solidFill>
              </a:rPr>
              <a:t>位元組</a:t>
            </a:r>
            <a:r>
              <a:rPr lang="en-US" altLang="zh-TW" sz="1400" dirty="0" smtClean="0">
                <a:solidFill>
                  <a:schemeClr val="tx1"/>
                </a:solidFill>
              </a:rPr>
              <a:t>=32 time&lt;1ms TTL=128</a:t>
            </a:r>
          </a:p>
          <a:p>
            <a:pPr marL="520700" lvl="1" indent="379413">
              <a:lnSpc>
                <a:spcPct val="100000"/>
              </a:lnSpc>
              <a:spcBef>
                <a:spcPts val="300"/>
              </a:spcBef>
              <a:buNone/>
            </a:pPr>
            <a:r>
              <a:rPr lang="en-US" altLang="zh-TW" sz="1400" dirty="0" smtClean="0">
                <a:solidFill>
                  <a:schemeClr val="tx1"/>
                </a:solidFill>
              </a:rPr>
              <a:t>192.168.0.100 </a:t>
            </a:r>
            <a:r>
              <a:rPr lang="zh-TW" altLang="en-US" sz="1400" dirty="0" smtClean="0">
                <a:solidFill>
                  <a:schemeClr val="tx1"/>
                </a:solidFill>
              </a:rPr>
              <a:t>的 </a:t>
            </a:r>
            <a:r>
              <a:rPr lang="en-US" altLang="zh-TW" sz="1400" dirty="0" smtClean="0">
                <a:solidFill>
                  <a:schemeClr val="tx1"/>
                </a:solidFill>
              </a:rPr>
              <a:t>Ping </a:t>
            </a:r>
            <a:r>
              <a:rPr lang="zh-TW" altLang="en-US" sz="1400" dirty="0" smtClean="0">
                <a:solidFill>
                  <a:schemeClr val="tx1"/>
                </a:solidFill>
              </a:rPr>
              <a:t>統計資料</a:t>
            </a:r>
            <a:r>
              <a:rPr lang="en-US" altLang="zh-TW" sz="1400" dirty="0" smtClean="0">
                <a:solidFill>
                  <a:schemeClr val="tx1"/>
                </a:solidFill>
              </a:rPr>
              <a:t>:</a:t>
            </a:r>
          </a:p>
          <a:p>
            <a:pPr marL="520700" lvl="1" indent="379413">
              <a:lnSpc>
                <a:spcPct val="100000"/>
              </a:lnSpc>
              <a:spcBef>
                <a:spcPts val="300"/>
              </a:spcBef>
              <a:buNone/>
            </a:pPr>
            <a:r>
              <a:rPr lang="en-US" altLang="zh-TW" sz="1400" dirty="0" smtClean="0">
                <a:solidFill>
                  <a:schemeClr val="tx1"/>
                </a:solidFill>
              </a:rPr>
              <a:t>    </a:t>
            </a:r>
            <a:r>
              <a:rPr lang="zh-TW" altLang="en-US" sz="1400" dirty="0" smtClean="0">
                <a:solidFill>
                  <a:schemeClr val="tx1"/>
                </a:solidFill>
              </a:rPr>
              <a:t>封包</a:t>
            </a:r>
            <a:r>
              <a:rPr lang="en-US" altLang="zh-TW" sz="1400" dirty="0" smtClean="0">
                <a:solidFill>
                  <a:schemeClr val="tx1"/>
                </a:solidFill>
              </a:rPr>
              <a:t>: </a:t>
            </a:r>
            <a:r>
              <a:rPr lang="zh-TW" altLang="en-US" sz="1400" dirty="0" smtClean="0">
                <a:solidFill>
                  <a:schemeClr val="tx1"/>
                </a:solidFill>
              </a:rPr>
              <a:t>已傳送 </a:t>
            </a:r>
            <a:r>
              <a:rPr lang="en-US" altLang="zh-TW" sz="1400" dirty="0" smtClean="0">
                <a:solidFill>
                  <a:schemeClr val="tx1"/>
                </a:solidFill>
              </a:rPr>
              <a:t>= 4</a:t>
            </a:r>
            <a:r>
              <a:rPr lang="zh-TW" altLang="en-US" sz="1400" dirty="0" smtClean="0">
                <a:solidFill>
                  <a:schemeClr val="tx1"/>
                </a:solidFill>
              </a:rPr>
              <a:t>，已收到 </a:t>
            </a:r>
            <a:r>
              <a:rPr lang="en-US" altLang="zh-TW" sz="1400" dirty="0" smtClean="0">
                <a:solidFill>
                  <a:schemeClr val="tx1"/>
                </a:solidFill>
              </a:rPr>
              <a:t>= 4, </a:t>
            </a:r>
            <a:r>
              <a:rPr lang="zh-TW" altLang="en-US" sz="1400" dirty="0" smtClean="0">
                <a:solidFill>
                  <a:schemeClr val="tx1"/>
                </a:solidFill>
              </a:rPr>
              <a:t>已遺失 </a:t>
            </a:r>
            <a:r>
              <a:rPr lang="en-US" altLang="zh-TW" sz="1400" dirty="0" smtClean="0">
                <a:solidFill>
                  <a:schemeClr val="tx1"/>
                </a:solidFill>
              </a:rPr>
              <a:t>= 0 (0% </a:t>
            </a:r>
            <a:r>
              <a:rPr lang="zh-TW" altLang="en-US" sz="1400" dirty="0" smtClean="0">
                <a:solidFill>
                  <a:schemeClr val="tx1"/>
                </a:solidFill>
              </a:rPr>
              <a:t>遺失</a:t>
            </a:r>
            <a:r>
              <a:rPr lang="en-US" altLang="zh-TW" sz="1400" dirty="0" smtClean="0">
                <a:solidFill>
                  <a:schemeClr val="tx1"/>
                </a:solidFill>
              </a:rPr>
              <a:t>)</a:t>
            </a:r>
            <a:r>
              <a:rPr lang="zh-TW" altLang="en-US" sz="1400" dirty="0" smtClean="0">
                <a:solidFill>
                  <a:schemeClr val="tx1"/>
                </a:solidFill>
              </a:rPr>
              <a:t>，</a:t>
            </a:r>
          </a:p>
          <a:p>
            <a:pPr marL="520700" lvl="1" indent="379413">
              <a:lnSpc>
                <a:spcPct val="100000"/>
              </a:lnSpc>
              <a:spcBef>
                <a:spcPts val="300"/>
              </a:spcBef>
              <a:buNone/>
            </a:pPr>
            <a:r>
              <a:rPr lang="zh-TW" altLang="en-US" sz="1400" dirty="0" smtClean="0">
                <a:solidFill>
                  <a:schemeClr val="tx1"/>
                </a:solidFill>
              </a:rPr>
              <a:t>大約的來回時間 </a:t>
            </a:r>
            <a:r>
              <a:rPr lang="en-US" altLang="zh-TW" sz="1400" dirty="0" smtClean="0">
                <a:solidFill>
                  <a:schemeClr val="tx1"/>
                </a:solidFill>
              </a:rPr>
              <a:t>(</a:t>
            </a:r>
            <a:r>
              <a:rPr lang="zh-TW" altLang="en-US" sz="1400" dirty="0" smtClean="0">
                <a:solidFill>
                  <a:schemeClr val="tx1"/>
                </a:solidFill>
              </a:rPr>
              <a:t>毫秒</a:t>
            </a:r>
            <a:r>
              <a:rPr lang="en-US" altLang="zh-TW" sz="1400" dirty="0" smtClean="0">
                <a:solidFill>
                  <a:schemeClr val="tx1"/>
                </a:solidFill>
              </a:rPr>
              <a:t>):</a:t>
            </a:r>
          </a:p>
          <a:p>
            <a:pPr marL="520700" lvl="1" indent="379413">
              <a:lnSpc>
                <a:spcPct val="100000"/>
              </a:lnSpc>
              <a:spcBef>
                <a:spcPts val="300"/>
              </a:spcBef>
              <a:buNone/>
            </a:pPr>
            <a:r>
              <a:rPr lang="en-US" altLang="zh-TW" sz="1400" dirty="0" smtClean="0">
                <a:solidFill>
                  <a:schemeClr val="tx1"/>
                </a:solidFill>
              </a:rPr>
              <a:t>    </a:t>
            </a:r>
            <a:r>
              <a:rPr lang="zh-TW" altLang="en-US" sz="1400" dirty="0" smtClean="0">
                <a:solidFill>
                  <a:schemeClr val="tx1"/>
                </a:solidFill>
              </a:rPr>
              <a:t>最小值 </a:t>
            </a:r>
            <a:r>
              <a:rPr lang="en-US" altLang="zh-TW" sz="1400" dirty="0" smtClean="0">
                <a:solidFill>
                  <a:schemeClr val="tx1"/>
                </a:solidFill>
              </a:rPr>
              <a:t>= 0ms</a:t>
            </a:r>
            <a:r>
              <a:rPr lang="zh-TW" altLang="en-US" sz="1400" dirty="0" smtClean="0">
                <a:solidFill>
                  <a:schemeClr val="tx1"/>
                </a:solidFill>
              </a:rPr>
              <a:t>，最大值 </a:t>
            </a:r>
            <a:r>
              <a:rPr lang="en-US" altLang="zh-TW" sz="1400" dirty="0" smtClean="0">
                <a:solidFill>
                  <a:schemeClr val="tx1"/>
                </a:solidFill>
              </a:rPr>
              <a:t>= 0ms</a:t>
            </a:r>
            <a:r>
              <a:rPr lang="zh-TW" altLang="en-US" sz="1400" dirty="0" smtClean="0">
                <a:solidFill>
                  <a:schemeClr val="tx1"/>
                </a:solidFill>
              </a:rPr>
              <a:t>，平均 </a:t>
            </a:r>
            <a:r>
              <a:rPr lang="en-US" altLang="zh-TW" sz="1400" dirty="0" smtClean="0">
                <a:solidFill>
                  <a:schemeClr val="tx1"/>
                </a:solidFill>
              </a:rPr>
              <a:t>= 0ms</a:t>
            </a:r>
          </a:p>
        </p:txBody>
      </p:sp>
      <p:sp>
        <p:nvSpPr>
          <p:cNvPr id="3" name="標題 2"/>
          <p:cNvSpPr>
            <a:spLocks noGrp="1"/>
          </p:cNvSpPr>
          <p:nvPr>
            <p:ph type="title"/>
          </p:nvPr>
        </p:nvSpPr>
        <p:spPr/>
        <p:txBody>
          <a:bodyPr/>
          <a:lstStyle/>
          <a:p>
            <a:r>
              <a:rPr lang="en-US" altLang="zh-TW" dirty="0" smtClean="0"/>
              <a:t>ICMP</a:t>
            </a:r>
            <a:endParaRPr lang="zh-TW" altLang="en-US" dirty="0"/>
          </a:p>
        </p:txBody>
      </p:sp>
    </p:spTree>
    <p:extLst>
      <p:ext uri="{BB962C8B-B14F-4D97-AF65-F5344CB8AC3E}">
        <p14:creationId xmlns:p14="http://schemas.microsoft.com/office/powerpoint/2010/main" val="21756634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0000FF"/>
                </a:solidFill>
              </a:rPr>
              <a:t>L2.</a:t>
            </a:r>
            <a:r>
              <a:rPr lang="zh-TW" altLang="en-US" dirty="0" smtClean="0"/>
              <a:t>資料連接層的簡述</a:t>
            </a:r>
            <a:endParaRPr lang="zh-TW" altLang="en-US" dirty="0"/>
          </a:p>
        </p:txBody>
      </p:sp>
      <p:sp>
        <p:nvSpPr>
          <p:cNvPr id="4" name="內容版面配置區 3"/>
          <p:cNvSpPr>
            <a:spLocks noGrp="1"/>
          </p:cNvSpPr>
          <p:nvPr>
            <p:ph sz="half" idx="1"/>
          </p:nvPr>
        </p:nvSpPr>
        <p:spPr>
          <a:xfrm>
            <a:off x="285720" y="1285860"/>
            <a:ext cx="6715172" cy="5143536"/>
          </a:xfrm>
        </p:spPr>
        <p:txBody>
          <a:bodyPr/>
          <a:lstStyle/>
          <a:p>
            <a:r>
              <a:rPr lang="zh-TW" altLang="en-US" dirty="0" smtClean="0"/>
              <a:t>資料連接層是</a:t>
            </a:r>
            <a:r>
              <a:rPr lang="en-US" altLang="zh-TW" dirty="0" smtClean="0"/>
              <a:t>OSI</a:t>
            </a:r>
            <a:r>
              <a:rPr lang="zh-TW" altLang="en-US" dirty="0" smtClean="0"/>
              <a:t>的第二層，它連接第三層與第一層，也就是</a:t>
            </a:r>
            <a:r>
              <a:rPr lang="zh-TW" altLang="en-US" dirty="0" smtClean="0">
                <a:solidFill>
                  <a:srgbClr val="FF0000"/>
                </a:solidFill>
              </a:rPr>
              <a:t>把電腦連接到實體網路</a:t>
            </a:r>
            <a:r>
              <a:rPr lang="zh-TW" altLang="en-US" dirty="0" smtClean="0"/>
              <a:t>。因此，資料連接層可被視為兩個次階層：</a:t>
            </a:r>
            <a:endParaRPr lang="en-US" altLang="zh-TW" dirty="0" smtClean="0"/>
          </a:p>
          <a:p>
            <a:pPr lvl="1"/>
            <a:r>
              <a:rPr lang="en-US" altLang="zh-TW" dirty="0" smtClean="0"/>
              <a:t>Logic link control (LLC)</a:t>
            </a:r>
            <a:r>
              <a:rPr lang="zh-TW" altLang="en-US" dirty="0" smtClean="0"/>
              <a:t>：與網路層連接，管理兩機的連線並控制資料流動與順序。</a:t>
            </a:r>
            <a:endParaRPr lang="en-US" altLang="zh-TW" dirty="0" smtClean="0"/>
          </a:p>
          <a:p>
            <a:pPr lvl="1"/>
            <a:r>
              <a:rPr lang="en-US" altLang="zh-TW" dirty="0" smtClean="0">
                <a:solidFill>
                  <a:srgbClr val="FF0000"/>
                </a:solidFill>
              </a:rPr>
              <a:t>Media access control (MAC)</a:t>
            </a:r>
            <a:r>
              <a:rPr lang="zh-TW" altLang="en-US" dirty="0" smtClean="0"/>
              <a:t>：與實體層連接，經過纜線在兩機之間傳送資料框 </a:t>
            </a:r>
            <a:r>
              <a:rPr lang="en-US" altLang="zh-TW" dirty="0" smtClean="0"/>
              <a:t>(frames)</a:t>
            </a:r>
            <a:r>
              <a:rPr lang="zh-TW" altLang="en-US" dirty="0" smtClean="0"/>
              <a:t>。</a:t>
            </a:r>
            <a:endParaRPr lang="en-US" altLang="zh-TW" dirty="0" smtClean="0"/>
          </a:p>
          <a:p>
            <a:r>
              <a:rPr lang="zh-TW" altLang="en-US" dirty="0" smtClean="0"/>
              <a:t>資料連接層</a:t>
            </a:r>
            <a:r>
              <a:rPr lang="zh-TW" altLang="en-US" dirty="0" smtClean="0">
                <a:solidFill>
                  <a:srgbClr val="FF00FF"/>
                </a:solidFill>
              </a:rPr>
              <a:t>在網路層的</a:t>
            </a:r>
            <a:r>
              <a:rPr lang="zh-TW" altLang="en-US" dirty="0" smtClean="0">
                <a:solidFill>
                  <a:srgbClr val="FF00FF"/>
                </a:solidFill>
                <a:latin typeface="微軟正黑體"/>
                <a:ea typeface="微軟正黑體"/>
              </a:rPr>
              <a:t>「</a:t>
            </a:r>
            <a:r>
              <a:rPr lang="zh-TW" altLang="en-US" dirty="0" smtClean="0">
                <a:solidFill>
                  <a:srgbClr val="FF00FF"/>
                </a:solidFill>
              </a:rPr>
              <a:t>封包」與實體層的「訊號」之間做轉換</a:t>
            </a:r>
            <a:r>
              <a:rPr lang="zh-TW" altLang="en-US" dirty="0" smtClean="0"/>
              <a:t>，同時經由 </a:t>
            </a:r>
            <a:r>
              <a:rPr lang="en-US" altLang="zh-TW" dirty="0" smtClean="0"/>
              <a:t>checksum</a:t>
            </a:r>
            <a:r>
              <a:rPr lang="zh-TW" altLang="en-US" dirty="0" smtClean="0"/>
              <a:t> 等機制查驗實體層傳送來的訊號是否正確，若有錯誤則要求對方重送。</a:t>
            </a:r>
            <a:endParaRPr lang="en-US" altLang="zh-TW" dirty="0" smtClean="0"/>
          </a:p>
          <a:p>
            <a:r>
              <a:rPr lang="zh-TW" altLang="en-US" dirty="0" smtClean="0"/>
              <a:t>資料連接層可以將資料加密，但若資料在到達接收端之前經過任何其它元件 </a:t>
            </a:r>
            <a:r>
              <a:rPr lang="en-US" altLang="zh-TW" dirty="0" smtClean="0"/>
              <a:t>(</a:t>
            </a:r>
            <a:r>
              <a:rPr lang="zh-TW" altLang="en-US" dirty="0" smtClean="0"/>
              <a:t>如路由器</a:t>
            </a:r>
            <a:r>
              <a:rPr lang="en-US" altLang="zh-TW" dirty="0" smtClean="0"/>
              <a:t>)</a:t>
            </a:r>
            <a:r>
              <a:rPr lang="zh-TW" altLang="en-US" dirty="0" smtClean="0"/>
              <a:t>， 就必須解密之後重新加密，造成加密品質的顧慮。</a:t>
            </a:r>
            <a:endParaRPr lang="en-US" altLang="zh-TW" dirty="0" smtClean="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實體層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7" name="圓柱 6"/>
            <p:cNvSpPr/>
            <p:nvPr/>
          </p:nvSpPr>
          <p:spPr>
            <a:xfrm>
              <a:off x="7286644" y="4500570"/>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white"/>
                  </a:solidFill>
                  <a:effectLst/>
                  <a:uLnTx/>
                  <a:uFillTx/>
                  <a:latin typeface="Trebuchet MS"/>
                  <a:ea typeface="微軟正黑體" panose="020B0604030504040204" pitchFamily="34" charset="-120"/>
                  <a:cs typeface="+mn-cs"/>
                </a:rPr>
                <a:t>資料連結層</a:t>
              </a:r>
              <a:endParaRPr kumimoji="0" lang="zh-TW" altLang="en-US" sz="1400" b="0" i="0" u="none" strike="noStrike" kern="1200" cap="none" spc="0" normalizeH="0" baseline="0" noProof="0" dirty="0">
                <a:ln>
                  <a:noFill/>
                </a:ln>
                <a:solidFill>
                  <a:prstClr val="white"/>
                </a:solidFill>
                <a:effectLst/>
                <a:uLnTx/>
                <a:uFillTx/>
                <a:latin typeface="Trebuchet MS"/>
                <a:ea typeface="微軟正黑體" panose="020B0604030504040204" pitchFamily="34" charset="-120"/>
                <a:cs typeface="+mn-cs"/>
              </a:endParaRPr>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網路層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傳輸層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會談層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展現層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400" b="0" i="0" u="none" strike="noStrike" kern="1200" cap="none" spc="0" normalizeH="0" baseline="0" noProof="0" dirty="0" smtClean="0">
                  <a:ln>
                    <a:noFill/>
                  </a:ln>
                  <a:solidFill>
                    <a:prstClr val="black"/>
                  </a:solidFill>
                  <a:effectLst/>
                  <a:uLnTx/>
                  <a:uFillTx/>
                  <a:latin typeface="Trebuchet MS"/>
                  <a:ea typeface="微軟正黑體" panose="020B0604030504040204" pitchFamily="34" charset="-120"/>
                  <a:cs typeface="+mn-cs"/>
                </a:rPr>
                <a:t>應用層</a:t>
              </a:r>
              <a:endParaRPr kumimoji="0" lang="zh-TW" altLang="en-US" sz="1400" b="0" i="0" u="none" strike="noStrike" kern="1200" cap="none" spc="0" normalizeH="0" baseline="0" noProof="0" dirty="0">
                <a:ln>
                  <a:noFill/>
                </a:ln>
                <a:solidFill>
                  <a:prstClr val="black"/>
                </a:solidFill>
                <a:effectLst/>
                <a:uLnTx/>
                <a:uFillTx/>
                <a:latin typeface="Trebuchet MS"/>
                <a:ea typeface="微軟正黑體" panose="020B0604030504040204" pitchFamily="34" charset="-120"/>
                <a:cs typeface="+mn-cs"/>
              </a:endParaRPr>
            </a:p>
          </p:txBody>
        </p:sp>
      </p:grpSp>
      <p:sp>
        <p:nvSpPr>
          <p:cNvPr id="5" name="爆炸 1 4"/>
          <p:cNvSpPr/>
          <p:nvPr/>
        </p:nvSpPr>
        <p:spPr>
          <a:xfrm>
            <a:off x="5940152" y="-27384"/>
            <a:ext cx="2664296" cy="1990004"/>
          </a:xfrm>
          <a:prstGeom prst="irregularSeal1">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solidFill>
                  <a:srgbClr val="FF00FF"/>
                </a:solidFill>
                <a:latin typeface="標楷體" panose="03000509000000000000" pitchFamily="65" charset="-120"/>
                <a:ea typeface="標楷體" panose="03000509000000000000" pitchFamily="65" charset="-120"/>
              </a:rPr>
              <a:t>網路介面卡</a:t>
            </a:r>
            <a:endParaRPr lang="zh-TW" altLang="en-US" sz="2000" dirty="0">
              <a:solidFill>
                <a:srgbClr val="FF00FF"/>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818851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常見的電腦階層</a:t>
            </a:r>
            <a:endParaRPr lang="zh-TW" altLang="en-US" dirty="0"/>
          </a:p>
        </p:txBody>
      </p:sp>
      <p:grpSp>
        <p:nvGrpSpPr>
          <p:cNvPr id="15" name="群組 14"/>
          <p:cNvGrpSpPr/>
          <p:nvPr/>
        </p:nvGrpSpPr>
        <p:grpSpPr>
          <a:xfrm>
            <a:off x="971600" y="3284984"/>
            <a:ext cx="7285760" cy="2928958"/>
            <a:chOff x="6215074" y="3399443"/>
            <a:chExt cx="2042286" cy="2928958"/>
          </a:xfrm>
        </p:grpSpPr>
        <p:sp>
          <p:nvSpPr>
            <p:cNvPr id="5" name="流程圖: 磁碟 4"/>
            <p:cNvSpPr/>
            <p:nvPr/>
          </p:nvSpPr>
          <p:spPr>
            <a:xfrm>
              <a:off x="6215074" y="5328269"/>
              <a:ext cx="2042286" cy="100013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latin typeface="Calibri" pitchFamily="34" charset="0"/>
                  <a:cs typeface="Calibri" pitchFamily="34" charset="0"/>
                </a:rPr>
                <a:t>電腦硬體 </a:t>
              </a:r>
              <a:r>
                <a:rPr lang="en-US" altLang="zh-TW" sz="2000" dirty="0" smtClean="0">
                  <a:latin typeface="Calibri" pitchFamily="34" charset="0"/>
                  <a:cs typeface="Calibri" pitchFamily="34" charset="0"/>
                </a:rPr>
                <a:t>(computer hardware)</a:t>
              </a:r>
              <a:endParaRPr lang="zh-TW" altLang="en-US" sz="2000" dirty="0">
                <a:latin typeface="Calibri" pitchFamily="34" charset="0"/>
                <a:cs typeface="Calibri" pitchFamily="34" charset="0"/>
              </a:endParaRPr>
            </a:p>
          </p:txBody>
        </p:sp>
        <p:sp>
          <p:nvSpPr>
            <p:cNvPr id="6" name="流程圖: 磁碟 5"/>
            <p:cNvSpPr/>
            <p:nvPr/>
          </p:nvSpPr>
          <p:spPr>
            <a:xfrm>
              <a:off x="6357949" y="4685327"/>
              <a:ext cx="1739725" cy="857256"/>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2000" dirty="0" smtClean="0">
                  <a:latin typeface="Calibri" pitchFamily="34" charset="0"/>
                  <a:cs typeface="Calibri" pitchFamily="34" charset="0"/>
                </a:rPr>
                <a:t>作業系統 </a:t>
              </a:r>
              <a:r>
                <a:rPr lang="en-US" altLang="zh-TW" sz="2000" dirty="0" smtClean="0">
                  <a:latin typeface="Calibri" pitchFamily="34" charset="0"/>
                  <a:cs typeface="Calibri" pitchFamily="34" charset="0"/>
                </a:rPr>
                <a:t>(operating systems)</a:t>
              </a:r>
              <a:endParaRPr lang="zh-TW" altLang="en-US" sz="2000" dirty="0">
                <a:latin typeface="Calibri" pitchFamily="34" charset="0"/>
                <a:cs typeface="Calibri" pitchFamily="34" charset="0"/>
              </a:endParaRPr>
            </a:p>
          </p:txBody>
        </p:sp>
        <p:sp>
          <p:nvSpPr>
            <p:cNvPr id="7" name="流程圖: 磁碟 6"/>
            <p:cNvSpPr/>
            <p:nvPr/>
          </p:nvSpPr>
          <p:spPr>
            <a:xfrm>
              <a:off x="6500826" y="3970947"/>
              <a:ext cx="1437164" cy="92869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000" dirty="0" smtClean="0">
                  <a:latin typeface="Calibri" pitchFamily="34" charset="0"/>
                  <a:cs typeface="Calibri" pitchFamily="34" charset="0"/>
                </a:rPr>
                <a:t>公用程式 </a:t>
              </a:r>
              <a:r>
                <a:rPr lang="en-US" altLang="zh-TW" sz="2000" dirty="0" smtClean="0">
                  <a:latin typeface="Calibri" pitchFamily="34" charset="0"/>
                  <a:cs typeface="Calibri" pitchFamily="34" charset="0"/>
                </a:rPr>
                <a:t>(utilities)</a:t>
              </a:r>
              <a:endParaRPr lang="zh-TW" altLang="en-US" sz="2000" dirty="0">
                <a:latin typeface="Calibri" pitchFamily="34" charset="0"/>
                <a:cs typeface="Calibri" pitchFamily="34" charset="0"/>
              </a:endParaRPr>
            </a:p>
          </p:txBody>
        </p:sp>
        <p:sp>
          <p:nvSpPr>
            <p:cNvPr id="9" name="流程圖: 磁碟 8"/>
            <p:cNvSpPr/>
            <p:nvPr/>
          </p:nvSpPr>
          <p:spPr>
            <a:xfrm>
              <a:off x="6643702" y="3399443"/>
              <a:ext cx="1143008" cy="785818"/>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sz="2000" dirty="0" smtClean="0">
                  <a:latin typeface="Calibri" pitchFamily="34" charset="0"/>
                  <a:cs typeface="Calibri" pitchFamily="34" charset="0"/>
                </a:rPr>
                <a:t>應用程式 </a:t>
              </a:r>
              <a:r>
                <a:rPr lang="en-US" altLang="zh-TW" sz="2000" dirty="0" smtClean="0">
                  <a:latin typeface="Calibri" pitchFamily="34" charset="0"/>
                  <a:cs typeface="Calibri" pitchFamily="34" charset="0"/>
                </a:rPr>
                <a:t>(applications)</a:t>
              </a:r>
              <a:endParaRPr lang="zh-TW" altLang="en-US" sz="2000" dirty="0">
                <a:latin typeface="Calibri" pitchFamily="34" charset="0"/>
                <a:cs typeface="Calibri" pitchFamily="34" charset="0"/>
              </a:endParaRPr>
            </a:p>
          </p:txBody>
        </p:sp>
      </p:grpSp>
      <p:pic>
        <p:nvPicPr>
          <p:cNvPr id="58370" name="Picture 2"/>
          <p:cNvPicPr>
            <a:picLocks noChangeAspect="1" noChangeArrowheads="1"/>
          </p:cNvPicPr>
          <p:nvPr/>
        </p:nvPicPr>
        <p:blipFill>
          <a:blip r:embed="rId2" cstate="print"/>
          <a:srcRect/>
          <a:stretch>
            <a:fillRect/>
          </a:stretch>
        </p:blipFill>
        <p:spPr bwMode="auto">
          <a:xfrm>
            <a:off x="3347864" y="1196752"/>
            <a:ext cx="1357322" cy="1288071"/>
          </a:xfrm>
          <a:prstGeom prst="rect">
            <a:avLst/>
          </a:prstGeom>
          <a:noFill/>
          <a:ln w="9525">
            <a:noFill/>
            <a:miter lim="800000"/>
            <a:headEnd/>
            <a:tailEnd/>
          </a:ln>
          <a:effectLst/>
        </p:spPr>
      </p:pic>
      <p:sp>
        <p:nvSpPr>
          <p:cNvPr id="11" name="文字方塊 10"/>
          <p:cNvSpPr txBox="1"/>
          <p:nvPr/>
        </p:nvSpPr>
        <p:spPr>
          <a:xfrm>
            <a:off x="4986045" y="1772816"/>
            <a:ext cx="954107" cy="400110"/>
          </a:xfrm>
          <a:prstGeom prst="rect">
            <a:avLst/>
          </a:prstGeom>
          <a:noFill/>
        </p:spPr>
        <p:txBody>
          <a:bodyPr wrap="none" rtlCol="0">
            <a:spAutoFit/>
          </a:bodyPr>
          <a:lstStyle/>
          <a:p>
            <a:r>
              <a:rPr lang="zh-TW" altLang="en-US" sz="2000" dirty="0" smtClean="0"/>
              <a:t>使用者</a:t>
            </a:r>
            <a:endParaRPr lang="zh-TW" altLang="en-US" sz="2000" dirty="0"/>
          </a:p>
        </p:txBody>
      </p:sp>
      <p:sp>
        <p:nvSpPr>
          <p:cNvPr id="13" name="向下箭號 12"/>
          <p:cNvSpPr/>
          <p:nvPr/>
        </p:nvSpPr>
        <p:spPr>
          <a:xfrm>
            <a:off x="4423994" y="2636912"/>
            <a:ext cx="357190" cy="428628"/>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資料連接層的圖示</a:t>
            </a:r>
            <a:endParaRPr lang="zh-TW" altLang="en-US" dirty="0"/>
          </a:p>
        </p:txBody>
      </p:sp>
      <p:sp>
        <p:nvSpPr>
          <p:cNvPr id="8" name="文字方塊 7"/>
          <p:cNvSpPr txBox="1"/>
          <p:nvPr/>
        </p:nvSpPr>
        <p:spPr>
          <a:xfrm>
            <a:off x="1918576" y="2991457"/>
            <a:ext cx="98950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MAC</a:t>
            </a: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 </a:t>
            </a: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a:t>
            </a: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 </a:t>
            </a: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12</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cxnSp>
        <p:nvCxnSpPr>
          <p:cNvPr id="12" name="直線接點 11"/>
          <p:cNvCxnSpPr/>
          <p:nvPr/>
        </p:nvCxnSpPr>
        <p:spPr>
          <a:xfrm>
            <a:off x="1214414" y="5013868"/>
            <a:ext cx="614366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接點 13"/>
          <p:cNvCxnSpPr/>
          <p:nvPr/>
        </p:nvCxnSpPr>
        <p:spPr>
          <a:xfrm rot="16200000" flipH="1">
            <a:off x="5832649" y="3897561"/>
            <a:ext cx="2069768" cy="17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p:cNvCxnSpPr/>
          <p:nvPr/>
        </p:nvCxnSpPr>
        <p:spPr>
          <a:xfrm rot="16200000" flipH="1">
            <a:off x="4613358" y="3902406"/>
            <a:ext cx="2070562" cy="69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p:nvPr/>
        </p:nvCxnSpPr>
        <p:spPr>
          <a:xfrm rot="5400000">
            <a:off x="2103053" y="3899393"/>
            <a:ext cx="2070562" cy="1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rot="5400000">
            <a:off x="883762" y="3895342"/>
            <a:ext cx="2069768" cy="21884"/>
          </a:xfrm>
          <a:prstGeom prst="line">
            <a:avLst/>
          </a:prstGeom>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3133022" y="2991457"/>
            <a:ext cx="98950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MAC</a:t>
            </a: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 </a:t>
            </a: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a:t>
            </a: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 </a:t>
            </a: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28</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sp>
        <p:nvSpPr>
          <p:cNvPr id="19" name="文字方塊 18"/>
          <p:cNvSpPr txBox="1"/>
          <p:nvPr/>
        </p:nvSpPr>
        <p:spPr>
          <a:xfrm>
            <a:off x="5643570" y="2991457"/>
            <a:ext cx="98950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MAC</a:t>
            </a: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 </a:t>
            </a: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a:t>
            </a: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 </a:t>
            </a: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31</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sp>
        <p:nvSpPr>
          <p:cNvPr id="20" name="文字方塊 19"/>
          <p:cNvSpPr txBox="1"/>
          <p:nvPr/>
        </p:nvSpPr>
        <p:spPr>
          <a:xfrm>
            <a:off x="6847798" y="2991457"/>
            <a:ext cx="989502"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MAC</a:t>
            </a: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 </a:t>
            </a: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a:t>
            </a: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 </a:t>
            </a: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44</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grpSp>
        <p:nvGrpSpPr>
          <p:cNvPr id="4" name="群組 57"/>
          <p:cNvGrpSpPr/>
          <p:nvPr/>
        </p:nvGrpSpPr>
        <p:grpSpPr>
          <a:xfrm>
            <a:off x="142844" y="3183746"/>
            <a:ext cx="2514731" cy="1678370"/>
            <a:chOff x="285720" y="4599396"/>
            <a:chExt cx="2514731" cy="1678370"/>
          </a:xfrm>
        </p:grpSpPr>
        <p:sp>
          <p:nvSpPr>
            <p:cNvPr id="25" name="矩形 24"/>
            <p:cNvSpPr/>
            <p:nvPr/>
          </p:nvSpPr>
          <p:spPr>
            <a:xfrm>
              <a:off x="571472" y="5192925"/>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Calibri" pitchFamily="34" charset="0"/>
                </a:rPr>
                <a:t>     12  44</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Calibri" pitchFamily="34" charset="0"/>
              </a:endParaRPr>
            </a:p>
          </p:txBody>
        </p:sp>
        <p:sp>
          <p:nvSpPr>
            <p:cNvPr id="26" name="矩形 25"/>
            <p:cNvSpPr/>
            <p:nvPr/>
          </p:nvSpPr>
          <p:spPr>
            <a:xfrm>
              <a:off x="785786" y="5192925"/>
              <a:ext cx="85725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L3</a:t>
              </a: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資料</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sp>
          <p:nvSpPr>
            <p:cNvPr id="29" name="文字方塊 28"/>
            <p:cNvSpPr txBox="1"/>
            <p:nvPr/>
          </p:nvSpPr>
          <p:spPr>
            <a:xfrm>
              <a:off x="285720" y="5692991"/>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表尾</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sp>
          <p:nvSpPr>
            <p:cNvPr id="31" name="文字方塊 30"/>
            <p:cNvSpPr txBox="1"/>
            <p:nvPr/>
          </p:nvSpPr>
          <p:spPr>
            <a:xfrm>
              <a:off x="2000232" y="5692991"/>
              <a:ext cx="80021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接收端</a:t>
              </a:r>
              <a:endPar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地址</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sp>
          <p:nvSpPr>
            <p:cNvPr id="32" name="文字方塊 31"/>
            <p:cNvSpPr txBox="1"/>
            <p:nvPr/>
          </p:nvSpPr>
          <p:spPr>
            <a:xfrm>
              <a:off x="1060760" y="5692991"/>
              <a:ext cx="80021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傳送端</a:t>
              </a:r>
              <a:endPar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地址</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cxnSp>
          <p:nvCxnSpPr>
            <p:cNvPr id="34" name="直線接點 33"/>
            <p:cNvCxnSpPr>
              <a:stCxn id="31" idx="0"/>
            </p:cNvCxnSpPr>
            <p:nvPr/>
          </p:nvCxnSpPr>
          <p:spPr>
            <a:xfrm rot="16200000" flipV="1">
              <a:off x="2200287" y="5492936"/>
              <a:ext cx="214314" cy="185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p:cNvCxnSpPr>
              <a:stCxn id="32" idx="0"/>
            </p:cNvCxnSpPr>
            <p:nvPr/>
          </p:nvCxnSpPr>
          <p:spPr>
            <a:xfrm rot="5400000" flipH="1" flipV="1">
              <a:off x="1516237" y="5423310"/>
              <a:ext cx="214314" cy="325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p:cNvCxnSpPr>
              <a:stCxn id="29" idx="0"/>
            </p:cNvCxnSpPr>
            <p:nvPr/>
          </p:nvCxnSpPr>
          <p:spPr>
            <a:xfrm rot="5400000" flipH="1" flipV="1">
              <a:off x="505917" y="5555998"/>
              <a:ext cx="214314" cy="596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848329" y="4599396"/>
              <a:ext cx="80021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smtClean="0">
                  <a:ln>
                    <a:noFill/>
                  </a:ln>
                  <a:solidFill>
                    <a:srgbClr val="B83D68"/>
                  </a:solidFill>
                  <a:effectLst/>
                  <a:uLnTx/>
                  <a:uFillTx/>
                  <a:latin typeface="Calibri" pitchFamily="34" charset="0"/>
                  <a:ea typeface="微軟正黑體" panose="020B0604030504040204" pitchFamily="34" charset="-120"/>
                  <a:cs typeface="Calibri" pitchFamily="34" charset="0"/>
                </a:rPr>
                <a:t>網路層</a:t>
              </a:r>
              <a:endParaRPr kumimoji="0" lang="zh-TW" altLang="en-US" sz="1600" b="1" i="0" u="none" strike="noStrike" kern="1200" cap="none" spc="0" normalizeH="0" baseline="0" noProof="0" dirty="0">
                <a:ln>
                  <a:noFill/>
                </a:ln>
                <a:solidFill>
                  <a:srgbClr val="B83D68"/>
                </a:solidFill>
                <a:effectLst/>
                <a:uLnTx/>
                <a:uFillTx/>
                <a:latin typeface="Calibri" pitchFamily="34" charset="0"/>
                <a:ea typeface="微軟正黑體" panose="020B0604030504040204" pitchFamily="34" charset="-120"/>
                <a:cs typeface="Calibri" pitchFamily="34" charset="0"/>
              </a:endParaRPr>
            </a:p>
          </p:txBody>
        </p:sp>
        <p:cxnSp>
          <p:nvCxnSpPr>
            <p:cNvPr id="41" name="直線單箭頭接點 40"/>
            <p:cNvCxnSpPr>
              <a:stCxn id="39" idx="2"/>
              <a:endCxn id="26" idx="0"/>
            </p:cNvCxnSpPr>
            <p:nvPr/>
          </p:nvCxnSpPr>
          <p:spPr>
            <a:xfrm rot="5400000">
              <a:off x="1103940" y="5048425"/>
              <a:ext cx="254975" cy="340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grpSp>
        <p:nvGrpSpPr>
          <p:cNvPr id="5" name="群組 56"/>
          <p:cNvGrpSpPr/>
          <p:nvPr/>
        </p:nvGrpSpPr>
        <p:grpSpPr>
          <a:xfrm>
            <a:off x="5857884" y="3183746"/>
            <a:ext cx="2848156" cy="1678370"/>
            <a:chOff x="5857884" y="4599396"/>
            <a:chExt cx="2848156" cy="1678370"/>
          </a:xfrm>
        </p:grpSpPr>
        <p:sp>
          <p:nvSpPr>
            <p:cNvPr id="44" name="矩形 43"/>
            <p:cNvSpPr/>
            <p:nvPr/>
          </p:nvSpPr>
          <p:spPr>
            <a:xfrm flipH="1">
              <a:off x="6583042" y="5192925"/>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Calibri" pitchFamily="34" charset="0"/>
                </a:rPr>
                <a:t> 44  12</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Calibri" pitchFamily="34" charset="0"/>
              </a:endParaRPr>
            </a:p>
          </p:txBody>
        </p:sp>
        <p:sp>
          <p:nvSpPr>
            <p:cNvPr id="45" name="矩形 44"/>
            <p:cNvSpPr/>
            <p:nvPr/>
          </p:nvSpPr>
          <p:spPr>
            <a:xfrm flipH="1">
              <a:off x="7297422" y="5192925"/>
              <a:ext cx="857256"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L3</a:t>
              </a: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資料</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sp>
          <p:nvSpPr>
            <p:cNvPr id="46" name="文字方塊 45"/>
            <p:cNvSpPr txBox="1"/>
            <p:nvPr/>
          </p:nvSpPr>
          <p:spPr>
            <a:xfrm flipH="1">
              <a:off x="8111005" y="5692991"/>
              <a:ext cx="59503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表尾</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sp>
          <p:nvSpPr>
            <p:cNvPr id="47" name="文字方塊 46"/>
            <p:cNvSpPr txBox="1"/>
            <p:nvPr/>
          </p:nvSpPr>
          <p:spPr>
            <a:xfrm flipH="1">
              <a:off x="5857884" y="5692991"/>
              <a:ext cx="80021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接收端</a:t>
              </a:r>
              <a:endPar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地址</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sp>
          <p:nvSpPr>
            <p:cNvPr id="48" name="文字方塊 47"/>
            <p:cNvSpPr txBox="1"/>
            <p:nvPr/>
          </p:nvSpPr>
          <p:spPr>
            <a:xfrm flipH="1">
              <a:off x="6797356" y="5692991"/>
              <a:ext cx="80021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傳送端</a:t>
              </a:r>
              <a:endParaRPr kumimoji="0" lang="en-US" altLang="zh-TW"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0" i="0" u="none" strike="noStrike" kern="1200" cap="none" spc="0" normalizeH="0" baseline="0" noProof="0" dirty="0" smtClean="0">
                  <a:ln>
                    <a:noFill/>
                  </a:ln>
                  <a:solidFill>
                    <a:prstClr val="black"/>
                  </a:solidFill>
                  <a:effectLst/>
                  <a:uLnTx/>
                  <a:uFillTx/>
                  <a:latin typeface="Calibri" pitchFamily="34" charset="0"/>
                  <a:ea typeface="微軟正黑體" panose="020B0604030504040204" pitchFamily="34" charset="-120"/>
                  <a:cs typeface="Calibri" pitchFamily="34" charset="0"/>
                </a:rPr>
                <a:t>地址</a:t>
              </a:r>
              <a:endParaRPr kumimoji="0" lang="zh-TW" altLang="en-US" sz="1600" b="0" i="0" u="none" strike="noStrike" kern="1200" cap="none" spc="0" normalizeH="0" baseline="0" noProof="0" dirty="0">
                <a:ln>
                  <a:noFill/>
                </a:ln>
                <a:solidFill>
                  <a:prstClr val="black"/>
                </a:solidFill>
                <a:effectLst/>
                <a:uLnTx/>
                <a:uFillTx/>
                <a:latin typeface="Calibri" pitchFamily="34" charset="0"/>
                <a:ea typeface="微軟正黑體" panose="020B0604030504040204" pitchFamily="34" charset="-120"/>
                <a:cs typeface="Calibri" pitchFamily="34" charset="0"/>
              </a:endParaRPr>
            </a:p>
          </p:txBody>
        </p:sp>
        <p:cxnSp>
          <p:nvCxnSpPr>
            <p:cNvPr id="49" name="直線接點 48"/>
            <p:cNvCxnSpPr>
              <a:stCxn id="47" idx="0"/>
            </p:cNvCxnSpPr>
            <p:nvPr/>
          </p:nvCxnSpPr>
          <p:spPr>
            <a:xfrm rot="5400000" flipH="1" flipV="1">
              <a:off x="6384798" y="5351872"/>
              <a:ext cx="214314" cy="4679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接點 49"/>
            <p:cNvCxnSpPr>
              <a:stCxn id="48" idx="0"/>
            </p:cNvCxnSpPr>
            <p:nvPr/>
          </p:nvCxnSpPr>
          <p:spPr>
            <a:xfrm rot="16200000" flipV="1">
              <a:off x="7068849" y="5564374"/>
              <a:ext cx="214314" cy="429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接點 50"/>
            <p:cNvCxnSpPr>
              <a:stCxn id="46" idx="0"/>
            </p:cNvCxnSpPr>
            <p:nvPr/>
          </p:nvCxnSpPr>
          <p:spPr>
            <a:xfrm rot="16200000" flipV="1">
              <a:off x="8245881" y="5530350"/>
              <a:ext cx="214314" cy="1109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文字方塊 51"/>
            <p:cNvSpPr txBox="1"/>
            <p:nvPr/>
          </p:nvSpPr>
          <p:spPr>
            <a:xfrm flipH="1">
              <a:off x="7368860" y="4599396"/>
              <a:ext cx="80021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smtClean="0">
                  <a:ln>
                    <a:noFill/>
                  </a:ln>
                  <a:solidFill>
                    <a:srgbClr val="B83D68"/>
                  </a:solidFill>
                  <a:effectLst/>
                  <a:uLnTx/>
                  <a:uFillTx/>
                  <a:latin typeface="Calibri" pitchFamily="34" charset="0"/>
                  <a:ea typeface="微軟正黑體" panose="020B0604030504040204" pitchFamily="34" charset="-120"/>
                  <a:cs typeface="Calibri" pitchFamily="34" charset="0"/>
                </a:rPr>
                <a:t>網路層</a:t>
              </a:r>
              <a:endParaRPr kumimoji="0" lang="zh-TW" altLang="en-US" sz="1600" b="1" i="0" u="none" strike="noStrike" kern="1200" cap="none" spc="0" normalizeH="0" baseline="0" noProof="0" dirty="0">
                <a:ln>
                  <a:noFill/>
                </a:ln>
                <a:solidFill>
                  <a:srgbClr val="B83D68"/>
                </a:solidFill>
                <a:effectLst/>
                <a:uLnTx/>
                <a:uFillTx/>
                <a:latin typeface="Calibri" pitchFamily="34" charset="0"/>
                <a:ea typeface="微軟正黑體" panose="020B0604030504040204" pitchFamily="34" charset="-120"/>
                <a:cs typeface="Calibri" pitchFamily="34" charset="0"/>
              </a:endParaRPr>
            </a:p>
          </p:txBody>
        </p:sp>
        <p:cxnSp>
          <p:nvCxnSpPr>
            <p:cNvPr id="56" name="直線單箭頭接點 55"/>
            <p:cNvCxnSpPr>
              <a:stCxn id="45" idx="0"/>
              <a:endCxn id="52" idx="2"/>
            </p:cNvCxnSpPr>
            <p:nvPr/>
          </p:nvCxnSpPr>
          <p:spPr>
            <a:xfrm rot="5400000" flipH="1" flipV="1">
              <a:off x="7620022" y="5043979"/>
              <a:ext cx="254975" cy="429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sp>
        <p:nvSpPr>
          <p:cNvPr id="59" name="矩形 58"/>
          <p:cNvSpPr/>
          <p:nvPr/>
        </p:nvSpPr>
        <p:spPr>
          <a:xfrm>
            <a:off x="3500430" y="4586828"/>
            <a:ext cx="1785950" cy="3571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smtClean="0">
                <a:ln>
                  <a:noFill/>
                </a:ln>
                <a:solidFill>
                  <a:prstClr val="white"/>
                </a:solidFill>
                <a:effectLst/>
                <a:uLnTx/>
                <a:uFillTx/>
                <a:latin typeface="Calibri" pitchFamily="34" charset="0"/>
                <a:ea typeface="微軟正黑體" panose="020B0604030504040204" pitchFamily="34" charset="-120"/>
                <a:cs typeface="Calibri" pitchFamily="34" charset="0"/>
              </a:rPr>
              <a:t>011000111001100</a:t>
            </a:r>
            <a:endParaRPr kumimoji="0" lang="zh-TW" altLang="en-US" sz="1600" b="0" i="0" u="none" strike="noStrike" kern="1200" cap="none" spc="0" normalizeH="0" baseline="0" noProof="0" dirty="0">
              <a:ln>
                <a:noFill/>
              </a:ln>
              <a:solidFill>
                <a:prstClr val="white"/>
              </a:solidFill>
              <a:effectLst/>
              <a:uLnTx/>
              <a:uFillTx/>
              <a:latin typeface="Calibri" pitchFamily="34" charset="0"/>
              <a:ea typeface="微軟正黑體" panose="020B0604030504040204" pitchFamily="34" charset="-120"/>
              <a:cs typeface="Calibri" pitchFamily="34" charset="0"/>
            </a:endParaRPr>
          </a:p>
        </p:txBody>
      </p:sp>
      <p:cxnSp>
        <p:nvCxnSpPr>
          <p:cNvPr id="61" name="直線單箭頭接點 60"/>
          <p:cNvCxnSpPr>
            <a:stCxn id="25" idx="3"/>
            <a:endCxn id="59" idx="1"/>
          </p:cNvCxnSpPr>
          <p:nvPr/>
        </p:nvCxnSpPr>
        <p:spPr>
          <a:xfrm>
            <a:off x="2214546" y="3955870"/>
            <a:ext cx="1285884" cy="809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a:stCxn id="59" idx="3"/>
            <a:endCxn id="44" idx="3"/>
          </p:cNvCxnSpPr>
          <p:nvPr/>
        </p:nvCxnSpPr>
        <p:spPr>
          <a:xfrm flipV="1">
            <a:off x="5286380" y="3955870"/>
            <a:ext cx="1296662" cy="809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a:off x="4067944" y="5085184"/>
            <a:ext cx="800219"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1600" b="1" i="0" u="none" strike="noStrike" kern="1200" cap="none" spc="0" normalizeH="0" baseline="0" noProof="0" dirty="0" smtClean="0">
                <a:ln>
                  <a:noFill/>
                </a:ln>
                <a:solidFill>
                  <a:srgbClr val="B83D68"/>
                </a:solidFill>
                <a:effectLst/>
                <a:uLnTx/>
                <a:uFillTx/>
                <a:latin typeface="Calibri" pitchFamily="34" charset="0"/>
                <a:ea typeface="微軟正黑體" panose="020B0604030504040204" pitchFamily="34" charset="-120"/>
                <a:cs typeface="Calibri" pitchFamily="34" charset="0"/>
              </a:rPr>
              <a:t>實體層</a:t>
            </a:r>
            <a:endParaRPr kumimoji="0" lang="zh-TW" altLang="en-US" sz="1600" b="1" i="0" u="none" strike="noStrike" kern="1200" cap="none" spc="0" normalizeH="0" baseline="0" noProof="0" dirty="0">
              <a:ln>
                <a:noFill/>
              </a:ln>
              <a:solidFill>
                <a:srgbClr val="B83D68"/>
              </a:solidFill>
              <a:effectLst/>
              <a:uLnTx/>
              <a:uFillTx/>
              <a:latin typeface="Calibri" pitchFamily="34" charset="0"/>
              <a:ea typeface="微軟正黑體" panose="020B0604030504040204" pitchFamily="34" charset="-120"/>
              <a:cs typeface="Calibri" pitchFamily="34" charset="0"/>
            </a:endParaRPr>
          </a:p>
        </p:txBody>
      </p:sp>
      <p:pic>
        <p:nvPicPr>
          <p:cNvPr id="2054" name="Picture 6" descr="C:\Program Files\Microsoft Office\MEDIA\CAGCAT10\j0285750.wmf"/>
          <p:cNvPicPr>
            <a:picLocks noChangeAspect="1" noChangeArrowheads="1"/>
          </p:cNvPicPr>
          <p:nvPr/>
        </p:nvPicPr>
        <p:blipFill>
          <a:blip r:embed="rId2" cstate="print"/>
          <a:srcRect/>
          <a:stretch>
            <a:fillRect/>
          </a:stretch>
        </p:blipFill>
        <p:spPr bwMode="auto">
          <a:xfrm>
            <a:off x="1500166" y="2226524"/>
            <a:ext cx="840676" cy="516626"/>
          </a:xfrm>
          <a:prstGeom prst="rect">
            <a:avLst/>
          </a:prstGeom>
          <a:noFill/>
        </p:spPr>
      </p:pic>
      <p:pic>
        <p:nvPicPr>
          <p:cNvPr id="53" name="Picture 6" descr="C:\Program Files\Microsoft Office\MEDIA\CAGCAT10\j0285750.wmf"/>
          <p:cNvPicPr>
            <a:picLocks noChangeAspect="1" noChangeArrowheads="1"/>
          </p:cNvPicPr>
          <p:nvPr/>
        </p:nvPicPr>
        <p:blipFill>
          <a:blip r:embed="rId2" cstate="print"/>
          <a:srcRect/>
          <a:stretch>
            <a:fillRect/>
          </a:stretch>
        </p:blipFill>
        <p:spPr bwMode="auto">
          <a:xfrm>
            <a:off x="2714612" y="2226524"/>
            <a:ext cx="840676" cy="516626"/>
          </a:xfrm>
          <a:prstGeom prst="rect">
            <a:avLst/>
          </a:prstGeom>
          <a:noFill/>
        </p:spPr>
      </p:pic>
      <p:pic>
        <p:nvPicPr>
          <p:cNvPr id="54" name="Picture 6" descr="C:\Program Files\Microsoft Office\MEDIA\CAGCAT10\j0285750.wmf"/>
          <p:cNvPicPr>
            <a:picLocks noChangeAspect="1" noChangeArrowheads="1"/>
          </p:cNvPicPr>
          <p:nvPr/>
        </p:nvPicPr>
        <p:blipFill>
          <a:blip r:embed="rId2" cstate="print"/>
          <a:srcRect/>
          <a:stretch>
            <a:fillRect/>
          </a:stretch>
        </p:blipFill>
        <p:spPr bwMode="auto">
          <a:xfrm>
            <a:off x="5231522" y="2226524"/>
            <a:ext cx="840676" cy="516626"/>
          </a:xfrm>
          <a:prstGeom prst="rect">
            <a:avLst/>
          </a:prstGeom>
          <a:noFill/>
        </p:spPr>
      </p:pic>
      <p:pic>
        <p:nvPicPr>
          <p:cNvPr id="55" name="Picture 6" descr="C:\Program Files\Microsoft Office\MEDIA\CAGCAT10\j0285750.wmf"/>
          <p:cNvPicPr>
            <a:picLocks noChangeAspect="1" noChangeArrowheads="1"/>
          </p:cNvPicPr>
          <p:nvPr/>
        </p:nvPicPr>
        <p:blipFill>
          <a:blip r:embed="rId2" cstate="print"/>
          <a:srcRect/>
          <a:stretch>
            <a:fillRect/>
          </a:stretch>
        </p:blipFill>
        <p:spPr bwMode="auto">
          <a:xfrm>
            <a:off x="6445968" y="2226524"/>
            <a:ext cx="840676" cy="516626"/>
          </a:xfrm>
          <a:prstGeom prst="rect">
            <a:avLst/>
          </a:prstGeom>
          <a:noFill/>
        </p:spPr>
      </p:pic>
    </p:spTree>
    <p:extLst>
      <p:ext uri="{BB962C8B-B14F-4D97-AF65-F5344CB8AC3E}">
        <p14:creationId xmlns:p14="http://schemas.microsoft.com/office/powerpoint/2010/main" val="36796986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600"/>
              </a:spcBef>
            </a:pPr>
            <a:r>
              <a:rPr lang="zh-TW" altLang="en-US" sz="2000" dirty="0" smtClean="0">
                <a:solidFill>
                  <a:srgbClr val="FF0000"/>
                </a:solidFill>
              </a:rPr>
              <a:t>乙太網路 </a:t>
            </a:r>
            <a:r>
              <a:rPr lang="en-US" altLang="zh-TW" sz="2000" dirty="0" smtClean="0">
                <a:solidFill>
                  <a:srgbClr val="FF0000"/>
                </a:solidFill>
              </a:rPr>
              <a:t>(Ethernet) </a:t>
            </a:r>
            <a:r>
              <a:rPr lang="zh-TW" altLang="en-US" sz="2000" dirty="0" smtClean="0"/>
              <a:t>被定義為 </a:t>
            </a:r>
            <a:r>
              <a:rPr lang="en-US" altLang="zh-TW" sz="2000" dirty="0" smtClean="0"/>
              <a:t>IEEE 802.3 </a:t>
            </a:r>
            <a:r>
              <a:rPr lang="zh-TW" altLang="en-US" sz="2000" dirty="0" smtClean="0"/>
              <a:t>標準，</a:t>
            </a:r>
            <a:r>
              <a:rPr lang="en-US" altLang="zh-TW" sz="2000" dirty="0" smtClean="0"/>
              <a:t> </a:t>
            </a:r>
            <a:r>
              <a:rPr lang="zh-TW" altLang="en-US" sz="2000" dirty="0" smtClean="0"/>
              <a:t>在過去二十多年中，它</a:t>
            </a:r>
            <a:r>
              <a:rPr lang="zh-TW" altLang="en-US" sz="2000" dirty="0" smtClean="0">
                <a:solidFill>
                  <a:srgbClr val="FF0000"/>
                </a:solidFill>
              </a:rPr>
              <a:t>一直是區域網路 </a:t>
            </a:r>
            <a:r>
              <a:rPr lang="en-US" altLang="zh-TW" sz="2000" dirty="0" smtClean="0">
                <a:solidFill>
                  <a:srgbClr val="FF0000"/>
                </a:solidFill>
              </a:rPr>
              <a:t>(LAN) </a:t>
            </a:r>
            <a:r>
              <a:rPr lang="zh-TW" altLang="en-US" sz="2000" dirty="0" smtClean="0">
                <a:solidFill>
                  <a:srgbClr val="FF0000"/>
                </a:solidFill>
              </a:rPr>
              <a:t>的主力</a:t>
            </a:r>
            <a:r>
              <a:rPr lang="zh-TW" altLang="en-US" sz="2000" dirty="0" smtClean="0"/>
              <a:t>。乙太網路的使用彈性大、價格相對低廉，而且在乙太網路上增加或移除元件也相當容易。</a:t>
            </a:r>
            <a:endParaRPr lang="en-US" altLang="zh-TW" sz="2000" dirty="0" smtClean="0"/>
          </a:p>
          <a:p>
            <a:pPr>
              <a:spcBef>
                <a:spcPts val="600"/>
              </a:spcBef>
            </a:pPr>
            <a:r>
              <a:rPr lang="zh-TW" altLang="en-US" sz="2000" dirty="0" smtClean="0"/>
              <a:t>乙太網路一開始是 </a:t>
            </a:r>
            <a:r>
              <a:rPr lang="en-US" altLang="zh-TW" sz="2000" dirty="0" smtClean="0"/>
              <a:t>10 Mbps </a:t>
            </a:r>
            <a:r>
              <a:rPr lang="zh-TW" altLang="en-US" sz="2000" dirty="0" smtClean="0"/>
              <a:t>的傳輸速率；</a:t>
            </a:r>
            <a:r>
              <a:rPr lang="en-US" altLang="zh-TW" sz="2000" dirty="0" smtClean="0"/>
              <a:t>90</a:t>
            </a:r>
            <a:r>
              <a:rPr lang="zh-TW" altLang="en-US" sz="2000" dirty="0" smtClean="0"/>
              <a:t> 年代開始轉向 </a:t>
            </a:r>
            <a:r>
              <a:rPr lang="en-US" altLang="zh-TW" sz="2000" dirty="0" smtClean="0">
                <a:solidFill>
                  <a:srgbClr val="0000FF"/>
                </a:solidFill>
              </a:rPr>
              <a:t>100 Mbps </a:t>
            </a:r>
            <a:r>
              <a:rPr lang="zh-TW" altLang="en-US" sz="2000" dirty="0" smtClean="0"/>
              <a:t>的第二代標準；</a:t>
            </a:r>
            <a:r>
              <a:rPr lang="zh-TW" altLang="en-US" sz="2000" dirty="0" smtClean="0">
                <a:solidFill>
                  <a:srgbClr val="0000FF"/>
                </a:solidFill>
              </a:rPr>
              <a:t>現在已經進入 </a:t>
            </a:r>
            <a:r>
              <a:rPr lang="en-US" altLang="zh-TW" sz="2000" dirty="0" smtClean="0">
                <a:solidFill>
                  <a:srgbClr val="0000FF"/>
                </a:solidFill>
              </a:rPr>
              <a:t>Giga-bit Ethernet</a:t>
            </a:r>
            <a:r>
              <a:rPr lang="zh-TW" altLang="en-US" sz="2000" dirty="0" smtClean="0"/>
              <a:t>。</a:t>
            </a:r>
            <a:endParaRPr lang="en-US" altLang="zh-TW" sz="2000" dirty="0" smtClean="0"/>
          </a:p>
          <a:p>
            <a:pPr>
              <a:spcBef>
                <a:spcPts val="600"/>
              </a:spcBef>
            </a:pPr>
            <a:r>
              <a:rPr lang="zh-TW" altLang="en-US" sz="2000" dirty="0" smtClean="0"/>
              <a:t>乙太網路支援匯流排、輻射狀、與點對點的網路拓墣。由於乙太網路的流行，目前區域網路大多採用這幾種拓樸結構。</a:t>
            </a:r>
            <a:endParaRPr lang="en-US" altLang="zh-TW" sz="2000" dirty="0" smtClean="0"/>
          </a:p>
          <a:p>
            <a:pPr>
              <a:spcBef>
                <a:spcPts val="600"/>
              </a:spcBef>
            </a:pPr>
            <a:r>
              <a:rPr lang="zh-TW" altLang="en-US" sz="2000" dirty="0" smtClean="0"/>
              <a:t>乙太網路與其早期競爭者 </a:t>
            </a:r>
            <a:r>
              <a:rPr lang="en-US" altLang="zh-TW" sz="2000" dirty="0" smtClean="0"/>
              <a:t>Token Ring</a:t>
            </a:r>
            <a:r>
              <a:rPr lang="zh-TW" altLang="en-US" sz="2000" dirty="0" smtClean="0"/>
              <a:t> </a:t>
            </a:r>
            <a:r>
              <a:rPr lang="en-US" altLang="zh-TW" sz="2000" dirty="0" smtClean="0"/>
              <a:t>(IEEE 802.5) </a:t>
            </a:r>
            <a:r>
              <a:rPr lang="zh-TW" altLang="en-US" sz="2000" dirty="0" smtClean="0"/>
              <a:t>的比較如下：</a:t>
            </a:r>
            <a:endParaRPr lang="en-US" altLang="zh-TW" sz="2000" dirty="0" smtClean="0"/>
          </a:p>
          <a:p>
            <a:pPr lvl="1">
              <a:spcBef>
                <a:spcPts val="600"/>
              </a:spcBef>
            </a:pPr>
            <a:r>
              <a:rPr lang="zh-TW" altLang="en-US" sz="1800" dirty="0" smtClean="0"/>
              <a:t>乙太網路在傳輸資料時使用較少的額外訊息 </a:t>
            </a:r>
            <a:r>
              <a:rPr lang="en-US" altLang="zh-TW" sz="1800" dirty="0" smtClean="0"/>
              <a:t>(overhead)</a:t>
            </a:r>
            <a:r>
              <a:rPr lang="zh-TW" altLang="en-US" sz="1800" dirty="0" smtClean="0"/>
              <a:t>，因此頻寬效率比</a:t>
            </a:r>
            <a:r>
              <a:rPr lang="en-US" altLang="zh-TW" sz="1800" dirty="0" smtClean="0"/>
              <a:t> Token Ring </a:t>
            </a:r>
            <a:r>
              <a:rPr lang="zh-TW" altLang="en-US" sz="1800" dirty="0" smtClean="0"/>
              <a:t>高。</a:t>
            </a:r>
            <a:endParaRPr lang="en-US" altLang="zh-TW" sz="1800" dirty="0" smtClean="0"/>
          </a:p>
          <a:p>
            <a:pPr lvl="1">
              <a:spcBef>
                <a:spcPts val="600"/>
              </a:spcBef>
            </a:pPr>
            <a:r>
              <a:rPr lang="zh-TW" altLang="en-US" sz="1800" dirty="0" smtClean="0">
                <a:solidFill>
                  <a:srgbClr val="0000FF"/>
                </a:solidFill>
              </a:rPr>
              <a:t>缺點是如果同一時間有超過一個元件在網路上要傳送訊息，乙太網路會要求元件重送以避免碰撞 </a:t>
            </a:r>
            <a:r>
              <a:rPr lang="en-US" altLang="zh-TW" sz="1800" dirty="0" smtClean="0">
                <a:solidFill>
                  <a:srgbClr val="0000FF"/>
                </a:solidFill>
              </a:rPr>
              <a:t>(collision)</a:t>
            </a:r>
            <a:r>
              <a:rPr lang="zh-TW" altLang="en-US" sz="1800" dirty="0" smtClean="0"/>
              <a:t>；若重送機率太高，網路效率就大打折扣。環狀結構以代符 </a:t>
            </a:r>
            <a:r>
              <a:rPr lang="en-US" altLang="zh-TW" sz="1800" dirty="0" smtClean="0"/>
              <a:t>(token) </a:t>
            </a:r>
            <a:r>
              <a:rPr lang="zh-TW" altLang="en-US" sz="1800" dirty="0" smtClean="0"/>
              <a:t>控制資料流動順序，因此沒有碰撞問題。</a:t>
            </a:r>
            <a:endParaRPr lang="en-US" altLang="zh-TW" sz="1800" dirty="0" smtClean="0"/>
          </a:p>
        </p:txBody>
      </p:sp>
      <p:sp>
        <p:nvSpPr>
          <p:cNvPr id="3" name="標題 2"/>
          <p:cNvSpPr>
            <a:spLocks noGrp="1"/>
          </p:cNvSpPr>
          <p:nvPr>
            <p:ph type="title"/>
          </p:nvPr>
        </p:nvSpPr>
        <p:spPr/>
        <p:txBody>
          <a:bodyPr/>
          <a:lstStyle/>
          <a:p>
            <a:r>
              <a:rPr lang="zh-TW" altLang="en-US" dirty="0" smtClean="0"/>
              <a:t>乙太網路 </a:t>
            </a:r>
            <a:r>
              <a:rPr lang="en-US" altLang="zh-TW" dirty="0" smtClean="0"/>
              <a:t>– IEEE 802.3</a:t>
            </a:r>
            <a:endParaRPr lang="zh-TW" altLang="en-US" dirty="0"/>
          </a:p>
        </p:txBody>
      </p:sp>
    </p:spTree>
    <p:extLst>
      <p:ext uri="{BB962C8B-B14F-4D97-AF65-F5344CB8AC3E}">
        <p14:creationId xmlns:p14="http://schemas.microsoft.com/office/powerpoint/2010/main" val="220068268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en-US" altLang="zh-TW" sz="2000" dirty="0" smtClean="0">
                <a:solidFill>
                  <a:srgbClr val="FF0000"/>
                </a:solidFill>
              </a:rPr>
              <a:t>ARP (address resolution protocol)</a:t>
            </a:r>
            <a:r>
              <a:rPr lang="zh-TW" altLang="en-US" sz="2000" dirty="0" smtClean="0">
                <a:solidFill>
                  <a:srgbClr val="FF0000"/>
                </a:solidFill>
              </a:rPr>
              <a:t> 協定將網路層 </a:t>
            </a:r>
            <a:r>
              <a:rPr lang="en-US" altLang="zh-TW" sz="2000" dirty="0" smtClean="0">
                <a:solidFill>
                  <a:srgbClr val="FF0000"/>
                </a:solidFill>
              </a:rPr>
              <a:t>(L3)</a:t>
            </a:r>
            <a:r>
              <a:rPr lang="zh-TW" altLang="en-US" sz="2000" dirty="0" smtClean="0">
                <a:solidFill>
                  <a:srgbClr val="FF0000"/>
                </a:solidFill>
              </a:rPr>
              <a:t> 的 </a:t>
            </a:r>
            <a:r>
              <a:rPr lang="en-US" altLang="zh-TW" sz="2000" dirty="0" smtClean="0">
                <a:solidFill>
                  <a:srgbClr val="FF0000"/>
                </a:solidFill>
              </a:rPr>
              <a:t>IP</a:t>
            </a:r>
            <a:r>
              <a:rPr lang="zh-TW" altLang="en-US" sz="2000" dirty="0" smtClean="0">
                <a:solidFill>
                  <a:srgbClr val="FF0000"/>
                </a:solidFill>
              </a:rPr>
              <a:t> 位址轉換成資料連結層 </a:t>
            </a:r>
            <a:r>
              <a:rPr lang="en-US" altLang="zh-TW" sz="2000" dirty="0" smtClean="0">
                <a:solidFill>
                  <a:srgbClr val="FF0000"/>
                </a:solidFill>
              </a:rPr>
              <a:t>(L2) </a:t>
            </a:r>
            <a:r>
              <a:rPr lang="zh-TW" altLang="en-US" sz="2000" dirty="0" smtClean="0">
                <a:solidFill>
                  <a:srgbClr val="FF0000"/>
                </a:solidFill>
              </a:rPr>
              <a:t>的 </a:t>
            </a:r>
            <a:r>
              <a:rPr lang="en-US" altLang="zh-TW" sz="2000" dirty="0" smtClean="0">
                <a:solidFill>
                  <a:srgbClr val="FF0000"/>
                </a:solidFill>
              </a:rPr>
              <a:t>MAC </a:t>
            </a:r>
            <a:r>
              <a:rPr lang="zh-TW" altLang="en-US" sz="2000" dirty="0" smtClean="0">
                <a:solidFill>
                  <a:srgbClr val="FF0000"/>
                </a:solidFill>
              </a:rPr>
              <a:t>位址</a:t>
            </a:r>
            <a:r>
              <a:rPr lang="zh-TW" altLang="en-US" sz="2000" dirty="0" smtClean="0"/>
              <a:t>。</a:t>
            </a:r>
            <a:endParaRPr lang="en-US" altLang="zh-TW" sz="2000" dirty="0" smtClean="0"/>
          </a:p>
          <a:p>
            <a:pPr lvl="1"/>
            <a:r>
              <a:rPr lang="zh-TW" altLang="en-US" sz="1800" dirty="0" smtClean="0">
                <a:solidFill>
                  <a:srgbClr val="0000FF"/>
                </a:solidFill>
              </a:rPr>
              <a:t>例如區域網路裡有一台電腦要傳送電子郵件上網際網路</a:t>
            </a:r>
            <a:r>
              <a:rPr lang="zh-TW" altLang="en-US" sz="1800" dirty="0" smtClean="0"/>
              <a:t>，</a:t>
            </a:r>
            <a:r>
              <a:rPr lang="en-US" altLang="zh-TW" sz="1800" dirty="0" smtClean="0">
                <a:solidFill>
                  <a:srgbClr val="FF00FF"/>
                </a:solidFill>
              </a:rPr>
              <a:t>(1)</a:t>
            </a:r>
            <a:r>
              <a:rPr lang="zh-TW" altLang="en-US" sz="1800" dirty="0" smtClean="0">
                <a:solidFill>
                  <a:srgbClr val="C00000"/>
                </a:solidFill>
              </a:rPr>
              <a:t>它首先要找到</a:t>
            </a:r>
            <a:r>
              <a:rPr lang="zh-TW" altLang="en-US" sz="1800" dirty="0">
                <a:solidFill>
                  <a:srgbClr val="C00000"/>
                </a:solidFill>
              </a:rPr>
              <a:t>路由</a:t>
            </a:r>
            <a:r>
              <a:rPr lang="zh-TW" altLang="en-US" sz="1800" dirty="0" smtClean="0">
                <a:solidFill>
                  <a:srgbClr val="C00000"/>
                </a:solidFill>
              </a:rPr>
              <a:t>器 </a:t>
            </a:r>
            <a:r>
              <a:rPr lang="en-US" altLang="zh-TW" sz="1800" dirty="0" smtClean="0">
                <a:solidFill>
                  <a:srgbClr val="C00000"/>
                </a:solidFill>
              </a:rPr>
              <a:t>(IP: 192.168.0.1)</a:t>
            </a:r>
            <a:r>
              <a:rPr lang="zh-TW" altLang="en-US" sz="1800" dirty="0" smtClean="0"/>
              <a:t>，所以這台電腦透過自己的網路卡在區域網路中廣播</a:t>
            </a:r>
            <a:r>
              <a:rPr lang="en-US" altLang="zh-TW" sz="1800" dirty="0" smtClean="0"/>
              <a:t>: “Who has 192.168.0.1?” </a:t>
            </a:r>
            <a:r>
              <a:rPr lang="en-US" altLang="zh-TW" sz="1800" dirty="0" smtClean="0">
                <a:solidFill>
                  <a:srgbClr val="FF00FF"/>
                </a:solidFill>
              </a:rPr>
              <a:t>(2)</a:t>
            </a:r>
            <a:r>
              <a:rPr lang="zh-TW" altLang="en-US" sz="1800" dirty="0" smtClean="0">
                <a:solidFill>
                  <a:srgbClr val="C00000"/>
                </a:solidFill>
              </a:rPr>
              <a:t>路由器收到廣播後就將自己的 </a:t>
            </a:r>
            <a:r>
              <a:rPr lang="en-US" altLang="zh-TW" sz="1800" dirty="0" smtClean="0">
                <a:solidFill>
                  <a:srgbClr val="C00000"/>
                </a:solidFill>
              </a:rPr>
              <a:t>MAC</a:t>
            </a:r>
            <a:r>
              <a:rPr lang="zh-TW" altLang="en-US" sz="1800" dirty="0" smtClean="0">
                <a:solidFill>
                  <a:srgbClr val="C00000"/>
                </a:solidFill>
              </a:rPr>
              <a:t> 位址提供給該電腦</a:t>
            </a:r>
            <a:r>
              <a:rPr lang="zh-TW" altLang="en-US" sz="1800" dirty="0" smtClean="0"/>
              <a:t>，兩者之間的資料連接層通訊就建立了。</a:t>
            </a:r>
            <a:r>
              <a:rPr lang="en-US" altLang="zh-TW" sz="1800" dirty="0" smtClean="0">
                <a:solidFill>
                  <a:srgbClr val="FF00FF"/>
                </a:solidFill>
              </a:rPr>
              <a:t>(3)</a:t>
            </a:r>
            <a:r>
              <a:rPr lang="zh-TW" altLang="en-US" sz="1800" dirty="0" smtClean="0">
                <a:solidFill>
                  <a:srgbClr val="C00000"/>
                </a:solidFill>
              </a:rPr>
              <a:t>往後的資料框只要貼上路由器的 </a:t>
            </a:r>
            <a:r>
              <a:rPr lang="en-US" altLang="zh-TW" sz="1800" dirty="0" smtClean="0">
                <a:solidFill>
                  <a:srgbClr val="C00000"/>
                </a:solidFill>
              </a:rPr>
              <a:t>MAC</a:t>
            </a:r>
            <a:r>
              <a:rPr lang="zh-TW" altLang="en-US" sz="1800" dirty="0" smtClean="0">
                <a:solidFill>
                  <a:srgbClr val="C00000"/>
                </a:solidFill>
              </a:rPr>
              <a:t> 位址，就能送達。路由器收到資料框、解出 </a:t>
            </a:r>
            <a:r>
              <a:rPr lang="en-US" altLang="zh-TW" sz="1800" dirty="0" smtClean="0">
                <a:solidFill>
                  <a:srgbClr val="C00000"/>
                </a:solidFill>
              </a:rPr>
              <a:t>L3</a:t>
            </a:r>
            <a:r>
              <a:rPr lang="zh-TW" altLang="en-US" sz="1800" dirty="0" smtClean="0">
                <a:solidFill>
                  <a:srgbClr val="C00000"/>
                </a:solidFill>
              </a:rPr>
              <a:t>資料後，就可依據表頭裡的 </a:t>
            </a:r>
            <a:r>
              <a:rPr lang="en-US" altLang="zh-TW" sz="1800" dirty="0" smtClean="0">
                <a:solidFill>
                  <a:srgbClr val="C00000"/>
                </a:solidFill>
              </a:rPr>
              <a:t>IP</a:t>
            </a:r>
            <a:r>
              <a:rPr lang="zh-TW" altLang="en-US" sz="1800" dirty="0" smtClean="0">
                <a:solidFill>
                  <a:srgbClr val="C00000"/>
                </a:solidFill>
              </a:rPr>
              <a:t> 位址將郵件送上網際網路</a:t>
            </a:r>
            <a:r>
              <a:rPr lang="zh-TW" altLang="en-US" sz="1800" dirty="0" smtClean="0"/>
              <a:t>。</a:t>
            </a:r>
            <a:endParaRPr lang="en-US" altLang="zh-TW" sz="1800" dirty="0" smtClean="0"/>
          </a:p>
          <a:p>
            <a:r>
              <a:rPr lang="en-US" altLang="zh-TW" sz="2000" dirty="0" smtClean="0"/>
              <a:t>ARP</a:t>
            </a:r>
            <a:r>
              <a:rPr lang="zh-TW" altLang="en-US" sz="2000" dirty="0" smtClean="0"/>
              <a:t> 將 </a:t>
            </a:r>
            <a:r>
              <a:rPr lang="en-US" altLang="zh-TW" sz="2000" dirty="0" smtClean="0"/>
              <a:t>IP </a:t>
            </a:r>
            <a:r>
              <a:rPr lang="zh-TW" altLang="en-US" sz="2000" dirty="0" smtClean="0"/>
              <a:t>位址與對應的 </a:t>
            </a:r>
            <a:r>
              <a:rPr lang="en-US" altLang="zh-TW" sz="2000" dirty="0" smtClean="0"/>
              <a:t>MAC</a:t>
            </a:r>
            <a:r>
              <a:rPr lang="zh-TW" altLang="en-US" sz="2000" dirty="0" smtClean="0"/>
              <a:t> 位址存在一個快取區域 </a:t>
            </a:r>
            <a:r>
              <a:rPr lang="en-US" altLang="zh-TW" sz="2000" dirty="0" smtClean="0"/>
              <a:t>(</a:t>
            </a:r>
            <a:r>
              <a:rPr lang="zh-TW" altLang="en-US" sz="2000" dirty="0" smtClean="0"/>
              <a:t>稱為 </a:t>
            </a:r>
            <a:r>
              <a:rPr lang="en-US" altLang="zh-TW" sz="2000" dirty="0" smtClean="0"/>
              <a:t>ARP cache)</a:t>
            </a:r>
            <a:r>
              <a:rPr lang="zh-TW" altLang="en-US" sz="2000" dirty="0" smtClean="0"/>
              <a:t>，所以不需要每次都廣播尋找。</a:t>
            </a:r>
            <a:endParaRPr lang="en-US" altLang="zh-TW" sz="2000" dirty="0" smtClean="0"/>
          </a:p>
          <a:p>
            <a:r>
              <a:rPr lang="zh-TW" altLang="en-US" sz="2000" dirty="0" smtClean="0"/>
              <a:t>一種駭客技巧稱為「快取毒化 </a:t>
            </a:r>
            <a:r>
              <a:rPr lang="en-US" altLang="zh-TW" sz="2000" dirty="0" smtClean="0"/>
              <a:t>(cache poisoning)</a:t>
            </a:r>
            <a:r>
              <a:rPr lang="zh-TW" altLang="en-US" sz="2000" dirty="0" smtClean="0"/>
              <a:t>」，就是藉由假造的 </a:t>
            </a:r>
            <a:r>
              <a:rPr lang="en-US" altLang="zh-TW" sz="2000" dirty="0" smtClean="0"/>
              <a:t>ARP </a:t>
            </a:r>
            <a:r>
              <a:rPr lang="zh-TW" altLang="en-US" sz="2000" dirty="0" smtClean="0"/>
              <a:t>回應，在 </a:t>
            </a:r>
            <a:r>
              <a:rPr lang="en-US" altLang="zh-TW" sz="2000" dirty="0" smtClean="0"/>
              <a:t>ARP</a:t>
            </a:r>
            <a:r>
              <a:rPr lang="zh-TW" altLang="en-US" sz="2000" dirty="0" smtClean="0"/>
              <a:t> 快取裡存入不正確的</a:t>
            </a:r>
            <a:r>
              <a:rPr lang="en-US" altLang="zh-TW" sz="2000" dirty="0" smtClean="0"/>
              <a:t>IP</a:t>
            </a:r>
            <a:r>
              <a:rPr lang="zh-TW" altLang="en-US" sz="2000" dirty="0" smtClean="0"/>
              <a:t> 與 </a:t>
            </a:r>
            <a:r>
              <a:rPr lang="en-US" altLang="zh-TW" sz="2000" dirty="0" smtClean="0"/>
              <a:t>MAC </a:t>
            </a:r>
            <a:r>
              <a:rPr lang="zh-TW" altLang="en-US" sz="2000" dirty="0" smtClean="0"/>
              <a:t>的對應，藉以啟動中間人攻擊 。</a:t>
            </a:r>
            <a:endParaRPr lang="en-US" altLang="zh-TW" sz="2000" dirty="0" smtClean="0"/>
          </a:p>
        </p:txBody>
      </p:sp>
      <p:sp>
        <p:nvSpPr>
          <p:cNvPr id="3" name="標題 2"/>
          <p:cNvSpPr>
            <a:spLocks noGrp="1"/>
          </p:cNvSpPr>
          <p:nvPr>
            <p:ph type="title"/>
          </p:nvPr>
        </p:nvSpPr>
        <p:spPr/>
        <p:txBody>
          <a:bodyPr/>
          <a:lstStyle/>
          <a:p>
            <a:r>
              <a:rPr lang="en-US" altLang="zh-TW" dirty="0" smtClean="0">
                <a:solidFill>
                  <a:srgbClr val="0000FF"/>
                </a:solidFill>
              </a:rPr>
              <a:t>L2.</a:t>
            </a:r>
            <a:r>
              <a:rPr lang="zh-TW" altLang="en-US" dirty="0" smtClean="0"/>
              <a:t>資料連接層的協定</a:t>
            </a:r>
            <a:endParaRPr lang="zh-TW" altLang="en-US" dirty="0"/>
          </a:p>
        </p:txBody>
      </p:sp>
    </p:spTree>
    <p:extLst>
      <p:ext uri="{BB962C8B-B14F-4D97-AF65-F5344CB8AC3E}">
        <p14:creationId xmlns:p14="http://schemas.microsoft.com/office/powerpoint/2010/main" val="23117069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solidFill>
                  <a:srgbClr val="0000FF"/>
                </a:solidFill>
              </a:rPr>
              <a:t>L1.</a:t>
            </a:r>
            <a:r>
              <a:rPr lang="zh-TW" altLang="en-US" dirty="0" smtClean="0"/>
              <a:t>實體層的簡述</a:t>
            </a:r>
            <a:endParaRPr lang="zh-TW" altLang="en-US" dirty="0"/>
          </a:p>
        </p:txBody>
      </p:sp>
      <p:sp>
        <p:nvSpPr>
          <p:cNvPr id="4" name="內容版面配置區 3"/>
          <p:cNvSpPr>
            <a:spLocks noGrp="1"/>
          </p:cNvSpPr>
          <p:nvPr>
            <p:ph sz="half" idx="1"/>
          </p:nvPr>
        </p:nvSpPr>
        <p:spPr>
          <a:xfrm>
            <a:off x="285720" y="1285860"/>
            <a:ext cx="6643734" cy="5143536"/>
          </a:xfrm>
        </p:spPr>
        <p:txBody>
          <a:bodyPr/>
          <a:lstStyle/>
          <a:p>
            <a:r>
              <a:rPr lang="zh-TW" altLang="en-US" dirty="0" smtClean="0">
                <a:solidFill>
                  <a:srgbClr val="FF0000"/>
                </a:solidFill>
              </a:rPr>
              <a:t>資料連結層所傳過來的位元被轉為電子訊號傳在實體的電路上</a:t>
            </a:r>
            <a:r>
              <a:rPr lang="zh-TW" altLang="en-US" dirty="0" smtClean="0"/>
              <a:t>。若以光纖或無線傳輸，則位元被轉為光訊號或是電波。</a:t>
            </a:r>
            <a:endParaRPr lang="en-US" altLang="zh-TW" dirty="0" smtClean="0"/>
          </a:p>
          <a:p>
            <a:r>
              <a:rPr lang="zh-TW" altLang="en-US" dirty="0" smtClean="0"/>
              <a:t>實體層也描述網路的拓樸 </a:t>
            </a:r>
            <a:r>
              <a:rPr lang="en-US" altLang="zh-TW" dirty="0" smtClean="0"/>
              <a:t>(topology)</a:t>
            </a:r>
            <a:r>
              <a:rPr lang="zh-TW" altLang="en-US" dirty="0" smtClean="0"/>
              <a:t>，就是電腦如何擺設、網路線怎麼連接等問題。網路拓樸在下兩頁討論。</a:t>
            </a:r>
            <a:endParaRPr lang="en-US" altLang="zh-TW" dirty="0" smtClean="0"/>
          </a:p>
          <a:p>
            <a:r>
              <a:rPr lang="zh-TW" altLang="en-US" dirty="0" smtClean="0"/>
              <a:t>實體層的另外一個功能是訊號處理，例如數據機的訊號與網路卡的訊號不同，各種纜線所能傳輸的訊號也各不相同；各種訊號的產生與轉換都發生在實體層。</a:t>
            </a:r>
            <a:endParaRPr lang="en-US" altLang="zh-TW" dirty="0" smtClean="0"/>
          </a:p>
          <a:p>
            <a:r>
              <a:rPr lang="zh-TW" altLang="en-US" dirty="0" smtClean="0"/>
              <a:t>第九章所介紹的許多硬體是運作在實體層，例如纜線或數據機等；但路由器與交換器等硬體就不只在實體層，像路由器就同時也涵蓋資料連結層與網路層。</a:t>
            </a:r>
            <a:endParaRPr lang="en-US" altLang="zh-TW" dirty="0" smtClean="0"/>
          </a:p>
        </p:txBody>
      </p:sp>
      <p:grpSp>
        <p:nvGrpSpPr>
          <p:cNvPr id="2" name="群組 12"/>
          <p:cNvGrpSpPr/>
          <p:nvPr/>
        </p:nvGrpSpPr>
        <p:grpSpPr>
          <a:xfrm>
            <a:off x="7286644" y="2357430"/>
            <a:ext cx="1143008" cy="3000396"/>
            <a:chOff x="7286644" y="2357430"/>
            <a:chExt cx="1143008" cy="3000396"/>
          </a:xfrm>
        </p:grpSpPr>
        <p:sp>
          <p:nvSpPr>
            <p:cNvPr id="6" name="圓柱 5"/>
            <p:cNvSpPr/>
            <p:nvPr/>
          </p:nvSpPr>
          <p:spPr>
            <a:xfrm>
              <a:off x="7286644" y="4929198"/>
              <a:ext cx="1143008" cy="42862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dirty="0" smtClean="0"/>
                <a:t>實體層</a:t>
              </a:r>
              <a:endParaRPr lang="zh-TW" altLang="en-US" sz="1400" dirty="0"/>
            </a:p>
          </p:txBody>
        </p:sp>
        <p:sp>
          <p:nvSpPr>
            <p:cNvPr id="7" name="圓柱 6"/>
            <p:cNvSpPr/>
            <p:nvPr/>
          </p:nvSpPr>
          <p:spPr>
            <a:xfrm>
              <a:off x="7286644" y="450057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資料連結層</a:t>
              </a:r>
              <a:endParaRPr lang="zh-TW" altLang="en-US" sz="1400" dirty="0"/>
            </a:p>
          </p:txBody>
        </p:sp>
        <p:sp>
          <p:nvSpPr>
            <p:cNvPr id="8" name="圓柱 7"/>
            <p:cNvSpPr/>
            <p:nvPr/>
          </p:nvSpPr>
          <p:spPr>
            <a:xfrm>
              <a:off x="7286644" y="4071942"/>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網路層</a:t>
              </a:r>
              <a:endParaRPr lang="zh-TW" altLang="en-US" sz="1400" dirty="0"/>
            </a:p>
          </p:txBody>
        </p:sp>
        <p:sp>
          <p:nvSpPr>
            <p:cNvPr id="9" name="圓柱 8"/>
            <p:cNvSpPr/>
            <p:nvPr/>
          </p:nvSpPr>
          <p:spPr>
            <a:xfrm>
              <a:off x="7286644" y="3643314"/>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傳輸層</a:t>
              </a:r>
              <a:endParaRPr lang="zh-TW" altLang="en-US" sz="1400" dirty="0"/>
            </a:p>
          </p:txBody>
        </p:sp>
        <p:sp>
          <p:nvSpPr>
            <p:cNvPr id="10" name="圓柱 9"/>
            <p:cNvSpPr/>
            <p:nvPr/>
          </p:nvSpPr>
          <p:spPr>
            <a:xfrm>
              <a:off x="7286644" y="3214686"/>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會談層</a:t>
              </a:r>
              <a:endParaRPr lang="zh-TW" altLang="en-US" sz="1400" dirty="0"/>
            </a:p>
          </p:txBody>
        </p:sp>
        <p:sp>
          <p:nvSpPr>
            <p:cNvPr id="11" name="圓柱 10"/>
            <p:cNvSpPr/>
            <p:nvPr/>
          </p:nvSpPr>
          <p:spPr>
            <a:xfrm>
              <a:off x="7286644" y="2786058"/>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展現層</a:t>
              </a:r>
              <a:endParaRPr lang="zh-TW" altLang="en-US" sz="1400" dirty="0"/>
            </a:p>
          </p:txBody>
        </p:sp>
        <p:sp>
          <p:nvSpPr>
            <p:cNvPr id="12" name="圓柱 11"/>
            <p:cNvSpPr/>
            <p:nvPr/>
          </p:nvSpPr>
          <p:spPr>
            <a:xfrm>
              <a:off x="7286644" y="2357430"/>
              <a:ext cx="1143008" cy="428628"/>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TW" altLang="en-US" sz="1400" dirty="0" smtClean="0"/>
                <a:t>應用層</a:t>
              </a:r>
              <a:endParaRPr lang="zh-TW" altLang="en-US" sz="1400" dirty="0"/>
            </a:p>
          </p:txBody>
        </p:sp>
      </p:grpSp>
      <p:sp>
        <p:nvSpPr>
          <p:cNvPr id="5" name="矩形 4"/>
          <p:cNvSpPr/>
          <p:nvPr/>
        </p:nvSpPr>
        <p:spPr>
          <a:xfrm>
            <a:off x="683568" y="5949280"/>
            <a:ext cx="6064441" cy="48011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t>認識</a:t>
            </a:r>
            <a:r>
              <a:rPr lang="en-US" altLang="zh-TW" b="1" dirty="0"/>
              <a:t>IPv4</a:t>
            </a:r>
            <a:r>
              <a:rPr lang="zh-TW" altLang="en-US" b="1" dirty="0"/>
              <a:t>與</a:t>
            </a:r>
            <a:r>
              <a:rPr lang="en-US" altLang="zh-TW" b="1" dirty="0"/>
              <a:t>IPv6</a:t>
            </a:r>
            <a:r>
              <a:rPr lang="zh-TW" altLang="en-US" b="1" dirty="0"/>
              <a:t>的</a:t>
            </a:r>
            <a:r>
              <a:rPr lang="zh-TW" altLang="en-US" b="1" dirty="0" smtClean="0"/>
              <a:t>差異</a:t>
            </a:r>
            <a:r>
              <a:rPr lang="zh-TW" altLang="en-US" dirty="0" smtClean="0"/>
              <a:t> </a:t>
            </a:r>
            <a:r>
              <a:rPr lang="en-US" altLang="zh-TW" dirty="0">
                <a:hlinkClick r:id="rId2"/>
              </a:rPr>
              <a:t>https://www.ithome.com.tw/tech/92046</a:t>
            </a:r>
            <a:endParaRPr lang="zh-TW" altLang="en-US" b="1"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網路拓樸說明</a:t>
            </a:r>
            <a:endParaRPr lang="zh-TW" altLang="en-US" dirty="0"/>
          </a:p>
        </p:txBody>
      </p:sp>
      <p:grpSp>
        <p:nvGrpSpPr>
          <p:cNvPr id="13" name="群組 96"/>
          <p:cNvGrpSpPr/>
          <p:nvPr/>
        </p:nvGrpSpPr>
        <p:grpSpPr>
          <a:xfrm>
            <a:off x="1134426" y="2199164"/>
            <a:ext cx="1714512" cy="571504"/>
            <a:chOff x="357158" y="5500702"/>
            <a:chExt cx="1714512" cy="571504"/>
          </a:xfrm>
        </p:grpSpPr>
        <p:sp>
          <p:nvSpPr>
            <p:cNvPr id="4" name="橢圓 3"/>
            <p:cNvSpPr/>
            <p:nvPr/>
          </p:nvSpPr>
          <p:spPr>
            <a:xfrm>
              <a:off x="428596" y="578645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5" name="橢圓 4"/>
            <p:cNvSpPr/>
            <p:nvPr/>
          </p:nvSpPr>
          <p:spPr>
            <a:xfrm>
              <a:off x="857224" y="578645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6" name="橢圓 5"/>
            <p:cNvSpPr/>
            <p:nvPr/>
          </p:nvSpPr>
          <p:spPr>
            <a:xfrm>
              <a:off x="1285852" y="578645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7" name="橢圓 6"/>
            <p:cNvSpPr/>
            <p:nvPr/>
          </p:nvSpPr>
          <p:spPr>
            <a:xfrm>
              <a:off x="1714480" y="578645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cxnSp>
          <p:nvCxnSpPr>
            <p:cNvPr id="35" name="直線接點 34"/>
            <p:cNvCxnSpPr/>
            <p:nvPr/>
          </p:nvCxnSpPr>
          <p:spPr>
            <a:xfrm>
              <a:off x="357158" y="5500702"/>
              <a:ext cx="171451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a:stCxn id="4" idx="0"/>
            </p:cNvCxnSpPr>
            <p:nvPr/>
          </p:nvCxnSpPr>
          <p:spPr>
            <a:xfrm rot="5400000" flipH="1" flipV="1">
              <a:off x="428596" y="564357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線接點 37"/>
            <p:cNvCxnSpPr>
              <a:stCxn id="5" idx="0"/>
            </p:cNvCxnSpPr>
            <p:nvPr/>
          </p:nvCxnSpPr>
          <p:spPr>
            <a:xfrm rot="5400000" flipH="1" flipV="1">
              <a:off x="858018" y="5642784"/>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a:stCxn id="6" idx="0"/>
            </p:cNvCxnSpPr>
            <p:nvPr/>
          </p:nvCxnSpPr>
          <p:spPr>
            <a:xfrm rot="5400000" flipH="1" flipV="1">
              <a:off x="1285852" y="5643578"/>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接點 39"/>
            <p:cNvCxnSpPr>
              <a:stCxn id="7" idx="0"/>
            </p:cNvCxnSpPr>
            <p:nvPr/>
          </p:nvCxnSpPr>
          <p:spPr>
            <a:xfrm rot="5400000" flipH="1" flipV="1">
              <a:off x="1715274" y="5642784"/>
              <a:ext cx="285752"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5" name="群組 98"/>
          <p:cNvGrpSpPr/>
          <p:nvPr/>
        </p:nvGrpSpPr>
        <p:grpSpPr>
          <a:xfrm>
            <a:off x="5777896" y="1484784"/>
            <a:ext cx="1428760" cy="1428760"/>
            <a:chOff x="5000628" y="4786322"/>
            <a:chExt cx="1428760" cy="1428760"/>
          </a:xfrm>
        </p:grpSpPr>
        <p:sp>
          <p:nvSpPr>
            <p:cNvPr id="44" name="橢圓 43"/>
            <p:cNvSpPr/>
            <p:nvPr/>
          </p:nvSpPr>
          <p:spPr>
            <a:xfrm>
              <a:off x="5000628" y="535782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45" name="橢圓 44"/>
            <p:cNvSpPr/>
            <p:nvPr/>
          </p:nvSpPr>
          <p:spPr>
            <a:xfrm>
              <a:off x="5572132" y="4786322"/>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46" name="橢圓 45"/>
            <p:cNvSpPr/>
            <p:nvPr/>
          </p:nvSpPr>
          <p:spPr>
            <a:xfrm>
              <a:off x="5572132" y="592933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47" name="橢圓 46"/>
            <p:cNvSpPr/>
            <p:nvPr/>
          </p:nvSpPr>
          <p:spPr>
            <a:xfrm>
              <a:off x="6143636" y="535782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48" name="橢圓 47"/>
            <p:cNvSpPr/>
            <p:nvPr/>
          </p:nvSpPr>
          <p:spPr>
            <a:xfrm>
              <a:off x="5429256" y="5214950"/>
              <a:ext cx="571504" cy="571504"/>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cs typeface="Calibri" pitchFamily="34" charset="0"/>
              </a:endParaRPr>
            </a:p>
          </p:txBody>
        </p:sp>
        <p:cxnSp>
          <p:nvCxnSpPr>
            <p:cNvPr id="50" name="直線接點 49"/>
            <p:cNvCxnSpPr>
              <a:stCxn id="45" idx="4"/>
              <a:endCxn id="48" idx="0"/>
            </p:cNvCxnSpPr>
            <p:nvPr/>
          </p:nvCxnSpPr>
          <p:spPr>
            <a:xfrm rot="5400000">
              <a:off x="5643570" y="514351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線接點 51"/>
            <p:cNvCxnSpPr>
              <a:stCxn id="44" idx="6"/>
              <a:endCxn id="48" idx="2"/>
            </p:cNvCxnSpPr>
            <p:nvPr/>
          </p:nvCxnSpPr>
          <p:spPr>
            <a:xfrm>
              <a:off x="5286380" y="550070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線接點 53"/>
            <p:cNvCxnSpPr>
              <a:stCxn id="47" idx="2"/>
              <a:endCxn id="48" idx="6"/>
            </p:cNvCxnSpPr>
            <p:nvPr/>
          </p:nvCxnSpPr>
          <p:spPr>
            <a:xfrm rot="10800000">
              <a:off x="6000760" y="550070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線接點 55"/>
            <p:cNvCxnSpPr>
              <a:stCxn id="48" idx="4"/>
              <a:endCxn id="46" idx="0"/>
            </p:cNvCxnSpPr>
            <p:nvPr/>
          </p:nvCxnSpPr>
          <p:spPr>
            <a:xfrm rot="5400000">
              <a:off x="5643570" y="5857892"/>
              <a:ext cx="142876" cy="158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群組 99"/>
          <p:cNvGrpSpPr/>
          <p:nvPr/>
        </p:nvGrpSpPr>
        <p:grpSpPr>
          <a:xfrm>
            <a:off x="2483768" y="4005064"/>
            <a:ext cx="1285884" cy="1285884"/>
            <a:chOff x="7143768" y="4857760"/>
            <a:chExt cx="1285884" cy="1285884"/>
          </a:xfrm>
        </p:grpSpPr>
        <p:sp>
          <p:nvSpPr>
            <p:cNvPr id="57" name="橢圓 56"/>
            <p:cNvSpPr/>
            <p:nvPr/>
          </p:nvSpPr>
          <p:spPr>
            <a:xfrm>
              <a:off x="7143768" y="5857892"/>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58" name="橢圓 57"/>
            <p:cNvSpPr/>
            <p:nvPr/>
          </p:nvSpPr>
          <p:spPr>
            <a:xfrm>
              <a:off x="7143768" y="485776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59" name="橢圓 58"/>
            <p:cNvSpPr/>
            <p:nvPr/>
          </p:nvSpPr>
          <p:spPr>
            <a:xfrm>
              <a:off x="8143900" y="5857892"/>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60" name="橢圓 59"/>
            <p:cNvSpPr/>
            <p:nvPr/>
          </p:nvSpPr>
          <p:spPr>
            <a:xfrm>
              <a:off x="8143900" y="485776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67" name="橢圓 66"/>
            <p:cNvSpPr/>
            <p:nvPr/>
          </p:nvSpPr>
          <p:spPr>
            <a:xfrm>
              <a:off x="7643834" y="535782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cxnSp>
          <p:nvCxnSpPr>
            <p:cNvPr id="69" name="直線接點 68"/>
            <p:cNvCxnSpPr>
              <a:stCxn id="58" idx="6"/>
              <a:endCxn id="60" idx="2"/>
            </p:cNvCxnSpPr>
            <p:nvPr/>
          </p:nvCxnSpPr>
          <p:spPr>
            <a:xfrm>
              <a:off x="7429520" y="5000636"/>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接點 70"/>
            <p:cNvCxnSpPr>
              <a:stCxn id="58" idx="4"/>
              <a:endCxn id="57" idx="0"/>
            </p:cNvCxnSpPr>
            <p:nvPr/>
          </p:nvCxnSpPr>
          <p:spPr>
            <a:xfrm rot="5400000">
              <a:off x="6929454" y="550070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線接點 72"/>
            <p:cNvCxnSpPr>
              <a:stCxn id="57" idx="6"/>
              <a:endCxn id="59" idx="2"/>
            </p:cNvCxnSpPr>
            <p:nvPr/>
          </p:nvCxnSpPr>
          <p:spPr>
            <a:xfrm>
              <a:off x="7429520" y="6000768"/>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接點 74"/>
            <p:cNvCxnSpPr>
              <a:stCxn id="60" idx="4"/>
              <a:endCxn id="59" idx="0"/>
            </p:cNvCxnSpPr>
            <p:nvPr/>
          </p:nvCxnSpPr>
          <p:spPr>
            <a:xfrm rot="5400000">
              <a:off x="7929586" y="5500702"/>
              <a:ext cx="71438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直線接點 76"/>
            <p:cNvCxnSpPr>
              <a:stCxn id="67" idx="3"/>
              <a:endCxn id="57" idx="7"/>
            </p:cNvCxnSpPr>
            <p:nvPr/>
          </p:nvCxnSpPr>
          <p:spPr>
            <a:xfrm rot="5400000">
              <a:off x="7387673" y="5601731"/>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接點 78"/>
            <p:cNvCxnSpPr>
              <a:stCxn id="67" idx="7"/>
              <a:endCxn id="60" idx="3"/>
            </p:cNvCxnSpPr>
            <p:nvPr/>
          </p:nvCxnSpPr>
          <p:spPr>
            <a:xfrm rot="5400000" flipH="1" flipV="1">
              <a:off x="7887739" y="5101665"/>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直線接點 80"/>
            <p:cNvCxnSpPr>
              <a:stCxn id="67" idx="5"/>
              <a:endCxn id="59" idx="1"/>
            </p:cNvCxnSpPr>
            <p:nvPr/>
          </p:nvCxnSpPr>
          <p:spPr>
            <a:xfrm rot="16200000" flipH="1">
              <a:off x="7887739" y="5601731"/>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接點 82"/>
            <p:cNvCxnSpPr>
              <a:stCxn id="58" idx="5"/>
              <a:endCxn id="67" idx="1"/>
            </p:cNvCxnSpPr>
            <p:nvPr/>
          </p:nvCxnSpPr>
          <p:spPr>
            <a:xfrm rot="16200000" flipH="1">
              <a:off x="7387673" y="5101665"/>
              <a:ext cx="298008" cy="2980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8" name="群組 100"/>
          <p:cNvGrpSpPr/>
          <p:nvPr/>
        </p:nvGrpSpPr>
        <p:grpSpPr>
          <a:xfrm>
            <a:off x="5004048" y="4077072"/>
            <a:ext cx="1285884" cy="1285884"/>
            <a:chOff x="7143768" y="2571744"/>
            <a:chExt cx="1285884" cy="1285884"/>
          </a:xfrm>
        </p:grpSpPr>
        <p:sp>
          <p:nvSpPr>
            <p:cNvPr id="84" name="橢圓 83"/>
            <p:cNvSpPr/>
            <p:nvPr/>
          </p:nvSpPr>
          <p:spPr>
            <a:xfrm>
              <a:off x="7143768" y="357187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85" name="橢圓 84"/>
            <p:cNvSpPr/>
            <p:nvPr/>
          </p:nvSpPr>
          <p:spPr>
            <a:xfrm>
              <a:off x="7143768" y="257174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86" name="橢圓 85"/>
            <p:cNvSpPr/>
            <p:nvPr/>
          </p:nvSpPr>
          <p:spPr>
            <a:xfrm>
              <a:off x="8143900" y="357187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87" name="橢圓 86"/>
            <p:cNvSpPr/>
            <p:nvPr/>
          </p:nvSpPr>
          <p:spPr>
            <a:xfrm>
              <a:off x="8143900" y="2571744"/>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88" name="橢圓 87"/>
            <p:cNvSpPr/>
            <p:nvPr/>
          </p:nvSpPr>
          <p:spPr>
            <a:xfrm>
              <a:off x="7643834" y="307181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cxnSp>
          <p:nvCxnSpPr>
            <p:cNvPr id="93" name="直線接點 92"/>
            <p:cNvCxnSpPr>
              <a:stCxn id="88" idx="3"/>
              <a:endCxn id="84" idx="7"/>
            </p:cNvCxnSpPr>
            <p:nvPr/>
          </p:nvCxnSpPr>
          <p:spPr>
            <a:xfrm rot="5400000">
              <a:off x="7387673" y="3315715"/>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接點 93"/>
            <p:cNvCxnSpPr>
              <a:stCxn id="88" idx="7"/>
              <a:endCxn id="87" idx="3"/>
            </p:cNvCxnSpPr>
            <p:nvPr/>
          </p:nvCxnSpPr>
          <p:spPr>
            <a:xfrm rot="5400000" flipH="1" flipV="1">
              <a:off x="7887739" y="2815649"/>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接點 94"/>
            <p:cNvCxnSpPr>
              <a:stCxn id="88" idx="5"/>
              <a:endCxn id="86" idx="1"/>
            </p:cNvCxnSpPr>
            <p:nvPr/>
          </p:nvCxnSpPr>
          <p:spPr>
            <a:xfrm rot="16200000" flipH="1">
              <a:off x="7887739" y="3315715"/>
              <a:ext cx="298008" cy="298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線接點 95"/>
            <p:cNvCxnSpPr>
              <a:stCxn id="85" idx="5"/>
              <a:endCxn id="88" idx="1"/>
            </p:cNvCxnSpPr>
            <p:nvPr/>
          </p:nvCxnSpPr>
          <p:spPr>
            <a:xfrm rot="16200000" flipH="1">
              <a:off x="7387673" y="2815649"/>
              <a:ext cx="298008" cy="29800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2" name="文字方塊 101"/>
          <p:cNvSpPr txBox="1"/>
          <p:nvPr/>
        </p:nvSpPr>
        <p:spPr>
          <a:xfrm>
            <a:off x="5361238" y="5549170"/>
            <a:ext cx="599908"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Star</a:t>
            </a:r>
            <a:endParaRPr lang="zh-TW" altLang="en-US" sz="2000" dirty="0">
              <a:latin typeface="Calibri" pitchFamily="34" charset="0"/>
              <a:cs typeface="Calibri" pitchFamily="34" charset="0"/>
            </a:endParaRPr>
          </a:p>
        </p:txBody>
      </p:sp>
      <p:sp>
        <p:nvSpPr>
          <p:cNvPr id="103" name="文字方塊 102"/>
          <p:cNvSpPr txBox="1"/>
          <p:nvPr/>
        </p:nvSpPr>
        <p:spPr>
          <a:xfrm>
            <a:off x="2769520" y="5477162"/>
            <a:ext cx="768159"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Mesh</a:t>
            </a:r>
            <a:endParaRPr lang="zh-TW" altLang="en-US" sz="2000" dirty="0">
              <a:latin typeface="Calibri" pitchFamily="34" charset="0"/>
              <a:cs typeface="Calibri" pitchFamily="34" charset="0"/>
            </a:endParaRPr>
          </a:p>
        </p:txBody>
      </p:sp>
      <p:sp>
        <p:nvSpPr>
          <p:cNvPr id="104" name="文字方塊 103"/>
          <p:cNvSpPr txBox="1"/>
          <p:nvPr/>
        </p:nvSpPr>
        <p:spPr>
          <a:xfrm>
            <a:off x="6184596" y="3028890"/>
            <a:ext cx="638316"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Ring</a:t>
            </a:r>
            <a:endParaRPr lang="zh-TW" altLang="en-US" sz="2000" dirty="0">
              <a:latin typeface="Calibri" pitchFamily="34" charset="0"/>
              <a:cs typeface="Calibri" pitchFamily="34" charset="0"/>
            </a:endParaRPr>
          </a:p>
        </p:txBody>
      </p:sp>
      <p:sp>
        <p:nvSpPr>
          <p:cNvPr id="105" name="文字方塊 104"/>
          <p:cNvSpPr txBox="1"/>
          <p:nvPr/>
        </p:nvSpPr>
        <p:spPr>
          <a:xfrm>
            <a:off x="3991946" y="3028890"/>
            <a:ext cx="636649"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Tree</a:t>
            </a:r>
            <a:endParaRPr lang="zh-TW" altLang="en-US" sz="2000" dirty="0">
              <a:latin typeface="Calibri" pitchFamily="34" charset="0"/>
              <a:cs typeface="Calibri" pitchFamily="34" charset="0"/>
            </a:endParaRPr>
          </a:p>
        </p:txBody>
      </p:sp>
      <p:sp>
        <p:nvSpPr>
          <p:cNvPr id="106" name="文字方塊 105"/>
          <p:cNvSpPr txBox="1"/>
          <p:nvPr/>
        </p:nvSpPr>
        <p:spPr>
          <a:xfrm>
            <a:off x="1756137" y="3028890"/>
            <a:ext cx="559769"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Bus</a:t>
            </a:r>
            <a:endParaRPr lang="zh-TW" altLang="en-US" sz="2000" dirty="0">
              <a:latin typeface="Calibri" pitchFamily="34" charset="0"/>
              <a:cs typeface="Calibri" pitchFamily="34" charset="0"/>
            </a:endParaRPr>
          </a:p>
        </p:txBody>
      </p:sp>
      <p:grpSp>
        <p:nvGrpSpPr>
          <p:cNvPr id="19" name="群組 122"/>
          <p:cNvGrpSpPr/>
          <p:nvPr/>
        </p:nvGrpSpPr>
        <p:grpSpPr>
          <a:xfrm>
            <a:off x="3491880" y="1484784"/>
            <a:ext cx="1571636" cy="1428760"/>
            <a:chOff x="2714612" y="4786322"/>
            <a:chExt cx="1571636" cy="1428760"/>
          </a:xfrm>
        </p:grpSpPr>
        <p:sp>
          <p:nvSpPr>
            <p:cNvPr id="8" name="橢圓 7"/>
            <p:cNvSpPr/>
            <p:nvPr/>
          </p:nvSpPr>
          <p:spPr>
            <a:xfrm>
              <a:off x="2714612" y="592933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9" name="橢圓 8"/>
            <p:cNvSpPr/>
            <p:nvPr/>
          </p:nvSpPr>
          <p:spPr>
            <a:xfrm>
              <a:off x="3143240" y="592933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10" name="橢圓 9"/>
            <p:cNvSpPr/>
            <p:nvPr/>
          </p:nvSpPr>
          <p:spPr>
            <a:xfrm>
              <a:off x="3571868" y="592933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11" name="橢圓 10"/>
            <p:cNvSpPr/>
            <p:nvPr/>
          </p:nvSpPr>
          <p:spPr>
            <a:xfrm>
              <a:off x="4000496" y="5929330"/>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12" name="橢圓 11"/>
            <p:cNvSpPr/>
            <p:nvPr/>
          </p:nvSpPr>
          <p:spPr>
            <a:xfrm>
              <a:off x="2928926" y="535782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14" name="橢圓 13"/>
            <p:cNvSpPr/>
            <p:nvPr/>
          </p:nvSpPr>
          <p:spPr>
            <a:xfrm>
              <a:off x="3786182" y="5357826"/>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sp>
          <p:nvSpPr>
            <p:cNvPr id="16" name="橢圓 15"/>
            <p:cNvSpPr/>
            <p:nvPr/>
          </p:nvSpPr>
          <p:spPr>
            <a:xfrm>
              <a:off x="3357554" y="4786322"/>
              <a:ext cx="285752" cy="2857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cs typeface="Calibri" pitchFamily="34" charset="0"/>
              </a:endParaRPr>
            </a:p>
          </p:txBody>
        </p:sp>
        <p:cxnSp>
          <p:nvCxnSpPr>
            <p:cNvPr id="108" name="肘形接點 107"/>
            <p:cNvCxnSpPr>
              <a:stCxn id="8" idx="0"/>
              <a:endCxn id="9" idx="0"/>
            </p:cNvCxnSpPr>
            <p:nvPr/>
          </p:nvCxnSpPr>
          <p:spPr>
            <a:xfrm rot="5400000" flipH="1" flipV="1">
              <a:off x="3071802" y="5715016"/>
              <a:ext cx="1588" cy="428628"/>
            </a:xfrm>
            <a:prstGeom prst="bentConnector3">
              <a:avLst>
                <a:gd name="adj1" fmla="val 9238857"/>
              </a:avLst>
            </a:prstGeom>
          </p:spPr>
          <p:style>
            <a:lnRef idx="1">
              <a:schemeClr val="accent1"/>
            </a:lnRef>
            <a:fillRef idx="0">
              <a:schemeClr val="accent1"/>
            </a:fillRef>
            <a:effectRef idx="0">
              <a:schemeClr val="accent1"/>
            </a:effectRef>
            <a:fontRef idx="minor">
              <a:schemeClr val="tx1"/>
            </a:fontRef>
          </p:style>
        </p:cxnSp>
        <p:cxnSp>
          <p:nvCxnSpPr>
            <p:cNvPr id="110" name="肘形接點 109"/>
            <p:cNvCxnSpPr>
              <a:stCxn id="10" idx="0"/>
              <a:endCxn id="11" idx="0"/>
            </p:cNvCxnSpPr>
            <p:nvPr/>
          </p:nvCxnSpPr>
          <p:spPr>
            <a:xfrm rot="5400000" flipH="1" flipV="1">
              <a:off x="3929058" y="5715016"/>
              <a:ext cx="1588" cy="428628"/>
            </a:xfrm>
            <a:prstGeom prst="bentConnector3">
              <a:avLst>
                <a:gd name="adj1" fmla="val 8379411"/>
              </a:avLst>
            </a:prstGeom>
          </p:spPr>
          <p:style>
            <a:lnRef idx="1">
              <a:schemeClr val="accent1"/>
            </a:lnRef>
            <a:fillRef idx="0">
              <a:schemeClr val="accent1"/>
            </a:fillRef>
            <a:effectRef idx="0">
              <a:schemeClr val="accent1"/>
            </a:effectRef>
            <a:fontRef idx="minor">
              <a:schemeClr val="tx1"/>
            </a:fontRef>
          </p:style>
        </p:cxnSp>
        <p:cxnSp>
          <p:nvCxnSpPr>
            <p:cNvPr id="115" name="肘形接點 114"/>
            <p:cNvCxnSpPr>
              <a:stCxn id="12" idx="0"/>
              <a:endCxn id="14" idx="0"/>
            </p:cNvCxnSpPr>
            <p:nvPr/>
          </p:nvCxnSpPr>
          <p:spPr>
            <a:xfrm rot="5400000" flipH="1" flipV="1">
              <a:off x="3500430" y="4929198"/>
              <a:ext cx="1588" cy="857256"/>
            </a:xfrm>
            <a:prstGeom prst="bentConnector3">
              <a:avLst>
                <a:gd name="adj1" fmla="val 10098303"/>
              </a:avLst>
            </a:prstGeom>
          </p:spPr>
          <p:style>
            <a:lnRef idx="1">
              <a:schemeClr val="accent1"/>
            </a:lnRef>
            <a:fillRef idx="0">
              <a:schemeClr val="accent1"/>
            </a:fillRef>
            <a:effectRef idx="0">
              <a:schemeClr val="accent1"/>
            </a:effectRef>
            <a:fontRef idx="minor">
              <a:schemeClr val="tx1"/>
            </a:fontRef>
          </p:style>
        </p:cxnSp>
        <p:cxnSp>
          <p:nvCxnSpPr>
            <p:cNvPr id="118" name="直線接點 117"/>
            <p:cNvCxnSpPr>
              <a:stCxn id="16" idx="4"/>
            </p:cNvCxnSpPr>
            <p:nvPr/>
          </p:nvCxnSpPr>
          <p:spPr>
            <a:xfrm rot="5400000">
              <a:off x="3428992" y="5143512"/>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接點 119"/>
            <p:cNvCxnSpPr>
              <a:stCxn id="12" idx="4"/>
            </p:cNvCxnSpPr>
            <p:nvPr/>
          </p:nvCxnSpPr>
          <p:spPr>
            <a:xfrm rot="5400000">
              <a:off x="3000364" y="5715016"/>
              <a:ext cx="1428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線接點 121"/>
            <p:cNvCxnSpPr>
              <a:stCxn id="14" idx="4"/>
            </p:cNvCxnSpPr>
            <p:nvPr/>
          </p:nvCxnSpPr>
          <p:spPr>
            <a:xfrm rot="5400000">
              <a:off x="3857620" y="5715016"/>
              <a:ext cx="142876"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95713" y="1340768"/>
            <a:ext cx="8215370" cy="5214974"/>
          </a:xfrm>
        </p:spPr>
        <p:txBody>
          <a:bodyPr>
            <a:noAutofit/>
          </a:bodyPr>
          <a:lstStyle/>
          <a:p>
            <a:pPr>
              <a:spcBef>
                <a:spcPts val="1200"/>
              </a:spcBef>
            </a:pPr>
            <a:r>
              <a:rPr lang="zh-TW" altLang="en-US" sz="1800" dirty="0" smtClean="0"/>
              <a:t>匯流排 </a:t>
            </a:r>
            <a:r>
              <a:rPr lang="en-US" altLang="zh-TW" sz="1800" dirty="0" smtClean="0"/>
              <a:t>(bus)</a:t>
            </a:r>
            <a:r>
              <a:rPr lang="zh-TW" altLang="en-US" sz="1800" dirty="0" smtClean="0"/>
              <a:t>：所有的元件 </a:t>
            </a:r>
            <a:r>
              <a:rPr lang="en-US" altLang="zh-TW" sz="1800" dirty="0" smtClean="0"/>
              <a:t>(</a:t>
            </a:r>
            <a:r>
              <a:rPr lang="zh-TW" altLang="en-US" sz="1800" dirty="0" smtClean="0"/>
              <a:t>電腦、路由器、防火牆等</a:t>
            </a:r>
            <a:r>
              <a:rPr lang="en-US" altLang="zh-TW" sz="1800" dirty="0" smtClean="0"/>
              <a:t>) </a:t>
            </a:r>
            <a:r>
              <a:rPr lang="zh-TW" altLang="en-US" sz="1800" dirty="0" smtClean="0"/>
              <a:t>都在一條匯流排上，匯流排的優點是可擴充性，增加或移除元件不影響運作；</a:t>
            </a:r>
            <a:r>
              <a:rPr lang="zh-TW" altLang="en-US" sz="1800" dirty="0" smtClean="0">
                <a:solidFill>
                  <a:srgbClr val="0000FF"/>
                </a:solidFill>
              </a:rPr>
              <a:t>缺點是一旦匯流排故障，整個網路都無法運作</a:t>
            </a:r>
            <a:r>
              <a:rPr lang="zh-TW" altLang="en-US" sz="1800" dirty="0" smtClean="0"/>
              <a:t>。</a:t>
            </a:r>
            <a:endParaRPr lang="en-US" altLang="zh-TW" sz="1800" dirty="0" smtClean="0"/>
          </a:p>
          <a:p>
            <a:pPr>
              <a:spcBef>
                <a:spcPts val="1200"/>
              </a:spcBef>
            </a:pPr>
            <a:r>
              <a:rPr lang="zh-TW" altLang="en-US" sz="1800" dirty="0" smtClean="0"/>
              <a:t>樹狀 </a:t>
            </a:r>
            <a:r>
              <a:rPr lang="en-US" altLang="zh-TW" sz="1800" dirty="0" smtClean="0"/>
              <a:t>(tree)</a:t>
            </a:r>
            <a:r>
              <a:rPr lang="zh-TW" altLang="en-US" sz="1800" dirty="0" smtClean="0"/>
              <a:t>：通常是以交換器將元件組成樹枝狀。優點也是可擴充性，增加或移除元件還算容易；</a:t>
            </a:r>
            <a:r>
              <a:rPr lang="zh-TW" altLang="en-US" sz="1800" dirty="0" smtClean="0">
                <a:solidFill>
                  <a:srgbClr val="0000FF"/>
                </a:solidFill>
              </a:rPr>
              <a:t>缺點是若交換器故障，影響掛在下面的所有元件</a:t>
            </a:r>
            <a:r>
              <a:rPr lang="zh-TW" altLang="en-US" sz="1800" dirty="0" smtClean="0"/>
              <a:t>。</a:t>
            </a:r>
            <a:endParaRPr lang="en-US" altLang="zh-TW" sz="1800" dirty="0" smtClean="0"/>
          </a:p>
          <a:p>
            <a:pPr>
              <a:spcBef>
                <a:spcPts val="1200"/>
              </a:spcBef>
            </a:pPr>
            <a:r>
              <a:rPr lang="zh-TW" altLang="en-US" sz="1800" dirty="0" smtClean="0"/>
              <a:t>環狀 </a:t>
            </a:r>
            <a:r>
              <a:rPr lang="en-US" altLang="zh-TW" sz="1800" dirty="0" smtClean="0"/>
              <a:t>(ring)</a:t>
            </a:r>
            <a:r>
              <a:rPr lang="zh-TW" altLang="en-US" sz="1800" dirty="0" smtClean="0"/>
              <a:t>：纜線圍成環形，資料都是同一個流向，以環狀結構以代符 </a:t>
            </a:r>
            <a:r>
              <a:rPr lang="en-US" altLang="zh-TW" sz="1800" dirty="0" smtClean="0"/>
              <a:t>(token) </a:t>
            </a:r>
            <a:r>
              <a:rPr lang="zh-TW" altLang="en-US" sz="1800" dirty="0" smtClean="0"/>
              <a:t>控制資料流動順序。優點是每個元件傳輸機會公平；</a:t>
            </a:r>
            <a:r>
              <a:rPr lang="zh-TW" altLang="en-US" sz="1800" dirty="0" smtClean="0">
                <a:solidFill>
                  <a:srgbClr val="0000FF"/>
                </a:solidFill>
              </a:rPr>
              <a:t>缺點是任何元件故障，網路就無法運作</a:t>
            </a:r>
            <a:r>
              <a:rPr lang="zh-TW" altLang="en-US" sz="1800" dirty="0" smtClean="0"/>
              <a:t>。</a:t>
            </a:r>
            <a:endParaRPr lang="en-US" altLang="zh-TW" sz="1800" dirty="0" smtClean="0"/>
          </a:p>
          <a:p>
            <a:pPr>
              <a:spcBef>
                <a:spcPts val="1200"/>
              </a:spcBef>
            </a:pPr>
            <a:r>
              <a:rPr lang="zh-TW" altLang="en-US" sz="1800" dirty="0" smtClean="0"/>
              <a:t>網格狀 </a:t>
            </a:r>
            <a:r>
              <a:rPr lang="en-US" altLang="zh-TW" sz="1800" dirty="0" smtClean="0"/>
              <a:t>(Mesh)</a:t>
            </a:r>
            <a:r>
              <a:rPr lang="zh-TW" altLang="en-US" sz="1800" dirty="0" smtClean="0"/>
              <a:t>：所有元件都彼此連結；它的優點是有</a:t>
            </a:r>
            <a:r>
              <a:rPr lang="zh-TW" altLang="en-US" sz="1800" dirty="0" smtClean="0">
                <a:solidFill>
                  <a:srgbClr val="C00000"/>
                </a:solidFill>
              </a:rPr>
              <a:t>備援 </a:t>
            </a:r>
            <a:r>
              <a:rPr lang="en-US" altLang="zh-TW" sz="1800" dirty="0" smtClean="0">
                <a:solidFill>
                  <a:srgbClr val="C00000"/>
                </a:solidFill>
              </a:rPr>
              <a:t>(redundancy)</a:t>
            </a:r>
            <a:r>
              <a:rPr lang="zh-TW" altLang="en-US" sz="1800" dirty="0" smtClean="0"/>
              <a:t>，元件或</a:t>
            </a:r>
            <a:r>
              <a:rPr lang="zh-TW" altLang="en-US" sz="1800" dirty="0" smtClean="0">
                <a:solidFill>
                  <a:srgbClr val="0000FF"/>
                </a:solidFill>
              </a:rPr>
              <a:t>纜線故障有機會找到替代通路</a:t>
            </a:r>
            <a:r>
              <a:rPr lang="zh-TW" altLang="en-US" sz="1800" dirty="0" smtClean="0"/>
              <a:t>。缺點是成本高且較難管理。</a:t>
            </a:r>
            <a:endParaRPr lang="en-US" altLang="zh-TW" sz="1800" dirty="0" smtClean="0"/>
          </a:p>
          <a:p>
            <a:pPr>
              <a:spcBef>
                <a:spcPts val="1200"/>
              </a:spcBef>
            </a:pPr>
            <a:r>
              <a:rPr lang="zh-TW" altLang="en-US" sz="1800" dirty="0" smtClean="0">
                <a:solidFill>
                  <a:srgbClr val="FF0000"/>
                </a:solidFill>
              </a:rPr>
              <a:t>輻射狀 </a:t>
            </a:r>
            <a:r>
              <a:rPr lang="en-US" altLang="zh-TW" sz="1800" dirty="0" smtClean="0">
                <a:solidFill>
                  <a:srgbClr val="FF0000"/>
                </a:solidFill>
              </a:rPr>
              <a:t>(star)</a:t>
            </a:r>
            <a:r>
              <a:rPr lang="zh-TW" altLang="en-US" sz="1800" dirty="0" smtClean="0">
                <a:solidFill>
                  <a:srgbClr val="FF0000"/>
                </a:solidFill>
              </a:rPr>
              <a:t>：</a:t>
            </a:r>
            <a:r>
              <a:rPr lang="zh-TW" altLang="en-US" sz="1800" dirty="0" smtClean="0">
                <a:solidFill>
                  <a:srgbClr val="0000FF"/>
                </a:solidFill>
              </a:rPr>
              <a:t>所有的元件都連結到一個中心元件 </a:t>
            </a:r>
            <a:r>
              <a:rPr lang="en-US" altLang="zh-TW" sz="1800" dirty="0" smtClean="0">
                <a:solidFill>
                  <a:srgbClr val="C00000"/>
                </a:solidFill>
              </a:rPr>
              <a:t>(</a:t>
            </a:r>
            <a:r>
              <a:rPr lang="zh-TW" altLang="en-US" sz="1800" dirty="0" smtClean="0">
                <a:solidFill>
                  <a:srgbClr val="C00000"/>
                </a:solidFill>
              </a:rPr>
              <a:t>例如一台路由器</a:t>
            </a:r>
            <a:r>
              <a:rPr lang="en-US" altLang="zh-TW" sz="1800" dirty="0" smtClean="0">
                <a:solidFill>
                  <a:srgbClr val="C00000"/>
                </a:solidFill>
              </a:rPr>
              <a:t>)</a:t>
            </a:r>
            <a:r>
              <a:rPr lang="zh-TW" altLang="en-US" sz="1800" dirty="0" smtClean="0">
                <a:solidFill>
                  <a:srgbClr val="0000FF"/>
                </a:solidFill>
              </a:rPr>
              <a:t>，</a:t>
            </a:r>
            <a:r>
              <a:rPr lang="zh-TW" altLang="en-US" sz="1800" dirty="0" smtClean="0">
                <a:solidFill>
                  <a:srgbClr val="C00000"/>
                </a:solidFill>
              </a:rPr>
              <a:t>目前區域網路大多採用輻射狀結構</a:t>
            </a:r>
            <a:r>
              <a:rPr lang="zh-TW" altLang="en-US" sz="1800" dirty="0" smtClean="0">
                <a:solidFill>
                  <a:srgbClr val="0000FF"/>
                </a:solidFill>
              </a:rPr>
              <a:t>，因為容易管理。它的另一個優點是可擴充性，增加或移除元件不影響運作</a:t>
            </a:r>
            <a:r>
              <a:rPr lang="zh-TW" altLang="en-US" sz="1800" dirty="0" smtClean="0"/>
              <a:t>；缺點是中心元件故障網路就無法運作。</a:t>
            </a:r>
          </a:p>
          <a:p>
            <a:pPr>
              <a:spcBef>
                <a:spcPts val="1200"/>
              </a:spcBef>
            </a:pPr>
            <a:endParaRPr lang="en-US" altLang="zh-TW" sz="1800" dirty="0" smtClean="0"/>
          </a:p>
        </p:txBody>
      </p:sp>
      <p:sp>
        <p:nvSpPr>
          <p:cNvPr id="3" name="標題 2"/>
          <p:cNvSpPr>
            <a:spLocks noGrp="1"/>
          </p:cNvSpPr>
          <p:nvPr>
            <p:ph type="title"/>
          </p:nvPr>
        </p:nvSpPr>
        <p:spPr/>
        <p:txBody>
          <a:bodyPr/>
          <a:lstStyle/>
          <a:p>
            <a:r>
              <a:rPr lang="zh-TW" altLang="en-US" dirty="0" smtClean="0"/>
              <a:t>網路拓樸說明</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63682"/>
          <a:ext cx="8215314" cy="4851400"/>
        </p:xfrm>
        <a:graphic>
          <a:graphicData uri="http://schemas.openxmlformats.org/drawingml/2006/table">
            <a:tbl>
              <a:tblPr firstRow="1" bandRow="1">
                <a:tableStyleId>{5C22544A-7EE6-4342-B048-85BDC9FD1C3A}</a:tableStyleId>
              </a:tblPr>
              <a:tblGrid>
                <a:gridCol w="1428730">
                  <a:extLst>
                    <a:ext uri="{9D8B030D-6E8A-4147-A177-3AD203B41FA5}">
                      <a16:colId xmlns:a16="http://schemas.microsoft.com/office/drawing/2014/main" val="20000"/>
                    </a:ext>
                  </a:extLst>
                </a:gridCol>
                <a:gridCol w="6786584">
                  <a:extLst>
                    <a:ext uri="{9D8B030D-6E8A-4147-A177-3AD203B41FA5}">
                      <a16:colId xmlns:a16="http://schemas.microsoft.com/office/drawing/2014/main" val="20001"/>
                    </a:ext>
                  </a:extLst>
                </a:gridCol>
              </a:tblGrid>
              <a:tr h="370840">
                <a:tc>
                  <a:txBody>
                    <a:bodyPr/>
                    <a:lstStyle/>
                    <a:p>
                      <a:pPr algn="ctr"/>
                      <a:r>
                        <a:rPr lang="en-US" altLang="zh-TW" sz="1800" dirty="0" smtClean="0">
                          <a:latin typeface="Calibri" pitchFamily="34" charset="0"/>
                        </a:rPr>
                        <a:t>OSI</a:t>
                      </a:r>
                      <a:r>
                        <a:rPr lang="zh-TW" altLang="en-US" sz="1800" baseline="0" dirty="0" smtClean="0">
                          <a:latin typeface="Calibri" pitchFamily="34" charset="0"/>
                        </a:rPr>
                        <a:t> 層級</a:t>
                      </a:r>
                      <a:endParaRPr lang="zh-TW" altLang="en-US" sz="1800" dirty="0">
                        <a:latin typeface="Calibri" pitchFamily="34" charset="0"/>
                      </a:endParaRPr>
                    </a:p>
                  </a:txBody>
                  <a:tcPr anchor="ctr"/>
                </a:tc>
                <a:tc>
                  <a:txBody>
                    <a:bodyPr/>
                    <a:lstStyle/>
                    <a:p>
                      <a:pPr algn="ctr"/>
                      <a:r>
                        <a:rPr lang="zh-TW" altLang="en-US" sz="1800" dirty="0" smtClean="0">
                          <a:latin typeface="Calibri" pitchFamily="34" charset="0"/>
                        </a:rPr>
                        <a:t>功能摘要</a:t>
                      </a:r>
                      <a:endParaRPr lang="zh-TW" altLang="en-US" sz="1800" dirty="0">
                        <a:latin typeface="Calibri" pitchFamily="34" charset="0"/>
                      </a:endParaRPr>
                    </a:p>
                  </a:txBody>
                  <a:tcPr/>
                </a:tc>
                <a:extLst>
                  <a:ext uri="{0D108BD9-81ED-4DB2-BD59-A6C34878D82A}">
                    <a16:rowId xmlns:a16="http://schemas.microsoft.com/office/drawing/2014/main" val="10000"/>
                  </a:ext>
                </a:extLst>
              </a:tr>
              <a:tr h="370840">
                <a:tc>
                  <a:txBody>
                    <a:bodyPr/>
                    <a:lstStyle/>
                    <a:p>
                      <a:pPr algn="ctr"/>
                      <a:r>
                        <a:rPr lang="zh-TW" altLang="en-US" sz="1800" dirty="0" smtClean="0">
                          <a:latin typeface="Calibri" pitchFamily="34" charset="0"/>
                          <a:ea typeface="+mn-ea"/>
                        </a:rPr>
                        <a:t>應用層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Application</a:t>
                      </a:r>
                      <a:endParaRPr lang="zh-TW" altLang="en-US" sz="1800" dirty="0">
                        <a:latin typeface="Calibri" pitchFamily="34" charset="0"/>
                        <a:ea typeface="+mn-ea"/>
                      </a:endParaRPr>
                    </a:p>
                  </a:txBody>
                  <a:tcPr anchor="ctr"/>
                </a:tc>
                <a:tc>
                  <a:txBody>
                    <a:bodyPr/>
                    <a:lstStyle/>
                    <a:p>
                      <a:r>
                        <a:rPr lang="zh-TW" altLang="en-US" sz="1800" dirty="0" smtClean="0"/>
                        <a:t>描述資訊的結構、解釋、與處理；</a:t>
                      </a:r>
                      <a:r>
                        <a:rPr lang="zh-TW" altLang="en-US" dirty="0" smtClean="0"/>
                        <a:t>提供應用程式服務所需的連接，並透過其下各傳送層來發送和接收資料。</a:t>
                      </a:r>
                      <a:endParaRPr lang="zh-TW" altLang="en-US" sz="1800" dirty="0" smtClean="0"/>
                    </a:p>
                  </a:txBody>
                  <a:tcPr/>
                </a:tc>
                <a:extLst>
                  <a:ext uri="{0D108BD9-81ED-4DB2-BD59-A6C34878D82A}">
                    <a16:rowId xmlns:a16="http://schemas.microsoft.com/office/drawing/2014/main" val="10001"/>
                  </a:ext>
                </a:extLst>
              </a:tr>
              <a:tr h="370840">
                <a:tc>
                  <a:txBody>
                    <a:bodyPr/>
                    <a:lstStyle/>
                    <a:p>
                      <a:pPr algn="ctr"/>
                      <a:r>
                        <a:rPr lang="zh-TW" altLang="en-US" sz="1800" dirty="0" smtClean="0">
                          <a:latin typeface="Calibri" pitchFamily="34" charset="0"/>
                          <a:ea typeface="+mn-ea"/>
                        </a:rPr>
                        <a:t>展現層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Presentation</a:t>
                      </a:r>
                      <a:endParaRPr lang="zh-TW" altLang="en-US" sz="1800" dirty="0">
                        <a:latin typeface="Calibri" pitchFamily="34" charset="0"/>
                        <a:ea typeface="+mn-ea"/>
                      </a:endParaRPr>
                    </a:p>
                  </a:txBody>
                  <a:tcPr anchor="ctr"/>
                </a:tc>
                <a:tc>
                  <a:txBody>
                    <a:bodyPr/>
                    <a:lstStyle/>
                    <a:p>
                      <a:r>
                        <a:rPr lang="zh-TW" altLang="en-US" sz="1800" dirty="0" smtClean="0">
                          <a:latin typeface="Calibri" pitchFamily="34" charset="0"/>
                          <a:ea typeface="+mn-ea"/>
                        </a:rPr>
                        <a:t>描述資訊的展現，例如</a:t>
                      </a:r>
                      <a:r>
                        <a:rPr lang="zh-TW" altLang="en-US" dirty="0" smtClean="0"/>
                        <a:t>字元碼轉換、資料形態轉換、與資料壓縮和加密等。</a:t>
                      </a:r>
                      <a:endParaRPr lang="en-US" altLang="zh-TW" dirty="0" smtClean="0"/>
                    </a:p>
                  </a:txBody>
                  <a:tcPr/>
                </a:tc>
                <a:extLst>
                  <a:ext uri="{0D108BD9-81ED-4DB2-BD59-A6C34878D82A}">
                    <a16:rowId xmlns:a16="http://schemas.microsoft.com/office/drawing/2014/main" val="10002"/>
                  </a:ext>
                </a:extLst>
              </a:tr>
              <a:tr h="370840">
                <a:tc>
                  <a:txBody>
                    <a:bodyPr/>
                    <a:lstStyle/>
                    <a:p>
                      <a:pPr algn="ctr"/>
                      <a:r>
                        <a:rPr lang="zh-TW" altLang="en-US" sz="1800" dirty="0" smtClean="0">
                          <a:latin typeface="Calibri" pitchFamily="34" charset="0"/>
                          <a:ea typeface="+mn-ea"/>
                        </a:rPr>
                        <a:t>會談層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Session</a:t>
                      </a:r>
                      <a:endParaRPr lang="zh-TW" altLang="en-US" sz="1800" dirty="0">
                        <a:latin typeface="Calibri" pitchFamily="34" charset="0"/>
                        <a:ea typeface="+mn-ea"/>
                      </a:endParaRPr>
                    </a:p>
                  </a:txBody>
                  <a:tcPr anchor="ctr"/>
                </a:tc>
                <a:tc>
                  <a:txBody>
                    <a:bodyPr/>
                    <a:lstStyle/>
                    <a:p>
                      <a:r>
                        <a:rPr lang="zh-TW" altLang="en-US" sz="1800" dirty="0" smtClean="0">
                          <a:latin typeface="Calibri" pitchFamily="34" charset="0"/>
                          <a:ea typeface="+mn-ea"/>
                        </a:rPr>
                        <a:t>描述應用與應用之間的握手 </a:t>
                      </a:r>
                      <a:r>
                        <a:rPr lang="en-US" altLang="zh-TW" sz="1800" dirty="0" smtClean="0">
                          <a:latin typeface="Calibri" pitchFamily="34" charset="0"/>
                          <a:ea typeface="+mn-ea"/>
                        </a:rPr>
                        <a:t>(handshake)</a:t>
                      </a:r>
                      <a:r>
                        <a:rPr lang="zh-TW" altLang="en-US" sz="1800" dirty="0" smtClean="0">
                          <a:latin typeface="Calibri" pitchFamily="34" charset="0"/>
                          <a:ea typeface="+mn-ea"/>
                        </a:rPr>
                        <a:t>，像是身分認證或登入程序等。</a:t>
                      </a:r>
                    </a:p>
                  </a:txBody>
                  <a:tcPr/>
                </a:tc>
                <a:extLst>
                  <a:ext uri="{0D108BD9-81ED-4DB2-BD59-A6C34878D82A}">
                    <a16:rowId xmlns:a16="http://schemas.microsoft.com/office/drawing/2014/main" val="10003"/>
                  </a:ext>
                </a:extLst>
              </a:tr>
              <a:tr h="370840">
                <a:tc>
                  <a:txBody>
                    <a:bodyPr/>
                    <a:lstStyle/>
                    <a:p>
                      <a:pPr algn="ctr"/>
                      <a:r>
                        <a:rPr lang="zh-TW" altLang="en-US" sz="1800" dirty="0" smtClean="0">
                          <a:latin typeface="Calibri" pitchFamily="34" charset="0"/>
                          <a:ea typeface="+mn-ea"/>
                        </a:rPr>
                        <a:t>傳輸層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Transport</a:t>
                      </a:r>
                      <a:endParaRPr lang="zh-TW" altLang="en-US" sz="1800" dirty="0">
                        <a:latin typeface="Calibri" pitchFamily="34" charset="0"/>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ea typeface="+mn-ea"/>
                        </a:rPr>
                        <a:t>描述應用與應用之間的資料傳送，並提供流程控制、錯誤偵測與修正，例如使用 </a:t>
                      </a:r>
                      <a:r>
                        <a:rPr lang="en-US" altLang="zh-TW" sz="1800" dirty="0" smtClean="0">
                          <a:latin typeface="Calibri" pitchFamily="34" charset="0"/>
                          <a:ea typeface="+mn-ea"/>
                        </a:rPr>
                        <a:t>TCP </a:t>
                      </a:r>
                      <a:r>
                        <a:rPr lang="zh-TW" altLang="en-US" sz="1800" dirty="0" smtClean="0">
                          <a:latin typeface="Calibri" pitchFamily="34" charset="0"/>
                          <a:ea typeface="+mn-ea"/>
                        </a:rPr>
                        <a:t>或 </a:t>
                      </a:r>
                      <a:r>
                        <a:rPr lang="en-US" altLang="zh-TW" sz="1800" dirty="0" smtClean="0">
                          <a:latin typeface="Calibri" pitchFamily="34" charset="0"/>
                          <a:ea typeface="+mn-ea"/>
                        </a:rPr>
                        <a:t>UDP</a:t>
                      </a:r>
                      <a:r>
                        <a:rPr lang="zh-TW" altLang="en-US" sz="1800" dirty="0" smtClean="0">
                          <a:latin typeface="Calibri" pitchFamily="34" charset="0"/>
                          <a:ea typeface="+mn-ea"/>
                        </a:rPr>
                        <a:t> 協定。</a:t>
                      </a:r>
                      <a:endParaRPr lang="zh-TW" altLang="en-US" sz="1800" dirty="0">
                        <a:latin typeface="Calibri" pitchFamily="34" charset="0"/>
                        <a:ea typeface="+mn-ea"/>
                      </a:endParaRPr>
                    </a:p>
                  </a:txBody>
                  <a:tcPr/>
                </a:tc>
                <a:extLst>
                  <a:ext uri="{0D108BD9-81ED-4DB2-BD59-A6C34878D82A}">
                    <a16:rowId xmlns:a16="http://schemas.microsoft.com/office/drawing/2014/main" val="10004"/>
                  </a:ext>
                </a:extLst>
              </a:tr>
              <a:tr h="370840">
                <a:tc>
                  <a:txBody>
                    <a:bodyPr/>
                    <a:lstStyle/>
                    <a:p>
                      <a:pPr algn="ctr"/>
                      <a:r>
                        <a:rPr lang="zh-TW" altLang="en-US" sz="1800" dirty="0" smtClean="0">
                          <a:latin typeface="Calibri" pitchFamily="34" charset="0"/>
                          <a:ea typeface="+mn-ea"/>
                        </a:rPr>
                        <a:t>網路層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Network</a:t>
                      </a:r>
                      <a:endParaRPr lang="zh-TW" altLang="en-US" sz="1800" dirty="0">
                        <a:latin typeface="Calibri" pitchFamily="34" charset="0"/>
                        <a:ea typeface="+mn-ea"/>
                      </a:endParaRPr>
                    </a:p>
                  </a:txBody>
                  <a:tcPr anchor="ctr"/>
                </a:tc>
                <a:tc>
                  <a:txBody>
                    <a:bodyPr/>
                    <a:lstStyle/>
                    <a:p>
                      <a:r>
                        <a:rPr lang="zh-TW" altLang="en-US" sz="1800" dirty="0" smtClean="0">
                          <a:latin typeface="Calibri" pitchFamily="34" charset="0"/>
                          <a:ea typeface="+mn-ea"/>
                        </a:rPr>
                        <a:t>描述網路與網路之間的資料傳送，例如使用 </a:t>
                      </a:r>
                      <a:r>
                        <a:rPr lang="en-US" altLang="zh-TW" sz="1800" dirty="0" smtClean="0">
                          <a:latin typeface="Calibri" pitchFamily="34" charset="0"/>
                          <a:ea typeface="+mn-ea"/>
                        </a:rPr>
                        <a:t>IP</a:t>
                      </a:r>
                      <a:r>
                        <a:rPr lang="zh-TW" altLang="en-US" sz="1800" dirty="0" smtClean="0">
                          <a:latin typeface="Calibri" pitchFamily="34" charset="0"/>
                          <a:ea typeface="+mn-ea"/>
                        </a:rPr>
                        <a:t> 協定。</a:t>
                      </a:r>
                    </a:p>
                  </a:txBody>
                  <a:tcPr/>
                </a:tc>
                <a:extLst>
                  <a:ext uri="{0D108BD9-81ED-4DB2-BD59-A6C34878D82A}">
                    <a16:rowId xmlns:a16="http://schemas.microsoft.com/office/drawing/2014/main" val="10005"/>
                  </a:ext>
                </a:extLst>
              </a:tr>
              <a:tr h="370840">
                <a:tc>
                  <a:txBody>
                    <a:bodyPr/>
                    <a:lstStyle/>
                    <a:p>
                      <a:pPr algn="ctr"/>
                      <a:r>
                        <a:rPr lang="zh-TW" altLang="en-US" sz="1800" dirty="0" smtClean="0">
                          <a:latin typeface="Calibri" pitchFamily="34" charset="0"/>
                          <a:ea typeface="+mn-ea"/>
                        </a:rPr>
                        <a:t>資料連結層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Data Link</a:t>
                      </a:r>
                      <a:endParaRPr lang="zh-TW" altLang="en-US" sz="1800" dirty="0">
                        <a:latin typeface="Calibri" pitchFamily="34" charset="0"/>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ea typeface="+mn-ea"/>
                        </a:rPr>
                        <a:t>描述電腦與電腦之間的資料傳送，例如經由太網路。</a:t>
                      </a:r>
                      <a:endParaRPr lang="zh-TW" altLang="en-US" sz="1800" dirty="0">
                        <a:latin typeface="Calibri" pitchFamily="34" charset="0"/>
                        <a:ea typeface="+mn-ea"/>
                      </a:endParaRPr>
                    </a:p>
                  </a:txBody>
                  <a:tcPr/>
                </a:tc>
                <a:extLst>
                  <a:ext uri="{0D108BD9-81ED-4DB2-BD59-A6C34878D82A}">
                    <a16:rowId xmlns:a16="http://schemas.microsoft.com/office/drawing/2014/main" val="10006"/>
                  </a:ext>
                </a:extLst>
              </a:tr>
              <a:tr h="370840">
                <a:tc>
                  <a:txBody>
                    <a:bodyPr/>
                    <a:lstStyle/>
                    <a:p>
                      <a:pPr algn="ctr"/>
                      <a:r>
                        <a:rPr lang="zh-TW" altLang="en-US" sz="1800" dirty="0" smtClean="0">
                          <a:latin typeface="Calibri" pitchFamily="34" charset="0"/>
                          <a:ea typeface="+mn-ea"/>
                        </a:rPr>
                        <a:t>實體層</a:t>
                      </a:r>
                      <a:endParaRPr lang="en-US" altLang="zh-TW" sz="1800" dirty="0" smtClean="0">
                        <a:latin typeface="Calibri" pitchFamily="34" charset="0"/>
                        <a:ea typeface="+mn-ea"/>
                      </a:endParaRPr>
                    </a:p>
                    <a:p>
                      <a:pPr algn="ctr"/>
                      <a:r>
                        <a:rPr lang="en-US" altLang="zh-TW" sz="1800" dirty="0" smtClean="0">
                          <a:latin typeface="Calibri" pitchFamily="34" charset="0"/>
                          <a:ea typeface="+mn-ea"/>
                        </a:rPr>
                        <a:t>Physical</a:t>
                      </a:r>
                      <a:endParaRPr lang="zh-TW" altLang="en-US" sz="1800" dirty="0">
                        <a:latin typeface="Calibri" pitchFamily="34" charset="0"/>
                        <a:ea typeface="+mn-ea"/>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ea typeface="+mn-ea"/>
                        </a:rPr>
                        <a:t>描述網路硬體，像是網路介面與電纜，與在這些硬體上傳送數位資料的方法，包括電子訊號、電波、或是光訊號等。</a:t>
                      </a:r>
                    </a:p>
                  </a:txBody>
                  <a:tcPr/>
                </a:tc>
                <a:extLst>
                  <a:ext uri="{0D108BD9-81ED-4DB2-BD59-A6C34878D82A}">
                    <a16:rowId xmlns:a16="http://schemas.microsoft.com/office/drawing/2014/main" val="10007"/>
                  </a:ext>
                </a:extLst>
              </a:tr>
            </a:tbl>
          </a:graphicData>
        </a:graphic>
      </p:graphicFrame>
      <p:sp>
        <p:nvSpPr>
          <p:cNvPr id="3" name="標題 2"/>
          <p:cNvSpPr>
            <a:spLocks noGrp="1"/>
          </p:cNvSpPr>
          <p:nvPr>
            <p:ph type="title"/>
          </p:nvPr>
        </p:nvSpPr>
        <p:spPr/>
        <p:txBody>
          <a:bodyPr/>
          <a:lstStyle/>
          <a:p>
            <a:r>
              <a:rPr lang="en-US" altLang="zh-TW" dirty="0" smtClean="0"/>
              <a:t>OSI</a:t>
            </a:r>
            <a:r>
              <a:rPr lang="zh-TW" altLang="en-US" dirty="0" smtClean="0"/>
              <a:t> 各層功能摘要</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ctr"/>
            <a:r>
              <a:rPr lang="en-US" altLang="zh-TW" sz="4400" dirty="0" smtClean="0">
                <a:solidFill>
                  <a:srgbClr val="FF0000"/>
                </a:solidFill>
                <a:latin typeface="標楷體" panose="03000509000000000000" pitchFamily="65" charset="-120"/>
                <a:ea typeface="標楷體" panose="03000509000000000000" pitchFamily="65" charset="-120"/>
              </a:rPr>
              <a:t>8.6 </a:t>
            </a:r>
            <a:r>
              <a:rPr lang="zh-TW" altLang="en-US" sz="4400" dirty="0">
                <a:solidFill>
                  <a:srgbClr val="FF0000"/>
                </a:solidFill>
                <a:latin typeface="標楷體" panose="03000509000000000000" pitchFamily="65" charset="-120"/>
                <a:ea typeface="標楷體" panose="03000509000000000000" pitchFamily="65" charset="-120"/>
              </a:rPr>
              <a:t>封包攔截與分析</a:t>
            </a:r>
            <a:r>
              <a:rPr lang="zh-TW" altLang="en-US" sz="4400" dirty="0" smtClean="0">
                <a:solidFill>
                  <a:srgbClr val="FF0000"/>
                </a:solidFill>
                <a:latin typeface="標楷體" panose="03000509000000000000" pitchFamily="65" charset="-120"/>
                <a:ea typeface="標楷體" panose="03000509000000000000" pitchFamily="65" charset="-120"/>
              </a:rPr>
              <a:t>工具</a:t>
            </a:r>
            <a:endParaRPr lang="en-US" altLang="zh-TW" sz="4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50358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a:xfrm>
            <a:off x="285720" y="1357298"/>
            <a:ext cx="8215370" cy="5500702"/>
          </a:xfrm>
        </p:spPr>
        <p:txBody>
          <a:bodyPr>
            <a:normAutofit fontScale="92500"/>
          </a:bodyPr>
          <a:lstStyle/>
          <a:p>
            <a:pPr>
              <a:spcBef>
                <a:spcPts val="1200"/>
              </a:spcBef>
            </a:pPr>
            <a:r>
              <a:rPr lang="en-US" altLang="zh-TW" sz="2200" dirty="0" err="1" smtClean="0">
                <a:solidFill>
                  <a:srgbClr val="FF0000"/>
                </a:solidFill>
                <a:ea typeface="+mn-ea"/>
              </a:rPr>
              <a:t>Wireshark</a:t>
            </a:r>
            <a:r>
              <a:rPr lang="zh-TW" altLang="en-US" sz="2200" dirty="0" smtClean="0">
                <a:solidFill>
                  <a:srgbClr val="0000FF"/>
                </a:solidFill>
                <a:ea typeface="+mn-ea"/>
              </a:rPr>
              <a:t>是</a:t>
            </a:r>
            <a:r>
              <a:rPr lang="zh-TW" altLang="en-US" sz="2000" dirty="0" smtClean="0">
                <a:solidFill>
                  <a:srgbClr val="0000FF"/>
                </a:solidFill>
                <a:ea typeface="+mn-ea"/>
              </a:rPr>
              <a:t>一種封包分析工具</a:t>
            </a:r>
            <a:r>
              <a:rPr lang="zh-TW" altLang="en-US" sz="2000" dirty="0" smtClean="0">
                <a:ea typeface="+mn-ea"/>
              </a:rPr>
              <a:t>，</a:t>
            </a:r>
            <a:r>
              <a:rPr lang="zh-TW" altLang="en-US" sz="2200" dirty="0" smtClean="0">
                <a:ea typeface="+mn-ea"/>
              </a:rPr>
              <a:t>前身為 </a:t>
            </a:r>
            <a:r>
              <a:rPr lang="en-US" altLang="zh-TW" sz="2200" dirty="0" smtClean="0">
                <a:ea typeface="+mn-ea"/>
              </a:rPr>
              <a:t>Ethereal</a:t>
            </a:r>
            <a:r>
              <a:rPr lang="zh-TW" altLang="en-US" sz="2200" dirty="0" smtClean="0">
                <a:ea typeface="+mn-ea"/>
              </a:rPr>
              <a:t> </a:t>
            </a:r>
            <a:r>
              <a:rPr lang="en-US" altLang="zh-TW" sz="2200" dirty="0" smtClean="0">
                <a:ea typeface="+mn-ea"/>
              </a:rPr>
              <a:t>(</a:t>
            </a:r>
            <a:r>
              <a:rPr lang="zh-TW" altLang="en-US" sz="2200" dirty="0" smtClean="0">
                <a:ea typeface="+mn-ea"/>
              </a:rPr>
              <a:t>因商標問題而改名</a:t>
            </a:r>
            <a:r>
              <a:rPr lang="en-US" altLang="zh-TW" sz="2200" dirty="0" smtClean="0">
                <a:ea typeface="+mn-ea"/>
              </a:rPr>
              <a:t>)</a:t>
            </a:r>
            <a:r>
              <a:rPr lang="zh-TW" altLang="en-US" sz="2200" dirty="0" smtClean="0">
                <a:ea typeface="+mn-ea"/>
              </a:rPr>
              <a:t>，它是全球最受歡迎</a:t>
            </a:r>
            <a:r>
              <a:rPr lang="zh-TW" altLang="en-US" sz="2200" dirty="0" smtClean="0"/>
              <a:t>的網路封包分析軟體之一</a:t>
            </a:r>
            <a:r>
              <a:rPr lang="zh-TW" altLang="en-US" sz="2200" dirty="0" smtClean="0">
                <a:ea typeface="+mn-ea"/>
              </a:rPr>
              <a:t>。</a:t>
            </a:r>
            <a:r>
              <a:rPr lang="en-US" altLang="zh-TW" sz="2200" dirty="0" smtClean="0">
                <a:ea typeface="+mn-ea"/>
              </a:rPr>
              <a:t>Wireshark </a:t>
            </a:r>
            <a:r>
              <a:rPr lang="zh-TW" altLang="en-US" sz="2200" dirty="0" smtClean="0">
                <a:ea typeface="+mn-ea"/>
              </a:rPr>
              <a:t>擷取網路封包並加以分析後，顯示出詳細的網路封包資料。</a:t>
            </a:r>
            <a:r>
              <a:rPr lang="zh-TW" altLang="en-US" sz="2200" dirty="0" smtClean="0">
                <a:solidFill>
                  <a:srgbClr val="C00000"/>
                </a:solidFill>
                <a:ea typeface="+mn-ea"/>
              </a:rPr>
              <a:t>一般網管人員使用它診斷自己的網路問題；駭客也使用它攔截或分析他人的網路資訊</a:t>
            </a:r>
            <a:r>
              <a:rPr lang="zh-TW" altLang="en-US" sz="2200" dirty="0" smtClean="0">
                <a:ea typeface="+mn-ea"/>
              </a:rPr>
              <a:t>。</a:t>
            </a:r>
          </a:p>
          <a:p>
            <a:pPr>
              <a:spcBef>
                <a:spcPts val="1200"/>
              </a:spcBef>
            </a:pPr>
            <a:r>
              <a:rPr lang="en-US" altLang="zh-TW" sz="2200" dirty="0" smtClean="0"/>
              <a:t>Wireshark </a:t>
            </a:r>
            <a:r>
              <a:rPr lang="zh-TW" altLang="en-US" sz="2200" dirty="0" smtClean="0">
                <a:solidFill>
                  <a:srgbClr val="0000FF"/>
                </a:solidFill>
              </a:rPr>
              <a:t>是一種靜態的監看系統，它不會更改網路封包內容，也不會送封包到網路上</a:t>
            </a:r>
            <a:r>
              <a:rPr lang="zh-TW" altLang="en-US" sz="2200" dirty="0" smtClean="0"/>
              <a:t>。</a:t>
            </a:r>
            <a:r>
              <a:rPr lang="en-US" altLang="zh-TW" sz="2200" dirty="0" smtClean="0"/>
              <a:t>Wireshark </a:t>
            </a:r>
            <a:r>
              <a:rPr lang="zh-TW" altLang="en-US" sz="2200" dirty="0" smtClean="0"/>
              <a:t>也不是入侵偵測系統 </a:t>
            </a:r>
            <a:r>
              <a:rPr lang="en-US" altLang="zh-TW" sz="2200" dirty="0" smtClean="0"/>
              <a:t>(IDS)</a:t>
            </a:r>
            <a:r>
              <a:rPr lang="zh-TW" altLang="en-US" sz="2200" dirty="0" smtClean="0"/>
              <a:t>，不會對網路上任何異常狀況產生警示，但仔細分析其所擷取的封包，有助管理員瞭解網路行為。 </a:t>
            </a:r>
            <a:endParaRPr lang="en-US" altLang="zh-TW" sz="2200" dirty="0" smtClean="0"/>
          </a:p>
          <a:p>
            <a:pPr>
              <a:spcBef>
                <a:spcPts val="1200"/>
              </a:spcBef>
            </a:pPr>
            <a:r>
              <a:rPr lang="zh-TW" altLang="en-US" sz="2200" dirty="0" smtClean="0">
                <a:ea typeface="+mn-ea"/>
              </a:rPr>
              <a:t>過去網路封包分析軟體非常昂貴，但 </a:t>
            </a:r>
            <a:r>
              <a:rPr lang="en-US" altLang="zh-TW" sz="2200" dirty="0" smtClean="0">
                <a:ea typeface="+mn-ea"/>
              </a:rPr>
              <a:t>Wireshark </a:t>
            </a:r>
            <a:r>
              <a:rPr lang="zh-TW" altLang="en-US" sz="2200" dirty="0" smtClean="0">
                <a:ea typeface="+mn-ea"/>
              </a:rPr>
              <a:t>屬於 </a:t>
            </a:r>
            <a:r>
              <a:rPr lang="en-US" altLang="zh-TW" sz="2200" dirty="0" smtClean="0">
                <a:ea typeface="+mn-ea"/>
              </a:rPr>
              <a:t>GNU</a:t>
            </a:r>
            <a:r>
              <a:rPr lang="zh-TW" altLang="en-US" sz="2200" dirty="0" smtClean="0">
                <a:ea typeface="+mn-ea"/>
              </a:rPr>
              <a:t> </a:t>
            </a:r>
            <a:r>
              <a:rPr lang="zh-TW" altLang="en-US" sz="2200" dirty="0" smtClean="0">
                <a:solidFill>
                  <a:srgbClr val="C00000"/>
                </a:solidFill>
                <a:ea typeface="+mn-ea"/>
              </a:rPr>
              <a:t>自由軟體</a:t>
            </a:r>
            <a:r>
              <a:rPr lang="zh-TW" altLang="en-US" sz="2200" dirty="0" smtClean="0">
                <a:ea typeface="+mn-ea"/>
              </a:rPr>
              <a:t>，使用者可以免費取得軟體及程式碼，並擁有修改及客製化的權利。</a:t>
            </a:r>
            <a:endParaRPr lang="en-US" altLang="zh-TW" sz="2200" dirty="0" smtClean="0">
              <a:ea typeface="+mn-ea"/>
            </a:endParaRPr>
          </a:p>
          <a:p>
            <a:pPr>
              <a:spcBef>
                <a:spcPts val="1200"/>
              </a:spcBef>
            </a:pPr>
            <a:r>
              <a:rPr lang="zh-TW" altLang="en-US" sz="2200" dirty="0" smtClean="0"/>
              <a:t>使用者可在 </a:t>
            </a:r>
            <a:r>
              <a:rPr lang="en-US" altLang="zh-TW" sz="2200" dirty="0" smtClean="0"/>
              <a:t>Wireshark </a:t>
            </a:r>
            <a:r>
              <a:rPr lang="zh-TW" altLang="en-US" sz="2200" dirty="0" smtClean="0"/>
              <a:t>官方網站 </a:t>
            </a:r>
            <a:r>
              <a:rPr lang="en-US" altLang="zh-TW" sz="2200" dirty="0" smtClean="0"/>
              <a:t>(http://www.wireshark.org/)</a:t>
            </a:r>
            <a:r>
              <a:rPr lang="zh-TW" altLang="en-US" sz="2200" dirty="0" smtClean="0">
                <a:solidFill>
                  <a:srgbClr val="C00000"/>
                </a:solidFill>
              </a:rPr>
              <a:t>下載</a:t>
            </a:r>
            <a:r>
              <a:rPr lang="zh-TW" altLang="en-US" sz="2200" dirty="0" smtClean="0"/>
              <a:t>各版本的執行檔及程式碼。</a:t>
            </a:r>
          </a:p>
        </p:txBody>
      </p:sp>
      <p:sp>
        <p:nvSpPr>
          <p:cNvPr id="4" name="標題 3"/>
          <p:cNvSpPr>
            <a:spLocks noGrp="1"/>
          </p:cNvSpPr>
          <p:nvPr>
            <p:ph type="title"/>
          </p:nvPr>
        </p:nvSpPr>
        <p:spPr/>
        <p:txBody>
          <a:bodyPr/>
          <a:lstStyle/>
          <a:p>
            <a:r>
              <a:rPr lang="en-US" altLang="zh-TW" dirty="0" smtClean="0"/>
              <a:t>Wireshark </a:t>
            </a:r>
            <a:r>
              <a:rPr lang="zh-TW" altLang="en-US" dirty="0" smtClean="0"/>
              <a:t>封包分析工具</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啟動 </a:t>
            </a:r>
            <a:r>
              <a:rPr lang="en-US" altLang="zh-TW" sz="2000" dirty="0" smtClean="0"/>
              <a:t>Wireshark</a:t>
            </a:r>
            <a:r>
              <a:rPr lang="zh-TW" altLang="en-US" sz="2000" dirty="0" smtClean="0"/>
              <a:t> 工具軟體後，在 </a:t>
            </a:r>
            <a:r>
              <a:rPr lang="en-US" altLang="zh-TW" sz="2000" dirty="0" smtClean="0"/>
              <a:t>Capture</a:t>
            </a:r>
            <a:r>
              <a:rPr lang="zh-TW" altLang="en-US" sz="2000" dirty="0" smtClean="0"/>
              <a:t> 選項裡的 </a:t>
            </a:r>
            <a:r>
              <a:rPr lang="en-US" altLang="zh-TW" sz="2000" dirty="0" smtClean="0"/>
              <a:t>Options </a:t>
            </a:r>
            <a:r>
              <a:rPr lang="zh-TW" altLang="en-US" sz="2000" dirty="0" smtClean="0"/>
              <a:t>選擇正確的網路介面卡，就可以開始攔截網路上的封包。如果網段內只有自己一台主機，就只看得到本機傳出、傳入的訊息；若有其它主機，就也能看到別人的封包。</a:t>
            </a:r>
            <a:endParaRPr lang="en-US" altLang="zh-TW" sz="2000" dirty="0" smtClean="0"/>
          </a:p>
          <a:p>
            <a:r>
              <a:rPr lang="zh-TW" altLang="en-US" sz="2000" dirty="0" smtClean="0"/>
              <a:t>在 </a:t>
            </a:r>
            <a:r>
              <a:rPr lang="en-US" altLang="zh-TW" sz="2000" dirty="0" smtClean="0"/>
              <a:t>Capture</a:t>
            </a:r>
            <a:r>
              <a:rPr lang="zh-TW" altLang="en-US" sz="2000" dirty="0" smtClean="0"/>
              <a:t> 選項裡選 </a:t>
            </a:r>
            <a:r>
              <a:rPr lang="en-US" altLang="zh-TW" sz="2000" dirty="0" smtClean="0"/>
              <a:t>Start</a:t>
            </a:r>
            <a:r>
              <a:rPr lang="zh-TW" altLang="en-US" sz="2000" dirty="0" smtClean="0"/>
              <a:t>，開始攔截封包。接著啟動 </a:t>
            </a:r>
            <a:r>
              <a:rPr lang="en-US" altLang="zh-TW" sz="2000" dirty="0" smtClean="0"/>
              <a:t>Outlook (</a:t>
            </a:r>
            <a:r>
              <a:rPr lang="zh-TW" altLang="en-US" sz="2000" dirty="0" smtClean="0"/>
              <a:t>微軟電子郵件軟體</a:t>
            </a:r>
            <a:r>
              <a:rPr lang="en-US" altLang="zh-TW" sz="2000" dirty="0" smtClean="0"/>
              <a:t>)</a:t>
            </a:r>
            <a:r>
              <a:rPr lang="zh-TW" altLang="en-US" sz="2000" dirty="0" smtClean="0"/>
              <a:t>，數秒之後回到 </a:t>
            </a:r>
            <a:r>
              <a:rPr lang="en-US" altLang="zh-TW" sz="2000" dirty="0" smtClean="0"/>
              <a:t>Capture</a:t>
            </a:r>
            <a:r>
              <a:rPr lang="zh-TW" altLang="en-US" sz="2000" dirty="0" smtClean="0"/>
              <a:t> 選項裡選 </a:t>
            </a:r>
            <a:r>
              <a:rPr lang="en-US" altLang="zh-TW" sz="2000" dirty="0" smtClean="0"/>
              <a:t>Stop</a:t>
            </a:r>
            <a:r>
              <a:rPr lang="zh-TW" altLang="en-US" sz="2000" dirty="0" smtClean="0"/>
              <a:t>，停止封包攔截。</a:t>
            </a:r>
            <a:endParaRPr lang="en-US" altLang="zh-TW" sz="2000" dirty="0" smtClean="0"/>
          </a:p>
          <a:p>
            <a:r>
              <a:rPr lang="zh-TW" altLang="en-US" sz="2000" dirty="0" smtClean="0"/>
              <a:t>此時 </a:t>
            </a:r>
            <a:r>
              <a:rPr lang="en-US" altLang="zh-TW" sz="2000" dirty="0" smtClean="0"/>
              <a:t>Wireshark</a:t>
            </a:r>
            <a:r>
              <a:rPr lang="zh-TW" altLang="en-US" sz="2000" dirty="0" smtClean="0"/>
              <a:t> 頁面如下圖所示。本機 </a:t>
            </a:r>
            <a:r>
              <a:rPr lang="en-US" altLang="zh-TW" sz="2000" dirty="0" smtClean="0"/>
              <a:t>(192:168:0:100) </a:t>
            </a:r>
            <a:r>
              <a:rPr lang="zh-TW" altLang="en-US" sz="2000" dirty="0" smtClean="0"/>
              <a:t> 與遠端郵件伺服器 </a:t>
            </a:r>
            <a:r>
              <a:rPr lang="en-US" altLang="zh-TW" sz="2000" dirty="0" smtClean="0"/>
              <a:t>(203:188:203:200) </a:t>
            </a:r>
            <a:r>
              <a:rPr lang="zh-TW" altLang="en-US" sz="2000" dirty="0" smtClean="0"/>
              <a:t>間以 </a:t>
            </a:r>
            <a:r>
              <a:rPr lang="en-US" altLang="zh-TW" sz="2000" dirty="0" smtClean="0"/>
              <a:t>ARP (address resolution protocol)</a:t>
            </a:r>
            <a:r>
              <a:rPr lang="zh-TW" altLang="en-US" sz="2000" dirty="0" smtClean="0"/>
              <a:t> 等協定建立連線後，就開始電子郵件的 </a:t>
            </a:r>
            <a:r>
              <a:rPr lang="en-US" altLang="zh-TW" sz="2000" dirty="0" smtClean="0"/>
              <a:t>POP (post office protocol)</a:t>
            </a:r>
            <a:r>
              <a:rPr lang="zh-TW" altLang="en-US" sz="2000" dirty="0" smtClean="0"/>
              <a:t> 協定。</a:t>
            </a:r>
            <a:endParaRPr lang="en-US" altLang="zh-TW" sz="2000" dirty="0" smtClean="0"/>
          </a:p>
          <a:p>
            <a:r>
              <a:rPr lang="zh-TW" altLang="en-US" sz="2000" dirty="0" smtClean="0"/>
              <a:t> 請注意紅框的區域，郵件的使用者名稱 </a:t>
            </a:r>
            <a:r>
              <a:rPr lang="en-US" altLang="zh-TW" sz="2000" dirty="0" smtClean="0"/>
              <a:t>(USER) </a:t>
            </a:r>
            <a:r>
              <a:rPr lang="zh-TW" altLang="en-US" sz="2000" dirty="0" smtClean="0"/>
              <a:t>與密碼 </a:t>
            </a:r>
            <a:r>
              <a:rPr lang="en-US" altLang="zh-TW" sz="2000" dirty="0" smtClean="0"/>
              <a:t>(PASS)</a:t>
            </a:r>
            <a:r>
              <a:rPr lang="zh-TW" altLang="en-US" sz="2000" dirty="0" smtClean="0"/>
              <a:t> 分別在封包內以</a:t>
            </a:r>
            <a:r>
              <a:rPr lang="zh-TW" altLang="en-US" sz="2000" b="1" dirty="0" smtClean="0"/>
              <a:t>明文傳送</a:t>
            </a:r>
            <a:r>
              <a:rPr lang="zh-TW" altLang="en-US" sz="2000" dirty="0" smtClean="0"/>
              <a:t>，</a:t>
            </a:r>
            <a:r>
              <a:rPr lang="en-US" altLang="zh-TW" sz="2000" dirty="0" smtClean="0"/>
              <a:t>(</a:t>
            </a:r>
            <a:r>
              <a:rPr lang="zh-TW" altLang="en-US" sz="2000" dirty="0" smtClean="0"/>
              <a:t>由於是真實案例，故以紅漆塗掉名稱及密碼</a:t>
            </a:r>
            <a:r>
              <a:rPr lang="en-US" altLang="zh-TW" sz="2000" dirty="0" smtClean="0"/>
              <a:t>)</a:t>
            </a:r>
            <a:r>
              <a:rPr lang="zh-TW" altLang="en-US" sz="2000" dirty="0" smtClean="0"/>
              <a:t>。由此可見網路與應用軟體的設計是多麼的不安全。</a:t>
            </a:r>
            <a:endParaRPr lang="en-US" altLang="zh-TW" sz="2000" dirty="0" smtClean="0"/>
          </a:p>
        </p:txBody>
      </p:sp>
      <p:sp>
        <p:nvSpPr>
          <p:cNvPr id="3" name="標題 2"/>
          <p:cNvSpPr>
            <a:spLocks noGrp="1"/>
          </p:cNvSpPr>
          <p:nvPr>
            <p:ph type="title"/>
          </p:nvPr>
        </p:nvSpPr>
        <p:spPr/>
        <p:txBody>
          <a:bodyPr/>
          <a:lstStyle/>
          <a:p>
            <a:r>
              <a:rPr lang="en-US" altLang="zh-TW" dirty="0" smtClean="0">
                <a:solidFill>
                  <a:srgbClr val="0000FF"/>
                </a:solidFill>
              </a:rPr>
              <a:t>Wireshark </a:t>
            </a:r>
            <a:r>
              <a:rPr lang="zh-TW" altLang="en-US" dirty="0" smtClean="0">
                <a:solidFill>
                  <a:srgbClr val="0000FF"/>
                </a:solidFill>
              </a:rPr>
              <a:t>練習一</a:t>
            </a:r>
            <a:endParaRPr lang="zh-TW" altLang="en-US"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zh-TW" altLang="en-US" sz="2000" u="sng" dirty="0" smtClean="0"/>
              <a:t>硬體元件管理</a:t>
            </a:r>
            <a:r>
              <a:rPr lang="zh-TW" altLang="en-US" sz="2000" dirty="0" smtClean="0"/>
              <a:t>：作業系統的一個基本功能是管理硬體元件，使應用軟體的設計人員不需要再費心考慮硬體及硬體相容性的問題。</a:t>
            </a:r>
            <a:endParaRPr lang="en-US" altLang="zh-TW" sz="2000" dirty="0" smtClean="0"/>
          </a:p>
          <a:p>
            <a:r>
              <a:rPr lang="zh-TW" altLang="en-US" sz="2000" u="sng" dirty="0" smtClean="0"/>
              <a:t>記憶體管理</a:t>
            </a:r>
            <a:r>
              <a:rPr lang="zh-TW" altLang="en-US" sz="2000" dirty="0" smtClean="0"/>
              <a:t>：一個電腦的記憶體種類繁多，除暫存器、</a:t>
            </a:r>
            <a:r>
              <a:rPr lang="en-US" altLang="zh-TW" sz="2000" dirty="0" smtClean="0"/>
              <a:t>SRAM, DRAM, ROM</a:t>
            </a:r>
            <a:r>
              <a:rPr lang="zh-TW" altLang="en-US" sz="2000" dirty="0" smtClean="0"/>
              <a:t>之外，還有硬碟及其它外接記憶體，都靠作業系統管理。</a:t>
            </a:r>
            <a:endParaRPr lang="en-US" altLang="zh-TW" sz="2000" dirty="0" smtClean="0"/>
          </a:p>
          <a:p>
            <a:r>
              <a:rPr lang="zh-TW" altLang="en-US" sz="2000" u="sng" dirty="0" smtClean="0"/>
              <a:t>輸入輸出 </a:t>
            </a:r>
            <a:r>
              <a:rPr lang="en-US" altLang="zh-TW" sz="2000" u="sng" dirty="0" smtClean="0"/>
              <a:t>(I/O)</a:t>
            </a:r>
            <a:r>
              <a:rPr lang="zh-TW" altLang="en-US" sz="2000" u="sng" dirty="0" smtClean="0"/>
              <a:t> 操作</a:t>
            </a:r>
            <a:r>
              <a:rPr lang="zh-TW" altLang="en-US" sz="2000" dirty="0" smtClean="0"/>
              <a:t>：作業系統要操作多樣性的</a:t>
            </a:r>
            <a:r>
              <a:rPr lang="en-US" altLang="zh-TW" sz="2000" dirty="0" smtClean="0"/>
              <a:t>I/O</a:t>
            </a:r>
            <a:r>
              <a:rPr lang="zh-TW" altLang="en-US" sz="2000" dirty="0" smtClean="0"/>
              <a:t>，其中許多屬於外接的系統，例如印表機、螢幕、鍵盤、喇叭等。從 </a:t>
            </a:r>
            <a:r>
              <a:rPr lang="en-US" altLang="zh-TW" sz="2000" dirty="0" smtClean="0"/>
              <a:t>von Neumann</a:t>
            </a:r>
            <a:r>
              <a:rPr lang="zh-TW" altLang="en-US" sz="2000" dirty="0" smtClean="0"/>
              <a:t> 架構來看，網路也是電腦</a:t>
            </a:r>
            <a:r>
              <a:rPr lang="en-US" altLang="zh-TW" sz="2000" dirty="0" smtClean="0"/>
              <a:t> I/O</a:t>
            </a:r>
            <a:r>
              <a:rPr lang="zh-TW" altLang="en-US" sz="2000" dirty="0" smtClean="0"/>
              <a:t> 的延伸。</a:t>
            </a:r>
            <a:endParaRPr lang="en-US" altLang="zh-TW" sz="2000" dirty="0" smtClean="0"/>
          </a:p>
          <a:p>
            <a:r>
              <a:rPr lang="zh-TW" altLang="en-US" sz="2000" u="sng" dirty="0" smtClean="0"/>
              <a:t>程式執行</a:t>
            </a:r>
            <a:r>
              <a:rPr lang="zh-TW" altLang="en-US" sz="2000" dirty="0" smtClean="0"/>
              <a:t>：作業系統本身是個平台，確保公用程式及應用程式在硬體環境裡流暢的運作。</a:t>
            </a:r>
            <a:endParaRPr lang="en-US" altLang="zh-TW" sz="2000" dirty="0" smtClean="0"/>
          </a:p>
          <a:p>
            <a:r>
              <a:rPr lang="zh-TW" altLang="en-US" sz="2000" u="sng" dirty="0" smtClean="0"/>
              <a:t>檔案與資料的存取控制</a:t>
            </a:r>
            <a:r>
              <a:rPr lang="zh-TW" altLang="en-US" sz="2000" dirty="0" smtClean="0"/>
              <a:t>：檔案與資料管理是作業系統的必備功能，</a:t>
            </a:r>
            <a:r>
              <a:rPr lang="en-US" altLang="zh-TW" sz="2000" dirty="0" smtClean="0"/>
              <a:t>DOS</a:t>
            </a:r>
            <a:r>
              <a:rPr lang="zh-TW" altLang="en-US" sz="2000" dirty="0" smtClean="0"/>
              <a:t> 及 </a:t>
            </a:r>
            <a:r>
              <a:rPr lang="en-US" altLang="zh-TW" sz="2000" dirty="0" smtClean="0"/>
              <a:t>COS</a:t>
            </a:r>
            <a:r>
              <a:rPr lang="zh-TW" altLang="en-US" sz="2000" dirty="0" smtClean="0"/>
              <a:t> 這類較單純的作業系統更以檔案管理為核心工作。</a:t>
            </a:r>
            <a:endParaRPr lang="en-US" altLang="zh-TW" sz="2000" dirty="0" smtClean="0"/>
          </a:p>
          <a:p>
            <a:r>
              <a:rPr lang="zh-TW" altLang="en-US" sz="2000" u="sng" dirty="0" smtClean="0"/>
              <a:t>系統服務的提供</a:t>
            </a:r>
            <a:r>
              <a:rPr lang="zh-TW" altLang="en-US" sz="2000" dirty="0" smtClean="0"/>
              <a:t>：包括系統維護、效能提升、問題排除、錯誤診測與修正等等。</a:t>
            </a:r>
            <a:endParaRPr lang="en-US" altLang="zh-TW" sz="2000" dirty="0" smtClean="0"/>
          </a:p>
        </p:txBody>
      </p:sp>
      <p:sp>
        <p:nvSpPr>
          <p:cNvPr id="3" name="標題 2"/>
          <p:cNvSpPr>
            <a:spLocks noGrp="1"/>
          </p:cNvSpPr>
          <p:nvPr>
            <p:ph type="title"/>
          </p:nvPr>
        </p:nvSpPr>
        <p:spPr/>
        <p:txBody>
          <a:bodyPr/>
          <a:lstStyle/>
          <a:p>
            <a:r>
              <a:rPr lang="zh-TW" altLang="en-US" dirty="0" smtClean="0"/>
              <a:t>作業系統的基本功能</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descr="Wireshark1.JPG"/>
          <p:cNvPicPr>
            <a:picLocks noGrp="1" noChangeAspect="1"/>
          </p:cNvPicPr>
          <p:nvPr>
            <p:ph idx="1"/>
          </p:nvPr>
        </p:nvPicPr>
        <p:blipFill>
          <a:blip r:embed="rId2" cstate="print"/>
          <a:stretch>
            <a:fillRect/>
          </a:stretch>
        </p:blipFill>
        <p:spPr>
          <a:xfrm>
            <a:off x="61203" y="142852"/>
            <a:ext cx="8511325" cy="6621399"/>
          </a:xfrm>
        </p:spPr>
      </p:pic>
      <p:sp>
        <p:nvSpPr>
          <p:cNvPr id="7" name="圓角矩形 6"/>
          <p:cNvSpPr/>
          <p:nvPr/>
        </p:nvSpPr>
        <p:spPr>
          <a:xfrm>
            <a:off x="4143372" y="1857364"/>
            <a:ext cx="1785950" cy="5715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1357322"/>
          </a:xfrm>
        </p:spPr>
        <p:txBody>
          <a:bodyPr>
            <a:normAutofit lnSpcReduction="10000"/>
          </a:bodyPr>
          <a:lstStyle/>
          <a:p>
            <a:pPr>
              <a:lnSpc>
                <a:spcPct val="110000"/>
              </a:lnSpc>
              <a:spcBef>
                <a:spcPts val="600"/>
              </a:spcBef>
            </a:pPr>
            <a:r>
              <a:rPr lang="zh-TW" altLang="en-US" sz="1800" dirty="0" smtClean="0"/>
              <a:t>重新設定讓 </a:t>
            </a:r>
            <a:r>
              <a:rPr lang="en-US" altLang="zh-TW" sz="1800" dirty="0" smtClean="0"/>
              <a:t>Wireshark </a:t>
            </a:r>
            <a:r>
              <a:rPr lang="zh-TW" altLang="en-US" sz="1800" dirty="0" smtClean="0"/>
              <a:t>攔截封包，這次使用瀏覽器，在搜索引擎隨手打入字串 </a:t>
            </a:r>
            <a:r>
              <a:rPr lang="en-US" altLang="zh-TW" sz="1800" dirty="0" smtClean="0"/>
              <a:t>(</a:t>
            </a:r>
            <a:r>
              <a:rPr lang="zh-TW" altLang="en-US" sz="1800" dirty="0" smtClean="0"/>
              <a:t>例如 </a:t>
            </a:r>
            <a:r>
              <a:rPr lang="en-US" altLang="zh-TW" sz="1800" dirty="0" smtClean="0"/>
              <a:t>a </a:t>
            </a:r>
            <a:r>
              <a:rPr lang="zh-TW" altLang="en-US" sz="1800" dirty="0" smtClean="0"/>
              <a:t>到 </a:t>
            </a:r>
            <a:r>
              <a:rPr lang="en-US" altLang="zh-TW" sz="1800" dirty="0" smtClean="0"/>
              <a:t>z)</a:t>
            </a:r>
            <a:r>
              <a:rPr lang="zh-TW" altLang="en-US" sz="1800" dirty="0" smtClean="0"/>
              <a:t> 然後送出；數秒後停止封包攔截，觀察攔截到的封包內容。</a:t>
            </a:r>
            <a:endParaRPr lang="en-US" altLang="zh-TW" sz="1800" dirty="0" smtClean="0"/>
          </a:p>
          <a:p>
            <a:pPr>
              <a:lnSpc>
                <a:spcPct val="110000"/>
              </a:lnSpc>
              <a:spcBef>
                <a:spcPts val="600"/>
              </a:spcBef>
            </a:pPr>
            <a:r>
              <a:rPr lang="zh-TW" altLang="en-US" sz="1800" dirty="0" smtClean="0"/>
              <a:t>如下圖，攔截到的 </a:t>
            </a:r>
            <a:r>
              <a:rPr lang="en-US" altLang="zh-TW" sz="1800" dirty="0" smtClean="0"/>
              <a:t>HTTP</a:t>
            </a:r>
            <a:r>
              <a:rPr lang="zh-TW" altLang="en-US" sz="1800" dirty="0" smtClean="0"/>
              <a:t> 封包內可以看到這個字串，仍然是</a:t>
            </a:r>
            <a:r>
              <a:rPr lang="zh-TW" altLang="en-US" sz="1800" b="1" dirty="0" smtClean="0"/>
              <a:t>明文</a:t>
            </a:r>
            <a:r>
              <a:rPr lang="zh-TW" altLang="en-US" sz="1800" dirty="0" smtClean="0"/>
              <a:t>。這是為何我們建議以 </a:t>
            </a:r>
            <a:r>
              <a:rPr lang="en-US" altLang="zh-TW" sz="1800" dirty="0" smtClean="0"/>
              <a:t>HTTPS</a:t>
            </a:r>
            <a:r>
              <a:rPr lang="zh-TW" altLang="en-US" sz="1800" dirty="0" smtClean="0"/>
              <a:t> 取代 </a:t>
            </a:r>
            <a:r>
              <a:rPr lang="en-US" altLang="zh-TW" sz="1800" dirty="0" smtClean="0"/>
              <a:t>HTTP </a:t>
            </a:r>
            <a:r>
              <a:rPr lang="zh-TW" altLang="en-US" sz="1800" dirty="0" smtClean="0"/>
              <a:t>做電子商務。</a:t>
            </a:r>
            <a:endParaRPr lang="en-US" altLang="zh-TW" sz="1800" dirty="0" smtClean="0"/>
          </a:p>
        </p:txBody>
      </p:sp>
      <p:sp>
        <p:nvSpPr>
          <p:cNvPr id="3" name="標題 2"/>
          <p:cNvSpPr>
            <a:spLocks noGrp="1"/>
          </p:cNvSpPr>
          <p:nvPr>
            <p:ph type="title"/>
          </p:nvPr>
        </p:nvSpPr>
        <p:spPr/>
        <p:txBody>
          <a:bodyPr/>
          <a:lstStyle/>
          <a:p>
            <a:r>
              <a:rPr lang="en-US" altLang="zh-TW" dirty="0" smtClean="0"/>
              <a:t>Wireshark </a:t>
            </a:r>
            <a:r>
              <a:rPr lang="zh-TW" altLang="en-US" dirty="0" smtClean="0"/>
              <a:t>練習二</a:t>
            </a:r>
            <a:endParaRPr lang="zh-TW" altLang="en-US" dirty="0"/>
          </a:p>
        </p:txBody>
      </p:sp>
      <p:pic>
        <p:nvPicPr>
          <p:cNvPr id="1028" name="Picture 4" descr="C:\Users\timpan\Documents\Graphics Files\Wireshark2.JPG"/>
          <p:cNvPicPr>
            <a:picLocks noChangeAspect="1" noChangeArrowheads="1"/>
          </p:cNvPicPr>
          <p:nvPr/>
        </p:nvPicPr>
        <p:blipFill>
          <a:blip r:embed="rId2" cstate="print"/>
          <a:srcRect/>
          <a:stretch>
            <a:fillRect/>
          </a:stretch>
        </p:blipFill>
        <p:spPr bwMode="auto">
          <a:xfrm>
            <a:off x="857224" y="3786190"/>
            <a:ext cx="7543800" cy="2781300"/>
          </a:xfrm>
          <a:prstGeom prst="rect">
            <a:avLst/>
          </a:prstGeom>
          <a:noFill/>
        </p:spPr>
      </p:pic>
      <p:pic>
        <p:nvPicPr>
          <p:cNvPr id="1029" name="Picture 5" descr="C:\Users\timpan\Documents\Graphics Files\Wireshark3.JPG"/>
          <p:cNvPicPr>
            <a:picLocks noChangeAspect="1" noChangeArrowheads="1"/>
          </p:cNvPicPr>
          <p:nvPr/>
        </p:nvPicPr>
        <p:blipFill>
          <a:blip r:embed="rId3" cstate="print"/>
          <a:srcRect/>
          <a:stretch>
            <a:fillRect/>
          </a:stretch>
        </p:blipFill>
        <p:spPr bwMode="auto">
          <a:xfrm>
            <a:off x="428596" y="2844476"/>
            <a:ext cx="7572428" cy="1870408"/>
          </a:xfrm>
          <a:prstGeom prst="rect">
            <a:avLst/>
          </a:prstGeom>
          <a:noFill/>
        </p:spPr>
      </p:pic>
      <p:sp>
        <p:nvSpPr>
          <p:cNvPr id="9" name="圓角矩形 8"/>
          <p:cNvSpPr/>
          <p:nvPr/>
        </p:nvSpPr>
        <p:spPr>
          <a:xfrm>
            <a:off x="1071538" y="3143248"/>
            <a:ext cx="1785950" cy="35719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圓角矩形 9"/>
          <p:cNvSpPr/>
          <p:nvPr/>
        </p:nvSpPr>
        <p:spPr>
          <a:xfrm>
            <a:off x="5214942" y="5643578"/>
            <a:ext cx="2214578" cy="28575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357158" y="2786058"/>
            <a:ext cx="7643866" cy="192882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1357322"/>
          </a:xfrm>
        </p:spPr>
        <p:txBody>
          <a:bodyPr>
            <a:normAutofit lnSpcReduction="10000"/>
          </a:bodyPr>
          <a:lstStyle/>
          <a:p>
            <a:pPr>
              <a:lnSpc>
                <a:spcPct val="110000"/>
              </a:lnSpc>
              <a:spcBef>
                <a:spcPts val="600"/>
              </a:spcBef>
            </a:pPr>
            <a:r>
              <a:rPr lang="zh-TW" altLang="en-US" sz="1800" dirty="0" smtClean="0"/>
              <a:t>最後，我們試著以 </a:t>
            </a:r>
            <a:r>
              <a:rPr lang="en-US" altLang="zh-TW" sz="1800" dirty="0" smtClean="0"/>
              <a:t>Wireshark </a:t>
            </a:r>
            <a:r>
              <a:rPr lang="zh-TW" altLang="en-US" sz="1800" dirty="0" smtClean="0"/>
              <a:t>攔截一封寄出去的電子郵件。如下圖所示，攔截到的大多是主機送往伺服器的 </a:t>
            </a:r>
            <a:r>
              <a:rPr lang="en-US" altLang="zh-TW" sz="1800" dirty="0" smtClean="0"/>
              <a:t>SMTP</a:t>
            </a:r>
            <a:r>
              <a:rPr lang="zh-TW" altLang="en-US" sz="1800" dirty="0" smtClean="0"/>
              <a:t> 封包。</a:t>
            </a:r>
            <a:endParaRPr lang="en-US" altLang="zh-TW" sz="1800" dirty="0" smtClean="0"/>
          </a:p>
          <a:p>
            <a:pPr>
              <a:lnSpc>
                <a:spcPct val="110000"/>
              </a:lnSpc>
              <a:spcBef>
                <a:spcPts val="600"/>
              </a:spcBef>
            </a:pPr>
            <a:r>
              <a:rPr lang="zh-TW" altLang="en-US" sz="1800" dirty="0" smtClean="0"/>
              <a:t>在 </a:t>
            </a:r>
            <a:r>
              <a:rPr lang="en-US" altLang="zh-TW" sz="1800" dirty="0" smtClean="0"/>
              <a:t>Wireshark </a:t>
            </a:r>
            <a:r>
              <a:rPr lang="zh-TW" altLang="en-US" sz="1800" dirty="0" smtClean="0"/>
              <a:t>的 </a:t>
            </a:r>
            <a:r>
              <a:rPr lang="en-US" altLang="zh-TW" sz="1800" dirty="0" smtClean="0"/>
              <a:t>Analyze</a:t>
            </a:r>
            <a:r>
              <a:rPr lang="zh-TW" altLang="en-US" sz="1800" dirty="0" smtClean="0"/>
              <a:t> 選項裡選擇 </a:t>
            </a:r>
            <a:r>
              <a:rPr lang="en-US" altLang="zh-TW" sz="1800" dirty="0" smtClean="0"/>
              <a:t>Follow TCP Stream</a:t>
            </a:r>
            <a:r>
              <a:rPr lang="zh-TW" altLang="en-US" sz="1800" dirty="0" smtClean="0"/>
              <a:t>，就會將這些封包按照 </a:t>
            </a:r>
            <a:r>
              <a:rPr lang="en-US" altLang="zh-TW" sz="1800" dirty="0" smtClean="0"/>
              <a:t>TCP</a:t>
            </a:r>
            <a:r>
              <a:rPr lang="zh-TW" altLang="en-US" sz="1800" dirty="0" smtClean="0"/>
              <a:t> 順序重組，視窗內就是重組後的內容，幾乎</a:t>
            </a:r>
            <a:r>
              <a:rPr lang="zh-TW" altLang="en-US" sz="1800" b="1" dirty="0" smtClean="0"/>
              <a:t>原文重現</a:t>
            </a:r>
            <a:r>
              <a:rPr lang="zh-TW" altLang="en-US" sz="1800" dirty="0" smtClean="0"/>
              <a:t>！</a:t>
            </a:r>
            <a:endParaRPr lang="en-US" altLang="zh-TW" sz="1800" dirty="0" smtClean="0"/>
          </a:p>
        </p:txBody>
      </p:sp>
      <p:sp>
        <p:nvSpPr>
          <p:cNvPr id="3" name="標題 2"/>
          <p:cNvSpPr>
            <a:spLocks noGrp="1"/>
          </p:cNvSpPr>
          <p:nvPr>
            <p:ph type="title"/>
          </p:nvPr>
        </p:nvSpPr>
        <p:spPr/>
        <p:txBody>
          <a:bodyPr/>
          <a:lstStyle/>
          <a:p>
            <a:r>
              <a:rPr lang="en-US" altLang="zh-TW" dirty="0" smtClean="0"/>
              <a:t>Wireshark </a:t>
            </a:r>
            <a:r>
              <a:rPr lang="zh-TW" altLang="en-US" dirty="0" smtClean="0"/>
              <a:t>練習三</a:t>
            </a:r>
            <a:endParaRPr lang="zh-TW" altLang="en-US" dirty="0"/>
          </a:p>
        </p:txBody>
      </p:sp>
      <p:pic>
        <p:nvPicPr>
          <p:cNvPr id="2051" name="Picture 3" descr="C:\Users\timpan\Documents\Graphics Files\Wireshark4.JPG"/>
          <p:cNvPicPr>
            <a:picLocks noChangeAspect="1" noChangeArrowheads="1"/>
          </p:cNvPicPr>
          <p:nvPr/>
        </p:nvPicPr>
        <p:blipFill>
          <a:blip r:embed="rId2" cstate="print"/>
          <a:srcRect/>
          <a:stretch>
            <a:fillRect/>
          </a:stretch>
        </p:blipFill>
        <p:spPr bwMode="auto">
          <a:xfrm>
            <a:off x="928662" y="2728336"/>
            <a:ext cx="6986606" cy="3828691"/>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024030"/>
          </a:xfrm>
        </p:spPr>
        <p:txBody>
          <a:bodyPr>
            <a:normAutofit/>
          </a:bodyPr>
          <a:lstStyle/>
          <a:p>
            <a:pPr>
              <a:spcBef>
                <a:spcPts val="1200"/>
              </a:spcBef>
            </a:pPr>
            <a:r>
              <a:rPr lang="zh-TW" altLang="en-US" sz="2000" dirty="0" smtClean="0"/>
              <a:t>經由前幾頁的 </a:t>
            </a:r>
            <a:r>
              <a:rPr lang="en-US" altLang="zh-TW" sz="2000" dirty="0" smtClean="0"/>
              <a:t>Wireshark</a:t>
            </a:r>
            <a:r>
              <a:rPr lang="zh-TW" altLang="en-US" sz="2000" dirty="0" smtClean="0"/>
              <a:t> 練習，我們知道要</a:t>
            </a:r>
            <a:r>
              <a:rPr lang="zh-TW" altLang="en-US" sz="2000" dirty="0" smtClean="0">
                <a:solidFill>
                  <a:srgbClr val="FF0000"/>
                </a:solidFill>
              </a:rPr>
              <a:t>實現網路監看 </a:t>
            </a:r>
            <a:r>
              <a:rPr lang="en-US" altLang="zh-TW" sz="2000" dirty="0" smtClean="0">
                <a:solidFill>
                  <a:srgbClr val="FF0000"/>
                </a:solidFill>
              </a:rPr>
              <a:t>(sniffer) </a:t>
            </a:r>
            <a:r>
              <a:rPr lang="zh-TW" altLang="en-US" sz="2000" dirty="0" smtClean="0">
                <a:solidFill>
                  <a:srgbClr val="FF0000"/>
                </a:solidFill>
              </a:rPr>
              <a:t>並不困難</a:t>
            </a:r>
            <a:r>
              <a:rPr lang="zh-TW" altLang="en-US" sz="2000" dirty="0" smtClean="0"/>
              <a:t>；</a:t>
            </a:r>
            <a:r>
              <a:rPr lang="zh-TW" altLang="en-US" sz="2000" dirty="0" smtClean="0">
                <a:solidFill>
                  <a:srgbClr val="FF0000"/>
                </a:solidFill>
              </a:rPr>
              <a:t>這幫助大家認知網路是不安全的</a:t>
            </a:r>
            <a:r>
              <a:rPr lang="zh-TW" altLang="en-US" sz="2000" dirty="0" smtClean="0"/>
              <a:t>。</a:t>
            </a:r>
            <a:endParaRPr lang="en-US" altLang="zh-TW" sz="2000" dirty="0" smtClean="0"/>
          </a:p>
          <a:p>
            <a:pPr>
              <a:spcBef>
                <a:spcPts val="1200"/>
              </a:spcBef>
            </a:pPr>
            <a:r>
              <a:rPr lang="zh-TW" altLang="en-US" sz="2000" dirty="0" smtClean="0"/>
              <a:t>使用網路傳送任何機密資訊都應該加密，前面介紹了各種加密通訊協定，包括 </a:t>
            </a:r>
            <a:r>
              <a:rPr lang="en-US" altLang="zh-TW" sz="2000" dirty="0" smtClean="0"/>
              <a:t>IPSec, HTTPS, PGP </a:t>
            </a:r>
            <a:r>
              <a:rPr lang="zh-TW" altLang="en-US" sz="2000" dirty="0" smtClean="0"/>
              <a:t>等。若無適當的機密通訊方法，就應該改採當面遞交光碟片的方式。</a:t>
            </a:r>
            <a:endParaRPr lang="en-US" altLang="zh-TW" sz="2000" dirty="0" smtClean="0"/>
          </a:p>
          <a:p>
            <a:pPr>
              <a:spcBef>
                <a:spcPts val="1200"/>
              </a:spcBef>
            </a:pPr>
            <a:r>
              <a:rPr lang="en-US" altLang="zh-TW" sz="2000" dirty="0" smtClean="0"/>
              <a:t>Wireshark</a:t>
            </a:r>
            <a:r>
              <a:rPr lang="zh-TW" altLang="en-US" sz="2000" dirty="0" smtClean="0"/>
              <a:t> 可以看到 </a:t>
            </a:r>
            <a:r>
              <a:rPr lang="en-US" altLang="zh-TW" sz="2000" dirty="0" smtClean="0"/>
              <a:t>MSN </a:t>
            </a:r>
            <a:r>
              <a:rPr lang="zh-TW" altLang="en-US" sz="2000" dirty="0" smtClean="0"/>
              <a:t>等即時通訊工具也是以明文傳送訊息，因此即時通話也可能遭攔截與重組。</a:t>
            </a:r>
            <a:endParaRPr lang="en-US" altLang="zh-TW" sz="2000" dirty="0" smtClean="0"/>
          </a:p>
          <a:p>
            <a:pPr>
              <a:spcBef>
                <a:spcPts val="1200"/>
              </a:spcBef>
            </a:pPr>
            <a:r>
              <a:rPr lang="zh-TW" altLang="en-US" sz="2000" dirty="0" smtClean="0"/>
              <a:t>前面曾介紹</a:t>
            </a:r>
            <a:r>
              <a:rPr lang="zh-TW" altLang="en-US" sz="2000" dirty="0" smtClean="0">
                <a:ea typeface="微軟正黑體"/>
              </a:rPr>
              <a:t>「</a:t>
            </a:r>
            <a:r>
              <a:rPr lang="zh-TW" altLang="en-US" sz="2000" dirty="0" smtClean="0"/>
              <a:t>欺騙的無線基地台 </a:t>
            </a:r>
            <a:r>
              <a:rPr lang="en-US" altLang="zh-TW" sz="2000" dirty="0" smtClean="0"/>
              <a:t>(rogue access point)</a:t>
            </a:r>
            <a:r>
              <a:rPr lang="zh-TW" altLang="en-US" sz="2000" dirty="0" smtClean="0">
                <a:ea typeface="微軟正黑體"/>
              </a:rPr>
              <a:t>」，駭客在公共場所架設無線網路基地台。不明就裡的人連上網後，啟動</a:t>
            </a:r>
            <a:r>
              <a:rPr lang="en-US" altLang="zh-TW" sz="2000" dirty="0" smtClean="0">
                <a:ea typeface="微軟正黑體"/>
              </a:rPr>
              <a:t>Outlook</a:t>
            </a:r>
            <a:r>
              <a:rPr lang="zh-TW" altLang="en-US" sz="2000" dirty="0" smtClean="0">
                <a:ea typeface="微軟正黑體"/>
              </a:rPr>
              <a:t> 想收發電子郵件，但正如 </a:t>
            </a:r>
            <a:r>
              <a:rPr lang="en-US" altLang="zh-TW" sz="2000" dirty="0" smtClean="0">
                <a:ea typeface="微軟正黑體"/>
              </a:rPr>
              <a:t>Wireshark</a:t>
            </a:r>
            <a:r>
              <a:rPr lang="zh-TW" altLang="en-US" sz="2000" dirty="0" smtClean="0">
                <a:ea typeface="微軟正黑體"/>
              </a:rPr>
              <a:t> 練習一所示，駭客不費吹灰之力就取得</a:t>
            </a:r>
            <a:r>
              <a:rPr lang="zh-TW" altLang="en-US" sz="2000" dirty="0" smtClean="0"/>
              <a:t>使用者名稱與密碼。因此切忌使用來路不明的無線基地台。</a:t>
            </a:r>
            <a:endParaRPr lang="en-US" altLang="zh-TW" sz="2000" dirty="0" smtClean="0"/>
          </a:p>
        </p:txBody>
      </p:sp>
      <p:sp>
        <p:nvSpPr>
          <p:cNvPr id="3" name="標題 2"/>
          <p:cNvSpPr>
            <a:spLocks noGrp="1"/>
          </p:cNvSpPr>
          <p:nvPr>
            <p:ph type="title"/>
          </p:nvPr>
        </p:nvSpPr>
        <p:spPr/>
        <p:txBody>
          <a:bodyPr/>
          <a:lstStyle/>
          <a:p>
            <a:r>
              <a:rPr lang="zh-TW" altLang="en-US" dirty="0" smtClean="0"/>
              <a:t>從 </a:t>
            </a:r>
            <a:r>
              <a:rPr lang="en-US" altLang="zh-TW" dirty="0" smtClean="0"/>
              <a:t>Wireshark </a:t>
            </a:r>
            <a:r>
              <a:rPr lang="zh-TW" altLang="en-US" dirty="0" smtClean="0"/>
              <a:t>學到的教訓</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3494192" cy="5500702"/>
          </a:xfrm>
        </p:spPr>
        <p:txBody>
          <a:bodyPr>
            <a:normAutofit/>
          </a:bodyPr>
          <a:lstStyle/>
          <a:p>
            <a:pPr>
              <a:spcBef>
                <a:spcPts val="1200"/>
              </a:spcBef>
            </a:pPr>
            <a:r>
              <a:rPr lang="zh-TW" altLang="en-US" sz="2000" dirty="0" smtClean="0">
                <a:ea typeface="微軟正黑體"/>
              </a:rPr>
              <a:t>程式為 </a:t>
            </a:r>
            <a:r>
              <a:rPr lang="en-US" altLang="zh-TW" sz="2000" dirty="0" smtClean="0">
                <a:ea typeface="微軟正黑體"/>
              </a:rPr>
              <a:t>’z = x + y’</a:t>
            </a:r>
            <a:r>
              <a:rPr lang="zh-TW" altLang="en-US" sz="2000" dirty="0" smtClean="0">
                <a:ea typeface="微軟正黑體"/>
              </a:rPr>
              <a:t> 運算；在記憶體內該程式與資料 </a:t>
            </a:r>
            <a:r>
              <a:rPr lang="en-US" altLang="zh-TW" sz="2000" dirty="0" smtClean="0">
                <a:ea typeface="微軟正黑體"/>
              </a:rPr>
              <a:t>(x=5, y=7) </a:t>
            </a:r>
            <a:r>
              <a:rPr lang="zh-TW" altLang="en-US" sz="2000" dirty="0" smtClean="0">
                <a:ea typeface="微軟正黑體"/>
              </a:rPr>
              <a:t>分開放置。</a:t>
            </a:r>
            <a:endParaRPr lang="en-US" altLang="zh-TW" sz="2000" dirty="0" smtClean="0">
              <a:ea typeface="微軟正黑體"/>
            </a:endParaRPr>
          </a:p>
          <a:p>
            <a:pPr>
              <a:spcBef>
                <a:spcPts val="1200"/>
              </a:spcBef>
            </a:pPr>
            <a:r>
              <a:rPr lang="zh-TW" altLang="en-US" sz="2000" dirty="0" smtClean="0">
                <a:ea typeface="微軟正黑體"/>
              </a:rPr>
              <a:t>中央處理器將程式與資料載入暫存器內，由控制單元將它們分配給</a:t>
            </a:r>
            <a:r>
              <a:rPr lang="en-US" altLang="zh-TW" sz="2000" dirty="0" smtClean="0">
                <a:ea typeface="微軟正黑體"/>
              </a:rPr>
              <a:t>ALU</a:t>
            </a:r>
            <a:r>
              <a:rPr lang="zh-TW" altLang="en-US" sz="2000" dirty="0" smtClean="0">
                <a:ea typeface="微軟正黑體"/>
              </a:rPr>
              <a:t>的適當部份做運算。</a:t>
            </a:r>
            <a:endParaRPr lang="en-US" altLang="zh-TW" sz="2000" dirty="0" smtClean="0">
              <a:ea typeface="微軟正黑體"/>
            </a:endParaRPr>
          </a:p>
          <a:p>
            <a:pPr>
              <a:spcBef>
                <a:spcPts val="1200"/>
              </a:spcBef>
            </a:pPr>
            <a:r>
              <a:rPr lang="zh-TW" altLang="en-US" sz="2000" dirty="0" smtClean="0">
                <a:ea typeface="微軟正黑體"/>
              </a:rPr>
              <a:t>得到的結果 </a:t>
            </a:r>
            <a:r>
              <a:rPr lang="en-US" altLang="zh-TW" sz="2000" dirty="0" smtClean="0">
                <a:ea typeface="微軟正黑體"/>
              </a:rPr>
              <a:t>‘z=12’</a:t>
            </a:r>
            <a:r>
              <a:rPr lang="zh-TW" altLang="en-US" sz="2000" dirty="0" smtClean="0"/>
              <a:t> 再寫回記憶體的資料部分。接著進行下一步的程式運算。</a:t>
            </a:r>
            <a:endParaRPr lang="en-US" altLang="zh-TW" sz="2000" dirty="0" smtClean="0"/>
          </a:p>
        </p:txBody>
      </p:sp>
      <p:sp>
        <p:nvSpPr>
          <p:cNvPr id="3" name="標題 2"/>
          <p:cNvSpPr>
            <a:spLocks noGrp="1"/>
          </p:cNvSpPr>
          <p:nvPr>
            <p:ph type="title"/>
          </p:nvPr>
        </p:nvSpPr>
        <p:spPr/>
        <p:txBody>
          <a:bodyPr/>
          <a:lstStyle/>
          <a:p>
            <a:r>
              <a:rPr lang="zh-TW" altLang="en-US" dirty="0" smtClean="0"/>
              <a:t>程式處理範例</a:t>
            </a:r>
            <a:endParaRPr lang="zh-TW" altLang="en-US" dirty="0"/>
          </a:p>
        </p:txBody>
      </p:sp>
      <p:grpSp>
        <p:nvGrpSpPr>
          <p:cNvPr id="23" name="群組 22"/>
          <p:cNvGrpSpPr/>
          <p:nvPr/>
        </p:nvGrpSpPr>
        <p:grpSpPr>
          <a:xfrm>
            <a:off x="4067944" y="1268760"/>
            <a:ext cx="4371498" cy="5368662"/>
            <a:chOff x="4067944" y="1268760"/>
            <a:chExt cx="4371498" cy="5368662"/>
          </a:xfrm>
        </p:grpSpPr>
        <p:sp>
          <p:nvSpPr>
            <p:cNvPr id="16" name="文字方塊 15"/>
            <p:cNvSpPr txBox="1"/>
            <p:nvPr/>
          </p:nvSpPr>
          <p:spPr>
            <a:xfrm>
              <a:off x="6493999" y="1268760"/>
              <a:ext cx="954108" cy="400110"/>
            </a:xfrm>
            <a:prstGeom prst="rect">
              <a:avLst/>
            </a:prstGeom>
            <a:noFill/>
          </p:spPr>
          <p:txBody>
            <a:bodyPr wrap="none" rtlCol="0">
              <a:spAutoFit/>
            </a:bodyPr>
            <a:lstStyle/>
            <a:p>
              <a:r>
                <a:rPr lang="zh-TW" altLang="en-US" sz="2000" dirty="0" smtClean="0">
                  <a:latin typeface="Calibri" pitchFamily="34" charset="0"/>
                  <a:cs typeface="Calibri" pitchFamily="34" charset="0"/>
                </a:rPr>
                <a:t>記憶體</a:t>
              </a:r>
              <a:endParaRPr lang="zh-TW" altLang="en-US" sz="2000" dirty="0">
                <a:latin typeface="Calibri" pitchFamily="34" charset="0"/>
                <a:cs typeface="Calibri" pitchFamily="34" charset="0"/>
              </a:endParaRPr>
            </a:p>
          </p:txBody>
        </p:sp>
        <p:sp>
          <p:nvSpPr>
            <p:cNvPr id="17" name="矩形 16"/>
            <p:cNvSpPr/>
            <p:nvPr/>
          </p:nvSpPr>
          <p:spPr>
            <a:xfrm>
              <a:off x="4067944" y="3555346"/>
              <a:ext cx="3618053" cy="257176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sz="2000">
                <a:latin typeface="Calibri" pitchFamily="34" charset="0"/>
                <a:cs typeface="Calibri" pitchFamily="34" charset="0"/>
              </a:endParaRPr>
            </a:p>
          </p:txBody>
        </p:sp>
        <p:sp>
          <p:nvSpPr>
            <p:cNvPr id="12" name="圓角矩形 11"/>
            <p:cNvSpPr/>
            <p:nvPr/>
          </p:nvSpPr>
          <p:spPr>
            <a:xfrm>
              <a:off x="4280771" y="3698222"/>
              <a:ext cx="2341093" cy="1297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tLang="zh-TW" sz="2000" dirty="0" smtClean="0">
                <a:latin typeface="Calibri" pitchFamily="34" charset="0"/>
                <a:cs typeface="Calibri" pitchFamily="34" charset="0"/>
              </a:endParaRPr>
            </a:p>
            <a:p>
              <a:pPr algn="r"/>
              <a:endParaRPr lang="en-US" altLang="zh-TW" sz="2000" dirty="0" smtClean="0">
                <a:latin typeface="Calibri" pitchFamily="34" charset="0"/>
                <a:cs typeface="Calibri" pitchFamily="34" charset="0"/>
              </a:endParaRPr>
            </a:p>
            <a:p>
              <a:pPr algn="r"/>
              <a:endParaRPr lang="en-US" altLang="zh-TW" sz="2000" dirty="0" smtClean="0">
                <a:latin typeface="Calibri" pitchFamily="34" charset="0"/>
                <a:cs typeface="Calibri" pitchFamily="34" charset="0"/>
              </a:endParaRPr>
            </a:p>
            <a:p>
              <a:pPr algn="r"/>
              <a:r>
                <a:rPr lang="zh-TW" altLang="en-US" dirty="0" smtClean="0">
                  <a:latin typeface="Calibri" pitchFamily="34" charset="0"/>
                  <a:cs typeface="Calibri" pitchFamily="34" charset="0"/>
                </a:rPr>
                <a:t>暫存器</a:t>
              </a:r>
              <a:endParaRPr lang="en-US" altLang="zh-TW" dirty="0" smtClean="0">
                <a:latin typeface="Calibri" pitchFamily="34" charset="0"/>
                <a:cs typeface="Calibri" pitchFamily="34" charset="0"/>
              </a:endParaRPr>
            </a:p>
          </p:txBody>
        </p:sp>
        <p:sp>
          <p:nvSpPr>
            <p:cNvPr id="4" name="矩形 3"/>
            <p:cNvSpPr/>
            <p:nvPr/>
          </p:nvSpPr>
          <p:spPr>
            <a:xfrm>
              <a:off x="4067944" y="1697958"/>
              <a:ext cx="3618053" cy="1357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TW" altLang="en-US" sz="2000" dirty="0" smtClean="0">
                  <a:latin typeface="Calibri" pitchFamily="34" charset="0"/>
                  <a:cs typeface="Calibri" pitchFamily="34" charset="0"/>
                </a:rPr>
                <a:t>程式               資料</a:t>
              </a:r>
              <a:endParaRPr lang="zh-TW" altLang="en-US" sz="2000" dirty="0">
                <a:latin typeface="Calibri" pitchFamily="34" charset="0"/>
                <a:cs typeface="Calibri" pitchFamily="34" charset="0"/>
              </a:endParaRPr>
            </a:p>
          </p:txBody>
        </p:sp>
        <p:sp>
          <p:nvSpPr>
            <p:cNvPr id="6" name="圓角矩形 5"/>
            <p:cNvSpPr/>
            <p:nvPr/>
          </p:nvSpPr>
          <p:spPr>
            <a:xfrm>
              <a:off x="5770557" y="5341296"/>
              <a:ext cx="1702613"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cs typeface="Calibri" pitchFamily="34" charset="0"/>
                </a:rPr>
                <a:t>ALU</a:t>
              </a:r>
              <a:endParaRPr lang="zh-TW" altLang="en-US" sz="2000" dirty="0">
                <a:latin typeface="Calibri" pitchFamily="34" charset="0"/>
                <a:cs typeface="Calibri" pitchFamily="34" charset="0"/>
              </a:endParaRPr>
            </a:p>
          </p:txBody>
        </p:sp>
        <p:sp>
          <p:nvSpPr>
            <p:cNvPr id="7" name="矩形 6"/>
            <p:cNvSpPr/>
            <p:nvPr/>
          </p:nvSpPr>
          <p:spPr>
            <a:xfrm>
              <a:off x="4600011" y="3841098"/>
              <a:ext cx="15962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cs typeface="Calibri" pitchFamily="34" charset="0"/>
                </a:rPr>
                <a:t>z = x + y</a:t>
              </a:r>
              <a:endParaRPr lang="zh-TW" altLang="en-US" sz="2000" dirty="0">
                <a:latin typeface="Calibri" pitchFamily="34" charset="0"/>
                <a:cs typeface="Calibri" pitchFamily="34" charset="0"/>
              </a:endParaRPr>
            </a:p>
          </p:txBody>
        </p:sp>
        <p:sp>
          <p:nvSpPr>
            <p:cNvPr id="8" name="矩形 7"/>
            <p:cNvSpPr/>
            <p:nvPr/>
          </p:nvSpPr>
          <p:spPr>
            <a:xfrm>
              <a:off x="4600011" y="4269726"/>
              <a:ext cx="15962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cs typeface="Calibri" pitchFamily="34" charset="0"/>
                </a:rPr>
                <a:t>x=5, y=7</a:t>
              </a:r>
              <a:endParaRPr lang="zh-TW" altLang="en-US" sz="2000" dirty="0">
                <a:latin typeface="Calibri" pitchFamily="34" charset="0"/>
                <a:cs typeface="Calibri" pitchFamily="34" charset="0"/>
              </a:endParaRPr>
            </a:p>
          </p:txBody>
        </p:sp>
        <p:sp>
          <p:nvSpPr>
            <p:cNvPr id="11" name="圓角矩形 10"/>
            <p:cNvSpPr/>
            <p:nvPr/>
          </p:nvSpPr>
          <p:spPr>
            <a:xfrm>
              <a:off x="4280771" y="5341296"/>
              <a:ext cx="1064133" cy="57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smtClean="0">
                  <a:latin typeface="Calibri" pitchFamily="34" charset="0"/>
                  <a:cs typeface="Calibri" pitchFamily="34" charset="0"/>
                </a:rPr>
                <a:t>CU</a:t>
              </a:r>
              <a:endParaRPr lang="zh-TW" altLang="en-US" sz="2000" dirty="0">
                <a:latin typeface="Calibri" pitchFamily="34" charset="0"/>
                <a:cs typeface="Calibri" pitchFamily="34" charset="0"/>
              </a:endParaRPr>
            </a:p>
          </p:txBody>
        </p:sp>
        <p:sp>
          <p:nvSpPr>
            <p:cNvPr id="14" name="矩形 13"/>
            <p:cNvSpPr/>
            <p:nvPr/>
          </p:nvSpPr>
          <p:spPr>
            <a:xfrm>
              <a:off x="4174357" y="2626652"/>
              <a:ext cx="15962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cs typeface="Calibri" pitchFamily="34" charset="0"/>
                </a:rPr>
                <a:t>z = x + y</a:t>
              </a:r>
              <a:endParaRPr lang="zh-TW" altLang="en-US" sz="2000" dirty="0">
                <a:latin typeface="Calibri" pitchFamily="34" charset="0"/>
                <a:cs typeface="Calibri" pitchFamily="34" charset="0"/>
              </a:endParaRPr>
            </a:p>
          </p:txBody>
        </p:sp>
        <p:sp>
          <p:nvSpPr>
            <p:cNvPr id="15" name="矩形 14"/>
            <p:cNvSpPr/>
            <p:nvPr/>
          </p:nvSpPr>
          <p:spPr>
            <a:xfrm>
              <a:off x="5983384" y="2626652"/>
              <a:ext cx="15962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cs typeface="Calibri" pitchFamily="34" charset="0"/>
                </a:rPr>
                <a:t>x=5, y=7</a:t>
              </a:r>
              <a:endParaRPr lang="zh-TW" altLang="en-US" sz="2000" dirty="0">
                <a:latin typeface="Calibri" pitchFamily="34" charset="0"/>
                <a:cs typeface="Calibri" pitchFamily="34" charset="0"/>
              </a:endParaRPr>
            </a:p>
          </p:txBody>
        </p:sp>
        <p:sp>
          <p:nvSpPr>
            <p:cNvPr id="18" name="文字方塊 17"/>
            <p:cNvSpPr txBox="1"/>
            <p:nvPr/>
          </p:nvSpPr>
          <p:spPr>
            <a:xfrm>
              <a:off x="5989131" y="6237312"/>
              <a:ext cx="1467069" cy="400110"/>
            </a:xfrm>
            <a:prstGeom prst="rect">
              <a:avLst/>
            </a:prstGeom>
            <a:noFill/>
          </p:spPr>
          <p:txBody>
            <a:bodyPr wrap="none" rtlCol="0">
              <a:spAutoFit/>
            </a:bodyPr>
            <a:lstStyle/>
            <a:p>
              <a:r>
                <a:rPr lang="zh-TW" altLang="en-US" sz="2000" dirty="0" smtClean="0">
                  <a:latin typeface="Calibri" pitchFamily="34" charset="0"/>
                  <a:cs typeface="Calibri" pitchFamily="34" charset="0"/>
                </a:rPr>
                <a:t>中央處理器</a:t>
              </a:r>
              <a:endParaRPr lang="zh-TW" altLang="en-US" sz="2000" dirty="0">
                <a:latin typeface="Calibri" pitchFamily="34" charset="0"/>
                <a:cs typeface="Calibri" pitchFamily="34" charset="0"/>
              </a:endParaRPr>
            </a:p>
          </p:txBody>
        </p:sp>
        <p:sp>
          <p:nvSpPr>
            <p:cNvPr id="21" name="文字方塊 20"/>
            <p:cNvSpPr txBox="1"/>
            <p:nvPr/>
          </p:nvSpPr>
          <p:spPr>
            <a:xfrm>
              <a:off x="7765860" y="1755146"/>
              <a:ext cx="673582" cy="400110"/>
            </a:xfrm>
            <a:prstGeom prst="rect">
              <a:avLst/>
            </a:prstGeom>
            <a:noFill/>
          </p:spPr>
          <p:txBody>
            <a:bodyPr wrap="none" rtlCol="0">
              <a:spAutoFit/>
            </a:bodyPr>
            <a:lstStyle/>
            <a:p>
              <a:r>
                <a:rPr lang="en-US" altLang="zh-TW" sz="2000" dirty="0" smtClean="0">
                  <a:latin typeface="Calibri" pitchFamily="34" charset="0"/>
                  <a:cs typeface="Calibri" pitchFamily="34" charset="0"/>
                </a:rPr>
                <a:t>z=12</a:t>
              </a:r>
              <a:endParaRPr lang="zh-TW" altLang="en-US" sz="2000" dirty="0">
                <a:latin typeface="Calibri" pitchFamily="34" charset="0"/>
                <a:cs typeface="Calibri" pitchFamily="34" charset="0"/>
              </a:endParaRPr>
            </a:p>
          </p:txBody>
        </p:sp>
        <p:cxnSp>
          <p:nvCxnSpPr>
            <p:cNvPr id="27" name="直線單箭頭接點 26"/>
            <p:cNvCxnSpPr>
              <a:endCxn id="11" idx="0"/>
            </p:cNvCxnSpPr>
            <p:nvPr/>
          </p:nvCxnSpPr>
          <p:spPr>
            <a:xfrm rot="5400000">
              <a:off x="4634242" y="5162312"/>
              <a:ext cx="357190" cy="23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直線單箭頭接點 29"/>
            <p:cNvCxnSpPr>
              <a:stCxn id="11" idx="3"/>
              <a:endCxn id="6" idx="1"/>
            </p:cNvCxnSpPr>
            <p:nvPr/>
          </p:nvCxnSpPr>
          <p:spPr>
            <a:xfrm>
              <a:off x="5344904" y="5627048"/>
              <a:ext cx="425653"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矩形 32"/>
            <p:cNvSpPr/>
            <p:nvPr/>
          </p:nvSpPr>
          <p:spPr>
            <a:xfrm>
              <a:off x="5983384" y="2055148"/>
              <a:ext cx="1596200" cy="35719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TW" sz="2000" dirty="0" smtClean="0">
                  <a:latin typeface="Calibri" pitchFamily="34" charset="0"/>
                  <a:cs typeface="Calibri" pitchFamily="34" charset="0"/>
                </a:rPr>
                <a:t>z = ?</a:t>
              </a:r>
              <a:endParaRPr lang="zh-TW" altLang="en-US" sz="2000" dirty="0">
                <a:latin typeface="Calibri" pitchFamily="34" charset="0"/>
                <a:cs typeface="Calibri" pitchFamily="34" charset="0"/>
              </a:endParaRPr>
            </a:p>
          </p:txBody>
        </p:sp>
        <p:cxnSp>
          <p:nvCxnSpPr>
            <p:cNvPr id="54" name="圖案 53"/>
            <p:cNvCxnSpPr>
              <a:endCxn id="8" idx="3"/>
            </p:cNvCxnSpPr>
            <p:nvPr/>
          </p:nvCxnSpPr>
          <p:spPr>
            <a:xfrm rot="5400000">
              <a:off x="5570386" y="3609669"/>
              <a:ext cx="1464477" cy="212827"/>
            </a:xfrm>
            <a:prstGeom prst="bentConnector2">
              <a:avLst/>
            </a:prstGeom>
            <a:ln>
              <a:tailEnd type="arrow"/>
            </a:ln>
          </p:spPr>
          <p:style>
            <a:lnRef idx="2">
              <a:schemeClr val="dk1"/>
            </a:lnRef>
            <a:fillRef idx="0">
              <a:schemeClr val="dk1"/>
            </a:fillRef>
            <a:effectRef idx="1">
              <a:schemeClr val="dk1"/>
            </a:effectRef>
            <a:fontRef idx="minor">
              <a:schemeClr val="tx1"/>
            </a:fontRef>
          </p:style>
        </p:cxnSp>
        <p:cxnSp>
          <p:nvCxnSpPr>
            <p:cNvPr id="62" name="直線單箭頭接點 61"/>
            <p:cNvCxnSpPr/>
            <p:nvPr/>
          </p:nvCxnSpPr>
          <p:spPr>
            <a:xfrm rot="5400000">
              <a:off x="4703453" y="3412470"/>
              <a:ext cx="857255" cy="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肘形接點 65"/>
            <p:cNvCxnSpPr>
              <a:stCxn id="6" idx="3"/>
              <a:endCxn id="33" idx="3"/>
            </p:cNvCxnSpPr>
            <p:nvPr/>
          </p:nvCxnSpPr>
          <p:spPr>
            <a:xfrm flipV="1">
              <a:off x="7473170" y="2233743"/>
              <a:ext cx="106413" cy="3393305"/>
            </a:xfrm>
            <a:prstGeom prst="bentConnector3">
              <a:avLst>
                <a:gd name="adj1" fmla="val 419998"/>
              </a:avLst>
            </a:prstGeom>
            <a:ln>
              <a:tailEnd type="arrow"/>
            </a:ln>
          </p:spPr>
          <p:style>
            <a:lnRef idx="2">
              <a:schemeClr val="dk1"/>
            </a:lnRef>
            <a:fillRef idx="0">
              <a:schemeClr val="dk1"/>
            </a:fillRef>
            <a:effectRef idx="1">
              <a:schemeClr val="dk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ctr" defTabSz="914400"/>
            <a:r>
              <a:rPr lang="en-US" altLang="zh-TW" sz="4400" dirty="0">
                <a:solidFill>
                  <a:srgbClr val="FF0000"/>
                </a:solidFill>
                <a:latin typeface="標楷體" panose="03000509000000000000" pitchFamily="65" charset="-120"/>
                <a:ea typeface="標楷體" panose="03000509000000000000" pitchFamily="65" charset="-120"/>
              </a:rPr>
              <a:t>8.2 </a:t>
            </a:r>
            <a:r>
              <a:rPr lang="zh-TW" altLang="en-US" sz="4400" dirty="0">
                <a:solidFill>
                  <a:srgbClr val="FF0000"/>
                </a:solidFill>
                <a:latin typeface="標楷體" panose="03000509000000000000" pitchFamily="65" charset="-120"/>
                <a:ea typeface="標楷體" panose="03000509000000000000" pitchFamily="65" charset="-120"/>
              </a:rPr>
              <a:t>記憶體與外掛元件</a:t>
            </a:r>
            <a:endParaRPr lang="en-US" altLang="zh-TW" sz="4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4058436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7958688" cy="5098438"/>
          </a:xfrm>
        </p:spPr>
        <p:txBody>
          <a:bodyPr>
            <a:noAutofit/>
          </a:bodyPr>
          <a:lstStyle/>
          <a:p>
            <a:pPr>
              <a:spcBef>
                <a:spcPts val="1200"/>
              </a:spcBef>
            </a:pPr>
            <a:r>
              <a:rPr lang="en-US" altLang="zh-TW" sz="2000" dirty="0" smtClean="0"/>
              <a:t>Random Access Memory </a:t>
            </a:r>
            <a:r>
              <a:rPr lang="en-US" altLang="zh-TW" sz="2000" dirty="0" smtClean="0">
                <a:solidFill>
                  <a:srgbClr val="FF0000"/>
                </a:solidFill>
              </a:rPr>
              <a:t>(RAM)</a:t>
            </a:r>
            <a:r>
              <a:rPr lang="zh-TW" altLang="en-US" sz="2000" dirty="0" smtClean="0">
                <a:solidFill>
                  <a:srgbClr val="FF0000"/>
                </a:solidFill>
              </a:rPr>
              <a:t> </a:t>
            </a:r>
            <a:r>
              <a:rPr lang="zh-TW" altLang="en-US" sz="2000" dirty="0" smtClean="0"/>
              <a:t>一旦失去電源，會喪失它所儲存的資料。</a:t>
            </a:r>
            <a:r>
              <a:rPr lang="en-US" altLang="zh-TW" sz="2000" dirty="0" smtClean="0"/>
              <a:t>RAM</a:t>
            </a:r>
            <a:r>
              <a:rPr lang="zh-TW" altLang="en-US" sz="2000" dirty="0" smtClean="0"/>
              <a:t>的存取速度快，每位元的價格便宜，是電腦的主要記憶體。</a:t>
            </a:r>
            <a:endParaRPr lang="en-US" altLang="zh-TW" sz="2000" dirty="0" smtClean="0"/>
          </a:p>
          <a:p>
            <a:pPr>
              <a:spcBef>
                <a:spcPts val="1200"/>
              </a:spcBef>
            </a:pPr>
            <a:r>
              <a:rPr lang="en-US" altLang="zh-TW" sz="2000" dirty="0" smtClean="0"/>
              <a:t>Read-Only Memory </a:t>
            </a:r>
            <a:r>
              <a:rPr lang="en-US" altLang="zh-TW" sz="2000" dirty="0" smtClean="0">
                <a:solidFill>
                  <a:srgbClr val="FF0000"/>
                </a:solidFill>
              </a:rPr>
              <a:t>(ROM)</a:t>
            </a:r>
            <a:r>
              <a:rPr lang="zh-TW" altLang="en-US" sz="2000" dirty="0" smtClean="0"/>
              <a:t>有兩個特性：一是它的資料只能讀出，卻不能寫回；二是失去電源時，儲存的資料仍能保存。</a:t>
            </a:r>
            <a:endParaRPr lang="en-US" altLang="zh-TW" sz="2000" dirty="0" smtClean="0"/>
          </a:p>
          <a:p>
            <a:pPr>
              <a:spcBef>
                <a:spcPts val="1200"/>
              </a:spcBef>
            </a:pPr>
            <a:r>
              <a:rPr lang="en-US" altLang="zh-TW" sz="2000" dirty="0" smtClean="0"/>
              <a:t>Programmable ROM </a:t>
            </a:r>
            <a:r>
              <a:rPr lang="en-US" altLang="zh-TW" sz="2000" dirty="0" smtClean="0">
                <a:solidFill>
                  <a:srgbClr val="0000FF"/>
                </a:solidFill>
              </a:rPr>
              <a:t>(PROM)</a:t>
            </a:r>
            <a:r>
              <a:rPr lang="en-US" altLang="zh-TW" sz="2000" dirty="0" smtClean="0"/>
              <a:t>, Erasable PROM (EPROM) </a:t>
            </a:r>
            <a:r>
              <a:rPr lang="zh-TW" altLang="en-US" sz="2000" dirty="0" smtClean="0"/>
              <a:t>與 </a:t>
            </a:r>
            <a:r>
              <a:rPr lang="en-US" altLang="zh-TW" sz="2000" dirty="0" smtClean="0"/>
              <a:t>Electrically erasable PROM (EEPROM)</a:t>
            </a:r>
            <a:r>
              <a:rPr lang="zh-TW" altLang="en-US" sz="2000" dirty="0" smtClean="0"/>
              <a:t> 在失去電源時資料仍能保存，且皆可以電子方式清除與重寫。</a:t>
            </a:r>
            <a:endParaRPr lang="en-US" altLang="zh-TW" sz="2000" dirty="0" smtClean="0"/>
          </a:p>
          <a:p>
            <a:pPr>
              <a:spcBef>
                <a:spcPts val="1200"/>
              </a:spcBef>
            </a:pPr>
            <a:r>
              <a:rPr lang="zh-TW" altLang="en-US" sz="2000" dirty="0" smtClean="0"/>
              <a:t>快閃記憶體 </a:t>
            </a:r>
            <a:r>
              <a:rPr lang="en-US" altLang="zh-TW" sz="2000" dirty="0" smtClean="0">
                <a:solidFill>
                  <a:srgbClr val="FF0000"/>
                </a:solidFill>
              </a:rPr>
              <a:t>(flash memory)</a:t>
            </a:r>
            <a:r>
              <a:rPr lang="zh-TW" altLang="en-US" sz="2000" dirty="0" smtClean="0">
                <a:solidFill>
                  <a:srgbClr val="FF0000"/>
                </a:solidFill>
              </a:rPr>
              <a:t> </a:t>
            </a:r>
            <a:r>
              <a:rPr lang="zh-TW" altLang="en-US" sz="2000" dirty="0" smtClean="0"/>
              <a:t>的性質類似</a:t>
            </a:r>
            <a:r>
              <a:rPr lang="en-US" altLang="zh-TW" sz="2000" dirty="0" smtClean="0"/>
              <a:t>EEPROM</a:t>
            </a:r>
            <a:r>
              <a:rPr lang="zh-TW" altLang="en-US" sz="2000" dirty="0" smtClean="0"/>
              <a:t>但較之便宜，已成為</a:t>
            </a:r>
            <a:r>
              <a:rPr lang="zh-TW" altLang="en-US" sz="2000" dirty="0" smtClean="0">
                <a:ea typeface="微軟正黑體"/>
              </a:rPr>
              <a:t>「非揮發性記憶體 </a:t>
            </a:r>
            <a:r>
              <a:rPr lang="en-US" altLang="zh-TW" sz="2000" dirty="0" smtClean="0">
                <a:ea typeface="微軟正黑體"/>
              </a:rPr>
              <a:t>(non-volatile memory)</a:t>
            </a:r>
            <a:r>
              <a:rPr lang="zh-TW" altLang="en-US" sz="2000" dirty="0" smtClean="0">
                <a:ea typeface="微軟正黑體"/>
              </a:rPr>
              <a:t>」</a:t>
            </a:r>
            <a:r>
              <a:rPr lang="en-US" altLang="zh-TW" sz="2000" dirty="0" smtClean="0">
                <a:ea typeface="微軟正黑體"/>
              </a:rPr>
              <a:t>(</a:t>
            </a:r>
            <a:r>
              <a:rPr lang="zh-TW" altLang="en-US" sz="2000" dirty="0" smtClean="0">
                <a:ea typeface="微軟正黑體"/>
              </a:rPr>
              <a:t>意即</a:t>
            </a:r>
            <a:r>
              <a:rPr lang="zh-TW" altLang="en-US" sz="2000" dirty="0" smtClean="0"/>
              <a:t>失去電源時資料仍能保存者</a:t>
            </a:r>
            <a:r>
              <a:rPr lang="en-US" altLang="zh-TW" sz="2000" dirty="0" smtClean="0">
                <a:ea typeface="微軟正黑體"/>
              </a:rPr>
              <a:t>)</a:t>
            </a:r>
            <a:r>
              <a:rPr lang="zh-TW" altLang="en-US" sz="2000" dirty="0" smtClean="0">
                <a:ea typeface="微軟正黑體"/>
              </a:rPr>
              <a:t> 的主流技術，大量使用於</a:t>
            </a:r>
            <a:r>
              <a:rPr lang="en-US" altLang="zh-TW" sz="2000" dirty="0" smtClean="0">
                <a:ea typeface="微軟正黑體"/>
              </a:rPr>
              <a:t>USB</a:t>
            </a:r>
            <a:r>
              <a:rPr lang="zh-TW" altLang="en-US" sz="2000" dirty="0" smtClean="0">
                <a:ea typeface="微軟正黑體"/>
              </a:rPr>
              <a:t>碟、數位相機、</a:t>
            </a:r>
            <a:r>
              <a:rPr lang="en-US" altLang="zh-TW" sz="2000" dirty="0" smtClean="0">
                <a:ea typeface="微軟正黑體"/>
              </a:rPr>
              <a:t>BIOS</a:t>
            </a:r>
            <a:r>
              <a:rPr lang="zh-TW" altLang="en-US" sz="2000" dirty="0" smtClean="0">
                <a:ea typeface="微軟正黑體"/>
              </a:rPr>
              <a:t>、手機及記憶卡。</a:t>
            </a:r>
            <a:endParaRPr lang="zh-TW" altLang="en-US" sz="2000" dirty="0" smtClean="0"/>
          </a:p>
        </p:txBody>
      </p:sp>
      <p:sp>
        <p:nvSpPr>
          <p:cNvPr id="3" name="標題 2"/>
          <p:cNvSpPr>
            <a:spLocks noGrp="1"/>
          </p:cNvSpPr>
          <p:nvPr>
            <p:ph type="title"/>
          </p:nvPr>
        </p:nvSpPr>
        <p:spPr/>
        <p:txBody>
          <a:bodyPr/>
          <a:lstStyle/>
          <a:p>
            <a:r>
              <a:rPr lang="zh-TW" altLang="en-US" dirty="0" smtClean="0">
                <a:solidFill>
                  <a:srgbClr val="FF0000"/>
                </a:solidFill>
              </a:rPr>
              <a:t>記憶體</a:t>
            </a:r>
            <a:r>
              <a:rPr lang="zh-TW" altLang="en-US" dirty="0" smtClean="0"/>
              <a:t>元件</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25184</TotalTime>
  <Words>7307</Words>
  <Application>Microsoft Office PowerPoint</Application>
  <PresentationFormat>如螢幕大小 (4:3)</PresentationFormat>
  <Paragraphs>580</Paragraphs>
  <Slides>63</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63</vt:i4>
      </vt:variant>
    </vt:vector>
  </HeadingPairs>
  <TitlesOfParts>
    <vt:vector size="72" baseType="lpstr">
      <vt:lpstr>微軟正黑體</vt:lpstr>
      <vt:lpstr>新細明體</vt:lpstr>
      <vt:lpstr>標楷體</vt:lpstr>
      <vt:lpstr>Arial</vt:lpstr>
      <vt:lpstr>Calibri</vt:lpstr>
      <vt:lpstr>Trebuchet MS</vt:lpstr>
      <vt:lpstr>Wingdings</vt:lpstr>
      <vt:lpstr>Wingdings 2</vt:lpstr>
      <vt:lpstr>華麗</vt:lpstr>
      <vt:lpstr>第8章 資訊系統與網路模型</vt:lpstr>
      <vt:lpstr>資訊系統與網路模型</vt:lpstr>
      <vt:lpstr>8.1 電腦系統架構</vt:lpstr>
      <vt:lpstr>von Neumann 電腦架構</vt:lpstr>
      <vt:lpstr>常見的電腦階層</vt:lpstr>
      <vt:lpstr>作業系統的基本功能</vt:lpstr>
      <vt:lpstr>程式處理範例</vt:lpstr>
      <vt:lpstr>8.2 記憶體與外掛元件</vt:lpstr>
      <vt:lpstr>記憶體元件</vt:lpstr>
      <vt:lpstr>記憶體管理</vt:lpstr>
      <vt:lpstr>記憶體映像</vt:lpstr>
      <vt:lpstr>記憶體滲漏</vt:lpstr>
      <vt:lpstr>虛擬記憶體</vt:lpstr>
      <vt:lpstr>外掛儲存元件 – 光與磁</vt:lpstr>
      <vt:lpstr>輸入輸出元件</vt:lpstr>
      <vt:lpstr>8.3 作業系統的程式執行</vt:lpstr>
      <vt:lpstr>作業系統的程式執行</vt:lpstr>
      <vt:lpstr>BRAKE</vt:lpstr>
      <vt:lpstr>虛擬機器</vt:lpstr>
      <vt:lpstr>Java 與 active-X</vt:lpstr>
      <vt:lpstr>8.4 網路的組件</vt:lpstr>
      <vt:lpstr>網路的組件</vt:lpstr>
      <vt:lpstr>網路連結組件</vt:lpstr>
      <vt:lpstr>防火牆類別</vt:lpstr>
      <vt:lpstr>數據機</vt:lpstr>
      <vt:lpstr>pbx 系統</vt:lpstr>
      <vt:lpstr>無線通訊系統</vt:lpstr>
      <vt:lpstr>雙絞線</vt:lpstr>
      <vt:lpstr>同軸電纜</vt:lpstr>
      <vt:lpstr>光纖</vt:lpstr>
      <vt:lpstr>8.5 OSI的網路模型</vt:lpstr>
      <vt:lpstr>TCPIP</vt:lpstr>
      <vt:lpstr>DNs (domain name server)  功能</vt:lpstr>
      <vt:lpstr>什麼是 mac address</vt:lpstr>
      <vt:lpstr>網路模型</vt:lpstr>
      <vt:lpstr>OSI 層級</vt:lpstr>
      <vt:lpstr>OSI 的資料傳輸</vt:lpstr>
      <vt:lpstr>PowerPoint 簡報</vt:lpstr>
      <vt:lpstr>L7.應用層的簡述   (通訊協定+URl)</vt:lpstr>
      <vt:lpstr>應用的分類</vt:lpstr>
      <vt:lpstr>L6.展現層的簡述</vt:lpstr>
      <vt:lpstr>L5.會談層的簡述</vt:lpstr>
      <vt:lpstr>L4.傳輸層的簡述</vt:lpstr>
      <vt:lpstr>L4.TCP 與 UDP</vt:lpstr>
      <vt:lpstr>L3.網路層的簡述</vt:lpstr>
      <vt:lpstr>IP 位址</vt:lpstr>
      <vt:lpstr>私人 IP 位址與 NAT</vt:lpstr>
      <vt:lpstr>ICMP</vt:lpstr>
      <vt:lpstr>L2.資料連接層的簡述</vt:lpstr>
      <vt:lpstr>資料連接層的圖示</vt:lpstr>
      <vt:lpstr>乙太網路 – IEEE 802.3</vt:lpstr>
      <vt:lpstr>L2.資料連接層的協定</vt:lpstr>
      <vt:lpstr>L1.實體層的簡述</vt:lpstr>
      <vt:lpstr>網路拓樸說明</vt:lpstr>
      <vt:lpstr>網路拓樸說明</vt:lpstr>
      <vt:lpstr>OSI 各層功能摘要</vt:lpstr>
      <vt:lpstr>8.6 封包攔截與分析工具</vt:lpstr>
      <vt:lpstr>Wireshark 封包分析工具</vt:lpstr>
      <vt:lpstr>Wireshark 練習一</vt:lpstr>
      <vt:lpstr>PowerPoint 簡報</vt:lpstr>
      <vt:lpstr>Wireshark 練習二</vt:lpstr>
      <vt:lpstr>Wireshark 練習三</vt:lpstr>
      <vt:lpstr>從 Wireshark 學到的教訓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user</cp:lastModifiedBy>
  <cp:revision>2074</cp:revision>
  <dcterms:created xsi:type="dcterms:W3CDTF">2007-09-03T02:45:25Z</dcterms:created>
  <dcterms:modified xsi:type="dcterms:W3CDTF">2023-10-24T01:20:57Z</dcterms:modified>
</cp:coreProperties>
</file>