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1" r:id="rId4"/>
    <p:sldId id="271" r:id="rId5"/>
    <p:sldId id="272" r:id="rId6"/>
    <p:sldId id="273" r:id="rId7"/>
    <p:sldId id="27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42F59D-1976-4030-A7B5-0D54ABB5D05B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58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36072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url.cc/K3kQa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標準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及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學年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上學期</a:t>
            </a:r>
            <a:r>
              <a:rPr lang="en-US" altLang="zh-TW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5154" name="Group 2"/>
          <p:cNvGrpSpPr>
            <a:grpSpLocks/>
          </p:cNvGrpSpPr>
          <p:nvPr/>
        </p:nvGrpSpPr>
        <p:grpSpPr bwMode="auto">
          <a:xfrm>
            <a:off x="3045125" y="1846696"/>
            <a:ext cx="5929312" cy="4138613"/>
            <a:chOff x="1141" y="1254"/>
            <a:chExt cx="3296" cy="2301"/>
          </a:xfrm>
        </p:grpSpPr>
        <p:sp>
          <p:nvSpPr>
            <p:cNvPr id="1585155" name="AutoShape 3"/>
            <p:cNvSpPr>
              <a:spLocks noChangeArrowheads="1"/>
            </p:cNvSpPr>
            <p:nvPr/>
          </p:nvSpPr>
          <p:spPr bwMode="gray">
            <a:xfrm>
              <a:off x="1141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E0AD12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作業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小考</a:t>
              </a:r>
              <a:endParaRPr lang="en-US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6" name="AutoShape 4"/>
            <p:cNvSpPr>
              <a:spLocks noChangeArrowheads="1"/>
            </p:cNvSpPr>
            <p:nvPr/>
          </p:nvSpPr>
          <p:spPr bwMode="gray">
            <a:xfrm>
              <a:off x="2202" y="1912"/>
              <a:ext cx="1175" cy="1015"/>
            </a:xfrm>
            <a:prstGeom prst="hexagon">
              <a:avLst>
                <a:gd name="adj" fmla="val 28941"/>
                <a:gd name="vf" fmla="val 115470"/>
              </a:avLst>
            </a:prstGeom>
            <a:solidFill>
              <a:srgbClr val="D97300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課堂表現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+</a:t>
              </a:r>
              <a:r>
                <a:rPr lang="zh-TW" altLang="en-US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出席</a:t>
              </a:r>
              <a:r>
                <a:rPr lang="en-US" altLang="zh-TW" sz="2400" b="1" dirty="0" smtClean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FF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FF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7" name="AutoShape 5"/>
            <p:cNvSpPr>
              <a:spLocks noChangeArrowheads="1"/>
            </p:cNvSpPr>
            <p:nvPr/>
          </p:nvSpPr>
          <p:spPr bwMode="gray">
            <a:xfrm>
              <a:off x="3186" y="1254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6399AB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實</a:t>
              </a:r>
              <a:r>
                <a:rPr lang="zh-TW" altLang="en-US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作</a:t>
              </a:r>
              <a:endParaRPr lang="en-US" altLang="zh-TW" sz="2400" b="1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0000FF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%</a:t>
              </a:r>
              <a:endParaRPr lang="zh-TW" altLang="zh-TW" sz="2400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8" name="AutoShape 6"/>
            <p:cNvSpPr>
              <a:spLocks noChangeArrowheads="1"/>
            </p:cNvSpPr>
            <p:nvPr/>
          </p:nvSpPr>
          <p:spPr bwMode="gray">
            <a:xfrm>
              <a:off x="1141" y="2473"/>
              <a:ext cx="1251" cy="1082"/>
            </a:xfrm>
            <a:prstGeom prst="hexagon">
              <a:avLst>
                <a:gd name="adj" fmla="val 28905"/>
                <a:gd name="vf" fmla="val 115470"/>
              </a:avLst>
            </a:prstGeom>
            <a:solidFill>
              <a:srgbClr val="A1A646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期中考</a:t>
              </a:r>
              <a:endParaRPr lang="en-US" altLang="zh-TW" sz="2400" b="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1585159" name="AutoShape 7"/>
            <p:cNvSpPr>
              <a:spLocks noChangeArrowheads="1"/>
            </p:cNvSpPr>
            <p:nvPr/>
          </p:nvSpPr>
          <p:spPr bwMode="gray">
            <a:xfrm>
              <a:off x="3186" y="2471"/>
              <a:ext cx="1251" cy="1081"/>
            </a:xfrm>
            <a:prstGeom prst="hexagon">
              <a:avLst>
                <a:gd name="adj" fmla="val 28932"/>
                <a:gd name="vf" fmla="val 115470"/>
              </a:avLst>
            </a:prstGeom>
            <a:solidFill>
              <a:srgbClr val="B1A35D"/>
            </a:solidFill>
            <a:ln w="25400" algn="ctr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45720" tIns="44450" rIns="45720" bIns="44450" anchor="ctr" anchorCtr="1"/>
            <a:lstStyle/>
            <a:p>
              <a:pPr algn="ctr" eaLnBrk="0" hangingPunct="0">
                <a:lnSpc>
                  <a:spcPct val="85000"/>
                </a:lnSpc>
                <a:spcBef>
                  <a:spcPct val="30000"/>
                </a:spcBef>
              </a:pPr>
              <a:r>
                <a:rPr lang="zh-TW" altLang="en-US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期末考</a:t>
              </a:r>
              <a:r>
                <a:rPr lang="en-US" altLang="zh-TW" sz="2400" b="1" dirty="0" smtClean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20</a:t>
              </a:r>
              <a:r>
                <a:rPr lang="en-US" altLang="zh-TW" sz="2400" b="1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﹪</a:t>
              </a:r>
              <a:endParaRPr lang="zh-TW" altLang="zh-TW" sz="24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8" name="標題 1"/>
          <p:cNvSpPr txBox="1">
            <a:spLocks/>
          </p:cNvSpPr>
          <p:nvPr/>
        </p:nvSpPr>
        <p:spPr>
          <a:xfrm>
            <a:off x="838200" y="245806"/>
            <a:ext cx="10515600" cy="113815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評量標準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3045125" y="6072996"/>
            <a:ext cx="6426679" cy="526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掃毒</a:t>
            </a:r>
            <a:r>
              <a:rPr lang="en-US" altLang="zh-TW" dirty="0" smtClean="0"/>
              <a:t>Scan virus(</a:t>
            </a:r>
            <a:r>
              <a:rPr lang="zh-TW" altLang="en-US" dirty="0" smtClean="0"/>
              <a:t>防火牆</a:t>
            </a:r>
            <a:r>
              <a:rPr lang="en-US" altLang="zh-TW" dirty="0" smtClean="0"/>
              <a:t>)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Web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程式掛上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IIS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、產生憑證請求檔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24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00368"/>
            <a:ext cx="10515600" cy="118358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資訊安全管理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課堂規定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6322" y="2040472"/>
            <a:ext cx="9732805" cy="4535819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en-US" altLang="zh-TW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後進</a:t>
            </a:r>
            <a:r>
              <a:rPr lang="zh-TW" altLang="en-US" sz="320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教室算</a:t>
            </a:r>
            <a:r>
              <a:rPr lang="zh-TW" altLang="en-US" sz="32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遲到</a:t>
            </a:r>
            <a:endParaRPr lang="en-US" altLang="zh-TW" sz="3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上課禁用手機，請專心上課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想睡覺的，建議洗臉</a:t>
            </a:r>
            <a:r>
              <a:rPr lang="zh-TW" altLang="en-US" sz="32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自行站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立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Free</a:t>
            </a:r>
          </a:p>
          <a:p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上課吵鬧，影響到老師同學，予以糾正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1/3 (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含</a:t>
            </a:r>
            <a:r>
              <a:rPr lang="en-US" altLang="zh-TW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以上未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出席課程無法</a:t>
            </a:r>
            <a:r>
              <a:rPr lang="zh-TW" altLang="en-US" sz="32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給予</a:t>
            </a:r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學分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次遲到算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次未到課</a:t>
            </a:r>
            <a:endParaRPr lang="en-US" altLang="zh-TW" sz="32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2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為加強同學上課專注度，請同學踴躍回答問題</a:t>
            </a:r>
            <a:endParaRPr lang="en-US" altLang="zh-TW" sz="32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34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期中考</a:t>
            </a:r>
            <a:r>
              <a:rPr lang="zh-TW" altLang="en-US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、期末考焦點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594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Diffie-Hellman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金鑰交換技術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單向雜湊函數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(one way hash function)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請說明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SSL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四個連線的步驟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說明什麼是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虛擬私有網路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dirty="0" err="1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VPN,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Virtual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Private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Network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）及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穿隧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技術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Tunneling </a:t>
            </a:r>
          </a:p>
          <a:p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簽章及驗章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6.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請畫出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數位信封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(Digital Envelope)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的流程圖並以文字說明每一步驟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7.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導出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一組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解密的公私鑰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8.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RSA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加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解密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的值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9.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交</a:t>
            </a:r>
            <a:r>
              <a:rPr lang="en-US" altLang="zh-TW" dirty="0" err="1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SQL_Injection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報告，交代清楚前因後果及如何防止 </a:t>
            </a: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-1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掃毒、防毒、防火牆設定</a:t>
            </a:r>
            <a:r>
              <a:rPr lang="zh-TW" altLang="en-US" b="1" kern="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kern="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endParaRPr lang="en-US" altLang="zh-TW" kern="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Windows defender</a:t>
            </a:r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f-secure</a:t>
            </a:r>
          </a:p>
          <a:p>
            <a:pPr lvl="5"/>
            <a:r>
              <a:rPr lang="zh-TW" altLang="en-US" sz="2000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或以其他防毒軟體代替</a:t>
            </a:r>
            <a:endParaRPr lang="en-US" altLang="zh-TW" sz="2000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可以使用</a:t>
            </a:r>
            <a:r>
              <a:rPr lang="zh-TW" altLang="en-US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測試檔案</a:t>
            </a:r>
            <a:r>
              <a:rPr lang="en-US" altLang="zh-TW" kern="0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https://reurl.cc/K3kQaM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zh-TW" dirty="0"/>
              <a:t>EICAR標準反病毒測試檔案</a:t>
            </a:r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清除、隔離、刪除、檢視</a:t>
            </a:r>
            <a:endParaRPr lang="en-US" altLang="zh-TW" kern="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kern="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老師指定的學長驗收（分成三週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100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90</a:t>
            </a:r>
            <a:r>
              <a:rPr lang="zh-TW" altLang="en-US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kern="0" dirty="0">
                <a:latin typeface="標楷體" panose="03000509000000000000" pitchFamily="65" charset="-120"/>
                <a:ea typeface="標楷體" panose="03000509000000000000" pitchFamily="65" charset="-120"/>
              </a:rPr>
              <a:t>80</a:t>
            </a:r>
            <a:r>
              <a:rPr lang="en-US" altLang="zh-TW" kern="0" dirty="0">
                <a:latin typeface="PMingLiU" panose="02020500000000000000" pitchFamily="18" charset="-120"/>
                <a:ea typeface="PMingLiU" panose="02020500000000000000" pitchFamily="18" charset="-120"/>
              </a:rPr>
              <a:t>)</a:t>
            </a:r>
          </a:p>
          <a:p>
            <a:pPr lvl="1"/>
            <a:endParaRPr lang="en-US" altLang="zh-TW" kern="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</a:t>
            </a:r>
            <a:r>
              <a:rPr lang="en-US" altLang="zh-TW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至少</a:t>
            </a:r>
            <a:r>
              <a:rPr lang="zh-TW" altLang="en-US" sz="28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一種防毒</a:t>
            </a:r>
            <a:r>
              <a:rPr lang="zh-TW" altLang="en-US" sz="2800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軟體的功能、性能介紹</a:t>
            </a:r>
            <a:endParaRPr lang="en-US" altLang="zh-TW" sz="2800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包含以下功能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lvl="2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掃毒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、防毒、防火牆設定、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遠端桌面連線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、保護個資防詐騙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89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-2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 (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Internet Information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Server)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微軟網路伺服器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ASP.NET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程式掛上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IIS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、使用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http://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連線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產生憑證請求檔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註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Apache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是用於基於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Unix/Linux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的系統的最流行的網路伺服器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392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106508"/>
            <a:ext cx="10515600" cy="789420"/>
          </a:xfrm>
        </p:spPr>
        <p:txBody>
          <a:bodyPr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課程訊息發布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0418" y="966644"/>
            <a:ext cx="10515600" cy="2857211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群組名為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114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資訊安全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相關規定找不到老師的可以先找小老師洽詢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使用課本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上課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內容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G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oogle Classroom 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課程加入代碼 </a:t>
            </a:r>
            <a:r>
              <a:rPr lang="en-US" altLang="zh-TW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aqrzzfnn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183" y="3415812"/>
            <a:ext cx="2488053" cy="335414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814" y="3415811"/>
            <a:ext cx="1896313" cy="3373591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3C4043"/>
                </a:solidFill>
                <a:effectLst/>
                <a:latin typeface="Arial" panose="020B0604020202020204" pitchFamily="34" charset="0"/>
                <a:ea typeface="Google Sans"/>
              </a:rPr>
              <a:t>課程代碼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rgbClr val="1A73E8"/>
                </a:solidFill>
                <a:effectLst/>
                <a:latin typeface="Arial" panose="020B0604020202020204" pitchFamily="34" charset="0"/>
                <a:ea typeface="Google Sans"/>
              </a:rPr>
              <a:t>aqrzzfnn</a:t>
            </a:r>
            <a:endParaRPr kumimoji="0" lang="zh-TW" altLang="zh-TW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Rob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  <a:t/>
            </a:r>
            <a:br>
              <a:rPr kumimoji="0" lang="zh-TW" altLang="zh-TW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Roboto"/>
              </a:rPr>
            </a:br>
            <a:endParaRPr kumimoji="0" lang="zh-TW" altLang="zh-TW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441</Words>
  <Application>Microsoft Office PowerPoint</Application>
  <PresentationFormat>寬螢幕</PresentationFormat>
  <Paragraphs>62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Google Sans</vt:lpstr>
      <vt:lpstr>Roboto</vt:lpstr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評量標準及課堂規定</vt:lpstr>
      <vt:lpstr>PowerPoint 簡報</vt:lpstr>
      <vt:lpstr>資訊安全管理 課堂規定</vt:lpstr>
      <vt:lpstr>期中考、期末考焦點</vt:lpstr>
      <vt:lpstr>實作-1</vt:lpstr>
      <vt:lpstr>實作-2</vt:lpstr>
      <vt:lpstr>課程訊息發布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user</cp:lastModifiedBy>
  <cp:revision>50</cp:revision>
  <dcterms:created xsi:type="dcterms:W3CDTF">2023-02-10T08:39:17Z</dcterms:created>
  <dcterms:modified xsi:type="dcterms:W3CDTF">2025-09-01T05:13:13Z</dcterms:modified>
</cp:coreProperties>
</file>