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13" r:id="rId2"/>
    <p:sldId id="779" r:id="rId3"/>
    <p:sldId id="780" r:id="rId4"/>
    <p:sldId id="781" r:id="rId5"/>
    <p:sldId id="784" r:id="rId6"/>
    <p:sldId id="785" r:id="rId7"/>
    <p:sldId id="787" r:id="rId8"/>
    <p:sldId id="788" r:id="rId9"/>
    <p:sldId id="789" r:id="rId10"/>
    <p:sldId id="790" r:id="rId11"/>
    <p:sldId id="794" r:id="rId12"/>
    <p:sldId id="791" r:id="rId13"/>
    <p:sldId id="792" r:id="rId14"/>
    <p:sldId id="7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D2FA"/>
    <a:srgbClr val="FF40FF"/>
    <a:srgbClr val="000000"/>
    <a:srgbClr val="A8FFC8"/>
    <a:srgbClr val="95C5CF"/>
    <a:srgbClr val="73FDD6"/>
    <a:srgbClr val="26525A"/>
    <a:srgbClr val="BDDA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9"/>
    <p:restoredTop sz="85988"/>
  </p:normalViewPr>
  <p:slideViewPr>
    <p:cSldViewPr snapToGrid="0">
      <p:cViewPr varScale="1">
        <p:scale>
          <a:sx n="100" d="100"/>
          <a:sy n="100" d="100"/>
        </p:scale>
        <p:origin x="960" y="168"/>
      </p:cViewPr>
      <p:guideLst/>
    </p:cSldViewPr>
  </p:slideViewPr>
  <p:outlineViewPr>
    <p:cViewPr>
      <p:scale>
        <a:sx n="33" d="100"/>
        <a:sy n="33" d="100"/>
      </p:scale>
      <p:origin x="0" y="-14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215" d="100"/>
          <a:sy n="215" d="100"/>
        </p:scale>
        <p:origin x="255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everybody. My name is Tsung-Wei Huang. Today, I am going to talk about Intelligent high-performance computing, classical and quantum. </a:t>
            </a:r>
          </a:p>
          <a:p>
            <a:endParaRPr lang="en-US" dirty="0"/>
          </a:p>
          <a:p>
            <a:r>
              <a:rPr lang="en-US" dirty="0"/>
              <a:t>I am going to show you how to overcome new challenges in heterogeneous computing so you can quickly accelerate your application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58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625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EEF23D-5748-7D16-3D6D-2E5850740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29266"/>
          <a:stretch/>
        </p:blipFill>
        <p:spPr bwMode="auto">
          <a:xfrm>
            <a:off x="0" y="4320222"/>
            <a:ext cx="12192000" cy="25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037259-DFAA-ED23-6728-C3CD4D6AF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21359" y="0"/>
            <a:ext cx="570641" cy="10244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W–Madison red crest logo&#10;">
            <a:extLst>
              <a:ext uri="{FF2B5EF4-FFF2-40B4-BE49-F238E27FC236}">
                <a16:creationId xmlns:a16="http://schemas.microsoft.com/office/drawing/2014/main" id="{F55F496D-B449-2D87-1A41-C5B24DA064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8618" y="153819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4FA9F-9612-DEDE-249D-D4805C1BE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21359" y="0"/>
            <a:ext cx="570641" cy="10244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UW–Madison red crest logo&#10;">
            <a:extLst>
              <a:ext uri="{FF2B5EF4-FFF2-40B4-BE49-F238E27FC236}">
                <a16:creationId xmlns:a16="http://schemas.microsoft.com/office/drawing/2014/main" id="{1412109A-BC16-5FF2-CFAE-8DCD6D0A5A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8618" y="153819"/>
            <a:ext cx="456122" cy="7167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AA8092-FA4F-994C-4FDF-7EC1858A8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87400"/>
            <a:ext cx="101600" cy="1041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4301DE51-75A2-4C78-0A5B-6753FBC0B4A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800878" cy="3651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E77BC79-9480-1042-96E1-82B94DA0811E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h-chun-chang/segmer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007/978-3-030-79478-1_15" TargetMode="External"/><Relationship Id="rId2" Type="http://schemas.openxmlformats.org/officeDocument/2006/relationships/hyperlink" Target="https://www.cs.ucdavis.edu/~amenta/f15/GPUm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8i0w_2fryOs?si=5pHif4UN-BUzAvCc" TargetMode="External"/><Relationship Id="rId4" Type="http://schemas.openxmlformats.org/officeDocument/2006/relationships/hyperlink" Target="https://youtu.be/GvtgV2NkdVg?si=GxzkE8hZ0Ze-dQD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gpu.github.io/intro.html" TargetMode="External"/><Relationship Id="rId2" Type="http://schemas.openxmlformats.org/officeDocument/2006/relationships/hyperlink" Target="https://github.com/chih-chun-chang/GSAP/tree/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079079.30791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sparse/storage-formats.html?highlight=coo" TargetMode="External"/><Relationship Id="rId2" Type="http://schemas.openxmlformats.org/officeDocument/2006/relationships/hyperlink" Target="https://github.com/cusplibrary/cusp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resths/tSpa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7883" TargetMode="External"/><Relationship Id="rId7" Type="http://schemas.openxmlformats.org/officeDocument/2006/relationships/hyperlink" Target="https://doi.org/10.1109/HPEC58863.2023.10363426" TargetMode="External"/><Relationship Id="rId2" Type="http://schemas.openxmlformats.org/officeDocument/2006/relationships/hyperlink" Target="http://graphchallenge.mit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HPEC58863.2023.10363599" TargetMode="External"/><Relationship Id="rId5" Type="http://schemas.openxmlformats.org/officeDocument/2006/relationships/hyperlink" Target="https://arxiv.org/abs/2409.00670" TargetMode="External"/><Relationship Id="rId4" Type="http://schemas.openxmlformats.org/officeDocument/2006/relationships/hyperlink" Target="http://graphchallenge.mit.edu/sites/default/files/documents/GraphPartitionChallenge-2017-03-27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405841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Segmented Merge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81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Chih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-Chun Chang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Electrical and Computer Engineering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Wisconsin at Madison, Madison, WI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https://github.com/chih-chun-chang/segmerge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0AF84C-D94A-5A4F-A6AB-5045E3F37098}"/>
              </a:ext>
            </a:extLst>
          </p:cNvPr>
          <p:cNvCxnSpPr>
            <a:cxnSpLocks/>
          </p:cNvCxnSpPr>
          <p:nvPr/>
        </p:nvCxnSpPr>
        <p:spPr>
          <a:xfrm>
            <a:off x="1524000" y="2244898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C2CC-1D74-8ACB-2FDA-195AA77B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the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B425-6AA1-5CD3-A531-62252D18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movement is good or bad</a:t>
            </a:r>
          </a:p>
        </p:txBody>
      </p:sp>
      <p:pic>
        <p:nvPicPr>
          <p:cNvPr id="7" name="Picture 6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C8D41EFD-B618-31BE-730D-D9FED32DD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4"/>
          <a:stretch/>
        </p:blipFill>
        <p:spPr>
          <a:xfrm>
            <a:off x="7384595" y="1729419"/>
            <a:ext cx="4295776" cy="1156701"/>
          </a:xfrm>
          <a:prstGeom prst="rect">
            <a:avLst/>
          </a:prstGeom>
        </p:spPr>
      </p:pic>
      <p:pic>
        <p:nvPicPr>
          <p:cNvPr id="9" name="Picture 8" descr="A diagram of a block diagram&#10;&#10;Description automatically generated">
            <a:extLst>
              <a:ext uri="{FF2B5EF4-FFF2-40B4-BE49-F238E27FC236}">
                <a16:creationId xmlns:a16="http://schemas.microsoft.com/office/drawing/2014/main" id="{32EF8BEE-C81F-C158-CC4F-C552E76E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0" y="2307770"/>
            <a:ext cx="5689825" cy="27740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B52497-1AF2-A125-428A-67D936F8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04943"/>
              </p:ext>
            </p:extLst>
          </p:nvPr>
        </p:nvGraphicFramePr>
        <p:xfrm>
          <a:off x="1990386" y="5391151"/>
          <a:ext cx="1438728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82">
                  <a:extLst>
                    <a:ext uri="{9D8B030D-6E8A-4147-A177-3AD203B41FA5}">
                      <a16:colId xmlns:a16="http://schemas.microsoft.com/office/drawing/2014/main" val="1312263589"/>
                    </a:ext>
                  </a:extLst>
                </a:gridCol>
                <a:gridCol w="359682">
                  <a:extLst>
                    <a:ext uri="{9D8B030D-6E8A-4147-A177-3AD203B41FA5}">
                      <a16:colId xmlns:a16="http://schemas.microsoft.com/office/drawing/2014/main" val="884774542"/>
                    </a:ext>
                  </a:extLst>
                </a:gridCol>
                <a:gridCol w="359682">
                  <a:extLst>
                    <a:ext uri="{9D8B030D-6E8A-4147-A177-3AD203B41FA5}">
                      <a16:colId xmlns:a16="http://schemas.microsoft.com/office/drawing/2014/main" val="4105659792"/>
                    </a:ext>
                  </a:extLst>
                </a:gridCol>
                <a:gridCol w="359682">
                  <a:extLst>
                    <a:ext uri="{9D8B030D-6E8A-4147-A177-3AD203B41FA5}">
                      <a16:colId xmlns:a16="http://schemas.microsoft.com/office/drawing/2014/main" val="3246116615"/>
                    </a:ext>
                  </a:extLst>
                </a:gridCol>
              </a:tblGrid>
              <a:tr h="315082">
                <a:tc gridSpan="2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38914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1555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322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B5B2C3-FF03-F264-D4AD-EA76A51DE095}"/>
              </a:ext>
            </a:extLst>
          </p:cNvPr>
          <p:cNvSpPr txBox="1"/>
          <p:nvPr/>
        </p:nvSpPr>
        <p:spPr>
          <a:xfrm>
            <a:off x="1460236" y="53911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1F19BC2-E0C3-1C1E-37A7-971733F0479A}"/>
              </a:ext>
            </a:extLst>
          </p:cNvPr>
          <p:cNvSpPr/>
          <p:nvPr/>
        </p:nvSpPr>
        <p:spPr>
          <a:xfrm>
            <a:off x="3681412" y="5821205"/>
            <a:ext cx="533400" cy="23717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80D539-7082-135C-8F59-92FDAA8D9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51791"/>
              </p:ext>
            </p:extLst>
          </p:nvPr>
        </p:nvGraphicFramePr>
        <p:xfrm>
          <a:off x="4489117" y="5393873"/>
          <a:ext cx="116811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57">
                  <a:extLst>
                    <a:ext uri="{9D8B030D-6E8A-4147-A177-3AD203B41FA5}">
                      <a16:colId xmlns:a16="http://schemas.microsoft.com/office/drawing/2014/main" val="1312263589"/>
                    </a:ext>
                  </a:extLst>
                </a:gridCol>
                <a:gridCol w="584057">
                  <a:extLst>
                    <a:ext uri="{9D8B030D-6E8A-4147-A177-3AD203B41FA5}">
                      <a16:colId xmlns:a16="http://schemas.microsoft.com/office/drawing/2014/main" val="884774542"/>
                    </a:ext>
                  </a:extLst>
                </a:gridCol>
              </a:tblGrid>
              <a:tr h="315082">
                <a:tc gridSpan="2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38914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1555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32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B9A427-793D-270A-A0C4-A7000885AB31}"/>
                  </a:ext>
                </a:extLst>
              </p:cNvPr>
              <p:cNvSpPr txBox="1"/>
              <p:nvPr/>
            </p:nvSpPr>
            <p:spPr>
              <a:xfrm>
                <a:off x="7199801" y="3821905"/>
                <a:ext cx="4785370" cy="643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B9A427-793D-270A-A0C4-A7000885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01" y="3821905"/>
                <a:ext cx="4785370" cy="643702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59DD2-D049-4FCF-4E86-906F6BCE11A2}"/>
                  </a:ext>
                </a:extLst>
              </p:cNvPr>
              <p:cNvSpPr txBox="1"/>
              <p:nvPr/>
            </p:nvSpPr>
            <p:spPr>
              <a:xfrm>
                <a:off x="7926160" y="4585249"/>
                <a:ext cx="4059011" cy="736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59DD2-D049-4FCF-4E86-906F6BC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60" y="4585249"/>
                <a:ext cx="4059011" cy="736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3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375-B3F2-537D-2281-36A36B42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7EF7-A671-0CFE-7A7F-E289E2B8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Operation</a:t>
            </a:r>
          </a:p>
        </p:txBody>
      </p:sp>
      <p:pic>
        <p:nvPicPr>
          <p:cNvPr id="1028" name="Picture 4" descr="Merge Sort">
            <a:extLst>
              <a:ext uri="{FF2B5EF4-FFF2-40B4-BE49-F238E27FC236}">
                <a16:creationId xmlns:a16="http://schemas.microsoft.com/office/drawing/2014/main" id="{F1B229CB-FA08-AAE4-C8D4-17C17C23F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9"/>
          <a:stretch/>
        </p:blipFill>
        <p:spPr bwMode="auto">
          <a:xfrm>
            <a:off x="2460964" y="2414425"/>
            <a:ext cx="6015037" cy="35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F8BE-5199-9689-12A0-46878021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Segmented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10F6-8819-AD4B-0858-30AC129C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Input: two segmented arrays with key and value pairs</a:t>
            </a:r>
          </a:p>
          <a:p>
            <a:pPr lvl="1"/>
            <a:r>
              <a:rPr lang="en-US" dirty="0"/>
              <a:t>Output: one segmented array with sorted key (unique) and 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B2D9F-7E93-20AD-0B03-D2E1CDB8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25148"/>
              </p:ext>
            </p:extLst>
          </p:nvPr>
        </p:nvGraphicFramePr>
        <p:xfrm>
          <a:off x="1860855" y="2844048"/>
          <a:ext cx="3871413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157">
                  <a:extLst>
                    <a:ext uri="{9D8B030D-6E8A-4147-A177-3AD203B41FA5}">
                      <a16:colId xmlns:a16="http://schemas.microsoft.com/office/drawing/2014/main" val="1312263589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884774542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2693770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4105659792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3246116615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089057107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3048712756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566477975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413780824"/>
                    </a:ext>
                  </a:extLst>
                </a:gridCol>
              </a:tblGrid>
              <a:tr h="3150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38914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1555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322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EA0FAB-2E35-33D5-B464-6CB065FE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50870"/>
              </p:ext>
            </p:extLst>
          </p:nvPr>
        </p:nvGraphicFramePr>
        <p:xfrm>
          <a:off x="1860855" y="4136215"/>
          <a:ext cx="3871413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157">
                  <a:extLst>
                    <a:ext uri="{9D8B030D-6E8A-4147-A177-3AD203B41FA5}">
                      <a16:colId xmlns:a16="http://schemas.microsoft.com/office/drawing/2014/main" val="1312263589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884774542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2693770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4105659792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3246116615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089057107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3048712756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566477975"/>
                    </a:ext>
                  </a:extLst>
                </a:gridCol>
                <a:gridCol w="430157">
                  <a:extLst>
                    <a:ext uri="{9D8B030D-6E8A-4147-A177-3AD203B41FA5}">
                      <a16:colId xmlns:a16="http://schemas.microsoft.com/office/drawing/2014/main" val="2413780824"/>
                    </a:ext>
                  </a:extLst>
                </a:gridCol>
              </a:tblGrid>
              <a:tr h="315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38914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1555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322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B7C911-CADE-914F-A85E-42DC90B41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71157"/>
              </p:ext>
            </p:extLst>
          </p:nvPr>
        </p:nvGraphicFramePr>
        <p:xfrm>
          <a:off x="1860854" y="5500370"/>
          <a:ext cx="4663241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931">
                  <a:extLst>
                    <a:ext uri="{9D8B030D-6E8A-4147-A177-3AD203B41FA5}">
                      <a16:colId xmlns:a16="http://schemas.microsoft.com/office/drawing/2014/main" val="1312263589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884774542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22693770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4105659792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3246116615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3171105492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788165157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2265197389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3048712756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2566477975"/>
                    </a:ext>
                  </a:extLst>
                </a:gridCol>
                <a:gridCol w="423931">
                  <a:extLst>
                    <a:ext uri="{9D8B030D-6E8A-4147-A177-3AD203B41FA5}">
                      <a16:colId xmlns:a16="http://schemas.microsoft.com/office/drawing/2014/main" val="2413780824"/>
                    </a:ext>
                  </a:extLst>
                </a:gridCol>
              </a:tblGrid>
              <a:tr h="315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∪</a:t>
                      </a:r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∪</a:t>
                      </a:r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∪</a:t>
                      </a:r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38914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31555"/>
                  </a:ext>
                </a:extLst>
              </a:tr>
              <a:tr h="3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322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17241D-C735-1131-CC2C-AE2F5B91CFFC}"/>
              </a:ext>
            </a:extLst>
          </p:cNvPr>
          <p:cNvSpPr txBox="1"/>
          <p:nvPr/>
        </p:nvSpPr>
        <p:spPr>
          <a:xfrm>
            <a:off x="1117679" y="3202664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250D3-4D10-4242-5173-02DF87DC3E5D}"/>
              </a:ext>
            </a:extLst>
          </p:cNvPr>
          <p:cNvSpPr txBox="1"/>
          <p:nvPr/>
        </p:nvSpPr>
        <p:spPr>
          <a:xfrm>
            <a:off x="1117679" y="35719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A5C00-328E-8975-1C92-5C7DA0034BE0}"/>
              </a:ext>
            </a:extLst>
          </p:cNvPr>
          <p:cNvSpPr txBox="1"/>
          <p:nvPr/>
        </p:nvSpPr>
        <p:spPr>
          <a:xfrm>
            <a:off x="1117679" y="4500189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0E6D8-866C-0990-71A4-B3FF61FEB4AC}"/>
              </a:ext>
            </a:extLst>
          </p:cNvPr>
          <p:cNvSpPr txBox="1"/>
          <p:nvPr/>
        </p:nvSpPr>
        <p:spPr>
          <a:xfrm>
            <a:off x="1117678" y="48641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D87BF-BF45-74EC-3A93-D82848ED209B}"/>
              </a:ext>
            </a:extLst>
          </p:cNvPr>
          <p:cNvSpPr/>
          <p:nvPr/>
        </p:nvSpPr>
        <p:spPr>
          <a:xfrm>
            <a:off x="1859754" y="3202664"/>
            <a:ext cx="431383" cy="3394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E4F-9E48-C797-C79E-E51E3CC2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5598-ADD2-7171-D7EC-5B6FA974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Merge Path: </a:t>
            </a:r>
            <a:r>
              <a:rPr lang="en-US" dirty="0">
                <a:hlinkClick r:id="rId2"/>
              </a:rPr>
              <a:t>https://www.cs.ucdavis.edu/~amenta/f15/GPUmp.pdf</a:t>
            </a:r>
            <a:endParaRPr lang="en-US" dirty="0"/>
          </a:p>
          <a:p>
            <a:r>
              <a:rPr lang="en-US" dirty="0"/>
              <a:t>Segmented Merge: </a:t>
            </a:r>
            <a:r>
              <a:rPr lang="en-US" dirty="0">
                <a:hlinkClick r:id="rId3"/>
              </a:rPr>
              <a:t>https://dl.acm.org/doi/10.1007/978-3-030-79478-1_15</a:t>
            </a:r>
            <a:endParaRPr lang="en-US" dirty="0"/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4"/>
              </a:rPr>
              <a:t>https://youtu.be/GvtgV2NkdVg?si=GxzkE8hZ0Ze-dQDP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https://youtu.be/8i0w_2fryOs?si=5pHif4UN-BUzAvCc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15B4-F7D0-BE2E-FDD7-0C2E150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A09E-3348-1FB2-D75E-6A661535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https://github.com/chih-chun-chang/GSAP/tree/main</a:t>
            </a:r>
            <a:endParaRPr lang="en-US" dirty="0"/>
          </a:p>
          <a:p>
            <a:r>
              <a:rPr lang="en-US" dirty="0">
                <a:hlinkClick r:id="rId3"/>
              </a:rPr>
              <a:t>https://moderngpu.github.io/intro.html</a:t>
            </a:r>
            <a:endParaRPr lang="en-US" dirty="0"/>
          </a:p>
          <a:p>
            <a:r>
              <a:rPr lang="en-US" dirty="0">
                <a:hlinkClick r:id="rId4"/>
              </a:rPr>
              <a:t>https://dl.acm.org/doi/10.1145/3079079.3079105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67420-5AA4-7B43-AB8E-D0ED99B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38" name="Content Placeholder 337">
            <a:extLst>
              <a:ext uri="{FF2B5EF4-FFF2-40B4-BE49-F238E27FC236}">
                <a16:creationId xmlns:a16="http://schemas.microsoft.com/office/drawing/2014/main" id="{7F2B1E5E-6619-1944-A3E7-202D5801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</a:t>
            </a:r>
          </a:p>
          <a:p>
            <a:pPr lvl="1"/>
            <a:r>
              <a:rPr lang="en-US" dirty="0"/>
              <a:t>Sparse Matrix Multiplication</a:t>
            </a:r>
          </a:p>
          <a:p>
            <a:pPr lvl="1"/>
            <a:r>
              <a:rPr lang="en-US" dirty="0"/>
              <a:t>Graph Partitioning</a:t>
            </a:r>
          </a:p>
          <a:p>
            <a:r>
              <a:rPr lang="en-US" b="1" dirty="0"/>
              <a:t>Parallel Segmented Merge</a:t>
            </a:r>
          </a:p>
          <a:p>
            <a:r>
              <a:rPr lang="en-US" b="1" dirty="0"/>
              <a:t>Related Projects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28197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D2D9-A5C3-7DE2-A274-9F37441B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Sparse General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A2AE-0570-EA1F-B3E8-20C7F684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 Algorithm</a:t>
            </a:r>
          </a:p>
          <a:p>
            <a:pPr lvl="1"/>
            <a:r>
              <a:rPr lang="en-US" dirty="0"/>
              <a:t>Expansion, Sorting, Compression</a:t>
            </a:r>
          </a:p>
          <a:p>
            <a:r>
              <a:rPr lang="en-US" dirty="0"/>
              <a:t>Matrix Representation: Coordinate Format (COO)</a:t>
            </a:r>
          </a:p>
          <a:p>
            <a:r>
              <a:rPr lang="en-US" dirty="0">
                <a:hlinkClick r:id="rId2"/>
              </a:rPr>
              <a:t>CUSP</a:t>
            </a:r>
            <a:r>
              <a:rPr lang="en-US" dirty="0"/>
              <a:t>: A C++ Templated Sparse Matrix Library</a:t>
            </a:r>
          </a:p>
          <a:p>
            <a:pPr lvl="1"/>
            <a:r>
              <a:rPr lang="en-US" dirty="0"/>
              <a:t>Thrust</a:t>
            </a:r>
          </a:p>
          <a:p>
            <a:r>
              <a:rPr lang="en-US" dirty="0">
                <a:hlinkClick r:id="rId3"/>
              </a:rPr>
              <a:t>cuSPARSE</a:t>
            </a:r>
            <a:endParaRPr lang="en-US" dirty="0"/>
          </a:p>
        </p:txBody>
      </p:sp>
      <p:pic>
        <p:nvPicPr>
          <p:cNvPr id="5" name="Picture 4" descr="A math equations with numbers and arrows&#10;&#10;Description automatically generated with medium confidence">
            <a:extLst>
              <a:ext uri="{FF2B5EF4-FFF2-40B4-BE49-F238E27FC236}">
                <a16:creationId xmlns:a16="http://schemas.microsoft.com/office/drawing/2014/main" id="{2E13CC91-D018-868F-C235-F45B4FB2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81" y="4170248"/>
            <a:ext cx="10043019" cy="26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3003-3AB4-C182-0805-D703B050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SpGEMM</a:t>
            </a:r>
            <a:r>
              <a:rPr lang="en-US" dirty="0"/>
              <a:t> with GPU Tensor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2E31-5EB7-5AEB-4732-6168EC25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6849"/>
            <a:ext cx="10918371" cy="4710113"/>
          </a:xfrm>
        </p:spPr>
        <p:txBody>
          <a:bodyPr/>
          <a:lstStyle/>
          <a:p>
            <a:r>
              <a:rPr lang="en-US" dirty="0"/>
              <a:t>Accelerating Sparse Matrix-Matrix Multiplication with GPU Tensor Cores</a:t>
            </a:r>
          </a:p>
          <a:p>
            <a:pPr lvl="1"/>
            <a:r>
              <a:rPr lang="en-US" dirty="0">
                <a:hlinkClick r:id="rId2"/>
              </a:rPr>
              <a:t>https://github.com/oresths/tSparse</a:t>
            </a:r>
            <a:endParaRPr lang="en-US" dirty="0"/>
          </a:p>
          <a:p>
            <a:pPr lvl="1"/>
            <a:r>
              <a:rPr lang="en-US" dirty="0"/>
              <a:t>Computers &amp; Electrical Engineering Volume 88, December 2020, 106848</a:t>
            </a:r>
          </a:p>
          <a:p>
            <a:pPr lvl="1"/>
            <a:r>
              <a:rPr lang="en-US" dirty="0"/>
              <a:t>Authors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Result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8C67B5C-0C8D-0BE9-0BC8-B39648E7D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2"/>
          <a:stretch/>
        </p:blipFill>
        <p:spPr>
          <a:xfrm>
            <a:off x="2685596" y="2754086"/>
            <a:ext cx="5676266" cy="783772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7A452BC-3367-5B58-F000-B4AAC0C75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9"/>
          <a:stretch/>
        </p:blipFill>
        <p:spPr>
          <a:xfrm>
            <a:off x="2363013" y="3800020"/>
            <a:ext cx="5548269" cy="29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11D4-6EBC-E1F3-D04C-E7767506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Challenge – Streaming 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37A0-F203-092E-FD4D-886ED5F7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http://graphchallenge.mit.edu</a:t>
            </a:r>
            <a:endParaRPr lang="en-US" dirty="0"/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https://arxiv.org/abs/1708.07883</a:t>
            </a:r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http://graphchallenge.mit.edu/sites/default/files/documents/GraphPartitionChallenge-2017-03-27.pdf</a:t>
            </a:r>
            <a:endParaRPr lang="en-US" dirty="0"/>
          </a:p>
          <a:p>
            <a:r>
              <a:rPr lang="en-US" dirty="0"/>
              <a:t>Champions:</a:t>
            </a:r>
          </a:p>
          <a:p>
            <a:pPr lvl="1"/>
            <a:r>
              <a:rPr lang="en-US" sz="1700" b="0" i="1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  <a:hlinkClick r:id="rId5"/>
              </a:rPr>
              <a:t>Towards Faster Graph Partitioning via Pre-training and Inductive Inference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 - Meng Qin (HKUST),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Chaorui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Zhang (Huawei), Yu Gao (Independent),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Yibing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Ding,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Weipeng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Jiang (Huawei), Weixi Zhang (Huawei Technologies), Wei Han (Huawei), Bo Bai (Huawei Technologies)</a:t>
            </a:r>
            <a:endParaRPr lang="en-US" sz="1700" dirty="0"/>
          </a:p>
          <a:p>
            <a:pPr lvl="1"/>
            <a:r>
              <a:rPr lang="en-US" sz="1700" b="0" i="1" u="none" strike="noStrike" dirty="0">
                <a:solidFill>
                  <a:srgbClr val="0070B3"/>
                </a:solidFill>
                <a:effectLst/>
                <a:latin typeface="Georgia" panose="02040502050405020303" pitchFamily="18" charset="0"/>
                <a:hlinkClick r:id="rId6"/>
              </a:rPr>
              <a:t>An Integrated Approach to Accelerating Stochastic Block Partitioning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 - Frank D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Wanye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(Virginia Tech),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Vitaliy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Gleyzer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, Edward Kao (MIT Lincoln Laboratory), Wu-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chun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Feng (Virginia Tech)</a:t>
            </a:r>
          </a:p>
          <a:p>
            <a:pPr lvl="1"/>
            <a:r>
              <a:rPr lang="en-US" sz="1700" b="0" i="1" u="none" strike="noStrike" dirty="0">
                <a:solidFill>
                  <a:srgbClr val="0070B3"/>
                </a:solidFill>
                <a:effectLst/>
                <a:latin typeface="Georgia" panose="02040502050405020303" pitchFamily="18" charset="0"/>
                <a:hlinkClick r:id="rId7"/>
              </a:rPr>
              <a:t>uSAP: An Ultra-Fast Stochastic Graph Partitioner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 - </a:t>
            </a:r>
            <a:r>
              <a:rPr lang="en-US" sz="1700" b="0" i="0" u="none" strike="noStrike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Chih</a:t>
            </a:r>
            <a:r>
              <a:rPr lang="en-US" sz="1700" b="0" i="0" u="none" strike="noStrike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-Chun Chang, Tsung-Wei Huang (Univ. of Wisconsin)</a:t>
            </a:r>
            <a:endParaRPr lang="en-US" sz="2000" b="0" i="0" u="none" strike="noStrike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72A9-0D30-30D2-CA68-7839BC6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3348-D6A7-27C9-9C72-D1A85D19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divide the vertices of a graph into densely-connected blocks.</a:t>
            </a:r>
          </a:p>
          <a:p>
            <a:r>
              <a:rPr lang="en-US" dirty="0"/>
              <a:t>Application: Identify significant activities within large graphs </a:t>
            </a:r>
          </a:p>
        </p:txBody>
      </p:sp>
      <p:pic>
        <p:nvPicPr>
          <p:cNvPr id="5" name="Picture 4" descr="A diagram of a graphing process&#10;&#10;Description automatically generated">
            <a:extLst>
              <a:ext uri="{FF2B5EF4-FFF2-40B4-BE49-F238E27FC236}">
                <a16:creationId xmlns:a16="http://schemas.microsoft.com/office/drawing/2014/main" id="{C4D81A96-EC72-7DF0-434E-3E9C7740C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4936"/>
            <a:ext cx="7772400" cy="3282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0232C-5AC9-598C-2019-7F95E46AC0DA}"/>
              </a:ext>
            </a:extLst>
          </p:cNvPr>
          <p:cNvSpPr/>
          <p:nvPr/>
        </p:nvSpPr>
        <p:spPr>
          <a:xfrm>
            <a:off x="9350828" y="6629400"/>
            <a:ext cx="2841172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Reference: Slide 14 from Graph Challenge</a:t>
            </a:r>
          </a:p>
        </p:txBody>
      </p:sp>
    </p:spTree>
    <p:extLst>
      <p:ext uri="{BB962C8B-B14F-4D97-AF65-F5344CB8AC3E}">
        <p14:creationId xmlns:p14="http://schemas.microsoft.com/office/powerpoint/2010/main" val="96716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EA10-F6CA-9D4C-5977-066EA6F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</a:t>
            </a:r>
            <a:r>
              <a:rPr lang="en-US" dirty="0" err="1"/>
              <a:t>Blockmodel</a:t>
            </a:r>
            <a:r>
              <a:rPr lang="en-US" dirty="0"/>
              <a:t> Partitioning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D26D-13A8-9E42-DC08-EA1AFC4B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graph</a:t>
            </a:r>
          </a:p>
          <a:p>
            <a:r>
              <a:rPr lang="en-US" dirty="0"/>
              <a:t>Output: a partitioned graph (block ID of each vertex)</a:t>
            </a:r>
          </a:p>
        </p:txBody>
      </p:sp>
      <p:pic>
        <p:nvPicPr>
          <p:cNvPr id="5" name="Picture 4" descr="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3F31DA75-5DF2-591D-2CDB-DFE4B963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0099"/>
            <a:ext cx="29337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C0133-C479-D0AD-190C-99941B00F00C}"/>
              </a:ext>
            </a:extLst>
          </p:cNvPr>
          <p:cNvSpPr txBox="1"/>
          <p:nvPr/>
        </p:nvSpPr>
        <p:spPr>
          <a:xfrm>
            <a:off x="751115" y="2600767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vertex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3F233-F6E9-D759-F573-46018AAB9E7A}"/>
              </a:ext>
            </a:extLst>
          </p:cNvPr>
          <p:cNvSpPr txBox="1"/>
          <p:nvPr/>
        </p:nvSpPr>
        <p:spPr>
          <a:xfrm>
            <a:off x="2565651" y="26007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7C173-297C-AA0A-496D-148226BBCB56}"/>
              </a:ext>
            </a:extLst>
          </p:cNvPr>
          <p:cNvSpPr txBox="1"/>
          <p:nvPr/>
        </p:nvSpPr>
        <p:spPr>
          <a:xfrm>
            <a:off x="3236029" y="2600767"/>
            <a:ext cx="198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of the edge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4115B-4FC2-9B4A-76E4-4C050E36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41" y="2970099"/>
            <a:ext cx="1500002" cy="292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0875A7-4CD7-F271-037F-85A0DABC61A9}"/>
              </a:ext>
            </a:extLst>
          </p:cNvPr>
          <p:cNvSpPr txBox="1"/>
          <p:nvPr/>
        </p:nvSpPr>
        <p:spPr>
          <a:xfrm>
            <a:off x="6024688" y="2600767"/>
            <a:ext cx="103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Vertex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F0CC3-881C-F63B-2EDB-DBF51B00B979}"/>
              </a:ext>
            </a:extLst>
          </p:cNvPr>
          <p:cNvSpPr txBox="1"/>
          <p:nvPr/>
        </p:nvSpPr>
        <p:spPr>
          <a:xfrm>
            <a:off x="7017730" y="2600767"/>
            <a:ext cx="103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9337F-2100-1EEA-4955-3A4F1162162A}"/>
              </a:ext>
            </a:extLst>
          </p:cNvPr>
          <p:cNvSpPr/>
          <p:nvPr/>
        </p:nvSpPr>
        <p:spPr>
          <a:xfrm>
            <a:off x="7805057" y="6376986"/>
            <a:ext cx="4386942" cy="481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Dataset: http://</a:t>
            </a:r>
            <a:r>
              <a:rPr lang="en-US" sz="1200" dirty="0" err="1">
                <a:solidFill>
                  <a:schemeClr val="tx1"/>
                </a:solidFill>
              </a:rPr>
              <a:t>graphchallenge.mit.edu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data-sets#PartitionDatasets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https://</a:t>
            </a:r>
            <a:r>
              <a:rPr lang="en-US" sz="1200" dirty="0" err="1">
                <a:solidFill>
                  <a:schemeClr val="tx1"/>
                </a:solidFill>
              </a:rPr>
              <a:t>github.com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chih-chun-chang</a:t>
            </a:r>
            <a:r>
              <a:rPr lang="en-US" sz="1200" dirty="0">
                <a:solidFill>
                  <a:schemeClr val="tx1"/>
                </a:solidFill>
              </a:rPr>
              <a:t>/GSAP/tree/main/Dataset</a:t>
            </a:r>
          </a:p>
        </p:txBody>
      </p:sp>
    </p:spTree>
    <p:extLst>
      <p:ext uri="{BB962C8B-B14F-4D97-AF65-F5344CB8AC3E}">
        <p14:creationId xmlns:p14="http://schemas.microsoft.com/office/powerpoint/2010/main" val="60102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2E2F-9A92-92D8-18B3-282044B9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</a:t>
            </a:r>
            <a:r>
              <a:rPr lang="en-US" dirty="0" err="1"/>
              <a:t>Blockmodel</a:t>
            </a:r>
            <a:r>
              <a:rPr lang="en-US" dirty="0"/>
              <a:t> Partitioning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D91E8-7CB2-FBAF-7E90-291F25059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a block edge count matrix: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represented by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M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of size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B*B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, where each element </a:t>
                </a:r>
                <a:r>
                  <a:rPr lang="en-US" i="1" dirty="0" err="1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M</a:t>
                </a:r>
                <a:r>
                  <a:rPr lang="en-US" i="1" baseline="-25000" dirty="0" err="1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ij</a:t>
                </a:r>
                <a:r>
                  <a:rPr lang="en-US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represents the number or the total weight of edges going from block </a:t>
                </a:r>
                <a:r>
                  <a:rPr lang="en-US" i="1" dirty="0" err="1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 to block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j</a:t>
                </a:r>
                <a:endParaRPr lang="en-US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r>
                  <a:rPr lang="en-US" dirty="0"/>
                  <a:t>Keep moving the vertices between blocks to minimize the cost function, minimum description length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D91E8-7CB2-FBAF-7E90-291F25059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151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8FDAF03F-3902-CA64-B194-D0926F6F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3707684"/>
            <a:ext cx="4789714" cy="29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882D-91F5-A800-C5D9-4460F767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GSAP: A GPU-Accelerated Stochastic Graph Partitioner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F3D7-06CC-AED5-7745-F927BB3C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Representation</a:t>
            </a:r>
          </a:p>
          <a:p>
            <a:pPr lvl="1"/>
            <a:r>
              <a:rPr lang="en-US" dirty="0"/>
              <a:t>Compressed Sparse Row (CSR)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DEE4-8817-24A7-2682-C8BADE8E4D53}"/>
              </a:ext>
            </a:extLst>
          </p:cNvPr>
          <p:cNvSpPr/>
          <p:nvPr/>
        </p:nvSpPr>
        <p:spPr>
          <a:xfrm>
            <a:off x="8120743" y="6597650"/>
            <a:ext cx="4071256" cy="26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https://</a:t>
            </a:r>
            <a:r>
              <a:rPr lang="en-US" sz="1200" dirty="0" err="1">
                <a:solidFill>
                  <a:schemeClr val="tx1"/>
                </a:solidFill>
              </a:rPr>
              <a:t>tsung-wei-huang.github.io</a:t>
            </a:r>
            <a:r>
              <a:rPr lang="en-US" sz="1200" dirty="0">
                <a:solidFill>
                  <a:schemeClr val="tx1"/>
                </a:solidFill>
              </a:rPr>
              <a:t>/papers/2024-ICPP-GSAP.pdf</a:t>
            </a:r>
          </a:p>
        </p:txBody>
      </p:sp>
      <p:pic>
        <p:nvPicPr>
          <p:cNvPr id="6" name="Picture 5" descr="A diagram of a matrix&#10;&#10;Description automatically generated">
            <a:extLst>
              <a:ext uri="{FF2B5EF4-FFF2-40B4-BE49-F238E27FC236}">
                <a16:creationId xmlns:a16="http://schemas.microsoft.com/office/drawing/2014/main" id="{A8F758AD-1994-BEA8-1164-D1E6D7CB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96" y="2328637"/>
            <a:ext cx="6363607" cy="36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55016</TotalTime>
  <Words>732</Words>
  <Application>Microsoft Macintosh PowerPoint</Application>
  <PresentationFormat>Widescreen</PresentationFormat>
  <Paragraphs>170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Georgia</vt:lpstr>
      <vt:lpstr>Helvetica Neue</vt:lpstr>
      <vt:lpstr>Office Theme</vt:lpstr>
      <vt:lpstr>Segmented Merge</vt:lpstr>
      <vt:lpstr>Outline</vt:lpstr>
      <vt:lpstr>Sparse General Matrix Multiplication</vt:lpstr>
      <vt:lpstr>SpGEMM with GPU Tensor Core</vt:lpstr>
      <vt:lpstr>Graph Challenge – Streaming Graph Partitioning</vt:lpstr>
      <vt:lpstr>Graph Partitioning</vt:lpstr>
      <vt:lpstr>Stochastic Blockmodel Partitioning Algorithm</vt:lpstr>
      <vt:lpstr>Stochastic Blockmodel Partitioning Algorithm</vt:lpstr>
      <vt:lpstr>GSAP: A GPU-Accelerated Stochastic Graph Partitioner</vt:lpstr>
      <vt:lpstr>Computation of the Cost Function</vt:lpstr>
      <vt:lpstr>MergeSort</vt:lpstr>
      <vt:lpstr>Parallel Segmented Merge</vt:lpstr>
      <vt:lpstr>Related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Chih-Chun Chang</cp:lastModifiedBy>
  <cp:revision>7113</cp:revision>
  <cp:lastPrinted>2022-01-12T22:22:07Z</cp:lastPrinted>
  <dcterms:created xsi:type="dcterms:W3CDTF">2021-01-05T18:50:35Z</dcterms:created>
  <dcterms:modified xsi:type="dcterms:W3CDTF">2024-09-23T20:33:02Z</dcterms:modified>
</cp:coreProperties>
</file>