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66" r:id="rId5"/>
    <p:sldId id="256" r:id="rId6"/>
    <p:sldId id="257" r:id="rId7"/>
    <p:sldId id="273" r:id="rId8"/>
    <p:sldId id="274" r:id="rId9"/>
    <p:sldId id="275" r:id="rId10"/>
    <p:sldId id="260" r:id="rId11"/>
    <p:sldId id="258" r:id="rId12"/>
    <p:sldId id="276" r:id="rId13"/>
    <p:sldId id="277" r:id="rId14"/>
    <p:sldId id="278" r:id="rId15"/>
    <p:sldId id="259" r:id="rId16"/>
    <p:sldId id="279" r:id="rId17"/>
    <p:sldId id="262" r:id="rId18"/>
    <p:sldId id="269" r:id="rId19"/>
  </p:sldIdLst>
  <p:sldSz cx="12192000" cy="6858000"/>
  <p:notesSz cx="7104063" cy="10234613"/>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FC9"/>
    <a:srgbClr val="D30F64"/>
    <a:srgbClr val="7A0078"/>
    <a:srgbClr val="008EDC"/>
    <a:srgbClr val="7FC6ED"/>
    <a:srgbClr val="BC7FBB"/>
    <a:srgbClr val="19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74" autoAdjust="0"/>
  </p:normalViewPr>
  <p:slideViewPr>
    <p:cSldViewPr snapToGrid="0" showGuides="1">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Ventes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D8C-473F-91FD-A876418816A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3E0A-4A49-A520-6FB0B0F0044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8C-473F-91FD-A876418816A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3E0A-4A49-A520-6FB0B0F00448}"/>
              </c:ext>
            </c:extLst>
          </c:dPt>
          <c:cat>
            <c:strRef>
              <c:f>Sheet1!$A$2:$A$5</c:f>
              <c:strCache>
                <c:ptCount val="4"/>
                <c:pt idx="0">
                  <c:v>Matériels</c:v>
                </c:pt>
                <c:pt idx="1">
                  <c:v>Activités de financement</c:v>
                </c:pt>
                <c:pt idx="2">
                  <c:v>Logiciels</c:v>
                </c:pt>
                <c:pt idx="3">
                  <c:v>Services</c:v>
                </c:pt>
              </c:strCache>
            </c:strRef>
          </c:cat>
          <c:val>
            <c:numRef>
              <c:f>Sheet1!$B$2:$B$5</c:f>
              <c:numCache>
                <c:formatCode>General</c:formatCode>
                <c:ptCount val="4"/>
                <c:pt idx="0">
                  <c:v>13</c:v>
                </c:pt>
                <c:pt idx="1">
                  <c:v>4</c:v>
                </c:pt>
                <c:pt idx="2">
                  <c:v>23</c:v>
                </c:pt>
                <c:pt idx="3">
                  <c:v>60</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fr-FR"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fr-FR" dirty="0"/>
          </a:p>
        </p:txBody>
      </p:sp>
      <p:sp>
        <p:nvSpPr>
          <p:cNvPr id="3" name="Espace réservé de la date 2">
            <a:extLst>
              <a:ext uri="{FF2B5EF4-FFF2-40B4-BE49-F238E27FC236}">
                <a16:creationId xmlns:a16="http://schemas.microsoft.com/office/drawing/2014/main" id="{0DCDBB3E-0962-4543-8203-0E0084580CE0}"/>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7C041F2E-D5F6-4F97-9A5D-B26B6DC6D3A5}" type="datetime1">
              <a:rPr lang="fr-FR" smtClean="0"/>
              <a:t>05/06/2021</a:t>
            </a:fld>
            <a:endParaRPr lang="fr-FR" dirty="0"/>
          </a:p>
        </p:txBody>
      </p:sp>
      <p:sp>
        <p:nvSpPr>
          <p:cNvPr id="4" name="Espace réservé du pied de page 3">
            <a:extLst>
              <a:ext uri="{FF2B5EF4-FFF2-40B4-BE49-F238E27FC236}">
                <a16:creationId xmlns:a16="http://schemas.microsoft.com/office/drawing/2014/main" id="{DD61A4A7-FC01-4444-9707-74E93BD63497}"/>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fr-FR" dirty="0"/>
          </a:p>
        </p:txBody>
      </p:sp>
      <p:sp>
        <p:nvSpPr>
          <p:cNvPr id="5" name="Espace réservé du numéro de diapositive 4">
            <a:extLst>
              <a:ext uri="{FF2B5EF4-FFF2-40B4-BE49-F238E27FC236}">
                <a16:creationId xmlns:a16="http://schemas.microsoft.com/office/drawing/2014/main" id="{B28D65D7-8813-49CE-A8BE-42984C5CBDA7}"/>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A022FEE5-93F6-4794-9247-D82E88608B7E}" type="slidenum">
              <a:rPr lang="fr-FR" smtClean="0"/>
              <a:t>‹N°›</a:t>
            </a:fld>
            <a:endParaRPr lang="fr-FR" dirty="0"/>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fr-FR" noProof="0" dirty="0"/>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146AA2D-5244-4504-A41E-83FB70CE5ACA}" type="datetime1">
              <a:rPr lang="fr-FR" smtClean="0"/>
              <a:pPr/>
              <a:t>05/06/2021</a:t>
            </a:fld>
            <a:endParaRPr lang="fr-FR" dirty="0"/>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fr-FR" noProof="0" dirty="0"/>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fr-FR" noProof="0" dirty="0"/>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53D78A92-0141-4330-8F3E-FAADFAC23844}" type="slidenum">
              <a:rPr lang="fr-FR" noProof="0" smtClean="0"/>
              <a:t>‹N°›</a:t>
            </a:fld>
            <a:endParaRPr lang="fr-FR"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a:t>
            </a:fld>
            <a:endParaRPr lang="fr-FR" dirty="0"/>
          </a:p>
        </p:txBody>
      </p:sp>
    </p:spTree>
    <p:extLst>
      <p:ext uri="{BB962C8B-B14F-4D97-AF65-F5344CB8AC3E}">
        <p14:creationId xmlns:p14="http://schemas.microsoft.com/office/powerpoint/2010/main" val="120593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10</a:t>
            </a:fld>
            <a:endParaRPr lang="fr-FR" dirty="0"/>
          </a:p>
        </p:txBody>
      </p:sp>
    </p:spTree>
    <p:extLst>
      <p:ext uri="{BB962C8B-B14F-4D97-AF65-F5344CB8AC3E}">
        <p14:creationId xmlns:p14="http://schemas.microsoft.com/office/powerpoint/2010/main" val="2691258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11</a:t>
            </a:fld>
            <a:endParaRPr lang="fr-FR" dirty="0"/>
          </a:p>
        </p:txBody>
      </p:sp>
    </p:spTree>
    <p:extLst>
      <p:ext uri="{BB962C8B-B14F-4D97-AF65-F5344CB8AC3E}">
        <p14:creationId xmlns:p14="http://schemas.microsoft.com/office/powerpoint/2010/main" val="245746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12</a:t>
            </a:fld>
            <a:endParaRPr lang="fr-FR" dirty="0"/>
          </a:p>
        </p:txBody>
      </p:sp>
    </p:spTree>
    <p:extLst>
      <p:ext uri="{BB962C8B-B14F-4D97-AF65-F5344CB8AC3E}">
        <p14:creationId xmlns:p14="http://schemas.microsoft.com/office/powerpoint/2010/main" val="328701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13</a:t>
            </a:fld>
            <a:endParaRPr lang="fr-FR" dirty="0"/>
          </a:p>
        </p:txBody>
      </p:sp>
    </p:spTree>
    <p:extLst>
      <p:ext uri="{BB962C8B-B14F-4D97-AF65-F5344CB8AC3E}">
        <p14:creationId xmlns:p14="http://schemas.microsoft.com/office/powerpoint/2010/main" val="112664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14</a:t>
            </a:fld>
            <a:endParaRPr lang="fr-FR" dirty="0"/>
          </a:p>
        </p:txBody>
      </p:sp>
    </p:spTree>
    <p:extLst>
      <p:ext uri="{BB962C8B-B14F-4D97-AF65-F5344CB8AC3E}">
        <p14:creationId xmlns:p14="http://schemas.microsoft.com/office/powerpoint/2010/main" val="18837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15</a:t>
            </a:fld>
            <a:endParaRPr lang="fr-FR" dirty="0"/>
          </a:p>
        </p:txBody>
      </p:sp>
    </p:spTree>
    <p:extLst>
      <p:ext uri="{BB962C8B-B14F-4D97-AF65-F5344CB8AC3E}">
        <p14:creationId xmlns:p14="http://schemas.microsoft.com/office/powerpoint/2010/main" val="428493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2</a:t>
            </a:fld>
            <a:endParaRPr lang="fr-FR" dirty="0"/>
          </a:p>
        </p:txBody>
      </p:sp>
    </p:spTree>
    <p:extLst>
      <p:ext uri="{BB962C8B-B14F-4D97-AF65-F5344CB8AC3E}">
        <p14:creationId xmlns:p14="http://schemas.microsoft.com/office/powerpoint/2010/main" val="289851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3</a:t>
            </a:fld>
            <a:endParaRPr lang="fr-FR" dirty="0"/>
          </a:p>
        </p:txBody>
      </p:sp>
    </p:spTree>
    <p:extLst>
      <p:ext uri="{BB962C8B-B14F-4D97-AF65-F5344CB8AC3E}">
        <p14:creationId xmlns:p14="http://schemas.microsoft.com/office/powerpoint/2010/main" val="208175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4</a:t>
            </a:fld>
            <a:endParaRPr lang="fr-FR" dirty="0"/>
          </a:p>
        </p:txBody>
      </p:sp>
    </p:spTree>
    <p:extLst>
      <p:ext uri="{BB962C8B-B14F-4D97-AF65-F5344CB8AC3E}">
        <p14:creationId xmlns:p14="http://schemas.microsoft.com/office/powerpoint/2010/main" val="168861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5</a:t>
            </a:fld>
            <a:endParaRPr lang="fr-FR" dirty="0"/>
          </a:p>
        </p:txBody>
      </p:sp>
    </p:spTree>
    <p:extLst>
      <p:ext uri="{BB962C8B-B14F-4D97-AF65-F5344CB8AC3E}">
        <p14:creationId xmlns:p14="http://schemas.microsoft.com/office/powerpoint/2010/main" val="59301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6</a:t>
            </a:fld>
            <a:endParaRPr lang="fr-FR" dirty="0"/>
          </a:p>
        </p:txBody>
      </p:sp>
    </p:spTree>
    <p:extLst>
      <p:ext uri="{BB962C8B-B14F-4D97-AF65-F5344CB8AC3E}">
        <p14:creationId xmlns:p14="http://schemas.microsoft.com/office/powerpoint/2010/main" val="67197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7</a:t>
            </a:fld>
            <a:endParaRPr lang="fr-FR" dirty="0"/>
          </a:p>
        </p:txBody>
      </p:sp>
    </p:spTree>
    <p:extLst>
      <p:ext uri="{BB962C8B-B14F-4D97-AF65-F5344CB8AC3E}">
        <p14:creationId xmlns:p14="http://schemas.microsoft.com/office/powerpoint/2010/main" val="3944440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8</a:t>
            </a:fld>
            <a:endParaRPr lang="fr-FR" dirty="0"/>
          </a:p>
        </p:txBody>
      </p:sp>
    </p:spTree>
    <p:extLst>
      <p:ext uri="{BB962C8B-B14F-4D97-AF65-F5344CB8AC3E}">
        <p14:creationId xmlns:p14="http://schemas.microsoft.com/office/powerpoint/2010/main" val="25367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53D78A92-0141-4330-8F3E-FAADFAC23844}" type="slidenum">
              <a:rPr lang="fr-FR" smtClean="0"/>
              <a:t>9</a:t>
            </a:fld>
            <a:endParaRPr lang="fr-FR" dirty="0"/>
          </a:p>
        </p:txBody>
      </p:sp>
    </p:spTree>
    <p:extLst>
      <p:ext uri="{BB962C8B-B14F-4D97-AF65-F5344CB8AC3E}">
        <p14:creationId xmlns:p14="http://schemas.microsoft.com/office/powerpoint/2010/main" val="133641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fr-FR" noProof="0" dirty="0"/>
              <a:t>PRÉSENTATION</a:t>
            </a:r>
            <a:br>
              <a:rPr lang="fr-FR" noProof="0" dirty="0"/>
            </a:br>
            <a:r>
              <a:rPr lang="fr-FR" noProof="0" dirty="0"/>
              <a:t>TITRE    </a:t>
            </a:r>
          </a:p>
        </p:txBody>
      </p:sp>
      <p:sp>
        <p:nvSpPr>
          <p:cNvPr id="23" name="Espace réservé du texte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rtlCol="0">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Mois</a:t>
            </a:r>
            <a:br>
              <a:rPr lang="fr-FR" noProof="0" dirty="0"/>
            </a:br>
            <a:r>
              <a:rPr lang="fr-FR" noProof="0" dirty="0"/>
              <a:t>20XX</a:t>
            </a:r>
          </a:p>
        </p:txBody>
      </p:sp>
      <p:sp>
        <p:nvSpPr>
          <p:cNvPr id="28" name="Forme libre : Form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fr-FR" noProof="0" dirty="0"/>
          </a:p>
        </p:txBody>
      </p:sp>
      <p:sp>
        <p:nvSpPr>
          <p:cNvPr id="29" name="Forme libre : Form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30" name="Forme libre : Form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fr-FR" noProof="0" dirty="0"/>
          </a:p>
        </p:txBody>
      </p:sp>
      <p:sp>
        <p:nvSpPr>
          <p:cNvPr id="32" name="Forme libre : Form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33" name="Forme libre : Form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fr-FR" noProof="0" dirty="0"/>
          </a:p>
        </p:txBody>
      </p:sp>
      <p:sp>
        <p:nvSpPr>
          <p:cNvPr id="34" name="Forme libre : Form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fr-FR" noProof="0" dirty="0"/>
          </a:p>
        </p:txBody>
      </p:sp>
      <p:sp>
        <p:nvSpPr>
          <p:cNvPr id="36" name="Espace réservé du texte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rtlCol="0">
            <a:normAutofit/>
          </a:bodyPr>
          <a:lstStyle>
            <a:lvl1pPr marL="0" indent="0">
              <a:buNone/>
              <a:defRPr sz="2800" b="1" i="0"/>
            </a:lvl1pPr>
          </a:lstStyle>
          <a:p>
            <a:pPr lvl="0" rtl="0"/>
            <a:r>
              <a:rPr lang="fr-FR" noProof="0" dirty="0"/>
              <a:t>Présentation</a:t>
            </a:r>
            <a:br>
              <a:rPr lang="fr-FR" noProof="0" dirty="0"/>
            </a:br>
            <a:r>
              <a:rPr lang="fr-FR" noProof="0" dirty="0"/>
              <a:t>Slogan</a:t>
            </a:r>
          </a:p>
        </p:txBody>
      </p:sp>
      <p:sp>
        <p:nvSpPr>
          <p:cNvPr id="40" name="Graphisme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fr-FR" noProof="0" dirty="0"/>
          </a:p>
        </p:txBody>
      </p:sp>
      <p:sp>
        <p:nvSpPr>
          <p:cNvPr id="12" name="Graphisme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fr-FR" noProof="0" dirty="0"/>
          </a:p>
        </p:txBody>
      </p:sp>
      <p:sp>
        <p:nvSpPr>
          <p:cNvPr id="21" name="Espace réservé d’image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remerciements">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rtlCol="0"/>
          <a:lstStyle>
            <a:lvl1pPr>
              <a:defRPr/>
            </a:lvl1pPr>
          </a:lstStyle>
          <a:p>
            <a:pPr rtl="0"/>
            <a:r>
              <a:rPr lang="fr-FR" noProof="0" dirty="0"/>
              <a:t>MERCI !</a:t>
            </a:r>
          </a:p>
        </p:txBody>
      </p:sp>
      <p:sp>
        <p:nvSpPr>
          <p:cNvPr id="12" name="Forme libre : Form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pPr rtl="0"/>
            <a:endParaRPr lang="fr-FR" noProof="0" dirty="0"/>
          </a:p>
        </p:txBody>
      </p:sp>
      <p:sp>
        <p:nvSpPr>
          <p:cNvPr id="16" name="Forme libre : Form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pPr rtl="0"/>
            <a:endParaRPr lang="fr-FR" noProof="0" dirty="0"/>
          </a:p>
        </p:txBody>
      </p:sp>
      <p:sp>
        <p:nvSpPr>
          <p:cNvPr id="19" name="Espace réservé du texte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rtlCol="0">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David Beaulieu</a:t>
            </a:r>
          </a:p>
        </p:txBody>
      </p:sp>
      <p:sp>
        <p:nvSpPr>
          <p:cNvPr id="20" name="Espace réservé du texte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Téléphone :</a:t>
            </a:r>
          </a:p>
        </p:txBody>
      </p:sp>
      <p:sp>
        <p:nvSpPr>
          <p:cNvPr id="21" name="Espace réservé du texte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0623456789</a:t>
            </a:r>
          </a:p>
        </p:txBody>
      </p:sp>
      <p:sp>
        <p:nvSpPr>
          <p:cNvPr id="22" name="Espace réservé du texte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E-mail :</a:t>
            </a:r>
          </a:p>
        </p:txBody>
      </p:sp>
      <p:sp>
        <p:nvSpPr>
          <p:cNvPr id="23" name="Espace réservé du texte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rtlCol="0">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dirty="0"/>
              <a:t>BEAULIEU@EXAMPLE.COM</a:t>
            </a:r>
          </a:p>
        </p:txBody>
      </p:sp>
      <p:sp>
        <p:nvSpPr>
          <p:cNvPr id="3" name="Graphisme 23">
            <a:extLst>
              <a:ext uri="{FF2B5EF4-FFF2-40B4-BE49-F238E27FC236}">
                <a16:creationId xmlns:a16="http://schemas.microsoft.com/office/drawing/2014/main" id="{7E62A657-0B76-4081-A698-3C47F1AFC78E}"/>
              </a:ext>
            </a:extLst>
          </p:cNvPr>
          <p:cNvSpPr/>
          <p:nvPr/>
        </p:nvSpPr>
        <p:spPr>
          <a:xfrm>
            <a:off x="900978" y="1561556"/>
            <a:ext cx="194400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pPr rtl="0"/>
            <a:endParaRPr lang="fr-FR" noProof="0" dirty="0"/>
          </a:p>
        </p:txBody>
      </p:sp>
      <p:sp>
        <p:nvSpPr>
          <p:cNvPr id="25" name="Forme libre : Form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rtlCol="0">
            <a:noAutofit/>
          </a:bodyPr>
          <a:lstStyle>
            <a:lvl1pPr>
              <a:defRPr sz="6000"/>
            </a:lvl1pPr>
          </a:lstStyle>
          <a:p>
            <a:pPr rtl="0"/>
            <a:r>
              <a:rPr lang="fr-FR" noProof="0" dirty="0"/>
              <a:t>PRÉSENTATION</a:t>
            </a:r>
            <a:br>
              <a:rPr lang="fr-FR" noProof="0" dirty="0"/>
            </a:br>
            <a:r>
              <a:rPr lang="fr-FR" noProof="0" dirty="0"/>
              <a:t>TITRE    </a:t>
            </a:r>
          </a:p>
        </p:txBody>
      </p:sp>
      <p:sp>
        <p:nvSpPr>
          <p:cNvPr id="28" name="Forme libre : Form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fr-FR" noProof="0" dirty="0"/>
          </a:p>
        </p:txBody>
      </p:sp>
      <p:sp>
        <p:nvSpPr>
          <p:cNvPr id="29" name="Forme libre : Form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30" name="Forme libre : Form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pPr rtl="0"/>
            <a:endParaRPr lang="fr-FR" noProof="0" dirty="0"/>
          </a:p>
        </p:txBody>
      </p:sp>
      <p:sp>
        <p:nvSpPr>
          <p:cNvPr id="32" name="Forme libre : Form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33" name="Forme libre : Form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pPr rtl="0"/>
            <a:endParaRPr lang="fr-FR" noProof="0" dirty="0"/>
          </a:p>
        </p:txBody>
      </p:sp>
      <p:sp>
        <p:nvSpPr>
          <p:cNvPr id="34" name="Forme libre : Form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pPr rtl="0"/>
            <a:endParaRPr lang="fr-FR" noProof="0" dirty="0"/>
          </a:p>
        </p:txBody>
      </p:sp>
      <p:sp>
        <p:nvSpPr>
          <p:cNvPr id="40" name="Graphisme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pPr rtl="0"/>
            <a:endParaRPr lang="fr-FR" noProof="0" dirty="0"/>
          </a:p>
        </p:txBody>
      </p:sp>
      <p:sp>
        <p:nvSpPr>
          <p:cNvPr id="12" name="Graphisme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pPr rtl="0"/>
            <a:endParaRPr lang="fr-FR" noProof="0" dirty="0"/>
          </a:p>
        </p:txBody>
      </p:sp>
      <p:sp>
        <p:nvSpPr>
          <p:cNvPr id="15" name="Sous-titr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rtl="0"/>
            <a:r>
              <a:rPr lang="fr-FR" noProof="0"/>
              <a:t>Modifiez le style des sous-titres du masque</a:t>
            </a:r>
            <a:endParaRPr lang="fr-FR" noProof="0"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34" name="Ovale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Graphisme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10" name="Forme libre : Form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fr-FR" noProof="0" dirty="0"/>
          </a:p>
        </p:txBody>
      </p:sp>
      <p:sp>
        <p:nvSpPr>
          <p:cNvPr id="25" name="Forme libre : Form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fr-FR" noProof="0" dirty="0"/>
          </a:p>
        </p:txBody>
      </p:sp>
      <p:sp>
        <p:nvSpPr>
          <p:cNvPr id="2" name="Titr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defRPr>
            </a:lvl1pPr>
          </a:lstStyle>
          <a:p>
            <a:pPr rtl="0"/>
            <a:r>
              <a:rPr lang="fr-FR" noProof="0" dirty="0"/>
              <a:t>DIAPOSITIVE DE SÉPARATION</a:t>
            </a:r>
          </a:p>
        </p:txBody>
      </p:sp>
      <p:sp>
        <p:nvSpPr>
          <p:cNvPr id="3" name="Sous-titr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4" name="Graphisme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9" name="Forme libre : Form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fr-FR" noProof="0" dirty="0"/>
          </a:p>
        </p:txBody>
      </p:sp>
      <p:sp>
        <p:nvSpPr>
          <p:cNvPr id="38" name="Forme libre : Form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
        <p:nvSpPr>
          <p:cNvPr id="36" name="Forme libre : Form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
        <p:nvSpPr>
          <p:cNvPr id="30" name="Forme libre : Form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
        <p:nvSpPr>
          <p:cNvPr id="7" name="Espace réservé de la date 6">
            <a:extLst>
              <a:ext uri="{FF2B5EF4-FFF2-40B4-BE49-F238E27FC236}">
                <a16:creationId xmlns:a16="http://schemas.microsoft.com/office/drawing/2014/main" id="{B7EF9C60-0FED-4965-A9BC-CE69886A38CA}"/>
              </a:ext>
            </a:extLst>
          </p:cNvPr>
          <p:cNvSpPr>
            <a:spLocks noGrp="1"/>
          </p:cNvSpPr>
          <p:nvPr>
            <p:ph type="dt" sz="half" idx="10"/>
          </p:nvPr>
        </p:nvSpPr>
        <p:spPr/>
        <p:txBody>
          <a:bodyPr rtlCol="0"/>
          <a:lstStyle/>
          <a:p>
            <a:pPr rtl="0"/>
            <a:r>
              <a:rPr lang="fr-FR" noProof="0" dirty="0"/>
              <a:t>JJ.MM.20XX</a:t>
            </a:r>
          </a:p>
        </p:txBody>
      </p:sp>
      <p:sp>
        <p:nvSpPr>
          <p:cNvPr id="8" name="Espace réservé du pied de page 7">
            <a:extLst>
              <a:ext uri="{FF2B5EF4-FFF2-40B4-BE49-F238E27FC236}">
                <a16:creationId xmlns:a16="http://schemas.microsoft.com/office/drawing/2014/main" id="{239F2410-4015-48DB-BB4D-B5944D8C16B7}"/>
              </a:ext>
            </a:extLst>
          </p:cNvPr>
          <p:cNvSpPr>
            <a:spLocks noGrp="1"/>
          </p:cNvSpPr>
          <p:nvPr>
            <p:ph type="ftr" sz="quarter" idx="11"/>
          </p:nvPr>
        </p:nvSpPr>
        <p:spPr/>
        <p:txBody>
          <a:bodyPr rtlCol="0"/>
          <a:lstStyle/>
          <a:p>
            <a:pPr rtl="0"/>
            <a:r>
              <a:rPr lang="fr-FR" noProof="0" dirty="0"/>
              <a:t>AJOUTER UN PIED DE PAGE</a:t>
            </a:r>
          </a:p>
        </p:txBody>
      </p:sp>
      <p:sp>
        <p:nvSpPr>
          <p:cNvPr id="11" name="Espace réservé du numéro de diapositive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rtlCol="0"/>
          <a:lstStyle/>
          <a:p>
            <a:pPr rtl="0"/>
            <a:fld id="{D495E168-DA5E-4888-8D8A-92B118324C14}" type="slidenum">
              <a:rPr lang="fr-FR" noProof="0" smtClean="0"/>
              <a:pPr rtl="0"/>
              <a:t>‹N°›</a:t>
            </a:fld>
            <a:endParaRPr lang="fr-FR" noProof="0"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grpSp>
        <p:nvGrpSpPr>
          <p:cNvPr id="41" name="Graphisme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18" name="Espace réservé du contenu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Titr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fr-FR" noProof="0"/>
              <a:t>Modifiez le style du titre</a:t>
            </a:r>
            <a:endParaRPr lang="fr-FR" noProof="0" dirty="0"/>
          </a:p>
        </p:txBody>
      </p:sp>
      <p:sp>
        <p:nvSpPr>
          <p:cNvPr id="20" name="Graphisme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grpSp>
        <p:nvGrpSpPr>
          <p:cNvPr id="41" name="Graphisme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7" name="Titr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fr-FR" noProof="0"/>
              <a:t>Modifiez le style du titre</a:t>
            </a:r>
            <a:endParaRPr lang="fr-FR" noProof="0" dirty="0"/>
          </a:p>
        </p:txBody>
      </p:sp>
      <p:sp>
        <p:nvSpPr>
          <p:cNvPr id="20" name="Graphisme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17" name="Espace réservé du texte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9" name="Espace réservé du contenu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1" name="Espace réservé du texte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rtlCol="0"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2" name="Espace réservé du contenu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grpSp>
        <p:nvGrpSpPr>
          <p:cNvPr id="41" name="Graphisme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7" name="Titr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rtlCol="0"/>
          <a:lstStyle/>
          <a:p>
            <a:pPr rtl="0"/>
            <a:r>
              <a:rPr lang="fr-FR" noProof="0"/>
              <a:t>Modifiez le style du titre</a:t>
            </a:r>
            <a:endParaRPr lang="fr-FR" noProof="0" dirty="0"/>
          </a:p>
        </p:txBody>
      </p:sp>
      <p:sp>
        <p:nvSpPr>
          <p:cNvPr id="20" name="Graphisme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23" name="Espace réservé du contenu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Espace réservé du contenu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rtlCol="0">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7" name="Espace réservé d’image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35" name="Oval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Graphisme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38" name="Forme libre : Form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fr-FR" noProof="0" dirty="0"/>
          </a:p>
        </p:txBody>
      </p:sp>
      <p:sp>
        <p:nvSpPr>
          <p:cNvPr id="3" name="Graphisme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fr-FR" noProof="0" dirty="0"/>
          </a:p>
        </p:txBody>
      </p:sp>
      <p:sp>
        <p:nvSpPr>
          <p:cNvPr id="33" name="Forme libre : Form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fr-FR" noProof="0" dirty="0"/>
          </a:p>
        </p:txBody>
      </p:sp>
      <p:sp>
        <p:nvSpPr>
          <p:cNvPr id="41" name="Forme libre : Form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fr-FR" noProof="0" dirty="0"/>
          </a:p>
        </p:txBody>
      </p:sp>
      <p:sp>
        <p:nvSpPr>
          <p:cNvPr id="19" name="Titr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fr-FR" noProof="0"/>
              <a:t>Modifiez le style du titre</a:t>
            </a:r>
            <a:endParaRPr lang="fr-FR" noProof="0" dirty="0"/>
          </a:p>
        </p:txBody>
      </p:sp>
      <p:sp>
        <p:nvSpPr>
          <p:cNvPr id="20" name="Espace réservé du texte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5" name="Oval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Graphisme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38" name="Forme libre : Form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fr-FR" noProof="0" dirty="0"/>
          </a:p>
        </p:txBody>
      </p:sp>
      <p:sp>
        <p:nvSpPr>
          <p:cNvPr id="3" name="Graphisme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fr-FR" noProof="0" dirty="0"/>
          </a:p>
        </p:txBody>
      </p:sp>
      <p:sp>
        <p:nvSpPr>
          <p:cNvPr id="33" name="Forme libre : Form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fr-FR" noProof="0" dirty="0"/>
          </a:p>
        </p:txBody>
      </p:sp>
      <p:sp>
        <p:nvSpPr>
          <p:cNvPr id="41" name="Forme libre : Form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fr-FR" noProof="0" dirty="0"/>
          </a:p>
        </p:txBody>
      </p:sp>
      <p:sp>
        <p:nvSpPr>
          <p:cNvPr id="19" name="Titr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rtlCol="0" anchor="b"/>
          <a:lstStyle>
            <a:lvl1pPr>
              <a:defRPr sz="3200"/>
            </a:lvl1pPr>
          </a:lstStyle>
          <a:p>
            <a:pPr rtl="0"/>
            <a:r>
              <a:rPr lang="fr-FR" noProof="0"/>
              <a:t>Modifiez le style du titre</a:t>
            </a:r>
            <a:endParaRPr lang="fr-FR" noProof="0" dirty="0"/>
          </a:p>
        </p:txBody>
      </p:sp>
      <p:sp>
        <p:nvSpPr>
          <p:cNvPr id="20" name="Espace réservé du texte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4" name="Espace réservé du contenu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grpSp>
        <p:nvGrpSpPr>
          <p:cNvPr id="41" name="Graphisme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18" name="Graphisme 19">
            <a:extLst>
              <a:ext uri="{FF2B5EF4-FFF2-40B4-BE49-F238E27FC236}">
                <a16:creationId xmlns:a16="http://schemas.microsoft.com/office/drawing/2014/main" id="{436C4D92-1746-4D54-8232-468DFF66CF79}"/>
              </a:ext>
            </a:extLst>
          </p:cNvPr>
          <p:cNvSpPr/>
          <p:nvPr userDrawn="1"/>
        </p:nvSpPr>
        <p:spPr>
          <a:xfrm>
            <a:off x="838200" y="1492524"/>
            <a:ext cx="6228000"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19" name="Titr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grpSp>
        <p:nvGrpSpPr>
          <p:cNvPr id="41" name="Graphisme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39" name="Espace réservé d’image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
        <p:nvSpPr>
          <p:cNvPr id="34" name="Ovale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5" name="Graphisme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10" name="Forme libre : Form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pPr rtl="0"/>
            <a:endParaRPr lang="fr-FR" noProof="0" dirty="0"/>
          </a:p>
        </p:txBody>
      </p:sp>
      <p:sp>
        <p:nvSpPr>
          <p:cNvPr id="25" name="Forme libre : Form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pPr rtl="0"/>
            <a:endParaRPr lang="fr-FR" noProof="0" dirty="0"/>
          </a:p>
        </p:txBody>
      </p:sp>
      <p:sp>
        <p:nvSpPr>
          <p:cNvPr id="2" name="Titr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rtlCol="0" anchor="b">
            <a:normAutofit/>
          </a:bodyPr>
          <a:lstStyle>
            <a:lvl1pPr algn="l">
              <a:defRPr sz="4000" b="1">
                <a:gradFill>
                  <a:gsLst>
                    <a:gs pos="0">
                      <a:schemeClr val="accent1"/>
                    </a:gs>
                    <a:gs pos="100000">
                      <a:schemeClr val="accent3"/>
                    </a:gs>
                  </a:gsLst>
                  <a:lin ang="0" scaled="1"/>
                </a:gradFill>
              </a:defRPr>
            </a:lvl1pPr>
          </a:lstStyle>
          <a:p>
            <a:pPr rtl="0"/>
            <a:r>
              <a:rPr lang="fr-FR" noProof="0" dirty="0"/>
              <a:t>DIAPOSITIVE DE SÉPARATION</a:t>
            </a:r>
          </a:p>
        </p:txBody>
      </p:sp>
      <p:sp>
        <p:nvSpPr>
          <p:cNvPr id="3" name="Sous-titr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rtlCol="0">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0FD10BB4-D57E-4372-8E10-AC15DC09615A}"/>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rtlCol="0"/>
          <a:lstStyle/>
          <a:p>
            <a:pPr rtl="0"/>
            <a:r>
              <a:rPr lang="fr-FR" noProof="0" dirty="0"/>
              <a:t>AJOUTER UN PIED DE PAGE</a:t>
            </a:r>
          </a:p>
        </p:txBody>
      </p:sp>
      <p:sp>
        <p:nvSpPr>
          <p:cNvPr id="24" name="Graphisme 22">
            <a:extLst>
              <a:ext uri="{FF2B5EF4-FFF2-40B4-BE49-F238E27FC236}">
                <a16:creationId xmlns:a16="http://schemas.microsoft.com/office/drawing/2014/main" id="{4EE1436E-33B5-4388-87D8-2D0633CC3CE7}"/>
              </a:ext>
            </a:extLst>
          </p:cNvPr>
          <p:cNvSpPr/>
          <p:nvPr/>
        </p:nvSpPr>
        <p:spPr>
          <a:xfrm>
            <a:off x="878509" y="1550951"/>
            <a:ext cx="7020000"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9" name="Forme libre : Form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pPr rtl="0"/>
            <a:endParaRPr lang="fr-FR" noProof="0" dirty="0"/>
          </a:p>
        </p:txBody>
      </p:sp>
      <p:sp>
        <p:nvSpPr>
          <p:cNvPr id="6" name="Espace réservé du numéro de diapositive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38" name="Forme libre : Form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
        <p:nvSpPr>
          <p:cNvPr id="36" name="Forme libre : Form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
        <p:nvSpPr>
          <p:cNvPr id="30" name="Forme libre : Form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pPr rtl="0"/>
            <a:endParaRPr lang="fr-FR" noProof="0"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ous-titre, contenu et image">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
        <p:nvSpPr>
          <p:cNvPr id="24" name="Ovale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Graphisme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rtlCol="0"/>
          <a:lstStyle>
            <a:lvl1pPr>
              <a:defRPr/>
            </a:lvl1pPr>
          </a:lstStyle>
          <a:p>
            <a:pPr rtl="0"/>
            <a:r>
              <a:rPr lang="fr-FR" noProof="0" dirty="0"/>
              <a:t>DISPOSITION DU TEXTE 02</a:t>
            </a:r>
          </a:p>
        </p:txBody>
      </p:sp>
      <p:sp>
        <p:nvSpPr>
          <p:cNvPr id="4" name="Espace réservé de la date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0" name="Forme libre : Form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pPr rtl="0"/>
            <a:endParaRPr lang="fr-FR" noProof="0" dirty="0"/>
          </a:p>
        </p:txBody>
      </p:sp>
      <p:sp>
        <p:nvSpPr>
          <p:cNvPr id="13" name="Forme libre : Form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pPr rtl="0"/>
            <a:endParaRPr lang="fr-FR" noProof="0" dirty="0"/>
          </a:p>
        </p:txBody>
      </p:sp>
      <p:sp>
        <p:nvSpPr>
          <p:cNvPr id="16" name="Espace réservé du texte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rtlCol="0">
            <a:normAutofit/>
          </a:bodyPr>
          <a:lstStyle>
            <a:lvl1pPr marL="0" indent="0">
              <a:buNone/>
              <a:defRPr sz="1800" b="1" i="0"/>
            </a:lvl1pPr>
          </a:lstStyle>
          <a:p>
            <a:pPr lvl="0" rtl="0"/>
            <a:r>
              <a:rPr lang="fr-FR" noProof="0"/>
              <a:t>Cliquez pour modifier les styles du texte du masque</a:t>
            </a:r>
          </a:p>
        </p:txBody>
      </p:sp>
      <p:sp>
        <p:nvSpPr>
          <p:cNvPr id="17" name="Espace réservé du texte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rtl="0"/>
            <a:r>
              <a:rPr lang="fr-FR" noProof="0"/>
              <a:t>Cliquez pour modifier les styles du texte du masque</a:t>
            </a:r>
          </a:p>
        </p:txBody>
      </p:sp>
      <p:sp>
        <p:nvSpPr>
          <p:cNvPr id="3" name="Graphisme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fr-FR" noProof="0" dirty="0"/>
          </a:p>
        </p:txBody>
      </p:sp>
      <p:sp>
        <p:nvSpPr>
          <p:cNvPr id="22" name="Forme libre : Form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ontenu">
    <p:spTree>
      <p:nvGrpSpPr>
        <p:cNvPr id="1" name=""/>
        <p:cNvGrpSpPr/>
        <p:nvPr/>
      </p:nvGrpSpPr>
      <p:grpSpPr>
        <a:xfrm>
          <a:off x="0" y="0"/>
          <a:ext cx="0" cy="0"/>
          <a:chOff x="0" y="0"/>
          <a:chExt cx="0" cy="0"/>
        </a:xfrm>
      </p:grpSpPr>
      <p:sp>
        <p:nvSpPr>
          <p:cNvPr id="42" name="Espace réservé d’image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
        <p:nvSpPr>
          <p:cNvPr id="35" name="Ovale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Graphisme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rtlCol="0"/>
          <a:lstStyle>
            <a:lvl1pPr>
              <a:defRPr/>
            </a:lvl1pPr>
          </a:lstStyle>
          <a:p>
            <a:pPr rtl="0"/>
            <a:r>
              <a:rPr lang="fr-FR" noProof="0" dirty="0"/>
              <a:t>DISPOSITION DU TEXTE 02</a:t>
            </a:r>
          </a:p>
        </p:txBody>
      </p:sp>
      <p:sp>
        <p:nvSpPr>
          <p:cNvPr id="4" name="Espace réservé de la date 3">
            <a:extLst>
              <a:ext uri="{FF2B5EF4-FFF2-40B4-BE49-F238E27FC236}">
                <a16:creationId xmlns:a16="http://schemas.microsoft.com/office/drawing/2014/main" id="{AC6F89F8-3E24-406D-9C49-00E6E47E4AAC}"/>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8" name="Espace réservé du texte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rtlCol="0">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rtl="0"/>
            <a:r>
              <a:rPr lang="fr-FR" noProof="0"/>
              <a:t>Cliquez pour modifier les styles du texte du masque</a:t>
            </a:r>
          </a:p>
        </p:txBody>
      </p:sp>
      <p:sp>
        <p:nvSpPr>
          <p:cNvPr id="38" name="Forme libre : Form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pPr rtl="0"/>
            <a:endParaRPr lang="fr-FR" noProof="0" dirty="0"/>
          </a:p>
        </p:txBody>
      </p:sp>
      <p:sp>
        <p:nvSpPr>
          <p:cNvPr id="29" name="Forme libre : Form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fr-FR" noProof="0" dirty="0"/>
          </a:p>
        </p:txBody>
      </p:sp>
      <p:sp>
        <p:nvSpPr>
          <p:cNvPr id="26" name="Forme libre : Form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pPr rtl="0"/>
            <a:endParaRPr lang="fr-FR" noProof="0" dirty="0"/>
          </a:p>
        </p:txBody>
      </p:sp>
      <p:sp>
        <p:nvSpPr>
          <p:cNvPr id="28" name="Espace réservé du texte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rtlCol="0">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Cliquez pour modifier les styles du texte du masque</a:t>
            </a:r>
          </a:p>
        </p:txBody>
      </p:sp>
      <p:sp>
        <p:nvSpPr>
          <p:cNvPr id="31" name="Espace réservé du texte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rtlCol="0"/>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rtl="0"/>
            <a:r>
              <a:rPr lang="fr-FR" noProof="0"/>
              <a:t>Cliquez pour modifier les styles du texte du masque</a:t>
            </a:r>
          </a:p>
        </p:txBody>
      </p:sp>
      <p:sp>
        <p:nvSpPr>
          <p:cNvPr id="3" name="Graphisme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pPr rtl="0"/>
            <a:endParaRPr lang="fr-FR" noProof="0" dirty="0"/>
          </a:p>
        </p:txBody>
      </p:sp>
      <p:sp>
        <p:nvSpPr>
          <p:cNvPr id="33" name="Forme libre : Form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pPr rtl="0"/>
            <a:endParaRPr lang="fr-FR" noProof="0" dirty="0"/>
          </a:p>
        </p:txBody>
      </p:sp>
      <p:sp>
        <p:nvSpPr>
          <p:cNvPr id="41" name="Forme libre : Form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rtlCol="0" anchor="b">
            <a:normAutofit/>
          </a:bodyPr>
          <a:lstStyle>
            <a:lvl1pPr algn="ctr">
              <a:defRPr sz="4000"/>
            </a:lvl1pPr>
          </a:lstStyle>
          <a:p>
            <a:pPr rtl="0"/>
            <a:r>
              <a:rPr lang="fr-FR" noProof="0" dirty="0"/>
              <a:t>COMPARAISON</a:t>
            </a:r>
          </a:p>
        </p:txBody>
      </p:sp>
      <p:sp>
        <p:nvSpPr>
          <p:cNvPr id="3" name="Espace réservé du texte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811311" y="2959593"/>
            <a:ext cx="4365625" cy="365125"/>
          </a:xfrm>
        </p:spPr>
        <p:txBody>
          <a:bodyPr rtlCol="0">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DE SECTION 1</a:t>
            </a:r>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7" name="Espace réservé du texte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rtlCol="0">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Cliquez pour modifier les styles du texte du masque</a:t>
            </a:r>
          </a:p>
        </p:txBody>
      </p:sp>
      <p:sp>
        <p:nvSpPr>
          <p:cNvPr id="22" name="Graphisme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pPr rtl="0"/>
            <a:endParaRPr lang="fr-FR" noProof="0" dirty="0"/>
          </a:p>
        </p:txBody>
      </p:sp>
      <p:sp>
        <p:nvSpPr>
          <p:cNvPr id="24" name="Espace réservé du texte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5973985" y="2959593"/>
            <a:ext cx="4365625" cy="365125"/>
          </a:xfrm>
        </p:spPr>
        <p:txBody>
          <a:bodyPr rtlCol="0">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DE SECTION 2</a:t>
            </a:r>
          </a:p>
        </p:txBody>
      </p:sp>
      <p:sp>
        <p:nvSpPr>
          <p:cNvPr id="28" name="Espace réservé du texte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Cliquez pour modifier les styles du texte du masque</a:t>
            </a:r>
          </a:p>
        </p:txBody>
      </p:sp>
      <p:sp>
        <p:nvSpPr>
          <p:cNvPr id="30" name="Espace réservé du texte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rtlCol="0">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a:t>Cliquez pour modifier les styles du texte du masque</a:t>
            </a:r>
          </a:p>
        </p:txBody>
      </p:sp>
      <p:grpSp>
        <p:nvGrpSpPr>
          <p:cNvPr id="41" name="Graphisme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graphique">
    <p:spTree>
      <p:nvGrpSpPr>
        <p:cNvPr id="1" name=""/>
        <p:cNvGrpSpPr/>
        <p:nvPr/>
      </p:nvGrpSpPr>
      <p:grpSpPr>
        <a:xfrm>
          <a:off x="0" y="0"/>
          <a:ext cx="0" cy="0"/>
          <a:chOff x="0" y="0"/>
          <a:chExt cx="0" cy="0"/>
        </a:xfrm>
      </p:grpSpPr>
      <p:sp>
        <p:nvSpPr>
          <p:cNvPr id="48" name="Ovale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9" name="Graphisme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rtlCol="0" anchor="b">
            <a:normAutofit/>
          </a:bodyPr>
          <a:lstStyle>
            <a:lvl1pPr algn="l">
              <a:defRPr sz="4000"/>
            </a:lvl1pPr>
          </a:lstStyle>
          <a:p>
            <a:pPr rtl="0"/>
            <a:r>
              <a:rPr lang="fr-FR" noProof="0" dirty="0"/>
              <a:t>DIAPOSITIVE DE GRAPHIQUE</a:t>
            </a:r>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7" name="Espace réservé du texte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Cliquez pour modifier les styles du texte du masque</a:t>
            </a:r>
          </a:p>
        </p:txBody>
      </p:sp>
      <p:sp>
        <p:nvSpPr>
          <p:cNvPr id="24" name="Espace réservé du texte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30 %</a:t>
            </a:r>
          </a:p>
        </p:txBody>
      </p:sp>
      <p:sp>
        <p:nvSpPr>
          <p:cNvPr id="30" name="Espace réservé du texte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la catégorie</a:t>
            </a:r>
          </a:p>
        </p:txBody>
      </p:sp>
      <p:sp>
        <p:nvSpPr>
          <p:cNvPr id="23" name="Espace réservé du texte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10 %</a:t>
            </a:r>
          </a:p>
        </p:txBody>
      </p:sp>
      <p:sp>
        <p:nvSpPr>
          <p:cNvPr id="25" name="Espace réservé du texte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la catégorie</a:t>
            </a:r>
          </a:p>
        </p:txBody>
      </p:sp>
      <p:sp>
        <p:nvSpPr>
          <p:cNvPr id="27" name="Espace réservé du texte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25 %</a:t>
            </a:r>
          </a:p>
        </p:txBody>
      </p:sp>
      <p:sp>
        <p:nvSpPr>
          <p:cNvPr id="29" name="Espace réservé du texte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la catégorie</a:t>
            </a:r>
          </a:p>
        </p:txBody>
      </p:sp>
      <p:sp>
        <p:nvSpPr>
          <p:cNvPr id="32" name="Espace réservé du texte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10 %</a:t>
            </a:r>
          </a:p>
        </p:txBody>
      </p:sp>
      <p:sp>
        <p:nvSpPr>
          <p:cNvPr id="33" name="Espace réservé du texte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la catégorie</a:t>
            </a:r>
          </a:p>
        </p:txBody>
      </p:sp>
      <p:sp>
        <p:nvSpPr>
          <p:cNvPr id="35" name="Espace réservé du texte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20 %</a:t>
            </a:r>
          </a:p>
        </p:txBody>
      </p:sp>
      <p:sp>
        <p:nvSpPr>
          <p:cNvPr id="36" name="Espace réservé du texte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la catégorie</a:t>
            </a:r>
          </a:p>
        </p:txBody>
      </p:sp>
      <p:sp>
        <p:nvSpPr>
          <p:cNvPr id="38" name="Espace réservé du texte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rtlCol="0"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5 %</a:t>
            </a:r>
          </a:p>
        </p:txBody>
      </p:sp>
      <p:sp>
        <p:nvSpPr>
          <p:cNvPr id="39" name="Espace réservé du texte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rtlCol="0">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fr-FR" noProof="0" dirty="0"/>
              <a:t>Titre de catégorie</a:t>
            </a:r>
          </a:p>
        </p:txBody>
      </p:sp>
      <p:sp>
        <p:nvSpPr>
          <p:cNvPr id="19" name="Espace réservé au graphique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graphique</a:t>
            </a:r>
            <a:endParaRPr lang="fr-FR" noProof="0" dirty="0"/>
          </a:p>
        </p:txBody>
      </p:sp>
      <p:grpSp>
        <p:nvGrpSpPr>
          <p:cNvPr id="41" name="Graphisme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orme libre : Form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3" name="Forme libre : Form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46" name="Forme libre : Form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3" name="Graphisme 50">
            <a:extLst>
              <a:ext uri="{FF2B5EF4-FFF2-40B4-BE49-F238E27FC236}">
                <a16:creationId xmlns:a16="http://schemas.microsoft.com/office/drawing/2014/main" id="{33AA43FA-C2DC-406C-BFE6-A2A804112236}"/>
              </a:ext>
            </a:extLst>
          </p:cNvPr>
          <p:cNvSpPr/>
          <p:nvPr/>
        </p:nvSpPr>
        <p:spPr>
          <a:xfrm>
            <a:off x="5731818" y="2267879"/>
            <a:ext cx="3600000"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tableau">
    <p:spTree>
      <p:nvGrpSpPr>
        <p:cNvPr id="1" name=""/>
        <p:cNvGrpSpPr/>
        <p:nvPr/>
      </p:nvGrpSpPr>
      <p:grpSpPr>
        <a:xfrm>
          <a:off x="0" y="0"/>
          <a:ext cx="0" cy="0"/>
          <a:chOff x="0" y="0"/>
          <a:chExt cx="0" cy="0"/>
        </a:xfrm>
      </p:grpSpPr>
      <p:sp>
        <p:nvSpPr>
          <p:cNvPr id="52" name="Ovale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3" name="Graphisme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rtlCol="0" anchor="b">
            <a:normAutofit/>
          </a:bodyPr>
          <a:lstStyle>
            <a:lvl1pPr algn="l">
              <a:defRPr sz="4000"/>
            </a:lvl1pPr>
          </a:lstStyle>
          <a:p>
            <a:pPr rtl="0"/>
            <a:r>
              <a:rPr lang="fr-FR" noProof="0" dirty="0"/>
              <a:t>DIAPOSITIVE DE TABLEAU</a:t>
            </a:r>
          </a:p>
        </p:txBody>
      </p:sp>
      <p:sp>
        <p:nvSpPr>
          <p:cNvPr id="4" name="Espace réservé de la date 3">
            <a:extLst>
              <a:ext uri="{FF2B5EF4-FFF2-40B4-BE49-F238E27FC236}">
                <a16:creationId xmlns:a16="http://schemas.microsoft.com/office/drawing/2014/main" id="{DC2A0631-3130-4C36-8E5E-80464B1A62A7}"/>
              </a:ext>
            </a:extLst>
          </p:cNvPr>
          <p:cNvSpPr>
            <a:spLocks noGrp="1"/>
          </p:cNvSpPr>
          <p:nvPr>
            <p:ph type="dt" sz="half" idx="10"/>
          </p:nvPr>
        </p:nvSpPr>
        <p:spPr/>
        <p:txBody>
          <a:bodyPr rtlCol="0"/>
          <a:lstStyle/>
          <a:p>
            <a:pPr rtl="0"/>
            <a:r>
              <a:rPr lang="fr-FR" noProof="0" dirty="0"/>
              <a:t>MM.DD.20XX</a:t>
            </a:r>
          </a:p>
        </p:txBody>
      </p:sp>
      <p:sp>
        <p:nvSpPr>
          <p:cNvPr id="5" name="Espace réservé du pied de page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7" name="Espace réservé du texte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rtlCol="0">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Cliquez pour modifier les styles du texte du masque</a:t>
            </a:r>
          </a:p>
        </p:txBody>
      </p:sp>
      <p:sp>
        <p:nvSpPr>
          <p:cNvPr id="18" name="Espace réservé au tableau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un tableau</a:t>
            </a:r>
            <a:endParaRPr lang="fr-FR" noProof="0" dirty="0"/>
          </a:p>
        </p:txBody>
      </p:sp>
      <p:grpSp>
        <p:nvGrpSpPr>
          <p:cNvPr id="45" name="Graphisme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orme libre : Form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pPr rtl="0"/>
              <a:endParaRPr lang="fr-FR" noProof="0" dirty="0"/>
            </a:p>
          </p:txBody>
        </p:sp>
        <p:sp>
          <p:nvSpPr>
            <p:cNvPr id="48" name="Forme libre : Form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pPr rtl="0"/>
              <a:endParaRPr lang="fr-FR" noProof="0" dirty="0"/>
            </a:p>
          </p:txBody>
        </p:sp>
        <p:sp>
          <p:nvSpPr>
            <p:cNvPr id="49" name="Forme libre : Form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pPr rtl="0"/>
              <a:endParaRPr lang="fr-FR" noProof="0" dirty="0"/>
            </a:p>
          </p:txBody>
        </p:sp>
        <p:sp>
          <p:nvSpPr>
            <p:cNvPr id="50" name="Forme libre : Form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pPr rtl="0"/>
              <a:endParaRPr lang="fr-FR" noProof="0" dirty="0"/>
            </a:p>
          </p:txBody>
        </p:sp>
        <p:sp>
          <p:nvSpPr>
            <p:cNvPr id="51" name="Forme libre : Form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pPr rtl="0"/>
              <a:endParaRPr lang="fr-FR" noProof="0" dirty="0"/>
            </a:p>
          </p:txBody>
        </p:sp>
      </p:grpSp>
      <p:sp>
        <p:nvSpPr>
          <p:cNvPr id="3" name="Graphisme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image et titre">
    <p:spTree>
      <p:nvGrpSpPr>
        <p:cNvPr id="1" name=""/>
        <p:cNvGrpSpPr/>
        <p:nvPr/>
      </p:nvGrpSpPr>
      <p:grpSpPr>
        <a:xfrm>
          <a:off x="0" y="0"/>
          <a:ext cx="0" cy="0"/>
          <a:chOff x="0" y="0"/>
          <a:chExt cx="0" cy="0"/>
        </a:xfrm>
      </p:grpSpPr>
      <p:sp>
        <p:nvSpPr>
          <p:cNvPr id="51" name="Espace réservé d’image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rtlCol="0" anchor="ctr" anchorCtr="0">
            <a:noAutofit/>
          </a:bodyPr>
          <a:lstStyle>
            <a:lvl1pPr marL="0" indent="0" algn="ctr">
              <a:buNone/>
              <a:defRPr sz="1400"/>
            </a:lvl1pPr>
          </a:lstStyle>
          <a:p>
            <a:pPr rtl="0"/>
            <a:r>
              <a:rPr lang="fr-FR" noProof="0"/>
              <a:t>Cliquez sur l'icône pour ajouter une image</a:t>
            </a:r>
            <a:endParaRPr lang="fr-FR" noProof="0" dirty="0"/>
          </a:p>
        </p:txBody>
      </p:sp>
      <p:sp>
        <p:nvSpPr>
          <p:cNvPr id="46" name="Forme libre : Form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pPr rtl="0"/>
            <a:endParaRPr lang="fr-FR" noProof="0" dirty="0"/>
          </a:p>
        </p:txBody>
      </p:sp>
      <p:sp>
        <p:nvSpPr>
          <p:cNvPr id="47" name="Forme libre : Form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45" name="Forme libre : Form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pPr rtl="0"/>
            <a:endParaRPr lang="fr-FR" noProof="0" dirty="0"/>
          </a:p>
        </p:txBody>
      </p:sp>
      <p:sp>
        <p:nvSpPr>
          <p:cNvPr id="24" name="Ovale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Graphisme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rtlCol="0"/>
          <a:lstStyle>
            <a:lvl1pPr algn="ctr">
              <a:defRPr>
                <a:solidFill>
                  <a:schemeClr val="bg1"/>
                </a:solidFill>
              </a:defRPr>
            </a:lvl1pPr>
          </a:lstStyle>
          <a:p>
            <a:pPr rtl="0"/>
            <a:r>
              <a:rPr lang="fr-FR" noProof="0" dirty="0"/>
              <a:t>GRANDE IMAGE</a:t>
            </a:r>
          </a:p>
        </p:txBody>
      </p:sp>
      <p:sp>
        <p:nvSpPr>
          <p:cNvPr id="6" name="Espace réservé du pied de page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21" name="Espace réservé du texte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rtlCol="0">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fr-FR" noProof="0"/>
              <a:t>Cliquez pour modifier les styles du texte du masque</a:t>
            </a:r>
          </a:p>
        </p:txBody>
      </p:sp>
      <p:pic>
        <p:nvPicPr>
          <p:cNvPr id="22" name="Graphisme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orme libre : Form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pPr rtl="0"/>
            <a:endParaRPr lang="fr-FR" noProof="0" dirty="0"/>
          </a:p>
        </p:txBody>
      </p:sp>
      <p:sp>
        <p:nvSpPr>
          <p:cNvPr id="41" name="Forme libre : Form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pPr rtl="0"/>
            <a:endParaRPr lang="fr-FR" noProof="0" dirty="0"/>
          </a:p>
        </p:txBody>
      </p:sp>
      <p:sp>
        <p:nvSpPr>
          <p:cNvPr id="42" name="Forme libre : Form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pPr rtl="0"/>
            <a:endParaRPr lang="fr-FR" noProof="0" dirty="0"/>
          </a:p>
        </p:txBody>
      </p:sp>
      <p:sp>
        <p:nvSpPr>
          <p:cNvPr id="44" name="Forme libre : Form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pPr rtl="0"/>
            <a:endParaRPr lang="fr-FR" noProof="0" dirty="0"/>
          </a:p>
        </p:txBody>
      </p:sp>
      <p:sp>
        <p:nvSpPr>
          <p:cNvPr id="48" name="Forme libre : Form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pPr rtl="0"/>
            <a:endParaRPr lang="fr-FR" noProof="0"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vidéo">
    <p:spTree>
      <p:nvGrpSpPr>
        <p:cNvPr id="1" name=""/>
        <p:cNvGrpSpPr/>
        <p:nvPr/>
      </p:nvGrpSpPr>
      <p:grpSpPr>
        <a:xfrm>
          <a:off x="0" y="0"/>
          <a:ext cx="0" cy="0"/>
          <a:chOff x="0" y="0"/>
          <a:chExt cx="0" cy="0"/>
        </a:xfrm>
      </p:grpSpPr>
      <p:sp>
        <p:nvSpPr>
          <p:cNvPr id="25" name="Ovale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6" name="Graphisme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rtl="0"/>
            <a:endParaRPr lang="fr-FR" noProof="0" dirty="0"/>
          </a:p>
        </p:txBody>
      </p:sp>
      <p:sp>
        <p:nvSpPr>
          <p:cNvPr id="8" name="Espace réservé d’élément multimédia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fr-FR" noProof="0"/>
              <a:t>Cliquez sur l'icône pour ajouter l'élément multimédia</a:t>
            </a:r>
            <a:endParaRPr lang="fr-FR" noProof="0" dirty="0"/>
          </a:p>
        </p:txBody>
      </p:sp>
      <p:sp>
        <p:nvSpPr>
          <p:cNvPr id="6" name="Espace réservé du pied de page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rtlCol="0"/>
          <a:lstStyle/>
          <a:p>
            <a:pPr rtl="0"/>
            <a:r>
              <a:rPr lang="fr-FR" noProof="0" dirty="0"/>
              <a:t>AJOUTER UN PIED DE PAGE</a:t>
            </a:r>
          </a:p>
        </p:txBody>
      </p:sp>
      <p:sp>
        <p:nvSpPr>
          <p:cNvPr id="7" name="Espace réservé du numéro de diapositive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rtlCol="0"/>
          <a:lstStyle/>
          <a:p>
            <a:pPr rtl="0"/>
            <a:fld id="{D495E168-DA5E-4888-8D8A-92B118324C14}" type="slidenum">
              <a:rPr lang="fr-FR" noProof="0" smtClean="0"/>
              <a:t>‹N°›</a:t>
            </a:fld>
            <a:endParaRPr lang="fr-FR" noProof="0" dirty="0"/>
          </a:p>
        </p:txBody>
      </p:sp>
      <p:sp>
        <p:nvSpPr>
          <p:cNvPr id="11" name="Forme libre : Form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pPr rtl="0"/>
            <a:endParaRPr lang="fr-FR" noProof="0" dirty="0"/>
          </a:p>
        </p:txBody>
      </p:sp>
      <p:sp>
        <p:nvSpPr>
          <p:cNvPr id="15" name="Forme libre : Form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pPr rtl="0"/>
            <a:endParaRPr lang="fr-FR" noProof="0" dirty="0"/>
          </a:p>
        </p:txBody>
      </p:sp>
      <p:sp>
        <p:nvSpPr>
          <p:cNvPr id="16" name="Forme libre : Form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pPr rtl="0"/>
            <a:endParaRPr lang="fr-FR" noProof="0" dirty="0"/>
          </a:p>
        </p:txBody>
      </p:sp>
      <p:sp>
        <p:nvSpPr>
          <p:cNvPr id="17" name="Forme libre : Form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pPr rtl="0"/>
            <a:endParaRPr lang="fr-FR" noProof="0" dirty="0"/>
          </a:p>
        </p:txBody>
      </p:sp>
      <p:sp>
        <p:nvSpPr>
          <p:cNvPr id="18" name="Forme libre : Form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pPr rtl="0"/>
            <a:endParaRPr lang="fr-FR" noProof="0" dirty="0"/>
          </a:p>
        </p:txBody>
      </p:sp>
      <p:sp>
        <p:nvSpPr>
          <p:cNvPr id="19" name="Titr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rtlCol="0" anchor="t" anchorCtr="0">
            <a:normAutofit/>
          </a:bodyPr>
          <a:lstStyle>
            <a:lvl1pPr marL="0" indent="0" algn="ctr">
              <a:buFont typeface="Arial" panose="020B0604020202020204" pitchFamily="34" charset="0"/>
              <a:buNone/>
              <a:defRPr sz="1800">
                <a:solidFill>
                  <a:schemeClr val="accent1"/>
                </a:solidFill>
                <a:latin typeface="+mn-lt"/>
              </a:defRPr>
            </a:lvl1pPr>
          </a:lstStyle>
          <a:p>
            <a:pPr rtl="0"/>
            <a:r>
              <a:rPr lang="fr-FR" noProof="0"/>
              <a:t>Modifiez le style du titre</a:t>
            </a:r>
            <a:endParaRPr lang="fr-FR" noProof="0" dirty="0"/>
          </a:p>
        </p:txBody>
      </p:sp>
      <p:grpSp>
        <p:nvGrpSpPr>
          <p:cNvPr id="10" name="Groupe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orme libre : Form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pPr rtl="0"/>
              <a:endParaRPr lang="fr-FR" noProof="0" dirty="0"/>
            </a:p>
          </p:txBody>
        </p:sp>
        <p:sp>
          <p:nvSpPr>
            <p:cNvPr id="4" name="Forme libre : Form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pPr rtl="0"/>
              <a:endParaRPr lang="fr-FR" noProof="0" dirty="0"/>
            </a:p>
          </p:txBody>
        </p:sp>
        <p:sp>
          <p:nvSpPr>
            <p:cNvPr id="5" name="Forme libre : Form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pPr rtl="0"/>
              <a:endParaRPr lang="fr-FR" noProof="0" dirty="0"/>
            </a:p>
          </p:txBody>
        </p:sp>
        <p:sp>
          <p:nvSpPr>
            <p:cNvPr id="9" name="Forme libre : Form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pPr rtl="0"/>
              <a:endParaRPr lang="fr-FR" noProof="0" dirty="0"/>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rtl="0"/>
            <a:r>
              <a:rPr lang="fr-FR" noProof="0" dirty="0"/>
              <a:t>MM.DD.20XX</a:t>
            </a:r>
          </a:p>
        </p:txBody>
      </p:sp>
      <p:sp>
        <p:nvSpPr>
          <p:cNvPr id="6" name="Espace réservé du numéro de diapositive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pPr rtl="0"/>
            <a:fld id="{D495E168-DA5E-4888-8D8A-92B118324C14}" type="slidenum">
              <a:rPr lang="fr-FR" noProof="0" smtClean="0"/>
              <a:pPr rtl="0"/>
              <a:t>‹N°›</a:t>
            </a:fld>
            <a:endParaRPr lang="fr-FR" noProof="0" dirty="0"/>
          </a:p>
        </p:txBody>
      </p:sp>
      <p:sp>
        <p:nvSpPr>
          <p:cNvPr id="11" name="Espace réservé du pied de page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pPr rtl="0"/>
            <a:r>
              <a:rPr lang="fr-FR" noProof="0" dirty="0"/>
              <a:t>AJOUTER UN PIED DE PAGE</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64C9CC-E38A-467A-8F1C-459375F5EDFF}"/>
              </a:ext>
            </a:extLst>
          </p:cNvPr>
          <p:cNvSpPr>
            <a:spLocks noGrp="1"/>
          </p:cNvSpPr>
          <p:nvPr>
            <p:ph type="title"/>
          </p:nvPr>
        </p:nvSpPr>
        <p:spPr/>
        <p:txBody>
          <a:bodyPr rtlCol="0"/>
          <a:lstStyle/>
          <a:p>
            <a:pPr rtl="0"/>
            <a:r>
              <a:rPr lang="fr-FR" sz="5800" dirty="0"/>
              <a:t>Etude d’entreprise:</a:t>
            </a:r>
          </a:p>
        </p:txBody>
      </p:sp>
      <p:sp>
        <p:nvSpPr>
          <p:cNvPr id="6" name="Espace réservé du texte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8" y="3425363"/>
            <a:ext cx="6414641" cy="1517356"/>
          </a:xfrm>
        </p:spPr>
        <p:txBody>
          <a:bodyPr rtlCol="0">
            <a:normAutofit/>
          </a:bodyPr>
          <a:lstStyle/>
          <a:p>
            <a:pPr rtl="0"/>
            <a:r>
              <a:rPr lang="fr-FR" sz="2500" dirty="0"/>
              <a:t>MERABET Chihabeddine</a:t>
            </a:r>
          </a:p>
          <a:p>
            <a:pPr rtl="0"/>
            <a:r>
              <a:rPr lang="fr-FR" sz="2500" dirty="0"/>
              <a:t>GUENNOUNE Ilyes</a:t>
            </a:r>
          </a:p>
          <a:p>
            <a:pPr rtl="0"/>
            <a:r>
              <a:rPr lang="fr-FR" sz="2500" dirty="0"/>
              <a:t>NAHOUI Seif</a:t>
            </a:r>
          </a:p>
        </p:txBody>
      </p:sp>
      <p:sp>
        <p:nvSpPr>
          <p:cNvPr id="3" name="Espace réservé du texte 2">
            <a:extLst>
              <a:ext uri="{FF2B5EF4-FFF2-40B4-BE49-F238E27FC236}">
                <a16:creationId xmlns:a16="http://schemas.microsoft.com/office/drawing/2014/main" id="{5ECCBAE3-CEA3-4EE0-83F6-41CFC54D2B4A}"/>
              </a:ext>
            </a:extLst>
          </p:cNvPr>
          <p:cNvSpPr>
            <a:spLocks noGrp="1"/>
          </p:cNvSpPr>
          <p:nvPr>
            <p:ph type="body" sz="quarter" idx="20"/>
          </p:nvPr>
        </p:nvSpPr>
        <p:spPr/>
        <p:txBody>
          <a:bodyPr rtlCol="0"/>
          <a:lstStyle/>
          <a:p>
            <a:pPr rtl="0"/>
            <a:r>
              <a:rPr lang="fr-FR" dirty="0"/>
              <a:t>IGE 45 </a:t>
            </a:r>
            <a:r>
              <a:rPr lang="fr-FR" sz="1500" dirty="0" err="1"/>
              <a:t>grp</a:t>
            </a:r>
            <a:r>
              <a:rPr lang="fr-FR" sz="1500" dirty="0"/>
              <a:t> 03</a:t>
            </a:r>
          </a:p>
          <a:p>
            <a:pPr rtl="0"/>
            <a:r>
              <a:rPr lang="fr-FR" dirty="0"/>
              <a:t>DCMI</a:t>
            </a:r>
          </a:p>
        </p:txBody>
      </p:sp>
      <p:pic>
        <p:nvPicPr>
          <p:cNvPr id="12" name="Espace réservé d’image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3"/>
          <a:srcRect l="11284" r="4047"/>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79B87-4AA7-436A-A28E-213168C1C67B}"/>
              </a:ext>
            </a:extLst>
          </p:cNvPr>
          <p:cNvSpPr>
            <a:spLocks noGrp="1"/>
          </p:cNvSpPr>
          <p:nvPr>
            <p:ph type="title"/>
          </p:nvPr>
        </p:nvSpPr>
        <p:spPr>
          <a:xfrm>
            <a:off x="811115" y="1324210"/>
            <a:ext cx="4503295" cy="950509"/>
          </a:xfrm>
        </p:spPr>
        <p:txBody>
          <a:bodyPr rtlCol="0">
            <a:normAutofit fontScale="90000"/>
          </a:bodyPr>
          <a:lstStyle/>
          <a:p>
            <a:r>
              <a:rPr lang="fr-FR" dirty="0"/>
              <a:t>Activités: Logiciels</a:t>
            </a:r>
          </a:p>
        </p:txBody>
      </p:sp>
      <p:sp>
        <p:nvSpPr>
          <p:cNvPr id="24" name="Espace réservé du texte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16037"/>
            <a:ext cx="4565650" cy="701675"/>
          </a:xfrm>
        </p:spPr>
        <p:txBody>
          <a:bodyPr rtlCol="0"/>
          <a:lstStyle/>
          <a:p>
            <a:pPr rtl="0"/>
            <a:r>
              <a:rPr lang="fr-FR" sz="1600" dirty="0"/>
              <a:t>La branche logicielle d’IBM dans le monde, c’est :</a:t>
            </a:r>
          </a:p>
        </p:txBody>
      </p:sp>
      <p:sp>
        <p:nvSpPr>
          <p:cNvPr id="5" name="Espace réservé du texte 4">
            <a:extLst>
              <a:ext uri="{FF2B5EF4-FFF2-40B4-BE49-F238E27FC236}">
                <a16:creationId xmlns:a16="http://schemas.microsoft.com/office/drawing/2014/main" id="{5DD2790B-AC76-457A-BCB5-3E68F230ED5B}"/>
              </a:ext>
            </a:extLst>
          </p:cNvPr>
          <p:cNvSpPr>
            <a:spLocks noGrp="1"/>
          </p:cNvSpPr>
          <p:nvPr>
            <p:ph type="body" sz="quarter" idx="15"/>
          </p:nvPr>
        </p:nvSpPr>
        <p:spPr>
          <a:xfrm>
            <a:off x="628731" y="2649517"/>
            <a:ext cx="4975115" cy="3148252"/>
          </a:xfrm>
        </p:spPr>
        <p:txBody>
          <a:bodyPr rtlCol="0">
            <a:noAutofit/>
          </a:bodyPr>
          <a:lstStyle/>
          <a:p>
            <a:pPr rtl="0"/>
            <a:r>
              <a:rPr lang="fr-FR" sz="1100" dirty="0"/>
              <a:t>50000 professionnels, dont 26000 développeurs, 17000 ingénieurs commerciaux et ingénieurs avant-vente.</a:t>
            </a:r>
          </a:p>
          <a:p>
            <a:pPr rtl="0"/>
            <a:r>
              <a:rPr lang="fr-FR" sz="1100" dirty="0"/>
              <a:t>Un total de 80 laboratoires de R&amp;D et de plus de 40 centres d'innovation.</a:t>
            </a:r>
          </a:p>
          <a:p>
            <a:pPr rtl="0"/>
            <a:r>
              <a:rPr lang="fr-FR" sz="1100" dirty="0"/>
              <a:t>Une représentation dans plus de 170 pays. Un écosystème de plus de 100000 partenaires.0</a:t>
            </a:r>
          </a:p>
          <a:p>
            <a:pPr marL="0" indent="0" rtl="0">
              <a:buNone/>
            </a:pPr>
            <a:r>
              <a:rPr lang="fr-FR" sz="1100" dirty="0"/>
              <a:t>Depuis sa création en 1995, </a:t>
            </a:r>
            <a:r>
              <a:rPr lang="fr-FR" sz="1100" b="1" dirty="0"/>
              <a:t>IBM</a:t>
            </a:r>
            <a:r>
              <a:rPr lang="fr-FR" sz="1100" dirty="0"/>
              <a:t> Software Group construit une gamme complète de logiciels d’infrastructure ouverts:</a:t>
            </a:r>
          </a:p>
          <a:p>
            <a:r>
              <a:rPr lang="fr-FR" sz="1100" dirty="0"/>
              <a:t>Information Management, pour la gestion de l’information à la demande, propose des solutions intégrées dans les domaines du décisionnel.</a:t>
            </a:r>
          </a:p>
          <a:p>
            <a:r>
              <a:rPr lang="fr-FR" sz="1100" b="1" dirty="0"/>
              <a:t>Rational</a:t>
            </a:r>
            <a:r>
              <a:rPr lang="fr-FR" sz="1100" dirty="0"/>
              <a:t> </a:t>
            </a:r>
            <a:r>
              <a:rPr lang="fr-FR" sz="1100" b="1" dirty="0"/>
              <a:t>Rose</a:t>
            </a:r>
            <a:r>
              <a:rPr lang="fr-FR" sz="1100" dirty="0"/>
              <a:t> répond aux problématiques de développements, de tests logiciels, de gouvernance de projets.</a:t>
            </a:r>
          </a:p>
          <a:p>
            <a:r>
              <a:rPr lang="fr-FR" sz="1100" b="1" dirty="0"/>
              <a:t>Tivoli</a:t>
            </a:r>
            <a:r>
              <a:rPr lang="fr-FR" sz="1100" dirty="0"/>
              <a:t>, pour l’administration des systèmes d’information, fournit des solutions intégrées pour améliorer la qualité de service et les performances de l'infrastructure et des applications.</a:t>
            </a:r>
          </a:p>
          <a:p>
            <a:r>
              <a:rPr lang="fr-FR" sz="1100" b="1" dirty="0"/>
              <a:t>WebSphere</a:t>
            </a:r>
            <a:r>
              <a:rPr lang="fr-FR" sz="1100" dirty="0"/>
              <a:t>, pour la gestion et l’intégration des applications.</a:t>
            </a:r>
          </a:p>
          <a:p>
            <a:r>
              <a:rPr lang="fr-FR" sz="1100" b="1" dirty="0"/>
              <a:t>Lotus</a:t>
            </a:r>
            <a:r>
              <a:rPr lang="fr-FR" sz="1100" dirty="0"/>
              <a:t>, première marque historique d'IBM Software, vend des prestations de communication et de collaboration unifiées ainsi que des prestations de portail d'entreprise.</a:t>
            </a:r>
          </a:p>
        </p:txBody>
      </p:sp>
      <p:pic>
        <p:nvPicPr>
          <p:cNvPr id="14" name="Espace réservé d’image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3"/>
          <a:srcRect l="-225" t="9607" r="225" b="18997"/>
          <a:stretch/>
        </p:blipFill>
        <p:spPr>
          <a:xfrm>
            <a:off x="5771770" y="1483675"/>
            <a:ext cx="6421408" cy="3438427"/>
          </a:xfrm>
        </p:spPr>
      </p:pic>
      <p:sp>
        <p:nvSpPr>
          <p:cNvPr id="3" name="Espace réservé du pied de page 2">
            <a:extLst>
              <a:ext uri="{FF2B5EF4-FFF2-40B4-BE49-F238E27FC236}">
                <a16:creationId xmlns:a16="http://schemas.microsoft.com/office/drawing/2014/main" id="{56F8E1FB-FE5C-46BC-83C4-88721E70C4E1}"/>
              </a:ext>
            </a:extLst>
          </p:cNvPr>
          <p:cNvSpPr>
            <a:spLocks noGrp="1"/>
          </p:cNvSpPr>
          <p:nvPr>
            <p:ph type="ftr" sz="quarter" idx="11"/>
          </p:nvPr>
        </p:nvSpPr>
        <p:spPr>
          <a:xfrm>
            <a:off x="7445007" y="4821773"/>
            <a:ext cx="3908793" cy="365125"/>
          </a:xfrm>
        </p:spPr>
        <p:txBody>
          <a:bodyPr rtlCol="0"/>
          <a:lstStyle/>
          <a:p>
            <a:pPr rtl="0"/>
            <a:r>
              <a:rPr lang="fr-FR" b="1" dirty="0"/>
              <a:t>LOTUS software</a:t>
            </a:r>
          </a:p>
        </p:txBody>
      </p:sp>
      <p:sp>
        <p:nvSpPr>
          <p:cNvPr id="4" name="Espace réservé du numéro de diapositive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rtlCol="0"/>
          <a:lstStyle/>
          <a:p>
            <a:pPr rtl="0"/>
            <a:fld id="{D495E168-DA5E-4888-8D8A-92B118324C14}" type="slidenum">
              <a:rPr lang="fr-FR" smtClean="0"/>
              <a:pPr rtl="0"/>
              <a:t>10</a:t>
            </a:fld>
            <a:endParaRPr lang="fr-FR" dirty="0"/>
          </a:p>
        </p:txBody>
      </p:sp>
    </p:spTree>
    <p:extLst>
      <p:ext uri="{BB962C8B-B14F-4D97-AF65-F5344CB8AC3E}">
        <p14:creationId xmlns:p14="http://schemas.microsoft.com/office/powerpoint/2010/main" val="306884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79B87-4AA7-436A-A28E-213168C1C67B}"/>
              </a:ext>
            </a:extLst>
          </p:cNvPr>
          <p:cNvSpPr>
            <a:spLocks noGrp="1"/>
          </p:cNvSpPr>
          <p:nvPr>
            <p:ph type="title"/>
          </p:nvPr>
        </p:nvSpPr>
        <p:spPr>
          <a:xfrm>
            <a:off x="811115" y="1324210"/>
            <a:ext cx="4503295" cy="950509"/>
          </a:xfrm>
        </p:spPr>
        <p:txBody>
          <a:bodyPr rtlCol="0">
            <a:normAutofit fontScale="90000"/>
          </a:bodyPr>
          <a:lstStyle/>
          <a:p>
            <a:r>
              <a:rPr lang="fr-FR" dirty="0"/>
              <a:t>Activités: Services</a:t>
            </a:r>
          </a:p>
        </p:txBody>
      </p:sp>
      <p:sp>
        <p:nvSpPr>
          <p:cNvPr id="24" name="Espace réservé du texte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16037"/>
            <a:ext cx="4565650" cy="701675"/>
          </a:xfrm>
        </p:spPr>
        <p:txBody>
          <a:bodyPr rtlCol="0"/>
          <a:lstStyle/>
          <a:p>
            <a:pPr rtl="0"/>
            <a:r>
              <a:rPr lang="fr-FR" sz="1600" dirty="0"/>
              <a:t>IBM Global Services couvre deux grands domaines d'activité :</a:t>
            </a:r>
          </a:p>
        </p:txBody>
      </p:sp>
      <p:sp>
        <p:nvSpPr>
          <p:cNvPr id="5" name="Espace réservé du texte 4">
            <a:extLst>
              <a:ext uri="{FF2B5EF4-FFF2-40B4-BE49-F238E27FC236}">
                <a16:creationId xmlns:a16="http://schemas.microsoft.com/office/drawing/2014/main" id="{5DD2790B-AC76-457A-BCB5-3E68F230ED5B}"/>
              </a:ext>
            </a:extLst>
          </p:cNvPr>
          <p:cNvSpPr>
            <a:spLocks noGrp="1"/>
          </p:cNvSpPr>
          <p:nvPr>
            <p:ph type="body" sz="quarter" idx="15"/>
          </p:nvPr>
        </p:nvSpPr>
        <p:spPr>
          <a:xfrm>
            <a:off x="628731" y="2649517"/>
            <a:ext cx="4975115" cy="3148252"/>
          </a:xfrm>
        </p:spPr>
        <p:txBody>
          <a:bodyPr rtlCol="0">
            <a:noAutofit/>
          </a:bodyPr>
          <a:lstStyle/>
          <a:p>
            <a:pPr rtl="0"/>
            <a:r>
              <a:rPr lang="fr-FR" sz="1900" dirty="0"/>
              <a:t>Le conseil métier </a:t>
            </a:r>
            <a:r>
              <a:rPr lang="fr-FR" sz="1900" b="1" dirty="0"/>
              <a:t>Global Business Services</a:t>
            </a:r>
            <a:r>
              <a:rPr lang="fr-FR" sz="1900" dirty="0"/>
              <a:t> ou </a:t>
            </a:r>
            <a:r>
              <a:rPr lang="fr-FR" sz="1900" b="1" dirty="0"/>
              <a:t>GBS</a:t>
            </a:r>
            <a:r>
              <a:rPr lang="fr-FR" sz="1900" dirty="0"/>
              <a:t> qui intervient sur les couches organisationnelles et les systèmes d’information de l’entreprise pour en améliorer l’efficacité opérationnelle.</a:t>
            </a:r>
          </a:p>
          <a:p>
            <a:pPr rtl="0"/>
            <a:r>
              <a:rPr lang="fr-FR" sz="1900" dirty="0"/>
              <a:t>Les services pour les infrastructures informatiques </a:t>
            </a:r>
            <a:r>
              <a:rPr lang="fr-FR" sz="1900" b="1" dirty="0"/>
              <a:t>Global</a:t>
            </a:r>
            <a:r>
              <a:rPr lang="fr-FR" sz="1900" dirty="0"/>
              <a:t> </a:t>
            </a:r>
            <a:r>
              <a:rPr lang="fr-FR" sz="1900" b="1" dirty="0" err="1"/>
              <a:t>Technology</a:t>
            </a:r>
            <a:r>
              <a:rPr lang="fr-FR" sz="1900" dirty="0"/>
              <a:t> </a:t>
            </a:r>
            <a:r>
              <a:rPr lang="fr-FR" sz="1900" b="1" dirty="0"/>
              <a:t>Services</a:t>
            </a:r>
            <a:r>
              <a:rPr lang="fr-FR" sz="1900" dirty="0"/>
              <a:t> ou </a:t>
            </a:r>
            <a:r>
              <a:rPr lang="fr-FR" sz="1900" b="1" dirty="0"/>
              <a:t>GTS</a:t>
            </a:r>
            <a:r>
              <a:rPr lang="fr-FR" sz="1900" dirty="0"/>
              <a:t> qui regroupe un ensemble d’offres de services à forte valeur ajoutée permettant d’accompagner les entreprises dans leur transformation.</a:t>
            </a:r>
          </a:p>
        </p:txBody>
      </p:sp>
      <p:pic>
        <p:nvPicPr>
          <p:cNvPr id="14" name="Espace réservé d’image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3"/>
          <a:srcRect l="-225" t="3316" r="225" b="25197"/>
          <a:stretch/>
        </p:blipFill>
        <p:spPr>
          <a:xfrm>
            <a:off x="5771770" y="1483675"/>
            <a:ext cx="6421408" cy="3438427"/>
          </a:xfrm>
        </p:spPr>
      </p:pic>
      <p:sp>
        <p:nvSpPr>
          <p:cNvPr id="3" name="Espace réservé du pied de page 2">
            <a:extLst>
              <a:ext uri="{FF2B5EF4-FFF2-40B4-BE49-F238E27FC236}">
                <a16:creationId xmlns:a16="http://schemas.microsoft.com/office/drawing/2014/main" id="{56F8E1FB-FE5C-46BC-83C4-88721E70C4E1}"/>
              </a:ext>
            </a:extLst>
          </p:cNvPr>
          <p:cNvSpPr>
            <a:spLocks noGrp="1"/>
          </p:cNvSpPr>
          <p:nvPr>
            <p:ph type="ftr" sz="quarter" idx="11"/>
          </p:nvPr>
        </p:nvSpPr>
        <p:spPr>
          <a:xfrm>
            <a:off x="7445007" y="4821773"/>
            <a:ext cx="3908793" cy="365125"/>
          </a:xfrm>
        </p:spPr>
        <p:txBody>
          <a:bodyPr rtlCol="0"/>
          <a:lstStyle/>
          <a:p>
            <a:pPr rtl="0"/>
            <a:r>
              <a:rPr lang="fr-FR" b="1" dirty="0"/>
              <a:t>IBM services</a:t>
            </a:r>
          </a:p>
        </p:txBody>
      </p:sp>
      <p:sp>
        <p:nvSpPr>
          <p:cNvPr id="4" name="Espace réservé du numéro de diapositive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rtlCol="0"/>
          <a:lstStyle/>
          <a:p>
            <a:pPr rtl="0"/>
            <a:fld id="{D495E168-DA5E-4888-8D8A-92B118324C14}" type="slidenum">
              <a:rPr lang="fr-FR" smtClean="0"/>
              <a:pPr rtl="0"/>
              <a:t>11</a:t>
            </a:fld>
            <a:endParaRPr lang="fr-FR" dirty="0"/>
          </a:p>
        </p:txBody>
      </p:sp>
    </p:spTree>
    <p:extLst>
      <p:ext uri="{BB962C8B-B14F-4D97-AF65-F5344CB8AC3E}">
        <p14:creationId xmlns:p14="http://schemas.microsoft.com/office/powerpoint/2010/main" val="330754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39155-1F5E-4F48-B50E-F00D8FC535D9}"/>
              </a:ext>
            </a:extLst>
          </p:cNvPr>
          <p:cNvSpPr>
            <a:spLocks noGrp="1"/>
          </p:cNvSpPr>
          <p:nvPr>
            <p:ph type="title"/>
          </p:nvPr>
        </p:nvSpPr>
        <p:spPr/>
        <p:txBody>
          <a:bodyPr rtlCol="0"/>
          <a:lstStyle/>
          <a:p>
            <a:pPr rtl="0"/>
            <a:r>
              <a:rPr lang="fr-FR" dirty="0"/>
              <a:t>Recherche et développement</a:t>
            </a:r>
          </a:p>
        </p:txBody>
      </p:sp>
      <p:sp>
        <p:nvSpPr>
          <p:cNvPr id="7" name="Espace réservé du texte 6">
            <a:extLst>
              <a:ext uri="{FF2B5EF4-FFF2-40B4-BE49-F238E27FC236}">
                <a16:creationId xmlns:a16="http://schemas.microsoft.com/office/drawing/2014/main" id="{B0CA970E-796E-4258-8457-D1CEF7B4B866}"/>
              </a:ext>
            </a:extLst>
          </p:cNvPr>
          <p:cNvSpPr>
            <a:spLocks noGrp="1"/>
          </p:cNvSpPr>
          <p:nvPr>
            <p:ph type="body" idx="20"/>
          </p:nvPr>
        </p:nvSpPr>
        <p:spPr>
          <a:xfrm>
            <a:off x="838200" y="1767449"/>
            <a:ext cx="9966157" cy="4049370"/>
          </a:xfrm>
        </p:spPr>
        <p:txBody>
          <a:bodyPr rtlCol="0">
            <a:normAutofit/>
          </a:bodyPr>
          <a:lstStyle/>
          <a:p>
            <a:r>
              <a:rPr lang="fr-FR" sz="1800" dirty="0"/>
              <a:t>En octobre 2000, </a:t>
            </a:r>
            <a:r>
              <a:rPr lang="fr-FR" sz="1800" b="1" dirty="0"/>
              <a:t>Louis Gerstner </a:t>
            </a:r>
            <a:r>
              <a:rPr lang="fr-FR" sz="1800" dirty="0"/>
              <a:t>annonce qu’</a:t>
            </a:r>
            <a:r>
              <a:rPr lang="fr-FR" sz="1800" b="1" dirty="0"/>
              <a:t>IBM</a:t>
            </a:r>
            <a:r>
              <a:rPr lang="fr-FR" sz="1800" dirty="0"/>
              <a:t> va investir 1 milliard de dollars dans </a:t>
            </a:r>
            <a:r>
              <a:rPr lang="fr-FR" sz="1800" b="1" dirty="0"/>
              <a:t>Linux</a:t>
            </a:r>
            <a:r>
              <a:rPr lang="fr-FR" sz="1800" dirty="0"/>
              <a:t>.</a:t>
            </a:r>
          </a:p>
          <a:p>
            <a:r>
              <a:rPr lang="fr-FR" sz="1800" b="1" dirty="0"/>
              <a:t>IBM</a:t>
            </a:r>
            <a:r>
              <a:rPr lang="fr-FR" sz="1800" dirty="0"/>
              <a:t> a délivré 500 brevets pour la communauté </a:t>
            </a:r>
            <a:r>
              <a:rPr lang="fr-FR" sz="1800" b="1" dirty="0"/>
              <a:t>open</a:t>
            </a:r>
            <a:r>
              <a:rPr lang="fr-FR" sz="1800" dirty="0"/>
              <a:t> </a:t>
            </a:r>
            <a:r>
              <a:rPr lang="fr-FR" sz="1800" b="1" dirty="0"/>
              <a:t>source</a:t>
            </a:r>
            <a:r>
              <a:rPr lang="fr-FR" sz="1800" dirty="0"/>
              <a:t> en 2005. En 2005, </a:t>
            </a:r>
            <a:r>
              <a:rPr lang="fr-FR" sz="1800" b="1" dirty="0"/>
              <a:t>IBM</a:t>
            </a:r>
            <a:r>
              <a:rPr lang="fr-FR" sz="1800" dirty="0"/>
              <a:t> a déposé 2 941 brevets.</a:t>
            </a:r>
          </a:p>
          <a:p>
            <a:r>
              <a:rPr lang="fr-FR" sz="1800" dirty="0"/>
              <a:t>En 2011, 6186 brevets ont été déposés par </a:t>
            </a:r>
            <a:r>
              <a:rPr lang="fr-FR" sz="1800" b="1" dirty="0"/>
              <a:t>IBM</a:t>
            </a:r>
            <a:r>
              <a:rPr lang="fr-FR" sz="1800" dirty="0"/>
              <a:t> </a:t>
            </a:r>
            <a:r>
              <a:rPr lang="fr-FR" sz="1800" b="1" dirty="0" err="1"/>
              <a:t>Research</a:t>
            </a:r>
            <a:r>
              <a:rPr lang="fr-FR" sz="1800" dirty="0"/>
              <a:t>.</a:t>
            </a:r>
          </a:p>
          <a:p>
            <a:r>
              <a:rPr lang="fr-FR" sz="1800" dirty="0"/>
              <a:t>De 1993 à 2012, </a:t>
            </a:r>
            <a:r>
              <a:rPr lang="fr-FR" sz="1800" b="1" dirty="0"/>
              <a:t>IBM</a:t>
            </a:r>
            <a:r>
              <a:rPr lang="fr-FR" sz="1800" dirty="0"/>
              <a:t> a enregistré plus de 67000 brevets déposés aux </a:t>
            </a:r>
            <a:r>
              <a:rPr lang="fr-FR" sz="1800" b="1" dirty="0"/>
              <a:t>États-Unis</a:t>
            </a:r>
            <a:r>
              <a:rPr lang="fr-FR" sz="1800" dirty="0"/>
              <a:t>. </a:t>
            </a:r>
            <a:r>
              <a:rPr lang="fr-FR" sz="1800" b="1" dirty="0"/>
              <a:t>IBM</a:t>
            </a:r>
            <a:r>
              <a:rPr lang="fr-FR" sz="1800" dirty="0"/>
              <a:t> y reste le premier « inventeur » depuis 20 ans avec 6478 brevets déposés en 2012.</a:t>
            </a:r>
          </a:p>
          <a:p>
            <a:r>
              <a:rPr lang="fr-FR" sz="1800" dirty="0"/>
              <a:t>Arrivé au sixième rang des entreprises contributrices au noyau </a:t>
            </a:r>
            <a:r>
              <a:rPr lang="fr-FR" sz="1800" b="1" dirty="0"/>
              <a:t>Linux</a:t>
            </a:r>
            <a:r>
              <a:rPr lang="fr-FR" sz="1800" dirty="0"/>
              <a:t>, </a:t>
            </a:r>
            <a:r>
              <a:rPr lang="fr-FR" sz="1800" b="1" dirty="0"/>
              <a:t>IBM</a:t>
            </a:r>
            <a:r>
              <a:rPr lang="fr-FR" sz="1800" dirty="0"/>
              <a:t> a annoncé en septembre 2013 son projet d'investir à nouveau 1 milliard de dollars dans les technologies </a:t>
            </a:r>
            <a:r>
              <a:rPr lang="fr-FR" sz="1800" b="1" dirty="0"/>
              <a:t>Linux</a:t>
            </a:r>
            <a:r>
              <a:rPr lang="fr-FR" sz="1800" dirty="0"/>
              <a:t> et </a:t>
            </a:r>
            <a:r>
              <a:rPr lang="fr-FR" sz="1800" b="1" dirty="0"/>
              <a:t>open</a:t>
            </a:r>
            <a:r>
              <a:rPr lang="fr-FR" sz="1800" dirty="0"/>
              <a:t> </a:t>
            </a:r>
            <a:r>
              <a:rPr lang="fr-FR" sz="1800" b="1" dirty="0"/>
              <a:t>source</a:t>
            </a:r>
            <a:r>
              <a:rPr lang="fr-FR" sz="1800" dirty="0"/>
              <a:t> pour ses serveurs </a:t>
            </a:r>
            <a:r>
              <a:rPr lang="fr-FR" sz="1800" b="1" dirty="0"/>
              <a:t>Power</a:t>
            </a:r>
            <a:r>
              <a:rPr lang="fr-FR" sz="1800" dirty="0"/>
              <a:t> </a:t>
            </a:r>
            <a:r>
              <a:rPr lang="fr-FR" sz="1800" b="1" dirty="0" err="1"/>
              <a:t>Systems</a:t>
            </a:r>
            <a:r>
              <a:rPr lang="fr-FR" sz="1800" dirty="0"/>
              <a:t> sur les quatre à cinq prochaines années.</a:t>
            </a:r>
          </a:p>
          <a:p>
            <a:r>
              <a:rPr lang="fr-FR" sz="1800" dirty="0"/>
              <a:t>En juillet 2014 </a:t>
            </a:r>
            <a:r>
              <a:rPr lang="fr-FR" sz="1800" b="1" dirty="0"/>
              <a:t>IBM</a:t>
            </a:r>
            <a:r>
              <a:rPr lang="fr-FR" sz="1800" dirty="0"/>
              <a:t> annonce un investissement de 3 milliards de dollars pour repousser les limites technologiques rencontrées actuellement par les puces en silicium : circuits de calcul quantique, nanotubes de carbone, nouvelles technologies de mémoire, ou puces photoniques sur silicium sont abordées parmi les nouvelles pistes de réflexion.</a:t>
            </a:r>
          </a:p>
        </p:txBody>
      </p:sp>
      <p:sp>
        <p:nvSpPr>
          <p:cNvPr id="5" name="Espace réservé du numéro de diapositive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fr-FR" smtClean="0"/>
              <a:pPr rtl="0"/>
              <a:t>12</a:t>
            </a:fld>
            <a:endParaRPr lang="fr-FR" dirty="0"/>
          </a:p>
        </p:txBody>
      </p:sp>
    </p:spTree>
    <p:extLst>
      <p:ext uri="{BB962C8B-B14F-4D97-AF65-F5344CB8AC3E}">
        <p14:creationId xmlns:p14="http://schemas.microsoft.com/office/powerpoint/2010/main" val="3953500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39155-1F5E-4F48-B50E-F00D8FC535D9}"/>
              </a:ext>
            </a:extLst>
          </p:cNvPr>
          <p:cNvSpPr>
            <a:spLocks noGrp="1"/>
          </p:cNvSpPr>
          <p:nvPr>
            <p:ph type="title"/>
          </p:nvPr>
        </p:nvSpPr>
        <p:spPr/>
        <p:txBody>
          <a:bodyPr rtlCol="0"/>
          <a:lstStyle/>
          <a:p>
            <a:pPr rtl="0"/>
            <a:r>
              <a:rPr lang="fr-FR" dirty="0"/>
              <a:t>Résultats financiers</a:t>
            </a:r>
          </a:p>
        </p:txBody>
      </p:sp>
      <p:sp>
        <p:nvSpPr>
          <p:cNvPr id="7" name="Espace réservé du texte 6">
            <a:extLst>
              <a:ext uri="{FF2B5EF4-FFF2-40B4-BE49-F238E27FC236}">
                <a16:creationId xmlns:a16="http://schemas.microsoft.com/office/drawing/2014/main" id="{B0CA970E-796E-4258-8457-D1CEF7B4B866}"/>
              </a:ext>
            </a:extLst>
          </p:cNvPr>
          <p:cNvSpPr>
            <a:spLocks noGrp="1"/>
          </p:cNvSpPr>
          <p:nvPr>
            <p:ph type="body" idx="20"/>
          </p:nvPr>
        </p:nvSpPr>
        <p:spPr>
          <a:xfrm>
            <a:off x="831850" y="1741597"/>
            <a:ext cx="9972507" cy="4075222"/>
          </a:xfrm>
        </p:spPr>
        <p:txBody>
          <a:bodyPr rtlCol="0">
            <a:noAutofit/>
          </a:bodyPr>
          <a:lstStyle/>
          <a:p>
            <a:pPr rtl="0"/>
            <a:r>
              <a:rPr lang="fr-FR" dirty="0"/>
              <a:t>En 2004, </a:t>
            </a:r>
            <a:r>
              <a:rPr lang="fr-FR" b="1" dirty="0"/>
              <a:t>IBM</a:t>
            </a:r>
            <a:r>
              <a:rPr lang="fr-FR" dirty="0"/>
              <a:t> a réalisé, d'après son rapport annuel, un chiffre d’affaires d'un peu plus de 96 milliards de dollars. L'entreprise disposait alors d'une force de travail de 330 000 personnes réparties dans 75 pays. D'après le même rapport, la </a:t>
            </a:r>
            <a:r>
              <a:rPr lang="fr-FR" b="1" dirty="0"/>
              <a:t>Russie</a:t>
            </a:r>
            <a:r>
              <a:rPr lang="fr-FR" dirty="0"/>
              <a:t>, l'</a:t>
            </a:r>
            <a:r>
              <a:rPr lang="fr-FR" b="1" dirty="0"/>
              <a:t>Inde</a:t>
            </a:r>
            <a:r>
              <a:rPr lang="fr-FR" dirty="0"/>
              <a:t>, la </a:t>
            </a:r>
            <a:r>
              <a:rPr lang="fr-FR" b="1" dirty="0"/>
              <a:t>Chine</a:t>
            </a:r>
            <a:r>
              <a:rPr lang="fr-FR" dirty="0"/>
              <a:t> et le </a:t>
            </a:r>
            <a:r>
              <a:rPr lang="fr-FR" b="1" dirty="0"/>
              <a:t>Brésil</a:t>
            </a:r>
            <a:r>
              <a:rPr lang="fr-FR" dirty="0"/>
              <a:t> ont constitué ses principaux moteurs de croissance.</a:t>
            </a:r>
          </a:p>
          <a:p>
            <a:pPr rtl="0"/>
            <a:r>
              <a:rPr lang="fr-FR" dirty="0"/>
              <a:t>En 2006, </a:t>
            </a:r>
            <a:r>
              <a:rPr lang="fr-FR" b="1" dirty="0"/>
              <a:t>IBM</a:t>
            </a:r>
            <a:r>
              <a:rPr lang="fr-FR" dirty="0"/>
              <a:t> dans son rapport annuel annonce 91,4 milliards de dollars de chiffre d’affaires pour un bénéfice de 9,4 milliards de dollars. Les systèmes (hardware) représentent 23 % des bénéfices avant impôts, les services 37 % et les logiciels 40 %. IBM est présent dans 170 pays dont 25 % dans la zone </a:t>
            </a:r>
            <a:r>
              <a:rPr lang="fr-FR" b="1" dirty="0"/>
              <a:t>Europe</a:t>
            </a:r>
            <a:r>
              <a:rPr lang="fr-FR" dirty="0"/>
              <a:t>/</a:t>
            </a:r>
            <a:r>
              <a:rPr lang="fr-FR" b="1" dirty="0"/>
              <a:t>Moyen-Orient</a:t>
            </a:r>
            <a:r>
              <a:rPr lang="fr-FR" dirty="0"/>
              <a:t>/</a:t>
            </a:r>
            <a:r>
              <a:rPr lang="fr-FR" b="1" dirty="0"/>
              <a:t>Afrique</a:t>
            </a:r>
            <a:r>
              <a:rPr lang="fr-FR" dirty="0"/>
              <a:t>, 30 % dans la zone </a:t>
            </a:r>
            <a:r>
              <a:rPr lang="fr-FR" b="1" dirty="0"/>
              <a:t>Asie</a:t>
            </a:r>
            <a:r>
              <a:rPr lang="fr-FR" dirty="0"/>
              <a:t>/</a:t>
            </a:r>
            <a:r>
              <a:rPr lang="fr-FR" b="1" dirty="0"/>
              <a:t>Pacifique</a:t>
            </a:r>
            <a:r>
              <a:rPr lang="fr-FR" dirty="0"/>
              <a:t> et 45 % dans la zone </a:t>
            </a:r>
            <a:r>
              <a:rPr lang="fr-FR" b="1" dirty="0"/>
              <a:t>Amériques</a:t>
            </a:r>
            <a:r>
              <a:rPr lang="fr-FR" dirty="0"/>
              <a:t>. Les augmentations de bénéfices les plus marquantes concernent la </a:t>
            </a:r>
            <a:r>
              <a:rPr lang="fr-FR" b="1" dirty="0"/>
              <a:t>Chine</a:t>
            </a:r>
            <a:r>
              <a:rPr lang="fr-FR" dirty="0"/>
              <a:t> (+16 %), le </a:t>
            </a:r>
            <a:r>
              <a:rPr lang="fr-FR" b="1" dirty="0"/>
              <a:t>Brésil</a:t>
            </a:r>
            <a:r>
              <a:rPr lang="fr-FR" dirty="0"/>
              <a:t> (+19 %), la </a:t>
            </a:r>
            <a:r>
              <a:rPr lang="fr-FR" b="1" dirty="0"/>
              <a:t>Russie</a:t>
            </a:r>
            <a:r>
              <a:rPr lang="fr-FR" dirty="0"/>
              <a:t> (+21 %) et l'</a:t>
            </a:r>
            <a:r>
              <a:rPr lang="fr-FR" b="1" dirty="0"/>
              <a:t>Inde</a:t>
            </a:r>
            <a:r>
              <a:rPr lang="fr-FR" dirty="0"/>
              <a:t> (+38 %).</a:t>
            </a:r>
          </a:p>
          <a:p>
            <a:pPr rtl="0"/>
            <a:r>
              <a:rPr lang="fr-FR" dirty="0"/>
              <a:t>De 2002 à 2007, les investissements d'</a:t>
            </a:r>
            <a:r>
              <a:rPr lang="fr-FR" b="1" dirty="0"/>
              <a:t>IBM</a:t>
            </a:r>
            <a:r>
              <a:rPr lang="fr-FR" dirty="0"/>
              <a:t> ont débouché sur des économies cumulées de 4,1 milliards de dollars dans le cadre de la transformation de ses propres centres informatiques.</a:t>
            </a:r>
          </a:p>
          <a:p>
            <a:pPr rtl="0"/>
            <a:r>
              <a:rPr lang="fr-FR" dirty="0"/>
              <a:t>En 2009, le chiffre d’affaires était de 95,76 milliards de dollars et les bénéfices de 13,43 milliards de dollars.</a:t>
            </a:r>
          </a:p>
          <a:p>
            <a:pPr rtl="0"/>
            <a:r>
              <a:rPr lang="fr-FR" dirty="0"/>
              <a:t>Fin 2011, et pour la première fois depuis quinze ans, </a:t>
            </a:r>
            <a:r>
              <a:rPr lang="fr-FR" b="1" dirty="0"/>
              <a:t>IBM</a:t>
            </a:r>
            <a:r>
              <a:rPr lang="fr-FR" dirty="0"/>
              <a:t> dépasse </a:t>
            </a:r>
            <a:r>
              <a:rPr lang="fr-FR" b="1" dirty="0"/>
              <a:t>Microsoft</a:t>
            </a:r>
            <a:r>
              <a:rPr lang="fr-FR" dirty="0"/>
              <a:t> en capitalisation boursière avec 161 milliards d'euros, validant sa stratégie de réorientation vers les services entamée dès 2005.</a:t>
            </a:r>
          </a:p>
          <a:p>
            <a:pPr rtl="0"/>
            <a:r>
              <a:rPr lang="fr-FR" dirty="0"/>
              <a:t>Mais, depuis, </a:t>
            </a:r>
            <a:r>
              <a:rPr lang="fr-FR" b="1" dirty="0"/>
              <a:t>IBM</a:t>
            </a:r>
            <a:r>
              <a:rPr lang="fr-FR" dirty="0"/>
              <a:t> ne cesse de reculer. Fin 2014, l'entreprise a enregistré son 11e trimestre consécutif dans le rouge</a:t>
            </a:r>
          </a:p>
          <a:p>
            <a:pPr rtl="0"/>
            <a:r>
              <a:rPr lang="fr-FR" dirty="0"/>
              <a:t>Selon </a:t>
            </a:r>
            <a:r>
              <a:rPr lang="fr-FR" b="1" dirty="0"/>
              <a:t>Forbes</a:t>
            </a:r>
            <a:r>
              <a:rPr lang="fr-FR" dirty="0"/>
              <a:t>, </a:t>
            </a:r>
            <a:r>
              <a:rPr lang="fr-FR" b="1" dirty="0"/>
              <a:t>IBM</a:t>
            </a:r>
            <a:r>
              <a:rPr lang="fr-FR" dirty="0"/>
              <a:t> s'apprêterait à licencier près de 112000 de ses salariés, principalement aux </a:t>
            </a:r>
            <a:r>
              <a:rPr lang="fr-FR" b="1" dirty="0"/>
              <a:t>États-Unis</a:t>
            </a:r>
            <a:r>
              <a:rPr lang="fr-FR" dirty="0"/>
              <a:t>, une rumeur démentie par </a:t>
            </a:r>
            <a:r>
              <a:rPr lang="fr-FR" b="1" dirty="0"/>
              <a:t>IBM</a:t>
            </a:r>
            <a:r>
              <a:rPr lang="fr-FR" dirty="0"/>
              <a:t> qui parle d'une diminution d'effectif beaucoup moins importante. Une autre source indique que le nombre de licenciements pourrait être de 11000 à 12000 en 2015.</a:t>
            </a:r>
          </a:p>
        </p:txBody>
      </p:sp>
      <p:sp>
        <p:nvSpPr>
          <p:cNvPr id="5" name="Espace réservé du numéro de diapositive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rtlCol="0"/>
          <a:lstStyle/>
          <a:p>
            <a:pPr rtl="0"/>
            <a:fld id="{D495E168-DA5E-4888-8D8A-92B118324C14}" type="slidenum">
              <a:rPr lang="fr-FR" smtClean="0"/>
              <a:pPr rtl="0"/>
              <a:t>13</a:t>
            </a:fld>
            <a:endParaRPr lang="fr-FR" dirty="0"/>
          </a:p>
        </p:txBody>
      </p:sp>
    </p:spTree>
    <p:extLst>
      <p:ext uri="{BB962C8B-B14F-4D97-AF65-F5344CB8AC3E}">
        <p14:creationId xmlns:p14="http://schemas.microsoft.com/office/powerpoint/2010/main" val="2237585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space réservé d’image 18">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3"/>
          <a:srcRect t="14742" b="16804"/>
          <a:stretch/>
        </p:blipFill>
        <p:spPr>
          <a:xfrm>
            <a:off x="0" y="1"/>
            <a:ext cx="12190660" cy="5569499"/>
          </a:xfrm>
        </p:spPr>
      </p:pic>
      <p:sp>
        <p:nvSpPr>
          <p:cNvPr id="5" name="Espace réservé du texte 4">
            <a:extLst>
              <a:ext uri="{FF2B5EF4-FFF2-40B4-BE49-F238E27FC236}">
                <a16:creationId xmlns:a16="http://schemas.microsoft.com/office/drawing/2014/main" id="{53BA5B48-F9FF-45FC-A3F7-5CEF9A012980}"/>
              </a:ext>
            </a:extLst>
          </p:cNvPr>
          <p:cNvSpPr>
            <a:spLocks noGrp="1"/>
          </p:cNvSpPr>
          <p:nvPr>
            <p:ph type="body" sz="quarter" idx="16"/>
          </p:nvPr>
        </p:nvSpPr>
        <p:spPr>
          <a:xfrm>
            <a:off x="838200" y="5708678"/>
            <a:ext cx="9966158" cy="946532"/>
          </a:xfrm>
        </p:spPr>
        <p:txBody>
          <a:bodyPr rtlCol="0"/>
          <a:lstStyle/>
          <a:p>
            <a:pPr rtl="0"/>
            <a:r>
              <a:rPr lang="fr-FR" sz="2000" dirty="0"/>
              <a:t>IBM</a:t>
            </a:r>
            <a:r>
              <a:rPr lang="ar-DZ" sz="2000" dirty="0"/>
              <a:t> </a:t>
            </a:r>
            <a:r>
              <a:rPr lang="en-GB" sz="2000" dirty="0"/>
              <a:t> </a:t>
            </a:r>
            <a:r>
              <a:rPr lang="en-GB" sz="2000" dirty="0" err="1"/>
              <a:t>c’est</a:t>
            </a:r>
            <a:r>
              <a:rPr lang="en-GB" sz="2000" dirty="0"/>
              <a:t> la </a:t>
            </a:r>
            <a:r>
              <a:rPr lang="en-GB" sz="2000" dirty="0" err="1"/>
              <a:t>pierre</a:t>
            </a:r>
            <a:r>
              <a:rPr lang="en-GB" sz="2000" dirty="0"/>
              <a:t> </a:t>
            </a:r>
            <a:r>
              <a:rPr lang="en-GB" sz="2000" dirty="0" err="1"/>
              <a:t>angulaire</a:t>
            </a:r>
            <a:r>
              <a:rPr lang="en-GB" sz="2000" dirty="0"/>
              <a:t> de </a:t>
            </a:r>
            <a:r>
              <a:rPr lang="en-GB" sz="2000" dirty="0" err="1"/>
              <a:t>l’informatique</a:t>
            </a:r>
            <a:r>
              <a:rPr lang="en-GB" sz="2000" dirty="0"/>
              <a:t> et la </a:t>
            </a:r>
            <a:r>
              <a:rPr lang="en-GB" sz="2000" dirty="0" err="1"/>
              <a:t>technologie</a:t>
            </a:r>
            <a:r>
              <a:rPr lang="en-GB" sz="2000" dirty="0"/>
              <a:t> </a:t>
            </a:r>
            <a:r>
              <a:rPr lang="en-GB" sz="2000" dirty="0" err="1"/>
              <a:t>artificiele</a:t>
            </a:r>
            <a:r>
              <a:rPr lang="en-GB" sz="2000" dirty="0"/>
              <a:t>.</a:t>
            </a:r>
            <a:endParaRPr lang="fr-FR" sz="2000" dirty="0"/>
          </a:p>
        </p:txBody>
      </p:sp>
      <p:sp>
        <p:nvSpPr>
          <p:cNvPr id="4" name="Espace réservé du numéro de diapositive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rtlCol="0"/>
          <a:lstStyle/>
          <a:p>
            <a:pPr rtl="0"/>
            <a:fld id="{D495E168-DA5E-4888-8D8A-92B118324C14}" type="slidenum">
              <a:rPr lang="fr-FR" smtClean="0"/>
              <a:pPr rtl="0"/>
              <a:t>14</a:t>
            </a:fld>
            <a:endParaRPr lang="fr-FR" dirty="0"/>
          </a:p>
        </p:txBody>
      </p:sp>
    </p:spTree>
    <p:extLst>
      <p:ext uri="{BB962C8B-B14F-4D97-AF65-F5344CB8AC3E}">
        <p14:creationId xmlns:p14="http://schemas.microsoft.com/office/powerpoint/2010/main" val="193536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D24B6-BECF-4BE6-9971-53768392C0BB}"/>
              </a:ext>
            </a:extLst>
          </p:cNvPr>
          <p:cNvSpPr>
            <a:spLocks noGrp="1"/>
          </p:cNvSpPr>
          <p:nvPr>
            <p:ph type="title"/>
          </p:nvPr>
        </p:nvSpPr>
        <p:spPr/>
        <p:txBody>
          <a:bodyPr rtlCol="0"/>
          <a:lstStyle/>
          <a:p>
            <a:pPr rtl="0"/>
            <a:r>
              <a:rPr lang="fr-FR" dirty="0"/>
              <a:t>MERCI !</a:t>
            </a:r>
          </a:p>
        </p:txBody>
      </p:sp>
      <p:sp>
        <p:nvSpPr>
          <p:cNvPr id="3" name="Espace réservé du texte 2">
            <a:extLst>
              <a:ext uri="{FF2B5EF4-FFF2-40B4-BE49-F238E27FC236}">
                <a16:creationId xmlns:a16="http://schemas.microsoft.com/office/drawing/2014/main" id="{D46DC636-DB75-49A5-B764-91FF21804DA0}"/>
              </a:ext>
            </a:extLst>
          </p:cNvPr>
          <p:cNvSpPr>
            <a:spLocks noGrp="1"/>
          </p:cNvSpPr>
          <p:nvPr>
            <p:ph type="body" sz="quarter" idx="16"/>
          </p:nvPr>
        </p:nvSpPr>
        <p:spPr>
          <a:xfrm>
            <a:off x="63818" y="5735963"/>
            <a:ext cx="4930428" cy="524711"/>
          </a:xfrm>
        </p:spPr>
        <p:txBody>
          <a:bodyPr rtlCol="0"/>
          <a:lstStyle/>
          <a:p>
            <a:pPr rtl="0"/>
            <a:r>
              <a:rPr lang="fr-FR" sz="1800" dirty="0"/>
              <a:t>MERABET Chihabeddine</a:t>
            </a:r>
          </a:p>
          <a:p>
            <a:pPr rtl="0"/>
            <a:r>
              <a:rPr lang="fr-FR" sz="1800" dirty="0"/>
              <a:t>GUNOUNNE Ilyes</a:t>
            </a:r>
          </a:p>
          <a:p>
            <a:pPr rtl="0"/>
            <a:r>
              <a:rPr lang="fr-FR" sz="1800" dirty="0"/>
              <a:t>NAHOUI Seif</a:t>
            </a:r>
          </a:p>
        </p:txBody>
      </p:sp>
      <p:sp>
        <p:nvSpPr>
          <p:cNvPr id="4" name="Espace réservé du texte 3">
            <a:extLst>
              <a:ext uri="{FF2B5EF4-FFF2-40B4-BE49-F238E27FC236}">
                <a16:creationId xmlns:a16="http://schemas.microsoft.com/office/drawing/2014/main" id="{EE5A967A-4C75-4949-9D48-17FD2D8B8B59}"/>
              </a:ext>
            </a:extLst>
          </p:cNvPr>
          <p:cNvSpPr>
            <a:spLocks noGrp="1"/>
          </p:cNvSpPr>
          <p:nvPr>
            <p:ph type="body" sz="quarter" idx="17"/>
          </p:nvPr>
        </p:nvSpPr>
        <p:spPr>
          <a:xfrm>
            <a:off x="824420" y="1725858"/>
            <a:ext cx="4367531" cy="365125"/>
          </a:xfrm>
        </p:spPr>
        <p:txBody>
          <a:bodyPr rtlCol="0"/>
          <a:lstStyle/>
          <a:p>
            <a:pPr rtl="0"/>
            <a:r>
              <a:rPr lang="fr-FR" dirty="0"/>
              <a:t>Les sources externe:</a:t>
            </a:r>
          </a:p>
        </p:txBody>
      </p:sp>
      <p:sp>
        <p:nvSpPr>
          <p:cNvPr id="5" name="Espace réservé du texte 4">
            <a:extLst>
              <a:ext uri="{FF2B5EF4-FFF2-40B4-BE49-F238E27FC236}">
                <a16:creationId xmlns:a16="http://schemas.microsoft.com/office/drawing/2014/main" id="{E15085CC-458F-4E9F-AF16-A815111FBF00}"/>
              </a:ext>
            </a:extLst>
          </p:cNvPr>
          <p:cNvSpPr>
            <a:spLocks noGrp="1"/>
          </p:cNvSpPr>
          <p:nvPr>
            <p:ph type="body" sz="quarter" idx="18"/>
          </p:nvPr>
        </p:nvSpPr>
        <p:spPr>
          <a:xfrm>
            <a:off x="814944" y="1985473"/>
            <a:ext cx="7203843" cy="365125"/>
          </a:xfrm>
        </p:spPr>
        <p:txBody>
          <a:bodyPr rtlCol="0"/>
          <a:lstStyle/>
          <a:p>
            <a:pPr marL="342900" indent="-342900" rtl="0">
              <a:buFont typeface="Arial" panose="020B0604020202020204" pitchFamily="34" charset="0"/>
              <a:buChar char="•"/>
            </a:pPr>
            <a:r>
              <a:rPr lang="fr-FR" sz="1800" dirty="0"/>
              <a:t>Wikipédia</a:t>
            </a:r>
          </a:p>
          <a:p>
            <a:pPr marL="342900" indent="-342900" rtl="0">
              <a:buFont typeface="Arial" panose="020B0604020202020204" pitchFamily="34" charset="0"/>
              <a:buChar char="•"/>
            </a:pPr>
            <a:r>
              <a:rPr lang="fr-FR" sz="1800" dirty="0"/>
              <a:t>ibm.com</a:t>
            </a:r>
          </a:p>
          <a:p>
            <a:pPr marL="342900" indent="-342900" rtl="0">
              <a:buFont typeface="Arial" panose="020B0604020202020204" pitchFamily="34" charset="0"/>
              <a:buChar char="•"/>
            </a:pPr>
            <a:r>
              <a:rPr lang="fr-FR" sz="1800" dirty="0"/>
              <a:t>Système universitaire de documentation</a:t>
            </a:r>
          </a:p>
        </p:txBody>
      </p:sp>
      <p:pic>
        <p:nvPicPr>
          <p:cNvPr id="16" name="Espace réservé d’image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3"/>
          <a:srcRect l="6128" r="612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EBC1A8D-E693-4704-8E11-5AAB4B40BAEF}"/>
              </a:ext>
            </a:extLst>
          </p:cNvPr>
          <p:cNvSpPr>
            <a:spLocks noGrp="1"/>
          </p:cNvSpPr>
          <p:nvPr>
            <p:ph type="ctrTitle"/>
          </p:nvPr>
        </p:nvSpPr>
        <p:spPr>
          <a:xfrm>
            <a:off x="781987" y="793172"/>
            <a:ext cx="7271444" cy="655621"/>
          </a:xfrm>
        </p:spPr>
        <p:txBody>
          <a:bodyPr rtlCol="0">
            <a:normAutofit fontScale="90000"/>
          </a:bodyPr>
          <a:lstStyle/>
          <a:p>
            <a:pPr rtl="0"/>
            <a:r>
              <a:rPr lang="fr-FR" dirty="0"/>
              <a:t>International Business Machines Corporation(IBM)</a:t>
            </a:r>
          </a:p>
        </p:txBody>
      </p:sp>
      <p:sp>
        <p:nvSpPr>
          <p:cNvPr id="5" name="Sous-titre 4">
            <a:extLst>
              <a:ext uri="{FF2B5EF4-FFF2-40B4-BE49-F238E27FC236}">
                <a16:creationId xmlns:a16="http://schemas.microsoft.com/office/drawing/2014/main" id="{18F92ECC-81D7-46DF-AF27-3388655CE442}"/>
              </a:ext>
            </a:extLst>
          </p:cNvPr>
          <p:cNvSpPr>
            <a:spLocks noGrp="1"/>
          </p:cNvSpPr>
          <p:nvPr>
            <p:ph type="subTitle" idx="1"/>
          </p:nvPr>
        </p:nvSpPr>
        <p:spPr>
          <a:xfrm>
            <a:off x="781987" y="1687704"/>
            <a:ext cx="7271444" cy="770270"/>
          </a:xfrm>
        </p:spPr>
        <p:txBody>
          <a:bodyPr rtlCol="0">
            <a:normAutofit lnSpcReduction="10000"/>
          </a:bodyPr>
          <a:lstStyle/>
          <a:p>
            <a:pPr rtl="0"/>
            <a:r>
              <a:rPr lang="fr-FR" dirty="0"/>
              <a:t>Une société multinationale américaine présente dans les domaines du matériel informatique, du logiciel et des services informatiques.</a:t>
            </a:r>
          </a:p>
        </p:txBody>
      </p:sp>
      <p:pic>
        <p:nvPicPr>
          <p:cNvPr id="10" name="Espace réservé d’image 9">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rotWithShape="1">
          <a:blip r:embed="rId3"/>
          <a:srcRect l="-70" t="14157" r="70" b="49647"/>
          <a:stretch/>
        </p:blipFill>
        <p:spPr>
          <a:xfrm>
            <a:off x="912412" y="2373273"/>
            <a:ext cx="11271651" cy="2549580"/>
          </a:xfrm>
        </p:spPr>
      </p:pic>
      <p:sp>
        <p:nvSpPr>
          <p:cNvPr id="12" name="Espace réservé du numéro de diapositive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rtlCol="0"/>
          <a:lstStyle/>
          <a:p>
            <a:pPr rtl="0"/>
            <a:fld id="{D495E168-DA5E-4888-8D8A-92B118324C14}" type="slidenum">
              <a:rPr lang="fr-FR" smtClean="0"/>
              <a:pPr/>
              <a:t>2</a:t>
            </a:fld>
            <a:endParaRPr lang="fr-FR" dirty="0"/>
          </a:p>
        </p:txBody>
      </p:sp>
    </p:spTree>
    <p:extLst>
      <p:ext uri="{BB962C8B-B14F-4D97-AF65-F5344CB8AC3E}">
        <p14:creationId xmlns:p14="http://schemas.microsoft.com/office/powerpoint/2010/main" val="22872118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3"/>
          <a:srcRect l="384" t="2440" r="1650" b="416"/>
          <a:stretch/>
        </p:blipFill>
        <p:spPr>
          <a:xfrm>
            <a:off x="1387145" y="0"/>
            <a:ext cx="3894833" cy="5637401"/>
          </a:xfrm>
        </p:spPr>
      </p:pic>
      <p:sp>
        <p:nvSpPr>
          <p:cNvPr id="2" name="Titre 1">
            <a:extLst>
              <a:ext uri="{FF2B5EF4-FFF2-40B4-BE49-F238E27FC236}">
                <a16:creationId xmlns:a16="http://schemas.microsoft.com/office/drawing/2014/main" id="{1E38EE8B-1608-4FFC-96B5-595AB97B845A}"/>
              </a:ext>
            </a:extLst>
          </p:cNvPr>
          <p:cNvSpPr>
            <a:spLocks noGrp="1"/>
          </p:cNvSpPr>
          <p:nvPr>
            <p:ph type="title"/>
          </p:nvPr>
        </p:nvSpPr>
        <p:spPr>
          <a:xfrm>
            <a:off x="6910023" y="948027"/>
            <a:ext cx="4548187" cy="1042295"/>
          </a:xfrm>
        </p:spPr>
        <p:txBody>
          <a:bodyPr rtlCol="0">
            <a:normAutofit/>
          </a:bodyPr>
          <a:lstStyle/>
          <a:p>
            <a:pPr rtl="0"/>
            <a:r>
              <a:rPr lang="fr-FR" sz="3600" dirty="0"/>
              <a:t>Un peu d'histoire</a:t>
            </a:r>
          </a:p>
        </p:txBody>
      </p:sp>
      <p:sp>
        <p:nvSpPr>
          <p:cNvPr id="3" name="Espace réservé du texte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1889985"/>
            <a:ext cx="4548187" cy="639683"/>
          </a:xfrm>
        </p:spPr>
        <p:txBody>
          <a:bodyPr rtlCol="0"/>
          <a:lstStyle/>
          <a:p>
            <a:pPr rtl="0"/>
            <a:r>
              <a:rPr lang="fr-FR" dirty="0"/>
              <a:t>La fondation de IBM</a:t>
            </a:r>
          </a:p>
        </p:txBody>
      </p:sp>
      <p:sp>
        <p:nvSpPr>
          <p:cNvPr id="4" name="Espace réservé du texte 3">
            <a:extLst>
              <a:ext uri="{FF2B5EF4-FFF2-40B4-BE49-F238E27FC236}">
                <a16:creationId xmlns:a16="http://schemas.microsoft.com/office/drawing/2014/main" id="{2B46C56E-82FC-4B02-954F-3AFACF2E8CBA}"/>
              </a:ext>
            </a:extLst>
          </p:cNvPr>
          <p:cNvSpPr>
            <a:spLocks noGrp="1"/>
          </p:cNvSpPr>
          <p:nvPr>
            <p:ph type="body" sz="quarter" idx="14"/>
          </p:nvPr>
        </p:nvSpPr>
        <p:spPr>
          <a:xfrm>
            <a:off x="6741226" y="2150051"/>
            <a:ext cx="4612574" cy="3579629"/>
          </a:xfrm>
        </p:spPr>
        <p:txBody>
          <a:bodyPr rtlCol="0">
            <a:normAutofit/>
          </a:bodyPr>
          <a:lstStyle/>
          <a:p>
            <a:pPr rtl="0"/>
            <a:r>
              <a:rPr lang="fr-FR" sz="1800" dirty="0"/>
              <a:t>Le 16 juin 1911, </a:t>
            </a:r>
            <a:r>
              <a:rPr lang="en-GB" sz="1800" b="1" dirty="0" err="1"/>
              <a:t>l’International</a:t>
            </a:r>
            <a:r>
              <a:rPr lang="en-GB" sz="1800" b="1" dirty="0"/>
              <a:t> Time Recording Company</a:t>
            </a:r>
            <a:r>
              <a:rPr lang="en-GB" sz="1800" dirty="0"/>
              <a:t> et la </a:t>
            </a:r>
            <a:r>
              <a:rPr lang="en-GB" sz="1800" b="1" dirty="0"/>
              <a:t>Tabulating Machine Company </a:t>
            </a:r>
            <a:r>
              <a:rPr lang="fr-FR" sz="1800" dirty="0"/>
              <a:t>ont été fusionnées par </a:t>
            </a:r>
            <a:r>
              <a:rPr lang="fr-FR" sz="1800" b="1" dirty="0"/>
              <a:t>Charles </a:t>
            </a:r>
            <a:r>
              <a:rPr lang="fr-FR" sz="1800" b="1" dirty="0" err="1"/>
              <a:t>Ranlett</a:t>
            </a:r>
            <a:r>
              <a:rPr lang="fr-FR" sz="1800" b="1" dirty="0"/>
              <a:t> Flint </a:t>
            </a:r>
            <a:r>
              <a:rPr lang="fr-FR" sz="1800" dirty="0"/>
              <a:t>pour former la </a:t>
            </a:r>
            <a:r>
              <a:rPr lang="fr-FR" sz="1800" b="1" dirty="0" err="1"/>
              <a:t>Computing</a:t>
            </a:r>
            <a:r>
              <a:rPr lang="fr-FR" sz="1800" b="1" dirty="0"/>
              <a:t> </a:t>
            </a:r>
            <a:r>
              <a:rPr lang="fr-FR" sz="1800" b="1" dirty="0" err="1"/>
              <a:t>Tabulating</a:t>
            </a:r>
            <a:r>
              <a:rPr lang="fr-FR" sz="1800" b="1" dirty="0"/>
              <a:t> </a:t>
            </a:r>
            <a:r>
              <a:rPr lang="fr-FR" sz="1800" b="1" dirty="0" err="1"/>
              <a:t>Recording</a:t>
            </a:r>
            <a:r>
              <a:rPr lang="fr-FR" sz="1800" dirty="0"/>
              <a:t> </a:t>
            </a:r>
            <a:r>
              <a:rPr lang="fr-FR" sz="1800" dirty="0" err="1"/>
              <a:t>Company</a:t>
            </a:r>
            <a:r>
              <a:rPr lang="fr-FR" sz="1800" dirty="0"/>
              <a:t> </a:t>
            </a:r>
            <a:r>
              <a:rPr lang="fr-FR" sz="1800" b="1" dirty="0"/>
              <a:t>(C-T-R) </a:t>
            </a:r>
            <a:r>
              <a:rPr lang="fr-FR" sz="1800" dirty="0"/>
              <a:t>ayant 1300 employés à son siège de </a:t>
            </a:r>
            <a:r>
              <a:rPr lang="fr-FR" sz="1800" b="1" dirty="0"/>
              <a:t>New York</a:t>
            </a:r>
            <a:r>
              <a:rPr lang="fr-FR" sz="1800" dirty="0"/>
              <a:t>. Flint recruta </a:t>
            </a:r>
            <a:r>
              <a:rPr lang="fr-FR" sz="1800" b="1" dirty="0"/>
              <a:t>Thomas J. Watson</a:t>
            </a:r>
            <a:r>
              <a:rPr lang="fr-FR" sz="1800" dirty="0"/>
              <a:t>, Senior. pour l’aider à diriger l’entreprise en 1914.</a:t>
            </a:r>
          </a:p>
          <a:p>
            <a:pPr rtl="0"/>
            <a:r>
              <a:rPr lang="fr-FR" sz="1800" dirty="0"/>
              <a:t>Le 14 février 1924, </a:t>
            </a:r>
            <a:r>
              <a:rPr lang="fr-FR" sz="1800" b="1" dirty="0"/>
              <a:t>C-T-R</a:t>
            </a:r>
            <a:r>
              <a:rPr lang="fr-FR" sz="1800" dirty="0"/>
              <a:t> fut renommé the </a:t>
            </a:r>
            <a:r>
              <a:rPr lang="fr-FR" sz="1800" b="1" dirty="0"/>
              <a:t>International Business Machines</a:t>
            </a:r>
            <a:r>
              <a:rPr lang="fr-FR" sz="1800" dirty="0"/>
              <a:t> </a:t>
            </a:r>
            <a:r>
              <a:rPr lang="fr-FR" sz="1800" b="1" dirty="0"/>
              <a:t>Corporation</a:t>
            </a:r>
            <a:r>
              <a:rPr lang="fr-FR" sz="1800" dirty="0"/>
              <a:t> (</a:t>
            </a:r>
            <a:r>
              <a:rPr lang="fr-FR" sz="1800" b="1" dirty="0"/>
              <a:t>IBM</a:t>
            </a:r>
            <a:r>
              <a:rPr lang="fr-FR" sz="1800" dirty="0"/>
              <a:t>), afin d’aligner son nom avec l’extension de ses activités.</a:t>
            </a:r>
          </a:p>
        </p:txBody>
      </p:sp>
      <p:sp>
        <p:nvSpPr>
          <p:cNvPr id="6" name="Espace réservé du pied de page 5">
            <a:extLst>
              <a:ext uri="{FF2B5EF4-FFF2-40B4-BE49-F238E27FC236}">
                <a16:creationId xmlns:a16="http://schemas.microsoft.com/office/drawing/2014/main" id="{983F41B9-CDD2-4DAB-9FE1-AA9A8E082060}"/>
              </a:ext>
            </a:extLst>
          </p:cNvPr>
          <p:cNvSpPr>
            <a:spLocks noGrp="1"/>
          </p:cNvSpPr>
          <p:nvPr>
            <p:ph type="ftr" sz="quarter" idx="11"/>
          </p:nvPr>
        </p:nvSpPr>
        <p:spPr>
          <a:xfrm>
            <a:off x="2612844" y="5547117"/>
            <a:ext cx="3908793" cy="365125"/>
          </a:xfrm>
        </p:spPr>
        <p:txBody>
          <a:bodyPr rtlCol="0"/>
          <a:lstStyle/>
          <a:p>
            <a:pPr rtl="0"/>
            <a:r>
              <a:rPr lang="fr-FR" b="1" dirty="0"/>
              <a:t>Charles </a:t>
            </a:r>
            <a:r>
              <a:rPr lang="fr-FR" b="1" dirty="0" err="1"/>
              <a:t>Ranlett</a:t>
            </a:r>
            <a:r>
              <a:rPr lang="fr-FR" b="1" dirty="0"/>
              <a:t> Flint</a:t>
            </a:r>
          </a:p>
        </p:txBody>
      </p:sp>
      <p:sp>
        <p:nvSpPr>
          <p:cNvPr id="7" name="Espace réservé du numéro de diapositive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rtlCol="0"/>
          <a:lstStyle/>
          <a:p>
            <a:pPr rtl="0"/>
            <a:fld id="{D495E168-DA5E-4888-8D8A-92B118324C14}" type="slidenum">
              <a:rPr lang="fr-FR" smtClean="0"/>
              <a:pPr/>
              <a:t>3</a:t>
            </a:fld>
            <a:endParaRPr lang="fr-FR" dirty="0"/>
          </a:p>
        </p:txBody>
      </p:sp>
    </p:spTree>
    <p:extLst>
      <p:ext uri="{BB962C8B-B14F-4D97-AF65-F5344CB8AC3E}">
        <p14:creationId xmlns:p14="http://schemas.microsoft.com/office/powerpoint/2010/main" val="30668985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3"/>
          <a:srcRect l="1291" r="4077"/>
          <a:stretch/>
        </p:blipFill>
        <p:spPr>
          <a:xfrm>
            <a:off x="1396781" y="0"/>
            <a:ext cx="3894833" cy="5645791"/>
          </a:xfrm>
        </p:spPr>
      </p:pic>
      <p:sp>
        <p:nvSpPr>
          <p:cNvPr id="2" name="Titre 1">
            <a:extLst>
              <a:ext uri="{FF2B5EF4-FFF2-40B4-BE49-F238E27FC236}">
                <a16:creationId xmlns:a16="http://schemas.microsoft.com/office/drawing/2014/main" id="{1E38EE8B-1608-4FFC-96B5-595AB97B845A}"/>
              </a:ext>
            </a:extLst>
          </p:cNvPr>
          <p:cNvSpPr>
            <a:spLocks noGrp="1"/>
          </p:cNvSpPr>
          <p:nvPr>
            <p:ph type="title"/>
          </p:nvPr>
        </p:nvSpPr>
        <p:spPr>
          <a:xfrm>
            <a:off x="6910023" y="948027"/>
            <a:ext cx="4548187" cy="1042295"/>
          </a:xfrm>
        </p:spPr>
        <p:txBody>
          <a:bodyPr rtlCol="0">
            <a:normAutofit/>
          </a:bodyPr>
          <a:lstStyle/>
          <a:p>
            <a:pPr rtl="0"/>
            <a:r>
              <a:rPr lang="fr-FR" sz="3600" dirty="0"/>
              <a:t>Un peu d'histoire</a:t>
            </a:r>
          </a:p>
        </p:txBody>
      </p:sp>
      <p:sp>
        <p:nvSpPr>
          <p:cNvPr id="3" name="Espace réservé du texte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1889985"/>
            <a:ext cx="4548187" cy="639683"/>
          </a:xfrm>
        </p:spPr>
        <p:txBody>
          <a:bodyPr rtlCol="0"/>
          <a:lstStyle/>
          <a:p>
            <a:pPr rtl="0"/>
            <a:r>
              <a:rPr lang="fr-FR" dirty="0"/>
              <a:t>La développement de IBM </a:t>
            </a:r>
          </a:p>
        </p:txBody>
      </p:sp>
      <p:sp>
        <p:nvSpPr>
          <p:cNvPr id="4" name="Espace réservé du texte 3">
            <a:extLst>
              <a:ext uri="{FF2B5EF4-FFF2-40B4-BE49-F238E27FC236}">
                <a16:creationId xmlns:a16="http://schemas.microsoft.com/office/drawing/2014/main" id="{2B46C56E-82FC-4B02-954F-3AFACF2E8CBA}"/>
              </a:ext>
            </a:extLst>
          </p:cNvPr>
          <p:cNvSpPr>
            <a:spLocks noGrp="1"/>
          </p:cNvSpPr>
          <p:nvPr>
            <p:ph type="body" sz="quarter" idx="14"/>
          </p:nvPr>
        </p:nvSpPr>
        <p:spPr>
          <a:xfrm>
            <a:off x="6732608" y="2143813"/>
            <a:ext cx="4621192" cy="3602645"/>
          </a:xfrm>
        </p:spPr>
        <p:txBody>
          <a:bodyPr rtlCol="0">
            <a:noAutofit/>
          </a:bodyPr>
          <a:lstStyle/>
          <a:p>
            <a:pPr rtl="0"/>
            <a:r>
              <a:rPr lang="fr-FR" sz="1800" dirty="0"/>
              <a:t>IBM se développe dans les années 1930</a:t>
            </a:r>
            <a:r>
              <a:rPr lang="en-GB" sz="1800" dirty="0"/>
              <a:t>,</a:t>
            </a:r>
            <a:r>
              <a:rPr lang="fr-FR" sz="1800" dirty="0"/>
              <a:t> grâce à </a:t>
            </a:r>
            <a:r>
              <a:rPr lang="fr-FR" sz="1800" b="1" dirty="0"/>
              <a:t>la carte perforée</a:t>
            </a:r>
            <a:r>
              <a:rPr lang="fr-FR" sz="1800" dirty="0"/>
              <a:t>.</a:t>
            </a:r>
          </a:p>
          <a:p>
            <a:pPr rtl="0"/>
            <a:r>
              <a:rPr lang="fr-FR" sz="1800" dirty="0"/>
              <a:t>En 1944, </a:t>
            </a:r>
            <a:r>
              <a:rPr lang="fr-FR" sz="1800" b="1" dirty="0"/>
              <a:t>IBM</a:t>
            </a:r>
            <a:r>
              <a:rPr lang="fr-FR" sz="1800" dirty="0"/>
              <a:t> met sur le marché </a:t>
            </a:r>
            <a:r>
              <a:rPr lang="fr-FR" sz="1800" b="1" dirty="0"/>
              <a:t>Harvard Mark I </a:t>
            </a:r>
            <a:r>
              <a:rPr lang="fr-FR" sz="1800" dirty="0"/>
              <a:t>calculateur.</a:t>
            </a:r>
          </a:p>
          <a:p>
            <a:pPr rtl="0"/>
            <a:r>
              <a:rPr lang="fr-FR" sz="1800" dirty="0"/>
              <a:t>En 1954, </a:t>
            </a:r>
            <a:r>
              <a:rPr lang="fr-FR" sz="1800" b="1" dirty="0"/>
              <a:t>IBM</a:t>
            </a:r>
            <a:r>
              <a:rPr lang="fr-FR" sz="1800" dirty="0"/>
              <a:t> lance sur le marché le </a:t>
            </a:r>
            <a:r>
              <a:rPr lang="fr-FR" sz="1800" b="1" dirty="0"/>
              <a:t>modèle 650</a:t>
            </a:r>
            <a:r>
              <a:rPr lang="fr-FR" sz="1800" dirty="0"/>
              <a:t>, premier calculateur, muni d'une mémoire.</a:t>
            </a:r>
          </a:p>
          <a:p>
            <a:pPr rtl="0"/>
            <a:r>
              <a:rPr lang="fr-FR" sz="1800" dirty="0"/>
              <a:t>1957, IBM lance le </a:t>
            </a:r>
            <a:r>
              <a:rPr lang="fr-FR" sz="1800" b="1" dirty="0"/>
              <a:t>Fortran</a:t>
            </a:r>
            <a:r>
              <a:rPr lang="fr-FR" sz="1800" dirty="0"/>
              <a:t> et le </a:t>
            </a:r>
            <a:r>
              <a:rPr lang="fr-FR" sz="1800" b="1" dirty="0"/>
              <a:t>disque</a:t>
            </a:r>
            <a:r>
              <a:rPr lang="fr-FR" sz="1800" dirty="0"/>
              <a:t> </a:t>
            </a:r>
            <a:r>
              <a:rPr lang="fr-FR" sz="1800" b="1" dirty="0"/>
              <a:t>dur</a:t>
            </a:r>
            <a:r>
              <a:rPr lang="fr-FR" sz="1800" dirty="0"/>
              <a:t>. En 1964, </a:t>
            </a:r>
            <a:r>
              <a:rPr lang="fr-FR" sz="1800" b="1" dirty="0"/>
              <a:t>IBM</a:t>
            </a:r>
            <a:r>
              <a:rPr lang="fr-FR" sz="1800" dirty="0"/>
              <a:t> dévoile son </a:t>
            </a:r>
            <a:r>
              <a:rPr lang="fr-FR" sz="1800" b="1" dirty="0"/>
              <a:t>OS/360</a:t>
            </a:r>
            <a:r>
              <a:rPr lang="fr-FR" sz="1800" dirty="0"/>
              <a:t>.</a:t>
            </a:r>
          </a:p>
          <a:p>
            <a:pPr rtl="0"/>
            <a:r>
              <a:rPr lang="fr-FR" sz="1800" dirty="0"/>
              <a:t>Durant les années 1970, </a:t>
            </a:r>
            <a:r>
              <a:rPr lang="fr-FR" sz="1800" b="1" dirty="0"/>
              <a:t>IBM</a:t>
            </a:r>
            <a:r>
              <a:rPr lang="fr-FR" sz="1800" dirty="0"/>
              <a:t> passe à la </a:t>
            </a:r>
            <a:r>
              <a:rPr lang="fr-FR" sz="1800" b="1" dirty="0"/>
              <a:t>micro-informatique</a:t>
            </a:r>
            <a:r>
              <a:rPr lang="fr-FR" sz="1800" dirty="0"/>
              <a:t>. Après quelques machines de succès divers, il lance dans le plus grand secret le projet </a:t>
            </a:r>
            <a:r>
              <a:rPr lang="fr-FR" sz="1800" dirty="0" err="1"/>
              <a:t>Acorn</a:t>
            </a:r>
            <a:r>
              <a:rPr lang="fr-FR" sz="1800" dirty="0"/>
              <a:t>.</a:t>
            </a:r>
          </a:p>
        </p:txBody>
      </p:sp>
      <p:sp>
        <p:nvSpPr>
          <p:cNvPr id="6" name="Espace réservé du pied de page 5">
            <a:extLst>
              <a:ext uri="{FF2B5EF4-FFF2-40B4-BE49-F238E27FC236}">
                <a16:creationId xmlns:a16="http://schemas.microsoft.com/office/drawing/2014/main" id="{983F41B9-CDD2-4DAB-9FE1-AA9A8E082060}"/>
              </a:ext>
            </a:extLst>
          </p:cNvPr>
          <p:cNvSpPr>
            <a:spLocks noGrp="1"/>
          </p:cNvSpPr>
          <p:nvPr>
            <p:ph type="ftr" sz="quarter" idx="11"/>
          </p:nvPr>
        </p:nvSpPr>
        <p:spPr>
          <a:xfrm>
            <a:off x="2823815" y="5563895"/>
            <a:ext cx="3908793" cy="365125"/>
          </a:xfrm>
        </p:spPr>
        <p:txBody>
          <a:bodyPr rtlCol="0"/>
          <a:lstStyle/>
          <a:p>
            <a:pPr rtl="0"/>
            <a:r>
              <a:rPr lang="fr-FR" sz="1000" b="1" dirty="0"/>
              <a:t>Harvard Mark I</a:t>
            </a:r>
            <a:endParaRPr lang="fr-FR" b="1" dirty="0"/>
          </a:p>
        </p:txBody>
      </p:sp>
      <p:sp>
        <p:nvSpPr>
          <p:cNvPr id="7" name="Espace réservé du numéro de diapositive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rtlCol="0"/>
          <a:lstStyle/>
          <a:p>
            <a:pPr rtl="0"/>
            <a:fld id="{D495E168-DA5E-4888-8D8A-92B118324C14}" type="slidenum">
              <a:rPr lang="fr-FR" smtClean="0"/>
              <a:pPr rtl="0"/>
              <a:t>4</a:t>
            </a:fld>
            <a:endParaRPr lang="fr-FR" dirty="0"/>
          </a:p>
        </p:txBody>
      </p:sp>
    </p:spTree>
    <p:extLst>
      <p:ext uri="{BB962C8B-B14F-4D97-AF65-F5344CB8AC3E}">
        <p14:creationId xmlns:p14="http://schemas.microsoft.com/office/powerpoint/2010/main" val="295482517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3"/>
          <a:srcRect l="247" t="7783" r="-247" b="516"/>
          <a:stretch/>
        </p:blipFill>
        <p:spPr>
          <a:xfrm>
            <a:off x="1396781" y="0"/>
            <a:ext cx="3894833" cy="5645791"/>
          </a:xfrm>
        </p:spPr>
      </p:pic>
      <p:sp>
        <p:nvSpPr>
          <p:cNvPr id="2" name="Titre 1">
            <a:extLst>
              <a:ext uri="{FF2B5EF4-FFF2-40B4-BE49-F238E27FC236}">
                <a16:creationId xmlns:a16="http://schemas.microsoft.com/office/drawing/2014/main" id="{1E38EE8B-1608-4FFC-96B5-595AB97B845A}"/>
              </a:ext>
            </a:extLst>
          </p:cNvPr>
          <p:cNvSpPr>
            <a:spLocks noGrp="1"/>
          </p:cNvSpPr>
          <p:nvPr>
            <p:ph type="title"/>
          </p:nvPr>
        </p:nvSpPr>
        <p:spPr>
          <a:xfrm>
            <a:off x="6910023" y="948027"/>
            <a:ext cx="4548187" cy="1042295"/>
          </a:xfrm>
        </p:spPr>
        <p:txBody>
          <a:bodyPr rtlCol="0">
            <a:normAutofit/>
          </a:bodyPr>
          <a:lstStyle/>
          <a:p>
            <a:pPr rtl="0"/>
            <a:r>
              <a:rPr lang="fr-FR" sz="3600" dirty="0"/>
              <a:t>Un peu d'histoire</a:t>
            </a:r>
          </a:p>
        </p:txBody>
      </p:sp>
      <p:sp>
        <p:nvSpPr>
          <p:cNvPr id="3" name="Espace réservé du texte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1889985"/>
            <a:ext cx="4548187" cy="639683"/>
          </a:xfrm>
        </p:spPr>
        <p:txBody>
          <a:bodyPr rtlCol="0"/>
          <a:lstStyle/>
          <a:p>
            <a:pPr rtl="0"/>
            <a:r>
              <a:rPr lang="en-GB" dirty="0"/>
              <a:t>1980~2000 profits et </a:t>
            </a:r>
            <a:r>
              <a:rPr lang="en-GB" dirty="0" err="1"/>
              <a:t>pertes</a:t>
            </a:r>
            <a:endParaRPr lang="fr-FR" dirty="0"/>
          </a:p>
        </p:txBody>
      </p:sp>
      <p:sp>
        <p:nvSpPr>
          <p:cNvPr id="4" name="Espace réservé du texte 3">
            <a:extLst>
              <a:ext uri="{FF2B5EF4-FFF2-40B4-BE49-F238E27FC236}">
                <a16:creationId xmlns:a16="http://schemas.microsoft.com/office/drawing/2014/main" id="{2B46C56E-82FC-4B02-954F-3AFACF2E8CBA}"/>
              </a:ext>
            </a:extLst>
          </p:cNvPr>
          <p:cNvSpPr>
            <a:spLocks noGrp="1"/>
          </p:cNvSpPr>
          <p:nvPr>
            <p:ph type="body" sz="quarter" idx="14"/>
          </p:nvPr>
        </p:nvSpPr>
        <p:spPr>
          <a:xfrm>
            <a:off x="6732608" y="2143813"/>
            <a:ext cx="4621192" cy="3602645"/>
          </a:xfrm>
        </p:spPr>
        <p:txBody>
          <a:bodyPr rtlCol="0">
            <a:noAutofit/>
          </a:bodyPr>
          <a:lstStyle/>
          <a:p>
            <a:pPr rtl="0"/>
            <a:r>
              <a:rPr lang="fr-FR" sz="1600" dirty="0"/>
              <a:t>En 1981, sous la présidence de </a:t>
            </a:r>
            <a:r>
              <a:rPr lang="fr-FR" sz="1600" b="1" dirty="0"/>
              <a:t>John</a:t>
            </a:r>
            <a:r>
              <a:rPr lang="fr-FR" sz="1600" dirty="0"/>
              <a:t> </a:t>
            </a:r>
            <a:r>
              <a:rPr lang="fr-FR" sz="1600" b="1" dirty="0"/>
              <a:t>Opel, </a:t>
            </a:r>
            <a:r>
              <a:rPr lang="fr-FR" sz="1600" dirty="0"/>
              <a:t>l’entreprise met sur le marché l'</a:t>
            </a:r>
            <a:r>
              <a:rPr lang="fr-FR" sz="1600" b="1" dirty="0"/>
              <a:t>IBM PC </a:t>
            </a:r>
            <a:r>
              <a:rPr lang="fr-FR" sz="1600" dirty="0"/>
              <a:t>muni en mémoire morte du langage </a:t>
            </a:r>
            <a:r>
              <a:rPr lang="fr-FR" sz="1600" b="1" dirty="0"/>
              <a:t>Altair</a:t>
            </a:r>
            <a:r>
              <a:rPr lang="fr-FR" sz="1600" dirty="0"/>
              <a:t> </a:t>
            </a:r>
            <a:r>
              <a:rPr lang="fr-FR" sz="1600" b="1" dirty="0"/>
              <a:t>Basic.</a:t>
            </a:r>
          </a:p>
          <a:p>
            <a:pPr rtl="0"/>
            <a:r>
              <a:rPr lang="fr-FR" sz="1600" dirty="0"/>
              <a:t>Durant sa présidence de 1983 à 1989, </a:t>
            </a:r>
            <a:r>
              <a:rPr lang="fr-FR" sz="1600" b="1" dirty="0"/>
              <a:t>John</a:t>
            </a:r>
            <a:r>
              <a:rPr lang="fr-FR" sz="1600" dirty="0"/>
              <a:t> </a:t>
            </a:r>
            <a:r>
              <a:rPr lang="fr-FR" sz="1600" b="1" dirty="0" err="1"/>
              <a:t>Akers</a:t>
            </a:r>
            <a:r>
              <a:rPr lang="fr-FR" sz="1600" dirty="0"/>
              <a:t> gère le succès du </a:t>
            </a:r>
            <a:r>
              <a:rPr lang="fr-FR" sz="1600" b="1" dirty="0"/>
              <a:t>PC</a:t>
            </a:r>
            <a:r>
              <a:rPr lang="fr-FR" sz="1600" dirty="0"/>
              <a:t> et du </a:t>
            </a:r>
            <a:r>
              <a:rPr lang="fr-FR" sz="1600" b="1" dirty="0"/>
              <a:t>PC/AT.</a:t>
            </a:r>
          </a:p>
          <a:p>
            <a:pPr rtl="0"/>
            <a:r>
              <a:rPr lang="fr-FR" sz="1600" dirty="0"/>
              <a:t>En 1991, </a:t>
            </a:r>
            <a:r>
              <a:rPr lang="fr-FR" sz="1600" b="1" dirty="0"/>
              <a:t>IBM</a:t>
            </a:r>
            <a:r>
              <a:rPr lang="fr-FR" sz="1600" dirty="0"/>
              <a:t> vend </a:t>
            </a:r>
            <a:r>
              <a:rPr lang="fr-FR" sz="1600" b="1" dirty="0"/>
              <a:t>Lexmark</a:t>
            </a:r>
            <a:r>
              <a:rPr lang="fr-FR" sz="1600" dirty="0"/>
              <a:t> et fonde </a:t>
            </a:r>
            <a:r>
              <a:rPr lang="fr-FR" sz="1600" b="1" dirty="0"/>
              <a:t>IBM</a:t>
            </a:r>
            <a:r>
              <a:rPr lang="fr-FR" sz="1600" dirty="0"/>
              <a:t> </a:t>
            </a:r>
            <a:r>
              <a:rPr lang="fr-FR" sz="1600" b="1" dirty="0"/>
              <a:t>Global</a:t>
            </a:r>
            <a:r>
              <a:rPr lang="fr-FR" sz="1600" dirty="0"/>
              <a:t> </a:t>
            </a:r>
            <a:r>
              <a:rPr lang="fr-FR" sz="1600" b="1" dirty="0"/>
              <a:t>Services</a:t>
            </a:r>
            <a:r>
              <a:rPr lang="fr-FR" sz="1600" dirty="0"/>
              <a:t>.</a:t>
            </a:r>
          </a:p>
          <a:p>
            <a:pPr rtl="0"/>
            <a:r>
              <a:rPr lang="fr-FR" sz="1600" dirty="0"/>
              <a:t>En 1992, la première ébauche de smartphone, l'</a:t>
            </a:r>
            <a:r>
              <a:rPr lang="fr-FR" sz="1600" b="1" dirty="0"/>
              <a:t>IBM</a:t>
            </a:r>
            <a:r>
              <a:rPr lang="fr-FR" sz="1600" dirty="0"/>
              <a:t> </a:t>
            </a:r>
            <a:r>
              <a:rPr lang="fr-FR" sz="1600" b="1" dirty="0"/>
              <a:t>Simon</a:t>
            </a:r>
            <a:r>
              <a:rPr lang="fr-FR" sz="1600" dirty="0"/>
              <a:t>, est conçue par </a:t>
            </a:r>
            <a:r>
              <a:rPr lang="fr-FR" sz="1600" b="1" dirty="0"/>
              <a:t>IBM</a:t>
            </a:r>
            <a:r>
              <a:rPr lang="fr-FR" sz="1600" dirty="0"/>
              <a:t>.</a:t>
            </a:r>
          </a:p>
          <a:p>
            <a:pPr rtl="0"/>
            <a:r>
              <a:rPr lang="fr-FR" sz="1600" dirty="0"/>
              <a:t>En 1993, </a:t>
            </a:r>
            <a:r>
              <a:rPr lang="fr-FR" sz="1600" b="1" dirty="0"/>
              <a:t>IBM</a:t>
            </a:r>
            <a:r>
              <a:rPr lang="fr-FR" sz="1600" dirty="0"/>
              <a:t> enregistre la plus grosse perte de son histoire : 8 milliards $.</a:t>
            </a:r>
          </a:p>
          <a:p>
            <a:pPr rtl="0"/>
            <a:r>
              <a:rPr lang="fr-FR" sz="1600" dirty="0"/>
              <a:t>En 1995, </a:t>
            </a:r>
            <a:r>
              <a:rPr lang="fr-FR" sz="1600" b="1" dirty="0"/>
              <a:t>IBM</a:t>
            </a:r>
            <a:r>
              <a:rPr lang="fr-FR" sz="1600" dirty="0"/>
              <a:t> rachète </a:t>
            </a:r>
            <a:r>
              <a:rPr lang="fr-FR" sz="1600" b="1" dirty="0"/>
              <a:t>Lotus</a:t>
            </a:r>
            <a:r>
              <a:rPr lang="fr-FR" sz="1600" dirty="0"/>
              <a:t> Software pour 3,5 milliards de dollars. En 1996, </a:t>
            </a:r>
            <a:r>
              <a:rPr lang="fr-FR" sz="1600" b="1" dirty="0"/>
              <a:t>IBM</a:t>
            </a:r>
            <a:r>
              <a:rPr lang="fr-FR" sz="1600" dirty="0"/>
              <a:t> rachète </a:t>
            </a:r>
            <a:r>
              <a:rPr lang="fr-FR" sz="1600" b="1" dirty="0"/>
              <a:t>Tivoli</a:t>
            </a:r>
            <a:r>
              <a:rPr lang="fr-FR" sz="1600" dirty="0"/>
              <a:t> </a:t>
            </a:r>
            <a:r>
              <a:rPr lang="fr-FR" sz="1600" dirty="0" err="1"/>
              <a:t>Systems</a:t>
            </a:r>
            <a:r>
              <a:rPr lang="fr-FR" sz="1600" dirty="0"/>
              <a:t> pour un montant de 750 millions de dollars.</a:t>
            </a:r>
          </a:p>
        </p:txBody>
      </p:sp>
      <p:sp>
        <p:nvSpPr>
          <p:cNvPr id="6" name="Espace réservé du pied de page 5">
            <a:extLst>
              <a:ext uri="{FF2B5EF4-FFF2-40B4-BE49-F238E27FC236}">
                <a16:creationId xmlns:a16="http://schemas.microsoft.com/office/drawing/2014/main" id="{983F41B9-CDD2-4DAB-9FE1-AA9A8E082060}"/>
              </a:ext>
            </a:extLst>
          </p:cNvPr>
          <p:cNvSpPr>
            <a:spLocks noGrp="1"/>
          </p:cNvSpPr>
          <p:nvPr>
            <p:ph type="ftr" sz="quarter" idx="11"/>
          </p:nvPr>
        </p:nvSpPr>
        <p:spPr>
          <a:xfrm>
            <a:off x="2823815" y="5563895"/>
            <a:ext cx="3908793" cy="365125"/>
          </a:xfrm>
        </p:spPr>
        <p:txBody>
          <a:bodyPr rtlCol="0"/>
          <a:lstStyle/>
          <a:p>
            <a:pPr rtl="0"/>
            <a:r>
              <a:rPr lang="fr-FR" b="1" dirty="0"/>
              <a:t>IBM Simon</a:t>
            </a:r>
          </a:p>
        </p:txBody>
      </p:sp>
      <p:sp>
        <p:nvSpPr>
          <p:cNvPr id="7" name="Espace réservé du numéro de diapositive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rtlCol="0"/>
          <a:lstStyle/>
          <a:p>
            <a:pPr rtl="0"/>
            <a:fld id="{D495E168-DA5E-4888-8D8A-92B118324C14}" type="slidenum">
              <a:rPr lang="fr-FR" smtClean="0"/>
              <a:pPr rtl="0"/>
              <a:t>5</a:t>
            </a:fld>
            <a:endParaRPr lang="fr-FR" dirty="0"/>
          </a:p>
        </p:txBody>
      </p:sp>
    </p:spTree>
    <p:extLst>
      <p:ext uri="{BB962C8B-B14F-4D97-AF65-F5344CB8AC3E}">
        <p14:creationId xmlns:p14="http://schemas.microsoft.com/office/powerpoint/2010/main" val="38721835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rotWithShape="1">
          <a:blip r:embed="rId3"/>
          <a:srcRect l="26760" r="21500"/>
          <a:stretch/>
        </p:blipFill>
        <p:spPr>
          <a:xfrm>
            <a:off x="1396781" y="0"/>
            <a:ext cx="3894833" cy="5645791"/>
          </a:xfrm>
        </p:spPr>
      </p:pic>
      <p:sp>
        <p:nvSpPr>
          <p:cNvPr id="2" name="Titre 1">
            <a:extLst>
              <a:ext uri="{FF2B5EF4-FFF2-40B4-BE49-F238E27FC236}">
                <a16:creationId xmlns:a16="http://schemas.microsoft.com/office/drawing/2014/main" id="{1E38EE8B-1608-4FFC-96B5-595AB97B845A}"/>
              </a:ext>
            </a:extLst>
          </p:cNvPr>
          <p:cNvSpPr>
            <a:spLocks noGrp="1"/>
          </p:cNvSpPr>
          <p:nvPr>
            <p:ph type="title"/>
          </p:nvPr>
        </p:nvSpPr>
        <p:spPr>
          <a:xfrm>
            <a:off x="6910023" y="948027"/>
            <a:ext cx="4548187" cy="1042295"/>
          </a:xfrm>
        </p:spPr>
        <p:txBody>
          <a:bodyPr rtlCol="0">
            <a:normAutofit/>
          </a:bodyPr>
          <a:lstStyle/>
          <a:p>
            <a:pPr rtl="0"/>
            <a:r>
              <a:rPr lang="fr-FR" sz="3600" dirty="0"/>
              <a:t>Un peu d'histoire</a:t>
            </a:r>
          </a:p>
        </p:txBody>
      </p:sp>
      <p:sp>
        <p:nvSpPr>
          <p:cNvPr id="3" name="Espace réservé du texte 2">
            <a:extLst>
              <a:ext uri="{FF2B5EF4-FFF2-40B4-BE49-F238E27FC236}">
                <a16:creationId xmlns:a16="http://schemas.microsoft.com/office/drawing/2014/main" id="{C11093FF-1360-4523-8547-5192EDA8BBF9}"/>
              </a:ext>
            </a:extLst>
          </p:cNvPr>
          <p:cNvSpPr>
            <a:spLocks noGrp="1"/>
          </p:cNvSpPr>
          <p:nvPr>
            <p:ph type="body" sz="quarter" idx="13"/>
          </p:nvPr>
        </p:nvSpPr>
        <p:spPr>
          <a:xfrm>
            <a:off x="6910023" y="1889985"/>
            <a:ext cx="4548187" cy="639683"/>
          </a:xfrm>
        </p:spPr>
        <p:txBody>
          <a:bodyPr rtlCol="0"/>
          <a:lstStyle/>
          <a:p>
            <a:pPr rtl="0"/>
            <a:r>
              <a:rPr lang="en-GB" dirty="0"/>
              <a:t>la chute </a:t>
            </a:r>
            <a:r>
              <a:rPr lang="en-GB" dirty="0" err="1"/>
              <a:t>d’IBM</a:t>
            </a:r>
            <a:endParaRPr lang="fr-FR" dirty="0"/>
          </a:p>
        </p:txBody>
      </p:sp>
      <p:sp>
        <p:nvSpPr>
          <p:cNvPr id="4" name="Espace réservé du texte 3">
            <a:extLst>
              <a:ext uri="{FF2B5EF4-FFF2-40B4-BE49-F238E27FC236}">
                <a16:creationId xmlns:a16="http://schemas.microsoft.com/office/drawing/2014/main" id="{2B46C56E-82FC-4B02-954F-3AFACF2E8CBA}"/>
              </a:ext>
            </a:extLst>
          </p:cNvPr>
          <p:cNvSpPr>
            <a:spLocks noGrp="1"/>
          </p:cNvSpPr>
          <p:nvPr>
            <p:ph type="body" sz="quarter" idx="14"/>
          </p:nvPr>
        </p:nvSpPr>
        <p:spPr>
          <a:xfrm>
            <a:off x="6732608" y="2143813"/>
            <a:ext cx="4621192" cy="3602645"/>
          </a:xfrm>
        </p:spPr>
        <p:txBody>
          <a:bodyPr rtlCol="0">
            <a:noAutofit/>
          </a:bodyPr>
          <a:lstStyle/>
          <a:p>
            <a:pPr rtl="0"/>
            <a:r>
              <a:rPr lang="fr-FR" sz="1300" dirty="0"/>
              <a:t>Dans les années 2000, </a:t>
            </a:r>
            <a:r>
              <a:rPr lang="fr-FR" sz="1300" b="1" dirty="0"/>
              <a:t>Sam</a:t>
            </a:r>
            <a:r>
              <a:rPr lang="fr-FR" sz="1300" dirty="0"/>
              <a:t> </a:t>
            </a:r>
            <a:r>
              <a:rPr lang="fr-FR" sz="1300" b="1" dirty="0" err="1"/>
              <a:t>Palmisano</a:t>
            </a:r>
            <a:r>
              <a:rPr lang="fr-FR" sz="1300" dirty="0"/>
              <a:t> poursuit le développement d’</a:t>
            </a:r>
            <a:r>
              <a:rPr lang="fr-FR" sz="1300" b="1" dirty="0"/>
              <a:t>IBM</a:t>
            </a:r>
            <a:r>
              <a:rPr lang="fr-FR" sz="1300" dirty="0"/>
              <a:t> vers les services et son désengagement des lignes de produit technologiques. de plus, </a:t>
            </a:r>
            <a:r>
              <a:rPr lang="fr-FR" sz="1300" b="1" dirty="0"/>
              <a:t>IBM</a:t>
            </a:r>
            <a:r>
              <a:rPr lang="fr-FR" sz="1300" dirty="0"/>
              <a:t> s'engage de plus en plus fortement sur </a:t>
            </a:r>
            <a:r>
              <a:rPr lang="fr-FR" sz="1300" b="1" dirty="0"/>
              <a:t>Linux</a:t>
            </a:r>
            <a:r>
              <a:rPr lang="fr-FR" sz="1300" dirty="0"/>
              <a:t>.</a:t>
            </a:r>
          </a:p>
          <a:p>
            <a:pPr rtl="0"/>
            <a:r>
              <a:rPr lang="fr-FR" sz="1300" dirty="0"/>
              <a:t>En 2003, </a:t>
            </a:r>
            <a:r>
              <a:rPr lang="fr-FR" sz="1300" b="1" dirty="0"/>
              <a:t>IBM</a:t>
            </a:r>
            <a:r>
              <a:rPr lang="fr-FR" sz="1300" dirty="0"/>
              <a:t> achète Rational pour 2,1 milliards de dollars.</a:t>
            </a:r>
          </a:p>
          <a:p>
            <a:pPr rtl="0"/>
            <a:r>
              <a:rPr lang="fr-FR" sz="1300" dirty="0"/>
              <a:t>Le 8 décembre 2004, le fabricant de PC chinois </a:t>
            </a:r>
            <a:r>
              <a:rPr lang="fr-FR" sz="1300" b="1" dirty="0"/>
              <a:t>Lenovo</a:t>
            </a:r>
            <a:r>
              <a:rPr lang="fr-FR" sz="1300" dirty="0"/>
              <a:t> rachète pour 1,25 milliard de dollars la branche </a:t>
            </a:r>
            <a:r>
              <a:rPr lang="fr-FR" sz="1300" b="1" dirty="0"/>
              <a:t>PC</a:t>
            </a:r>
            <a:r>
              <a:rPr lang="fr-FR" sz="1300" dirty="0"/>
              <a:t> d’</a:t>
            </a:r>
            <a:r>
              <a:rPr lang="fr-FR" sz="1300" b="1" dirty="0"/>
              <a:t>IBM</a:t>
            </a:r>
            <a:r>
              <a:rPr lang="fr-FR" sz="1300" dirty="0"/>
              <a:t> et devient ainsi le troisième constructeur d’ordinateurs individuels au monde.</a:t>
            </a:r>
          </a:p>
          <a:p>
            <a:pPr rtl="0"/>
            <a:r>
              <a:rPr lang="fr-FR" sz="1300" dirty="0"/>
              <a:t>Fin mai 2005, </a:t>
            </a:r>
            <a:r>
              <a:rPr lang="fr-FR" sz="1300" b="1" dirty="0"/>
              <a:t>IBM</a:t>
            </a:r>
            <a:r>
              <a:rPr lang="fr-FR" sz="1300" dirty="0"/>
              <a:t> perd le marché des ordinateurs contre </a:t>
            </a:r>
            <a:r>
              <a:rPr lang="fr-FR" sz="1300" b="1" dirty="0"/>
              <a:t>Apple.</a:t>
            </a:r>
          </a:p>
          <a:p>
            <a:pPr rtl="0"/>
            <a:r>
              <a:rPr lang="fr-FR" sz="1300" dirty="0"/>
              <a:t>En janvier 2014, </a:t>
            </a:r>
            <a:r>
              <a:rPr lang="fr-FR" sz="1300" b="1" dirty="0"/>
              <a:t>IBM</a:t>
            </a:r>
            <a:r>
              <a:rPr lang="fr-FR" sz="1300" dirty="0"/>
              <a:t> vend une partie de la branche serveur, à Lenovo pour 2,3 milliards de dollars.</a:t>
            </a:r>
          </a:p>
          <a:p>
            <a:pPr rtl="0"/>
            <a:r>
              <a:rPr lang="fr-FR" sz="1300" dirty="0"/>
              <a:t>Le 28 septembre 2016 </a:t>
            </a:r>
            <a:r>
              <a:rPr lang="fr-FR" sz="1300" b="1" dirty="0"/>
              <a:t>Google</a:t>
            </a:r>
            <a:r>
              <a:rPr lang="fr-FR" sz="1300" dirty="0"/>
              <a:t>, </a:t>
            </a:r>
            <a:r>
              <a:rPr lang="fr-FR" sz="1300" b="1" dirty="0"/>
              <a:t>Facebook</a:t>
            </a:r>
            <a:r>
              <a:rPr lang="fr-FR" sz="1300" dirty="0"/>
              <a:t>, </a:t>
            </a:r>
            <a:r>
              <a:rPr lang="fr-FR" sz="1300" b="1" dirty="0"/>
              <a:t>IBM</a:t>
            </a:r>
            <a:r>
              <a:rPr lang="fr-FR" sz="1300" dirty="0"/>
              <a:t>, </a:t>
            </a:r>
            <a:r>
              <a:rPr lang="fr-FR" sz="1300" b="1" dirty="0"/>
              <a:t>Microsoft</a:t>
            </a:r>
            <a:r>
              <a:rPr lang="fr-FR" sz="1300" dirty="0"/>
              <a:t> et </a:t>
            </a:r>
            <a:r>
              <a:rPr lang="fr-FR" sz="1300" b="1" dirty="0"/>
              <a:t>Amazon</a:t>
            </a:r>
            <a:r>
              <a:rPr lang="fr-FR" sz="1300" dirty="0"/>
              <a:t> officialisent dans un communiqué commun la création du « </a:t>
            </a:r>
            <a:r>
              <a:rPr lang="fr-FR" sz="1300" b="1" dirty="0"/>
              <a:t>Partnership on </a:t>
            </a:r>
            <a:r>
              <a:rPr lang="fr-FR" sz="1300" b="1" dirty="0" err="1"/>
              <a:t>Artificial</a:t>
            </a:r>
            <a:r>
              <a:rPr lang="fr-FR" sz="1300" b="1" dirty="0"/>
              <a:t> Intelligence to </a:t>
            </a:r>
            <a:r>
              <a:rPr lang="fr-FR" sz="1300" b="1" dirty="0" err="1"/>
              <a:t>Benefit</a:t>
            </a:r>
            <a:r>
              <a:rPr lang="fr-FR" sz="1300" b="1" dirty="0"/>
              <a:t> People and Society </a:t>
            </a:r>
            <a:r>
              <a:rPr lang="fr-FR" sz="1300" dirty="0"/>
              <a:t>»</a:t>
            </a:r>
          </a:p>
        </p:txBody>
      </p:sp>
      <p:sp>
        <p:nvSpPr>
          <p:cNvPr id="6" name="Espace réservé du pied de page 5">
            <a:extLst>
              <a:ext uri="{FF2B5EF4-FFF2-40B4-BE49-F238E27FC236}">
                <a16:creationId xmlns:a16="http://schemas.microsoft.com/office/drawing/2014/main" id="{983F41B9-CDD2-4DAB-9FE1-AA9A8E082060}"/>
              </a:ext>
            </a:extLst>
          </p:cNvPr>
          <p:cNvSpPr>
            <a:spLocks noGrp="1"/>
          </p:cNvSpPr>
          <p:nvPr>
            <p:ph type="ftr" sz="quarter" idx="11"/>
          </p:nvPr>
        </p:nvSpPr>
        <p:spPr>
          <a:xfrm>
            <a:off x="2521811" y="5563895"/>
            <a:ext cx="3908793" cy="365125"/>
          </a:xfrm>
        </p:spPr>
        <p:txBody>
          <a:bodyPr rtlCol="0"/>
          <a:lstStyle/>
          <a:p>
            <a:pPr rtl="0"/>
            <a:r>
              <a:rPr lang="fr-FR" b="1" dirty="0"/>
              <a:t>IBM &amp; Lenovo: </a:t>
            </a:r>
            <a:r>
              <a:rPr lang="fr-FR" b="1" dirty="0" err="1"/>
              <a:t>ThinkPad</a:t>
            </a:r>
            <a:endParaRPr lang="fr-FR" b="1" dirty="0"/>
          </a:p>
        </p:txBody>
      </p:sp>
      <p:sp>
        <p:nvSpPr>
          <p:cNvPr id="7" name="Espace réservé du numéro de diapositive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rtlCol="0"/>
          <a:lstStyle/>
          <a:p>
            <a:pPr rtl="0"/>
            <a:fld id="{D495E168-DA5E-4888-8D8A-92B118324C14}" type="slidenum">
              <a:rPr lang="fr-FR" smtClean="0"/>
              <a:pPr rtl="0"/>
              <a:t>6</a:t>
            </a:fld>
            <a:endParaRPr lang="fr-FR" dirty="0"/>
          </a:p>
        </p:txBody>
      </p:sp>
    </p:spTree>
    <p:extLst>
      <p:ext uri="{BB962C8B-B14F-4D97-AF65-F5344CB8AC3E}">
        <p14:creationId xmlns:p14="http://schemas.microsoft.com/office/powerpoint/2010/main" val="24789713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Espace réservé de graphique 20" descr="Graphique en secteurs">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513629912"/>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3"/>
          </a:graphicData>
        </a:graphic>
      </p:graphicFrame>
      <p:sp>
        <p:nvSpPr>
          <p:cNvPr id="2" name="Titre 1">
            <a:extLst>
              <a:ext uri="{FF2B5EF4-FFF2-40B4-BE49-F238E27FC236}">
                <a16:creationId xmlns:a16="http://schemas.microsoft.com/office/drawing/2014/main" id="{4991AEBC-6D9D-4D30-BB4C-43FE1370375F}"/>
              </a:ext>
            </a:extLst>
          </p:cNvPr>
          <p:cNvSpPr>
            <a:spLocks noGrp="1"/>
          </p:cNvSpPr>
          <p:nvPr>
            <p:ph type="title"/>
          </p:nvPr>
        </p:nvSpPr>
        <p:spPr/>
        <p:txBody>
          <a:bodyPr rtlCol="0">
            <a:normAutofit fontScale="90000"/>
          </a:bodyPr>
          <a:lstStyle/>
          <a:p>
            <a:pPr rtl="0"/>
            <a:r>
              <a:rPr lang="fr-FR" sz="7300" dirty="0"/>
              <a:t>Activités</a:t>
            </a:r>
            <a:endParaRPr lang="fr-FR" dirty="0"/>
          </a:p>
        </p:txBody>
      </p:sp>
      <p:sp>
        <p:nvSpPr>
          <p:cNvPr id="5" name="Espace réservé du texte 4">
            <a:extLst>
              <a:ext uri="{FF2B5EF4-FFF2-40B4-BE49-F238E27FC236}">
                <a16:creationId xmlns:a16="http://schemas.microsoft.com/office/drawing/2014/main" id="{C7BFDBF9-B20C-4919-9CE3-90C6CDC85BDD}"/>
              </a:ext>
            </a:extLst>
          </p:cNvPr>
          <p:cNvSpPr>
            <a:spLocks noGrp="1"/>
          </p:cNvSpPr>
          <p:nvPr>
            <p:ph type="body" sz="quarter" idx="16"/>
          </p:nvPr>
        </p:nvSpPr>
        <p:spPr>
          <a:xfrm>
            <a:off x="5642753" y="2449076"/>
            <a:ext cx="5711047" cy="836431"/>
          </a:xfrm>
        </p:spPr>
        <p:txBody>
          <a:bodyPr rtlCol="0"/>
          <a:lstStyle/>
          <a:p>
            <a:pPr rtl="0"/>
            <a:r>
              <a:rPr lang="fr-FR" sz="1600" dirty="0"/>
              <a:t>IBM était autrefois très centrée sur la conception et la commercialisation de matériels informatiques et en particulier d'ordinateurs centraux. En 2015, la contribution au bénéfice des différentes activités se décompose comme suit :</a:t>
            </a:r>
          </a:p>
        </p:txBody>
      </p:sp>
      <p:sp>
        <p:nvSpPr>
          <p:cNvPr id="24" name="Ovale 23" descr="Forme de cercle">
            <a:extLst>
              <a:ext uri="{FF2B5EF4-FFF2-40B4-BE49-F238E27FC236}">
                <a16:creationId xmlns:a16="http://schemas.microsoft.com/office/drawing/2014/main" id="{FC7368B7-D4B3-45CE-95D8-0AA892A56116}"/>
              </a:ext>
            </a:extLst>
          </p:cNvPr>
          <p:cNvSpPr/>
          <p:nvPr/>
        </p:nvSpPr>
        <p:spPr>
          <a:xfrm>
            <a:off x="6025782" y="3773160"/>
            <a:ext cx="384048" cy="384048"/>
          </a:xfrm>
          <a:prstGeom prst="ellipse">
            <a:avLst/>
          </a:prstGeom>
          <a:solidFill>
            <a:srgbClr val="008EDC"/>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dirty="0"/>
          </a:p>
        </p:txBody>
      </p:sp>
      <p:sp>
        <p:nvSpPr>
          <p:cNvPr id="10" name="Espace réservé du texte 9">
            <a:extLst>
              <a:ext uri="{FF2B5EF4-FFF2-40B4-BE49-F238E27FC236}">
                <a16:creationId xmlns:a16="http://schemas.microsoft.com/office/drawing/2014/main" id="{B9D2CE79-7062-4C12-A2AE-683EAD4CCE0C}"/>
              </a:ext>
            </a:extLst>
          </p:cNvPr>
          <p:cNvSpPr>
            <a:spLocks noGrp="1"/>
          </p:cNvSpPr>
          <p:nvPr>
            <p:ph type="body" idx="24"/>
          </p:nvPr>
        </p:nvSpPr>
        <p:spPr>
          <a:xfrm>
            <a:off x="6409830" y="3716891"/>
            <a:ext cx="1597889" cy="365125"/>
          </a:xfrm>
        </p:spPr>
        <p:txBody>
          <a:bodyPr rtlCol="0"/>
          <a:lstStyle/>
          <a:p>
            <a:pPr rtl="0"/>
            <a:r>
              <a:rPr lang="fr-FR" dirty="0"/>
              <a:t>13 %</a:t>
            </a:r>
          </a:p>
        </p:txBody>
      </p:sp>
      <p:sp>
        <p:nvSpPr>
          <p:cNvPr id="11" name="Espace réservé du texte 10">
            <a:extLst>
              <a:ext uri="{FF2B5EF4-FFF2-40B4-BE49-F238E27FC236}">
                <a16:creationId xmlns:a16="http://schemas.microsoft.com/office/drawing/2014/main" id="{25FB3E19-7A7E-47B8-A21F-09F559854C8C}"/>
              </a:ext>
            </a:extLst>
          </p:cNvPr>
          <p:cNvSpPr>
            <a:spLocks noGrp="1"/>
          </p:cNvSpPr>
          <p:nvPr>
            <p:ph type="body" sz="quarter" idx="25"/>
          </p:nvPr>
        </p:nvSpPr>
        <p:spPr>
          <a:xfrm>
            <a:off x="6399646" y="3975513"/>
            <a:ext cx="1597889" cy="365125"/>
          </a:xfrm>
        </p:spPr>
        <p:txBody>
          <a:bodyPr rtlCol="0">
            <a:normAutofit/>
          </a:bodyPr>
          <a:lstStyle/>
          <a:p>
            <a:pPr rtl="0"/>
            <a:r>
              <a:rPr lang="fr-FR" dirty="0"/>
              <a:t>Matériels</a:t>
            </a:r>
          </a:p>
        </p:txBody>
      </p:sp>
      <p:sp>
        <p:nvSpPr>
          <p:cNvPr id="25" name="Ovale 24" descr="Forme de cercle">
            <a:extLst>
              <a:ext uri="{FF2B5EF4-FFF2-40B4-BE49-F238E27FC236}">
                <a16:creationId xmlns:a16="http://schemas.microsoft.com/office/drawing/2014/main" id="{CB3E6EAD-AA8B-4D6A-B852-670A3BE077FA}"/>
              </a:ext>
            </a:extLst>
          </p:cNvPr>
          <p:cNvSpPr/>
          <p:nvPr/>
        </p:nvSpPr>
        <p:spPr>
          <a:xfrm>
            <a:off x="8936461" y="3774028"/>
            <a:ext cx="384048" cy="384048"/>
          </a:xfrm>
          <a:prstGeom prst="ellipse">
            <a:avLst/>
          </a:prstGeom>
          <a:solidFill>
            <a:srgbClr val="D30F6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dirty="0"/>
          </a:p>
        </p:txBody>
      </p:sp>
      <p:sp>
        <p:nvSpPr>
          <p:cNvPr id="14" name="Espace réservé du texte 13">
            <a:extLst>
              <a:ext uri="{FF2B5EF4-FFF2-40B4-BE49-F238E27FC236}">
                <a16:creationId xmlns:a16="http://schemas.microsoft.com/office/drawing/2014/main" id="{BDFECF88-E632-4781-8739-84E6E892DC4D}"/>
              </a:ext>
            </a:extLst>
          </p:cNvPr>
          <p:cNvSpPr>
            <a:spLocks noGrp="1"/>
          </p:cNvSpPr>
          <p:nvPr>
            <p:ph type="body" idx="28"/>
          </p:nvPr>
        </p:nvSpPr>
        <p:spPr>
          <a:xfrm>
            <a:off x="9320509" y="3712486"/>
            <a:ext cx="1597889" cy="365125"/>
          </a:xfrm>
        </p:spPr>
        <p:txBody>
          <a:bodyPr rtlCol="0"/>
          <a:lstStyle/>
          <a:p>
            <a:pPr rtl="0"/>
            <a:r>
              <a:rPr lang="fr-FR" dirty="0"/>
              <a:t>23 %</a:t>
            </a:r>
          </a:p>
        </p:txBody>
      </p:sp>
      <p:sp>
        <p:nvSpPr>
          <p:cNvPr id="15" name="Espace réservé du texte 14">
            <a:extLst>
              <a:ext uri="{FF2B5EF4-FFF2-40B4-BE49-F238E27FC236}">
                <a16:creationId xmlns:a16="http://schemas.microsoft.com/office/drawing/2014/main" id="{71D0B53C-EBAB-4000-8108-72EE7F62A93A}"/>
              </a:ext>
            </a:extLst>
          </p:cNvPr>
          <p:cNvSpPr>
            <a:spLocks noGrp="1"/>
          </p:cNvSpPr>
          <p:nvPr>
            <p:ph type="body" sz="quarter" idx="29"/>
          </p:nvPr>
        </p:nvSpPr>
        <p:spPr>
          <a:xfrm>
            <a:off x="9320509" y="3992984"/>
            <a:ext cx="1597889" cy="365125"/>
          </a:xfrm>
        </p:spPr>
        <p:txBody>
          <a:bodyPr rtlCol="0">
            <a:normAutofit/>
          </a:bodyPr>
          <a:lstStyle/>
          <a:p>
            <a:pPr rtl="0"/>
            <a:r>
              <a:rPr lang="fr-FR" dirty="0"/>
              <a:t>Logiciels</a:t>
            </a:r>
          </a:p>
        </p:txBody>
      </p:sp>
      <p:sp>
        <p:nvSpPr>
          <p:cNvPr id="19" name="Ovale 18" descr="Forme de cercle">
            <a:extLst>
              <a:ext uri="{FF2B5EF4-FFF2-40B4-BE49-F238E27FC236}">
                <a16:creationId xmlns:a16="http://schemas.microsoft.com/office/drawing/2014/main" id="{74F8D4E4-1B47-416C-9A28-44D029B05DF3}"/>
              </a:ext>
            </a:extLst>
          </p:cNvPr>
          <p:cNvSpPr/>
          <p:nvPr/>
        </p:nvSpPr>
        <p:spPr>
          <a:xfrm>
            <a:off x="6025782" y="4494643"/>
            <a:ext cx="384048" cy="384048"/>
          </a:xfrm>
          <a:prstGeom prst="ellipse">
            <a:avLst/>
          </a:prstGeom>
          <a:solidFill>
            <a:srgbClr val="7A0078"/>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dirty="0"/>
          </a:p>
        </p:txBody>
      </p:sp>
      <p:sp>
        <p:nvSpPr>
          <p:cNvPr id="8" name="Espace réservé du texte 7">
            <a:extLst>
              <a:ext uri="{FF2B5EF4-FFF2-40B4-BE49-F238E27FC236}">
                <a16:creationId xmlns:a16="http://schemas.microsoft.com/office/drawing/2014/main" id="{B20CA877-BC73-44B2-B723-8023CA00ED00}"/>
              </a:ext>
            </a:extLst>
          </p:cNvPr>
          <p:cNvSpPr>
            <a:spLocks noGrp="1"/>
          </p:cNvSpPr>
          <p:nvPr>
            <p:ph type="body" idx="22"/>
          </p:nvPr>
        </p:nvSpPr>
        <p:spPr>
          <a:xfrm>
            <a:off x="6399646" y="4448392"/>
            <a:ext cx="1597889" cy="365125"/>
          </a:xfrm>
        </p:spPr>
        <p:txBody>
          <a:bodyPr rtlCol="0"/>
          <a:lstStyle/>
          <a:p>
            <a:pPr rtl="0"/>
            <a:r>
              <a:rPr lang="fr-FR" dirty="0"/>
              <a:t>4 %</a:t>
            </a:r>
          </a:p>
        </p:txBody>
      </p:sp>
      <p:sp>
        <p:nvSpPr>
          <p:cNvPr id="9" name="Espace réservé du texte 8">
            <a:extLst>
              <a:ext uri="{FF2B5EF4-FFF2-40B4-BE49-F238E27FC236}">
                <a16:creationId xmlns:a16="http://schemas.microsoft.com/office/drawing/2014/main" id="{9C508980-C5CA-4BC3-A366-9BA1490CA438}"/>
              </a:ext>
            </a:extLst>
          </p:cNvPr>
          <p:cNvSpPr>
            <a:spLocks noGrp="1"/>
          </p:cNvSpPr>
          <p:nvPr>
            <p:ph type="body" sz="quarter" idx="23"/>
          </p:nvPr>
        </p:nvSpPr>
        <p:spPr>
          <a:xfrm>
            <a:off x="6409830" y="4756250"/>
            <a:ext cx="3686982" cy="365125"/>
          </a:xfrm>
        </p:spPr>
        <p:txBody>
          <a:bodyPr rtlCol="0">
            <a:normAutofit/>
          </a:bodyPr>
          <a:lstStyle/>
          <a:p>
            <a:pPr rtl="0"/>
            <a:r>
              <a:rPr lang="fr-FR" dirty="0"/>
              <a:t>Financement</a:t>
            </a:r>
          </a:p>
        </p:txBody>
      </p:sp>
      <p:sp>
        <p:nvSpPr>
          <p:cNvPr id="22" name="Ovale 21" descr="Forme de cercle">
            <a:extLst>
              <a:ext uri="{FF2B5EF4-FFF2-40B4-BE49-F238E27FC236}">
                <a16:creationId xmlns:a16="http://schemas.microsoft.com/office/drawing/2014/main" id="{F25A7B72-F802-4A5B-9C15-E6092A747BDA}"/>
              </a:ext>
            </a:extLst>
          </p:cNvPr>
          <p:cNvSpPr/>
          <p:nvPr/>
        </p:nvSpPr>
        <p:spPr>
          <a:xfrm>
            <a:off x="8936461" y="4494643"/>
            <a:ext cx="384048" cy="384048"/>
          </a:xfrm>
          <a:prstGeom prst="ellipse">
            <a:avLst/>
          </a:prstGeom>
          <a:solidFill>
            <a:srgbClr val="006FC9"/>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fr-FR" dirty="0"/>
          </a:p>
        </p:txBody>
      </p:sp>
      <p:sp>
        <p:nvSpPr>
          <p:cNvPr id="16" name="Espace réservé du texte 15">
            <a:extLst>
              <a:ext uri="{FF2B5EF4-FFF2-40B4-BE49-F238E27FC236}">
                <a16:creationId xmlns:a16="http://schemas.microsoft.com/office/drawing/2014/main" id="{F685F4B4-4174-4802-8880-EBF24FC23D34}"/>
              </a:ext>
            </a:extLst>
          </p:cNvPr>
          <p:cNvSpPr>
            <a:spLocks noGrp="1"/>
          </p:cNvSpPr>
          <p:nvPr>
            <p:ph type="body" idx="30"/>
          </p:nvPr>
        </p:nvSpPr>
        <p:spPr>
          <a:xfrm>
            <a:off x="9320509" y="4451492"/>
            <a:ext cx="1597889" cy="365125"/>
          </a:xfrm>
        </p:spPr>
        <p:txBody>
          <a:bodyPr rtlCol="0"/>
          <a:lstStyle/>
          <a:p>
            <a:pPr rtl="0"/>
            <a:r>
              <a:rPr lang="fr-FR" dirty="0"/>
              <a:t>60 %</a:t>
            </a:r>
          </a:p>
        </p:txBody>
      </p:sp>
      <p:sp>
        <p:nvSpPr>
          <p:cNvPr id="17" name="Espace réservé du texte 16">
            <a:extLst>
              <a:ext uri="{FF2B5EF4-FFF2-40B4-BE49-F238E27FC236}">
                <a16:creationId xmlns:a16="http://schemas.microsoft.com/office/drawing/2014/main" id="{64A8CDE2-952B-4BD3-A740-DF54D4C7E841}"/>
              </a:ext>
            </a:extLst>
          </p:cNvPr>
          <p:cNvSpPr>
            <a:spLocks noGrp="1"/>
          </p:cNvSpPr>
          <p:nvPr>
            <p:ph type="body" sz="quarter" idx="31"/>
          </p:nvPr>
        </p:nvSpPr>
        <p:spPr>
          <a:xfrm>
            <a:off x="9320509" y="4737327"/>
            <a:ext cx="1597889" cy="365125"/>
          </a:xfrm>
        </p:spPr>
        <p:txBody>
          <a:bodyPr rtlCol="0">
            <a:normAutofit/>
          </a:bodyPr>
          <a:lstStyle/>
          <a:p>
            <a:pPr rtl="0"/>
            <a:r>
              <a:rPr lang="fr-FR" dirty="0"/>
              <a:t>Services</a:t>
            </a:r>
          </a:p>
        </p:txBody>
      </p:sp>
      <p:sp>
        <p:nvSpPr>
          <p:cNvPr id="4" name="Espace réservé du numéro de diapositive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rtlCol="0"/>
          <a:lstStyle/>
          <a:p>
            <a:pPr rtl="0"/>
            <a:fld id="{D495E168-DA5E-4888-8D8A-92B118324C14}" type="slidenum">
              <a:rPr lang="fr-FR" smtClean="0"/>
              <a:t>7</a:t>
            </a:fld>
            <a:endParaRPr lang="fr-FR" dirty="0"/>
          </a:p>
        </p:txBody>
      </p:sp>
    </p:spTree>
    <p:extLst>
      <p:ext uri="{BB962C8B-B14F-4D97-AF65-F5344CB8AC3E}">
        <p14:creationId xmlns:p14="http://schemas.microsoft.com/office/powerpoint/2010/main" val="126615798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79B87-4AA7-436A-A28E-213168C1C67B}"/>
              </a:ext>
            </a:extLst>
          </p:cNvPr>
          <p:cNvSpPr>
            <a:spLocks noGrp="1"/>
          </p:cNvSpPr>
          <p:nvPr>
            <p:ph type="title"/>
          </p:nvPr>
        </p:nvSpPr>
        <p:spPr>
          <a:xfrm>
            <a:off x="811115" y="1324210"/>
            <a:ext cx="4503295" cy="950509"/>
          </a:xfrm>
        </p:spPr>
        <p:txBody>
          <a:bodyPr rtlCol="0">
            <a:normAutofit fontScale="90000"/>
          </a:bodyPr>
          <a:lstStyle/>
          <a:p>
            <a:r>
              <a:rPr lang="fr-FR" dirty="0"/>
              <a:t>Activités: Matériels</a:t>
            </a:r>
          </a:p>
        </p:txBody>
      </p:sp>
      <p:sp>
        <p:nvSpPr>
          <p:cNvPr id="24" name="Espace réservé du texte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5" y="2216037"/>
            <a:ext cx="4565650" cy="701675"/>
          </a:xfrm>
        </p:spPr>
        <p:txBody>
          <a:bodyPr rtlCol="0"/>
          <a:lstStyle/>
          <a:p>
            <a:pPr rtl="0"/>
            <a:r>
              <a:rPr lang="fr-FR" sz="1600" dirty="0"/>
              <a:t>La gamme de produits de la division Matériel d’IBM se décompose en 5 grandes familles :</a:t>
            </a:r>
          </a:p>
        </p:txBody>
      </p:sp>
      <p:sp>
        <p:nvSpPr>
          <p:cNvPr id="5" name="Espace réservé du texte 4">
            <a:extLst>
              <a:ext uri="{FF2B5EF4-FFF2-40B4-BE49-F238E27FC236}">
                <a16:creationId xmlns:a16="http://schemas.microsoft.com/office/drawing/2014/main" id="{5DD2790B-AC76-457A-BCB5-3E68F230ED5B}"/>
              </a:ext>
            </a:extLst>
          </p:cNvPr>
          <p:cNvSpPr>
            <a:spLocks noGrp="1"/>
          </p:cNvSpPr>
          <p:nvPr>
            <p:ph type="body" sz="quarter" idx="15"/>
          </p:nvPr>
        </p:nvSpPr>
        <p:spPr>
          <a:xfrm>
            <a:off x="628731" y="2649517"/>
            <a:ext cx="4975115" cy="3148252"/>
          </a:xfrm>
        </p:spPr>
        <p:txBody>
          <a:bodyPr rtlCol="0"/>
          <a:lstStyle/>
          <a:p>
            <a:pPr rtl="0"/>
            <a:r>
              <a:rPr lang="fr-FR" b="1" dirty="0"/>
              <a:t>System</a:t>
            </a:r>
            <a:r>
              <a:rPr lang="fr-FR" dirty="0"/>
              <a:t> </a:t>
            </a:r>
            <a:r>
              <a:rPr lang="fr-FR" b="1" dirty="0"/>
              <a:t>z</a:t>
            </a:r>
            <a:r>
              <a:rPr lang="fr-FR" dirty="0"/>
              <a:t>: ligne de produits adaptée pour la continuité des affaires, l’optimisation de la charge de travail et l’intégration de processus d’entreprise.</a:t>
            </a:r>
          </a:p>
          <a:p>
            <a:pPr rtl="0"/>
            <a:r>
              <a:rPr lang="fr-FR" b="1" dirty="0"/>
              <a:t>Power</a:t>
            </a:r>
            <a:r>
              <a:rPr lang="fr-FR" dirty="0"/>
              <a:t> </a:t>
            </a:r>
            <a:r>
              <a:rPr lang="fr-FR" b="1" dirty="0" err="1"/>
              <a:t>Systems</a:t>
            </a:r>
            <a:r>
              <a:rPr lang="fr-FR" dirty="0"/>
              <a:t> est la famille de serveurs basés sur des processeurs </a:t>
            </a:r>
            <a:r>
              <a:rPr lang="fr-FR" b="1" dirty="0"/>
              <a:t>RISC</a:t>
            </a:r>
            <a:r>
              <a:rPr lang="fr-FR" dirty="0"/>
              <a:t> construits par </a:t>
            </a:r>
            <a:r>
              <a:rPr lang="fr-FR" b="1" dirty="0"/>
              <a:t>IBM</a:t>
            </a:r>
            <a:r>
              <a:rPr lang="fr-FR" dirty="0"/>
              <a:t>.</a:t>
            </a:r>
          </a:p>
          <a:p>
            <a:pPr rtl="0"/>
            <a:r>
              <a:rPr lang="fr-FR" b="1" dirty="0"/>
              <a:t>Stockage</a:t>
            </a:r>
            <a:r>
              <a:rPr lang="fr-FR" dirty="0"/>
              <a:t> : </a:t>
            </a:r>
            <a:r>
              <a:rPr lang="fr-FR" b="1" dirty="0"/>
              <a:t>IBM</a:t>
            </a:r>
            <a:r>
              <a:rPr lang="fr-FR" dirty="0"/>
              <a:t> offre un ensemble de matériels et logiciels pour maitriser la forte croissance des données des entreprises.</a:t>
            </a:r>
          </a:p>
          <a:p>
            <a:pPr rtl="0"/>
            <a:r>
              <a:rPr lang="fr-FR" b="1" dirty="0"/>
              <a:t>Terminaux point de vente et bornes libre service </a:t>
            </a:r>
            <a:r>
              <a:rPr lang="fr-FR" dirty="0"/>
              <a:t>: </a:t>
            </a:r>
            <a:r>
              <a:rPr lang="fr-FR" b="1" dirty="0"/>
              <a:t>IBM</a:t>
            </a:r>
            <a:r>
              <a:rPr lang="fr-FR" dirty="0"/>
              <a:t> est aujourd’hui le numéro un mondial des terminaux points de vente vendus et de parcs installés dans le monde.</a:t>
            </a:r>
          </a:p>
          <a:p>
            <a:pPr rtl="0"/>
            <a:r>
              <a:rPr lang="fr-FR" b="1" dirty="0"/>
              <a:t>Offres</a:t>
            </a:r>
            <a:r>
              <a:rPr lang="fr-FR" dirty="0"/>
              <a:t> </a:t>
            </a:r>
            <a:r>
              <a:rPr lang="fr-FR" b="1" dirty="0"/>
              <a:t>réseaux</a:t>
            </a:r>
            <a:r>
              <a:rPr lang="fr-FR" dirty="0"/>
              <a:t> : </a:t>
            </a:r>
            <a:r>
              <a:rPr lang="fr-FR" b="1" dirty="0"/>
              <a:t>IBM</a:t>
            </a:r>
            <a:r>
              <a:rPr lang="fr-FR" dirty="0"/>
              <a:t> commercialise aussi du matériel de connexion réseau.</a:t>
            </a:r>
          </a:p>
        </p:txBody>
      </p:sp>
      <p:pic>
        <p:nvPicPr>
          <p:cNvPr id="14" name="Espace réservé d’image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3"/>
          <a:srcRect t="9840" b="9840"/>
          <a:stretch/>
        </p:blipFill>
        <p:spPr>
          <a:xfrm>
            <a:off x="5771770" y="1483675"/>
            <a:ext cx="6421408" cy="3438427"/>
          </a:xfrm>
        </p:spPr>
      </p:pic>
      <p:sp>
        <p:nvSpPr>
          <p:cNvPr id="3" name="Espace réservé du pied de page 2">
            <a:extLst>
              <a:ext uri="{FF2B5EF4-FFF2-40B4-BE49-F238E27FC236}">
                <a16:creationId xmlns:a16="http://schemas.microsoft.com/office/drawing/2014/main" id="{56F8E1FB-FE5C-46BC-83C4-88721E70C4E1}"/>
              </a:ext>
            </a:extLst>
          </p:cNvPr>
          <p:cNvSpPr>
            <a:spLocks noGrp="1"/>
          </p:cNvSpPr>
          <p:nvPr>
            <p:ph type="ftr" sz="quarter" idx="11"/>
          </p:nvPr>
        </p:nvSpPr>
        <p:spPr>
          <a:xfrm>
            <a:off x="7445007" y="4821773"/>
            <a:ext cx="3908793" cy="365125"/>
          </a:xfrm>
        </p:spPr>
        <p:txBody>
          <a:bodyPr rtlCol="0"/>
          <a:lstStyle/>
          <a:p>
            <a:pPr rtl="0"/>
            <a:r>
              <a:rPr lang="fr-FR" b="1" dirty="0"/>
              <a:t>IBM Watson</a:t>
            </a:r>
          </a:p>
        </p:txBody>
      </p:sp>
      <p:sp>
        <p:nvSpPr>
          <p:cNvPr id="4" name="Espace réservé du numéro de diapositive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rtlCol="0"/>
          <a:lstStyle/>
          <a:p>
            <a:pPr rtl="0"/>
            <a:fld id="{D495E168-DA5E-4888-8D8A-92B118324C14}" type="slidenum">
              <a:rPr lang="fr-FR" smtClean="0"/>
              <a:pPr rtl="0"/>
              <a:t>8</a:t>
            </a:fld>
            <a:endParaRPr lang="fr-FR" dirty="0"/>
          </a:p>
        </p:txBody>
      </p:sp>
    </p:spTree>
    <p:extLst>
      <p:ext uri="{BB962C8B-B14F-4D97-AF65-F5344CB8AC3E}">
        <p14:creationId xmlns:p14="http://schemas.microsoft.com/office/powerpoint/2010/main" val="202353558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79B87-4AA7-436A-A28E-213168C1C67B}"/>
              </a:ext>
            </a:extLst>
          </p:cNvPr>
          <p:cNvSpPr>
            <a:spLocks noGrp="1"/>
          </p:cNvSpPr>
          <p:nvPr>
            <p:ph type="title"/>
          </p:nvPr>
        </p:nvSpPr>
        <p:spPr>
          <a:xfrm>
            <a:off x="840015" y="1586116"/>
            <a:ext cx="8559388" cy="950509"/>
          </a:xfrm>
        </p:spPr>
        <p:txBody>
          <a:bodyPr rtlCol="0">
            <a:normAutofit fontScale="90000"/>
          </a:bodyPr>
          <a:lstStyle/>
          <a:p>
            <a:r>
              <a:rPr lang="fr-FR" dirty="0"/>
              <a:t>Activités: Financement</a:t>
            </a:r>
            <a:br>
              <a:rPr lang="fr-FR" sz="4000" dirty="0"/>
            </a:br>
            <a:endParaRPr lang="fr-FR" dirty="0"/>
          </a:p>
        </p:txBody>
      </p:sp>
      <p:sp>
        <p:nvSpPr>
          <p:cNvPr id="24" name="Espace réservé du texte 23">
            <a:extLst>
              <a:ext uri="{FF2B5EF4-FFF2-40B4-BE49-F238E27FC236}">
                <a16:creationId xmlns:a16="http://schemas.microsoft.com/office/drawing/2014/main" id="{DA95CB00-346A-4BCB-AB0E-28FBDAD2E1ED}"/>
              </a:ext>
            </a:extLst>
          </p:cNvPr>
          <p:cNvSpPr>
            <a:spLocks noGrp="1"/>
          </p:cNvSpPr>
          <p:nvPr>
            <p:ph type="body" sz="quarter" idx="16"/>
          </p:nvPr>
        </p:nvSpPr>
        <p:spPr>
          <a:xfrm>
            <a:off x="811114" y="2216037"/>
            <a:ext cx="4809510" cy="701675"/>
          </a:xfrm>
        </p:spPr>
        <p:txBody>
          <a:bodyPr rtlCol="0"/>
          <a:lstStyle/>
          <a:p>
            <a:pPr rtl="0"/>
            <a:r>
              <a:rPr lang="fr-FR" sz="1600" dirty="0"/>
              <a:t>Numéro 1 mondial du financement informatique, IBM bénéficie de 30 années d'expérience dans le financement de projets informatiques et solutions métiers. IBM est présent dans 50 pays et compte plus de 125000 clients.</a:t>
            </a:r>
          </a:p>
        </p:txBody>
      </p:sp>
      <p:sp>
        <p:nvSpPr>
          <p:cNvPr id="5" name="Espace réservé du texte 4">
            <a:extLst>
              <a:ext uri="{FF2B5EF4-FFF2-40B4-BE49-F238E27FC236}">
                <a16:creationId xmlns:a16="http://schemas.microsoft.com/office/drawing/2014/main" id="{5DD2790B-AC76-457A-BCB5-3E68F230ED5B}"/>
              </a:ext>
            </a:extLst>
          </p:cNvPr>
          <p:cNvSpPr>
            <a:spLocks noGrp="1"/>
          </p:cNvSpPr>
          <p:nvPr>
            <p:ph type="body" sz="quarter" idx="15"/>
          </p:nvPr>
        </p:nvSpPr>
        <p:spPr>
          <a:xfrm>
            <a:off x="838201" y="3612772"/>
            <a:ext cx="4782424" cy="3148252"/>
          </a:xfrm>
        </p:spPr>
        <p:txBody>
          <a:bodyPr rtlCol="0">
            <a:normAutofit/>
          </a:bodyPr>
          <a:lstStyle/>
          <a:p>
            <a:pPr marL="0" indent="0" rtl="0">
              <a:buNone/>
            </a:pPr>
            <a:r>
              <a:rPr lang="fr-FR" sz="1600" b="1" dirty="0"/>
              <a:t>IBM propose:</a:t>
            </a:r>
          </a:p>
          <a:p>
            <a:r>
              <a:rPr lang="fr-FR" sz="1600" dirty="0"/>
              <a:t>Une palette d'offres de financement adaptées à ceux des grandes entreprises.</a:t>
            </a:r>
          </a:p>
          <a:p>
            <a:r>
              <a:rPr lang="fr-FR" sz="1600" dirty="0"/>
              <a:t>Des prestations de financement informatique incluant des matériels, des logiciels et des prestations de services, fournis par </a:t>
            </a:r>
            <a:r>
              <a:rPr lang="fr-FR" sz="1600" b="1" dirty="0"/>
              <a:t>IBM.</a:t>
            </a:r>
          </a:p>
        </p:txBody>
      </p:sp>
      <p:pic>
        <p:nvPicPr>
          <p:cNvPr id="14" name="Espace réservé d’image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3"/>
          <a:srcRect l="21686" t="746" r="3820" b="-746"/>
          <a:stretch/>
        </p:blipFill>
        <p:spPr>
          <a:xfrm>
            <a:off x="5771770" y="1483675"/>
            <a:ext cx="6421408" cy="3438427"/>
          </a:xfrm>
        </p:spPr>
      </p:pic>
      <p:sp>
        <p:nvSpPr>
          <p:cNvPr id="4" name="Espace réservé du numéro de diapositive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rtlCol="0"/>
          <a:lstStyle/>
          <a:p>
            <a:pPr rtl="0"/>
            <a:fld id="{D495E168-DA5E-4888-8D8A-92B118324C14}" type="slidenum">
              <a:rPr lang="fr-FR" smtClean="0"/>
              <a:pPr rtl="0"/>
              <a:t>9</a:t>
            </a:fld>
            <a:endParaRPr lang="fr-FR" dirty="0"/>
          </a:p>
        </p:txBody>
      </p:sp>
    </p:spTree>
    <p:extLst>
      <p:ext uri="{BB962C8B-B14F-4D97-AF65-F5344CB8AC3E}">
        <p14:creationId xmlns:p14="http://schemas.microsoft.com/office/powerpoint/2010/main" val="3854535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Thème Offic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741308_TF55923798" id="{6E723388-2550-4421-9B73-0503D75FA3B8}" vid="{A8AD2D38-7E99-4AD8-BD7B-65FC17AEF9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documentManagement/types"/>
    <ds:schemaRef ds:uri="fb0879af-3eba-417a-a55a-ffe6dcd6ca77"/>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de vacances amusantes</Template>
  <TotalTime>969</TotalTime>
  <Words>1609</Words>
  <Application>Microsoft Office PowerPoint</Application>
  <PresentationFormat>Grand écran</PresentationFormat>
  <Paragraphs>131</Paragraphs>
  <Slides>15</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Century Gothic</vt:lpstr>
      <vt:lpstr>Thème Office</vt:lpstr>
      <vt:lpstr>Etude d’entreprise:</vt:lpstr>
      <vt:lpstr>International Business Machines Corporation(IBM)</vt:lpstr>
      <vt:lpstr>Un peu d'histoire</vt:lpstr>
      <vt:lpstr>Un peu d'histoire</vt:lpstr>
      <vt:lpstr>Un peu d'histoire</vt:lpstr>
      <vt:lpstr>Un peu d'histoire</vt:lpstr>
      <vt:lpstr>Activités</vt:lpstr>
      <vt:lpstr>Activités: Matériels</vt:lpstr>
      <vt:lpstr>Activités: Financement </vt:lpstr>
      <vt:lpstr>Activités: Logiciels</vt:lpstr>
      <vt:lpstr>Activités: Services</vt:lpstr>
      <vt:lpstr>Recherche et développement</vt:lpstr>
      <vt:lpstr>Résultats financiers</vt:lpstr>
      <vt:lpstr>Présentation PowerPoint</vt:lpstr>
      <vt:lpstr>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d’entreprise:</dc:title>
  <dc:creator>CH MRBT</dc:creator>
  <cp:lastModifiedBy>CH MRBT</cp:lastModifiedBy>
  <cp:revision>38</cp:revision>
  <dcterms:created xsi:type="dcterms:W3CDTF">2021-06-04T16:43:02Z</dcterms:created>
  <dcterms:modified xsi:type="dcterms:W3CDTF">2021-06-05T08:54:47Z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