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3"/>
  </p:notesMasterIdLst>
  <p:sldIdLst>
    <p:sldId id="256" r:id="rId2"/>
    <p:sldId id="260" r:id="rId3"/>
    <p:sldId id="262" r:id="rId4"/>
    <p:sldId id="314" r:id="rId5"/>
    <p:sldId id="313" r:id="rId6"/>
    <p:sldId id="336" r:id="rId7"/>
    <p:sldId id="339" r:id="rId8"/>
    <p:sldId id="340" r:id="rId9"/>
    <p:sldId id="341" r:id="rId10"/>
    <p:sldId id="342" r:id="rId11"/>
    <p:sldId id="338" r:id="rId12"/>
    <p:sldId id="315" r:id="rId13"/>
    <p:sldId id="316" r:id="rId14"/>
    <p:sldId id="317" r:id="rId15"/>
    <p:sldId id="318" r:id="rId16"/>
    <p:sldId id="351" r:id="rId17"/>
    <p:sldId id="353" r:id="rId18"/>
    <p:sldId id="346" r:id="rId19"/>
    <p:sldId id="345" r:id="rId20"/>
    <p:sldId id="344" r:id="rId21"/>
    <p:sldId id="354" r:id="rId22"/>
    <p:sldId id="355" r:id="rId23"/>
    <p:sldId id="356" r:id="rId24"/>
    <p:sldId id="357" r:id="rId25"/>
    <p:sldId id="335" r:id="rId26"/>
    <p:sldId id="348" r:id="rId27"/>
    <p:sldId id="349" r:id="rId28"/>
    <p:sldId id="358" r:id="rId29"/>
    <p:sldId id="350" r:id="rId30"/>
    <p:sldId id="265" r:id="rId31"/>
    <p:sldId id="352" r:id="rId32"/>
  </p:sldIdLst>
  <p:sldSz cx="9144000" cy="5143500" type="screen16x9"/>
  <p:notesSz cx="6858000" cy="9144000"/>
  <p:embeddedFontLst>
    <p:embeddedFont>
      <p:font typeface="Archivo" panose="020B0604020202020204" charset="0"/>
      <p:regular r:id="rId34"/>
      <p:bold r:id="rId35"/>
      <p:italic r:id="rId36"/>
      <p:boldItalic r:id="rId37"/>
    </p:embeddedFont>
    <p:embeddedFont>
      <p:font typeface="Bebas Neue" panose="020B0606020202050201" pitchFamily="34" charset="0"/>
      <p:regular r:id="rId38"/>
    </p:embeddedFont>
    <p:embeddedFont>
      <p:font typeface="JetBrains Mono" panose="02000009000000000000" pitchFamily="49" charset="0"/>
      <p:regular r:id="rId39"/>
      <p:bold r:id="rId40"/>
    </p:embeddedFont>
    <p:embeddedFont>
      <p:font typeface="Poppins" panose="00000500000000000000" pitchFamily="2"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921"/>
    <a:srgbClr val="477116"/>
    <a:srgbClr val="41C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B8384-AD55-4080-984F-BCE4182D5223}">
  <a:tblStyle styleId="{462B8384-AD55-4080-984F-BCE4182D52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9AA257-AA54-46FE-836D-FA5D70EC53E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6110" autoAdjust="0"/>
  </p:normalViewPr>
  <p:slideViewPr>
    <p:cSldViewPr snapToGrid="0" showGuides="1">
      <p:cViewPr>
        <p:scale>
          <a:sx n="130" d="100"/>
          <a:sy n="130" d="100"/>
        </p:scale>
        <p:origin x="147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455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401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142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6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90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61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38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5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80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8059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144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429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758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Plot 1: Effect of Feature Selection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feature selection.</a:t>
            </a:r>
          </a:p>
          <a:p>
            <a:pPr marL="742950" lvl="1" indent="-285750">
              <a:buFont typeface="+mj-lt"/>
              <a:buAutoNum type="arabicPeriod"/>
            </a:pPr>
            <a:r>
              <a:rPr lang="en-US" dirty="0"/>
              <a:t>The density is higher in the middle regions for both "False" and "True" feature selection, indicating where most of the data points are concentrated.</a:t>
            </a:r>
          </a:p>
          <a:p>
            <a:pPr>
              <a:buFont typeface="+mj-lt"/>
              <a:buAutoNum type="arabicPeriod"/>
            </a:pPr>
            <a:r>
              <a:rPr lang="en-US" b="1" dirty="0"/>
              <a:t>Accuracy without Feature Selection</a:t>
            </a:r>
            <a:r>
              <a:rPr lang="en-US" dirty="0"/>
              <a:t>:</a:t>
            </a:r>
          </a:p>
          <a:p>
            <a:pPr marL="742950" lvl="1" indent="-285750">
              <a:buFont typeface="+mj-lt"/>
              <a:buAutoNum type="arabicPeriod"/>
            </a:pPr>
            <a:r>
              <a:rPr lang="en-US" dirty="0"/>
              <a:t>For "False" feature selection, accuracy scores are mostly spread between 0.70 and 0.80, with a concentration around 0.75.</a:t>
            </a:r>
          </a:p>
          <a:p>
            <a:pPr marL="742950" lvl="1" indent="-285750">
              <a:buFont typeface="+mj-lt"/>
              <a:buAutoNum type="arabicPeriod"/>
            </a:pPr>
            <a:r>
              <a:rPr lang="en-US" dirty="0"/>
              <a:t>There are a few data points above 0.80 but no significant outliers below 0.70.</a:t>
            </a:r>
          </a:p>
          <a:p>
            <a:pPr>
              <a:buFont typeface="+mj-lt"/>
              <a:buAutoNum type="arabicPeriod"/>
            </a:pPr>
            <a:r>
              <a:rPr lang="en-US" b="1" dirty="0"/>
              <a:t>Accuracy with Feature Selection</a:t>
            </a:r>
            <a:r>
              <a:rPr lang="en-US" dirty="0"/>
              <a:t>:</a:t>
            </a:r>
          </a:p>
          <a:p>
            <a:pPr marL="742950" lvl="1" indent="-285750">
              <a:buFont typeface="+mj-lt"/>
              <a:buAutoNum type="arabicPeriod"/>
            </a:pPr>
            <a:r>
              <a:rPr lang="en-US" dirty="0"/>
              <a:t>For "True" feature selection, accuracy scores are more varied, ranging from about 0.55 to 0.85.</a:t>
            </a:r>
          </a:p>
          <a:p>
            <a:pPr marL="742950" lvl="1" indent="-285750">
              <a:buFont typeface="+mj-lt"/>
              <a:buAutoNum type="arabicPeriod"/>
            </a:pPr>
            <a:r>
              <a:rPr lang="en-US" dirty="0"/>
              <a:t>There is a wider spread and the density is more evenly distributed between 0.70 and 0.80.</a:t>
            </a:r>
          </a:p>
          <a:p>
            <a:pPr marL="742950" lvl="1" indent="-285750">
              <a:buFont typeface="+mj-lt"/>
              <a:buAutoNum type="arabicPeriod"/>
            </a:pPr>
            <a:r>
              <a:rPr lang="en-US" dirty="0"/>
              <a:t>A few points are noticeably lower (around 0.55-0.60), which may indicate that feature selection can sometimes result in lower accuracy in certain cases.</a:t>
            </a:r>
          </a:p>
          <a:p>
            <a:pPr>
              <a:buFont typeface="+mj-lt"/>
              <a:buAutoNum type="arabicPeriod"/>
            </a:pPr>
            <a:r>
              <a:rPr lang="en-US" b="1" dirty="0"/>
              <a:t>Comparison</a:t>
            </a:r>
            <a:r>
              <a:rPr lang="en-US" dirty="0"/>
              <a:t>:</a:t>
            </a:r>
          </a:p>
          <a:p>
            <a:pPr marL="742950" lvl="1" indent="-285750">
              <a:buFont typeface="+mj-lt"/>
              <a:buAutoNum type="arabicPeriod"/>
            </a:pPr>
            <a:r>
              <a:rPr lang="en-US" dirty="0"/>
              <a:t>The overall accuracy range is broader with feature selection, indicating that it can lead to both higher and lower accuracies.</a:t>
            </a:r>
          </a:p>
          <a:p>
            <a:pPr marL="742950" lvl="1" indent="-285750">
              <a:buFont typeface="+mj-lt"/>
              <a:buAutoNum type="arabicPeriod"/>
            </a:pPr>
            <a:r>
              <a:rPr lang="en-US" dirty="0"/>
              <a:t>The median or central tendency for both seems similar, but feature selection introduces more variability in the results.</a:t>
            </a:r>
          </a:p>
          <a:p>
            <a:r>
              <a:rPr lang="en-US" b="1" dirty="0"/>
              <a:t>Plot 2: Effect of Preprocessing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preprocessing.</a:t>
            </a:r>
          </a:p>
          <a:p>
            <a:pPr marL="742950" lvl="1" indent="-285750">
              <a:buFont typeface="+mj-lt"/>
              <a:buAutoNum type="arabicPeriod"/>
            </a:pPr>
            <a:r>
              <a:rPr lang="en-US" dirty="0"/>
              <a:t>The density is higher in the middle regions for both "False" and "True" preprocessing, but with different spread patterns.</a:t>
            </a:r>
          </a:p>
          <a:p>
            <a:pPr>
              <a:buFont typeface="+mj-lt"/>
              <a:buAutoNum type="arabicPeriod"/>
            </a:pPr>
            <a:r>
              <a:rPr lang="en-US" b="1" dirty="0"/>
              <a:t>Accuracy without Preprocessing</a:t>
            </a:r>
            <a:r>
              <a:rPr lang="en-US" dirty="0"/>
              <a:t>:</a:t>
            </a:r>
          </a:p>
          <a:p>
            <a:pPr marL="742950" lvl="1" indent="-285750">
              <a:buFont typeface="+mj-lt"/>
              <a:buAutoNum type="arabicPeriod"/>
            </a:pPr>
            <a:r>
              <a:rPr lang="en-US" dirty="0"/>
              <a:t>For "False" preprocessing, accuracy scores are concentrated between 0.70 and 0.85, with a small number of outliers below 0.60.</a:t>
            </a:r>
          </a:p>
          <a:p>
            <a:pPr marL="742950" lvl="1" indent="-285750">
              <a:buFont typeface="+mj-lt"/>
              <a:buAutoNum type="arabicPeriod"/>
            </a:pPr>
            <a:r>
              <a:rPr lang="en-US" dirty="0"/>
              <a:t>The density peak is around 0.75-0.80.</a:t>
            </a:r>
          </a:p>
          <a:p>
            <a:pPr>
              <a:buFont typeface="+mj-lt"/>
              <a:buAutoNum type="arabicPeriod"/>
            </a:pPr>
            <a:r>
              <a:rPr lang="en-US" b="1" dirty="0"/>
              <a:t>Accuracy with Preprocessing</a:t>
            </a:r>
            <a:r>
              <a:rPr lang="en-US" dirty="0"/>
              <a:t>:</a:t>
            </a:r>
          </a:p>
          <a:p>
            <a:pPr marL="742950" lvl="1" indent="-285750">
              <a:buFont typeface="+mj-lt"/>
              <a:buAutoNum type="arabicPeriod"/>
            </a:pPr>
            <a:r>
              <a:rPr lang="en-US" dirty="0"/>
              <a:t>For "True" preprocessing, accuracy scores are also spread between 0.70 and 0.85, but with a higher density around 0.75-0.80.</a:t>
            </a:r>
          </a:p>
          <a:p>
            <a:pPr marL="742950" lvl="1" indent="-285750">
              <a:buFont typeface="+mj-lt"/>
              <a:buAutoNum type="arabicPeriod"/>
            </a:pPr>
            <a:r>
              <a:rPr lang="en-US" dirty="0"/>
              <a:t>There are fewer low outliers, indicating preprocessing tends to produce more consistently high accuracy scores.</a:t>
            </a:r>
          </a:p>
          <a:p>
            <a:pPr>
              <a:buFont typeface="+mj-lt"/>
              <a:buAutoNum type="arabicPeriod"/>
            </a:pPr>
            <a:r>
              <a:rPr lang="en-US" b="1" dirty="0"/>
              <a:t>Comparison</a:t>
            </a:r>
            <a:r>
              <a:rPr lang="en-US" dirty="0"/>
              <a:t>:</a:t>
            </a:r>
          </a:p>
          <a:p>
            <a:pPr marL="742950" lvl="1" indent="-285750">
              <a:buFont typeface="+mj-lt"/>
              <a:buAutoNum type="arabicPeriod"/>
            </a:pPr>
            <a:r>
              <a:rPr lang="en-US" dirty="0"/>
              <a:t>The range of accuracy scores is similar for both, but preprocessing appears to reduce the number of low accuracy outliers.</a:t>
            </a:r>
          </a:p>
          <a:p>
            <a:pPr marL="742950" lvl="1" indent="-285750">
              <a:buFont typeface="+mj-lt"/>
              <a:buAutoNum type="arabicPeriod"/>
            </a:pPr>
            <a:r>
              <a:rPr lang="en-US" dirty="0"/>
              <a:t>Preprocessing seems to result in a tighter clustering of accuracy scores around the higher range (0.75-0.80).</a:t>
            </a:r>
          </a:p>
          <a:p>
            <a:r>
              <a:rPr lang="en-US" b="1" dirty="0"/>
              <a:t>General Conclusions</a:t>
            </a:r>
          </a:p>
          <a:p>
            <a:pPr>
              <a:buFont typeface="+mj-lt"/>
              <a:buAutoNum type="arabicPeriod"/>
            </a:pPr>
            <a:r>
              <a:rPr lang="en-US" b="1" dirty="0"/>
              <a:t>Feature Selection</a:t>
            </a:r>
            <a:r>
              <a:rPr lang="en-US" dirty="0"/>
              <a:t>:</a:t>
            </a:r>
          </a:p>
          <a:p>
            <a:pPr marL="742950" lvl="1" indent="-285750">
              <a:buFont typeface="+mj-lt"/>
              <a:buAutoNum type="arabicPeriod"/>
            </a:pPr>
            <a:r>
              <a:rPr lang="en-US" dirty="0"/>
              <a:t>Introducing feature selection increases the variability in accuracy scores. This suggests that while feature selection can help improve model performance in some cases, it can also have a detrimental effect in others. Therefore, it's important to carefully evaluate and tune feature selection methods to ensure they are beneficial.</a:t>
            </a:r>
          </a:p>
          <a:p>
            <a:pPr>
              <a:buFont typeface="+mj-lt"/>
              <a:buAutoNum type="arabicPeriod"/>
            </a:pPr>
            <a:r>
              <a:rPr lang="en-US" b="1" dirty="0"/>
              <a:t>Preprocessing</a:t>
            </a:r>
            <a:r>
              <a:rPr lang="en-US" dirty="0"/>
              <a:t>:</a:t>
            </a:r>
          </a:p>
          <a:p>
            <a:pPr marL="742950" lvl="1" indent="-285750">
              <a:buFont typeface="+mj-lt"/>
              <a:buAutoNum type="arabicPeriod"/>
            </a:pPr>
            <a:r>
              <a:rPr lang="en-US" dirty="0"/>
              <a:t>Preprocessing generally stabilizes accuracy scores, reducing the occurrence of low accuracy results. This implies that preprocessing steps such as scaling, normalization, or data cleaning are generally beneficial in producing more reliable model performance.</a:t>
            </a:r>
          </a:p>
          <a:p>
            <a:pPr>
              <a:buFont typeface="+mj-lt"/>
              <a:buAutoNum type="arabicPeriod"/>
            </a:pPr>
            <a:r>
              <a:rPr lang="en-US" b="1" dirty="0"/>
              <a:t>Recommendation</a:t>
            </a:r>
            <a:r>
              <a:rPr lang="en-US" dirty="0"/>
              <a:t>:</a:t>
            </a:r>
          </a:p>
          <a:p>
            <a:pPr marL="742950" lvl="1" indent="-285750">
              <a:buFont typeface="+mj-lt"/>
              <a:buAutoNum type="arabicPeriod"/>
            </a:pPr>
            <a:r>
              <a:rPr lang="en-US" b="1" dirty="0"/>
              <a:t>Feature Selection</a:t>
            </a:r>
            <a:r>
              <a:rPr lang="en-US" dirty="0"/>
              <a:t>: Should be used judiciously, as it can lead to both improvements and reductions in model performance. It's best to test multiple feature selection techniques and validate their impact through cross-validation.</a:t>
            </a:r>
          </a:p>
          <a:p>
            <a:pPr marL="742950" lvl="1" indent="-285750">
              <a:buFont typeface="+mj-lt"/>
              <a:buAutoNum type="arabicPeriod"/>
            </a:pPr>
            <a:r>
              <a:rPr lang="en-US" b="1" dirty="0"/>
              <a:t>Preprocessing</a:t>
            </a:r>
            <a:r>
              <a:rPr lang="en-US" dirty="0"/>
              <a:t>: Seems to consistently improve the reliability of the model's accuracy. It is advisable to incorporate preprocessing steps to enhance model performance stability.</a:t>
            </a:r>
          </a:p>
          <a:p>
            <a:pPr marL="158750" indent="0">
              <a:buFont typeface="Arial" panose="020B0604020202020204" pitchFamily="34" charset="0"/>
              <a:buNone/>
            </a:pPr>
            <a:endParaRPr lang="en-US" dirty="0"/>
          </a:p>
          <a:p>
            <a:pPr marL="158750" indent="0">
              <a:buFont typeface="Arial" panose="020B0604020202020204" pitchFamily="34" charse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4928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4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389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21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2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4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71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39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56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22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38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5"/>
          <p:cNvSpPr txBox="1">
            <a:spLocks noGrp="1"/>
          </p:cNvSpPr>
          <p:nvPr>
            <p:ph type="subTitle" idx="1"/>
          </p:nvPr>
        </p:nvSpPr>
        <p:spPr>
          <a:xfrm>
            <a:off x="93762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5"/>
          <p:cNvSpPr txBox="1">
            <a:spLocks noGrp="1"/>
          </p:cNvSpPr>
          <p:nvPr>
            <p:ph type="subTitle" idx="2"/>
          </p:nvPr>
        </p:nvSpPr>
        <p:spPr>
          <a:xfrm>
            <a:off x="3484347"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5"/>
          <p:cNvSpPr txBox="1">
            <a:spLocks noGrp="1"/>
          </p:cNvSpPr>
          <p:nvPr>
            <p:ph type="subTitle" idx="3"/>
          </p:nvPr>
        </p:nvSpPr>
        <p:spPr>
          <a:xfrm>
            <a:off x="603107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5"/>
          <p:cNvSpPr txBox="1">
            <a:spLocks noGrp="1"/>
          </p:cNvSpPr>
          <p:nvPr>
            <p:ph type="subTitle" idx="4"/>
          </p:nvPr>
        </p:nvSpPr>
        <p:spPr>
          <a:xfrm>
            <a:off x="93762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25"/>
          <p:cNvSpPr txBox="1">
            <a:spLocks noGrp="1"/>
          </p:cNvSpPr>
          <p:nvPr>
            <p:ph type="subTitle" idx="5"/>
          </p:nvPr>
        </p:nvSpPr>
        <p:spPr>
          <a:xfrm>
            <a:off x="3484350"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5"/>
          <p:cNvSpPr txBox="1">
            <a:spLocks noGrp="1"/>
          </p:cNvSpPr>
          <p:nvPr>
            <p:ph type="subTitle" idx="6"/>
          </p:nvPr>
        </p:nvSpPr>
        <p:spPr>
          <a:xfrm>
            <a:off x="603107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27" name="Google Shape;127;p25"/>
          <p:cNvPicPr preferRelativeResize="0"/>
          <p:nvPr/>
        </p:nvPicPr>
        <p:blipFill rotWithShape="1">
          <a:blip r:embed="rId2">
            <a:alphaModFix/>
          </a:blip>
          <a:srcRect t="61776"/>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 id="2147483671"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0" y="1248963"/>
            <a:ext cx="6599904"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 </a:t>
            </a:r>
            <a:r>
              <a:rPr lang="en" sz="4000" dirty="0">
                <a:solidFill>
                  <a:schemeClr val="accent1"/>
                </a:solidFill>
              </a:rPr>
              <a:t>Case Study</a:t>
            </a:r>
            <a:endParaRPr dirty="0">
              <a:solidFill>
                <a:schemeClr val="accent1"/>
              </a:solidFill>
            </a:endParaRPr>
          </a:p>
        </p:txBody>
      </p:sp>
      <p:pic>
        <p:nvPicPr>
          <p:cNvPr id="207" name="Google Shape;207;p39"/>
          <p:cNvPicPr preferRelativeResize="0"/>
          <p:nvPr/>
        </p:nvPicPr>
        <p:blipFill rotWithShape="1">
          <a:blip r:embed="rId3">
            <a:alphaModFix/>
          </a:blip>
          <a:srcRect l="39171" r="5368"/>
          <a:stretch/>
        </p:blipFill>
        <p:spPr>
          <a:xfrm>
            <a:off x="5938047" y="0"/>
            <a:ext cx="3205953" cy="5143499"/>
          </a:xfrm>
          <a:prstGeom prst="rect">
            <a:avLst/>
          </a:prstGeom>
          <a:noFill/>
          <a:ln>
            <a:noFill/>
          </a:ln>
        </p:spPr>
      </p:pic>
      <p:sp>
        <p:nvSpPr>
          <p:cNvPr id="208" name="Google Shape;208;p39"/>
          <p:cNvSpPr/>
          <p:nvPr/>
        </p:nvSpPr>
        <p:spPr>
          <a:xfrm>
            <a:off x="6153199" y="2285065"/>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Subtitle 2">
            <a:extLst>
              <a:ext uri="{FF2B5EF4-FFF2-40B4-BE49-F238E27FC236}">
                <a16:creationId xmlns:a16="http://schemas.microsoft.com/office/drawing/2014/main" id="{A02CFC1A-3B98-681E-621B-50FA2E3554FF}"/>
              </a:ext>
            </a:extLst>
          </p:cNvPr>
          <p:cNvSpPr>
            <a:spLocks noGrp="1"/>
          </p:cNvSpPr>
          <p:nvPr>
            <p:ph type="subTitle" idx="1"/>
          </p:nvPr>
        </p:nvSpPr>
        <p:spPr>
          <a:xfrm>
            <a:off x="0" y="3624458"/>
            <a:ext cx="6660288" cy="475800"/>
          </a:xfrm>
          <a:noFill/>
        </p:spPr>
        <p:txBody>
          <a:bodyPr/>
          <a:lstStyle/>
          <a:p>
            <a:pPr algn="ctr"/>
            <a:r>
              <a:rPr lang="en-US" sz="2000" dirty="0">
                <a:latin typeface="Segoe UI" panose="020B0502040204020203" pitchFamily="34" charset="0"/>
                <a:cs typeface="Segoe UI" panose="020B0502040204020203" pitchFamily="34" charset="0"/>
              </a:rPr>
              <a:t>Dataset :</a:t>
            </a:r>
            <a:r>
              <a:rPr lang="en-US" sz="2000" b="1" dirty="0">
                <a:latin typeface="Segoe UI" panose="020B0502040204020203" pitchFamily="34" charset="0"/>
                <a:cs typeface="Segoe UI" panose="020B0502040204020203" pitchFamily="34" charset="0"/>
              </a:rPr>
              <a:t> NSL-KDD</a:t>
            </a:r>
          </a:p>
        </p:txBody>
      </p:sp>
      <p:pic>
        <p:nvPicPr>
          <p:cNvPr id="5" name="Picture 4" descr="A black and white sign with white text&#10;&#10;Description automatically generated">
            <a:extLst>
              <a:ext uri="{FF2B5EF4-FFF2-40B4-BE49-F238E27FC236}">
                <a16:creationId xmlns:a16="http://schemas.microsoft.com/office/drawing/2014/main" id="{83D2E623-DE45-7546-A634-4E28D1D7BC76}"/>
              </a:ext>
            </a:extLst>
          </p:cNvPr>
          <p:cNvPicPr>
            <a:picLocks noChangeAspect="1"/>
          </p:cNvPicPr>
          <p:nvPr/>
        </p:nvPicPr>
        <p:blipFill>
          <a:blip r:embed="rId4"/>
          <a:stretch>
            <a:fillRect/>
          </a:stretch>
        </p:blipFill>
        <p:spPr>
          <a:xfrm>
            <a:off x="6337890" y="86203"/>
            <a:ext cx="2702124" cy="4455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Service</a:t>
            </a:r>
          </a:p>
        </p:txBody>
      </p:sp>
      <p:pic>
        <p:nvPicPr>
          <p:cNvPr id="4" name="Picture 3">
            <a:extLst>
              <a:ext uri="{FF2B5EF4-FFF2-40B4-BE49-F238E27FC236}">
                <a16:creationId xmlns:a16="http://schemas.microsoft.com/office/drawing/2014/main" id="{FB4C384A-B470-CE0E-90B3-2A1CAF2E878B}"/>
              </a:ext>
            </a:extLst>
          </p:cNvPr>
          <p:cNvPicPr>
            <a:picLocks noChangeAspect="1"/>
          </p:cNvPicPr>
          <p:nvPr/>
        </p:nvPicPr>
        <p:blipFill>
          <a:blip r:embed="rId3"/>
          <a:stretch>
            <a:fillRect/>
          </a:stretch>
        </p:blipFill>
        <p:spPr>
          <a:xfrm>
            <a:off x="3852000" y="103910"/>
            <a:ext cx="5112328" cy="4041461"/>
          </a:xfrm>
          <a:prstGeom prst="rect">
            <a:avLst/>
          </a:prstGeom>
          <a:ln>
            <a:solidFill>
              <a:schemeClr val="tx1"/>
            </a:solidFill>
          </a:ln>
        </p:spPr>
      </p:pic>
    </p:spTree>
    <p:extLst>
      <p:ext uri="{BB962C8B-B14F-4D97-AF65-F5344CB8AC3E}">
        <p14:creationId xmlns:p14="http://schemas.microsoft.com/office/powerpoint/2010/main" val="29753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13" name="Picture 12">
            <a:extLst>
              <a:ext uri="{FF2B5EF4-FFF2-40B4-BE49-F238E27FC236}">
                <a16:creationId xmlns:a16="http://schemas.microsoft.com/office/drawing/2014/main" id="{298BD3E9-1E2B-A842-20CC-21E699707147}"/>
              </a:ext>
            </a:extLst>
          </p:cNvPr>
          <p:cNvPicPr>
            <a:picLocks noChangeAspect="1"/>
          </p:cNvPicPr>
          <p:nvPr/>
        </p:nvPicPr>
        <p:blipFill>
          <a:blip r:embed="rId3"/>
          <a:stretch>
            <a:fillRect/>
          </a:stretch>
        </p:blipFill>
        <p:spPr>
          <a:xfrm>
            <a:off x="1440000" y="685439"/>
            <a:ext cx="7566659" cy="3251155"/>
          </a:xfrm>
          <a:prstGeom prst="rect">
            <a:avLst/>
          </a:prstGeom>
          <a:ln>
            <a:solidFill>
              <a:schemeClr val="tx1"/>
            </a:solidFill>
          </a:ln>
        </p:spPr>
      </p:pic>
      <p:sp>
        <p:nvSpPr>
          <p:cNvPr id="2" name="Subtitle 3">
            <a:extLst>
              <a:ext uri="{FF2B5EF4-FFF2-40B4-BE49-F238E27FC236}">
                <a16:creationId xmlns:a16="http://schemas.microsoft.com/office/drawing/2014/main" id="{005E22C8-770B-C427-7C83-E3E06854C491}"/>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2557C72F-6FD8-614D-F8A3-1584CC8D48EC}"/>
              </a:ext>
            </a:extLst>
          </p:cNvPr>
          <p:cNvSpPr txBox="1">
            <a:spLocks/>
          </p:cNvSpPr>
          <p:nvPr/>
        </p:nvSpPr>
        <p:spPr>
          <a:xfrm>
            <a:off x="2639291" y="112739"/>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Flag</a:t>
            </a:r>
          </a:p>
        </p:txBody>
      </p:sp>
    </p:spTree>
    <p:extLst>
      <p:ext uri="{BB962C8B-B14F-4D97-AF65-F5344CB8AC3E}">
        <p14:creationId xmlns:p14="http://schemas.microsoft.com/office/powerpoint/2010/main" val="85514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Experiments</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9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Used Tools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2"/>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ML</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1999" y="1098023"/>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Plots</a:t>
            </a:r>
            <a:endParaRPr lang="fr-FR" sz="2400" dirty="0">
              <a:solidFill>
                <a:schemeClr val="accent3">
                  <a:lumMod val="75000"/>
                </a:schemeClr>
              </a:solidFill>
            </a:endParaRPr>
          </a:p>
        </p:txBody>
      </p:sp>
      <p:pic>
        <p:nvPicPr>
          <p:cNvPr id="4" name="Picture 3" descr="A white bird in a blue circle&#10;&#10;Description automatically generated">
            <a:extLst>
              <a:ext uri="{FF2B5EF4-FFF2-40B4-BE49-F238E27FC236}">
                <a16:creationId xmlns:a16="http://schemas.microsoft.com/office/drawing/2014/main" id="{5EFF1F2D-AF3A-FB80-ED8B-717BA02B6DCB}"/>
              </a:ext>
            </a:extLst>
          </p:cNvPr>
          <p:cNvPicPr>
            <a:picLocks noChangeAspect="1"/>
          </p:cNvPicPr>
          <p:nvPr/>
        </p:nvPicPr>
        <p:blipFill>
          <a:blip r:embed="rId3"/>
          <a:stretch>
            <a:fillRect/>
          </a:stretch>
        </p:blipFill>
        <p:spPr>
          <a:xfrm>
            <a:off x="2411278" y="1670723"/>
            <a:ext cx="1233491" cy="1233491"/>
          </a:xfrm>
          <a:prstGeom prst="rect">
            <a:avLst/>
          </a:prstGeom>
        </p:spPr>
      </p:pic>
      <p:pic>
        <p:nvPicPr>
          <p:cNvPr id="6" name="Picture 5" descr="A logo of a coffee cup&#10;&#10;Description automatically generated">
            <a:extLst>
              <a:ext uri="{FF2B5EF4-FFF2-40B4-BE49-F238E27FC236}">
                <a16:creationId xmlns:a16="http://schemas.microsoft.com/office/drawing/2014/main" id="{4FEC2174-6473-E1A2-DAD7-DAD68773803B}"/>
              </a:ext>
            </a:extLst>
          </p:cNvPr>
          <p:cNvPicPr>
            <a:picLocks noChangeAspect="1"/>
          </p:cNvPicPr>
          <p:nvPr/>
        </p:nvPicPr>
        <p:blipFill rotWithShape="1">
          <a:blip r:embed="rId4"/>
          <a:srcRect l="28194" r="29838"/>
          <a:stretch/>
        </p:blipFill>
        <p:spPr>
          <a:xfrm>
            <a:off x="1050426" y="1536832"/>
            <a:ext cx="1020198" cy="1367382"/>
          </a:xfrm>
          <a:prstGeom prst="rect">
            <a:avLst/>
          </a:prstGeom>
        </p:spPr>
      </p:pic>
      <p:pic>
        <p:nvPicPr>
          <p:cNvPr id="8" name="Picture 7" descr="A close-up of a logo&#10;&#10;Description automatically generated">
            <a:extLst>
              <a:ext uri="{FF2B5EF4-FFF2-40B4-BE49-F238E27FC236}">
                <a16:creationId xmlns:a16="http://schemas.microsoft.com/office/drawing/2014/main" id="{3A401220-A2D7-E891-5CED-8819E7053284}"/>
              </a:ext>
            </a:extLst>
          </p:cNvPr>
          <p:cNvPicPr>
            <a:picLocks noChangeAspect="1"/>
          </p:cNvPicPr>
          <p:nvPr/>
        </p:nvPicPr>
        <p:blipFill rotWithShape="1">
          <a:blip r:embed="rId5"/>
          <a:srcRect l="10527" t="13303" r="8924" b="24735"/>
          <a:stretch/>
        </p:blipFill>
        <p:spPr>
          <a:xfrm>
            <a:off x="5735780" y="1740833"/>
            <a:ext cx="2244438" cy="575503"/>
          </a:xfrm>
          <a:prstGeom prst="rect">
            <a:avLst/>
          </a:prstGeom>
        </p:spPr>
      </p:pic>
      <p:pic>
        <p:nvPicPr>
          <p:cNvPr id="12" name="Picture 11" descr="A logo of a company&#10;&#10;Description automatically generated">
            <a:extLst>
              <a:ext uri="{FF2B5EF4-FFF2-40B4-BE49-F238E27FC236}">
                <a16:creationId xmlns:a16="http://schemas.microsoft.com/office/drawing/2014/main" id="{A2801023-429B-FE3C-58E2-BBBEC02A9D28}"/>
              </a:ext>
            </a:extLst>
          </p:cNvPr>
          <p:cNvPicPr>
            <a:picLocks noChangeAspect="1"/>
          </p:cNvPicPr>
          <p:nvPr/>
        </p:nvPicPr>
        <p:blipFill>
          <a:blip r:embed="rId6"/>
          <a:stretch>
            <a:fillRect/>
          </a:stretch>
        </p:blipFill>
        <p:spPr>
          <a:xfrm>
            <a:off x="5849136" y="2487348"/>
            <a:ext cx="2244438" cy="679634"/>
          </a:xfrm>
          <a:prstGeom prst="rect">
            <a:avLst/>
          </a:prstGeom>
        </p:spPr>
      </p:pic>
    </p:spTree>
    <p:extLst>
      <p:ext uri="{BB962C8B-B14F-4D97-AF65-F5344CB8AC3E}">
        <p14:creationId xmlns:p14="http://schemas.microsoft.com/office/powerpoint/2010/main" val="24079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Overview</a:t>
            </a:r>
          </a:p>
        </p:txBody>
      </p:sp>
      <p:sp>
        <p:nvSpPr>
          <p:cNvPr id="5" name="TextBox 4">
            <a:extLst>
              <a:ext uri="{FF2B5EF4-FFF2-40B4-BE49-F238E27FC236}">
                <a16:creationId xmlns:a16="http://schemas.microsoft.com/office/drawing/2014/main" id="{B6468E5B-691B-9663-E5E9-06629A5768C3}"/>
              </a:ext>
            </a:extLst>
          </p:cNvPr>
          <p:cNvSpPr txBox="1"/>
          <p:nvPr/>
        </p:nvSpPr>
        <p:spPr>
          <a:xfrm>
            <a:off x="121920" y="995300"/>
            <a:ext cx="4236720" cy="2369880"/>
          </a:xfrm>
          <a:prstGeom prst="rect">
            <a:avLst/>
          </a:prstGeom>
          <a:noFill/>
        </p:spPr>
        <p:txBody>
          <a:bodyPr wrap="square">
            <a:spAutoFit/>
          </a:bodyPr>
          <a:lstStyle/>
          <a:p>
            <a:pPr rtl="0">
              <a:spcBef>
                <a:spcPts val="0"/>
              </a:spcBef>
              <a:spcAft>
                <a:spcPts val="1200"/>
              </a:spcAft>
            </a:pPr>
            <a:r>
              <a:rPr lang="en-US" sz="1400" i="0" u="none" strike="noStrike" dirty="0">
                <a:solidFill>
                  <a:schemeClr val="tx1">
                    <a:lumMod val="75000"/>
                  </a:schemeClr>
                </a:solidFill>
                <a:effectLst/>
                <a:latin typeface="Archivo" panose="020B0604020202020204" charset="0"/>
                <a:cs typeface="Archivo" panose="020B0604020202020204" charset="0"/>
              </a:rPr>
              <a:t>The experiments involved comparing the performance of 5 classifiers:</a:t>
            </a:r>
            <a:endParaRPr lang="en-US" dirty="0">
              <a:solidFill>
                <a:schemeClr val="tx1">
                  <a:lumMod val="75000"/>
                </a:schemeClr>
              </a:solidFill>
              <a:latin typeface="Archivo" panose="020B0604020202020204" charset="0"/>
              <a:cs typeface="Archivo" panose="020B0604020202020204" charset="0"/>
            </a:endParaRP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Decision Tree (DT)</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Naive Bayes (NB)</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Random Forest (RF)</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k-Nearest Neighbors (KNN)</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Neural Network (NN)</a:t>
            </a:r>
          </a:p>
        </p:txBody>
      </p:sp>
      <p:sp>
        <p:nvSpPr>
          <p:cNvPr id="9" name="TextBox 8">
            <a:extLst>
              <a:ext uri="{FF2B5EF4-FFF2-40B4-BE49-F238E27FC236}">
                <a16:creationId xmlns:a16="http://schemas.microsoft.com/office/drawing/2014/main" id="{AAFF90CE-3900-CE78-8E84-FA881E4E9BB8}"/>
              </a:ext>
            </a:extLst>
          </p:cNvPr>
          <p:cNvSpPr txBox="1"/>
          <p:nvPr/>
        </p:nvSpPr>
        <p:spPr>
          <a:xfrm>
            <a:off x="4572000" y="1887851"/>
            <a:ext cx="4511040" cy="738664"/>
          </a:xfrm>
          <a:prstGeom prst="rect">
            <a:avLst/>
          </a:prstGeom>
          <a:noFill/>
        </p:spPr>
        <p:txBody>
          <a:bodyPr wrap="square">
            <a:spAutoFit/>
          </a:bodyPr>
          <a:lstStyle/>
          <a:p>
            <a:pPr marR="0" rtl="0">
              <a:spcBef>
                <a:spcPts val="0"/>
              </a:spcBef>
              <a:spcAft>
                <a:spcPts val="1200"/>
              </a:spcAft>
            </a:pPr>
            <a:r>
              <a:rPr lang="en-US"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Each classifier was tested under different experimental conditions with different methods of Feature selection and data preprocessing</a:t>
            </a:r>
            <a:endParaRPr lang="fr-DZ" sz="110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58713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Example how to use </a:t>
            </a:r>
            <a:r>
              <a:rPr lang="fr-FR" sz="2400" dirty="0" err="1">
                <a:solidFill>
                  <a:schemeClr val="tx2">
                    <a:lumMod val="75000"/>
                  </a:schemeClr>
                </a:solidFill>
              </a:rPr>
              <a:t>Weka</a:t>
            </a:r>
            <a:r>
              <a:rPr lang="fr-FR" sz="2400" dirty="0">
                <a:solidFill>
                  <a:schemeClr val="tx2">
                    <a:lumMod val="75000"/>
                  </a:schemeClr>
                </a:solidFill>
              </a:rPr>
              <a:t> </a:t>
            </a:r>
            <a:r>
              <a:rPr lang="fr-FR" sz="2400" dirty="0" err="1">
                <a:solidFill>
                  <a:schemeClr val="tx2">
                    <a:lumMod val="75000"/>
                  </a:schemeClr>
                </a:solidFill>
              </a:rPr>
              <a:t>with</a:t>
            </a:r>
            <a:r>
              <a:rPr lang="fr-FR" sz="2400" dirty="0">
                <a:solidFill>
                  <a:schemeClr val="tx2">
                    <a:lumMod val="75000"/>
                  </a:schemeClr>
                </a:solidFill>
              </a:rPr>
              <a:t> Java</a:t>
            </a:r>
          </a:p>
        </p:txBody>
      </p:sp>
      <p:pic>
        <p:nvPicPr>
          <p:cNvPr id="4" name="Picture 3">
            <a:extLst>
              <a:ext uri="{FF2B5EF4-FFF2-40B4-BE49-F238E27FC236}">
                <a16:creationId xmlns:a16="http://schemas.microsoft.com/office/drawing/2014/main" id="{4B006022-6991-BF93-1478-507B7AD37EBE}"/>
              </a:ext>
            </a:extLst>
          </p:cNvPr>
          <p:cNvPicPr>
            <a:picLocks noChangeAspect="1"/>
          </p:cNvPicPr>
          <p:nvPr/>
        </p:nvPicPr>
        <p:blipFill>
          <a:blip r:embed="rId3"/>
          <a:stretch>
            <a:fillRect/>
          </a:stretch>
        </p:blipFill>
        <p:spPr>
          <a:xfrm>
            <a:off x="92623" y="1216058"/>
            <a:ext cx="4761201" cy="1180778"/>
          </a:xfrm>
          <a:prstGeom prst="rect">
            <a:avLst/>
          </a:prstGeom>
          <a:ln>
            <a:solidFill>
              <a:schemeClr val="tx1"/>
            </a:solidFill>
          </a:ln>
        </p:spPr>
      </p:pic>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4"/>
          <a:srcRect t="11283" b="9738"/>
          <a:stretch/>
        </p:blipFill>
        <p:spPr>
          <a:xfrm>
            <a:off x="2924742" y="2873956"/>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 y="927243"/>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Reading .</a:t>
            </a:r>
            <a:r>
              <a:rPr lang="en-US" sz="1200" b="0" dirty="0" err="1">
                <a:solidFill>
                  <a:schemeClr val="tx1">
                    <a:lumMod val="75000"/>
                  </a:schemeClr>
                </a:solidFill>
                <a:effectLst/>
                <a:latin typeface="Archivo" panose="020B0604020202020204" charset="0"/>
                <a:ea typeface="Arial" panose="020B0604020202020204" pitchFamily="34" charset="0"/>
                <a:cs typeface="Archivo" panose="020B0604020202020204" charset="0"/>
              </a:rPr>
              <a:t>arff</a:t>
            </a: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 files</a:t>
            </a:r>
            <a:endParaRPr lang="fr-DZ" sz="105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2924742" y="2591762"/>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Build and Evaluate a classifier</a:t>
            </a:r>
            <a:endParaRPr lang="fr-DZ" sz="105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48211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How to use different classifiers</a:t>
            </a:r>
          </a:p>
        </p:txBody>
      </p:sp>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3"/>
          <a:srcRect t="11283" b="9738"/>
          <a:stretch/>
        </p:blipFill>
        <p:spPr>
          <a:xfrm>
            <a:off x="4571999" y="995409"/>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23091" y="762926"/>
            <a:ext cx="3358662" cy="1969770"/>
          </a:xfrm>
          <a:prstGeom prst="rect">
            <a:avLst/>
          </a:prstGeom>
          <a:noFill/>
        </p:spPr>
        <p:txBody>
          <a:bodyPr wrap="square">
            <a:spAutoFit/>
          </a:bodyPr>
          <a:lstStyle/>
          <a:p>
            <a:pPr marR="0" rtl="0">
              <a:spcBef>
                <a:spcPts val="0"/>
              </a:spcBef>
              <a:spcAft>
                <a:spcPts val="1200"/>
              </a:spcAft>
            </a:pPr>
            <a:endPar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endParaRPr>
          </a:p>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Decision Tree : 	</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J48()</a:t>
            </a:r>
          </a:p>
          <a:p>
            <a:pPr marR="0" rtl="0">
              <a:spcBef>
                <a:spcPts val="0"/>
              </a:spcBef>
              <a:spcAft>
                <a:spcPts val="1200"/>
              </a:spcAft>
            </a:pPr>
            <a:r>
              <a:rPr lang="en-US" sz="1200" dirty="0">
                <a:solidFill>
                  <a:schemeClr val="tx1">
                    <a:lumMod val="75000"/>
                  </a:schemeClr>
                </a:solidFill>
                <a:effectLst/>
                <a:latin typeface="Archivo" panose="020B0604020202020204" charset="0"/>
                <a:cs typeface="Archivo" panose="020B0604020202020204" charset="0"/>
              </a:rPr>
              <a:t>Naive Bayes : 	</a:t>
            </a:r>
            <a:r>
              <a:rPr lang="en-US" sz="1200" b="1"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NaiveBayes</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r>
              <a:rPr lang="en-US" sz="1200" dirty="0">
                <a:solidFill>
                  <a:schemeClr val="tx1">
                    <a:lumMod val="75000"/>
                  </a:schemeClr>
                </a:solidFill>
                <a:latin typeface="Archivo" panose="020B0604020202020204" charset="0"/>
                <a:cs typeface="Archivo" panose="020B0604020202020204" charset="0"/>
              </a:rPr>
              <a:t>Random Forest : 	</a:t>
            </a:r>
            <a:r>
              <a:rPr lang="en-US" sz="1200" b="1" dirty="0" err="1">
                <a:solidFill>
                  <a:schemeClr val="tx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RandomFrores</a:t>
            </a:r>
            <a:r>
              <a:rPr lang="en-US" sz="1200" b="1" dirty="0">
                <a:solidFill>
                  <a:schemeClr val="tx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r>
              <a:rPr lang="en-US" sz="1200" b="0" i="0" u="none" strike="noStrike" dirty="0">
                <a:solidFill>
                  <a:schemeClr val="tx1">
                    <a:lumMod val="75000"/>
                  </a:schemeClr>
                </a:solidFill>
                <a:effectLst/>
                <a:latin typeface="Archivo" panose="020B0604020202020204" charset="0"/>
                <a:cs typeface="Archivo" panose="020B0604020202020204" charset="0"/>
              </a:rPr>
              <a:t>k-Nearest Neighbors: 	</a:t>
            </a:r>
            <a:r>
              <a:rPr lang="en-US" sz="1200" b="1" i="0" u="none" strike="noStrike"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IBk</a:t>
            </a:r>
            <a:r>
              <a:rPr lang="en-US" sz="1200" b="1" i="0" u="none" strike="noStrike"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endParaRPr lang="fr-DZ" sz="120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123091" y="3027031"/>
            <a:ext cx="4511040" cy="931024"/>
          </a:xfrm>
          <a:prstGeom prst="rect">
            <a:avLst/>
          </a:prstGeom>
          <a:noFill/>
        </p:spPr>
        <p:txBody>
          <a:bodyPr wrap="square">
            <a:spAutoFit/>
          </a:bodyPr>
          <a:lstStyle/>
          <a:p>
            <a:pPr marR="0" rtl="0">
              <a:spcBef>
                <a:spcPts val="0"/>
              </a:spcBef>
              <a:spcAft>
                <a:spcPts val="1200"/>
              </a:spcAft>
            </a:pPr>
            <a:endPar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endParaRPr>
          </a:p>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Neural Networks:	</a:t>
            </a:r>
            <a:r>
              <a:rPr lang="en-US" sz="1200" b="1"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MultilayerPerceptron</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endParaRPr lang="fr-DZ" sz="105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6" name="Picture 5">
            <a:extLst>
              <a:ext uri="{FF2B5EF4-FFF2-40B4-BE49-F238E27FC236}">
                <a16:creationId xmlns:a16="http://schemas.microsoft.com/office/drawing/2014/main" id="{F87FBCFB-6F20-EDF4-D208-7FFEF820434A}"/>
              </a:ext>
            </a:extLst>
          </p:cNvPr>
          <p:cNvPicPr>
            <a:picLocks noChangeAspect="1"/>
          </p:cNvPicPr>
          <p:nvPr/>
        </p:nvPicPr>
        <p:blipFill rotWithShape="1">
          <a:blip r:embed="rId4"/>
          <a:srcRect t="7543" r="3655" b="7366"/>
          <a:stretch/>
        </p:blipFill>
        <p:spPr>
          <a:xfrm>
            <a:off x="4572000" y="2439834"/>
            <a:ext cx="3858163" cy="1769283"/>
          </a:xfrm>
          <a:prstGeom prst="rect">
            <a:avLst/>
          </a:prstGeom>
          <a:ln>
            <a:solidFill>
              <a:schemeClr val="tx1">
                <a:lumMod val="50000"/>
              </a:schemeClr>
            </a:solidFill>
          </a:ln>
        </p:spPr>
      </p:pic>
    </p:spTree>
    <p:extLst>
      <p:ext uri="{BB962C8B-B14F-4D97-AF65-F5344CB8AC3E}">
        <p14:creationId xmlns:p14="http://schemas.microsoft.com/office/powerpoint/2010/main" val="62797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Clean the data</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1"/>
            <a:ext cx="4572000" cy="45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 Selection</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111057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5358241"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Normalization</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Standardization</a:t>
            </a:r>
          </a:p>
        </p:txBody>
      </p:sp>
      <p:sp>
        <p:nvSpPr>
          <p:cNvPr id="9" name="TextBox 8">
            <a:extLst>
              <a:ext uri="{FF2B5EF4-FFF2-40B4-BE49-F238E27FC236}">
                <a16:creationId xmlns:a16="http://schemas.microsoft.com/office/drawing/2014/main" id="{D625A096-7264-8C78-C8F8-4F52D44A43A0}"/>
              </a:ext>
            </a:extLst>
          </p:cNvPr>
          <p:cNvSpPr txBox="1"/>
          <p:nvPr/>
        </p:nvSpPr>
        <p:spPr>
          <a:xfrm>
            <a:off x="543790"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CSF + </a:t>
            </a:r>
            <a:r>
              <a:rPr lang="en-US" b="1" dirty="0" err="1">
                <a:latin typeface="Archivo" panose="020B0604020202020204" charset="0"/>
                <a:cs typeface="Archivo" panose="020B0604020202020204" charset="0"/>
              </a:rPr>
              <a:t>BestFirst</a:t>
            </a:r>
            <a:endParaRPr lang="en-US" b="1" dirty="0">
              <a:latin typeface="Archivo" panose="020B0604020202020204" charset="0"/>
              <a:cs typeface="Archivo" panose="020B0604020202020204" charset="0"/>
            </a:endParaRPr>
          </a:p>
          <a:p>
            <a:pPr marL="285750" indent="-285750">
              <a:buFont typeface="Arial" panose="020B0604020202020204" pitchFamily="34" charset="0"/>
              <a:buChar char="•"/>
            </a:pPr>
            <a:r>
              <a:rPr lang="en-US" b="1" dirty="0" err="1">
                <a:latin typeface="Archivo" panose="020B0604020202020204" charset="0"/>
                <a:cs typeface="Archivo" panose="020B0604020202020204" charset="0"/>
              </a:rPr>
              <a:t>InfoGain</a:t>
            </a:r>
            <a:r>
              <a:rPr lang="en-US" b="1" dirty="0">
                <a:latin typeface="Archivo" panose="020B0604020202020204" charset="0"/>
                <a:cs typeface="Archivo" panose="020B0604020202020204" charset="0"/>
              </a:rPr>
              <a:t> + Ranker</a:t>
            </a:r>
          </a:p>
        </p:txBody>
      </p:sp>
      <p:pic>
        <p:nvPicPr>
          <p:cNvPr id="11" name="Picture 10">
            <a:extLst>
              <a:ext uri="{FF2B5EF4-FFF2-40B4-BE49-F238E27FC236}">
                <a16:creationId xmlns:a16="http://schemas.microsoft.com/office/drawing/2014/main" id="{6C5B75E9-EE7C-CD69-1536-BF7ABD20830C}"/>
              </a:ext>
            </a:extLst>
          </p:cNvPr>
          <p:cNvPicPr>
            <a:picLocks noChangeAspect="1"/>
          </p:cNvPicPr>
          <p:nvPr/>
        </p:nvPicPr>
        <p:blipFill>
          <a:blip r:embed="rId3"/>
          <a:stretch>
            <a:fillRect/>
          </a:stretch>
        </p:blipFill>
        <p:spPr>
          <a:xfrm>
            <a:off x="4993644" y="2666511"/>
            <a:ext cx="3728712" cy="1088071"/>
          </a:xfrm>
          <a:prstGeom prst="rect">
            <a:avLst/>
          </a:prstGeom>
          <a:ln>
            <a:solidFill>
              <a:schemeClr val="tx1"/>
            </a:solidFill>
          </a:ln>
        </p:spPr>
      </p:pic>
      <p:pic>
        <p:nvPicPr>
          <p:cNvPr id="14" name="Picture 13">
            <a:extLst>
              <a:ext uri="{FF2B5EF4-FFF2-40B4-BE49-F238E27FC236}">
                <a16:creationId xmlns:a16="http://schemas.microsoft.com/office/drawing/2014/main" id="{6947A981-99CF-AE1C-9773-3F1BB3B20735}"/>
              </a:ext>
            </a:extLst>
          </p:cNvPr>
          <p:cNvPicPr>
            <a:picLocks noChangeAspect="1"/>
          </p:cNvPicPr>
          <p:nvPr/>
        </p:nvPicPr>
        <p:blipFill>
          <a:blip r:embed="rId4"/>
          <a:stretch>
            <a:fillRect/>
          </a:stretch>
        </p:blipFill>
        <p:spPr>
          <a:xfrm>
            <a:off x="359300" y="2677528"/>
            <a:ext cx="4114774" cy="1034234"/>
          </a:xfrm>
          <a:prstGeom prst="rect">
            <a:avLst/>
          </a:prstGeom>
          <a:ln>
            <a:solidFill>
              <a:schemeClr val="tx1"/>
            </a:solidFill>
          </a:ln>
        </p:spPr>
      </p:pic>
    </p:spTree>
    <p:extLst>
      <p:ext uri="{BB962C8B-B14F-4D97-AF65-F5344CB8AC3E}">
        <p14:creationId xmlns:p14="http://schemas.microsoft.com/office/powerpoint/2010/main" val="52959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Important Note</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0" y="90885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626913" y="1454959"/>
            <a:ext cx="3789217" cy="1911357"/>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Missing Values</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Categorical Data</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Discretize Data</a:t>
            </a:r>
          </a:p>
        </p:txBody>
      </p:sp>
      <p:pic>
        <p:nvPicPr>
          <p:cNvPr id="6" name="Picture 5">
            <a:extLst>
              <a:ext uri="{FF2B5EF4-FFF2-40B4-BE49-F238E27FC236}">
                <a16:creationId xmlns:a16="http://schemas.microsoft.com/office/drawing/2014/main" id="{6F421C2A-B9E5-AAA1-E70E-60FA77AE882B}"/>
              </a:ext>
            </a:extLst>
          </p:cNvPr>
          <p:cNvPicPr>
            <a:picLocks noChangeAspect="1"/>
          </p:cNvPicPr>
          <p:nvPr/>
        </p:nvPicPr>
        <p:blipFill>
          <a:blip r:embed="rId3"/>
          <a:stretch>
            <a:fillRect/>
          </a:stretch>
        </p:blipFill>
        <p:spPr>
          <a:xfrm>
            <a:off x="4800601" y="193611"/>
            <a:ext cx="3789217" cy="1027484"/>
          </a:xfrm>
          <a:prstGeom prst="rect">
            <a:avLst/>
          </a:prstGeom>
          <a:ln>
            <a:solidFill>
              <a:schemeClr val="tx1"/>
            </a:solidFill>
          </a:ln>
        </p:spPr>
      </p:pic>
      <p:pic>
        <p:nvPicPr>
          <p:cNvPr id="10" name="Picture 9">
            <a:extLst>
              <a:ext uri="{FF2B5EF4-FFF2-40B4-BE49-F238E27FC236}">
                <a16:creationId xmlns:a16="http://schemas.microsoft.com/office/drawing/2014/main" id="{BA3DB076-8738-66A9-6474-E76CCA421DF9}"/>
              </a:ext>
            </a:extLst>
          </p:cNvPr>
          <p:cNvPicPr>
            <a:picLocks noChangeAspect="1"/>
          </p:cNvPicPr>
          <p:nvPr/>
        </p:nvPicPr>
        <p:blipFill>
          <a:blip r:embed="rId4"/>
          <a:stretch>
            <a:fillRect/>
          </a:stretch>
        </p:blipFill>
        <p:spPr>
          <a:xfrm>
            <a:off x="4828311" y="1611954"/>
            <a:ext cx="3789217" cy="1103047"/>
          </a:xfrm>
          <a:prstGeom prst="rect">
            <a:avLst/>
          </a:prstGeom>
          <a:ln>
            <a:solidFill>
              <a:schemeClr val="tx1"/>
            </a:solidFill>
          </a:ln>
        </p:spPr>
      </p:pic>
      <p:pic>
        <p:nvPicPr>
          <p:cNvPr id="13" name="Picture 12">
            <a:extLst>
              <a:ext uri="{FF2B5EF4-FFF2-40B4-BE49-F238E27FC236}">
                <a16:creationId xmlns:a16="http://schemas.microsoft.com/office/drawing/2014/main" id="{096659CC-1D39-B67B-4519-D234A8FB8AF8}"/>
              </a:ext>
            </a:extLst>
          </p:cNvPr>
          <p:cNvPicPr>
            <a:picLocks noChangeAspect="1"/>
          </p:cNvPicPr>
          <p:nvPr/>
        </p:nvPicPr>
        <p:blipFill>
          <a:blip r:embed="rId5"/>
          <a:stretch>
            <a:fillRect/>
          </a:stretch>
        </p:blipFill>
        <p:spPr>
          <a:xfrm>
            <a:off x="4828312" y="2991023"/>
            <a:ext cx="3789216" cy="1117089"/>
          </a:xfrm>
          <a:prstGeom prst="rect">
            <a:avLst/>
          </a:prstGeom>
          <a:ln>
            <a:solidFill>
              <a:schemeClr val="tx1"/>
            </a:solidFill>
          </a:ln>
        </p:spPr>
      </p:pic>
    </p:spTree>
    <p:extLst>
      <p:ext uri="{BB962C8B-B14F-4D97-AF65-F5344CB8AC3E}">
        <p14:creationId xmlns:p14="http://schemas.microsoft.com/office/powerpoint/2010/main" val="392633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976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After Feature Selection</a:t>
            </a:r>
          </a:p>
        </p:txBody>
      </p:sp>
      <p:sp>
        <p:nvSpPr>
          <p:cNvPr id="7" name="TextBox 6">
            <a:extLst>
              <a:ext uri="{FF2B5EF4-FFF2-40B4-BE49-F238E27FC236}">
                <a16:creationId xmlns:a16="http://schemas.microsoft.com/office/drawing/2014/main" id="{A0D5423D-A19D-70ED-F56B-C7F0E3137725}"/>
              </a:ext>
            </a:extLst>
          </p:cNvPr>
          <p:cNvSpPr txBox="1"/>
          <p:nvPr/>
        </p:nvSpPr>
        <p:spPr>
          <a:xfrm>
            <a:off x="62783" y="1101666"/>
            <a:ext cx="3789217" cy="618696"/>
          </a:xfrm>
          <a:prstGeom prst="rect">
            <a:avLst/>
          </a:prstGeom>
          <a:noFill/>
        </p:spPr>
        <p:txBody>
          <a:bodyPr wrap="square" rtlCol="0" anchor="ctr">
            <a:spAutoFit/>
          </a:bodyPr>
          <a:lstStyle/>
          <a:p>
            <a:pPr marL="285750" indent="-285750">
              <a:lnSpc>
                <a:spcPct val="300000"/>
              </a:lnSpc>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CFS + </a:t>
            </a:r>
            <a:r>
              <a:rPr lang="en-US" b="1" dirty="0" err="1">
                <a:solidFill>
                  <a:schemeClr val="accent3">
                    <a:lumMod val="75000"/>
                  </a:schemeClr>
                </a:solidFill>
                <a:latin typeface="Archivo" panose="020B0604020202020204" charset="0"/>
                <a:cs typeface="Archivo" panose="020B0604020202020204" charset="0"/>
              </a:rPr>
              <a:t>BestFirst</a:t>
            </a:r>
            <a:endParaRPr lang="en-US" b="1" dirty="0">
              <a:solidFill>
                <a:schemeClr val="accent3">
                  <a:lumMod val="75000"/>
                </a:schemeClr>
              </a:solidFill>
              <a:latin typeface="Archivo" panose="020B0604020202020204" charset="0"/>
              <a:cs typeface="Archivo" panose="020B0604020202020204" charset="0"/>
            </a:endParaRPr>
          </a:p>
        </p:txBody>
      </p:sp>
      <p:sp>
        <p:nvSpPr>
          <p:cNvPr id="17" name="Rectangle 2">
            <a:extLst>
              <a:ext uri="{FF2B5EF4-FFF2-40B4-BE49-F238E27FC236}">
                <a16:creationId xmlns:a16="http://schemas.microsoft.com/office/drawing/2014/main" id="{5C334CA3-F940-4B63-9D7A-0F7475C7B66E}"/>
              </a:ext>
            </a:extLst>
          </p:cNvPr>
          <p:cNvSpPr>
            <a:spLocks noChangeArrowheads="1"/>
          </p:cNvSpPr>
          <p:nvPr/>
        </p:nvSpPr>
        <p:spPr bwMode="auto">
          <a:xfrm>
            <a:off x="304801" y="1879252"/>
            <a:ext cx="317269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flag </a:t>
            </a:r>
            <a:endParaRPr kumimoji="0" lang="en-US" altLang="fr-DZ" sz="1200" b="0" i="0" u="none" strike="noStrike" cap="none" normalizeH="0" baseline="0" dirty="0">
              <a:ln>
                <a:noFill/>
              </a:ln>
              <a:solidFill>
                <a:srgbClr val="080808"/>
              </a:solidFill>
              <a:effectLst/>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src_bytes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dst_bytes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logged_in</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srv_serror_rate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diff_srv_rate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class</a:t>
            </a:r>
            <a:endParaRPr kumimoji="0" lang="fr-DZ" altLang="fr-DZ" sz="2800" b="0" i="0" u="none" strike="noStrike" cap="none" normalizeH="0" baseline="0" dirty="0">
              <a:ln>
                <a:noFill/>
              </a:ln>
              <a:solidFill>
                <a:schemeClr val="tx1"/>
              </a:solidFill>
              <a:effectLst/>
              <a:latin typeface="Archivo" panose="020B0604020202020204" charset="0"/>
              <a:cs typeface="Archivo" panose="020B0604020202020204" charset="0"/>
            </a:endParaRPr>
          </a:p>
        </p:txBody>
      </p:sp>
      <p:sp>
        <p:nvSpPr>
          <p:cNvPr id="21" name="TextBox 20">
            <a:extLst>
              <a:ext uri="{FF2B5EF4-FFF2-40B4-BE49-F238E27FC236}">
                <a16:creationId xmlns:a16="http://schemas.microsoft.com/office/drawing/2014/main" id="{4BD1DD20-BE65-C5F7-572E-8886CBDE1027}"/>
              </a:ext>
            </a:extLst>
          </p:cNvPr>
          <p:cNvSpPr txBox="1"/>
          <p:nvPr/>
        </p:nvSpPr>
        <p:spPr>
          <a:xfrm>
            <a:off x="4696693" y="1101666"/>
            <a:ext cx="3789217" cy="618696"/>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err="1">
                <a:solidFill>
                  <a:schemeClr val="accent3">
                    <a:lumMod val="75000"/>
                  </a:schemeClr>
                </a:solidFill>
                <a:latin typeface="Archivo" panose="020B0604020202020204" charset="0"/>
                <a:cs typeface="Archivo" panose="020B0604020202020204" charset="0"/>
              </a:rPr>
              <a:t>InfoGain</a:t>
            </a:r>
            <a:r>
              <a:rPr lang="en-US" b="1" dirty="0">
                <a:solidFill>
                  <a:schemeClr val="accent3">
                    <a:lumMod val="75000"/>
                  </a:schemeClr>
                </a:solidFill>
                <a:latin typeface="Archivo" panose="020B0604020202020204" charset="0"/>
                <a:cs typeface="Archivo" panose="020B0604020202020204" charset="0"/>
              </a:rPr>
              <a:t> + Ranker</a:t>
            </a:r>
          </a:p>
        </p:txBody>
      </p:sp>
      <p:sp>
        <p:nvSpPr>
          <p:cNvPr id="22" name="Rectangle 2">
            <a:extLst>
              <a:ext uri="{FF2B5EF4-FFF2-40B4-BE49-F238E27FC236}">
                <a16:creationId xmlns:a16="http://schemas.microsoft.com/office/drawing/2014/main" id="{6D2B65CB-60C3-F685-B31F-3F54938E8B59}"/>
              </a:ext>
            </a:extLst>
          </p:cNvPr>
          <p:cNvSpPr>
            <a:spLocks noChangeArrowheads="1"/>
          </p:cNvSpPr>
          <p:nvPr/>
        </p:nvSpPr>
        <p:spPr bwMode="auto">
          <a:xfrm>
            <a:off x="4888806" y="1941551"/>
            <a:ext cx="281519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rPr>
              <a:t>Thi</a:t>
            </a:r>
            <a:r>
              <a:rPr lang="en-US" altLang="fr-DZ" dirty="0">
                <a:solidFill>
                  <a:schemeClr val="tx1">
                    <a:lumMod val="50000"/>
                  </a:schemeClr>
                </a:solidFill>
                <a:latin typeface="Archivo" panose="020B0604020202020204" charset="0"/>
                <a:cs typeface="Archivo" panose="020B0604020202020204" charset="0"/>
              </a:rPr>
              <a:t>s approach just rank attributes</a:t>
            </a:r>
            <a:endParaRPr kumimoji="0" lang="fr-DZ"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71425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Dataset</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5883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List of Experiments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0" y="2571750"/>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2, 3</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2592554"/>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6, 7, 8, 9</a:t>
            </a:r>
          </a:p>
        </p:txBody>
      </p:sp>
      <p:sp>
        <p:nvSpPr>
          <p:cNvPr id="9" name="TextBox 8">
            <a:extLst>
              <a:ext uri="{FF2B5EF4-FFF2-40B4-BE49-F238E27FC236}">
                <a16:creationId xmlns:a16="http://schemas.microsoft.com/office/drawing/2014/main" id="{D625A096-7264-8C78-C8F8-4F52D44A43A0}"/>
              </a:ext>
            </a:extLst>
          </p:cNvPr>
          <p:cNvSpPr txBox="1"/>
          <p:nvPr/>
        </p:nvSpPr>
        <p:spPr>
          <a:xfrm>
            <a:off x="-1" y="3369179"/>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chemeClr val="tx2">
                    <a:lumMod val="75000"/>
                  </a:schemeClr>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4" name="Google Shape;262;p45">
            <a:extLst>
              <a:ext uri="{FF2B5EF4-FFF2-40B4-BE49-F238E27FC236}">
                <a16:creationId xmlns:a16="http://schemas.microsoft.com/office/drawing/2014/main" id="{C2C677D6-0F9F-17EF-85A8-E51F80C57448}"/>
              </a:ext>
            </a:extLst>
          </p:cNvPr>
          <p:cNvSpPr txBox="1">
            <a:spLocks/>
          </p:cNvSpPr>
          <p:nvPr/>
        </p:nvSpPr>
        <p:spPr>
          <a:xfrm>
            <a:off x="4572000" y="785244"/>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4, 5</a:t>
            </a:r>
          </a:p>
        </p:txBody>
      </p:sp>
      <p:sp>
        <p:nvSpPr>
          <p:cNvPr id="5" name="TextBox 4">
            <a:extLst>
              <a:ext uri="{FF2B5EF4-FFF2-40B4-BE49-F238E27FC236}">
                <a16:creationId xmlns:a16="http://schemas.microsoft.com/office/drawing/2014/main" id="{1549AF39-8AEB-C4D4-3252-C82E35C5321B}"/>
              </a:ext>
            </a:extLst>
          </p:cNvPr>
          <p:cNvSpPr txBox="1"/>
          <p:nvPr/>
        </p:nvSpPr>
        <p:spPr>
          <a:xfrm>
            <a:off x="4572000" y="1596133"/>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6" name="TextBox 5">
            <a:extLst>
              <a:ext uri="{FF2B5EF4-FFF2-40B4-BE49-F238E27FC236}">
                <a16:creationId xmlns:a16="http://schemas.microsoft.com/office/drawing/2014/main" id="{4A2233FF-68ED-44F6-4BAD-6DBA66DF7993}"/>
              </a:ext>
            </a:extLst>
          </p:cNvPr>
          <p:cNvSpPr txBox="1"/>
          <p:nvPr/>
        </p:nvSpPr>
        <p:spPr>
          <a:xfrm>
            <a:off x="4572000" y="3338702"/>
            <a:ext cx="4571997" cy="523220"/>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p:txBody>
      </p:sp>
      <p:sp>
        <p:nvSpPr>
          <p:cNvPr id="8" name="Google Shape;262;p45">
            <a:extLst>
              <a:ext uri="{FF2B5EF4-FFF2-40B4-BE49-F238E27FC236}">
                <a16:creationId xmlns:a16="http://schemas.microsoft.com/office/drawing/2014/main" id="{4CF4DFE0-1766-F620-2DF5-F00A169B4079}"/>
              </a:ext>
            </a:extLst>
          </p:cNvPr>
          <p:cNvSpPr txBox="1">
            <a:spLocks/>
          </p:cNvSpPr>
          <p:nvPr/>
        </p:nvSpPr>
        <p:spPr>
          <a:xfrm>
            <a:off x="0" y="825791"/>
            <a:ext cx="4572002" cy="680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1</a:t>
            </a:r>
          </a:p>
        </p:txBody>
      </p:sp>
      <p:sp>
        <p:nvSpPr>
          <p:cNvPr id="10" name="TextBox 9">
            <a:extLst>
              <a:ext uri="{FF2B5EF4-FFF2-40B4-BE49-F238E27FC236}">
                <a16:creationId xmlns:a16="http://schemas.microsoft.com/office/drawing/2014/main" id="{847494E6-FB2F-DB87-6CC8-64F329BF05DC}"/>
              </a:ext>
            </a:extLst>
          </p:cNvPr>
          <p:cNvSpPr txBox="1"/>
          <p:nvPr/>
        </p:nvSpPr>
        <p:spPr>
          <a:xfrm>
            <a:off x="1" y="1599639"/>
            <a:ext cx="4572000"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59514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1</a:t>
            </a:r>
          </a:p>
        </p:txBody>
      </p:sp>
      <p:sp>
        <p:nvSpPr>
          <p:cNvPr id="3" name="TextBox 2">
            <a:extLst>
              <a:ext uri="{FF2B5EF4-FFF2-40B4-BE49-F238E27FC236}">
                <a16:creationId xmlns:a16="http://schemas.microsoft.com/office/drawing/2014/main" id="{CEB8356A-2C29-1CDA-CD7E-CD304E7F139B}"/>
              </a:ext>
            </a:extLst>
          </p:cNvPr>
          <p:cNvSpPr txBox="1"/>
          <p:nvPr/>
        </p:nvSpPr>
        <p:spPr>
          <a:xfrm>
            <a:off x="8021782" y="4439995"/>
            <a:ext cx="1122218" cy="261610"/>
          </a:xfrm>
          <a:prstGeom prst="rect">
            <a:avLst/>
          </a:prstGeom>
          <a:noFill/>
        </p:spPr>
        <p:txBody>
          <a:bodyPr wrap="square">
            <a:spAutoFit/>
          </a:bodyPr>
          <a:lstStyle/>
          <a:p>
            <a:pPr marR="0" algn="r" rtl="0">
              <a:spcBef>
                <a:spcPts val="0"/>
              </a:spcBef>
              <a:spcAft>
                <a:spcPts val="1200"/>
              </a:spcAft>
            </a:pPr>
            <a:r>
              <a:rPr lang="en-US" sz="1100" b="1" dirty="0">
                <a:solidFill>
                  <a:schemeClr val="bg1"/>
                </a:solidFill>
                <a:effectLst/>
                <a:latin typeface="Archivo" panose="020B0604020202020204" charset="0"/>
                <a:cs typeface="Archivo" panose="020B0604020202020204" charset="0"/>
              </a:rPr>
              <a:t>Raw Data</a:t>
            </a:r>
            <a:endParaRPr lang="fr-DZ" sz="1100" b="1" dirty="0">
              <a:solidFill>
                <a:schemeClr val="bg1"/>
              </a:solidFill>
              <a:effectLst/>
              <a:latin typeface="Archivo" panose="020B0604020202020204" charset="0"/>
              <a:cs typeface="Archivo" panose="020B0604020202020204" charset="0"/>
            </a:endParaRPr>
          </a:p>
        </p:txBody>
      </p:sp>
      <p:grpSp>
        <p:nvGrpSpPr>
          <p:cNvPr id="9" name="Group 8">
            <a:extLst>
              <a:ext uri="{FF2B5EF4-FFF2-40B4-BE49-F238E27FC236}">
                <a16:creationId xmlns:a16="http://schemas.microsoft.com/office/drawing/2014/main" id="{3577E6BC-07A7-70D8-BFCE-80D4E1D6ABA1}"/>
              </a:ext>
            </a:extLst>
          </p:cNvPr>
          <p:cNvGrpSpPr/>
          <p:nvPr/>
        </p:nvGrpSpPr>
        <p:grpSpPr>
          <a:xfrm>
            <a:off x="669601" y="948988"/>
            <a:ext cx="7804799" cy="3308142"/>
            <a:chOff x="-1" y="948988"/>
            <a:chExt cx="7804799" cy="3308142"/>
          </a:xfrm>
        </p:grpSpPr>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rotWithShape="1">
            <a:blip r:embed="rId3"/>
            <a:srcRect t="3966" r="33167" b="4730"/>
            <a:stretch/>
          </p:blipFill>
          <p:spPr>
            <a:xfrm>
              <a:off x="-1" y="948989"/>
              <a:ext cx="6111241" cy="3308141"/>
            </a:xfrm>
            <a:prstGeom prst="rect">
              <a:avLst/>
            </a:prstGeom>
          </p:spPr>
        </p:pic>
        <p:pic>
          <p:nvPicPr>
            <p:cNvPr id="7" name="Picture 6">
              <a:extLst>
                <a:ext uri="{FF2B5EF4-FFF2-40B4-BE49-F238E27FC236}">
                  <a16:creationId xmlns:a16="http://schemas.microsoft.com/office/drawing/2014/main" id="{2665BF9A-508B-D6D2-0B34-B1BD20BDA31E}"/>
                </a:ext>
              </a:extLst>
            </p:cNvPr>
            <p:cNvPicPr>
              <a:picLocks noChangeAspect="1"/>
            </p:cNvPicPr>
            <p:nvPr/>
          </p:nvPicPr>
          <p:blipFill rotWithShape="1">
            <a:blip r:embed="rId3"/>
            <a:srcRect l="51732" t="3966" b="4730"/>
            <a:stretch/>
          </p:blipFill>
          <p:spPr>
            <a:xfrm>
              <a:off x="3391199" y="948988"/>
              <a:ext cx="4413599" cy="3308141"/>
            </a:xfrm>
            <a:prstGeom prst="rect">
              <a:avLst/>
            </a:prstGeom>
          </p:spPr>
        </p:pic>
      </p:grpSp>
    </p:spTree>
    <p:extLst>
      <p:ext uri="{BB962C8B-B14F-4D97-AF65-F5344CB8AC3E}">
        <p14:creationId xmlns:p14="http://schemas.microsoft.com/office/powerpoint/2010/main" val="8112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2</a:t>
            </a:r>
          </a:p>
        </p:txBody>
      </p:sp>
      <p:sp>
        <p:nvSpPr>
          <p:cNvPr id="3" name="TextBox 2">
            <a:extLst>
              <a:ext uri="{FF2B5EF4-FFF2-40B4-BE49-F238E27FC236}">
                <a16:creationId xmlns:a16="http://schemas.microsoft.com/office/drawing/2014/main" id="{BE1BBD1E-19D2-1C93-1E83-921BF5128C29}"/>
              </a:ext>
            </a:extLst>
          </p:cNvPr>
          <p:cNvSpPr txBox="1"/>
          <p:nvPr/>
        </p:nvSpPr>
        <p:spPr>
          <a:xfrm>
            <a:off x="7117493" y="4439995"/>
            <a:ext cx="2026508"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Normalized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No Feature Selection</a:t>
            </a:r>
            <a:endParaRPr lang="en-US" sz="1000" dirty="0">
              <a:solidFill>
                <a:schemeClr val="bg1"/>
              </a:solidFill>
              <a:latin typeface="Archivo" panose="020B0604020202020204" charset="-18"/>
              <a:cs typeface="Archivo" panose="020B0604020202020204" charset="-18"/>
            </a:endParaRPr>
          </a:p>
        </p:txBody>
      </p:sp>
      <p:grpSp>
        <p:nvGrpSpPr>
          <p:cNvPr id="9" name="Group 8">
            <a:extLst>
              <a:ext uri="{FF2B5EF4-FFF2-40B4-BE49-F238E27FC236}">
                <a16:creationId xmlns:a16="http://schemas.microsoft.com/office/drawing/2014/main" id="{F1D01691-D046-D0E0-75B7-39590498F1A8}"/>
              </a:ext>
            </a:extLst>
          </p:cNvPr>
          <p:cNvGrpSpPr/>
          <p:nvPr/>
        </p:nvGrpSpPr>
        <p:grpSpPr>
          <a:xfrm>
            <a:off x="672600" y="850347"/>
            <a:ext cx="7798800" cy="3312000"/>
            <a:chOff x="-2" y="850347"/>
            <a:chExt cx="7798800" cy="3312000"/>
          </a:xfrm>
        </p:grpSpPr>
        <p:pic>
          <p:nvPicPr>
            <p:cNvPr id="4" name="Picture 3">
              <a:extLst>
                <a:ext uri="{FF2B5EF4-FFF2-40B4-BE49-F238E27FC236}">
                  <a16:creationId xmlns:a16="http://schemas.microsoft.com/office/drawing/2014/main" id="{D29D4CF9-A972-375B-6CFD-781C846878B7}"/>
                </a:ext>
              </a:extLst>
            </p:cNvPr>
            <p:cNvPicPr>
              <a:picLocks noChangeAspect="1"/>
            </p:cNvPicPr>
            <p:nvPr/>
          </p:nvPicPr>
          <p:blipFill rotWithShape="1">
            <a:blip r:embed="rId3"/>
            <a:srcRect t="3875" r="33167" b="4713"/>
            <a:stretch/>
          </p:blipFill>
          <p:spPr>
            <a:xfrm>
              <a:off x="-2" y="850347"/>
              <a:ext cx="6111241" cy="3312000"/>
            </a:xfrm>
            <a:prstGeom prst="rect">
              <a:avLst/>
            </a:prstGeom>
          </p:spPr>
        </p:pic>
        <p:pic>
          <p:nvPicPr>
            <p:cNvPr id="7" name="Picture 6">
              <a:extLst>
                <a:ext uri="{FF2B5EF4-FFF2-40B4-BE49-F238E27FC236}">
                  <a16:creationId xmlns:a16="http://schemas.microsoft.com/office/drawing/2014/main" id="{2CE60198-5E1D-36BC-5C4F-7F52DEE3B575}"/>
                </a:ext>
              </a:extLst>
            </p:cNvPr>
            <p:cNvPicPr>
              <a:picLocks noChangeAspect="1"/>
            </p:cNvPicPr>
            <p:nvPr/>
          </p:nvPicPr>
          <p:blipFill rotWithShape="1">
            <a:blip r:embed="rId3"/>
            <a:srcRect l="51719" t="3875" b="4713"/>
            <a:stretch/>
          </p:blipFill>
          <p:spPr>
            <a:xfrm>
              <a:off x="3384000" y="850347"/>
              <a:ext cx="4414798" cy="3312000"/>
            </a:xfrm>
            <a:prstGeom prst="rect">
              <a:avLst/>
            </a:prstGeom>
          </p:spPr>
        </p:pic>
      </p:grpSp>
    </p:spTree>
    <p:extLst>
      <p:ext uri="{BB962C8B-B14F-4D97-AF65-F5344CB8AC3E}">
        <p14:creationId xmlns:p14="http://schemas.microsoft.com/office/powerpoint/2010/main" val="385033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4</a:t>
            </a:r>
          </a:p>
        </p:txBody>
      </p:sp>
      <p:sp>
        <p:nvSpPr>
          <p:cNvPr id="3" name="TextBox 2">
            <a:extLst>
              <a:ext uri="{FF2B5EF4-FFF2-40B4-BE49-F238E27FC236}">
                <a16:creationId xmlns:a16="http://schemas.microsoft.com/office/drawing/2014/main" id="{146F9C0E-6D3E-3262-CA86-97D1008D1FF6}"/>
              </a:ext>
            </a:extLst>
          </p:cNvPr>
          <p:cNvSpPr txBox="1"/>
          <p:nvPr/>
        </p:nvSpPr>
        <p:spPr>
          <a:xfrm>
            <a:off x="7273635" y="4439995"/>
            <a:ext cx="1870365" cy="369332"/>
          </a:xfrm>
          <a:prstGeom prst="rect">
            <a:avLst/>
          </a:prstGeom>
          <a:noFill/>
        </p:spPr>
        <p:txBody>
          <a:bodyPr wrap="square">
            <a:spAutoFit/>
          </a:bodyPr>
          <a:lstStyle/>
          <a:p>
            <a:r>
              <a:rPr lang="en-US" sz="900" b="1" i="1" dirty="0">
                <a:solidFill>
                  <a:schemeClr val="bg1"/>
                </a:solidFill>
                <a:latin typeface="Archivo" panose="020B0604020202020204" charset="-18"/>
                <a:cs typeface="Archivo" panose="020B0604020202020204" charset="-18"/>
              </a:rPr>
              <a:t>No Pre Processing</a:t>
            </a:r>
            <a:r>
              <a:rPr lang="en-US" sz="900" dirty="0">
                <a:solidFill>
                  <a:schemeClr val="bg1"/>
                </a:solidFill>
                <a:latin typeface="Archivo" panose="020B0604020202020204" charset="-18"/>
                <a:cs typeface="Archivo" panose="020B0604020202020204" charset="-18"/>
              </a:rPr>
              <a:t> with </a:t>
            </a:r>
            <a:r>
              <a:rPr lang="en-US" sz="900" b="1" i="1" dirty="0">
                <a:solidFill>
                  <a:schemeClr val="bg1"/>
                </a:solidFill>
                <a:latin typeface="Archivo" panose="020B0604020202020204" charset="-18"/>
                <a:cs typeface="Archivo" panose="020B0604020202020204" charset="-18"/>
              </a:rPr>
              <a:t>Feature Selection(</a:t>
            </a:r>
            <a:r>
              <a:rPr lang="en-US" sz="900" b="1" i="1" dirty="0" err="1">
                <a:solidFill>
                  <a:schemeClr val="bg1"/>
                </a:solidFill>
                <a:latin typeface="Archivo" panose="020B0604020202020204" charset="-18"/>
                <a:cs typeface="Archivo" panose="020B0604020202020204" charset="-18"/>
              </a:rPr>
              <a:t>BestFirst</a:t>
            </a:r>
            <a:r>
              <a:rPr lang="en-US" sz="900" b="1" i="1" dirty="0">
                <a:solidFill>
                  <a:schemeClr val="bg1"/>
                </a:solidFill>
                <a:latin typeface="Archivo" panose="020B0604020202020204" charset="-18"/>
                <a:cs typeface="Archivo" panose="020B0604020202020204" charset="-18"/>
              </a:rPr>
              <a:t> + CFS)</a:t>
            </a:r>
            <a:endParaRPr lang="en-US" sz="900" dirty="0">
              <a:solidFill>
                <a:schemeClr val="bg1"/>
              </a:solidFill>
              <a:latin typeface="Archivo" panose="020B0604020202020204" charset="-18"/>
              <a:cs typeface="Archivo" panose="020B0604020202020204" charset="-18"/>
            </a:endParaRPr>
          </a:p>
        </p:txBody>
      </p:sp>
      <p:grpSp>
        <p:nvGrpSpPr>
          <p:cNvPr id="7" name="Group 6">
            <a:extLst>
              <a:ext uri="{FF2B5EF4-FFF2-40B4-BE49-F238E27FC236}">
                <a16:creationId xmlns:a16="http://schemas.microsoft.com/office/drawing/2014/main" id="{3DD656E0-0720-D524-8B77-D6EB488D5356}"/>
              </a:ext>
            </a:extLst>
          </p:cNvPr>
          <p:cNvGrpSpPr/>
          <p:nvPr/>
        </p:nvGrpSpPr>
        <p:grpSpPr>
          <a:xfrm>
            <a:off x="688080" y="788658"/>
            <a:ext cx="7767840" cy="3293742"/>
            <a:chOff x="-1" y="788658"/>
            <a:chExt cx="7767840" cy="3293742"/>
          </a:xfrm>
        </p:grpSpPr>
        <p:pic>
          <p:nvPicPr>
            <p:cNvPr id="4" name="Picture 3">
              <a:extLst>
                <a:ext uri="{FF2B5EF4-FFF2-40B4-BE49-F238E27FC236}">
                  <a16:creationId xmlns:a16="http://schemas.microsoft.com/office/drawing/2014/main" id="{701C5E36-EB90-0DFA-D242-F5D081824E19}"/>
                </a:ext>
              </a:extLst>
            </p:cNvPr>
            <p:cNvPicPr>
              <a:picLocks noChangeAspect="1"/>
            </p:cNvPicPr>
            <p:nvPr/>
          </p:nvPicPr>
          <p:blipFill rotWithShape="1">
            <a:blip r:embed="rId3"/>
            <a:srcRect t="3967" r="48267" b="5127"/>
            <a:stretch/>
          </p:blipFill>
          <p:spPr>
            <a:xfrm>
              <a:off x="-1" y="788659"/>
              <a:ext cx="4730401" cy="3293741"/>
            </a:xfrm>
            <a:prstGeom prst="rect">
              <a:avLst/>
            </a:prstGeom>
          </p:spPr>
        </p:pic>
        <p:pic>
          <p:nvPicPr>
            <p:cNvPr id="6" name="Picture 5">
              <a:extLst>
                <a:ext uri="{FF2B5EF4-FFF2-40B4-BE49-F238E27FC236}">
                  <a16:creationId xmlns:a16="http://schemas.microsoft.com/office/drawing/2014/main" id="{5F14189D-34F9-52D8-3D3E-246593E98A4C}"/>
                </a:ext>
              </a:extLst>
            </p:cNvPr>
            <p:cNvPicPr>
              <a:picLocks noChangeAspect="1"/>
            </p:cNvPicPr>
            <p:nvPr/>
          </p:nvPicPr>
          <p:blipFill rotWithShape="1">
            <a:blip r:embed="rId3"/>
            <a:srcRect l="51798" t="3967" b="5127"/>
            <a:stretch/>
          </p:blipFill>
          <p:spPr>
            <a:xfrm>
              <a:off x="3360240" y="788658"/>
              <a:ext cx="4407599" cy="3293741"/>
            </a:xfrm>
            <a:prstGeom prst="rect">
              <a:avLst/>
            </a:prstGeom>
          </p:spPr>
        </p:pic>
      </p:grpSp>
    </p:spTree>
    <p:extLst>
      <p:ext uri="{BB962C8B-B14F-4D97-AF65-F5344CB8AC3E}">
        <p14:creationId xmlns:p14="http://schemas.microsoft.com/office/powerpoint/2010/main" val="283617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9</a:t>
            </a:r>
          </a:p>
        </p:txBody>
      </p:sp>
      <p:sp>
        <p:nvSpPr>
          <p:cNvPr id="3" name="TextBox 2">
            <a:extLst>
              <a:ext uri="{FF2B5EF4-FFF2-40B4-BE49-F238E27FC236}">
                <a16:creationId xmlns:a16="http://schemas.microsoft.com/office/drawing/2014/main" id="{403869C3-CE5D-1F1D-457C-E8A9FB6D33CA}"/>
              </a:ext>
            </a:extLst>
          </p:cNvPr>
          <p:cNvSpPr txBox="1"/>
          <p:nvPr/>
        </p:nvSpPr>
        <p:spPr>
          <a:xfrm>
            <a:off x="7065817" y="4439995"/>
            <a:ext cx="2078183"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Standardized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Feature Selection(</a:t>
            </a:r>
            <a:r>
              <a:rPr lang="en-US" sz="1000" b="1" i="1" dirty="0" err="1">
                <a:solidFill>
                  <a:schemeClr val="bg1"/>
                </a:solidFill>
                <a:latin typeface="Archivo" panose="020B0604020202020204" charset="-18"/>
                <a:cs typeface="Archivo" panose="020B0604020202020204" charset="-18"/>
              </a:rPr>
              <a:t>Ranker+InfoGain</a:t>
            </a:r>
            <a:r>
              <a:rPr lang="en-US" sz="1000" b="1" i="1" dirty="0">
                <a:solidFill>
                  <a:schemeClr val="bg1"/>
                </a:solidFill>
                <a:latin typeface="Archivo" panose="020B0604020202020204" charset="-18"/>
                <a:cs typeface="Archivo" panose="020B0604020202020204" charset="-18"/>
              </a:rPr>
              <a:t>)</a:t>
            </a:r>
            <a:endParaRPr lang="en-US" sz="1000" dirty="0">
              <a:solidFill>
                <a:schemeClr val="bg1"/>
              </a:solidFill>
              <a:latin typeface="Archivo" panose="020B0604020202020204" charset="-18"/>
              <a:cs typeface="Archivo" panose="020B0604020202020204" charset="-18"/>
            </a:endParaRPr>
          </a:p>
        </p:txBody>
      </p:sp>
      <p:grpSp>
        <p:nvGrpSpPr>
          <p:cNvPr id="7" name="Group 6">
            <a:extLst>
              <a:ext uri="{FF2B5EF4-FFF2-40B4-BE49-F238E27FC236}">
                <a16:creationId xmlns:a16="http://schemas.microsoft.com/office/drawing/2014/main" id="{F808B264-F25B-A3E0-1320-FB0BB65751D5}"/>
              </a:ext>
            </a:extLst>
          </p:cNvPr>
          <p:cNvGrpSpPr/>
          <p:nvPr/>
        </p:nvGrpSpPr>
        <p:grpSpPr>
          <a:xfrm>
            <a:off x="689010" y="845076"/>
            <a:ext cx="7765981" cy="3322542"/>
            <a:chOff x="-7201" y="845076"/>
            <a:chExt cx="7765981" cy="3322542"/>
          </a:xfrm>
        </p:grpSpPr>
        <p:pic>
          <p:nvPicPr>
            <p:cNvPr id="4" name="Picture 3">
              <a:extLst>
                <a:ext uri="{FF2B5EF4-FFF2-40B4-BE49-F238E27FC236}">
                  <a16:creationId xmlns:a16="http://schemas.microsoft.com/office/drawing/2014/main" id="{10967F44-0917-176E-0F8C-3AA1A6143440}"/>
                </a:ext>
              </a:extLst>
            </p:cNvPr>
            <p:cNvPicPr>
              <a:picLocks noChangeAspect="1"/>
            </p:cNvPicPr>
            <p:nvPr/>
          </p:nvPicPr>
          <p:blipFill rotWithShape="1">
            <a:blip r:embed="rId3"/>
            <a:srcRect t="3967" r="48031" b="4332"/>
            <a:stretch/>
          </p:blipFill>
          <p:spPr>
            <a:xfrm>
              <a:off x="-7201" y="845077"/>
              <a:ext cx="4752001" cy="3322541"/>
            </a:xfrm>
            <a:prstGeom prst="rect">
              <a:avLst/>
            </a:prstGeom>
          </p:spPr>
        </p:pic>
        <p:pic>
          <p:nvPicPr>
            <p:cNvPr id="6" name="Picture 5">
              <a:extLst>
                <a:ext uri="{FF2B5EF4-FFF2-40B4-BE49-F238E27FC236}">
                  <a16:creationId xmlns:a16="http://schemas.microsoft.com/office/drawing/2014/main" id="{68A4D78E-A7ED-08AD-3DE6-AE8F436CA1AC}"/>
                </a:ext>
              </a:extLst>
            </p:cNvPr>
            <p:cNvPicPr>
              <a:picLocks noChangeAspect="1"/>
            </p:cNvPicPr>
            <p:nvPr/>
          </p:nvPicPr>
          <p:blipFill rotWithShape="1">
            <a:blip r:embed="rId3"/>
            <a:srcRect l="51496" t="3967" b="4332"/>
            <a:stretch/>
          </p:blipFill>
          <p:spPr>
            <a:xfrm>
              <a:off x="3323581" y="845076"/>
              <a:ext cx="4435199" cy="3322541"/>
            </a:xfrm>
            <a:prstGeom prst="rect">
              <a:avLst/>
            </a:prstGeom>
          </p:spPr>
        </p:pic>
      </p:grpSp>
    </p:spTree>
    <p:extLst>
      <p:ext uri="{BB962C8B-B14F-4D97-AF65-F5344CB8AC3E}">
        <p14:creationId xmlns:p14="http://schemas.microsoft.com/office/powerpoint/2010/main" val="3996307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4" name="Picture 3">
            <a:extLst>
              <a:ext uri="{FF2B5EF4-FFF2-40B4-BE49-F238E27FC236}">
                <a16:creationId xmlns:a16="http://schemas.microsoft.com/office/drawing/2014/main" id="{F2B80C74-4FDB-8384-9090-C23A82427E5D}"/>
              </a:ext>
            </a:extLst>
          </p:cNvPr>
          <p:cNvPicPr>
            <a:picLocks noChangeAspect="1"/>
          </p:cNvPicPr>
          <p:nvPr/>
        </p:nvPicPr>
        <p:blipFill>
          <a:blip r:embed="rId3"/>
          <a:stretch>
            <a:fillRect/>
          </a:stretch>
        </p:blipFill>
        <p:spPr>
          <a:xfrm>
            <a:off x="210589" y="699112"/>
            <a:ext cx="8506691" cy="3613353"/>
          </a:xfrm>
          <a:prstGeom prst="rect">
            <a:avLst/>
          </a:prstGeom>
        </p:spPr>
      </p:pic>
    </p:spTree>
    <p:extLst>
      <p:ext uri="{BB962C8B-B14F-4D97-AF65-F5344CB8AC3E}">
        <p14:creationId xmlns:p14="http://schemas.microsoft.com/office/powerpoint/2010/main" val="88162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Conclusion</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5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
        <p:nvSpPr>
          <p:cNvPr id="324" name="Google Shape;324;p48"/>
          <p:cNvSpPr txBox="1">
            <a:spLocks noGrp="1"/>
          </p:cNvSpPr>
          <p:nvPr>
            <p:ph type="subTitle" idx="4"/>
          </p:nvPr>
        </p:nvSpPr>
        <p:spPr>
          <a:xfrm>
            <a:off x="0" y="414879"/>
            <a:ext cx="3970114"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Rating of Classifiers</a:t>
            </a:r>
            <a:endParaRPr sz="2400" dirty="0">
              <a:solidFill>
                <a:schemeClr val="tx2">
                  <a:lumMod val="75000"/>
                </a:schemeClr>
              </a:solidFill>
            </a:endParaRPr>
          </a:p>
        </p:txBody>
      </p:sp>
      <p:pic>
        <p:nvPicPr>
          <p:cNvPr id="2" name="Picture 1">
            <a:extLst>
              <a:ext uri="{FF2B5EF4-FFF2-40B4-BE49-F238E27FC236}">
                <a16:creationId xmlns:a16="http://schemas.microsoft.com/office/drawing/2014/main" id="{BD94E601-9690-77FE-4A98-C80AF44BD97D}"/>
              </a:ext>
            </a:extLst>
          </p:cNvPr>
          <p:cNvPicPr>
            <a:picLocks noChangeAspect="1"/>
          </p:cNvPicPr>
          <p:nvPr/>
        </p:nvPicPr>
        <p:blipFill>
          <a:blip r:embed="rId3"/>
          <a:srcRect/>
          <a:stretch/>
        </p:blipFill>
        <p:spPr>
          <a:xfrm>
            <a:off x="20197" y="1850923"/>
            <a:ext cx="4551803" cy="3111910"/>
          </a:xfrm>
          <a:prstGeom prst="rect">
            <a:avLst/>
          </a:prstGeom>
          <a:ln w="12700">
            <a:solidFill>
              <a:srgbClr val="6BA921"/>
            </a:solidFill>
          </a:ln>
        </p:spPr>
      </p:pic>
      <p:pic>
        <p:nvPicPr>
          <p:cNvPr id="3" name="Picture 2">
            <a:extLst>
              <a:ext uri="{FF2B5EF4-FFF2-40B4-BE49-F238E27FC236}">
                <a16:creationId xmlns:a16="http://schemas.microsoft.com/office/drawing/2014/main" id="{DB8AF368-9C45-229E-455D-ACAA851A8F2B}"/>
              </a:ext>
            </a:extLst>
          </p:cNvPr>
          <p:cNvPicPr>
            <a:picLocks noChangeAspect="1"/>
          </p:cNvPicPr>
          <p:nvPr/>
        </p:nvPicPr>
        <p:blipFill>
          <a:blip r:embed="rId4"/>
          <a:srcRect/>
          <a:stretch/>
        </p:blipFill>
        <p:spPr>
          <a:xfrm>
            <a:off x="4684575" y="190519"/>
            <a:ext cx="4315104" cy="3185651"/>
          </a:xfrm>
          <a:prstGeom prst="rect">
            <a:avLst/>
          </a:prstGeom>
          <a:ln>
            <a:solidFill>
              <a:schemeClr val="accent1"/>
            </a:solidFill>
          </a:ln>
        </p:spPr>
      </p:pic>
    </p:spTree>
    <p:extLst>
      <p:ext uri="{BB962C8B-B14F-4D97-AF65-F5344CB8AC3E}">
        <p14:creationId xmlns:p14="http://schemas.microsoft.com/office/powerpoint/2010/main" val="181097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
        <p:nvSpPr>
          <p:cNvPr id="324" name="Google Shape;324;p48"/>
          <p:cNvSpPr txBox="1">
            <a:spLocks noGrp="1"/>
          </p:cNvSpPr>
          <p:nvPr>
            <p:ph type="subTitle" idx="4"/>
          </p:nvPr>
        </p:nvSpPr>
        <p:spPr>
          <a:xfrm>
            <a:off x="0" y="414879"/>
            <a:ext cx="3970114"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Rating of Classifiers</a:t>
            </a:r>
            <a:endParaRPr sz="2400" dirty="0">
              <a:solidFill>
                <a:schemeClr val="tx2">
                  <a:lumMod val="75000"/>
                </a:schemeClr>
              </a:solidFill>
            </a:endParaRPr>
          </a:p>
        </p:txBody>
      </p:sp>
      <p:grpSp>
        <p:nvGrpSpPr>
          <p:cNvPr id="10" name="Group 9">
            <a:extLst>
              <a:ext uri="{FF2B5EF4-FFF2-40B4-BE49-F238E27FC236}">
                <a16:creationId xmlns:a16="http://schemas.microsoft.com/office/drawing/2014/main" id="{9C88E40F-515D-5B34-F1A8-4A4227C477A0}"/>
              </a:ext>
            </a:extLst>
          </p:cNvPr>
          <p:cNvGrpSpPr/>
          <p:nvPr/>
        </p:nvGrpSpPr>
        <p:grpSpPr>
          <a:xfrm>
            <a:off x="59874" y="1185761"/>
            <a:ext cx="4863732" cy="2207536"/>
            <a:chOff x="179323" y="1239101"/>
            <a:chExt cx="4863732" cy="2207536"/>
          </a:xfrm>
        </p:grpSpPr>
        <p:sp>
          <p:nvSpPr>
            <p:cNvPr id="6" name="TextBox 5">
              <a:extLst>
                <a:ext uri="{FF2B5EF4-FFF2-40B4-BE49-F238E27FC236}">
                  <a16:creationId xmlns:a16="http://schemas.microsoft.com/office/drawing/2014/main" id="{E62B8F60-5BBB-2F4C-FF76-8D3CA25D7A7E}"/>
                </a:ext>
              </a:extLst>
            </p:cNvPr>
            <p:cNvSpPr txBox="1"/>
            <p:nvPr/>
          </p:nvSpPr>
          <p:spPr>
            <a:xfrm>
              <a:off x="179323" y="1265975"/>
              <a:ext cx="3571243" cy="218066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k-Nearest Neighbors (KNN)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Random Forest (RF)</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Decision Tree (DT)</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Neural Network (NN)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Naive Bayes (NB)</a:t>
              </a:r>
            </a:p>
          </p:txBody>
        </p:sp>
        <p:sp>
          <p:nvSpPr>
            <p:cNvPr id="7" name="TextBox 6">
              <a:extLst>
                <a:ext uri="{FF2B5EF4-FFF2-40B4-BE49-F238E27FC236}">
                  <a16:creationId xmlns:a16="http://schemas.microsoft.com/office/drawing/2014/main" id="{DD85764B-9FB0-133D-0F37-206B9312DD46}"/>
                </a:ext>
              </a:extLst>
            </p:cNvPr>
            <p:cNvSpPr txBox="1"/>
            <p:nvPr/>
          </p:nvSpPr>
          <p:spPr>
            <a:xfrm>
              <a:off x="3458716" y="1239101"/>
              <a:ext cx="1584339" cy="2179828"/>
            </a:xfrm>
            <a:prstGeom prst="rect">
              <a:avLst/>
            </a:prstGeom>
            <a:noFill/>
          </p:spPr>
          <p:txBody>
            <a:bodyPr wrap="square" rtlCol="0">
              <a:spAutoFit/>
            </a:bodyPr>
            <a:lstStyle/>
            <a:p>
              <a:pPr>
                <a:lnSpc>
                  <a:spcPct val="200000"/>
                </a:lnSpc>
              </a:pPr>
              <a:r>
                <a:rPr lang="fr-FR" dirty="0">
                  <a:solidFill>
                    <a:schemeClr val="accent3">
                      <a:lumMod val="60000"/>
                      <a:lumOff val="40000"/>
                    </a:schemeClr>
                  </a:solidFill>
                </a:rPr>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p:txBody>
        </p:sp>
      </p:grpSp>
      <p:pic>
        <p:nvPicPr>
          <p:cNvPr id="2" name="Picture 1">
            <a:extLst>
              <a:ext uri="{FF2B5EF4-FFF2-40B4-BE49-F238E27FC236}">
                <a16:creationId xmlns:a16="http://schemas.microsoft.com/office/drawing/2014/main" id="{BD94E601-9690-77FE-4A98-C80AF44BD97D}"/>
              </a:ext>
            </a:extLst>
          </p:cNvPr>
          <p:cNvPicPr>
            <a:picLocks noChangeAspect="1"/>
          </p:cNvPicPr>
          <p:nvPr/>
        </p:nvPicPr>
        <p:blipFill>
          <a:blip r:embed="rId3"/>
          <a:srcRect/>
          <a:stretch/>
        </p:blipFill>
        <p:spPr>
          <a:xfrm>
            <a:off x="5163418" y="19649"/>
            <a:ext cx="3936142" cy="2491141"/>
          </a:xfrm>
          <a:prstGeom prst="rect">
            <a:avLst/>
          </a:prstGeom>
          <a:ln w="12700">
            <a:solidFill>
              <a:srgbClr val="6BA921"/>
            </a:solidFill>
          </a:ln>
        </p:spPr>
      </p:pic>
      <p:pic>
        <p:nvPicPr>
          <p:cNvPr id="3" name="Picture 2">
            <a:extLst>
              <a:ext uri="{FF2B5EF4-FFF2-40B4-BE49-F238E27FC236}">
                <a16:creationId xmlns:a16="http://schemas.microsoft.com/office/drawing/2014/main" id="{DB8AF368-9C45-229E-455D-ACAA851A8F2B}"/>
              </a:ext>
            </a:extLst>
          </p:cNvPr>
          <p:cNvPicPr>
            <a:picLocks noChangeAspect="1"/>
          </p:cNvPicPr>
          <p:nvPr/>
        </p:nvPicPr>
        <p:blipFill>
          <a:blip r:embed="rId4"/>
          <a:srcRect/>
          <a:stretch/>
        </p:blipFill>
        <p:spPr>
          <a:xfrm>
            <a:off x="5103964" y="2551849"/>
            <a:ext cx="4039808" cy="2581996"/>
          </a:xfrm>
          <a:prstGeom prst="rect">
            <a:avLst/>
          </a:prstGeom>
          <a:ln>
            <a:solidFill>
              <a:schemeClr val="accent1"/>
            </a:solidFill>
          </a:ln>
        </p:spPr>
      </p:pic>
    </p:spTree>
    <p:extLst>
      <p:ext uri="{BB962C8B-B14F-4D97-AF65-F5344CB8AC3E}">
        <p14:creationId xmlns:p14="http://schemas.microsoft.com/office/powerpoint/2010/main" val="2729507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3" name="Google Shape;323;p48"/>
          <p:cNvSpPr txBox="1">
            <a:spLocks noGrp="1"/>
          </p:cNvSpPr>
          <p:nvPr>
            <p:ph type="subTitle" idx="3"/>
          </p:nvPr>
        </p:nvSpPr>
        <p:spPr>
          <a:xfrm>
            <a:off x="623455" y="1219878"/>
            <a:ext cx="8520545" cy="2449511"/>
          </a:xfrm>
          <a:prstGeom prst="rect">
            <a:avLst/>
          </a:prstGeom>
        </p:spPr>
        <p:txBody>
          <a:bodyPr spcFirstLastPara="1" wrap="square" lIns="91425" tIns="91425" rIns="91425" bIns="91425" anchor="t" anchorCtr="0">
            <a:noAutofit/>
          </a:bodyPr>
          <a:lstStyle/>
          <a:p>
            <a:pPr marL="0" indent="0">
              <a:lnSpc>
                <a:spcPct val="150000"/>
              </a:lnSpc>
            </a:pPr>
            <a:r>
              <a:rPr lang="en-US" sz="1600" dirty="0">
                <a:latin typeface="Archivo" panose="020B0604020202020204" charset="-18"/>
                <a:cs typeface="Archivo" panose="020B0604020202020204" charset="-18"/>
              </a:rPr>
              <a:t>Best Classifier: </a:t>
            </a:r>
            <a:r>
              <a:rPr lang="en-US" sz="1600" b="1" i="1" dirty="0">
                <a:latin typeface="Archivo" panose="020B0604020202020204" charset="-18"/>
                <a:cs typeface="Archivo" panose="020B0604020202020204" charset="-18"/>
              </a:rPr>
              <a:t>k-Nearest Neighbors (k-NN)</a:t>
            </a:r>
          </a:p>
          <a:p>
            <a:pPr marL="0" indent="0">
              <a:lnSpc>
                <a:spcPct val="150000"/>
              </a:lnSpc>
            </a:pPr>
            <a:endParaRPr lang="en-US" sz="1600" b="1" i="1" dirty="0">
              <a:latin typeface="Archivo" panose="020B0604020202020204" charset="-18"/>
              <a:cs typeface="Archivo" panose="020B0604020202020204" charset="-18"/>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Basic Principle</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 k-NN classifies a sample based on the majority class among its k nearest neighbors in the feature space.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b="1" dirty="0">
                <a:solidFill>
                  <a:schemeClr val="tx1"/>
                </a:solidFill>
                <a:latin typeface="Archivo" panose="020B0604020202020204" charset="-18"/>
                <a:cs typeface="Archivo" panose="020B0604020202020204" charset="-18"/>
              </a:rPr>
              <a:t>Strengths: </a:t>
            </a:r>
            <a:r>
              <a:rPr lang="en-US" altLang="en-US" sz="1600" dirty="0">
                <a:solidFill>
                  <a:schemeClr val="tx1"/>
                </a:solidFill>
                <a:latin typeface="Archivo" panose="020B0604020202020204" charset="-18"/>
                <a:cs typeface="Archivo" panose="020B0604020202020204" charset="-18"/>
              </a:rPr>
              <a:t>Simplicity and Effectiveness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Weaknesses: </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Computational Cost and Curse of Dimensionality</a:t>
            </a:r>
          </a:p>
          <a:p>
            <a:pPr marL="0" lvl="0" indent="0" algn="l" rtl="0">
              <a:spcBef>
                <a:spcPts val="0"/>
              </a:spcBef>
              <a:spcAft>
                <a:spcPts val="0"/>
              </a:spcAft>
              <a:buNone/>
            </a:pPr>
            <a:endParaRPr dirty="0"/>
          </a:p>
        </p:txBody>
      </p:sp>
      <p:sp>
        <p:nvSpPr>
          <p:cNvPr id="324" name="Google Shape;324;p48"/>
          <p:cNvSpPr txBox="1">
            <a:spLocks noGrp="1"/>
          </p:cNvSpPr>
          <p:nvPr>
            <p:ph type="subTitle" idx="4"/>
          </p:nvPr>
        </p:nvSpPr>
        <p:spPr>
          <a:xfrm>
            <a:off x="0" y="381039"/>
            <a:ext cx="4926906"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Which classifier is the best ?</a:t>
            </a:r>
            <a:endParaRPr sz="2400" dirty="0">
              <a:solidFill>
                <a:schemeClr val="tx2">
                  <a:lumMod val="75000"/>
                </a:schemeClr>
              </a:solidFill>
            </a:endParaRPr>
          </a:p>
        </p:txBody>
      </p:sp>
      <p:sp>
        <p:nvSpPr>
          <p:cNvPr id="7" name="Google Shape;320;p48">
            <a:extLst>
              <a:ext uri="{FF2B5EF4-FFF2-40B4-BE49-F238E27FC236}">
                <a16:creationId xmlns:a16="http://schemas.microsoft.com/office/drawing/2014/main" id="{DDDE802E-7E3A-2622-31D9-467AB203D127}"/>
              </a:ext>
            </a:extLst>
          </p:cNvPr>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Tree>
    <p:extLst>
      <p:ext uri="{BB962C8B-B14F-4D97-AF65-F5344CB8AC3E}">
        <p14:creationId xmlns:p14="http://schemas.microsoft.com/office/powerpoint/2010/main" val="318928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3883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97695" y="1110572"/>
            <a:ext cx="16353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KDD-99 ?</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3698256" y="1110572"/>
            <a:ext cx="1747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Structure</a:t>
            </a:r>
            <a:endParaRPr lang="fr-FR"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995194" y="595105"/>
            <a:ext cx="7519239"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NSL-KDD</a:t>
            </a:r>
            <a:r>
              <a:rPr lang="en-US" sz="1600" dirty="0"/>
              <a:t> is refined version of </a:t>
            </a:r>
            <a:r>
              <a:rPr lang="en-US" sz="1600" b="1" dirty="0"/>
              <a:t>KDD-99</a:t>
            </a:r>
            <a:endParaRPr lang="en-US" sz="1600" dirty="0"/>
          </a:p>
          <a:p>
            <a:pPr marL="171450" indent="-171450" algn="ctr">
              <a:buFont typeface="Arial" panose="020B0604020202020204" pitchFamily="34" charset="0"/>
              <a:buChar char="•"/>
            </a:pPr>
            <a:endParaRPr lang="en-US" sz="1600" dirty="0"/>
          </a:p>
        </p:txBody>
      </p:sp>
      <p:sp>
        <p:nvSpPr>
          <p:cNvPr id="22" name="Google Shape;262;p45">
            <a:extLst>
              <a:ext uri="{FF2B5EF4-FFF2-40B4-BE49-F238E27FC236}">
                <a16:creationId xmlns:a16="http://schemas.microsoft.com/office/drawing/2014/main" id="{AA2F8BA2-CB26-1803-85CE-D4FC27820C8B}"/>
              </a:ext>
            </a:extLst>
          </p:cNvPr>
          <p:cNvSpPr txBox="1">
            <a:spLocks/>
          </p:cNvSpPr>
          <p:nvPr/>
        </p:nvSpPr>
        <p:spPr>
          <a:xfrm>
            <a:off x="6034165" y="1110572"/>
            <a:ext cx="31442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What</a:t>
            </a:r>
            <a:r>
              <a:rPr lang="fr-FR" sz="1800" dirty="0">
                <a:solidFill>
                  <a:schemeClr val="accent3">
                    <a:lumMod val="75000"/>
                  </a:schemeClr>
                </a:solidFill>
              </a:rPr>
              <a:t> </a:t>
            </a:r>
            <a:r>
              <a:rPr lang="en-US" sz="1800" dirty="0">
                <a:solidFill>
                  <a:schemeClr val="accent3">
                    <a:lumMod val="75000"/>
                  </a:schemeClr>
                </a:solidFill>
              </a:rPr>
              <a:t>was</a:t>
            </a:r>
            <a:r>
              <a:rPr lang="fr-FR" sz="1800" dirty="0">
                <a:solidFill>
                  <a:schemeClr val="accent3">
                    <a:lumMod val="75000"/>
                  </a:schemeClr>
                </a:solidFill>
              </a:rPr>
              <a:t> </a:t>
            </a:r>
            <a:r>
              <a:rPr lang="en-US" sz="1800" dirty="0">
                <a:solidFill>
                  <a:schemeClr val="accent3">
                    <a:lumMod val="75000"/>
                  </a:schemeClr>
                </a:solidFill>
              </a:rPr>
              <a:t>Wrong</a:t>
            </a:r>
            <a:r>
              <a:rPr lang="fr-FR" sz="1800" dirty="0">
                <a:solidFill>
                  <a:schemeClr val="accent3">
                    <a:lumMod val="75000"/>
                  </a:schemeClr>
                </a:solidFill>
              </a:rPr>
              <a:t> ?</a:t>
            </a:r>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26910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dirty="0"/>
              <a:t>It was generated for a datamining competition.</a:t>
            </a:r>
          </a:p>
          <a:p>
            <a:pPr marL="0" indent="0"/>
            <a:endParaRPr lang="en-US" dirty="0"/>
          </a:p>
          <a:p>
            <a:pPr marL="171450" indent="-171450">
              <a:buFont typeface="Arial" panose="020B0604020202020204" pitchFamily="34" charset="0"/>
              <a:buChar char="•"/>
            </a:pPr>
            <a:r>
              <a:rPr lang="en-US" dirty="0"/>
              <a:t>It aimed to develop network intrusion detector.</a:t>
            </a:r>
          </a:p>
          <a:p>
            <a:pPr marL="0" indent="0"/>
            <a:endParaRPr lang="en-US" dirty="0"/>
          </a:p>
          <a:p>
            <a:pPr marL="171450" indent="-171450">
              <a:buFont typeface="Arial" panose="020B0604020202020204" pitchFamily="34" charset="0"/>
              <a:buChar char="•"/>
            </a:pPr>
            <a:r>
              <a:rPr lang="en-US" dirty="0"/>
              <a:t>It is derived from the raw TCP dump data of a simulated military network</a:t>
            </a:r>
          </a:p>
          <a:p>
            <a:pPr marL="171450" indent="-171450">
              <a:buFont typeface="Arial" panose="020B0604020202020204" pitchFamily="34" charset="0"/>
              <a:buChar char="•"/>
            </a:pPr>
            <a:endParaRPr lang="en-US" dirty="0"/>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3329774" y="1728082"/>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dirty="0"/>
              <a:t>It contains records that are labeled as normal or several types of attacks:</a:t>
            </a:r>
          </a:p>
          <a:p>
            <a:pPr marL="0" indent="0"/>
            <a:endParaRPr lang="en-US" dirty="0"/>
          </a:p>
          <a:p>
            <a:pPr marL="171450" indent="-171450">
              <a:buFont typeface="Arial" panose="020B0604020202020204" pitchFamily="34" charset="0"/>
              <a:buChar char="•"/>
            </a:pPr>
            <a:r>
              <a:rPr lang="en-US" dirty="0"/>
              <a:t>DOS</a:t>
            </a:r>
          </a:p>
          <a:p>
            <a:pPr marL="171450" indent="-171450">
              <a:buFont typeface="Arial" panose="020B0604020202020204" pitchFamily="34" charset="0"/>
              <a:buChar char="•"/>
            </a:pPr>
            <a:r>
              <a:rPr lang="en-US" dirty="0"/>
              <a:t>R2L</a:t>
            </a:r>
          </a:p>
          <a:p>
            <a:pPr marL="171450" indent="-171450">
              <a:buFont typeface="Arial" panose="020B0604020202020204" pitchFamily="34" charset="0"/>
              <a:buChar char="•"/>
            </a:pPr>
            <a:r>
              <a:rPr lang="en-US" dirty="0"/>
              <a:t>U2R</a:t>
            </a:r>
          </a:p>
          <a:p>
            <a:pPr marL="171450" indent="-171450">
              <a:buFont typeface="Arial" panose="020B0604020202020204" pitchFamily="34" charset="0"/>
              <a:buChar char="•"/>
            </a:pPr>
            <a:r>
              <a:rPr lang="en-US" dirty="0"/>
              <a:t>Probing</a:t>
            </a:r>
          </a:p>
        </p:txBody>
      </p:sp>
      <p:sp>
        <p:nvSpPr>
          <p:cNvPr id="26" name="Google Shape;264;p45">
            <a:extLst>
              <a:ext uri="{FF2B5EF4-FFF2-40B4-BE49-F238E27FC236}">
                <a16:creationId xmlns:a16="http://schemas.microsoft.com/office/drawing/2014/main" id="{C84E8B4A-58AE-97A7-CD8C-E99BB139984D}"/>
              </a:ext>
            </a:extLst>
          </p:cNvPr>
          <p:cNvSpPr txBox="1">
            <a:spLocks/>
          </p:cNvSpPr>
          <p:nvPr/>
        </p:nvSpPr>
        <p:spPr>
          <a:xfrm>
            <a:off x="6607873" y="1629840"/>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lnSpc>
                <a:spcPct val="150000"/>
              </a:lnSpc>
              <a:buFont typeface="Arial" panose="020B0604020202020204" pitchFamily="34" charset="0"/>
              <a:buChar char="•"/>
            </a:pPr>
            <a:r>
              <a:rPr lang="en-US" dirty="0"/>
              <a:t>Redundancy</a:t>
            </a:r>
          </a:p>
          <a:p>
            <a:pPr marL="171450" indent="-171450">
              <a:lnSpc>
                <a:spcPct val="150000"/>
              </a:lnSpc>
              <a:buFont typeface="Arial" panose="020B0604020202020204" pitchFamily="34" charset="0"/>
              <a:buChar char="•"/>
            </a:pPr>
            <a:r>
              <a:rPr lang="en-US" dirty="0"/>
              <a:t>Unbalanced Data</a:t>
            </a:r>
          </a:p>
          <a:p>
            <a:pPr marL="171450" indent="-171450">
              <a:lnSpc>
                <a:spcPct val="150000"/>
              </a:lnSpc>
              <a:buFont typeface="Arial" panose="020B0604020202020204" pitchFamily="34" charset="0"/>
              <a:buChar char="•"/>
            </a:pPr>
            <a:r>
              <a:rPr lang="en-US" dirty="0"/>
              <a:t>Unrealistic Data Distribution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4" name="Google Shape;324;p48"/>
          <p:cNvSpPr txBox="1">
            <a:spLocks noGrp="1"/>
          </p:cNvSpPr>
          <p:nvPr>
            <p:ph type="subTitle" idx="4"/>
          </p:nvPr>
        </p:nvSpPr>
        <p:spPr>
          <a:xfrm>
            <a:off x="106680" y="306571"/>
            <a:ext cx="339192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rPr>
              <a:t>What have we learnt?</a:t>
            </a:r>
            <a:endParaRPr dirty="0">
              <a:solidFill>
                <a:schemeClr val="tx2">
                  <a:lumMod val="75000"/>
                </a:schemeClr>
              </a:solidFill>
            </a:endParaRPr>
          </a:p>
        </p:txBody>
      </p:sp>
      <p:sp>
        <p:nvSpPr>
          <p:cNvPr id="8" name="Rectangle 3">
            <a:extLst>
              <a:ext uri="{FF2B5EF4-FFF2-40B4-BE49-F238E27FC236}">
                <a16:creationId xmlns:a16="http://schemas.microsoft.com/office/drawing/2014/main" id="{E15CEFC9-6F81-DAD6-C02B-FA6374CA79FD}"/>
              </a:ext>
            </a:extLst>
          </p:cNvPr>
          <p:cNvSpPr>
            <a:spLocks noGrp="1" noChangeArrowheads="1"/>
          </p:cNvSpPr>
          <p:nvPr>
            <p:ph type="subTitle" idx="1"/>
          </p:nvPr>
        </p:nvSpPr>
        <p:spPr bwMode="auto">
          <a:xfrm>
            <a:off x="574964" y="1796776"/>
            <a:ext cx="83473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Importance of data preprocessing in machine learning workflows.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Different classifiers have varying strengths and weaknesses.</a:t>
            </a:r>
          </a:p>
        </p:txBody>
      </p:sp>
      <p:sp>
        <p:nvSpPr>
          <p:cNvPr id="9" name="Google Shape;262;p45">
            <a:extLst>
              <a:ext uri="{FF2B5EF4-FFF2-40B4-BE49-F238E27FC236}">
                <a16:creationId xmlns:a16="http://schemas.microsoft.com/office/drawing/2014/main" id="{601599F2-F0B9-C996-3960-3DC2C092A993}"/>
              </a:ext>
            </a:extLst>
          </p:cNvPr>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Conclusion</a:t>
            </a:r>
            <a:endParaRPr sz="1800" dirty="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2;p73">
            <a:extLst>
              <a:ext uri="{FF2B5EF4-FFF2-40B4-BE49-F238E27FC236}">
                <a16:creationId xmlns:a16="http://schemas.microsoft.com/office/drawing/2014/main" id="{E27793EF-BC13-0AD5-92DF-ACAEC2AB5BCD}"/>
              </a:ext>
            </a:extLst>
          </p:cNvPr>
          <p:cNvSpPr/>
          <p:nvPr/>
        </p:nvSpPr>
        <p:spPr>
          <a:xfrm rot="16200000">
            <a:off x="6240219"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53;p73">
            <a:extLst>
              <a:ext uri="{FF2B5EF4-FFF2-40B4-BE49-F238E27FC236}">
                <a16:creationId xmlns:a16="http://schemas.microsoft.com/office/drawing/2014/main" id="{88F9A0A2-2E34-A60B-BCFD-4F5DC973F642}"/>
              </a:ext>
            </a:extLst>
          </p:cNvPr>
          <p:cNvSpPr/>
          <p:nvPr/>
        </p:nvSpPr>
        <p:spPr>
          <a:xfrm rot="5400000" flipH="1">
            <a:off x="-2959206"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5;p73">
            <a:extLst>
              <a:ext uri="{FF2B5EF4-FFF2-40B4-BE49-F238E27FC236}">
                <a16:creationId xmlns:a16="http://schemas.microsoft.com/office/drawing/2014/main" id="{B887D805-09C6-E220-CC4F-0132858CC8C1}"/>
              </a:ext>
            </a:extLst>
          </p:cNvPr>
          <p:cNvSpPr txBox="1">
            <a:spLocks/>
          </p:cNvSpPr>
          <p:nvPr/>
        </p:nvSpPr>
        <p:spPr>
          <a:xfrm>
            <a:off x="2347938" y="45830"/>
            <a:ext cx="44481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7200" b="1" dirty="0" err="1">
                <a:solidFill>
                  <a:schemeClr val="tx1">
                    <a:lumMod val="75000"/>
                  </a:schemeClr>
                </a:solidFill>
                <a:latin typeface="Poppins" panose="00000500000000000000" pitchFamily="2" charset="0"/>
                <a:cs typeface="Poppins" panose="00000500000000000000" pitchFamily="2" charset="0"/>
              </a:rPr>
              <a:t>Thanks</a:t>
            </a:r>
            <a:r>
              <a:rPr lang="fr-FR" sz="7200" b="1" dirty="0">
                <a:solidFill>
                  <a:schemeClr val="tx1">
                    <a:lumMod val="75000"/>
                  </a:schemeClr>
                </a:solidFill>
                <a:latin typeface="Poppins" panose="00000500000000000000" pitchFamily="2" charset="0"/>
                <a:cs typeface="Poppins" panose="00000500000000000000" pitchFamily="2" charset="0"/>
              </a:rPr>
              <a:t>!</a:t>
            </a:r>
          </a:p>
        </p:txBody>
      </p:sp>
      <p:sp>
        <p:nvSpPr>
          <p:cNvPr id="6" name="Google Shape;926;p73">
            <a:extLst>
              <a:ext uri="{FF2B5EF4-FFF2-40B4-BE49-F238E27FC236}">
                <a16:creationId xmlns:a16="http://schemas.microsoft.com/office/drawing/2014/main" id="{56D11046-C8A3-85F0-8111-43D70C668B5A}"/>
              </a:ext>
            </a:extLst>
          </p:cNvPr>
          <p:cNvSpPr txBox="1">
            <a:spLocks/>
          </p:cNvSpPr>
          <p:nvPr/>
        </p:nvSpPr>
        <p:spPr>
          <a:xfrm>
            <a:off x="27712" y="931718"/>
            <a:ext cx="91440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000" b="1">
                <a:solidFill>
                  <a:schemeClr val="tx2">
                    <a:lumMod val="75000"/>
                  </a:schemeClr>
                </a:solidFill>
              </a:rPr>
              <a:t>Questions ?</a:t>
            </a:r>
            <a:endParaRPr lang="fr-FR" sz="2000" b="1" dirty="0">
              <a:solidFill>
                <a:schemeClr val="tx2">
                  <a:lumMod val="75000"/>
                </a:schemeClr>
              </a:solidFill>
            </a:endParaRPr>
          </a:p>
        </p:txBody>
      </p:sp>
      <p:pic>
        <p:nvPicPr>
          <p:cNvPr id="7" name="Picture 6" descr="A qr code with circles and circles&#10;&#10;Description automatically generated">
            <a:extLst>
              <a:ext uri="{FF2B5EF4-FFF2-40B4-BE49-F238E27FC236}">
                <a16:creationId xmlns:a16="http://schemas.microsoft.com/office/drawing/2014/main" id="{37241363-5014-A273-75AF-A9806B0F78EB}"/>
              </a:ext>
            </a:extLst>
          </p:cNvPr>
          <p:cNvPicPr>
            <a:picLocks noChangeAspect="1"/>
          </p:cNvPicPr>
          <p:nvPr/>
        </p:nvPicPr>
        <p:blipFill>
          <a:blip r:embed="rId2"/>
          <a:stretch>
            <a:fillRect/>
          </a:stretch>
        </p:blipFill>
        <p:spPr>
          <a:xfrm>
            <a:off x="3644914" y="1793700"/>
            <a:ext cx="1909596" cy="1909596"/>
          </a:xfrm>
          <a:prstGeom prst="rect">
            <a:avLst/>
          </a:prstGeom>
        </p:spPr>
      </p:pic>
      <p:pic>
        <p:nvPicPr>
          <p:cNvPr id="9" name="Picture 8" descr="A black cat in a circle&#10;&#10;Description automatically generated">
            <a:extLst>
              <a:ext uri="{FF2B5EF4-FFF2-40B4-BE49-F238E27FC236}">
                <a16:creationId xmlns:a16="http://schemas.microsoft.com/office/drawing/2014/main" id="{7FF2394F-6AD3-0032-6495-27B07DF6DE39}"/>
              </a:ext>
            </a:extLst>
          </p:cNvPr>
          <p:cNvPicPr>
            <a:picLocks noChangeAspect="1"/>
          </p:cNvPicPr>
          <p:nvPr/>
        </p:nvPicPr>
        <p:blipFill>
          <a:blip r:embed="rId3"/>
          <a:stretch>
            <a:fillRect/>
          </a:stretch>
        </p:blipFill>
        <p:spPr>
          <a:xfrm>
            <a:off x="4064115" y="3703296"/>
            <a:ext cx="1015746" cy="1015746"/>
          </a:xfrm>
          <a:prstGeom prst="rect">
            <a:avLst/>
          </a:prstGeom>
        </p:spPr>
      </p:pic>
    </p:spTree>
    <p:extLst>
      <p:ext uri="{BB962C8B-B14F-4D97-AF65-F5344CB8AC3E}">
        <p14:creationId xmlns:p14="http://schemas.microsoft.com/office/powerpoint/2010/main" val="72585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00759"/>
            <a:ext cx="46248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Improvements</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2000" y="107156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Features</a:t>
            </a:r>
            <a:endParaRPr lang="en-US"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0" y="595105"/>
            <a:ext cx="9144000"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 what’s new in NSL-KDD ?</a:t>
            </a:r>
            <a:endParaRPr lang="en-US" sz="1600" dirty="0"/>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4489649"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sz="1400" dirty="0"/>
              <a:t>Duplicate records are removed.</a:t>
            </a:r>
          </a:p>
          <a:p>
            <a:pPr marL="0" indent="0"/>
            <a:endParaRPr lang="en-US" sz="1400" dirty="0"/>
          </a:p>
          <a:p>
            <a:pPr marL="171450" indent="-171450">
              <a:buFont typeface="Arial" panose="020B0604020202020204" pitchFamily="34" charset="0"/>
              <a:buChar char="•"/>
            </a:pPr>
            <a:r>
              <a:rPr lang="en-US" sz="1400" dirty="0"/>
              <a:t>The size of the dataset is manageable.</a:t>
            </a:r>
          </a:p>
          <a:p>
            <a:pPr marL="0" indent="0"/>
            <a:endParaRPr lang="en-US" sz="1400" dirty="0"/>
          </a:p>
          <a:p>
            <a:pPr marL="171450" indent="-171450">
              <a:buFont typeface="Arial" panose="020B0604020202020204" pitchFamily="34" charset="0"/>
              <a:buChar char="•"/>
            </a:pPr>
            <a:r>
              <a:rPr lang="en-US" sz="1400" dirty="0"/>
              <a:t>Balanced Training and Test sets.</a:t>
            </a:r>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5078320" y="1666213"/>
            <a:ext cx="41185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sz="1400" dirty="0"/>
              <a:t>It contains 42 features categorized into 3 types:</a:t>
            </a:r>
          </a:p>
          <a:p>
            <a:pPr marL="0" indent="0"/>
            <a:endParaRPr lang="en-US" sz="1400" dirty="0"/>
          </a:p>
          <a:p>
            <a:pPr marL="171450" indent="-171450">
              <a:buFont typeface="Arial" panose="020B0604020202020204" pitchFamily="34" charset="0"/>
              <a:buChar char="•"/>
            </a:pPr>
            <a:r>
              <a:rPr lang="en-US" sz="1400" dirty="0"/>
              <a:t>Basic</a:t>
            </a:r>
          </a:p>
          <a:p>
            <a:pPr marL="0" indent="0"/>
            <a:endParaRPr lang="en-US" sz="1400" dirty="0"/>
          </a:p>
          <a:p>
            <a:pPr marL="171450" indent="-171450">
              <a:buFont typeface="Arial" panose="020B0604020202020204" pitchFamily="34" charset="0"/>
              <a:buChar char="•"/>
            </a:pPr>
            <a:r>
              <a:rPr lang="en-US" sz="1400" dirty="0"/>
              <a:t>Content</a:t>
            </a:r>
          </a:p>
          <a:p>
            <a:pPr marL="0" indent="0"/>
            <a:endParaRPr lang="en-US" sz="1400" dirty="0"/>
          </a:p>
          <a:p>
            <a:pPr marL="171450" indent="-171450">
              <a:buFont typeface="Arial" panose="020B0604020202020204" pitchFamily="34" charset="0"/>
              <a:buChar char="•"/>
            </a:pPr>
            <a:r>
              <a:rPr lang="en-US" sz="1400" dirty="0"/>
              <a:t>Traffic</a:t>
            </a:r>
          </a:p>
        </p:txBody>
      </p:sp>
    </p:spTree>
    <p:extLst>
      <p:ext uri="{BB962C8B-B14F-4D97-AF65-F5344CB8AC3E}">
        <p14:creationId xmlns:p14="http://schemas.microsoft.com/office/powerpoint/2010/main" val="122160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Why this dataset?</a:t>
            </a:r>
          </a:p>
        </p:txBody>
      </p:sp>
      <p:sp>
        <p:nvSpPr>
          <p:cNvPr id="4" name="Subtitle 3">
            <a:extLst>
              <a:ext uri="{FF2B5EF4-FFF2-40B4-BE49-F238E27FC236}">
                <a16:creationId xmlns:a16="http://schemas.microsoft.com/office/drawing/2014/main" id="{309BD996-D50B-1597-E0B2-151D282FEA0B}"/>
              </a:ext>
            </a:extLst>
          </p:cNvPr>
          <p:cNvSpPr>
            <a:spLocks noGrp="1"/>
          </p:cNvSpPr>
          <p:nvPr>
            <p:ph type="subTitle" idx="2"/>
          </p:nvPr>
        </p:nvSpPr>
        <p:spPr>
          <a:xfrm>
            <a:off x="948019" y="1378604"/>
            <a:ext cx="7247962" cy="2068500"/>
          </a:xfrm>
        </p:spPr>
        <p:txBody>
          <a:bodyPr/>
          <a:lstStyle/>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Reliable and realistic benchmark for evaluating IDS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Diverse Attack types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Ease of use</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Education value</a:t>
            </a:r>
          </a:p>
        </p:txBody>
      </p:sp>
    </p:spTree>
    <p:extLst>
      <p:ext uri="{BB962C8B-B14F-4D97-AF65-F5344CB8AC3E}">
        <p14:creationId xmlns:p14="http://schemas.microsoft.com/office/powerpoint/2010/main" val="18973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7" name="Picture 6">
            <a:extLst>
              <a:ext uri="{FF2B5EF4-FFF2-40B4-BE49-F238E27FC236}">
                <a16:creationId xmlns:a16="http://schemas.microsoft.com/office/drawing/2014/main" id="{37EE5A94-C025-B22D-9AE7-333BE3AA7F3B}"/>
              </a:ext>
            </a:extLst>
          </p:cNvPr>
          <p:cNvPicPr>
            <a:picLocks noChangeAspect="1"/>
          </p:cNvPicPr>
          <p:nvPr/>
        </p:nvPicPr>
        <p:blipFill rotWithShape="1">
          <a:blip r:embed="rId3"/>
          <a:srcRect l="12020" r="12020"/>
          <a:stretch/>
        </p:blipFill>
        <p:spPr>
          <a:xfrm>
            <a:off x="5074444" y="90054"/>
            <a:ext cx="3817142" cy="4177145"/>
          </a:xfrm>
          <a:prstGeom prst="rect">
            <a:avLst/>
          </a:prstGeom>
          <a:ln>
            <a:solidFill>
              <a:schemeClr val="tx1"/>
            </a:solidFill>
          </a:ln>
        </p:spPr>
      </p:pic>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48491" y="1947763"/>
            <a:ext cx="4620491"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endParaRPr lang="en-US" sz="1600" dirty="0">
              <a:solidFill>
                <a:schemeClr val="tx1">
                  <a:lumMod val="60000"/>
                  <a:lumOff val="40000"/>
                </a:schemeClr>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8239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Protocol Type</a:t>
            </a:r>
            <a:endParaRPr lang="en-US" sz="1600" dirty="0">
              <a:solidFill>
                <a:schemeClr val="tx1">
                  <a:lumMod val="60000"/>
                  <a:lumOff val="40000"/>
                </a:schemeClr>
              </a:solidFill>
              <a:latin typeface="Archivo" panose="020B0604020202020204" charset="0"/>
              <a:cs typeface="Archivo" panose="020B0604020202020204" charset="0"/>
            </a:endParaRPr>
          </a:p>
        </p:txBody>
      </p:sp>
      <p:pic>
        <p:nvPicPr>
          <p:cNvPr id="8" name="Picture 7">
            <a:extLst>
              <a:ext uri="{FF2B5EF4-FFF2-40B4-BE49-F238E27FC236}">
                <a16:creationId xmlns:a16="http://schemas.microsoft.com/office/drawing/2014/main" id="{30D50F6F-4CCB-1107-28E4-BE81EDA0041C}"/>
              </a:ext>
            </a:extLst>
          </p:cNvPr>
          <p:cNvPicPr>
            <a:picLocks noChangeAspect="1"/>
          </p:cNvPicPr>
          <p:nvPr/>
        </p:nvPicPr>
        <p:blipFill>
          <a:blip r:embed="rId3"/>
          <a:stretch>
            <a:fillRect/>
          </a:stretch>
        </p:blipFill>
        <p:spPr>
          <a:xfrm>
            <a:off x="3719944" y="315858"/>
            <a:ext cx="5329320" cy="3746455"/>
          </a:xfrm>
          <a:prstGeom prst="rect">
            <a:avLst/>
          </a:prstGeom>
          <a:ln>
            <a:solidFill>
              <a:schemeClr val="tx1"/>
            </a:solidFill>
          </a:ln>
        </p:spPr>
      </p:pic>
    </p:spTree>
    <p:extLst>
      <p:ext uri="{BB962C8B-B14F-4D97-AF65-F5344CB8AC3E}">
        <p14:creationId xmlns:p14="http://schemas.microsoft.com/office/powerpoint/2010/main" val="109033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2712027" y="570437"/>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p>
          <a:p>
            <a:pPr marL="152400" indent="0" algn="ctr">
              <a:buSzPct val="80000"/>
            </a:pPr>
            <a:r>
              <a:rPr lang="en-US" sz="1600" dirty="0">
                <a:solidFill>
                  <a:schemeClr val="tx1"/>
                </a:solidFill>
                <a:latin typeface="Archivo" panose="020B0604020202020204" charset="0"/>
                <a:cs typeface="Archivo" panose="020B0604020202020204" charset="0"/>
              </a:rPr>
              <a:t>According the </a:t>
            </a:r>
            <a:r>
              <a:rPr lang="en-US" sz="1600" dirty="0" err="1">
                <a:solidFill>
                  <a:schemeClr val="tx1"/>
                </a:solidFill>
                <a:latin typeface="Archivo" panose="020B0604020202020204" charset="0"/>
                <a:cs typeface="Archivo" panose="020B0604020202020204" charset="0"/>
              </a:rPr>
              <a:t>Procotol</a:t>
            </a:r>
            <a:r>
              <a:rPr lang="en-US" sz="1600" dirty="0">
                <a:solidFill>
                  <a:schemeClr val="tx1"/>
                </a:solidFill>
                <a:latin typeface="Archivo" panose="020B0604020202020204" charset="0"/>
                <a:cs typeface="Archivo" panose="020B0604020202020204" charset="0"/>
              </a:rPr>
              <a:t> type</a:t>
            </a:r>
          </a:p>
        </p:txBody>
      </p:sp>
      <p:pic>
        <p:nvPicPr>
          <p:cNvPr id="30" name="Picture 29">
            <a:extLst>
              <a:ext uri="{FF2B5EF4-FFF2-40B4-BE49-F238E27FC236}">
                <a16:creationId xmlns:a16="http://schemas.microsoft.com/office/drawing/2014/main" id="{F811AE36-2892-2501-7C2D-7AB923F78539}"/>
              </a:ext>
            </a:extLst>
          </p:cNvPr>
          <p:cNvPicPr>
            <a:picLocks noChangeAspect="1"/>
          </p:cNvPicPr>
          <p:nvPr/>
        </p:nvPicPr>
        <p:blipFill rotWithShape="1">
          <a:blip r:embed="rId3"/>
          <a:srcRect l="969"/>
          <a:stretch/>
        </p:blipFill>
        <p:spPr>
          <a:xfrm>
            <a:off x="325581" y="1315650"/>
            <a:ext cx="8492837" cy="2846151"/>
          </a:xfrm>
          <a:prstGeom prst="rect">
            <a:avLst/>
          </a:prstGeom>
          <a:ln>
            <a:solidFill>
              <a:schemeClr val="tx1"/>
            </a:solidFill>
          </a:ln>
        </p:spPr>
      </p:pic>
    </p:spTree>
    <p:extLst>
      <p:ext uri="{BB962C8B-B14F-4D97-AF65-F5344CB8AC3E}">
        <p14:creationId xmlns:p14="http://schemas.microsoft.com/office/powerpoint/2010/main" val="41145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25FC90F8-E101-ABDF-B86A-EE77BCD1FDD2}"/>
              </a:ext>
            </a:extLst>
          </p:cNvPr>
          <p:cNvSpPr txBox="1">
            <a:spLocks/>
          </p:cNvSpPr>
          <p:nvPr/>
        </p:nvSpPr>
        <p:spPr>
          <a:xfrm>
            <a:off x="0" y="286350"/>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4" name="Subtitle 3">
            <a:extLst>
              <a:ext uri="{FF2B5EF4-FFF2-40B4-BE49-F238E27FC236}">
                <a16:creationId xmlns:a16="http://schemas.microsoft.com/office/drawing/2014/main" id="{84FC0071-D070-4C76-8B27-D9ED96141A14}"/>
              </a:ext>
            </a:extLst>
          </p:cNvPr>
          <p:cNvSpPr txBox="1">
            <a:spLocks/>
          </p:cNvSpPr>
          <p:nvPr/>
        </p:nvSpPr>
        <p:spPr>
          <a:xfrm>
            <a:off x="2526507" y="467875"/>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dirty="0">
                <a:latin typeface="Archivo" panose="020B0604020202020204" charset="0"/>
                <a:cs typeface="Archivo" panose="020B0604020202020204" charset="0"/>
              </a:rPr>
              <a:t>Attribute name: </a:t>
            </a:r>
            <a:r>
              <a:rPr lang="en-US" b="1" dirty="0">
                <a:solidFill>
                  <a:schemeClr val="tx1">
                    <a:lumMod val="60000"/>
                    <a:lumOff val="40000"/>
                  </a:schemeClr>
                </a:solidFill>
                <a:latin typeface="Archivo" panose="020B0604020202020204" charset="0"/>
                <a:cs typeface="Archivo" panose="020B0604020202020204" charset="0"/>
              </a:rPr>
              <a:t>Service</a:t>
            </a:r>
            <a:endParaRPr lang="en-US" dirty="0">
              <a:solidFill>
                <a:schemeClr val="tx1">
                  <a:lumMod val="60000"/>
                  <a:lumOff val="40000"/>
                </a:schemeClr>
              </a:solidFill>
              <a:latin typeface="Archivo" panose="020B0604020202020204" charset="0"/>
              <a:cs typeface="Archivo" panose="020B0604020202020204" charset="0"/>
            </a:endParaRPr>
          </a:p>
        </p:txBody>
      </p:sp>
      <p:sp>
        <p:nvSpPr>
          <p:cNvPr id="5" name="Subtitle 3">
            <a:extLst>
              <a:ext uri="{FF2B5EF4-FFF2-40B4-BE49-F238E27FC236}">
                <a16:creationId xmlns:a16="http://schemas.microsoft.com/office/drawing/2014/main" id="{64871ED0-2D55-F1C1-196C-F50961094375}"/>
              </a:ext>
            </a:extLst>
          </p:cNvPr>
          <p:cNvSpPr txBox="1">
            <a:spLocks/>
          </p:cNvSpPr>
          <p:nvPr/>
        </p:nvSpPr>
        <p:spPr>
          <a:xfrm>
            <a:off x="0" y="859050"/>
            <a:ext cx="9081655" cy="3286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lnSpc>
                <a:spcPct val="150000"/>
              </a:lnSpc>
              <a:buSzPct val="80000"/>
            </a:pPr>
            <a:r>
              <a:rPr lang="en-US" b="1" dirty="0">
                <a:latin typeface="Archivo" panose="020B0604020202020204" charset="0"/>
                <a:cs typeface="Archivo" panose="020B0604020202020204" charset="0"/>
              </a:rPr>
              <a:t>70 different service type, categorized as follow: </a:t>
            </a:r>
          </a:p>
          <a:p>
            <a:pPr marL="152400" indent="0">
              <a:lnSpc>
                <a:spcPct val="150000"/>
              </a:lnSpc>
              <a:buSzPct val="80000"/>
            </a:pPr>
            <a:endParaRPr lang="en-US" b="1" dirty="0">
              <a:latin typeface="Archivo" panose="020B0604020202020204" charset="0"/>
              <a:cs typeface="Archivo" panose="020B0604020202020204" charset="0"/>
            </a:endParaRP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File Transfer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ftp_data</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efs</a:t>
            </a:r>
            <a:r>
              <a:rPr lang="fr-FR" sz="1050" b="0" i="0" dirty="0">
                <a:solidFill>
                  <a:srgbClr val="111111"/>
                </a:solidFill>
                <a:effectLst/>
                <a:latin typeface="Archivo" panose="020B0604020202020204" charset="0"/>
                <a:cs typeface="Archivo" panose="020B0604020202020204" charset="0"/>
              </a:rPr>
              <a:t>’, ‘ftp’, ‘</a:t>
            </a:r>
            <a:r>
              <a:rPr lang="fr-FR" sz="1050" b="0" i="0" dirty="0" err="1">
                <a:solidFill>
                  <a:srgbClr val="111111"/>
                </a:solidFill>
                <a:effectLst/>
                <a:latin typeface="Archivo" panose="020B0604020202020204" charset="0"/>
                <a:cs typeface="Archivo" panose="020B0604020202020204" charset="0"/>
              </a:rPr>
              <a:t>tftp_u</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Email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smtp</a:t>
            </a:r>
            <a:r>
              <a:rPr lang="fr-FR" sz="1050" b="0" i="0" dirty="0">
                <a:solidFill>
                  <a:srgbClr val="111111"/>
                </a:solidFill>
                <a:effectLst/>
                <a:latin typeface="Archivo" panose="020B0604020202020204" charset="0"/>
                <a:cs typeface="Archivo" panose="020B0604020202020204" charset="0"/>
              </a:rPr>
              <a:t>’, ‘imap4’</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Web Services</a:t>
            </a:r>
            <a:r>
              <a:rPr lang="fr-FR" sz="1050" b="0" i="0" dirty="0">
                <a:solidFill>
                  <a:srgbClr val="111111"/>
                </a:solidFill>
                <a:effectLst/>
                <a:latin typeface="Archivo" panose="020B0604020202020204" charset="0"/>
                <a:cs typeface="Archivo" panose="020B0604020202020204" charset="0"/>
              </a:rPr>
              <a:t>: ‘http’, ‘http_443’, ‘http_8001’, ‘http_2784’</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Remote</a:t>
            </a:r>
            <a:r>
              <a:rPr lang="fr-FR" sz="1050" b="1" i="0" dirty="0">
                <a:solidFill>
                  <a:srgbClr val="111111"/>
                </a:solidFill>
                <a:effectLst/>
                <a:latin typeface="Archivo" panose="020B0604020202020204" charset="0"/>
                <a:cs typeface="Archivo" panose="020B0604020202020204" charset="0"/>
              </a:rPr>
              <a:t> Access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remote_job</a:t>
            </a:r>
            <a:r>
              <a:rPr lang="fr-FR" sz="1050" b="0" i="0" dirty="0">
                <a:solidFill>
                  <a:srgbClr val="111111"/>
                </a:solidFill>
                <a:effectLst/>
                <a:latin typeface="Archivo" panose="020B0604020202020204" charset="0"/>
                <a:cs typeface="Archivo" panose="020B0604020202020204" charset="0"/>
              </a:rPr>
              <a:t>’, ‘telnet’, ‘</a:t>
            </a:r>
            <a:r>
              <a:rPr lang="fr-FR" sz="1050" b="0" i="0" dirty="0" err="1">
                <a:solidFill>
                  <a:srgbClr val="111111"/>
                </a:solidFill>
                <a:effectLst/>
                <a:latin typeface="Archivo" panose="020B0604020202020204" charset="0"/>
                <a:cs typeface="Archivo" panose="020B0604020202020204" charset="0"/>
              </a:rPr>
              <a:t>rlogin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ssh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kshell</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Name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name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domain_u</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hostnames</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Network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netbios_dgm</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netbios_ssn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netstat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bgp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sunrpc</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vmnet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mtp</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Chat Services</a:t>
            </a:r>
            <a:r>
              <a:rPr lang="fr-FR" sz="1050" b="0" i="0" dirty="0">
                <a:solidFill>
                  <a:srgbClr val="111111"/>
                </a:solidFill>
                <a:effectLst/>
                <a:latin typeface="Archivo" panose="020B0604020202020204" charset="0"/>
                <a:cs typeface="Archivo" panose="020B0604020202020204" charset="0"/>
              </a:rPr>
              <a:t>: ‘IRC’</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Other</a:t>
            </a:r>
            <a:r>
              <a:rPr lang="fr-FR" sz="1050" b="1" i="0" dirty="0">
                <a:solidFill>
                  <a:srgbClr val="111111"/>
                </a:solidFill>
                <a:effectLst/>
                <a:latin typeface="Archivo" panose="020B0604020202020204" charset="0"/>
                <a:cs typeface="Archivo" panose="020B0604020202020204" charset="0"/>
              </a:rPr>
              <a:t>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other</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private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eco_i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uucp_path</a:t>
            </a:r>
            <a:r>
              <a:rPr lang="fr-FR" sz="1050" b="0" i="0" dirty="0">
                <a:solidFill>
                  <a:srgbClr val="111111"/>
                </a:solidFill>
                <a:effectLst/>
                <a:latin typeface="Archivo" panose="020B0604020202020204" charset="0"/>
                <a:cs typeface="Archivo" panose="020B0604020202020204" charset="0"/>
              </a:rPr>
              <a:t>’, ‘Z39_50’, ‘</a:t>
            </a:r>
            <a:r>
              <a:rPr lang="fr-FR" sz="1050" b="0" i="0" dirty="0" err="1">
                <a:solidFill>
                  <a:srgbClr val="111111"/>
                </a:solidFill>
                <a:effectLst/>
                <a:latin typeface="Archivo" panose="020B0604020202020204" charset="0"/>
                <a:cs typeface="Archivo" panose="020B0604020202020204" charset="0"/>
              </a:rPr>
              <a:t>csnet_ns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urp_i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auth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ldap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ecr_i</a:t>
            </a:r>
            <a:r>
              <a:rPr lang="fr-FR" sz="1050" b="0" i="0" dirty="0">
                <a:solidFill>
                  <a:srgbClr val="111111"/>
                </a:solidFill>
                <a:effectLst/>
                <a:latin typeface="Archivo" panose="020B0604020202020204" charset="0"/>
                <a:cs typeface="Archivo" panose="020B0604020202020204" charset="0"/>
              </a:rPr>
              <a:t>’, ‘gopher’, ‘</a:t>
            </a:r>
            <a:r>
              <a:rPr lang="fr-FR" sz="1050" b="0" i="0" dirty="0" err="1">
                <a:solidFill>
                  <a:srgbClr val="111111"/>
                </a:solidFill>
                <a:effectLst/>
                <a:latin typeface="Archivo" panose="020B0604020202020204" charset="0"/>
                <a:cs typeface="Archivo" panose="020B0604020202020204" charset="0"/>
              </a:rPr>
              <a:t>systat</a:t>
            </a:r>
            <a:r>
              <a:rPr lang="fr-FR" sz="1050" b="0" i="0" dirty="0">
                <a:solidFill>
                  <a:srgbClr val="111111"/>
                </a:solidFill>
                <a:effectLst/>
                <a:latin typeface="Archivo" panose="020B0604020202020204" charset="0"/>
                <a:cs typeface="Archivo" panose="020B0604020202020204" charset="0"/>
              </a:rPr>
              <a:t>’, ‘whois’, ‘</a:t>
            </a:r>
            <a:r>
              <a:rPr lang="fr-FR" sz="1050" b="0" i="0" dirty="0" err="1">
                <a:solidFill>
                  <a:srgbClr val="111111"/>
                </a:solidFill>
                <a:effectLst/>
                <a:latin typeface="Archivo" panose="020B0604020202020204" charset="0"/>
                <a:cs typeface="Archivo" panose="020B0604020202020204" charset="0"/>
              </a:rPr>
              <a:t>iso_tsap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echo</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link</a:t>
            </a:r>
            <a:r>
              <a:rPr lang="fr-FR" sz="1050" b="0" i="0" dirty="0">
                <a:solidFill>
                  <a:srgbClr val="111111"/>
                </a:solidFill>
                <a:effectLst/>
                <a:latin typeface="Archivo" panose="020B0604020202020204" charset="0"/>
                <a:cs typeface="Archivo" panose="020B0604020202020204" charset="0"/>
              </a:rPr>
              <a:t>’, ‘login’, etc…</a:t>
            </a:r>
          </a:p>
          <a:p>
            <a:pPr marL="152400" indent="0">
              <a:lnSpc>
                <a:spcPct val="150000"/>
              </a:lnSpc>
              <a:buSzPct val="80000"/>
            </a:pPr>
            <a:endParaRPr lang="en-US"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242941322"/>
      </p:ext>
    </p:extLst>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1379</Words>
  <Application>Microsoft Office PowerPoint</Application>
  <PresentationFormat>On-screen Show (16:9)</PresentationFormat>
  <Paragraphs>239</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Segoe UI</vt:lpstr>
      <vt:lpstr>Bebas Neue</vt:lpstr>
      <vt:lpstr>Arial</vt:lpstr>
      <vt:lpstr>Archivo</vt:lpstr>
      <vt:lpstr>Poppins</vt:lpstr>
      <vt:lpstr>JetBrains Mono</vt:lpstr>
      <vt:lpstr>Cybersecurity Industry by Slidesgo</vt:lpstr>
      <vt:lpstr>Machine Learning Case Study</vt:lpstr>
      <vt:lpstr>Dataset</vt:lpstr>
      <vt:lpstr>Dataset</vt:lpstr>
      <vt:lpstr>Dataset</vt:lpstr>
      <vt:lpstr>Dataset</vt:lpstr>
      <vt:lpstr>Dataset</vt:lpstr>
      <vt:lpstr>Dataset</vt:lpstr>
      <vt:lpstr>Dataset</vt:lpstr>
      <vt:lpstr>Dataset</vt:lpstr>
      <vt:lpstr>Dataset</vt:lpstr>
      <vt:lpstr>Dataset</vt:lpstr>
      <vt:lpstr>Experiments</vt:lpstr>
      <vt:lpstr>Experiment</vt:lpstr>
      <vt:lpstr>Experiments</vt:lpstr>
      <vt:lpstr>Experiments</vt:lpstr>
      <vt:lpstr>Experiments</vt:lpstr>
      <vt:lpstr>Experiments</vt:lpstr>
      <vt:lpstr>Experiments</vt:lpstr>
      <vt:lpstr>Experiments</vt:lpstr>
      <vt:lpstr>Experiments</vt:lpstr>
      <vt:lpstr>Experiments</vt:lpstr>
      <vt:lpstr>Experiments</vt:lpstr>
      <vt:lpstr>Experiments</vt:lpstr>
      <vt:lpstr>Experiment</vt:lpstr>
      <vt:lpstr>Experiment</vt:lpstr>
      <vt:lpstr>Conclusion</vt:lpstr>
      <vt:lpstr>Conclusion</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Industry</dc:title>
  <cp:lastModifiedBy>ChihabEddine ZITOUNI</cp:lastModifiedBy>
  <cp:revision>160</cp:revision>
  <dcterms:modified xsi:type="dcterms:W3CDTF">2024-05-27T14:08:42Z</dcterms:modified>
</cp:coreProperties>
</file>