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4" r:id="rId14"/>
    <p:sldId id="292" r:id="rId15"/>
    <p:sldId id="295" r:id="rId16"/>
    <p:sldId id="293" r:id="rId17"/>
    <p:sldId id="296" r:id="rId18"/>
    <p:sldId id="299" r:id="rId19"/>
    <p:sldId id="297" r:id="rId20"/>
    <p:sldId id="300" r:id="rId21"/>
    <p:sldId id="301" r:id="rId22"/>
    <p:sldId id="302" r:id="rId23"/>
    <p:sldId id="303" r:id="rId24"/>
    <p:sldId id="305" r:id="rId25"/>
    <p:sldId id="306" r:id="rId26"/>
    <p:sldId id="307" r:id="rId27"/>
    <p:sldId id="310" r:id="rId28"/>
    <p:sldId id="311" r:id="rId29"/>
    <p:sldId id="313" r:id="rId30"/>
    <p:sldId id="312" r:id="rId31"/>
    <p:sldId id="314" r:id="rId32"/>
    <p:sldId id="315" r:id="rId33"/>
    <p:sldId id="316" r:id="rId34"/>
    <p:sldId id="317" r:id="rId35"/>
    <p:sldId id="321" r:id="rId36"/>
    <p:sldId id="318" r:id="rId37"/>
    <p:sldId id="320" r:id="rId38"/>
    <p:sldId id="319" r:id="rId39"/>
    <p:sldId id="322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28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1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1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4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5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1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2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2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32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C501-29DD-480A-BA84-5EC0218AB468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D063-D2DC-4EEF-B848-03F525DD49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0106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方麒豪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5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</a:t>
            </a:r>
            <a:r>
              <a:rPr lang="zh-TW" altLang="en-US" dirty="0" smtClean="0"/>
              <a:t>：哪條邊界看起來最好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717"/>
            <a:ext cx="6618910" cy="45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如果現在資料變成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693"/>
            <a:ext cx="6618910" cy="4539671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7604567" y="3622876"/>
            <a:ext cx="752355" cy="335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504379" y="3467543"/>
            <a:ext cx="340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中間那條藍色邊界比較能夠處理新資料有浮動的情況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90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544"/>
            <a:ext cx="6212224" cy="42607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61499" y="3126917"/>
            <a:ext cx="416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中間的藍色邊界</a:t>
            </a:r>
            <a:r>
              <a:rPr lang="zh-TW" altLang="en-US" sz="2400" dirty="0" smtClean="0"/>
              <a:t>特徵：</a:t>
            </a:r>
            <a:endParaRPr lang="en-US" altLang="zh-TW" sz="2400" dirty="0" smtClean="0"/>
          </a:p>
          <a:p>
            <a:r>
              <a:rPr lang="zh-TW" altLang="en-US" sz="2400" dirty="0" smtClean="0"/>
              <a:t>讓邊界</a:t>
            </a:r>
            <a:r>
              <a:rPr lang="zh-TW" altLang="en-US" sz="2400" dirty="0" smtClean="0">
                <a:solidFill>
                  <a:srgbClr val="FF0000"/>
                </a:solidFill>
              </a:rPr>
              <a:t>兩端</a:t>
            </a:r>
            <a:r>
              <a:rPr lang="zh-TW" altLang="en-US" sz="2400" dirty="0" smtClean="0"/>
              <a:t>的資料盡量分開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136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544"/>
            <a:ext cx="6212224" cy="42607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61499" y="3126917"/>
            <a:ext cx="416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中間的藍色邊界</a:t>
            </a:r>
            <a:r>
              <a:rPr lang="zh-TW" altLang="en-US" sz="2400" dirty="0" smtClean="0"/>
              <a:t>特徵：</a:t>
            </a:r>
            <a:endParaRPr lang="en-US" altLang="zh-TW" sz="2400" dirty="0" smtClean="0"/>
          </a:p>
          <a:p>
            <a:r>
              <a:rPr lang="zh-TW" altLang="en-US" sz="2400" dirty="0" smtClean="0"/>
              <a:t>讓邊界</a:t>
            </a:r>
            <a:r>
              <a:rPr lang="zh-TW" altLang="en-US" sz="2400" dirty="0" smtClean="0">
                <a:solidFill>
                  <a:srgbClr val="FF0000"/>
                </a:solidFill>
              </a:rPr>
              <a:t>兩端</a:t>
            </a:r>
            <a:r>
              <a:rPr lang="zh-TW" altLang="en-US" sz="2400" dirty="0" smtClean="0"/>
              <a:t>的資料盡量分開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61499" y="4563146"/>
            <a:ext cx="407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Q</a:t>
            </a:r>
            <a:r>
              <a:rPr lang="zh-TW" altLang="en-US" sz="2400" dirty="0" smtClean="0"/>
              <a:t>：如何衡量「盡量分開」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302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目標：離邊界最近的點能離邊界盡量遠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問題：如何衡量點到邊界的距離？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56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目標：離邊界最近的點能離邊界盡量遠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問題：如何衡量點到邊界的距離？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答：投影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5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468"/>
            <a:ext cx="5907807" cy="3970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979535" y="3287210"/>
                <a:ext cx="4560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假設給定一條線：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endParaRPr lang="en-US" altLang="zh-TW" sz="2400" dirty="0" smtClean="0"/>
              </a:p>
              <a:p>
                <a:r>
                  <a:rPr lang="zh-TW" altLang="en-US" sz="2400" dirty="0" smtClean="0"/>
                  <a:t>跟線外一點：</a:t>
                </a:r>
                <a:r>
                  <a:rPr lang="en-US" altLang="zh-TW" sz="2400" dirty="0" smtClean="0"/>
                  <a:t>(6,8)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35" y="3287210"/>
                <a:ext cx="456042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139" t="-656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06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7684"/>
            <a:ext cx="5614996" cy="377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453196" y="2627454"/>
                <a:ext cx="5306682" cy="3870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法向量為</a:t>
                </a:r>
                <a:r>
                  <a:rPr lang="en-US" altLang="zh-TW" sz="2400" dirty="0" smtClean="0"/>
                  <a:t>(1,-2)</a:t>
                </a:r>
              </a:p>
              <a:p>
                <a:r>
                  <a:rPr lang="zh-TW" altLang="en-US" sz="2400" dirty="0" smtClean="0"/>
                  <a:t>假設垂直線方程式為：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endParaRPr lang="en-US" altLang="zh-TW" sz="2400" dirty="0" smtClean="0"/>
              </a:p>
              <a:p>
                <a:r>
                  <a:rPr lang="zh-TW" altLang="en-US" sz="2400" dirty="0" smtClean="0"/>
                  <a:t>帶入</a:t>
                </a:r>
                <a:r>
                  <a:rPr lang="en-US" altLang="zh-TW" sz="2400" dirty="0" smtClean="0"/>
                  <a:t>(6,8)</a:t>
                </a:r>
                <a:r>
                  <a:rPr lang="zh-TW" altLang="en-US" sz="2400" dirty="0" smtClean="0"/>
                  <a:t>後得出</a:t>
                </a:r>
                <a:endParaRPr lang="en-US" altLang="zh-TW" sz="2400" dirty="0"/>
              </a:p>
              <a:p>
                <a:r>
                  <a:rPr lang="zh-TW" altLang="en-US" sz="2400" dirty="0"/>
                  <a:t>垂直線方程式為：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+10=0</m:t>
                    </m:r>
                  </m:oMath>
                </a14:m>
                <a:endParaRPr lang="en-US" altLang="zh-TW" sz="2400" dirty="0" smtClean="0">
                  <a:ea typeface="Cambria Math" panose="02040503050406030204" pitchFamily="18" charset="0"/>
                </a:endParaRPr>
              </a:p>
              <a:p>
                <a:r>
                  <a:rPr lang="zh-TW" altLang="en-US" sz="2400" dirty="0" smtClean="0">
                    <a:ea typeface="Cambria Math" panose="02040503050406030204" pitchFamily="18" charset="0"/>
                  </a:rPr>
                  <a:t>並且求出兩條線交點</a:t>
                </a:r>
                <a:endParaRPr lang="en-US" altLang="zh-TW" sz="24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 smtClean="0">
                  <a:ea typeface="Cambria Math" panose="02040503050406030204" pitchFamily="18" charset="0"/>
                </a:endParaRPr>
              </a:p>
              <a:p>
                <a:endParaRPr lang="en-US" altLang="zh-TW" sz="2400" dirty="0" smtClean="0">
                  <a:ea typeface="Cambria Math" panose="02040503050406030204" pitchFamily="18" charset="0"/>
                </a:endParaRPr>
              </a:p>
              <a:p>
                <a:r>
                  <a:rPr lang="zh-TW" altLang="en-US" sz="2400" dirty="0" smtClean="0">
                    <a:ea typeface="Cambria Math" panose="02040503050406030204" pitchFamily="18" charset="0"/>
                  </a:rPr>
                  <a:t>得出解</a:t>
                </a:r>
                <a:r>
                  <a:rPr lang="en-US" altLang="zh-TW" sz="2400" dirty="0" smtClean="0">
                    <a:ea typeface="Cambria Math" panose="02040503050406030204" pitchFamily="18" charset="0"/>
                  </a:rPr>
                  <a:t>(3.6,6.8)</a:t>
                </a:r>
                <a:r>
                  <a:rPr lang="zh-TW" altLang="en-US" sz="2400" dirty="0" smtClean="0">
                    <a:ea typeface="Cambria Math" panose="02040503050406030204" pitchFamily="18" charset="0"/>
                  </a:rPr>
                  <a:t>，即為投影點</a:t>
                </a:r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6" y="2627454"/>
                <a:ext cx="5306682" cy="3870803"/>
              </a:xfrm>
              <a:prstGeom prst="rect">
                <a:avLst/>
              </a:prstGeom>
              <a:blipFill rotWithShape="0">
                <a:blip r:embed="rId3"/>
                <a:stretch>
                  <a:fillRect l="-1839" t="-1417" b="-2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52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7684"/>
            <a:ext cx="5614996" cy="377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453196" y="2269422"/>
                <a:ext cx="5306682" cy="306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>
                    <a:ea typeface="Cambria Math" panose="02040503050406030204" pitchFamily="18" charset="0"/>
                  </a:rPr>
                  <a:t>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6,8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3.6,6.8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i="1" dirty="0" smtClean="0">
                  <a:ea typeface="Cambria Math" panose="02040503050406030204" pitchFamily="18" charset="0"/>
                </a:endParaRPr>
              </a:p>
              <a:p>
                <a:r>
                  <a:rPr lang="zh-TW" altLang="en-US" sz="2400" dirty="0" smtClean="0">
                    <a:ea typeface="Cambria Math" panose="02040503050406030204" pitchFamily="18" charset="0"/>
                  </a:rPr>
                  <a:t>其中</a:t>
                </a:r>
                <a:endParaRPr lang="en-US" altLang="zh-TW" sz="24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zh-TW" altLang="en-US" sz="2400" dirty="0" smtClean="0">
                    <a:ea typeface="Cambria Math" panose="02040503050406030204" pitchFamily="18" charset="0"/>
                  </a:rPr>
                  <a:t>兩點距離</a:t>
                </a:r>
                <a:endParaRPr lang="en-US" altLang="zh-TW" sz="240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sz="2400" dirty="0" smtClean="0">
                    <a:ea typeface="Cambria Math" panose="02040503050406030204" pitchFamily="18" charset="0"/>
                  </a:rPr>
                  <a:t>(2,1) </a:t>
                </a:r>
                <a:r>
                  <a:rPr lang="zh-TW" altLang="en-US" sz="2400" dirty="0" smtClean="0">
                    <a:ea typeface="Cambria Math" panose="02040503050406030204" pitchFamily="18" charset="0"/>
                  </a:rPr>
                  <a:t>為平面向量 </a:t>
                </a:r>
                <a:r>
                  <a:rPr lang="en-US" altLang="zh-TW" sz="2400" dirty="0" smtClean="0">
                    <a:ea typeface="Cambria Math" panose="02040503050406030204" pitchFamily="18" charset="0"/>
                  </a:rPr>
                  <a:t>(</a:t>
                </a:r>
                <a:r>
                  <a:rPr lang="zh-TW" altLang="en-US" sz="2400" dirty="0" smtClean="0">
                    <a:ea typeface="Cambria Math" panose="02040503050406030204" pitchFamily="18" charset="0"/>
                  </a:rPr>
                  <a:t>對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應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altLang="zh-TW" sz="2400" dirty="0" smtClean="0"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zh-TW" altLang="en-US" sz="2400" dirty="0" smtClean="0">
                    <a:ea typeface="Cambria Math" panose="02040503050406030204" pitchFamily="18" charset="0"/>
                  </a:rPr>
                  <a:t>平面向量之長度</a:t>
                </a:r>
                <a:endParaRPr lang="en-US" altLang="zh-TW" sz="2400" dirty="0" smtClean="0">
                  <a:ea typeface="Cambria Math" panose="02040503050406030204" pitchFamily="18" charset="0"/>
                </a:endParaRPr>
              </a:p>
              <a:p>
                <a:endParaRPr lang="en-US" altLang="zh-TW" sz="2400" dirty="0" smtClean="0">
                  <a:ea typeface="Cambria Math" panose="02040503050406030204" pitchFamily="18" charset="0"/>
                </a:endParaRPr>
              </a:p>
              <a:p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96" y="2269422"/>
                <a:ext cx="5306682" cy="3064237"/>
              </a:xfrm>
              <a:prstGeom prst="rect">
                <a:avLst/>
              </a:prstGeom>
              <a:blipFill rotWithShape="0">
                <a:blip r:embed="rId3"/>
                <a:stretch>
                  <a:fillRect l="-1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56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TW" altLang="en-US" dirty="0" smtClean="0"/>
                  <a:t>若公式化表示的話：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線：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線外一點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TW" altLang="en-US" dirty="0" smtClean="0"/>
                  <a:t>在線上之投影點為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點到線的距離為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 smtClean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pPr marL="0" indent="0">
                  <a:buNone/>
                </a:pPr>
                <a:r>
                  <a:rPr lang="zh-TW" altLang="en-US" dirty="0" smtClean="0"/>
                  <a:t>我們可以得出關係式：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求出投影點即可對應出點到線之距離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782" b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14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4499" y="281895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5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換個角度來看點到線的距離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043"/>
            <a:ext cx="6062825" cy="4074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83706" y="2106592"/>
                <a:ext cx="4734046" cy="3274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2400" dirty="0" smtClean="0"/>
                  <a:t>兩平行線距離</a:t>
                </a:r>
                <a:endParaRPr lang="en-US" altLang="zh-TW" sz="2400" dirty="0" smtClean="0"/>
              </a:p>
              <a:p>
                <a:pPr algn="ctr"/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−14=0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−20=0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 smtClean="0"/>
              </a:p>
              <a:p>
                <a:r>
                  <a:rPr lang="zh-TW" altLang="en-US" sz="2400" dirty="0" smtClean="0"/>
                  <a:t>之距離為</a:t>
                </a:r>
                <a:endParaRPr lang="en-US" altLang="zh-TW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6" y="2106592"/>
                <a:ext cx="4734046" cy="3274230"/>
              </a:xfrm>
              <a:prstGeom prst="rect">
                <a:avLst/>
              </a:prstGeom>
              <a:blipFill rotWithShape="0">
                <a:blip r:embed="rId3"/>
                <a:stretch>
                  <a:fillRect l="-1931" t="-1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636871" y="297469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36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換個角度來看點到線的距離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043"/>
            <a:ext cx="6062825" cy="4074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83706" y="2106592"/>
                <a:ext cx="4734046" cy="3274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2400" dirty="0" smtClean="0"/>
                  <a:t>兩平行線距離</a:t>
                </a:r>
                <a:endParaRPr lang="en-US" altLang="zh-TW" sz="2400" dirty="0" smtClean="0"/>
              </a:p>
              <a:p>
                <a:pPr algn="ctr"/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−14=0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−20=0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 smtClean="0"/>
              </a:p>
              <a:p>
                <a:r>
                  <a:rPr lang="zh-TW" altLang="en-US" sz="2400" dirty="0" smtClean="0"/>
                  <a:t>之距離為</a:t>
                </a:r>
                <a:endParaRPr lang="en-US" altLang="zh-TW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6" y="2106592"/>
                <a:ext cx="4734046" cy="3274230"/>
              </a:xfrm>
              <a:prstGeom prst="rect">
                <a:avLst/>
              </a:prstGeom>
              <a:blipFill rotWithShape="0">
                <a:blip r:embed="rId3"/>
                <a:stretch>
                  <a:fillRect l="-1931" t="-1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636871" y="297469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63514" y="4352081"/>
            <a:ext cx="312516" cy="416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416724" y="3636380"/>
            <a:ext cx="2243559" cy="416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24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換個角度來看點到線的距離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043"/>
            <a:ext cx="6062825" cy="4074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83706" y="2106592"/>
                <a:ext cx="4734046" cy="3274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2400" dirty="0" smtClean="0"/>
                  <a:t>兩平行線距離</a:t>
                </a:r>
                <a:endParaRPr lang="en-US" altLang="zh-TW" sz="2400" dirty="0" smtClean="0"/>
              </a:p>
              <a:p>
                <a:pPr algn="ctr"/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−14=0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−14=6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 smtClean="0"/>
              </a:p>
              <a:p>
                <a:r>
                  <a:rPr lang="zh-TW" altLang="en-US" sz="2400" dirty="0" smtClean="0"/>
                  <a:t>之距離為</a:t>
                </a:r>
                <a:endParaRPr lang="en-US" altLang="zh-TW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6" y="2106592"/>
                <a:ext cx="4734046" cy="3274230"/>
              </a:xfrm>
              <a:prstGeom prst="rect">
                <a:avLst/>
              </a:prstGeom>
              <a:blipFill rotWithShape="0">
                <a:blip r:embed="rId3"/>
                <a:stretch>
                  <a:fillRect l="-1931" t="-1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636871" y="297469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63514" y="4352081"/>
            <a:ext cx="312516" cy="416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416724" y="3636380"/>
            <a:ext cx="2243559" cy="416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8" idx="2"/>
          </p:cNvCxnSpPr>
          <p:nvPr/>
        </p:nvCxnSpPr>
        <p:spPr>
          <a:xfrm flipH="1">
            <a:off x="9537539" y="4053069"/>
            <a:ext cx="965" cy="1606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054769" y="5653349"/>
                <a:ext cx="47919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6+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TW" sz="2400" dirty="0" smtClean="0"/>
              </a:p>
              <a:p>
                <a:r>
                  <a:rPr lang="zh-TW" altLang="en-US" sz="2400" dirty="0" smtClean="0"/>
                  <a:t>所以</a:t>
                </a:r>
                <a:r>
                  <a:rPr lang="en-US" altLang="zh-TW" sz="2400" dirty="0" smtClean="0"/>
                  <a:t>6</a:t>
                </a:r>
                <a:r>
                  <a:rPr lang="zh-TW" altLang="en-US" sz="2400" dirty="0" smtClean="0"/>
                  <a:t>也等於原先的點帶入原先的線方程式的值之後取絕對值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69" y="5653349"/>
                <a:ext cx="479191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908" b="-10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359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 smtClean="0"/>
                  <a:t>沿用前面的公式化描述：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面：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為二維空間之一點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面外</a:t>
                </a:r>
                <a:r>
                  <a:rPr lang="zh-TW" altLang="en-US" dirty="0"/>
                  <a:t>一點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點</a:t>
                </a:r>
                <a:r>
                  <a:rPr lang="zh-TW" altLang="en-US" dirty="0" smtClean="0"/>
                  <a:t>到面的</a:t>
                </a:r>
                <a:r>
                  <a:rPr lang="zh-TW" altLang="en-US" dirty="0"/>
                  <a:t>距離為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為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對應回前面例子：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6,8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91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 smtClean="0"/>
                  <a:t>沿用前面的公式化描述：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面：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為二維空間之一點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面外</a:t>
                </a:r>
                <a:r>
                  <a:rPr lang="zh-TW" altLang="en-US" dirty="0"/>
                  <a:t>一點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點</a:t>
                </a:r>
                <a:r>
                  <a:rPr lang="zh-TW" altLang="en-US" dirty="0" smtClean="0"/>
                  <a:t>到面的</a:t>
                </a:r>
                <a:r>
                  <a:rPr lang="zh-TW" altLang="en-US" dirty="0"/>
                  <a:t>距離為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為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對應回前面例子：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6,8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38200" y="3329962"/>
            <a:ext cx="6829063" cy="1342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59210" y="3816627"/>
            <a:ext cx="4224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SVM</a:t>
            </a:r>
            <a:r>
              <a:rPr lang="zh-TW" altLang="en-US" sz="2000" dirty="0" smtClean="0"/>
              <a:t>使用此方法描述點到邊界之距離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920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二分類問題描述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資料集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包含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筆資料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TW" altLang="en-US" dirty="0" smtClean="0"/>
                  <a:t>以及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個相對應</a:t>
                </a:r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(</a:t>
                </a:r>
                <a:r>
                  <a:rPr lang="zh-TW" altLang="en-US" dirty="0" smtClean="0"/>
                  <a:t>亦即資料跟相對應分類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分類的變數稱為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，值為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 1, −1}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的值也落在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 1, −1}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0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TW" altLang="en-US" dirty="0"/>
                  <a:t>現在目標：找出線性函數當作類別的分界，並且讓資料跟邊界的距離盡量遠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也就是找出權重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/>
                  <a:t>跟</a:t>
                </a:r>
                <a:r>
                  <a:rPr lang="en-US" altLang="zh-TW" dirty="0"/>
                  <a:t>bias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dirty="0"/>
                  <a:t>滿足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且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而我們希望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的值越大越好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361" r="-696" b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7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84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選取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跟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去最大化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不好處理，也可能得到多組解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374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選取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跟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去最大化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不好處理，也可能得到多組解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所以多加入條件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，亦即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3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假設我們手中有二分類資料並且已有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，我們進行視覺化：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35" y="2493741"/>
            <a:ext cx="5989129" cy="41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04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最大</a:t>
                </a:r>
                <a:r>
                  <a:rPr lang="zh-TW" altLang="en-US" dirty="0"/>
                  <a:t>化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變成相當於最小化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運用優化理論的方式，</a:t>
                </a:r>
                <a:r>
                  <a:rPr lang="zh-TW" altLang="en-US" dirty="0"/>
                  <a:t>最小化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TW" altLang="en-US" dirty="0" smtClean="0"/>
                  <a:t>也相當於最小化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所以整個問題變成：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34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3296"/>
                <a:ext cx="10515600" cy="51236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接著將有限制式的優化問題轉換為無限制式的優化問題：透過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Lagrange multipliers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方式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得到</a:t>
                </a:r>
                <a:r>
                  <a:rPr lang="en-US" altLang="zh-TW" dirty="0" smtClean="0"/>
                  <a:t>loss function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3296"/>
                <a:ext cx="10515600" cy="5123667"/>
              </a:xfrm>
              <a:blipFill rotWithShape="0">
                <a:blip r:embed="rId2"/>
                <a:stretch>
                  <a:fillRect l="-1217" t="-2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64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此問題為二次規劃問題</a:t>
                </a:r>
                <a:r>
                  <a:rPr lang="en-US" altLang="zh-TW" dirty="0" smtClean="0"/>
                  <a:t>(quadratic programming)</a:t>
                </a:r>
                <a:r>
                  <a:rPr lang="zh-TW" altLang="en-US" dirty="0" smtClean="0"/>
                  <a:t>，透過優化理論的技巧可以得出結論。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訓練完之結果會得到部分</a:t>
                </a:r>
                <a:r>
                  <a:rPr lang="en-US" altLang="zh-TW" dirty="0"/>
                  <a:t>Lagrange multipliers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之現象，涵義為我們不需要這些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的資料來幫助我們劃邊界。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主觀解釋可能原因：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離邊界太遠的點可以丟掉不考慮。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18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Lagrange multipliers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dirty="0" smtClean="0"/>
                  <a:t> 對應的資料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稱為支撐向量</a:t>
                </a:r>
                <a:r>
                  <a:rPr lang="en-US" altLang="zh-TW" dirty="0" smtClean="0"/>
                  <a:t>(support vector)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而整體分類流程則稱為支撐向量機</a:t>
                </a:r>
                <a:r>
                  <a:rPr lang="en-US" altLang="zh-TW" dirty="0" smtClean="0"/>
                  <a:t>(support vector machine)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752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進階技巧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問題：如果資料並非線性可分時該如何處理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舉例：台北市行政區邊界劃分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台北市行政區圖|行政- 台北市行政區圖|行政 - 快熱資訊 - 走進時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97" y="2301552"/>
            <a:ext cx="37719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21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解決方法</a:t>
            </a:r>
            <a:r>
              <a:rPr lang="en-US" altLang="zh-TW" dirty="0"/>
              <a:t>1</a:t>
            </a:r>
            <a:r>
              <a:rPr lang="zh-TW" altLang="en-US" dirty="0"/>
              <a:t>：讓邊界是可以彈性變化的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812"/>
            <a:ext cx="4702109" cy="31598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98" y="2129811"/>
            <a:ext cx="4702109" cy="3159817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729468" y="3379808"/>
            <a:ext cx="949124" cy="54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12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解決方法</a:t>
            </a:r>
            <a:r>
              <a:rPr lang="en-US" altLang="zh-TW" dirty="0"/>
              <a:t>1</a:t>
            </a:r>
            <a:r>
              <a:rPr lang="zh-TW" altLang="en-US" dirty="0" smtClean="0"/>
              <a:t>：讓邊界是可以彈性變化的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具體作法：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 smtClean="0"/>
                  <a:t>如</a:t>
                </a:r>
                <a:r>
                  <a:rPr lang="zh-TW" altLang="en-US" dirty="0"/>
                  <a:t>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則回到線性可分的情況</a:t>
                </a:r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 smtClean="0"/>
                  <a:t>如</a:t>
                </a:r>
                <a:r>
                  <a:rPr lang="zh-TW" altLang="en-US" dirty="0"/>
                  <a:t>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的分類正確，但是離邊界太近</a:t>
                </a:r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 smtClean="0"/>
                  <a:t>如</a:t>
                </a:r>
                <a:r>
                  <a:rPr lang="zh-TW" altLang="en-US" dirty="0"/>
                  <a:t>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zh-TW" altLang="en-US" dirty="0" smtClean="0"/>
                  <a:t>分類</a:t>
                </a:r>
                <a:r>
                  <a:rPr lang="zh-TW" altLang="en-US" dirty="0"/>
                  <a:t>錯誤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38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解決</a:t>
            </a:r>
            <a:r>
              <a:rPr lang="zh-TW" altLang="en-US" sz="4000" dirty="0" smtClean="0"/>
              <a:t>方法</a:t>
            </a:r>
            <a:r>
              <a:rPr lang="en-US" altLang="zh-TW" sz="4000" dirty="0" smtClean="0"/>
              <a:t>2</a:t>
            </a:r>
            <a:r>
              <a:rPr lang="zh-TW" altLang="en-US" sz="4000" dirty="0" smtClean="0"/>
              <a:t>：將資料做轉換後再嘗試線性分類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想法：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1554"/>
            <a:ext cx="4005055" cy="279075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57820" y="5438804"/>
            <a:ext cx="136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5231757" y="3483980"/>
            <a:ext cx="1319514" cy="4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77764" y="3184492"/>
            <a:ext cx="1111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?</a:t>
            </a:r>
            <a:endParaRPr lang="zh-TW" altLang="en-US" sz="6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46562" y="2815160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非線性函數轉換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34" y="2371555"/>
            <a:ext cx="4129202" cy="27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68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解決</a:t>
            </a:r>
            <a:r>
              <a:rPr lang="zh-TW" altLang="en-US" sz="4000" dirty="0" smtClean="0"/>
              <a:t>方法</a:t>
            </a:r>
            <a:r>
              <a:rPr lang="en-US" altLang="zh-TW" sz="4000" dirty="0" smtClean="0"/>
              <a:t>2</a:t>
            </a:r>
            <a:r>
              <a:rPr lang="zh-TW" altLang="en-US" sz="4000" dirty="0" smtClean="0"/>
              <a:t>：將資料做轉換後再嘗試線性分類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具體作法：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設定轉換函數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TW" altLang="en-US" dirty="0" smtClean="0"/>
                  <a:t>，稱為</a:t>
                </a:r>
                <a:r>
                  <a:rPr lang="en-US" altLang="zh-TW" dirty="0" smtClean="0"/>
                  <a:t>basis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function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之後將資料點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轉換成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接著嘗試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35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解決方法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之延伸：類神經</a:t>
            </a:r>
            <a:r>
              <a:rPr lang="zh-TW" altLang="en-US" dirty="0"/>
              <a:t>網路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問題：如果非線性轉換後還是無法線性可分的話呢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en-US" dirty="0" smtClean="0"/>
              <a:t>答：一次轉換不夠就做兩次，兩次不夠就三次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413"/>
            <a:ext cx="3581400" cy="24955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12" y="3681413"/>
            <a:ext cx="3629025" cy="2495550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743597" y="4815068"/>
            <a:ext cx="418618" cy="277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953437" y="4800116"/>
            <a:ext cx="418618" cy="277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462849" y="4832520"/>
            <a:ext cx="185195" cy="1851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8753029" y="4828963"/>
            <a:ext cx="185195" cy="1851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043209" y="4828963"/>
            <a:ext cx="185195" cy="1851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614" y="3681413"/>
            <a:ext cx="293038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44010"/>
            <a:ext cx="10515600" cy="563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如果我們用貝氏統計來處理，則我們會希望得到資料的類別是什麼分配，</a:t>
            </a:r>
            <a:r>
              <a:rPr lang="zh-TW" altLang="en-US" dirty="0"/>
              <a:t>其中一種可能性如下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60556" y="2095018"/>
            <a:ext cx="4548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我們會去試著得出：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兩個類別可能都長成圓形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這兩個圓形的圓心，半徑等等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95017"/>
            <a:ext cx="6046403" cy="42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0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44010"/>
            <a:ext cx="10515600" cy="563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如果我們用貝氏統計來處理，則我們會希望得到資料的類別是什麼分配，其中一種可能性如下圖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60556" y="2095018"/>
            <a:ext cx="4548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我們會去試著得出：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兩個類別可能都長成圓形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這兩個圓形的圓心，半徑等等</a:t>
            </a:r>
            <a:endParaRPr lang="zh-TW" altLang="en-US" sz="2400" dirty="0"/>
          </a:p>
        </p:txBody>
      </p:sp>
      <p:sp>
        <p:nvSpPr>
          <p:cNvPr id="2" name="向右箭號 1"/>
          <p:cNvSpPr/>
          <p:nvPr/>
        </p:nvSpPr>
        <p:spPr>
          <a:xfrm>
            <a:off x="6884602" y="4456253"/>
            <a:ext cx="937549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986531" y="4456253"/>
            <a:ext cx="3923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我們用此方法去猜測資料的規則或是完整的長相</a:t>
            </a:r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95017"/>
            <a:ext cx="6046403" cy="42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4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sz="4000" dirty="0" smtClean="0"/>
              <a:t>問：真的需要做到如此嗎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322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如果我們這樣想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06855" y="2002421"/>
            <a:ext cx="4548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藍線左邊一類、右邊一類。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左邊的資料長成怎樣不管</a:t>
            </a:r>
            <a:endParaRPr lang="en-US" altLang="zh-TW" sz="2400" dirty="0" smtClean="0"/>
          </a:p>
          <a:p>
            <a:r>
              <a:rPr lang="zh-TW" altLang="en-US" sz="2400" dirty="0" smtClean="0"/>
              <a:t>右邊的資料長成怎樣也不管</a:t>
            </a:r>
            <a:endParaRPr lang="zh-TW" altLang="en-US" sz="2400" dirty="0"/>
          </a:p>
        </p:txBody>
      </p:sp>
      <p:sp>
        <p:nvSpPr>
          <p:cNvPr id="7" name="向右箭號 6"/>
          <p:cNvSpPr/>
          <p:nvPr/>
        </p:nvSpPr>
        <p:spPr>
          <a:xfrm>
            <a:off x="7106855" y="4282633"/>
            <a:ext cx="937549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044404" y="4176630"/>
            <a:ext cx="3923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我們用此方法就可以只記住這條線就好</a:t>
            </a:r>
            <a:endParaRPr lang="zh-TW" altLang="en-US" sz="2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51" y="1825624"/>
            <a:ext cx="6130641" cy="42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如果我們這樣想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8058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事情如果能簡單就簡單：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如果我們能夠知道資料類別的分界，就不需要知道資料的類別分配。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2400" dirty="0" smtClean="0"/>
              <a:t>註：前提是資料類別能夠劃得出分界</a:t>
            </a:r>
            <a:endParaRPr lang="en-US" altLang="zh-TW" sz="2400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894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問題轉化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736203" y="2916820"/>
            <a:ext cx="20856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736202" y="2280212"/>
            <a:ext cx="2199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統計方法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36203" y="3183038"/>
            <a:ext cx="272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學習資料的分配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5407306" y="2916820"/>
            <a:ext cx="18417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407305" y="2280212"/>
            <a:ext cx="194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07306" y="3183038"/>
            <a:ext cx="240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學習資料的分界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36334" y="2685327"/>
            <a:ext cx="972274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755</Words>
  <Application>Microsoft Office PowerPoint</Application>
  <PresentationFormat>寬螢幕</PresentationFormat>
  <Paragraphs>205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ML 0106</vt:lpstr>
      <vt:lpstr>Introduction</vt:lpstr>
      <vt:lpstr>PowerPoint 簡報</vt:lpstr>
      <vt:lpstr>PowerPoint 簡報</vt:lpstr>
      <vt:lpstr>PowerPoint 簡報</vt:lpstr>
      <vt:lpstr>PowerPoint 簡報</vt:lpstr>
      <vt:lpstr>如果我們這樣想</vt:lpstr>
      <vt:lpstr>如果我們這樣想</vt:lpstr>
      <vt:lpstr>問題轉化</vt:lpstr>
      <vt:lpstr>Q：哪條邊界看起來最好?</vt:lpstr>
      <vt:lpstr>如果現在資料變成</vt:lpstr>
      <vt:lpstr>PowerPoint 簡報</vt:lpstr>
      <vt:lpstr>PowerPoint 簡報</vt:lpstr>
      <vt:lpstr>目標：離邊界最近的點能離邊界盡量遠</vt:lpstr>
      <vt:lpstr>目標：離邊界最近的點能離邊界盡量遠</vt:lpstr>
      <vt:lpstr>PowerPoint 簡報</vt:lpstr>
      <vt:lpstr>PowerPoint 簡報</vt:lpstr>
      <vt:lpstr>PowerPoint 簡報</vt:lpstr>
      <vt:lpstr>PowerPoint 簡報</vt:lpstr>
      <vt:lpstr>換個角度來看點到線的距離</vt:lpstr>
      <vt:lpstr>換個角度來看點到線的距離</vt:lpstr>
      <vt:lpstr>換個角度來看點到線的距離</vt:lpstr>
      <vt:lpstr>PowerPoint 簡報</vt:lpstr>
      <vt:lpstr>PowerPoint 簡報</vt:lpstr>
      <vt:lpstr>二分類問題描述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進階技巧</vt:lpstr>
      <vt:lpstr>解決方法1：讓邊界是可以彈性變化的</vt:lpstr>
      <vt:lpstr>解決方法1：讓邊界是可以彈性變化的</vt:lpstr>
      <vt:lpstr>解決方法2：將資料做轉換後再嘗試線性分類</vt:lpstr>
      <vt:lpstr>解決方法2：將資料做轉換後再嘗試線性分類</vt:lpstr>
      <vt:lpstr>解決方法2之延伸：類神經網路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1209</dc:title>
  <dc:creator>方麒豪</dc:creator>
  <cp:lastModifiedBy>方麒豪</cp:lastModifiedBy>
  <cp:revision>256</cp:revision>
  <dcterms:created xsi:type="dcterms:W3CDTF">2022-12-08T05:47:08Z</dcterms:created>
  <dcterms:modified xsi:type="dcterms:W3CDTF">2023-01-06T03:02:02Z</dcterms:modified>
</cp:coreProperties>
</file>