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8" r:id="rId5"/>
    <p:sldId id="290" r:id="rId6"/>
    <p:sldId id="292" r:id="rId7"/>
    <p:sldId id="297" r:id="rId8"/>
    <p:sldId id="261" r:id="rId9"/>
    <p:sldId id="296" r:id="rId10"/>
    <p:sldId id="295" r:id="rId11"/>
    <p:sldId id="294" r:id="rId12"/>
    <p:sldId id="300" r:id="rId13"/>
    <p:sldId id="301" r:id="rId14"/>
    <p:sldId id="299" r:id="rId15"/>
    <p:sldId id="302" r:id="rId16"/>
    <p:sldId id="304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1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4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2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3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C501-29DD-480A-BA84-5EC0218AB46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1216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方麒豪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5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假設我們用以下方式得出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我們可以把此處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的想像成：判斷資料到底有多像第</a:t>
                </a:r>
                <a:r>
                  <a:rPr lang="en-US" altLang="zh-TW" dirty="0" smtClean="0"/>
                  <a:t>i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類別。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 該如何量化呢</a:t>
                </a:r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3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假設：資料是線性可分</a:t>
            </a:r>
            <a:r>
              <a:rPr lang="en-US" altLang="zh-TW" dirty="0" smtClean="0"/>
              <a:t>(linearly separable)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假設最簡單的情況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在這個情況下，我們需要給的參數有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跟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所以更精確來說，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應該寫成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但是為了書寫方便，在不影響解讀的時候，會用前面的寫法。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3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例子：二分類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假設現在只考慮兩個類別的情況。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我們把類別內的資料找出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要區分兩個類別只需要一個判斷函數就夠了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根據前面設定我們知道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=1,2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4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2276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所以我們可以設定判斷函數為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22762" cy="4351338"/>
              </a:xfrm>
              <a:blipFill rotWithShape="0">
                <a:blip r:embed="rId2"/>
                <a:stretch>
                  <a:fillRect l="-2500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6354502" y="3688777"/>
            <a:ext cx="149313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585995" y="3319445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079129" y="3405873"/>
                <a:ext cx="2928395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129" y="3405873"/>
                <a:ext cx="2928395" cy="1190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3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羅吉斯回歸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7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如果用機率當判斷函數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000" dirty="0" smtClean="0"/>
                  <a:t>回顧上週：我們談到了條件機率。</a:t>
                </a:r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 marL="0" indent="0">
                  <a:buNone/>
                </a:pPr>
                <a:r>
                  <a:rPr lang="zh-TW" altLang="en-US" sz="2000" dirty="0" smtClean="0"/>
                  <a:t>在統計學當中學過的</a:t>
                </a:r>
                <a:r>
                  <a:rPr lang="en-US" altLang="zh-TW" sz="2000" dirty="0" smtClean="0"/>
                  <a:t>conditional pdf or conditional </a:t>
                </a:r>
                <a:r>
                  <a:rPr lang="en-US" altLang="zh-TW" sz="2000" dirty="0" err="1" smtClean="0"/>
                  <a:t>pmf</a:t>
                </a:r>
                <a:r>
                  <a:rPr lang="zh-TW" altLang="en-US" sz="2000" dirty="0" smtClean="0"/>
                  <a:t>定義：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	X </a:t>
                </a:r>
                <a:r>
                  <a:rPr lang="zh-TW" altLang="en-US" sz="2000" dirty="0" smtClean="0"/>
                  <a:t>：資料的隨機變數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	</a:t>
                </a:r>
                <a:r>
                  <a:rPr lang="en-US" altLang="zh-TW" sz="2000" dirty="0" smtClean="0"/>
                  <a:t>Y</a:t>
                </a:r>
                <a:r>
                  <a:rPr lang="zh-TW" altLang="en-US" sz="2000" dirty="0" smtClean="0"/>
                  <a:t> ：類別的隨機變數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	</a:t>
                </a:r>
                <a:r>
                  <a:rPr lang="en-US" altLang="zh-TW" sz="2000" dirty="0" smtClean="0"/>
                  <a:t>joint pdf or </a:t>
                </a:r>
                <a:r>
                  <a:rPr lang="en-US" altLang="zh-TW" sz="2000" dirty="0" err="1" smtClean="0"/>
                  <a:t>pmf</a:t>
                </a:r>
                <a:r>
                  <a:rPr lang="en-US" altLang="zh-TW" sz="2000" dirty="0" smtClean="0"/>
                  <a:t> </a:t>
                </a:r>
                <a:r>
                  <a:rPr lang="zh-TW" altLang="en-US" sz="2000" dirty="0" smtClean="0"/>
                  <a:t>為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zh-TW" altLang="en-US" sz="2000" dirty="0" smtClean="0"/>
                  <a:t>則我們定義，給定</a:t>
                </a:r>
                <a:r>
                  <a:rPr lang="en-US" altLang="zh-TW" sz="2000" dirty="0" smtClean="0"/>
                  <a:t>Y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</a:t>
                </a:r>
                <a:r>
                  <a:rPr lang="zh-TW" altLang="en-US" sz="2000" dirty="0" smtClean="0"/>
                  <a:t>之下的</a:t>
                </a:r>
                <a:r>
                  <a:rPr lang="en-US" altLang="zh-TW" sz="2000" dirty="0"/>
                  <a:t>conditional pdf </a:t>
                </a:r>
                <a:r>
                  <a:rPr lang="en-US" altLang="zh-TW" sz="2000" dirty="0" smtClean="0"/>
                  <a:t>or </a:t>
                </a:r>
                <a:r>
                  <a:rPr lang="en-US" altLang="zh-TW" sz="2000" dirty="0" err="1" smtClean="0"/>
                  <a:t>pmf</a:t>
                </a:r>
                <a:r>
                  <a:rPr lang="en-US" altLang="zh-TW" sz="20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為：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2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這邊為了符號有點多，特別做一些解釋：</a:t>
                </a:r>
                <a:endParaRPr lang="en-US" altLang="zh-TW" dirty="0" smtClean="0"/>
              </a:p>
              <a:p>
                <a:pPr lvl="1"/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：從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得出的</a:t>
                </a:r>
                <a:r>
                  <a:rPr lang="en-US" altLang="zh-TW" dirty="0" smtClean="0"/>
                  <a:t>marginal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pmf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marginal </a:t>
                </a:r>
                <a:r>
                  <a:rPr lang="en-US" altLang="zh-TW" dirty="0" err="1" smtClean="0"/>
                  <a:t>pmf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跟原始的</a:t>
                </a:r>
                <a:r>
                  <a:rPr lang="en-US" altLang="zh-TW" dirty="0" err="1" smtClean="0"/>
                  <a:t>pmf</a:t>
                </a:r>
                <a:r>
                  <a:rPr lang="zh-TW" altLang="en-US" dirty="0" smtClean="0"/>
                  <a:t>一樣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：掌握了資訊之下的條件分配跟原始分配不一樣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28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/>
                  <a:t>想法</a:t>
                </a:r>
                <a:r>
                  <a:rPr lang="zh-TW" altLang="en-US" dirty="0" smtClean="0"/>
                  <a:t>：拿</a:t>
                </a:r>
                <a:r>
                  <a:rPr lang="zh-TW" altLang="en-US" dirty="0"/>
                  <a:t>機率跟條件機率來當作判斷</a:t>
                </a:r>
                <a:r>
                  <a:rPr lang="zh-TW" altLang="en-US" dirty="0" smtClean="0"/>
                  <a:t>依據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也就是說：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我們可以假設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的分配，並且用資料去估計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0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24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TW" altLang="en-US" dirty="0" smtClean="0"/>
                  <a:t>我們假設：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並且對於每個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都是獨立的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如果我們更進一步假設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都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是一樣的</m:t>
                    </m:r>
                  </m:oMath>
                </a14:m>
                <a:r>
                  <a:rPr lang="zh-TW" altLang="en-US" dirty="0" smtClean="0"/>
                  <a:t>，也就是共變異數矩陣都相同之下，我們可以得到：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其中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得出了線性函數的長相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2416"/>
              </a:xfrm>
              <a:blipFill rotWithShape="0">
                <a:blip r:embed="rId2"/>
                <a:stretch>
                  <a:fillRect l="-754" t="-2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838200" y="6038068"/>
            <a:ext cx="1192192" cy="43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4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例子：二分類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TW" altLang="en-US" dirty="0" smtClean="0"/>
                  <a:t>我們知道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所以我們令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然後我們我們判斷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當以下條件滿足：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三個條件是等價的。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而條件不符合的話我們判斷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541" b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88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引言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線性分類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羅吉斯迴歸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4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6137"/>
                <a:ext cx="10515600" cy="56908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我們專注看第三個條件：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&gt;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0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zh-TW" altLang="en-US" dirty="0" smtClean="0"/>
                  <a:t> 也被稱呼為：</a:t>
                </a:r>
                <a:r>
                  <a:rPr lang="en-US" altLang="zh-TW" dirty="0" err="1" smtClean="0"/>
                  <a:t>logit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transformation/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log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odds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</a:t>
                </a:r>
                <a:r>
                  <a:rPr lang="zh-TW" altLang="en-US" dirty="0" smtClean="0"/>
                  <a:t> ，</a:t>
                </a:r>
                <a:r>
                  <a:rPr lang="en-US" altLang="zh-TW" dirty="0" err="1" smtClean="0"/>
                  <a:t>logit</a:t>
                </a:r>
                <a:r>
                  <a:rPr lang="en-US" altLang="zh-TW" dirty="0" smtClean="0"/>
                  <a:t>(r)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而在常態分配且共變異數矩陣相同的情況下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其中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6137"/>
                <a:ext cx="10515600" cy="5690826"/>
              </a:xfrm>
              <a:blipFill rotWithShape="0">
                <a:blip r:embed="rId2"/>
                <a:stretch>
                  <a:fillRect l="-1043" t="-2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4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6689"/>
                <a:ext cx="10515600" cy="57602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Logit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function</a:t>
                </a:r>
                <a:r>
                  <a:rPr lang="zh-TW" altLang="en-US" dirty="0"/>
                  <a:t> 的反</a:t>
                </a:r>
                <a:r>
                  <a:rPr lang="zh-TW" altLang="en-US" dirty="0" smtClean="0"/>
                  <a:t>函數：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sigmoid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</a:t>
                </a:r>
                <a:r>
                  <a:rPr lang="zh-TW" altLang="en-US" dirty="0" smtClean="0"/>
                  <a:t> 又稱</a:t>
                </a:r>
                <a:r>
                  <a:rPr lang="en-US" altLang="zh-TW" dirty="0" smtClean="0"/>
                  <a:t>logistic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根據前面推導出的結果：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)) =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我們可以得出：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6689"/>
                <a:ext cx="10515600" cy="5760274"/>
              </a:xfrm>
              <a:blipFill rotWithShape="0">
                <a:blip r:embed="rId2"/>
                <a:stretch>
                  <a:fillRect l="-638" t="-20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9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以下有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種方式得出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MLE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estimator</a:t>
                </a:r>
                <a:r>
                  <a:rPr lang="zh-TW" altLang="en-US" dirty="0" smtClean="0"/>
                  <a:t> 方法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Gradient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Decent</a:t>
                </a: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5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estimator</a:t>
            </a:r>
            <a:r>
              <a:rPr lang="zh-TW" altLang="en-US" dirty="0" smtClean="0"/>
              <a:t> 方法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根據前面結果，我們得出了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/>
                  <a:t>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表達式，</m:t>
                    </m:r>
                  </m:oMath>
                </a14:m>
                <a:r>
                  <a:rPr lang="zh-TW" altLang="en-US" dirty="0"/>
                  <a:t>我們可以用樣本平均數跟樣本共變異數矩陣帶入之後求得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/>
                  <a:t>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dirty="0"/>
                  <a:t>估計</a:t>
                </a:r>
                <a:r>
                  <a:rPr lang="zh-TW" altLang="en-US" dirty="0" smtClean="0"/>
                  <a:t>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(</a:t>
                </a:r>
                <a:r>
                  <a:rPr lang="zh-TW" altLang="en-US" dirty="0"/>
                  <a:t>因為在</a:t>
                </a:r>
                <a:r>
                  <a:rPr lang="en-US" altLang="zh-TW" dirty="0"/>
                  <a:t>MLE</a:t>
                </a:r>
                <a:r>
                  <a:rPr lang="zh-TW" altLang="en-US" dirty="0"/>
                  <a:t>推導中，對於常態分配的平均數跟共變異數矩陣之</a:t>
                </a:r>
                <a:r>
                  <a:rPr lang="en-US" altLang="zh-TW" dirty="0"/>
                  <a:t>MLE</a:t>
                </a:r>
                <a:r>
                  <a:rPr lang="zh-TW" altLang="en-US" dirty="0"/>
                  <a:t>估計分別就是</a:t>
                </a:r>
                <a:r>
                  <a:rPr lang="zh-TW" altLang="en-US" dirty="0"/>
                  <a:t>樣本平均數跟樣本共變異數</a:t>
                </a:r>
                <a:r>
                  <a:rPr lang="zh-TW" altLang="en-US" dirty="0"/>
                  <a:t>矩陣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但是有個缺點：中間沒有學習的概念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5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</a:t>
            </a:r>
            <a:r>
              <a:rPr lang="zh-TW" altLang="en-US" dirty="0"/>
              <a:t> </a:t>
            </a:r>
            <a:r>
              <a:rPr lang="en-US" altLang="zh-TW" dirty="0" smtClean="0"/>
              <a:t>Descent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考量二分類問題時，我們可以假設：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 smtClean="0"/>
                  <a:t>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當作未知參數處理，我們定義概似函數如下：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85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9286"/>
                <a:ext cx="10515600" cy="56676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取對數並且取負號後，</a:t>
                </a:r>
                <a:endParaRPr lang="en-US" altLang="zh-TW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−</m:t>
                      </m:r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而這個式子也剛好是</a:t>
                </a:r>
                <a:r>
                  <a:rPr lang="en-US" altLang="zh-TW" dirty="0" smtClean="0"/>
                  <a:t>cross-entropy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接著我們要求概似函數的最大值，相當於求</a:t>
                </a:r>
                <a:r>
                  <a:rPr lang="en-US" altLang="zh-TW" dirty="0" smtClean="0"/>
                  <a:t>cross-entropy</a:t>
                </a:r>
                <a:r>
                  <a:rPr lang="zh-TW" altLang="en-US" dirty="0" smtClean="0"/>
                  <a:t>的最小值。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9286"/>
                <a:ext cx="10515600" cy="5667677"/>
              </a:xfrm>
              <a:blipFill rotWithShape="0">
                <a:blip r:embed="rId2"/>
                <a:stretch>
                  <a:fillRect l="-1043" t="-1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199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9757"/>
                <a:ext cx="10515600" cy="55172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9757"/>
                <a:ext cx="10515600" cy="55172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196769" y="3588152"/>
            <a:ext cx="821803" cy="439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8264"/>
                <a:ext cx="10515600" cy="61114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另一方面：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我們會先給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的初始值，之後利用上述兩個微分結果更新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直到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cross-entropy</a:t>
                </a:r>
                <a:r>
                  <a:rPr lang="zh-TW" altLang="en-US" dirty="0" smtClean="0"/>
                  <a:t>趨近於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決定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了</m:t>
                    </m:r>
                  </m:oMath>
                </a14:m>
                <a:r>
                  <a:rPr lang="zh-TW" altLang="en-US" dirty="0" smtClean="0"/>
                  <a:t>每次更新權重時的移動步長，也稱作</a:t>
                </a:r>
                <a:r>
                  <a:rPr lang="en-US" altLang="zh-TW" dirty="0" smtClean="0"/>
                  <a:t>learning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rate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8264"/>
                <a:ext cx="10515600" cy="6111432"/>
              </a:xfrm>
              <a:blipFill rotWithShape="0">
                <a:blip r:embed="rId2"/>
                <a:stretch>
                  <a:fillRect l="-1043" t="-21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8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6689"/>
                <a:ext cx="10515600" cy="5760274"/>
              </a:xfrm>
            </p:spPr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訓練好了模型之後：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我們將新的測試資料帶入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並判斷：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&gt;0.5</a:t>
                </a:r>
                <a:r>
                  <a:rPr lang="zh-TW" altLang="en-US" dirty="0" smtClean="0"/>
                  <a:t> 就歸類到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，其餘則歸類到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6689"/>
                <a:ext cx="10515600" cy="5760274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4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羅吉斯迴歸之假設：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假設兩個分類的</a:t>
                </a:r>
                <a:r>
                  <a:rPr lang="en-US" altLang="zh-TW" dirty="0" smtClean="0"/>
                  <a:t>log-likelihood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ratio</a:t>
                </a:r>
                <a:r>
                  <a:rPr lang="zh-TW" altLang="en-US" dirty="0" smtClean="0"/>
                  <a:t>是線性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這個可以從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TW" altLang="en-US" dirty="0" smtClean="0"/>
                  <a:t>獨立 常態分配 且共變異數相同得出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但在應用上，因為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有可能是離散的，所以在推導完羅吉斯迴歸函數之後，可以直接拿</a:t>
                </a:r>
                <a:r>
                  <a:rPr lang="en-US" altLang="zh-TW" dirty="0" smtClean="0"/>
                  <a:t>log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odds</a:t>
                </a:r>
                <a:r>
                  <a:rPr lang="zh-TW" altLang="en-US" dirty="0" smtClean="0"/>
                  <a:t>是線性直接來建模，忽略常態分配之來由。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引</a:t>
            </a:r>
            <a:r>
              <a:rPr lang="zh-TW" altLang="en-US" dirty="0"/>
              <a:t>言</a:t>
            </a:r>
          </a:p>
        </p:txBody>
      </p:sp>
    </p:spTree>
    <p:extLst>
      <p:ext uri="{BB962C8B-B14F-4D97-AF65-F5344CB8AC3E}">
        <p14:creationId xmlns:p14="http://schemas.microsoft.com/office/powerpoint/2010/main" val="15921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 我們假設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TW" altLang="en-US" dirty="0" smtClean="0"/>
                  <a:t> 是</a:t>
                </a:r>
                <a:r>
                  <a:rPr lang="en-US" altLang="zh-TW" dirty="0" smtClean="0"/>
                  <a:t>Bernoulli</a:t>
                </a:r>
                <a:r>
                  <a:rPr lang="zh-TW" altLang="en-US" dirty="0" smtClean="0"/>
                  <a:t>分配，機率是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3.</a:t>
                </a:r>
                <a:r>
                  <a:rPr lang="zh-TW" altLang="en-US" dirty="0" smtClean="0"/>
                  <a:t> 接著用最大概似函數估計方法，或者說最小</a:t>
                </a:r>
                <a:r>
                  <a:rPr lang="en-US" altLang="zh-TW" dirty="0" smtClean="0"/>
                  <a:t>cross-entropy</a:t>
                </a:r>
                <a:r>
                  <a:rPr lang="zh-TW" altLang="en-US" dirty="0" smtClean="0"/>
                  <a:t>方法，並且用</a:t>
                </a:r>
                <a:r>
                  <a:rPr lang="en-US" altLang="zh-TW" dirty="0" smtClean="0"/>
                  <a:t>gradient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descent</a:t>
                </a:r>
                <a:r>
                  <a:rPr lang="zh-TW" altLang="en-US" dirty="0" smtClean="0"/>
                  <a:t>方法調整權重跟常數項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4.</a:t>
                </a:r>
                <a:r>
                  <a:rPr lang="zh-TW" altLang="en-US" dirty="0" smtClean="0"/>
                  <a:t> 訓練完模型後，將新</a:t>
                </a:r>
                <a:r>
                  <a:rPr lang="zh-TW" altLang="en-US" dirty="0"/>
                  <a:t>的測試資料帶入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並判斷：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值</a:t>
                </a:r>
                <a:r>
                  <a:rPr lang="en-US" altLang="zh-TW" dirty="0"/>
                  <a:t>&gt;0.5</a:t>
                </a:r>
                <a:r>
                  <a:rPr lang="zh-TW" altLang="en-US" dirty="0"/>
                  <a:t> 就歸類到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，其餘則歸類到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情境：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手上有一筆資料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b="0" dirty="0" smtClean="0"/>
                  <a:t>，</a:t>
                </a:r>
                <a:r>
                  <a:rPr lang="en-US" altLang="zh-TW" b="0" dirty="0" smtClean="0"/>
                  <a:t>d</a:t>
                </a:r>
                <a:r>
                  <a:rPr lang="zh-TW" altLang="en-US" b="0" dirty="0" smtClean="0"/>
                  <a:t>表示有</a:t>
                </a:r>
                <a:r>
                  <a:rPr lang="en-US" altLang="zh-TW" b="0" dirty="0" smtClean="0"/>
                  <a:t>d</a:t>
                </a:r>
                <a:r>
                  <a:rPr lang="zh-TW" altLang="en-US" b="0" dirty="0" smtClean="0"/>
                  <a:t>個變數。</a:t>
                </a: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類別變數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r>
                  <a:rPr lang="en-US" altLang="zh-TW" dirty="0"/>
                  <a:t>K</a:t>
                </a:r>
                <a:r>
                  <a:rPr lang="zh-TW" altLang="en-US" dirty="0" smtClean="0"/>
                  <a:t>表示有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個類別。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現在我們關心：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</a:t>
                </a:r>
                <a:r>
                  <a:rPr lang="zh-TW" altLang="en-US" dirty="0" smtClean="0"/>
                  <a:t>如何判斷手上這筆資料屬於哪個類別</a:t>
                </a:r>
                <a:r>
                  <a:rPr lang="en-US" altLang="zh-TW" dirty="0" smtClean="0"/>
                  <a:t>?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有很多思考的方向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b="0" dirty="0" smtClean="0"/>
                  <a:t>判斷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比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較像是</m:t>
                    </m:r>
                  </m:oMath>
                </a14:m>
                <a:r>
                  <a:rPr lang="zh-TW" altLang="en-US" b="0" dirty="0" smtClean="0"/>
                  <a:t>哪個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:pPr lvl="1"/>
                <a:r>
                  <a:rPr lang="zh-TW" altLang="en-US" dirty="0" smtClean="0"/>
                  <a:t>問題是：什麼叫做比較像</a:t>
                </a:r>
                <a:r>
                  <a:rPr lang="en-US" altLang="zh-TW" dirty="0" smtClean="0"/>
                  <a:t>?</a:t>
                </a:r>
              </a:p>
              <a:p>
                <a:pPr lvl="1"/>
                <a:endParaRPr lang="en-US" altLang="zh-TW" b="0" dirty="0"/>
              </a:p>
              <a:p>
                <a:pPr lvl="4"/>
                <a:r>
                  <a:rPr lang="zh-TW" altLang="en-US" sz="2400" dirty="0" smtClean="0"/>
                  <a:t>想辦法描述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，透過函數或是圖像表示</a:t>
                </a:r>
                <a:endParaRPr lang="en-US" altLang="zh-TW" sz="2400" dirty="0" smtClean="0"/>
              </a:p>
              <a:p>
                <a:pPr marL="1828800" lvl="4" indent="0">
                  <a:buNone/>
                </a:pPr>
                <a:r>
                  <a:rPr lang="zh-TW" altLang="en-US" sz="2400" dirty="0" smtClean="0"/>
                  <a:t>只要</a:t>
                </a:r>
                <a:r>
                  <a:rPr lang="zh-TW" altLang="en-US" sz="24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的表達式，就能判斷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比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較像是</m:t>
                    </m:r>
                  </m:oMath>
                </a14:m>
                <a:r>
                  <a:rPr lang="zh-TW" altLang="en-US" sz="2400" dirty="0"/>
                  <a:t>哪個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判斷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b="0" dirty="0" smtClean="0"/>
                  <a:t>比較可能是哪個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:pPr lvl="1"/>
                <a:r>
                  <a:rPr lang="zh-TW" altLang="en-US" dirty="0" smtClean="0"/>
                  <a:t>問題是：什麼叫做比較可能</a:t>
                </a:r>
                <a:r>
                  <a:rPr lang="en-US" altLang="zh-TW" dirty="0" smtClean="0"/>
                  <a:t>?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endParaRPr lang="en-US" altLang="zh-TW" b="0" dirty="0"/>
              </a:p>
              <a:p>
                <a:pPr lvl="4"/>
                <a:r>
                  <a:rPr lang="zh-TW" altLang="en-US" sz="2400" dirty="0" smtClean="0"/>
                  <a:t>想辦法猜測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b="0" dirty="0" smtClean="0"/>
                  <a:t>，透過機率跟</a:t>
                </a:r>
                <a:r>
                  <a:rPr lang="zh-TW" altLang="en-US" sz="2400" dirty="0" smtClean="0"/>
                  <a:t>概似函數表示</a:t>
                </a:r>
                <a:endParaRPr lang="en-US" altLang="zh-TW" sz="2400" dirty="0" smtClean="0"/>
              </a:p>
              <a:p>
                <a:pPr marL="1828800" lvl="4" indent="0">
                  <a:buNone/>
                </a:pPr>
                <a:r>
                  <a:rPr lang="zh-TW" altLang="en-US" sz="2400" dirty="0"/>
                  <a:t>只要有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的猜想，</a:t>
                </a:r>
                <a:r>
                  <a:rPr lang="zh-TW" altLang="en-US" sz="2400" dirty="0"/>
                  <a:t>就能判斷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400" dirty="0" smtClean="0"/>
                  <a:t>比較可能是哪</a:t>
                </a:r>
                <a:r>
                  <a:rPr lang="zh-TW" altLang="en-US" sz="2400" dirty="0"/>
                  <a:t>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b="0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1388962" y="3055716"/>
            <a:ext cx="914400" cy="37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1388962" y="5430455"/>
            <a:ext cx="914400" cy="37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情況</a:t>
                </a:r>
                <a:r>
                  <a:rPr lang="zh-TW" altLang="en-US" dirty="0" smtClean="0"/>
                  <a:t>一：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我們可以把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想像成線或是高維平面：線性或非線性函數分類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也可以把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用</m:t>
                    </m:r>
                  </m:oMath>
                </a14:m>
                <a:r>
                  <a:rPr lang="zh-TW" altLang="en-US" dirty="0" smtClean="0"/>
                  <a:t>質量中心取代：分群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情況二：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把情況一換成隨機的概念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或是想像成從歐式空間轉換為機率空間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情況</a:t>
                </a:r>
                <a:r>
                  <a:rPr lang="zh-TW" altLang="en-US" dirty="0" smtClean="0"/>
                  <a:t>一：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我們可以把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想像成線或是高維平面：線性或非線性函數分類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也可以把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用</m:t>
                    </m:r>
                  </m:oMath>
                </a14:m>
                <a:r>
                  <a:rPr lang="zh-TW" altLang="en-US" dirty="0" smtClean="0"/>
                  <a:t>質量中心取代：分群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情況二：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把情況一換成隨機的概念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或是想像成從歐式空間轉換為機率空間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11170" y="2199190"/>
            <a:ext cx="9132425" cy="497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30147" y="2696901"/>
            <a:ext cx="6250329" cy="321776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0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線性分</a:t>
            </a:r>
            <a:r>
              <a:rPr lang="zh-TW" altLang="en-US" dirty="0"/>
              <a:t>類</a:t>
            </a:r>
          </a:p>
        </p:txBody>
      </p:sp>
    </p:spTree>
    <p:extLst>
      <p:ext uri="{BB962C8B-B14F-4D97-AF65-F5344CB8AC3E}">
        <p14:creationId xmlns:p14="http://schemas.microsoft.com/office/powerpoint/2010/main" val="4071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判別函數</a:t>
            </a:r>
            <a:r>
              <a:rPr lang="en-US" altLang="zh-TW" dirty="0" smtClean="0"/>
              <a:t>(discriminant functions)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b="0" dirty="0" smtClean="0">
                    <a:latin typeface="+mn-ea"/>
                  </a:rPr>
                  <a:t>假設資料空間能被多個線性函數，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b="0" dirty="0" smtClean="0">
                    <a:latin typeface="+mn-ea"/>
                  </a:rPr>
                  <a:t>，</a:t>
                </a:r>
                <a:r>
                  <a:rPr lang="zh-TW" altLang="en-US" dirty="0" smtClean="0">
                    <a:latin typeface="+mn-ea"/>
                  </a:rPr>
                  <a:t>分成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dirty="0" smtClean="0">
                    <a:latin typeface="+mn-ea"/>
                  </a:rPr>
                  <a:t>等分</a:t>
                </a:r>
                <a:r>
                  <a:rPr lang="zh-TW" altLang="en-US" b="0" dirty="0" smtClean="0">
                    <a:latin typeface="+mn-ea"/>
                  </a:rPr>
                  <a:t>。</a:t>
                </a:r>
                <a:endParaRPr lang="en-US" altLang="zh-TW" b="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這些函數或多或少帶有一點背後含意，</a:t>
                </a:r>
                <a:r>
                  <a:rPr lang="en-US" altLang="zh-TW" dirty="0" smtClean="0">
                    <a:latin typeface="+mn-ea"/>
                  </a:rPr>
                  <a:t>e.g.</a:t>
                </a:r>
                <a:r>
                  <a:rPr lang="zh-TW" altLang="en-US" dirty="0" smtClean="0">
                    <a:latin typeface="+mn-ea"/>
                  </a:rPr>
                  <a:t> 相似程度或是差異程度。</a:t>
                </a:r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接著我們將資料帶入函數，希望得到他是哪一個分類。</a:t>
                </a:r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整體過程如下：</a:t>
                </a:r>
                <a:endParaRPr lang="en-US" altLang="zh-TW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關鍵在於：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是怎麼過去的</a:t>
                </a:r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這個關鍵會影響到我們找出什麼樣的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280</Words>
  <Application>Microsoft Office PowerPoint</Application>
  <PresentationFormat>寬螢幕</PresentationFormat>
  <Paragraphs>234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Office 佈景主題</vt:lpstr>
      <vt:lpstr>ML 1216</vt:lpstr>
      <vt:lpstr>大綱</vt:lpstr>
      <vt:lpstr>引言</vt:lpstr>
      <vt:lpstr>PowerPoint 簡報</vt:lpstr>
      <vt:lpstr>有很多思考的方向</vt:lpstr>
      <vt:lpstr>PowerPoint 簡報</vt:lpstr>
      <vt:lpstr>PowerPoint 簡報</vt:lpstr>
      <vt:lpstr>線性分類</vt:lpstr>
      <vt:lpstr>判別函數(discriminant functions)</vt:lpstr>
      <vt:lpstr>PowerPoint 簡報</vt:lpstr>
      <vt:lpstr>假設：資料是線性可分(linearly separable)</vt:lpstr>
      <vt:lpstr>例子：二分類</vt:lpstr>
      <vt:lpstr>PowerPoint 簡報</vt:lpstr>
      <vt:lpstr>羅吉斯回歸</vt:lpstr>
      <vt:lpstr>如果用機率當判斷函數</vt:lpstr>
      <vt:lpstr>PowerPoint 簡報</vt:lpstr>
      <vt:lpstr>PowerPoint 簡報</vt:lpstr>
      <vt:lpstr>PowerPoint 簡報</vt:lpstr>
      <vt:lpstr>例子：二分類</vt:lpstr>
      <vt:lpstr>PowerPoint 簡報</vt:lpstr>
      <vt:lpstr>PowerPoint 簡報</vt:lpstr>
      <vt:lpstr>PowerPoint 簡報</vt:lpstr>
      <vt:lpstr>MLE estimator 方法</vt:lpstr>
      <vt:lpstr>Gradient Descent方法</vt:lpstr>
      <vt:lpstr>PowerPoint 簡報</vt:lpstr>
      <vt:lpstr>PowerPoint 簡報</vt:lpstr>
      <vt:lpstr>PowerPoint 簡報</vt:lpstr>
      <vt:lpstr>PowerPoint 簡報</vt:lpstr>
      <vt:lpstr>結論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1209</dc:title>
  <dc:creator>方麒豪</dc:creator>
  <cp:lastModifiedBy>方麒豪</cp:lastModifiedBy>
  <cp:revision>117</cp:revision>
  <dcterms:created xsi:type="dcterms:W3CDTF">2022-12-08T05:47:08Z</dcterms:created>
  <dcterms:modified xsi:type="dcterms:W3CDTF">2022-12-16T07:43:46Z</dcterms:modified>
</cp:coreProperties>
</file>