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3" r:id="rId4"/>
    <p:sldId id="318" r:id="rId5"/>
    <p:sldId id="319" r:id="rId6"/>
    <p:sldId id="320" r:id="rId7"/>
    <p:sldId id="326" r:id="rId8"/>
    <p:sldId id="327" r:id="rId9"/>
    <p:sldId id="328" r:id="rId10"/>
    <p:sldId id="322" r:id="rId11"/>
    <p:sldId id="329" r:id="rId12"/>
    <p:sldId id="330" r:id="rId13"/>
    <p:sldId id="331" r:id="rId14"/>
    <p:sldId id="323" r:id="rId15"/>
    <p:sldId id="324" r:id="rId16"/>
    <p:sldId id="332" r:id="rId17"/>
    <p:sldId id="325" r:id="rId18"/>
    <p:sldId id="333" r:id="rId19"/>
    <p:sldId id="336" r:id="rId20"/>
    <p:sldId id="335" r:id="rId21"/>
    <p:sldId id="334"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3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BE4C501-29DD-480A-BA84-5EC0218AB468}" type="datetimeFigureOut">
              <a:rPr lang="zh-TW" altLang="en-US" smtClean="0"/>
              <a:t>2022/12/22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67D063-D2DC-4EEF-B848-03F525DD492C}" type="slidenum">
              <a:rPr lang="zh-TW" altLang="en-US" smtClean="0"/>
              <a:t>‹#›</a:t>
            </a:fld>
            <a:endParaRPr lang="zh-TW" altLang="en-US"/>
          </a:p>
        </p:txBody>
      </p:sp>
    </p:spTree>
    <p:extLst>
      <p:ext uri="{BB962C8B-B14F-4D97-AF65-F5344CB8AC3E}">
        <p14:creationId xmlns:p14="http://schemas.microsoft.com/office/powerpoint/2010/main" val="199028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BE4C501-29DD-480A-BA84-5EC0218AB468}" type="datetimeFigureOut">
              <a:rPr lang="zh-TW" altLang="en-US" smtClean="0"/>
              <a:t>2022/12/22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67D063-D2DC-4EEF-B848-03F525DD492C}" type="slidenum">
              <a:rPr lang="zh-TW" altLang="en-US" smtClean="0"/>
              <a:t>‹#›</a:t>
            </a:fld>
            <a:endParaRPr lang="zh-TW" altLang="en-US"/>
          </a:p>
        </p:txBody>
      </p:sp>
    </p:spTree>
    <p:extLst>
      <p:ext uri="{BB962C8B-B14F-4D97-AF65-F5344CB8AC3E}">
        <p14:creationId xmlns:p14="http://schemas.microsoft.com/office/powerpoint/2010/main" val="222491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BE4C501-29DD-480A-BA84-5EC0218AB468}" type="datetimeFigureOut">
              <a:rPr lang="zh-TW" altLang="en-US" smtClean="0"/>
              <a:t>2022/12/22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67D063-D2DC-4EEF-B848-03F525DD492C}" type="slidenum">
              <a:rPr lang="zh-TW" altLang="en-US" smtClean="0"/>
              <a:t>‹#›</a:t>
            </a:fld>
            <a:endParaRPr lang="zh-TW" altLang="en-US"/>
          </a:p>
        </p:txBody>
      </p:sp>
    </p:spTree>
    <p:extLst>
      <p:ext uri="{BB962C8B-B14F-4D97-AF65-F5344CB8AC3E}">
        <p14:creationId xmlns:p14="http://schemas.microsoft.com/office/powerpoint/2010/main" val="322412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BE4C501-29DD-480A-BA84-5EC0218AB468}" type="datetimeFigureOut">
              <a:rPr lang="zh-TW" altLang="en-US" smtClean="0"/>
              <a:t>2022/12/22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67D063-D2DC-4EEF-B848-03F525DD492C}" type="slidenum">
              <a:rPr lang="zh-TW" altLang="en-US" smtClean="0"/>
              <a:t>‹#›</a:t>
            </a:fld>
            <a:endParaRPr lang="zh-TW" altLang="en-US"/>
          </a:p>
        </p:txBody>
      </p:sp>
    </p:spTree>
    <p:extLst>
      <p:ext uri="{BB962C8B-B14F-4D97-AF65-F5344CB8AC3E}">
        <p14:creationId xmlns:p14="http://schemas.microsoft.com/office/powerpoint/2010/main" val="228164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2BE4C501-29DD-480A-BA84-5EC0218AB468}" type="datetimeFigureOut">
              <a:rPr lang="zh-TW" altLang="en-US" smtClean="0"/>
              <a:t>2022/12/22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167D063-D2DC-4EEF-B848-03F525DD492C}" type="slidenum">
              <a:rPr lang="zh-TW" altLang="en-US" smtClean="0"/>
              <a:t>‹#›</a:t>
            </a:fld>
            <a:endParaRPr lang="zh-TW" altLang="en-US"/>
          </a:p>
        </p:txBody>
      </p:sp>
    </p:spTree>
    <p:extLst>
      <p:ext uri="{BB962C8B-B14F-4D97-AF65-F5344CB8AC3E}">
        <p14:creationId xmlns:p14="http://schemas.microsoft.com/office/powerpoint/2010/main" val="54602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2BE4C501-29DD-480A-BA84-5EC0218AB468}" type="datetimeFigureOut">
              <a:rPr lang="zh-TW" altLang="en-US" smtClean="0"/>
              <a:t>2022/12/22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67D063-D2DC-4EEF-B848-03F525DD492C}" type="slidenum">
              <a:rPr lang="zh-TW" altLang="en-US" smtClean="0"/>
              <a:t>‹#›</a:t>
            </a:fld>
            <a:endParaRPr lang="zh-TW" altLang="en-US"/>
          </a:p>
        </p:txBody>
      </p:sp>
    </p:spTree>
    <p:extLst>
      <p:ext uri="{BB962C8B-B14F-4D97-AF65-F5344CB8AC3E}">
        <p14:creationId xmlns:p14="http://schemas.microsoft.com/office/powerpoint/2010/main" val="125559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BE4C501-29DD-480A-BA84-5EC0218AB468}" type="datetimeFigureOut">
              <a:rPr lang="zh-TW" altLang="en-US" smtClean="0"/>
              <a:t>2022/12/22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167D063-D2DC-4EEF-B848-03F525DD492C}" type="slidenum">
              <a:rPr lang="zh-TW" altLang="en-US" smtClean="0"/>
              <a:t>‹#›</a:t>
            </a:fld>
            <a:endParaRPr lang="zh-TW" altLang="en-US"/>
          </a:p>
        </p:txBody>
      </p:sp>
    </p:spTree>
    <p:extLst>
      <p:ext uri="{BB962C8B-B14F-4D97-AF65-F5344CB8AC3E}">
        <p14:creationId xmlns:p14="http://schemas.microsoft.com/office/powerpoint/2010/main" val="39771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BE4C501-29DD-480A-BA84-5EC0218AB468}" type="datetimeFigureOut">
              <a:rPr lang="zh-TW" altLang="en-US" smtClean="0"/>
              <a:t>2022/12/22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167D063-D2DC-4EEF-B848-03F525DD492C}" type="slidenum">
              <a:rPr lang="zh-TW" altLang="en-US" smtClean="0"/>
              <a:t>‹#›</a:t>
            </a:fld>
            <a:endParaRPr lang="zh-TW" altLang="en-US"/>
          </a:p>
        </p:txBody>
      </p:sp>
    </p:spTree>
    <p:extLst>
      <p:ext uri="{BB962C8B-B14F-4D97-AF65-F5344CB8AC3E}">
        <p14:creationId xmlns:p14="http://schemas.microsoft.com/office/powerpoint/2010/main" val="146624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BE4C501-29DD-480A-BA84-5EC0218AB468}" type="datetimeFigureOut">
              <a:rPr lang="zh-TW" altLang="en-US" smtClean="0"/>
              <a:t>2022/12/22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167D063-D2DC-4EEF-B848-03F525DD492C}" type="slidenum">
              <a:rPr lang="zh-TW" altLang="en-US" smtClean="0"/>
              <a:t>‹#›</a:t>
            </a:fld>
            <a:endParaRPr lang="zh-TW" altLang="en-US"/>
          </a:p>
        </p:txBody>
      </p:sp>
    </p:spTree>
    <p:extLst>
      <p:ext uri="{BB962C8B-B14F-4D97-AF65-F5344CB8AC3E}">
        <p14:creationId xmlns:p14="http://schemas.microsoft.com/office/powerpoint/2010/main" val="332428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BE4C501-29DD-480A-BA84-5EC0218AB468}" type="datetimeFigureOut">
              <a:rPr lang="zh-TW" altLang="en-US" smtClean="0"/>
              <a:t>2022/12/22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67D063-D2DC-4EEF-B848-03F525DD492C}" type="slidenum">
              <a:rPr lang="zh-TW" altLang="en-US" smtClean="0"/>
              <a:t>‹#›</a:t>
            </a:fld>
            <a:endParaRPr lang="zh-TW" altLang="en-US"/>
          </a:p>
        </p:txBody>
      </p:sp>
    </p:spTree>
    <p:extLst>
      <p:ext uri="{BB962C8B-B14F-4D97-AF65-F5344CB8AC3E}">
        <p14:creationId xmlns:p14="http://schemas.microsoft.com/office/powerpoint/2010/main" val="77092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BE4C501-29DD-480A-BA84-5EC0218AB468}" type="datetimeFigureOut">
              <a:rPr lang="zh-TW" altLang="en-US" smtClean="0"/>
              <a:t>2022/12/22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167D063-D2DC-4EEF-B848-03F525DD492C}" type="slidenum">
              <a:rPr lang="zh-TW" altLang="en-US" smtClean="0"/>
              <a:t>‹#›</a:t>
            </a:fld>
            <a:endParaRPr lang="zh-TW" altLang="en-US"/>
          </a:p>
        </p:txBody>
      </p:sp>
    </p:spTree>
    <p:extLst>
      <p:ext uri="{BB962C8B-B14F-4D97-AF65-F5344CB8AC3E}">
        <p14:creationId xmlns:p14="http://schemas.microsoft.com/office/powerpoint/2010/main" val="339432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C501-29DD-480A-BA84-5EC0218AB468}" type="datetimeFigureOut">
              <a:rPr lang="zh-TW" altLang="en-US" smtClean="0"/>
              <a:t>2022/12/22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7D063-D2DC-4EEF-B848-03F525DD492C}" type="slidenum">
              <a:rPr lang="zh-TW" altLang="en-US" smtClean="0"/>
              <a:t>‹#›</a:t>
            </a:fld>
            <a:endParaRPr lang="zh-TW" altLang="en-US"/>
          </a:p>
        </p:txBody>
      </p:sp>
    </p:spTree>
    <p:extLst>
      <p:ext uri="{BB962C8B-B14F-4D97-AF65-F5344CB8AC3E}">
        <p14:creationId xmlns:p14="http://schemas.microsoft.com/office/powerpoint/2010/main" val="657837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ML</a:t>
            </a:r>
            <a:r>
              <a:rPr lang="zh-TW" altLang="en-US" dirty="0" smtClean="0"/>
              <a:t> </a:t>
            </a:r>
            <a:r>
              <a:rPr lang="en-US" altLang="zh-TW" dirty="0" smtClean="0"/>
              <a:t>1223</a:t>
            </a:r>
            <a:endParaRPr lang="zh-TW" altLang="en-US" dirty="0"/>
          </a:p>
        </p:txBody>
      </p:sp>
      <p:sp>
        <p:nvSpPr>
          <p:cNvPr id="3" name="副標題 2"/>
          <p:cNvSpPr>
            <a:spLocks noGrp="1"/>
          </p:cNvSpPr>
          <p:nvPr>
            <p:ph type="subTitle" idx="1"/>
          </p:nvPr>
        </p:nvSpPr>
        <p:spPr/>
        <p:txBody>
          <a:bodyPr/>
          <a:lstStyle/>
          <a:p>
            <a:r>
              <a:rPr lang="zh-TW" altLang="en-US" dirty="0" smtClean="0"/>
              <a:t>方麒豪</a:t>
            </a:r>
            <a:endParaRPr lang="zh-TW" altLang="en-US" dirty="0"/>
          </a:p>
        </p:txBody>
      </p:sp>
    </p:spTree>
    <p:extLst>
      <p:ext uri="{BB962C8B-B14F-4D97-AF65-F5344CB8AC3E}">
        <p14:creationId xmlns:p14="http://schemas.microsoft.com/office/powerpoint/2010/main" val="804596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Overfitting</a:t>
            </a:r>
            <a:endParaRPr lang="zh-TW" altLang="en-US" dirty="0"/>
          </a:p>
        </p:txBody>
      </p:sp>
      <p:sp>
        <p:nvSpPr>
          <p:cNvPr id="3" name="內容版面配置區 2"/>
          <p:cNvSpPr>
            <a:spLocks noGrp="1"/>
          </p:cNvSpPr>
          <p:nvPr>
            <p:ph idx="1"/>
          </p:nvPr>
        </p:nvSpPr>
        <p:spPr/>
        <p:txBody>
          <a:bodyPr>
            <a:normAutofit/>
          </a:bodyPr>
          <a:lstStyle/>
          <a:p>
            <a:r>
              <a:rPr lang="zh-TW" altLang="en-US" dirty="0"/>
              <a:t>定義</a:t>
            </a:r>
            <a:r>
              <a:rPr lang="zh-TW" altLang="en-US" dirty="0" smtClean="0"/>
              <a:t>：</a:t>
            </a:r>
            <a:endParaRPr lang="en-US" altLang="zh-TW" dirty="0" smtClean="0"/>
          </a:p>
          <a:p>
            <a:pPr marL="0" indent="0">
              <a:buNone/>
            </a:pPr>
            <a:r>
              <a:rPr lang="zh-TW" altLang="en-US" dirty="0" smtClean="0"/>
              <a:t>過於精確地配</a:t>
            </a:r>
            <a:r>
              <a:rPr lang="zh-TW" altLang="en-US" dirty="0"/>
              <a:t>適</a:t>
            </a:r>
            <a:r>
              <a:rPr lang="zh-TW" altLang="en-US" dirty="0" smtClean="0"/>
              <a:t>特定</a:t>
            </a:r>
            <a:r>
              <a:rPr lang="zh-TW" altLang="en-US" dirty="0"/>
              <a:t>資料集，以致於無法良好地調適其他資料或預測未來的觀察結果的</a:t>
            </a:r>
            <a:r>
              <a:rPr lang="zh-TW" altLang="en-US" dirty="0" smtClean="0"/>
              <a:t>現象</a:t>
            </a:r>
            <a:endParaRPr lang="en-US" altLang="zh-TW" dirty="0" smtClean="0"/>
          </a:p>
          <a:p>
            <a:pPr marL="0" indent="0">
              <a:buNone/>
            </a:pPr>
            <a:endParaRPr lang="en-US" altLang="zh-TW" dirty="0"/>
          </a:p>
          <a:p>
            <a:r>
              <a:rPr lang="zh-TW" altLang="en-US" dirty="0"/>
              <a:t>可能</a:t>
            </a:r>
            <a:r>
              <a:rPr lang="zh-TW" altLang="en-US" dirty="0" smtClean="0"/>
              <a:t>原因：</a:t>
            </a:r>
            <a:endParaRPr lang="en-US" altLang="zh-TW" dirty="0" smtClean="0"/>
          </a:p>
          <a:p>
            <a:pPr lvl="1"/>
            <a:r>
              <a:rPr lang="zh-TW" altLang="en-US" dirty="0"/>
              <a:t>直</a:t>
            </a:r>
            <a:r>
              <a:rPr lang="zh-TW" altLang="en-US" dirty="0" smtClean="0"/>
              <a:t>觀解釋：我們付出太多努力獲取不必要的資訊，像是從噪音中提取資訊等等，而</a:t>
            </a:r>
            <a:r>
              <a:rPr lang="zh-TW" altLang="en-US" dirty="0"/>
              <a:t>收集這些不必要的資訊可能</a:t>
            </a:r>
            <a:r>
              <a:rPr lang="zh-TW" altLang="en-US" dirty="0" smtClean="0"/>
              <a:t>代價很高，</a:t>
            </a:r>
            <a:r>
              <a:rPr lang="zh-TW" altLang="en-US" dirty="0"/>
              <a:t>或者具有錯誤</a:t>
            </a:r>
            <a:r>
              <a:rPr lang="zh-TW" altLang="en-US" dirty="0" smtClean="0"/>
              <a:t>傾向，使得我們能夠在訓練樣本有好表現，卻在測試樣本表現差。</a:t>
            </a:r>
            <a:endParaRPr lang="en-US" altLang="zh-TW" dirty="0" smtClean="0"/>
          </a:p>
          <a:p>
            <a:pPr marL="457200" lvl="1" indent="0">
              <a:buNone/>
            </a:pPr>
            <a:endParaRPr lang="en-US" altLang="zh-TW" dirty="0" smtClean="0"/>
          </a:p>
          <a:p>
            <a:pPr lvl="1"/>
            <a:r>
              <a:rPr lang="zh-TW" altLang="en-US" dirty="0" smtClean="0"/>
              <a:t>數學解釋：</a:t>
            </a:r>
            <a:r>
              <a:rPr lang="zh-TW" altLang="en-US" dirty="0"/>
              <a:t>參數過多或者模型結構過於</a:t>
            </a:r>
            <a:r>
              <a:rPr lang="zh-TW" altLang="en-US" dirty="0" smtClean="0"/>
              <a:t>複雜</a:t>
            </a:r>
            <a:endParaRPr lang="en-US" altLang="zh-TW" dirty="0" smtClean="0"/>
          </a:p>
        </p:txBody>
      </p:sp>
    </p:spTree>
    <p:extLst>
      <p:ext uri="{BB962C8B-B14F-4D97-AF65-F5344CB8AC3E}">
        <p14:creationId xmlns:p14="http://schemas.microsoft.com/office/powerpoint/2010/main" val="2873514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Overfitting</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可以採用的解決辦法：</a:t>
            </a:r>
            <a:endParaRPr lang="en-US" altLang="zh-TW" dirty="0" smtClean="0"/>
          </a:p>
          <a:p>
            <a:pPr lvl="1"/>
            <a:r>
              <a:rPr lang="zh-TW" altLang="en-US" dirty="0"/>
              <a:t>模型</a:t>
            </a:r>
            <a:r>
              <a:rPr lang="zh-TW" altLang="en-US" dirty="0" smtClean="0"/>
              <a:t>選擇 </a:t>
            </a:r>
            <a:r>
              <a:rPr lang="en-US" altLang="zh-TW" dirty="0" smtClean="0"/>
              <a:t>(</a:t>
            </a:r>
            <a:r>
              <a:rPr lang="zh-TW" altLang="en-US" dirty="0" smtClean="0"/>
              <a:t>透過不同準則選擇模型</a:t>
            </a:r>
            <a:r>
              <a:rPr lang="en-US" altLang="zh-TW" dirty="0" smtClean="0"/>
              <a:t>)</a:t>
            </a:r>
          </a:p>
          <a:p>
            <a:pPr lvl="1"/>
            <a:r>
              <a:rPr lang="zh-TW" altLang="en-US" dirty="0" smtClean="0"/>
              <a:t>交叉驗證 </a:t>
            </a:r>
            <a:r>
              <a:rPr lang="en-US" altLang="zh-TW" dirty="0" smtClean="0"/>
              <a:t>(</a:t>
            </a:r>
            <a:r>
              <a:rPr lang="zh-TW" altLang="en-US" dirty="0"/>
              <a:t>透過</a:t>
            </a:r>
            <a:r>
              <a:rPr lang="zh-TW" altLang="en-US" dirty="0" smtClean="0"/>
              <a:t>不同訓練樣本選擇</a:t>
            </a:r>
            <a:r>
              <a:rPr lang="zh-TW" altLang="en-US" dirty="0"/>
              <a:t>模型</a:t>
            </a:r>
            <a:r>
              <a:rPr lang="en-US" altLang="zh-TW" dirty="0" smtClean="0"/>
              <a:t>)</a:t>
            </a:r>
          </a:p>
          <a:p>
            <a:pPr lvl="1"/>
            <a:r>
              <a:rPr lang="zh-TW" altLang="en-US" dirty="0" smtClean="0"/>
              <a:t>提前停止</a:t>
            </a:r>
            <a:r>
              <a:rPr lang="en-US" altLang="zh-TW" dirty="0"/>
              <a:t>(</a:t>
            </a:r>
            <a:r>
              <a:rPr lang="zh-TW" altLang="en-US" dirty="0" smtClean="0"/>
              <a:t>透過提早結束訓練避免訓練過頭</a:t>
            </a:r>
            <a:r>
              <a:rPr lang="en-US" altLang="zh-TW" dirty="0" smtClean="0"/>
              <a:t>)</a:t>
            </a:r>
          </a:p>
          <a:p>
            <a:pPr lvl="1"/>
            <a:r>
              <a:rPr lang="zh-TW" altLang="en-US" dirty="0" smtClean="0"/>
              <a:t>正</a:t>
            </a:r>
            <a:r>
              <a:rPr lang="zh-TW" altLang="en-US" dirty="0"/>
              <a:t>則</a:t>
            </a:r>
            <a:r>
              <a:rPr lang="zh-TW" altLang="en-US" dirty="0" smtClean="0"/>
              <a:t>化 </a:t>
            </a:r>
            <a:r>
              <a:rPr lang="en-US" altLang="zh-TW" dirty="0" smtClean="0"/>
              <a:t>(</a:t>
            </a:r>
            <a:r>
              <a:rPr lang="zh-TW" altLang="en-US" dirty="0" smtClean="0"/>
              <a:t>透過控制模型參數避免模型過於複雜</a:t>
            </a:r>
            <a:r>
              <a:rPr lang="en-US" altLang="zh-TW" dirty="0" smtClean="0"/>
              <a:t>)</a:t>
            </a:r>
          </a:p>
          <a:p>
            <a:pPr lvl="1"/>
            <a:r>
              <a:rPr lang="zh-TW" altLang="en-US" dirty="0" smtClean="0"/>
              <a:t>剪枝 </a:t>
            </a:r>
            <a:r>
              <a:rPr lang="en-US" altLang="zh-TW" dirty="0"/>
              <a:t>(</a:t>
            </a:r>
            <a:r>
              <a:rPr lang="zh-TW" altLang="en-US" dirty="0"/>
              <a:t>透過控制</a:t>
            </a:r>
            <a:r>
              <a:rPr lang="zh-TW" altLang="en-US" dirty="0" smtClean="0"/>
              <a:t>模型架構使得模型能夠輕量化</a:t>
            </a:r>
            <a:r>
              <a:rPr lang="en-US" altLang="zh-TW" dirty="0" smtClean="0"/>
              <a:t>)</a:t>
            </a:r>
          </a:p>
          <a:p>
            <a:pPr lvl="1"/>
            <a:r>
              <a:rPr lang="en-US" altLang="zh-TW" dirty="0" smtClean="0"/>
              <a:t>BIC</a:t>
            </a:r>
            <a:r>
              <a:rPr lang="zh-TW" altLang="en-US" dirty="0" smtClean="0"/>
              <a:t>準則 </a:t>
            </a:r>
            <a:r>
              <a:rPr lang="en-US" altLang="zh-TW" dirty="0" smtClean="0"/>
              <a:t>(</a:t>
            </a:r>
            <a:r>
              <a:rPr lang="zh-TW" altLang="en-US" dirty="0"/>
              <a:t>以</a:t>
            </a:r>
            <a:r>
              <a:rPr lang="zh-TW" altLang="en-US" dirty="0" smtClean="0"/>
              <a:t>參數維度作為懲罰項，使模型傾向輕量化</a:t>
            </a:r>
            <a:r>
              <a:rPr lang="en-US" altLang="zh-TW" dirty="0" smtClean="0"/>
              <a:t>)</a:t>
            </a:r>
          </a:p>
          <a:p>
            <a:pPr lvl="1"/>
            <a:r>
              <a:rPr lang="en-US" altLang="zh-TW" dirty="0" smtClean="0"/>
              <a:t>AIC</a:t>
            </a:r>
            <a:r>
              <a:rPr lang="zh-TW" altLang="en-US" dirty="0" smtClean="0"/>
              <a:t>準則 </a:t>
            </a:r>
            <a:r>
              <a:rPr lang="en-US" altLang="zh-TW" dirty="0" smtClean="0"/>
              <a:t>(</a:t>
            </a:r>
            <a:r>
              <a:rPr lang="zh-TW" altLang="en-US" dirty="0"/>
              <a:t>以</a:t>
            </a:r>
            <a:r>
              <a:rPr lang="zh-TW" altLang="en-US" dirty="0" smtClean="0"/>
              <a:t>參數</a:t>
            </a:r>
            <a:r>
              <a:rPr lang="zh-TW" altLang="en-US" dirty="0"/>
              <a:t>維度作為懲罰項，使模型傾向輕量化</a:t>
            </a:r>
            <a:r>
              <a:rPr lang="en-US" altLang="zh-TW" dirty="0" smtClean="0"/>
              <a:t>)</a:t>
            </a:r>
          </a:p>
          <a:p>
            <a:pPr lvl="1"/>
            <a:r>
              <a:rPr lang="en-US" altLang="zh-TW" dirty="0" smtClean="0"/>
              <a:t>Dropout</a:t>
            </a:r>
            <a:r>
              <a:rPr lang="zh-TW" altLang="en-US" dirty="0" smtClean="0"/>
              <a:t> </a:t>
            </a:r>
            <a:r>
              <a:rPr lang="en-US" altLang="zh-TW" dirty="0" smtClean="0"/>
              <a:t>(</a:t>
            </a:r>
            <a:r>
              <a:rPr lang="zh-TW" altLang="en-US" dirty="0" smtClean="0"/>
              <a:t>透過丟掉某些權重，</a:t>
            </a:r>
            <a:r>
              <a:rPr lang="zh-TW" altLang="en-US" dirty="0"/>
              <a:t>控制模型架構使得模型能夠輕</a:t>
            </a:r>
            <a:r>
              <a:rPr lang="zh-TW" altLang="en-US" dirty="0" smtClean="0"/>
              <a:t>量化</a:t>
            </a:r>
            <a:r>
              <a:rPr lang="en-US" altLang="zh-TW" dirty="0" smtClean="0"/>
              <a:t>)</a:t>
            </a:r>
            <a:endParaRPr lang="zh-TW" altLang="en-US" dirty="0"/>
          </a:p>
        </p:txBody>
      </p:sp>
    </p:spTree>
    <p:extLst>
      <p:ext uri="{BB962C8B-B14F-4D97-AF65-F5344CB8AC3E}">
        <p14:creationId xmlns:p14="http://schemas.microsoft.com/office/powerpoint/2010/main" val="311437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Overfitting</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可以採用的解決辦法：</a:t>
            </a:r>
            <a:endParaRPr lang="en-US" altLang="zh-TW" dirty="0" smtClean="0"/>
          </a:p>
          <a:p>
            <a:pPr lvl="1"/>
            <a:r>
              <a:rPr lang="zh-TW" altLang="en-US" dirty="0"/>
              <a:t>模型</a:t>
            </a:r>
            <a:r>
              <a:rPr lang="zh-TW" altLang="en-US" dirty="0" smtClean="0"/>
              <a:t>選擇 </a:t>
            </a:r>
            <a:r>
              <a:rPr lang="en-US" altLang="zh-TW" dirty="0" smtClean="0"/>
              <a:t>(</a:t>
            </a:r>
            <a:r>
              <a:rPr lang="zh-TW" altLang="en-US" dirty="0" smtClean="0"/>
              <a:t>透過不同準則選擇模型</a:t>
            </a:r>
            <a:r>
              <a:rPr lang="en-US" altLang="zh-TW" dirty="0" smtClean="0"/>
              <a:t>)</a:t>
            </a:r>
          </a:p>
          <a:p>
            <a:pPr lvl="1"/>
            <a:r>
              <a:rPr lang="zh-TW" altLang="en-US" dirty="0" smtClean="0"/>
              <a:t>交叉驗證 </a:t>
            </a:r>
            <a:r>
              <a:rPr lang="en-US" altLang="zh-TW" dirty="0" smtClean="0"/>
              <a:t>(</a:t>
            </a:r>
            <a:r>
              <a:rPr lang="zh-TW" altLang="en-US" dirty="0"/>
              <a:t>透過</a:t>
            </a:r>
            <a:r>
              <a:rPr lang="zh-TW" altLang="en-US" dirty="0" smtClean="0"/>
              <a:t>不同訓練樣本選擇</a:t>
            </a:r>
            <a:r>
              <a:rPr lang="zh-TW" altLang="en-US" dirty="0"/>
              <a:t>模型</a:t>
            </a:r>
            <a:r>
              <a:rPr lang="en-US" altLang="zh-TW" dirty="0" smtClean="0"/>
              <a:t>)</a:t>
            </a:r>
          </a:p>
          <a:p>
            <a:pPr lvl="1"/>
            <a:r>
              <a:rPr lang="zh-TW" altLang="en-US" dirty="0" smtClean="0"/>
              <a:t>提前停止</a:t>
            </a:r>
            <a:r>
              <a:rPr lang="en-US" altLang="zh-TW" dirty="0"/>
              <a:t>(</a:t>
            </a:r>
            <a:r>
              <a:rPr lang="zh-TW" altLang="en-US" dirty="0" smtClean="0"/>
              <a:t>透過提早結束訓練避免訓練過頭</a:t>
            </a:r>
            <a:r>
              <a:rPr lang="en-US" altLang="zh-TW" dirty="0" smtClean="0"/>
              <a:t>)</a:t>
            </a:r>
          </a:p>
          <a:p>
            <a:pPr lvl="1"/>
            <a:r>
              <a:rPr lang="zh-TW" altLang="en-US" dirty="0" smtClean="0"/>
              <a:t>正</a:t>
            </a:r>
            <a:r>
              <a:rPr lang="zh-TW" altLang="en-US" dirty="0"/>
              <a:t>則</a:t>
            </a:r>
            <a:r>
              <a:rPr lang="zh-TW" altLang="en-US" dirty="0" smtClean="0"/>
              <a:t>化 </a:t>
            </a:r>
            <a:r>
              <a:rPr lang="en-US" altLang="zh-TW" dirty="0" smtClean="0"/>
              <a:t>(</a:t>
            </a:r>
            <a:r>
              <a:rPr lang="zh-TW" altLang="en-US" dirty="0" smtClean="0"/>
              <a:t>透過控制模型參數避免模型過於複雜</a:t>
            </a:r>
            <a:r>
              <a:rPr lang="en-US" altLang="zh-TW" dirty="0" smtClean="0"/>
              <a:t>)</a:t>
            </a:r>
          </a:p>
          <a:p>
            <a:pPr lvl="1"/>
            <a:r>
              <a:rPr lang="zh-TW" altLang="en-US" dirty="0" smtClean="0"/>
              <a:t>剪枝 </a:t>
            </a:r>
            <a:r>
              <a:rPr lang="en-US" altLang="zh-TW" dirty="0"/>
              <a:t>(</a:t>
            </a:r>
            <a:r>
              <a:rPr lang="zh-TW" altLang="en-US" dirty="0"/>
              <a:t>透過控制</a:t>
            </a:r>
            <a:r>
              <a:rPr lang="zh-TW" altLang="en-US" dirty="0" smtClean="0"/>
              <a:t>模型架構使得模型能夠輕量化</a:t>
            </a:r>
            <a:r>
              <a:rPr lang="en-US" altLang="zh-TW" dirty="0" smtClean="0"/>
              <a:t>)</a:t>
            </a:r>
          </a:p>
          <a:p>
            <a:pPr lvl="1"/>
            <a:r>
              <a:rPr lang="en-US" altLang="zh-TW" dirty="0" smtClean="0"/>
              <a:t>BIC</a:t>
            </a:r>
            <a:r>
              <a:rPr lang="zh-TW" altLang="en-US" dirty="0" smtClean="0"/>
              <a:t>準則 </a:t>
            </a:r>
            <a:r>
              <a:rPr lang="en-US" altLang="zh-TW" dirty="0" smtClean="0"/>
              <a:t>(</a:t>
            </a:r>
            <a:r>
              <a:rPr lang="zh-TW" altLang="en-US" dirty="0" smtClean="0"/>
              <a:t>增加參數維度作為懲罰項，使模型傾向輕量化</a:t>
            </a:r>
            <a:r>
              <a:rPr lang="en-US" altLang="zh-TW" dirty="0" smtClean="0"/>
              <a:t>)</a:t>
            </a:r>
          </a:p>
          <a:p>
            <a:pPr lvl="1"/>
            <a:r>
              <a:rPr lang="en-US" altLang="zh-TW" dirty="0" smtClean="0"/>
              <a:t>AIC</a:t>
            </a:r>
            <a:r>
              <a:rPr lang="zh-TW" altLang="en-US" dirty="0" smtClean="0"/>
              <a:t>準則 </a:t>
            </a:r>
            <a:r>
              <a:rPr lang="en-US" altLang="zh-TW" dirty="0"/>
              <a:t>(</a:t>
            </a:r>
            <a:r>
              <a:rPr lang="zh-TW" altLang="en-US" dirty="0"/>
              <a:t>增加參數維度作為懲罰項，使模型傾向輕量化</a:t>
            </a:r>
            <a:r>
              <a:rPr lang="en-US" altLang="zh-TW" dirty="0" smtClean="0"/>
              <a:t>)</a:t>
            </a:r>
          </a:p>
          <a:p>
            <a:pPr lvl="1"/>
            <a:r>
              <a:rPr lang="en-US" altLang="zh-TW" dirty="0" smtClean="0"/>
              <a:t>Dropout</a:t>
            </a:r>
            <a:r>
              <a:rPr lang="zh-TW" altLang="en-US" dirty="0" smtClean="0"/>
              <a:t> </a:t>
            </a:r>
            <a:r>
              <a:rPr lang="en-US" altLang="zh-TW" dirty="0" smtClean="0"/>
              <a:t>(</a:t>
            </a:r>
            <a:r>
              <a:rPr lang="zh-TW" altLang="en-US" dirty="0" smtClean="0"/>
              <a:t>透過丟掉某些權重，</a:t>
            </a:r>
            <a:r>
              <a:rPr lang="zh-TW" altLang="en-US" dirty="0"/>
              <a:t>控制模型架構使得模型能夠輕</a:t>
            </a:r>
            <a:r>
              <a:rPr lang="zh-TW" altLang="en-US" dirty="0" smtClean="0"/>
              <a:t>量化</a:t>
            </a:r>
            <a:r>
              <a:rPr lang="en-US" altLang="zh-TW" dirty="0" smtClean="0"/>
              <a:t>)</a:t>
            </a:r>
            <a:endParaRPr lang="zh-TW" altLang="en-US" dirty="0"/>
          </a:p>
        </p:txBody>
      </p:sp>
      <p:sp>
        <p:nvSpPr>
          <p:cNvPr id="4" name="矩形 3"/>
          <p:cNvSpPr/>
          <p:nvPr/>
        </p:nvSpPr>
        <p:spPr>
          <a:xfrm>
            <a:off x="1194709" y="2245488"/>
            <a:ext cx="8666921" cy="125006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970932" y="3849667"/>
            <a:ext cx="9376835" cy="161358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左箭號 5"/>
          <p:cNvSpPr/>
          <p:nvPr/>
        </p:nvSpPr>
        <p:spPr>
          <a:xfrm>
            <a:off x="7847635" y="3352369"/>
            <a:ext cx="1898248" cy="6134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9861630" y="3264061"/>
            <a:ext cx="2330370" cy="646331"/>
          </a:xfrm>
          <a:prstGeom prst="rect">
            <a:avLst/>
          </a:prstGeom>
          <a:noFill/>
        </p:spPr>
        <p:txBody>
          <a:bodyPr wrap="square" rtlCol="0">
            <a:spAutoFit/>
          </a:bodyPr>
          <a:lstStyle/>
          <a:p>
            <a:r>
              <a:rPr lang="en-US" altLang="zh-TW" dirty="0" smtClean="0"/>
              <a:t>LASSO</a:t>
            </a:r>
            <a:r>
              <a:rPr lang="zh-TW" altLang="en-US" dirty="0" smtClean="0"/>
              <a:t>、</a:t>
            </a:r>
            <a:r>
              <a:rPr lang="en-US" altLang="zh-TW" dirty="0" smtClean="0"/>
              <a:t>Ridge</a:t>
            </a:r>
            <a:r>
              <a:rPr lang="zh-TW" altLang="en-US" dirty="0" smtClean="0"/>
              <a:t>迴歸</a:t>
            </a:r>
            <a:endParaRPr lang="en-US" altLang="zh-TW" dirty="0" smtClean="0"/>
          </a:p>
          <a:p>
            <a:r>
              <a:rPr lang="zh-TW" altLang="en-US" dirty="0" smtClean="0"/>
              <a:t>使用此方式</a:t>
            </a:r>
            <a:endParaRPr lang="zh-TW" altLang="en-US" dirty="0"/>
          </a:p>
        </p:txBody>
      </p:sp>
    </p:spTree>
    <p:extLst>
      <p:ext uri="{BB962C8B-B14F-4D97-AF65-F5344CB8AC3E}">
        <p14:creationId xmlns:p14="http://schemas.microsoft.com/office/powerpoint/2010/main" val="18772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84499" y="2818958"/>
            <a:ext cx="10515600" cy="1325563"/>
          </a:xfrm>
        </p:spPr>
        <p:txBody>
          <a:bodyPr/>
          <a:lstStyle/>
          <a:p>
            <a:r>
              <a:rPr lang="en-US" altLang="zh-TW" dirty="0" smtClean="0"/>
              <a:t>Regularization</a:t>
            </a:r>
            <a:endParaRPr lang="zh-TW" altLang="en-US" dirty="0"/>
          </a:p>
        </p:txBody>
      </p:sp>
    </p:spTree>
    <p:extLst>
      <p:ext uri="{BB962C8B-B14F-4D97-AF65-F5344CB8AC3E}">
        <p14:creationId xmlns:p14="http://schemas.microsoft.com/office/powerpoint/2010/main" val="3515246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zh-TW" altLang="en-US" dirty="0" smtClean="0"/>
                  <a:t>假設我們改為考量以下模型：</a:t>
                </a:r>
                <a:endParaRPr lang="en-US" altLang="zh-TW" dirty="0" smtClean="0"/>
              </a:p>
              <a:p>
                <a:pPr marL="0" indent="0">
                  <a:buNone/>
                </a:pPr>
                <a:endParaRPr lang="en-US" altLang="zh-TW"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i="1" smtClean="0">
                          <a:latin typeface="Cambria Math" panose="02040503050406030204" pitchFamily="18" charset="0"/>
                        </a:rPr>
                        <m:t>=</m:t>
                      </m:r>
                      <m:r>
                        <m:rPr>
                          <m:sty m:val="p"/>
                        </m:rPr>
                        <a:rPr lang="en-US" altLang="zh-TW" i="1">
                          <a:latin typeface="Cambria Math" panose="02040503050406030204" pitchFamily="18" charset="0"/>
                        </a:rPr>
                        <m:t>X</m:t>
                      </m:r>
                      <m:r>
                        <a:rPr lang="en-US" altLang="zh-TW" b="0" i="1" smtClean="0">
                          <a:latin typeface="Cambria Math" panose="02040503050406030204" pitchFamily="18" charset="0"/>
                        </a:rPr>
                        <m:t>𝑤</m:t>
                      </m:r>
                      <m:r>
                        <a:rPr lang="zh-TW" altLang="en-US" i="1" smtClean="0">
                          <a:latin typeface="Cambria Math" panose="02040503050406030204" pitchFamily="18" charset="0"/>
                        </a:rPr>
                        <m:t> </m:t>
                      </m:r>
                    </m:oMath>
                  </m:oMathPara>
                </a14:m>
                <a:endParaRPr lang="en-US" altLang="zh-TW" dirty="0" smtClean="0"/>
              </a:p>
              <a:p>
                <a:pPr marL="0" indent="0">
                  <a:buNone/>
                </a:pPr>
                <a14:m>
                  <m:oMath xmlns:m="http://schemas.openxmlformats.org/officeDocument/2006/math">
                    <m:r>
                      <a:rPr lang="en-US" altLang="zh-TW" b="0" i="1" smtClean="0">
                        <a:latin typeface="Cambria Math" panose="02040503050406030204" pitchFamily="18" charset="0"/>
                      </a:rPr>
                      <m:t>𝑋</m:t>
                    </m:r>
                  </m:oMath>
                </a14:m>
                <a:r>
                  <a:rPr lang="zh-TW" altLang="en-US" dirty="0" smtClean="0"/>
                  <a:t>是所</a:t>
                </a:r>
                <a:r>
                  <a:rPr lang="zh-TW" altLang="en-US" dirty="0"/>
                  <a:t>有</a:t>
                </a:r>
                <a:r>
                  <a:rPr lang="zh-TW" altLang="en-US" dirty="0" smtClean="0"/>
                  <a:t>觀測資料形成的矩陣</a:t>
                </a:r>
                <a:endParaRPr lang="en-US" altLang="zh-TW" dirty="0"/>
              </a:p>
              <a:p>
                <a:pPr marL="0" indent="0">
                  <a:buNone/>
                </a:pPr>
                <a14:m>
                  <m:oMath xmlns:m="http://schemas.openxmlformats.org/officeDocument/2006/math">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𝑦</m:t>
                        </m:r>
                      </m:e>
                    </m:acc>
                  </m:oMath>
                </a14:m>
                <a:r>
                  <a:rPr lang="zh-TW" altLang="en-US" dirty="0" smtClean="0"/>
                  <a:t>是</a:t>
                </a:r>
                <a:r>
                  <a:rPr lang="zh-TW" altLang="en-US" dirty="0"/>
                  <a:t>我們在意的變數之模型預測</a:t>
                </a:r>
                <a:r>
                  <a:rPr lang="zh-TW" altLang="en-US" dirty="0" smtClean="0"/>
                  <a:t>值之向量</a:t>
                </a:r>
                <a:endParaRPr lang="en-US" altLang="zh-TW" dirty="0"/>
              </a:p>
              <a:p>
                <a:pPr marL="0" indent="0">
                  <a:buNone/>
                </a:pPr>
                <a14:m>
                  <m:oMath xmlns:m="http://schemas.openxmlformats.org/officeDocument/2006/math">
                    <m:r>
                      <a:rPr lang="en-US" altLang="zh-TW" b="0" i="1" smtClean="0">
                        <a:latin typeface="Cambria Math" panose="02040503050406030204" pitchFamily="18" charset="0"/>
                      </a:rPr>
                      <m:t>𝑤</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0</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1</m:t>
                        </m:r>
                      </m:sub>
                    </m:sSub>
                    <m:r>
                      <a:rPr lang="en-US" altLang="zh-TW" i="1">
                        <a:latin typeface="Cambria Math" panose="02040503050406030204" pitchFamily="18" charset="0"/>
                      </a:rPr>
                      <m:t>, …,</m:t>
                    </m:r>
                    <m:sSub>
                      <m:sSubPr>
                        <m:ctrlPr>
                          <a:rPr lang="en-US" altLang="zh-TW" i="1">
                            <a:latin typeface="Cambria Math" panose="02040503050406030204" pitchFamily="18" charset="0"/>
                          </a:rPr>
                        </m:ctrlPr>
                      </m:sSubPr>
                      <m:e>
                        <m:r>
                          <a:rPr lang="en-US" altLang="zh-TW" i="1">
                            <a:latin typeface="Cambria Math" panose="02040503050406030204" pitchFamily="18" charset="0"/>
                          </a:rPr>
                          <m:t>𝑤</m:t>
                        </m:r>
                      </m:e>
                      <m:sub>
                        <m:r>
                          <m:rPr>
                            <m:sty m:val="p"/>
                          </m:rPr>
                          <a:rPr lang="en-US" altLang="zh-TW" i="1">
                            <a:latin typeface="Cambria Math" panose="02040503050406030204" pitchFamily="18" charset="0"/>
                          </a:rPr>
                          <m:t>M</m:t>
                        </m:r>
                      </m:sub>
                    </m:sSub>
                    <m:r>
                      <a:rPr lang="en-US" altLang="zh-TW">
                        <a:latin typeface="Cambria Math" panose="02040503050406030204" pitchFamily="18" charset="0"/>
                      </a:rPr>
                      <m:t>)</m:t>
                    </m:r>
                  </m:oMath>
                </a14:m>
                <a:r>
                  <a:rPr lang="zh-TW" altLang="en-US" dirty="0"/>
                  <a:t>為權</a:t>
                </a:r>
                <a:r>
                  <a:rPr lang="zh-TW" altLang="en-US" dirty="0" smtClean="0"/>
                  <a:t>重</a:t>
                </a:r>
                <a:endParaRPr lang="en-US" altLang="zh-TW" dirty="0" smtClean="0"/>
              </a:p>
              <a:p>
                <a:pPr marL="0" indent="0">
                  <a:buNone/>
                </a:pPr>
                <a:endParaRPr lang="en-US" altLang="zh-TW" dirty="0"/>
              </a:p>
              <a:p>
                <a:pPr marL="0" indent="0">
                  <a:buNone/>
                </a:pPr>
                <a:endParaRPr lang="en-US" altLang="zh-TW" dirty="0" smtClean="0"/>
              </a:p>
              <a:p>
                <a:endParaRPr lang="en-US" altLang="zh-TW" dirty="0" smtClean="0"/>
              </a:p>
              <a:p>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043" t="-25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31372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考量以下情境</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lnSpcReduction="10000"/>
              </a:bodyPr>
              <a:lstStyle/>
              <a:p>
                <a:r>
                  <a:rPr lang="zh-TW" altLang="en-US" dirty="0" smtClean="0"/>
                  <a:t>訓練集資料跟測試集資料可能因為測量工具、環境變化</a:t>
                </a:r>
                <a:r>
                  <a:rPr lang="en-US" altLang="zh-TW" dirty="0" smtClean="0"/>
                  <a:t>…</a:t>
                </a:r>
                <a:r>
                  <a:rPr lang="zh-TW" altLang="en-US" dirty="0" smtClean="0"/>
                  <a:t>等等產生誤差</a:t>
                </a:r>
                <a:endParaRPr lang="en-US" altLang="zh-TW" dirty="0" smtClean="0"/>
              </a:p>
              <a:p>
                <a:pPr marL="0" indent="0">
                  <a:buNone/>
                </a:pPr>
                <a:endParaRPr lang="en-US" altLang="zh-TW" dirty="0" smtClean="0"/>
              </a:p>
              <a:p>
                <a:pPr marL="0" indent="0">
                  <a:buNone/>
                </a:pPr>
                <a:r>
                  <a:rPr lang="zh-TW" altLang="en-US" dirty="0" smtClean="0"/>
                  <a:t>所以我們可以將訓練集資料跟測試集資料視為模型受到了干擾或擾動，導致我們手中的資料</a:t>
                </a:r>
                <a:r>
                  <a:rPr lang="en-US" altLang="zh-TW" dirty="0" smtClean="0"/>
                  <a:t>X</a:t>
                </a:r>
                <a:r>
                  <a:rPr lang="zh-TW" altLang="en-US" dirty="0"/>
                  <a:t>會</a:t>
                </a:r>
                <a:r>
                  <a:rPr lang="zh-TW" altLang="en-US" dirty="0" smtClean="0"/>
                  <a:t>有偏差，導致模型訓練不好。</a:t>
                </a:r>
                <a:endParaRPr lang="en-US" altLang="zh-TW" dirty="0" smtClean="0"/>
              </a:p>
              <a:p>
                <a:pPr marL="0" indent="0">
                  <a:buNone/>
                </a:pPr>
                <a:endParaRPr lang="en-US" altLang="zh-TW" dirty="0"/>
              </a:p>
              <a:p>
                <a:pPr marL="0" indent="0">
                  <a:buNone/>
                </a:pPr>
                <a:r>
                  <a:rPr lang="zh-TW" altLang="en-US" dirty="0" smtClean="0"/>
                  <a:t>產生</a:t>
                </a:r>
                <a:r>
                  <a:rPr lang="zh-TW" altLang="en-US" dirty="0"/>
                  <a:t>結果</a:t>
                </a:r>
                <a:r>
                  <a:rPr lang="zh-TW" altLang="en-US" dirty="0" smtClean="0"/>
                  <a:t>：如果</a:t>
                </a:r>
                <a14:m>
                  <m:oMath xmlns:m="http://schemas.openxmlformats.org/officeDocument/2006/math">
                    <m:r>
                      <a:rPr lang="en-US" altLang="zh-TW" i="1">
                        <a:latin typeface="Cambria Math" panose="02040503050406030204" pitchFamily="18" charset="0"/>
                      </a:rPr>
                      <m:t>𝑤</m:t>
                    </m:r>
                  </m:oMath>
                </a14:m>
                <a:r>
                  <a:rPr lang="zh-TW" altLang="en-US" dirty="0" smtClean="0"/>
                  <a:t>很大，當資料</a:t>
                </a:r>
                <a:r>
                  <a:rPr lang="en-US" altLang="zh-TW" dirty="0" smtClean="0"/>
                  <a:t>X</a:t>
                </a:r>
                <a:r>
                  <a:rPr lang="zh-TW" altLang="en-US" dirty="0" smtClean="0"/>
                  <a:t>即使只有小小的波動，也會使得</a:t>
                </a:r>
                <a14:m>
                  <m:oMath xmlns:m="http://schemas.openxmlformats.org/officeDocument/2006/math">
                    <m:r>
                      <m:rPr>
                        <m:sty m:val="p"/>
                      </m:rPr>
                      <a:rPr lang="en-US" altLang="zh-TW" i="1">
                        <a:latin typeface="Cambria Math" panose="02040503050406030204" pitchFamily="18" charset="0"/>
                      </a:rPr>
                      <m:t>X</m:t>
                    </m:r>
                    <m:r>
                      <a:rPr lang="en-US" altLang="zh-TW" i="1">
                        <a:latin typeface="Cambria Math" panose="02040503050406030204" pitchFamily="18" charset="0"/>
                      </a:rPr>
                      <m:t>𝑤</m:t>
                    </m:r>
                    <m:r>
                      <a:rPr lang="zh-TW" altLang="en-US" i="1">
                        <a:latin typeface="Cambria Math" panose="02040503050406030204" pitchFamily="18" charset="0"/>
                      </a:rPr>
                      <m:t> </m:t>
                    </m:r>
                  </m:oMath>
                </a14:m>
                <a:r>
                  <a:rPr lang="zh-TW" altLang="en-US" dirty="0" smtClean="0"/>
                  <a:t>產生很大的變化，導致模型結果很不穩定。</a:t>
                </a:r>
                <a:endParaRPr lang="en-US" altLang="zh-TW" dirty="0" smtClean="0"/>
              </a:p>
              <a:p>
                <a:pPr marL="0" indent="0">
                  <a:buNone/>
                </a:pPr>
                <a:endParaRPr lang="en-US" altLang="zh-TW" dirty="0"/>
              </a:p>
              <a:p>
                <a:pPr marL="0" indent="0">
                  <a:buNone/>
                </a:pPr>
                <a:r>
                  <a:rPr lang="zh-TW" altLang="en-US" dirty="0" smtClean="0"/>
                  <a:t>在這樣的情況下，我們需要控制</a:t>
                </a:r>
                <a14:m>
                  <m:oMath xmlns:m="http://schemas.openxmlformats.org/officeDocument/2006/math">
                    <m:r>
                      <a:rPr lang="en-US" altLang="zh-TW" i="1">
                        <a:latin typeface="Cambria Math" panose="02040503050406030204" pitchFamily="18" charset="0"/>
                      </a:rPr>
                      <m:t>𝑤</m:t>
                    </m:r>
                  </m:oMath>
                </a14:m>
                <a:r>
                  <a:rPr lang="zh-TW" altLang="en-US" dirty="0" smtClean="0"/>
                  <a:t>大小</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217" t="-3361" r="-696" b="-1961"/>
                </a:stretch>
              </a:blipFill>
            </p:spPr>
            <p:txBody>
              <a:bodyPr/>
              <a:lstStyle/>
              <a:p>
                <a:r>
                  <a:rPr lang="zh-TW" altLang="en-US">
                    <a:noFill/>
                  </a:rPr>
                  <a:t> </a:t>
                </a:r>
              </a:p>
            </p:txBody>
          </p:sp>
        </mc:Fallback>
      </mc:AlternateContent>
      <p:sp>
        <p:nvSpPr>
          <p:cNvPr id="4" name="向右箭號 3"/>
          <p:cNvSpPr/>
          <p:nvPr/>
        </p:nvSpPr>
        <p:spPr>
          <a:xfrm>
            <a:off x="155293" y="3356658"/>
            <a:ext cx="585486" cy="254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向右箭號 4"/>
          <p:cNvSpPr/>
          <p:nvPr/>
        </p:nvSpPr>
        <p:spPr>
          <a:xfrm>
            <a:off x="155293" y="5708248"/>
            <a:ext cx="585486" cy="254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81029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另外一個情境</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zh-TW" altLang="en-US" dirty="0" smtClean="0"/>
                  <a:t>當資料</a:t>
                </a:r>
                <a:r>
                  <a:rPr lang="en-US" altLang="zh-TW" dirty="0" smtClean="0"/>
                  <a:t>X</a:t>
                </a:r>
                <a:r>
                  <a:rPr lang="zh-TW" altLang="en-US" dirty="0" smtClean="0"/>
                  <a:t>的條件很差</a:t>
                </a:r>
                <a:r>
                  <a:rPr lang="en-US" altLang="zh-TW" dirty="0" smtClean="0"/>
                  <a:t>(</a:t>
                </a:r>
                <a:r>
                  <a:rPr lang="zh-TW" altLang="en-US" dirty="0" smtClean="0"/>
                  <a:t>例如：</a:t>
                </a:r>
                <a:r>
                  <a:rPr lang="en-US" altLang="zh-TW" dirty="0" smtClean="0"/>
                  <a:t>singular, poor conditioned</a:t>
                </a:r>
                <a:r>
                  <a:rPr lang="zh-TW" altLang="en-US" dirty="0" smtClean="0"/>
                  <a:t>等等。可能原因：</a:t>
                </a:r>
                <a:r>
                  <a:rPr lang="en-US" altLang="zh-TW" dirty="0" smtClean="0"/>
                  <a:t>X</a:t>
                </a:r>
                <a:r>
                  <a:rPr lang="zh-TW" altLang="en-US" dirty="0" smtClean="0"/>
                  <a:t>的資料有相關性導致類似於多重共線性的問題</a:t>
                </a:r>
                <a:r>
                  <a:rPr lang="en-US" altLang="zh-TW" dirty="0" smtClean="0"/>
                  <a:t>)</a:t>
                </a:r>
                <a:r>
                  <a:rPr lang="zh-TW" altLang="en-US" dirty="0" smtClean="0"/>
                  <a:t>，</a:t>
                </a:r>
                <a:endParaRPr lang="en-US" altLang="zh-TW" dirty="0" smtClean="0"/>
              </a:p>
              <a:p>
                <a:pPr marL="0" indent="0">
                  <a:buNone/>
                </a:pPr>
                <a:r>
                  <a:rPr lang="zh-TW" altLang="en-US" dirty="0" smtClean="0"/>
                  <a:t>硬解</a:t>
                </a:r>
                <a:endParaRPr lang="en-US" altLang="zh-TW" i="1" dirty="0" smtClean="0">
                  <a:latin typeface="Cambria Math" panose="02040503050406030204" pitchFamily="18" charset="0"/>
                </a:endParaRPr>
              </a:p>
              <a:p>
                <a:pPr marL="0" indent="0">
                  <a:buNone/>
                </a:pPr>
                <a:endParaRPr lang="en-US" altLang="zh-TW"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𝑦</m:t>
                          </m:r>
                        </m:e>
                      </m:acc>
                      <m:r>
                        <a:rPr lang="en-US" altLang="zh-TW" i="1">
                          <a:latin typeface="Cambria Math" panose="02040503050406030204" pitchFamily="18" charset="0"/>
                        </a:rPr>
                        <m:t>=</m:t>
                      </m:r>
                      <m:r>
                        <m:rPr>
                          <m:sty m:val="p"/>
                        </m:rPr>
                        <a:rPr lang="en-US" altLang="zh-TW" i="1">
                          <a:latin typeface="Cambria Math" panose="02040503050406030204" pitchFamily="18" charset="0"/>
                        </a:rPr>
                        <m:t>X</m:t>
                      </m:r>
                      <m:r>
                        <a:rPr lang="en-US" altLang="zh-TW" i="1">
                          <a:latin typeface="Cambria Math" panose="02040503050406030204" pitchFamily="18" charset="0"/>
                        </a:rPr>
                        <m:t>𝑤</m:t>
                      </m:r>
                      <m:r>
                        <a:rPr lang="zh-TW" altLang="en-US" i="1">
                          <a:latin typeface="Cambria Math" panose="02040503050406030204" pitchFamily="18" charset="0"/>
                        </a:rPr>
                        <m:t> </m:t>
                      </m:r>
                    </m:oMath>
                  </m:oMathPara>
                </a14:m>
                <a:endParaRPr lang="en-US" altLang="zh-TW" dirty="0" smtClean="0"/>
              </a:p>
              <a:p>
                <a:pPr marL="0" indent="0">
                  <a:buNone/>
                </a:pPr>
                <a:r>
                  <a:rPr lang="zh-TW" altLang="en-US" dirty="0" smtClean="0"/>
                  <a:t>可能會得到很奇怪的</a:t>
                </a:r>
                <a14:m>
                  <m:oMath xmlns:m="http://schemas.openxmlformats.org/officeDocument/2006/math">
                    <m:r>
                      <a:rPr lang="en-US" altLang="zh-TW" i="1">
                        <a:latin typeface="Cambria Math" panose="02040503050406030204" pitchFamily="18" charset="0"/>
                      </a:rPr>
                      <m:t>𝑤</m:t>
                    </m:r>
                  </m:oMath>
                </a14:m>
                <a:r>
                  <a:rPr lang="zh-TW" altLang="en-US" dirty="0" smtClean="0"/>
                  <a:t>，使得</a:t>
                </a:r>
                <a14:m>
                  <m:oMath xmlns:m="http://schemas.openxmlformats.org/officeDocument/2006/math">
                    <m:r>
                      <a:rPr lang="en-US" altLang="zh-TW" i="1">
                        <a:latin typeface="Cambria Math" panose="02040503050406030204" pitchFamily="18" charset="0"/>
                      </a:rPr>
                      <m:t>𝑤</m:t>
                    </m:r>
                  </m:oMath>
                </a14:m>
                <a:r>
                  <a:rPr lang="zh-TW" altLang="en-US" dirty="0" smtClean="0"/>
                  <a:t>太大引發前頁問題。</a:t>
                </a:r>
                <a:endParaRPr lang="en-US" altLang="zh-TW" dirty="0" smtClean="0"/>
              </a:p>
              <a:p>
                <a:pPr marL="0" indent="0">
                  <a:buNone/>
                </a:pPr>
                <a:endParaRPr lang="en-US" altLang="zh-TW" dirty="0"/>
              </a:p>
              <a:p>
                <a:pPr marL="0" indent="0">
                  <a:buNone/>
                </a:pPr>
                <a:r>
                  <a:rPr lang="zh-TW" altLang="en-US" dirty="0" smtClean="0"/>
                  <a:t>除了看模型誤差要最小以外，我們也希</a:t>
                </a:r>
                <a14:m>
                  <m:oMath xmlns:m="http://schemas.openxmlformats.org/officeDocument/2006/math">
                    <m:r>
                      <a:rPr lang="zh-TW" altLang="en-US" i="1" smtClean="0">
                        <a:latin typeface="Cambria Math" panose="02040503050406030204" pitchFamily="18" charset="0"/>
                      </a:rPr>
                      <m:t>望</m:t>
                    </m:r>
                    <m:r>
                      <a:rPr lang="en-US" altLang="zh-TW" i="1">
                        <a:latin typeface="Cambria Math" panose="02040503050406030204" pitchFamily="18" charset="0"/>
                      </a:rPr>
                      <m:t>𝑤</m:t>
                    </m:r>
                  </m:oMath>
                </a14:m>
                <a:r>
                  <a:rPr lang="zh-TW" altLang="en-US" dirty="0" smtClean="0"/>
                  <a:t>能夠不要太大。</a:t>
                </a:r>
                <a:endParaRPr lang="en-US" altLang="zh-TW"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217" t="-2521"/>
                </a:stretch>
              </a:blipFill>
            </p:spPr>
            <p:txBody>
              <a:bodyPr/>
              <a:lstStyle/>
              <a:p>
                <a:r>
                  <a:rPr lang="zh-TW" altLang="en-US">
                    <a:noFill/>
                  </a:rPr>
                  <a:t> </a:t>
                </a:r>
              </a:p>
            </p:txBody>
          </p:sp>
        </mc:Fallback>
      </mc:AlternateContent>
      <p:sp>
        <p:nvSpPr>
          <p:cNvPr id="6" name="向右箭號 5"/>
          <p:cNvSpPr/>
          <p:nvPr/>
        </p:nvSpPr>
        <p:spPr>
          <a:xfrm>
            <a:off x="162046" y="4340506"/>
            <a:ext cx="676154" cy="300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27371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lstStyle/>
              <a:p>
                <a14:m>
                  <m:oMath xmlns:m="http://schemas.openxmlformats.org/officeDocument/2006/math">
                    <m:sSup>
                      <m:sSupPr>
                        <m:ctrlPr>
                          <a:rPr lang="en-US" altLang="zh-TW" i="1" smtClean="0">
                            <a:latin typeface="Cambria Math" panose="02040503050406030204" pitchFamily="18" charset="0"/>
                          </a:rPr>
                        </m:ctrlPr>
                      </m:sSupPr>
                      <m:e>
                        <m:r>
                          <m:rPr>
                            <m:sty m:val="p"/>
                          </m:rPr>
                          <a:rPr lang="en-US" altLang="zh-TW" i="1">
                            <a:latin typeface="Cambria Math" panose="02040503050406030204" pitchFamily="18" charset="0"/>
                          </a:rPr>
                          <m:t>L</m:t>
                        </m:r>
                      </m:e>
                      <m:sup>
                        <m:r>
                          <a:rPr lang="en-US" altLang="zh-TW" i="1">
                            <a:latin typeface="Cambria Math" panose="02040503050406030204" pitchFamily="18" charset="0"/>
                          </a:rPr>
                          <m:t>1</m:t>
                        </m:r>
                      </m:sup>
                    </m:sSup>
                  </m:oMath>
                </a14:m>
                <a:r>
                  <a:rPr lang="en-US" altLang="zh-TW" dirty="0" smtClean="0"/>
                  <a:t>-&amp;</a:t>
                </a:r>
                <a14:m>
                  <m:oMath xmlns:m="http://schemas.openxmlformats.org/officeDocument/2006/math">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L</m:t>
                        </m:r>
                      </m:e>
                      <m:sup>
                        <m:r>
                          <a:rPr lang="en-US" altLang="zh-TW" b="0" i="1" smtClean="0">
                            <a:latin typeface="Cambria Math" panose="02040503050406030204" pitchFamily="18" charset="0"/>
                          </a:rPr>
                          <m:t>2</m:t>
                        </m:r>
                      </m:sup>
                    </m:sSup>
                  </m:oMath>
                </a14:m>
                <a:r>
                  <a:rPr lang="en-US" altLang="zh-TW" dirty="0" smtClean="0"/>
                  <a:t>-regularization</a:t>
                </a:r>
                <a:endParaRPr lang="zh-TW" alt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smtClean="0"/>
                  <a:t>我們將</a:t>
                </a:r>
                <a:r>
                  <a:rPr lang="en-US" altLang="zh-TW" dirty="0" smtClean="0"/>
                  <a:t>loss function </a:t>
                </a:r>
                <a:r>
                  <a:rPr lang="zh-TW" altLang="en-US" dirty="0" smtClean="0"/>
                  <a:t>改寫成以下形式</a:t>
                </a:r>
                <a:endParaRPr lang="en-US" altLang="zh-TW" dirty="0" smtClean="0"/>
              </a:p>
              <a:p>
                <a:endParaRPr lang="en-US" altLang="zh-TW" dirty="0"/>
              </a:p>
              <a:p>
                <a:pPr marL="0" indent="0">
                  <a:buNone/>
                </a:pP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𝑛𝑒𝑤</m:t>
                          </m:r>
                        </m:sub>
                      </m:sSub>
                      <m:d>
                        <m:dPr>
                          <m:ctrlPr>
                            <a:rPr lang="en-US" altLang="zh-TW" i="1">
                              <a:latin typeface="Cambria Math" panose="02040503050406030204" pitchFamily="18" charset="0"/>
                            </a:rPr>
                          </m:ctrlPr>
                        </m:dPr>
                        <m:e>
                          <m:r>
                            <a:rPr lang="en-US" altLang="zh-TW" b="0" i="1" smtClean="0">
                              <a:latin typeface="Cambria Math" panose="02040503050406030204" pitchFamily="18" charset="0"/>
                            </a:rPr>
                            <m:t>𝑤</m:t>
                          </m:r>
                        </m:e>
                      </m:d>
                      <m:r>
                        <a:rPr lang="en-US" altLang="zh-TW" i="1">
                          <a:latin typeface="Cambria Math" panose="02040503050406030204" pitchFamily="18" charset="0"/>
                        </a:rPr>
                        <m:t>=</m:t>
                      </m:r>
                      <m:r>
                        <a:rPr lang="en-US" altLang="zh-TW" b="0" i="1" smtClean="0">
                          <a:latin typeface="Cambria Math" panose="02040503050406030204" pitchFamily="18" charset="0"/>
                        </a:rPr>
                        <m:t>𝐿</m:t>
                      </m:r>
                      <m:r>
                        <a:rPr lang="en-US" altLang="zh-TW" i="1">
                          <a:latin typeface="Cambria Math" panose="02040503050406030204" pitchFamily="18" charset="0"/>
                        </a:rPr>
                        <m:t>(</m:t>
                      </m:r>
                      <m:r>
                        <a:rPr lang="en-US" altLang="zh-TW" b="0" i="1" smtClean="0">
                          <a:latin typeface="Cambria Math" panose="02040503050406030204" pitchFamily="18" charset="0"/>
                        </a:rPr>
                        <m:t>𝑤</m:t>
                      </m:r>
                      <m:r>
                        <a:rPr lang="en-US" altLang="zh-TW" b="0" i="1" smtClean="0">
                          <a:latin typeface="Cambria Math" panose="02040503050406030204" pitchFamily="18" charset="0"/>
                        </a:rPr>
                        <m:t>)+</m:t>
                      </m:r>
                      <m:r>
                        <a:rPr lang="zh-TW" altLang="en-US" b="0" i="1" smtClean="0">
                          <a:latin typeface="Cambria Math" panose="02040503050406030204" pitchFamily="18" charset="0"/>
                        </a:rPr>
                        <m:t>𝛼</m:t>
                      </m:r>
                      <m:sSub>
                        <m:sSubPr>
                          <m:ctrlPr>
                            <a:rPr lang="en-US" altLang="zh-TW" b="0" i="1" smtClean="0">
                              <a:latin typeface="Cambria Math" panose="02040503050406030204" pitchFamily="18" charset="0"/>
                            </a:rPr>
                          </m:ctrlPr>
                        </m:sSubPr>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𝑤</m:t>
                              </m:r>
                            </m:e>
                          </m:d>
                        </m:e>
                        <m:sub>
                          <m:r>
                            <a:rPr lang="en-US" altLang="zh-TW" b="0" i="1" smtClean="0">
                              <a:latin typeface="Cambria Math" panose="02040503050406030204" pitchFamily="18" charset="0"/>
                            </a:rPr>
                            <m:t>𝑝</m:t>
                          </m:r>
                        </m:sub>
                      </m:sSub>
                      <m:r>
                        <a:rPr lang="en-US" altLang="zh-TW" i="1">
                          <a:latin typeface="Cambria Math" panose="02040503050406030204" pitchFamily="18" charset="0"/>
                        </a:rPr>
                        <m:t>,</m:t>
                      </m:r>
                      <m:r>
                        <a:rPr lang="zh-TW" altLang="en-US" i="1" smtClean="0">
                          <a:latin typeface="Cambria Math" panose="02040503050406030204" pitchFamily="18" charset="0"/>
                        </a:rPr>
                        <m:t> </m:t>
                      </m:r>
                      <m:r>
                        <a:rPr lang="zh-TW" altLang="en-US" i="1">
                          <a:latin typeface="Cambria Math" panose="02040503050406030204" pitchFamily="18" charset="0"/>
                        </a:rPr>
                        <m:t> </m:t>
                      </m:r>
                      <m:r>
                        <a:rPr lang="zh-TW" altLang="en-US" i="1" smtClean="0">
                          <a:latin typeface="Cambria Math" panose="02040503050406030204" pitchFamily="18" charset="0"/>
                        </a:rPr>
                        <m:t>𝛼</m:t>
                      </m:r>
                      <m:r>
                        <a:rPr lang="en-US" altLang="zh-TW" i="1">
                          <a:latin typeface="Cambria Math" panose="02040503050406030204" pitchFamily="18" charset="0"/>
                        </a:rPr>
                        <m:t>&gt;</m:t>
                      </m:r>
                      <m:r>
                        <a:rPr lang="en-US" altLang="zh-TW" i="1" smtClean="0">
                          <a:latin typeface="Cambria Math" panose="02040503050406030204" pitchFamily="18" charset="0"/>
                        </a:rPr>
                        <m:t>0</m:t>
                      </m:r>
                      <m:r>
                        <a:rPr lang="zh-TW" altLang="en-US" i="1" smtClean="0">
                          <a:latin typeface="Cambria Math" panose="02040503050406030204" pitchFamily="18" charset="0"/>
                        </a:rPr>
                        <m:t> </m:t>
                      </m:r>
                    </m:oMath>
                  </m:oMathPara>
                </a14:m>
                <a:endParaRPr lang="en-US" altLang="zh-TW" dirty="0" smtClean="0"/>
              </a:p>
              <a:p>
                <a:pPr marL="0" indent="0">
                  <a:buNone/>
                </a:pPr>
                <a:r>
                  <a:rPr lang="zh-TW" altLang="en-US" dirty="0" smtClean="0"/>
                  <a:t>也就是把</a:t>
                </a:r>
                <a14:m>
                  <m:oMath xmlns:m="http://schemas.openxmlformats.org/officeDocument/2006/math">
                    <m:r>
                      <a:rPr lang="en-US" altLang="zh-TW" i="1">
                        <a:latin typeface="Cambria Math" panose="02040503050406030204" pitchFamily="18" charset="0"/>
                      </a:rPr>
                      <m:t>𝑤</m:t>
                    </m:r>
                  </m:oMath>
                </a14:m>
                <a:r>
                  <a:rPr lang="zh-TW" altLang="en-US" dirty="0" smtClean="0"/>
                  <a:t>的長度也當成損失函數一部份，損失函數最小化的同時也會讓</a:t>
                </a:r>
                <a14:m>
                  <m:oMath xmlns:m="http://schemas.openxmlformats.org/officeDocument/2006/math">
                    <m:r>
                      <a:rPr lang="en-US" altLang="zh-TW" i="1">
                        <a:latin typeface="Cambria Math" panose="02040503050406030204" pitchFamily="18" charset="0"/>
                      </a:rPr>
                      <m:t>𝑤</m:t>
                    </m:r>
                  </m:oMath>
                </a14:m>
                <a:r>
                  <a:rPr lang="zh-TW" altLang="en-US" dirty="0" smtClean="0"/>
                  <a:t>的長度受到控制。</a:t>
                </a:r>
                <a:endParaRPr lang="en-US" altLang="zh-TW" dirty="0" smtClean="0"/>
              </a:p>
              <a:p>
                <a:pPr marL="0" indent="0">
                  <a:buNone/>
                </a:pPr>
                <a:r>
                  <a:rPr lang="zh-TW" altLang="en-US" dirty="0"/>
                  <a:t>當</a:t>
                </a:r>
                <a14:m>
                  <m:oMath xmlns:m="http://schemas.openxmlformats.org/officeDocument/2006/math">
                    <m:r>
                      <a:rPr lang="en-US" altLang="zh-TW" i="1">
                        <a:latin typeface="Cambria Math" panose="02040503050406030204" pitchFamily="18" charset="0"/>
                      </a:rPr>
                      <m:t>𝑝</m:t>
                    </m:r>
                    <m:r>
                      <a:rPr lang="en-US" altLang="zh-TW" b="0" i="1" smtClean="0">
                        <a:latin typeface="Cambria Math" panose="02040503050406030204" pitchFamily="18" charset="0"/>
                      </a:rPr>
                      <m:t>=1</m:t>
                    </m:r>
                    <m:r>
                      <a:rPr lang="zh-TW" altLang="en-US" i="1">
                        <a:latin typeface="Cambria Math" panose="02040503050406030204" pitchFamily="18" charset="0"/>
                      </a:rPr>
                      <m:t>，</m:t>
                    </m:r>
                  </m:oMath>
                </a14:m>
                <a:r>
                  <a:rPr lang="zh-TW" altLang="en-US" dirty="0" smtClean="0"/>
                  <a:t>我們稱作</a:t>
                </a:r>
                <a14:m>
                  <m:oMath xmlns:m="http://schemas.openxmlformats.org/officeDocument/2006/math">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L</m:t>
                        </m:r>
                      </m:e>
                      <m:sup>
                        <m:r>
                          <a:rPr lang="en-US" altLang="zh-TW" i="1">
                            <a:latin typeface="Cambria Math" panose="02040503050406030204" pitchFamily="18" charset="0"/>
                          </a:rPr>
                          <m:t>1</m:t>
                        </m:r>
                      </m:sup>
                    </m:sSup>
                  </m:oMath>
                </a14:m>
                <a:r>
                  <a:rPr lang="en-US" altLang="zh-TW" dirty="0"/>
                  <a:t>-</a:t>
                </a:r>
                <a:r>
                  <a:rPr lang="en-US" altLang="zh-TW" dirty="0" smtClean="0"/>
                  <a:t>regularization</a:t>
                </a:r>
                <a:r>
                  <a:rPr lang="zh-TW" altLang="en-US" dirty="0" smtClean="0"/>
                  <a:t> </a:t>
                </a:r>
                <a:r>
                  <a:rPr lang="en-US" altLang="zh-TW" dirty="0" smtClean="0"/>
                  <a:t>(LASSO)</a:t>
                </a:r>
              </a:p>
              <a:p>
                <a:pPr marL="0" indent="0">
                  <a:buNone/>
                </a:pPr>
                <a:r>
                  <a:rPr lang="zh-TW" altLang="en-US" dirty="0"/>
                  <a:t>當</a:t>
                </a:r>
                <a14:m>
                  <m:oMath xmlns:m="http://schemas.openxmlformats.org/officeDocument/2006/math">
                    <m:r>
                      <a:rPr lang="en-US" altLang="zh-TW" i="1">
                        <a:latin typeface="Cambria Math" panose="02040503050406030204" pitchFamily="18" charset="0"/>
                      </a:rPr>
                      <m:t>𝑝</m:t>
                    </m:r>
                    <m:r>
                      <a:rPr lang="en-US" altLang="zh-TW" i="1">
                        <a:latin typeface="Cambria Math" panose="02040503050406030204" pitchFamily="18" charset="0"/>
                      </a:rPr>
                      <m:t>=2</m:t>
                    </m:r>
                    <m:r>
                      <a:rPr lang="zh-TW" altLang="en-US" i="1">
                        <a:latin typeface="Cambria Math" panose="02040503050406030204" pitchFamily="18" charset="0"/>
                      </a:rPr>
                      <m:t>，</m:t>
                    </m:r>
                  </m:oMath>
                </a14:m>
                <a:r>
                  <a:rPr lang="zh-TW" altLang="en-US" dirty="0"/>
                  <a:t>我們稱作</a:t>
                </a:r>
                <a14:m>
                  <m:oMath xmlns:m="http://schemas.openxmlformats.org/officeDocument/2006/math">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L</m:t>
                        </m:r>
                      </m:e>
                      <m:sup>
                        <m:r>
                          <a:rPr lang="en-US" altLang="zh-TW" i="1">
                            <a:latin typeface="Cambria Math" panose="02040503050406030204" pitchFamily="18" charset="0"/>
                          </a:rPr>
                          <m:t>2</m:t>
                        </m:r>
                      </m:sup>
                    </m:sSup>
                  </m:oMath>
                </a14:m>
                <a:r>
                  <a:rPr lang="en-US" altLang="zh-TW" dirty="0"/>
                  <a:t>-</a:t>
                </a:r>
                <a:r>
                  <a:rPr lang="en-US" altLang="zh-TW" dirty="0" smtClean="0"/>
                  <a:t>regularization</a:t>
                </a:r>
                <a:r>
                  <a:rPr lang="zh-TW" altLang="en-US" dirty="0" smtClean="0"/>
                  <a:t> </a:t>
                </a:r>
                <a:r>
                  <a:rPr lang="en-US" altLang="zh-TW" dirty="0" smtClean="0"/>
                  <a:t>(Ridge)</a:t>
                </a:r>
                <a:endParaRPr lang="en-US" altLang="zh-TW" dirty="0"/>
              </a:p>
              <a:p>
                <a:pPr marL="0" indent="0">
                  <a:buNone/>
                </a:pP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1217" t="-25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00193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lstStyle/>
              <a:p>
                <a14:m>
                  <m:oMath xmlns:m="http://schemas.openxmlformats.org/officeDocument/2006/math">
                    <m:sSup>
                      <m:sSupPr>
                        <m:ctrlPr>
                          <a:rPr lang="en-US" altLang="zh-TW" i="1" smtClean="0">
                            <a:latin typeface="Cambria Math" panose="02040503050406030204" pitchFamily="18" charset="0"/>
                          </a:rPr>
                        </m:ctrlPr>
                      </m:sSupPr>
                      <m:e>
                        <m:r>
                          <m:rPr>
                            <m:sty m:val="p"/>
                          </m:rPr>
                          <a:rPr lang="en-US" altLang="zh-TW" i="1">
                            <a:latin typeface="Cambria Math" panose="02040503050406030204" pitchFamily="18" charset="0"/>
                          </a:rPr>
                          <m:t>L</m:t>
                        </m:r>
                      </m:e>
                      <m:sup>
                        <m:r>
                          <a:rPr lang="en-US" altLang="zh-TW" i="1">
                            <a:latin typeface="Cambria Math" panose="02040503050406030204" pitchFamily="18" charset="0"/>
                          </a:rPr>
                          <m:t>1</m:t>
                        </m:r>
                      </m:sup>
                    </m:sSup>
                  </m:oMath>
                </a14:m>
                <a:r>
                  <a:rPr lang="en-US" altLang="zh-TW" dirty="0" smtClean="0"/>
                  <a:t>-&amp;</a:t>
                </a:r>
                <a14:m>
                  <m:oMath xmlns:m="http://schemas.openxmlformats.org/officeDocument/2006/math">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L</m:t>
                        </m:r>
                      </m:e>
                      <m:sup>
                        <m:r>
                          <a:rPr lang="en-US" altLang="zh-TW" b="0" i="1" smtClean="0">
                            <a:latin typeface="Cambria Math" panose="02040503050406030204" pitchFamily="18" charset="0"/>
                          </a:rPr>
                          <m:t>2</m:t>
                        </m:r>
                      </m:sup>
                    </m:sSup>
                  </m:oMath>
                </a14:m>
                <a:r>
                  <a:rPr lang="en-US" altLang="zh-TW" dirty="0" smtClean="0"/>
                  <a:t>-regularization</a:t>
                </a:r>
                <a:r>
                  <a:rPr lang="zh-TW" altLang="en-US" dirty="0" smtClean="0"/>
                  <a:t> 差</a:t>
                </a:r>
                <a:r>
                  <a:rPr lang="zh-TW" altLang="en-US" dirty="0"/>
                  <a:t>別</a:t>
                </a: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normAutofit fontScale="85000" lnSpcReduction="10000"/>
              </a:bodyPr>
              <a:lstStyle/>
              <a:p>
                <a:pPr marL="0" indent="0">
                  <a:buNone/>
                </a:pPr>
                <a:r>
                  <a:rPr lang="zh-TW" altLang="en-US" dirty="0" smtClean="0"/>
                  <a:t>考量以下情況：</a:t>
                </a:r>
                <a:endParaRPr lang="en-US" altLang="zh-TW" dirty="0" smtClean="0"/>
              </a:p>
              <a:p>
                <a:pPr marL="0" indent="0">
                  <a:buNone/>
                </a:pPr>
                <a14:m>
                  <m:oMathPara xmlns:m="http://schemas.openxmlformats.org/officeDocument/2006/math">
                    <m:oMathParaPr>
                      <m:jc m:val="centerGroup"/>
                    </m:oMathParaPr>
                    <m:oMath xmlns:m="http://schemas.openxmlformats.org/officeDocument/2006/math">
                      <m:r>
                        <a:rPr lang="en-US" altLang="zh-TW" i="1" dirty="0">
                          <a:latin typeface="Cambria Math" panose="02040503050406030204" pitchFamily="18" charset="0"/>
                        </a:rPr>
                        <m:t>0&lt;</m:t>
                      </m:r>
                      <m:r>
                        <a:rPr lang="en-US" altLang="zh-TW" i="1" dirty="0" smtClean="0">
                          <a:latin typeface="Cambria Math" panose="02040503050406030204" pitchFamily="18" charset="0"/>
                        </a:rPr>
                        <m:t>|</m:t>
                      </m:r>
                      <m:r>
                        <m:rPr>
                          <m:sty m:val="p"/>
                        </m:rPr>
                        <a:rPr lang="en-US" altLang="zh-TW" i="1" dirty="0">
                          <a:latin typeface="Cambria Math" panose="02040503050406030204" pitchFamily="18" charset="0"/>
                        </a:rPr>
                        <m:t>w</m:t>
                      </m:r>
                      <m:r>
                        <a:rPr lang="en-US" altLang="zh-TW" i="1" dirty="0" smtClean="0">
                          <a:latin typeface="Cambria Math" panose="02040503050406030204" pitchFamily="18" charset="0"/>
                        </a:rPr>
                        <m:t>|&lt;</m:t>
                      </m:r>
                      <m:r>
                        <a:rPr lang="en-US" altLang="zh-TW" i="1" dirty="0">
                          <a:latin typeface="Cambria Math" panose="02040503050406030204" pitchFamily="18" charset="0"/>
                        </a:rPr>
                        <m:t>1</m:t>
                      </m:r>
                      <m:r>
                        <a:rPr lang="zh-TW" altLang="en-US" i="1" dirty="0" smtClean="0">
                          <a:latin typeface="Cambria Math" panose="02040503050406030204" pitchFamily="18" charset="0"/>
                        </a:rPr>
                        <m:t> ⇒</m:t>
                      </m:r>
                      <m:r>
                        <a:rPr lang="zh-TW" altLang="en-US" i="1" dirty="0">
                          <a:latin typeface="Cambria Math" panose="02040503050406030204" pitchFamily="18" charset="0"/>
                        </a:rPr>
                        <m:t> </m:t>
                      </m:r>
                      <m:sSup>
                        <m:sSupPr>
                          <m:ctrlPr>
                            <a:rPr lang="en-US" altLang="zh-TW" i="1" dirty="0" smtClean="0">
                              <a:latin typeface="Cambria Math" panose="02040503050406030204" pitchFamily="18" charset="0"/>
                            </a:rPr>
                          </m:ctrlPr>
                        </m:sSupPr>
                        <m:e>
                          <m:r>
                            <m:rPr>
                              <m:sty m:val="p"/>
                            </m:rPr>
                            <a:rPr lang="en-US" altLang="zh-TW" i="1" dirty="0">
                              <a:latin typeface="Cambria Math" panose="02040503050406030204" pitchFamily="18" charset="0"/>
                            </a:rPr>
                            <m:t>w</m:t>
                          </m:r>
                        </m:e>
                        <m:sup>
                          <m:r>
                            <a:rPr lang="en-US" altLang="zh-TW" i="1" dirty="0">
                              <a:latin typeface="Cambria Math" panose="02040503050406030204" pitchFamily="18" charset="0"/>
                            </a:rPr>
                            <m:t>2</m:t>
                          </m:r>
                        </m:sup>
                      </m:sSup>
                      <m:r>
                        <a:rPr lang="zh-TW" altLang="en-US" i="1" dirty="0">
                          <a:latin typeface="Cambria Math" panose="02040503050406030204" pitchFamily="18" charset="0"/>
                        </a:rPr>
                        <m:t> </m:t>
                      </m:r>
                      <m:r>
                        <a:rPr lang="en-US" altLang="zh-TW" i="1" dirty="0" smtClean="0">
                          <a:latin typeface="Cambria Math" panose="02040503050406030204" pitchFamily="18" charset="0"/>
                        </a:rPr>
                        <m:t>&lt;</m:t>
                      </m:r>
                      <m:r>
                        <a:rPr lang="en-US" altLang="zh-TW" i="1" dirty="0">
                          <a:latin typeface="Cambria Math" panose="02040503050406030204" pitchFamily="18" charset="0"/>
                        </a:rPr>
                        <m:t>&lt;</m:t>
                      </m:r>
                      <m:r>
                        <a:rPr lang="en-US" altLang="zh-TW" i="1" dirty="0" smtClean="0">
                          <a:latin typeface="Cambria Math" panose="02040503050406030204" pitchFamily="18" charset="0"/>
                        </a:rPr>
                        <m:t>|</m:t>
                      </m:r>
                      <m:r>
                        <m:rPr>
                          <m:sty m:val="p"/>
                        </m:rPr>
                        <a:rPr lang="en-US" altLang="zh-TW" i="1" dirty="0">
                          <a:latin typeface="Cambria Math" panose="02040503050406030204" pitchFamily="18" charset="0"/>
                        </a:rPr>
                        <m:t>w</m:t>
                      </m:r>
                      <m:r>
                        <a:rPr lang="en-US" altLang="zh-TW" i="1" dirty="0" smtClean="0">
                          <a:latin typeface="Cambria Math" panose="02040503050406030204" pitchFamily="18" charset="0"/>
                        </a:rPr>
                        <m:t>|</m:t>
                      </m:r>
                      <m:r>
                        <a:rPr lang="zh-TW" altLang="en-US" i="1" dirty="0">
                          <a:latin typeface="Cambria Math" panose="02040503050406030204" pitchFamily="18" charset="0"/>
                        </a:rPr>
                        <m:t>  </m:t>
                      </m:r>
                    </m:oMath>
                  </m:oMathPara>
                </a14:m>
                <a:endParaRPr lang="en-US" altLang="zh-TW" dirty="0" smtClean="0"/>
              </a:p>
              <a:p>
                <a:pPr marL="0" indent="0">
                  <a:buNone/>
                </a:pPr>
                <a:endParaRPr lang="en-US" altLang="zh-TW" dirty="0"/>
              </a:p>
              <a:p>
                <a:pPr marL="0" indent="0">
                  <a:buNone/>
                </a:pPr>
                <a14:m>
                  <m:oMath xmlns:m="http://schemas.openxmlformats.org/officeDocument/2006/math">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L</m:t>
                        </m:r>
                      </m:e>
                      <m:sup>
                        <m:r>
                          <a:rPr lang="en-US" altLang="zh-TW" i="1">
                            <a:latin typeface="Cambria Math" panose="02040503050406030204" pitchFamily="18" charset="0"/>
                          </a:rPr>
                          <m:t>1</m:t>
                        </m:r>
                      </m:sup>
                    </m:sSup>
                    <m:r>
                      <m:rPr>
                        <m:nor/>
                      </m:rPr>
                      <a:rPr lang="en-US" altLang="zh-TW" dirty="0"/>
                      <m:t>regularization</m:t>
                    </m:r>
                    <m:r>
                      <m:rPr>
                        <m:nor/>
                      </m:rPr>
                      <a:rPr lang="zh-TW" altLang="en-US" dirty="0"/>
                      <m:t> </m:t>
                    </m:r>
                    <m:sSup>
                      <m:sSupPr>
                        <m:ctrlPr>
                          <a:rPr lang="en-US" altLang="zh-TW" i="1">
                            <a:latin typeface="Cambria Math" panose="02040503050406030204" pitchFamily="18" charset="0"/>
                          </a:rPr>
                        </m:ctrlPr>
                      </m:sSupPr>
                      <m:e>
                        <m:r>
                          <a:rPr lang="zh-TW" altLang="en-US" i="1">
                            <a:latin typeface="Cambria Math" panose="02040503050406030204" pitchFamily="18" charset="0"/>
                          </a:rPr>
                          <m:t>會比</m:t>
                        </m:r>
                        <m:r>
                          <m:rPr>
                            <m:sty m:val="p"/>
                          </m:rPr>
                          <a:rPr lang="en-US" altLang="zh-TW" i="1">
                            <a:latin typeface="Cambria Math" panose="02040503050406030204" pitchFamily="18" charset="0"/>
                          </a:rPr>
                          <m:t>L</m:t>
                        </m:r>
                      </m:e>
                      <m:sup>
                        <m:r>
                          <a:rPr lang="en-US" altLang="zh-TW" i="1">
                            <a:latin typeface="Cambria Math" panose="02040503050406030204" pitchFamily="18" charset="0"/>
                          </a:rPr>
                          <m:t>2</m:t>
                        </m:r>
                      </m:sup>
                    </m:sSup>
                    <m:r>
                      <m:rPr>
                        <m:nor/>
                      </m:rPr>
                      <a:rPr lang="en-US" altLang="zh-TW" dirty="0"/>
                      <m:t>regularization</m:t>
                    </m:r>
                    <m:r>
                      <m:rPr>
                        <m:nor/>
                      </m:rPr>
                      <a:rPr lang="zh-TW" altLang="en-US" dirty="0"/>
                      <m:t> </m:t>
                    </m:r>
                    <m:r>
                      <a:rPr lang="zh-TW" altLang="en-US" i="1" dirty="0" smtClean="0">
                        <a:latin typeface="Cambria Math" panose="02040503050406030204" pitchFamily="18" charset="0"/>
                      </a:rPr>
                      <m:t>更</m:t>
                    </m:r>
                  </m:oMath>
                </a14:m>
                <a:r>
                  <a:rPr lang="zh-TW" altLang="en-US" dirty="0" smtClean="0"/>
                  <a:t>著重在讓</a:t>
                </a:r>
                <a14:m>
                  <m:oMath xmlns:m="http://schemas.openxmlformats.org/officeDocument/2006/math">
                    <m:r>
                      <m:rPr>
                        <m:sty m:val="p"/>
                      </m:rPr>
                      <a:rPr lang="en-US" altLang="zh-TW" i="1" dirty="0">
                        <a:latin typeface="Cambria Math" panose="02040503050406030204" pitchFamily="18" charset="0"/>
                      </a:rPr>
                      <m:t>w</m:t>
                    </m:r>
                  </m:oMath>
                </a14:m>
                <a:r>
                  <a:rPr lang="zh-TW" altLang="en-US" dirty="0" smtClean="0"/>
                  <a:t>小的時候就直接是</a:t>
                </a:r>
                <a:r>
                  <a:rPr lang="en-US" altLang="zh-TW" dirty="0" smtClean="0"/>
                  <a:t>0</a:t>
                </a:r>
                <a:r>
                  <a:rPr lang="zh-TW" altLang="en-US" dirty="0" smtClean="0"/>
                  <a:t>。</a:t>
                </a:r>
                <a:endParaRPr lang="en-US" altLang="zh-TW" dirty="0" smtClean="0"/>
              </a:p>
              <a:p>
                <a:pPr marL="0" indent="0">
                  <a:buNone/>
                </a:pPr>
                <a:r>
                  <a:rPr lang="en-US" altLang="zh-TW" dirty="0" smtClean="0"/>
                  <a:t>(</a:t>
                </a:r>
                <a:r>
                  <a:rPr lang="zh-TW" altLang="en-US" dirty="0" smtClean="0"/>
                  <a:t>所以用</a:t>
                </a:r>
                <a14:m>
                  <m:oMath xmlns:m="http://schemas.openxmlformats.org/officeDocument/2006/math">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L</m:t>
                        </m:r>
                      </m:e>
                      <m:sup>
                        <m:r>
                          <a:rPr lang="en-US" altLang="zh-TW" i="1">
                            <a:latin typeface="Cambria Math" panose="02040503050406030204" pitchFamily="18" charset="0"/>
                          </a:rPr>
                          <m:t>1</m:t>
                        </m:r>
                      </m:sup>
                    </m:sSup>
                    <m:r>
                      <m:rPr>
                        <m:nor/>
                      </m:rPr>
                      <a:rPr lang="en-US" altLang="zh-TW" dirty="0"/>
                      <m:t>regularization</m:t>
                    </m:r>
                    <m:r>
                      <m:rPr>
                        <m:nor/>
                      </m:rPr>
                      <a:rPr lang="zh-TW" altLang="en-US" dirty="0"/>
                      <m:t> </m:t>
                    </m:r>
                  </m:oMath>
                </a14:m>
                <a:r>
                  <a:rPr lang="zh-TW" altLang="en-US" dirty="0" smtClean="0"/>
                  <a:t>容易讓係數呈現稀疏性</a:t>
                </a:r>
                <a:r>
                  <a:rPr lang="en-US" altLang="zh-TW" dirty="0" smtClean="0"/>
                  <a:t>(sparse))</a:t>
                </a:r>
              </a:p>
              <a:p>
                <a:pPr marL="0" indent="0">
                  <a:buNone/>
                </a:pPr>
                <a:endParaRPr lang="en-US" altLang="zh-TW" dirty="0"/>
              </a:p>
              <a:p>
                <a:pPr marL="0" indent="0">
                  <a:buNone/>
                </a:pPr>
                <a:r>
                  <a:rPr lang="zh-TW" altLang="en-US" dirty="0" smtClean="0"/>
                  <a:t>另一方面</a:t>
                </a:r>
                <a:endParaRPr lang="en-US" altLang="zh-TW" dirty="0" smtClean="0"/>
              </a:p>
              <a:p>
                <a:pPr marL="0" indent="0">
                  <a:buNone/>
                </a:pPr>
                <a14:m>
                  <m:oMathPara xmlns:m="http://schemas.openxmlformats.org/officeDocument/2006/math">
                    <m:oMathParaPr>
                      <m:jc m:val="centerGroup"/>
                    </m:oMathParaPr>
                    <m:oMath xmlns:m="http://schemas.openxmlformats.org/officeDocument/2006/math">
                      <m:r>
                        <a:rPr lang="en-US" altLang="zh-TW" i="1" dirty="0">
                          <a:latin typeface="Cambria Math" panose="02040503050406030204" pitchFamily="18" charset="0"/>
                        </a:rPr>
                        <m:t>0&lt;</m:t>
                      </m:r>
                      <m:r>
                        <a:rPr lang="en-US" altLang="zh-TW" i="1" dirty="0" smtClean="0">
                          <a:latin typeface="Cambria Math" panose="02040503050406030204" pitchFamily="18" charset="0"/>
                        </a:rPr>
                        <m:t>&lt;</m:t>
                      </m:r>
                      <m:d>
                        <m:dPr>
                          <m:begChr m:val="|"/>
                          <m:endChr m:val="|"/>
                          <m:ctrlPr>
                            <a:rPr lang="en-US" altLang="zh-TW" i="1" dirty="0" smtClean="0">
                              <a:latin typeface="Cambria Math" panose="02040503050406030204" pitchFamily="18" charset="0"/>
                            </a:rPr>
                          </m:ctrlPr>
                        </m:dPr>
                        <m:e>
                          <m:r>
                            <m:rPr>
                              <m:sty m:val="p"/>
                            </m:rPr>
                            <a:rPr lang="en-US" altLang="zh-TW" i="1" dirty="0" smtClean="0">
                              <a:latin typeface="Cambria Math" panose="02040503050406030204" pitchFamily="18" charset="0"/>
                            </a:rPr>
                            <m:t>w</m:t>
                          </m:r>
                        </m:e>
                      </m:d>
                      <m:r>
                        <a:rPr lang="zh-TW" altLang="en-US" i="1" dirty="0">
                          <a:latin typeface="Cambria Math" panose="02040503050406030204" pitchFamily="18" charset="0"/>
                        </a:rPr>
                        <m:t>⇒ </m:t>
                      </m:r>
                      <m:sSup>
                        <m:sSupPr>
                          <m:ctrlPr>
                            <a:rPr lang="en-US" altLang="zh-TW" i="1" dirty="0">
                              <a:latin typeface="Cambria Math" panose="02040503050406030204" pitchFamily="18" charset="0"/>
                            </a:rPr>
                          </m:ctrlPr>
                        </m:sSupPr>
                        <m:e>
                          <m:r>
                            <m:rPr>
                              <m:sty m:val="p"/>
                            </m:rPr>
                            <a:rPr lang="en-US" altLang="zh-TW" i="1" dirty="0">
                              <a:latin typeface="Cambria Math" panose="02040503050406030204" pitchFamily="18" charset="0"/>
                            </a:rPr>
                            <m:t>w</m:t>
                          </m:r>
                        </m:e>
                        <m:sup>
                          <m:r>
                            <a:rPr lang="en-US" altLang="zh-TW" i="1" dirty="0">
                              <a:latin typeface="Cambria Math" panose="02040503050406030204" pitchFamily="18" charset="0"/>
                            </a:rPr>
                            <m:t>2</m:t>
                          </m:r>
                        </m:sup>
                      </m:sSup>
                      <m:r>
                        <a:rPr lang="zh-TW" altLang="en-US" i="1" dirty="0">
                          <a:latin typeface="Cambria Math" panose="02040503050406030204" pitchFamily="18" charset="0"/>
                        </a:rPr>
                        <m:t> </m:t>
                      </m:r>
                      <m:r>
                        <a:rPr lang="en-US" altLang="zh-TW" i="1" dirty="0">
                          <a:latin typeface="Cambria Math" panose="02040503050406030204" pitchFamily="18" charset="0"/>
                        </a:rPr>
                        <m:t>&gt;&gt;</m:t>
                      </m:r>
                      <m:d>
                        <m:dPr>
                          <m:begChr m:val="|"/>
                          <m:endChr m:val="|"/>
                          <m:ctrlPr>
                            <a:rPr lang="en-US" altLang="zh-TW" i="1" dirty="0">
                              <a:latin typeface="Cambria Math" panose="02040503050406030204" pitchFamily="18" charset="0"/>
                            </a:rPr>
                          </m:ctrlPr>
                        </m:dPr>
                        <m:e>
                          <m:r>
                            <m:rPr>
                              <m:sty m:val="p"/>
                            </m:rPr>
                            <a:rPr lang="en-US" altLang="zh-TW" i="1" dirty="0">
                              <a:latin typeface="Cambria Math" panose="02040503050406030204" pitchFamily="18" charset="0"/>
                            </a:rPr>
                            <m:t>w</m:t>
                          </m:r>
                        </m:e>
                      </m:d>
                    </m:oMath>
                  </m:oMathPara>
                </a14:m>
                <a:endParaRPr lang="en-US" altLang="zh-TW" dirty="0" smtClean="0"/>
              </a:p>
              <a:p>
                <a:pPr marL="0" indent="0">
                  <a:buNone/>
                </a:pPr>
                <a:endParaRPr lang="en-US" altLang="zh-TW" dirty="0" smtClean="0"/>
              </a:p>
              <a:p>
                <a:pPr marL="0" indent="0">
                  <a:buNone/>
                </a:pPr>
                <a14:m>
                  <m:oMath xmlns:m="http://schemas.openxmlformats.org/officeDocument/2006/math">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L</m:t>
                        </m:r>
                      </m:e>
                      <m:sup>
                        <m:r>
                          <a:rPr lang="en-US" altLang="zh-TW" i="1">
                            <a:latin typeface="Cambria Math" panose="02040503050406030204" pitchFamily="18" charset="0"/>
                          </a:rPr>
                          <m:t>2</m:t>
                        </m:r>
                      </m:sup>
                    </m:sSup>
                    <m:r>
                      <m:rPr>
                        <m:nor/>
                      </m:rPr>
                      <a:rPr lang="en-US" altLang="zh-TW" dirty="0"/>
                      <m:t>regularization</m:t>
                    </m:r>
                    <m:r>
                      <m:rPr>
                        <m:nor/>
                      </m:rPr>
                      <a:rPr lang="zh-TW" altLang="en-US" dirty="0"/>
                      <m:t> </m:t>
                    </m:r>
                    <m:sSup>
                      <m:sSupPr>
                        <m:ctrlPr>
                          <a:rPr lang="en-US" altLang="zh-TW" i="1">
                            <a:latin typeface="Cambria Math" panose="02040503050406030204" pitchFamily="18" charset="0"/>
                          </a:rPr>
                        </m:ctrlPr>
                      </m:sSupPr>
                      <m:e>
                        <m:r>
                          <a:rPr lang="zh-TW" altLang="en-US" i="1">
                            <a:latin typeface="Cambria Math" panose="02040503050406030204" pitchFamily="18" charset="0"/>
                          </a:rPr>
                          <m:t>會比</m:t>
                        </m:r>
                        <m:r>
                          <m:rPr>
                            <m:sty m:val="p"/>
                          </m:rPr>
                          <a:rPr lang="en-US" altLang="zh-TW" i="1">
                            <a:latin typeface="Cambria Math" panose="02040503050406030204" pitchFamily="18" charset="0"/>
                          </a:rPr>
                          <m:t>L</m:t>
                        </m:r>
                      </m:e>
                      <m:sup>
                        <m:r>
                          <a:rPr lang="en-US" altLang="zh-TW" i="1">
                            <a:latin typeface="Cambria Math" panose="02040503050406030204" pitchFamily="18" charset="0"/>
                          </a:rPr>
                          <m:t>1</m:t>
                        </m:r>
                      </m:sup>
                    </m:sSup>
                    <m:r>
                      <m:rPr>
                        <m:nor/>
                      </m:rPr>
                      <a:rPr lang="en-US" altLang="zh-TW" dirty="0"/>
                      <m:t>regularization</m:t>
                    </m:r>
                    <m:r>
                      <m:rPr>
                        <m:nor/>
                      </m:rPr>
                      <a:rPr lang="zh-TW" altLang="en-US" dirty="0"/>
                      <m:t> </m:t>
                    </m:r>
                    <m:r>
                      <a:rPr lang="zh-TW" altLang="en-US" i="1" dirty="0">
                        <a:latin typeface="Cambria Math" panose="02040503050406030204" pitchFamily="18" charset="0"/>
                      </a:rPr>
                      <m:t>更</m:t>
                    </m:r>
                  </m:oMath>
                </a14:m>
                <a:r>
                  <a:rPr lang="zh-TW" altLang="en-US" dirty="0"/>
                  <a:t>著重在讓</a:t>
                </a:r>
                <a14:m>
                  <m:oMath xmlns:m="http://schemas.openxmlformats.org/officeDocument/2006/math">
                    <m:r>
                      <m:rPr>
                        <m:sty m:val="p"/>
                      </m:rPr>
                      <a:rPr lang="en-US" altLang="zh-TW" i="1" dirty="0">
                        <a:latin typeface="Cambria Math" panose="02040503050406030204" pitchFamily="18" charset="0"/>
                      </a:rPr>
                      <m:t>w</m:t>
                    </m:r>
                    <m:r>
                      <a:rPr lang="zh-TW" altLang="en-US" i="1" dirty="0">
                        <a:latin typeface="Cambria Math" panose="02040503050406030204" pitchFamily="18" charset="0"/>
                      </a:rPr>
                      <m:t>很大</m:t>
                    </m:r>
                  </m:oMath>
                </a14:m>
                <a:r>
                  <a:rPr lang="zh-TW" altLang="en-US" dirty="0" smtClean="0"/>
                  <a:t>的情況不要出現。</a:t>
                </a: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zh-TW" altLang="en-US"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928" t="-280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3746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lstStyle/>
              <a:p>
                <a14:m>
                  <m:oMath xmlns:m="http://schemas.openxmlformats.org/officeDocument/2006/math">
                    <m:sSup>
                      <m:sSupPr>
                        <m:ctrlPr>
                          <a:rPr lang="en-US" altLang="zh-TW" i="1" smtClean="0">
                            <a:latin typeface="Cambria Math" panose="02040503050406030204" pitchFamily="18" charset="0"/>
                          </a:rPr>
                        </m:ctrlPr>
                      </m:sSupPr>
                      <m:e>
                        <m:r>
                          <m:rPr>
                            <m:sty m:val="p"/>
                          </m:rPr>
                          <a:rPr lang="en-US" altLang="zh-TW" i="1">
                            <a:latin typeface="Cambria Math" panose="02040503050406030204" pitchFamily="18" charset="0"/>
                          </a:rPr>
                          <m:t>L</m:t>
                        </m:r>
                      </m:e>
                      <m:sup>
                        <m:r>
                          <a:rPr lang="en-US" altLang="zh-TW" i="1">
                            <a:latin typeface="Cambria Math" panose="02040503050406030204" pitchFamily="18" charset="0"/>
                          </a:rPr>
                          <m:t>1</m:t>
                        </m:r>
                      </m:sup>
                    </m:sSup>
                  </m:oMath>
                </a14:m>
                <a:r>
                  <a:rPr lang="en-US" altLang="zh-TW" dirty="0" smtClean="0"/>
                  <a:t>-&amp;</a:t>
                </a:r>
                <a14:m>
                  <m:oMath xmlns:m="http://schemas.openxmlformats.org/officeDocument/2006/math">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L</m:t>
                        </m:r>
                      </m:e>
                      <m:sup>
                        <m:r>
                          <a:rPr lang="en-US" altLang="zh-TW" b="0" i="1" smtClean="0">
                            <a:latin typeface="Cambria Math" panose="02040503050406030204" pitchFamily="18" charset="0"/>
                          </a:rPr>
                          <m:t>2</m:t>
                        </m:r>
                      </m:sup>
                    </m:sSup>
                  </m:oMath>
                </a14:m>
                <a:r>
                  <a:rPr lang="en-US" altLang="zh-TW" dirty="0" smtClean="0"/>
                  <a:t>-regularization</a:t>
                </a:r>
                <a:r>
                  <a:rPr lang="zh-TW" altLang="en-US" dirty="0" smtClean="0"/>
                  <a:t> 的選擇考量</a:t>
                </a:r>
                <a:endParaRPr lang="zh-TW" altLang="en-US" dirty="0"/>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marL="0" indent="0">
                  <a:buNone/>
                </a:pPr>
                <a:r>
                  <a:rPr lang="zh-TW" altLang="en-US" dirty="0" smtClean="0"/>
                  <a:t>如果認為：</a:t>
                </a:r>
                <a:endParaRPr lang="en-US" altLang="zh-TW" dirty="0" smtClean="0"/>
              </a:p>
              <a:p>
                <a:pPr marL="514350" indent="-514350">
                  <a:buFont typeface="+mj-lt"/>
                  <a:buAutoNum type="arabicPeriod"/>
                </a:pPr>
                <a:r>
                  <a:rPr lang="zh-TW" altLang="en-US" dirty="0" smtClean="0"/>
                  <a:t>資料的有些變數對於我們要的預測變數沒什麼影響力</a:t>
                </a:r>
                <a:endParaRPr lang="en-US" altLang="zh-TW" dirty="0" smtClean="0"/>
              </a:p>
              <a:p>
                <a:pPr marL="514350" indent="-514350">
                  <a:buFont typeface="+mj-lt"/>
                  <a:buAutoNum type="arabicPeriod"/>
                </a:pPr>
                <a:r>
                  <a:rPr lang="zh-TW" altLang="en-US" dirty="0" smtClean="0"/>
                  <a:t>資料的變數相關性太高，可以拿掉也不影響</a:t>
                </a:r>
                <a:endParaRPr lang="en-US" altLang="zh-TW" dirty="0"/>
              </a:p>
              <a:p>
                <a:pPr marL="0" indent="0">
                  <a:buNone/>
                </a:pPr>
                <a:endParaRPr lang="en-US" altLang="zh-TW" dirty="0" smtClean="0"/>
              </a:p>
              <a:p>
                <a:pPr marL="0" indent="0">
                  <a:buNone/>
                </a:pPr>
                <a:r>
                  <a:rPr lang="zh-TW" altLang="en-US" dirty="0" smtClean="0"/>
                  <a:t>可以選擇用</a:t>
                </a:r>
                <a14:m>
                  <m:oMath xmlns:m="http://schemas.openxmlformats.org/officeDocument/2006/math">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L</m:t>
                        </m:r>
                      </m:e>
                      <m:sup>
                        <m:r>
                          <a:rPr lang="en-US" altLang="zh-TW" i="1">
                            <a:latin typeface="Cambria Math" panose="02040503050406030204" pitchFamily="18" charset="0"/>
                          </a:rPr>
                          <m:t>1</m:t>
                        </m:r>
                      </m:sup>
                    </m:sSup>
                    <m:r>
                      <m:rPr>
                        <m:nor/>
                      </m:rPr>
                      <a:rPr lang="en-US" altLang="zh-TW" dirty="0"/>
                      <m:t>regularization</m:t>
                    </m:r>
                    <m:r>
                      <m:rPr>
                        <m:nor/>
                      </m:rPr>
                      <a:rPr lang="zh-TW" altLang="en-US" dirty="0"/>
                      <m:t> </m:t>
                    </m:r>
                  </m:oMath>
                </a14:m>
                <a:r>
                  <a:rPr lang="zh-TW" altLang="en-US" dirty="0" smtClean="0"/>
                  <a:t>，使最後的權重係數稀疏。</a:t>
                </a:r>
                <a:endParaRPr lang="en-US" altLang="zh-TW" dirty="0" smtClean="0"/>
              </a:p>
              <a:p>
                <a:pPr marL="0" indent="0">
                  <a:buNone/>
                </a:pPr>
                <a:endParaRPr lang="en-US" altLang="zh-TW" dirty="0"/>
              </a:p>
              <a:p>
                <a:pPr marL="0" indent="0">
                  <a:buNone/>
                </a:pPr>
                <a:r>
                  <a:rPr lang="zh-TW" altLang="en-US" dirty="0" smtClean="0"/>
                  <a:t>註：也因為稀疏的特性，在特徵選取上也有用</a:t>
                </a:r>
                <a14:m>
                  <m:oMath xmlns:m="http://schemas.openxmlformats.org/officeDocument/2006/math">
                    <m:sSup>
                      <m:sSupPr>
                        <m:ctrlPr>
                          <a:rPr lang="en-US" altLang="zh-TW" i="1">
                            <a:latin typeface="Cambria Math" panose="02040503050406030204" pitchFamily="18" charset="0"/>
                          </a:rPr>
                        </m:ctrlPr>
                      </m:sSupPr>
                      <m:e>
                        <m:r>
                          <m:rPr>
                            <m:sty m:val="p"/>
                          </m:rPr>
                          <a:rPr lang="en-US" altLang="zh-TW" i="1">
                            <a:latin typeface="Cambria Math" panose="02040503050406030204" pitchFamily="18" charset="0"/>
                          </a:rPr>
                          <m:t>L</m:t>
                        </m:r>
                      </m:e>
                      <m:sup>
                        <m:r>
                          <a:rPr lang="en-US" altLang="zh-TW" i="1">
                            <a:latin typeface="Cambria Math" panose="02040503050406030204" pitchFamily="18" charset="0"/>
                          </a:rPr>
                          <m:t>1</m:t>
                        </m:r>
                      </m:sup>
                    </m:sSup>
                  </m:oMath>
                </a14:m>
                <a:r>
                  <a:rPr lang="en-US" altLang="zh-TW" dirty="0" smtClean="0"/>
                  <a:t> norm</a:t>
                </a:r>
                <a:r>
                  <a:rPr lang="zh-TW" altLang="en-US" dirty="0" smtClean="0"/>
                  <a:t>的方法。</a:t>
                </a:r>
                <a:endParaRPr lang="en-US" altLang="zh-TW" dirty="0"/>
              </a:p>
              <a:p>
                <a:pPr marL="0" indent="0">
                  <a:buNone/>
                </a:pPr>
                <a:endParaRPr lang="en-US" altLang="zh-TW" dirty="0"/>
              </a:p>
              <a:p>
                <a:pPr marL="0" indent="0">
                  <a:buNone/>
                </a:pPr>
                <a:endParaRPr lang="en-US" altLang="zh-TW" dirty="0"/>
              </a:p>
              <a:p>
                <a:pPr marL="0" indent="0">
                  <a:buNone/>
                </a:pP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3"/>
                <a:stretch>
                  <a:fillRect l="-1217" t="-25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3227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大綱</a:t>
            </a:r>
            <a:endParaRPr lang="zh-TW" altLang="en-US" dirty="0"/>
          </a:p>
        </p:txBody>
      </p:sp>
      <p:sp>
        <p:nvSpPr>
          <p:cNvPr id="3" name="內容版面配置區 2"/>
          <p:cNvSpPr>
            <a:spLocks noGrp="1"/>
          </p:cNvSpPr>
          <p:nvPr>
            <p:ph idx="1"/>
          </p:nvPr>
        </p:nvSpPr>
        <p:spPr/>
        <p:txBody>
          <a:bodyPr/>
          <a:lstStyle/>
          <a:p>
            <a:r>
              <a:rPr lang="en-US" altLang="zh-TW" dirty="0" err="1" smtClean="0"/>
              <a:t>Overfitting</a:t>
            </a:r>
            <a:endParaRPr lang="en-US" altLang="zh-TW" dirty="0" smtClean="0"/>
          </a:p>
          <a:p>
            <a:endParaRPr lang="en-US" altLang="zh-TW" dirty="0"/>
          </a:p>
          <a:p>
            <a:r>
              <a:rPr lang="en-US" altLang="zh-TW" dirty="0" smtClean="0"/>
              <a:t>Regularization</a:t>
            </a:r>
            <a:endParaRPr lang="en-US" altLang="zh-TW" dirty="0"/>
          </a:p>
        </p:txBody>
      </p:sp>
    </p:spTree>
    <p:extLst>
      <p:ext uri="{BB962C8B-B14F-4D97-AF65-F5344CB8AC3E}">
        <p14:creationId xmlns:p14="http://schemas.microsoft.com/office/powerpoint/2010/main" val="1890441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smtClean="0"/>
              <a:t>補充：</a:t>
            </a:r>
            <a:r>
              <a:rPr lang="en-US" altLang="zh-TW" sz="4000" dirty="0" smtClean="0"/>
              <a:t>regularization</a:t>
            </a:r>
            <a:r>
              <a:rPr lang="zh-TW" altLang="en-US" sz="4000" dirty="0" smtClean="0"/>
              <a:t>應用在不同場域的名稱</a:t>
            </a:r>
            <a:endParaRPr lang="zh-TW" altLang="en-US" sz="4000" dirty="0"/>
          </a:p>
        </p:txBody>
      </p:sp>
      <p:sp>
        <p:nvSpPr>
          <p:cNvPr id="3" name="內容版面配置區 2"/>
          <p:cNvSpPr>
            <a:spLocks noGrp="1"/>
          </p:cNvSpPr>
          <p:nvPr>
            <p:ph idx="1"/>
          </p:nvPr>
        </p:nvSpPr>
        <p:spPr/>
        <p:txBody>
          <a:bodyPr/>
          <a:lstStyle/>
          <a:p>
            <a:r>
              <a:rPr lang="zh-TW" altLang="en-US" dirty="0" smtClean="0"/>
              <a:t>應用在迴歸：</a:t>
            </a:r>
            <a:r>
              <a:rPr lang="en-US" altLang="zh-TW" dirty="0" smtClean="0"/>
              <a:t>LASSO</a:t>
            </a:r>
            <a:r>
              <a:rPr lang="zh-TW" altLang="en-US" dirty="0" smtClean="0"/>
              <a:t> 或是 </a:t>
            </a:r>
            <a:r>
              <a:rPr lang="en-US" altLang="zh-TW" dirty="0" smtClean="0"/>
              <a:t>RIDGE</a:t>
            </a:r>
            <a:r>
              <a:rPr lang="zh-TW" altLang="en-US" dirty="0" smtClean="0"/>
              <a:t>等等之不同迴歸方法</a:t>
            </a:r>
            <a:endParaRPr lang="en-US" altLang="zh-TW" dirty="0" smtClean="0"/>
          </a:p>
          <a:p>
            <a:endParaRPr lang="en-US" altLang="zh-TW" dirty="0"/>
          </a:p>
          <a:p>
            <a:r>
              <a:rPr lang="zh-TW" altLang="en-US" dirty="0" smtClean="0"/>
              <a:t>應用在機器學習：</a:t>
            </a:r>
            <a:r>
              <a:rPr lang="en-US" altLang="zh-TW" dirty="0" smtClean="0"/>
              <a:t>weight decay</a:t>
            </a:r>
            <a:r>
              <a:rPr lang="zh-TW" altLang="en-US" dirty="0" smtClean="0"/>
              <a:t>、</a:t>
            </a:r>
            <a:r>
              <a:rPr lang="en-US" altLang="zh-TW" dirty="0" smtClean="0"/>
              <a:t>shrinkage(</a:t>
            </a:r>
            <a:r>
              <a:rPr lang="zh-TW" altLang="en-US" dirty="0" smtClean="0"/>
              <a:t>權重衰退</a:t>
            </a:r>
            <a:r>
              <a:rPr lang="en-US" altLang="zh-TW" dirty="0" smtClean="0"/>
              <a:t>)</a:t>
            </a:r>
            <a:endParaRPr lang="zh-TW" altLang="en-US" dirty="0"/>
          </a:p>
        </p:txBody>
      </p:sp>
    </p:spTree>
    <p:extLst>
      <p:ext uri="{BB962C8B-B14F-4D97-AF65-F5344CB8AC3E}">
        <p14:creationId xmlns:p14="http://schemas.microsoft.com/office/powerpoint/2010/main" val="1668790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運用</a:t>
            </a:r>
            <a:r>
              <a:rPr lang="en-US" altLang="zh-TW" dirty="0" smtClean="0"/>
              <a:t>regularization</a:t>
            </a:r>
            <a:r>
              <a:rPr lang="zh-TW" altLang="en-US" dirty="0" smtClean="0"/>
              <a:t>在羅吉斯迴歸</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p:txBody>
              <a:bodyPr/>
              <a:lstStyle/>
              <a:p>
                <a:pPr marL="0" indent="0">
                  <a:buNone/>
                </a:pPr>
                <a:r>
                  <a:rPr lang="zh-TW" altLang="en-US" dirty="0" smtClean="0"/>
                  <a:t>將</a:t>
                </a:r>
                <a:r>
                  <a:rPr lang="en-US" altLang="zh-TW" dirty="0" smtClean="0"/>
                  <a:t>cross-entropy </a:t>
                </a:r>
                <a:r>
                  <a:rPr lang="zh-TW" altLang="en-US" dirty="0" smtClean="0"/>
                  <a:t>加上</a:t>
                </a:r>
                <a:r>
                  <a:rPr lang="en-US" altLang="zh-TW" dirty="0" smtClean="0"/>
                  <a:t>regularization</a:t>
                </a:r>
                <a:r>
                  <a:rPr lang="zh-TW" altLang="en-US" dirty="0" smtClean="0"/>
                  <a:t>的項：</a:t>
                </a:r>
                <a:endParaRPr lang="en-US" altLang="zh-TW" dirty="0" smtClean="0"/>
              </a:p>
              <a:p>
                <a:pPr marL="0" indent="0">
                  <a:buNone/>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ea typeface="Cambria Math" panose="02040503050406030204" pitchFamily="18" charset="0"/>
                        </a:rPr>
                        <m:t>−</m:t>
                      </m:r>
                      <m:nary>
                        <m:naryPr>
                          <m:chr m:val="∑"/>
                          <m:ctrlPr>
                            <a:rPr lang="zh-TW" altLang="en-US" i="1">
                              <a:latin typeface="Cambria Math" panose="02040503050406030204" pitchFamily="18" charset="0"/>
                              <a:ea typeface="Cambria Math" panose="02040503050406030204" pitchFamily="18" charset="0"/>
                            </a:rPr>
                          </m:ctrlPr>
                        </m:naryPr>
                        <m:sub>
                          <m:r>
                            <m:rPr>
                              <m:sty m:val="p"/>
                              <m:brk m:alnAt="23"/>
                            </m:rPr>
                            <a:rPr lang="en-US" altLang="zh-TW" i="1">
                              <a:latin typeface="Cambria Math" panose="02040503050406030204" pitchFamily="18" charset="0"/>
                              <a:ea typeface="Cambria Math" panose="02040503050406030204" pitchFamily="18" charset="0"/>
                            </a:rPr>
                            <m:t>i</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1</m:t>
                          </m:r>
                        </m:sub>
                        <m:sup>
                          <m:r>
                            <m:rPr>
                              <m:sty m:val="p"/>
                            </m:rPr>
                            <a:rPr lang="en-US" altLang="zh-TW" i="1">
                              <a:latin typeface="Cambria Math" panose="02040503050406030204" pitchFamily="18" charset="0"/>
                              <a:ea typeface="Cambria Math" panose="02040503050406030204" pitchFamily="18" charset="0"/>
                            </a:rPr>
                            <m:t>n</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1</m:t>
                              </m:r>
                            </m:e>
                            <m:sub>
                              <m:r>
                                <a:rPr lang="en-US" altLang="zh-TW" i="1">
                                  <a:latin typeface="Cambria Math" panose="02040503050406030204" pitchFamily="18" charset="0"/>
                                </a:rPr>
                                <m:t>{</m:t>
                              </m:r>
                              <m:r>
                                <a:rPr lang="en-US" altLang="zh-TW" i="1">
                                  <a:latin typeface="Cambria Math" panose="02040503050406030204" pitchFamily="18" charset="0"/>
                                </a:rPr>
                                <m:t>𝑌</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𝐶</m:t>
                                  </m:r>
                                </m:e>
                                <m:sub>
                                  <m:r>
                                    <a:rPr lang="en-US" altLang="zh-TW" i="1">
                                      <a:latin typeface="Cambria Math" panose="02040503050406030204" pitchFamily="18" charset="0"/>
                                    </a:rPr>
                                    <m:t>1</m:t>
                                  </m:r>
                                </m:sub>
                              </m:sSub>
                              <m:r>
                                <a:rPr lang="en-US" altLang="zh-TW" i="1">
                                  <a:latin typeface="Cambria Math" panose="02040503050406030204" pitchFamily="18" charset="0"/>
                                </a:rPr>
                                <m:t>}</m:t>
                              </m:r>
                            </m:sub>
                          </m:sSub>
                          <m:r>
                            <m:rPr>
                              <m:sty m:val="p"/>
                            </m:rPr>
                            <a:rPr lang="en-US" altLang="zh-TW" i="1">
                              <a:latin typeface="Cambria Math" panose="02040503050406030204" pitchFamily="18" charset="0"/>
                            </a:rPr>
                            <m:t>ln</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m:rPr>
                                  <m:sty m:val="p"/>
                                </m:rPr>
                                <a:rPr lang="en-US" altLang="zh-TW" i="1">
                                  <a:latin typeface="Cambria Math" panose="02040503050406030204" pitchFamily="18" charset="0"/>
                                </a:rPr>
                                <m:t>r</m:t>
                              </m:r>
                            </m:e>
                            <m:sub>
                              <m:r>
                                <m:rPr>
                                  <m:sty m:val="p"/>
                                </m:rPr>
                                <a:rPr lang="en-US" altLang="zh-TW" i="1">
                                  <a:latin typeface="Cambria Math" panose="02040503050406030204" pitchFamily="18" charset="0"/>
                                </a:rPr>
                                <m:t>i</m:t>
                              </m:r>
                            </m:sub>
                          </m:sSub>
                          <m:r>
                            <a:rPr lang="en-US" altLang="zh-TW" i="1">
                              <a:latin typeface="Cambria Math" panose="02040503050406030204" pitchFamily="18" charset="0"/>
                            </a:rPr>
                            <m:t>)</m:t>
                          </m:r>
                          <m:r>
                            <a:rPr lang="zh-TW" altLang="en-US" i="1">
                              <a:latin typeface="Cambria Math" panose="02040503050406030204" pitchFamily="18" charset="0"/>
                            </a:rPr>
                            <m:t> </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1−1</m:t>
                              </m:r>
                            </m:e>
                            <m:sub>
                              <m:r>
                                <a:rPr lang="en-US" altLang="zh-TW" i="1">
                                  <a:latin typeface="Cambria Math" panose="02040503050406030204" pitchFamily="18" charset="0"/>
                                </a:rPr>
                                <m:t>{</m:t>
                              </m:r>
                              <m:r>
                                <a:rPr lang="en-US" altLang="zh-TW" i="1">
                                  <a:latin typeface="Cambria Math" panose="02040503050406030204" pitchFamily="18" charset="0"/>
                                </a:rPr>
                                <m:t>𝑌</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𝐶</m:t>
                                  </m:r>
                                </m:e>
                                <m:sub>
                                  <m:r>
                                    <a:rPr lang="en-US" altLang="zh-TW" i="1">
                                      <a:latin typeface="Cambria Math" panose="02040503050406030204" pitchFamily="18" charset="0"/>
                                    </a:rPr>
                                    <m:t>1</m:t>
                                  </m:r>
                                </m:sub>
                              </m:sSub>
                              <m:r>
                                <a:rPr lang="en-US" altLang="zh-TW" i="1">
                                  <a:latin typeface="Cambria Math" panose="02040503050406030204" pitchFamily="18" charset="0"/>
                                </a:rPr>
                                <m:t>}</m:t>
                              </m:r>
                            </m:sub>
                          </m:sSub>
                          <m:r>
                            <a:rPr lang="en-US" altLang="zh-TW" i="1">
                              <a:latin typeface="Cambria Math" panose="02040503050406030204" pitchFamily="18" charset="0"/>
                            </a:rPr>
                            <m:t>)</m:t>
                          </m:r>
                          <m:r>
                            <m:rPr>
                              <m:sty m:val="p"/>
                            </m:rPr>
                            <a:rPr lang="en-US" altLang="zh-TW" i="1">
                              <a:latin typeface="Cambria Math" panose="02040503050406030204" pitchFamily="18" charset="0"/>
                            </a:rPr>
                            <m:t>ln</m:t>
                          </m:r>
                          <m:r>
                            <a:rPr lang="en-US" altLang="zh-TW" i="1">
                              <a:latin typeface="Cambria Math" panose="02040503050406030204" pitchFamily="18" charset="0"/>
                            </a:rPr>
                            <m:t>(1−</m:t>
                          </m:r>
                          <m:sSub>
                            <m:sSubPr>
                              <m:ctrlPr>
                                <a:rPr lang="en-US" altLang="zh-TW" i="1">
                                  <a:latin typeface="Cambria Math" panose="02040503050406030204" pitchFamily="18" charset="0"/>
                                </a:rPr>
                              </m:ctrlPr>
                            </m:sSubPr>
                            <m:e>
                              <m:r>
                                <m:rPr>
                                  <m:sty m:val="p"/>
                                </m:rPr>
                                <a:rPr lang="en-US" altLang="zh-TW" i="1">
                                  <a:latin typeface="Cambria Math" panose="02040503050406030204" pitchFamily="18" charset="0"/>
                                </a:rPr>
                                <m:t>r</m:t>
                              </m:r>
                            </m:e>
                            <m:sub>
                              <m:r>
                                <m:rPr>
                                  <m:sty m:val="p"/>
                                </m:rPr>
                                <a:rPr lang="en-US" altLang="zh-TW" i="1">
                                  <a:latin typeface="Cambria Math" panose="02040503050406030204" pitchFamily="18" charset="0"/>
                                </a:rPr>
                                <m:t>i</m:t>
                              </m:r>
                            </m:sub>
                          </m:sSub>
                          <m:r>
                            <a:rPr lang="en-US" altLang="zh-TW" i="1">
                              <a:latin typeface="Cambria Math" panose="02040503050406030204" pitchFamily="18" charset="0"/>
                            </a:rPr>
                            <m:t>)</m:t>
                          </m:r>
                        </m:e>
                      </m:nary>
                      <m:r>
                        <a:rPr lang="en-US" altLang="zh-TW" i="1">
                          <a:latin typeface="Cambria Math" panose="02040503050406030204" pitchFamily="18" charset="0"/>
                        </a:rPr>
                        <m:t>+</m:t>
                      </m:r>
                      <m:r>
                        <a:rPr lang="zh-TW" altLang="en-US" i="1">
                          <a:latin typeface="Cambria Math" panose="02040503050406030204" pitchFamily="18" charset="0"/>
                        </a:rPr>
                        <m:t>𝛼</m:t>
                      </m:r>
                      <m:sSub>
                        <m:sSubPr>
                          <m:ctrlPr>
                            <a:rPr lang="en-US" altLang="zh-TW" i="1">
                              <a:latin typeface="Cambria Math" panose="02040503050406030204" pitchFamily="18" charset="0"/>
                            </a:rPr>
                          </m:ctrlPr>
                        </m:sSubPr>
                        <m:e>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𝑤</m:t>
                              </m:r>
                            </m:e>
                          </m:d>
                        </m:e>
                        <m:sub>
                          <m:r>
                            <a:rPr lang="en-US" altLang="zh-TW" i="1">
                              <a:latin typeface="Cambria Math" panose="02040503050406030204" pitchFamily="18" charset="0"/>
                            </a:rPr>
                            <m:t>𝑝</m:t>
                          </m:r>
                        </m:sub>
                      </m:sSub>
                    </m:oMath>
                  </m:oMathPara>
                </a14:m>
                <a:endParaRPr lang="en-US" altLang="zh-TW" dirty="0" smtClean="0"/>
              </a:p>
              <a:p>
                <a:pPr marL="0" indent="0">
                  <a:buNone/>
                </a:pPr>
                <a:endParaRPr lang="en-US" altLang="zh-TW" dirty="0"/>
              </a:p>
              <a:p>
                <a:pPr marL="0" indent="0">
                  <a:buNone/>
                </a:pPr>
                <a:r>
                  <a:rPr lang="zh-TW" altLang="en-US" dirty="0" smtClean="0"/>
                  <a:t>可以設定</a:t>
                </a:r>
                <a14:m>
                  <m:oMath xmlns:m="http://schemas.openxmlformats.org/officeDocument/2006/math">
                    <m:r>
                      <a:rPr lang="en-US" altLang="zh-TW" i="1">
                        <a:latin typeface="Cambria Math" panose="02040503050406030204" pitchFamily="18" charset="0"/>
                      </a:rPr>
                      <m:t>𝑝</m:t>
                    </m:r>
                  </m:oMath>
                </a14:m>
                <a:r>
                  <a:rPr lang="en-US" altLang="zh-TW" dirty="0" smtClean="0"/>
                  <a:t> = 1 </a:t>
                </a:r>
                <a:r>
                  <a:rPr lang="zh-TW" altLang="en-US" dirty="0" smtClean="0"/>
                  <a:t>或是</a:t>
                </a:r>
                <a:r>
                  <a:rPr lang="en-US" altLang="zh-TW" dirty="0" smtClean="0"/>
                  <a:t>2</a:t>
                </a:r>
                <a:r>
                  <a:rPr lang="zh-TW" altLang="en-US" dirty="0" smtClean="0"/>
                  <a:t> </a:t>
                </a:r>
                <a:endParaRPr lang="en-US" altLang="zh-TW" dirty="0" smtClean="0"/>
              </a:p>
              <a:p>
                <a:pPr marL="0" indent="0">
                  <a:buNone/>
                </a:pPr>
                <a:endParaRPr lang="en-US" altLang="zh-TW" dirty="0"/>
              </a:p>
              <a:p>
                <a:pPr marL="0" indent="0">
                  <a:buNone/>
                </a:pPr>
                <a:r>
                  <a:rPr lang="zh-TW" altLang="en-US" dirty="0" smtClean="0"/>
                  <a:t>設定處：</a:t>
                </a:r>
                <a:r>
                  <a:rPr lang="en-US" altLang="zh-TW" dirty="0" err="1" smtClean="0"/>
                  <a:t>sklearn.linear_model.LogisticRegression</a:t>
                </a:r>
                <a:endParaRPr lang="en-US" altLang="zh-TW" dirty="0" smtClean="0"/>
              </a:p>
              <a:p>
                <a:pPr marL="0" indent="0">
                  <a:buNone/>
                </a:pPr>
                <a:r>
                  <a:rPr lang="en-US" altLang="zh-TW" dirty="0" smtClean="0"/>
                  <a:t>penalty</a:t>
                </a:r>
                <a:r>
                  <a:rPr lang="en-US" altLang="zh-TW" dirty="0"/>
                  <a:t>{‘l1’, ‘l2’, ‘</a:t>
                </a:r>
                <a:r>
                  <a:rPr lang="en-US" altLang="zh-TW" dirty="0" err="1"/>
                  <a:t>elasticnet</a:t>
                </a:r>
                <a:r>
                  <a:rPr lang="en-US" altLang="zh-TW" dirty="0"/>
                  <a:t>’, None}, default=’l2’</a:t>
                </a:r>
                <a:endParaRPr lang="en-US" altLang="zh-TW" dirty="0" smtClean="0"/>
              </a:p>
              <a:p>
                <a:pPr marL="0" indent="0">
                  <a:buNone/>
                </a:pPr>
                <a:endParaRPr lang="en-US" altLang="zh-TW" dirty="0"/>
              </a:p>
              <a:p>
                <a:pPr marL="0" indent="0">
                  <a:buNone/>
                </a:pPr>
                <a:endParaRPr lang="zh-TW" altLang="en-US"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217" t="-25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69236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84499" y="2818958"/>
            <a:ext cx="10515600" cy="1325563"/>
          </a:xfrm>
        </p:spPr>
        <p:txBody>
          <a:bodyPr/>
          <a:lstStyle/>
          <a:p>
            <a:r>
              <a:rPr lang="en-US" altLang="zh-TW" dirty="0" err="1" smtClean="0"/>
              <a:t>Overfitting</a:t>
            </a:r>
            <a:endParaRPr lang="zh-TW" altLang="en-US" dirty="0"/>
          </a:p>
        </p:txBody>
      </p:sp>
    </p:spTree>
    <p:extLst>
      <p:ext uri="{BB962C8B-B14F-4D97-AF65-F5344CB8AC3E}">
        <p14:creationId xmlns:p14="http://schemas.microsoft.com/office/powerpoint/2010/main" val="1592118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線性迴歸</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lnSpcReduction="10000"/>
              </a:bodyPr>
              <a:lstStyle/>
              <a:p>
                <a:r>
                  <a:rPr lang="zh-TW" altLang="en-US" dirty="0" smtClean="0"/>
                  <a:t>假設現在我們關心下列模型：</a:t>
                </a:r>
                <a:endParaRPr lang="en-US" altLang="zh-TW" dirty="0" smtClean="0"/>
              </a:p>
              <a:p>
                <a:endParaRPr lang="en-US" altLang="zh-TW" dirty="0"/>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𝑦</m:t>
                      </m:r>
                      <m:r>
                        <a:rPr lang="en-US" altLang="zh-TW" i="1">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𝑊</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0</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b="0" i="1" smtClean="0">
                              <a:latin typeface="Cambria Math" panose="02040503050406030204" pitchFamily="18" charset="0"/>
                            </a:rPr>
                            <m:t>1</m:t>
                          </m:r>
                        </m:sub>
                      </m:sSub>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𝑥</m:t>
                          </m:r>
                        </m:e>
                        <m:sup>
                          <m:r>
                            <a:rPr lang="en-US" altLang="zh-TW" b="0" i="1" smtClean="0">
                              <a:latin typeface="Cambria Math" panose="02040503050406030204" pitchFamily="18" charset="0"/>
                            </a:rPr>
                            <m:t>1</m:t>
                          </m:r>
                        </m:sup>
                      </m:sSup>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𝑤</m:t>
                          </m:r>
                        </m:e>
                        <m:sub>
                          <m:r>
                            <m:rPr>
                              <m:sty m:val="p"/>
                            </m:rPr>
                            <a:rPr lang="en-US" altLang="zh-TW" i="1" smtClean="0">
                              <a:latin typeface="Cambria Math" panose="02040503050406030204" pitchFamily="18" charset="0"/>
                            </a:rPr>
                            <m:t>M</m:t>
                          </m:r>
                        </m:sub>
                      </m:sSub>
                      <m:sSup>
                        <m:sSupPr>
                          <m:ctrlPr>
                            <a:rPr lang="en-US" altLang="zh-TW" i="1">
                              <a:latin typeface="Cambria Math" panose="02040503050406030204" pitchFamily="18" charset="0"/>
                            </a:rPr>
                          </m:ctrlPr>
                        </m:sSupPr>
                        <m:e>
                          <m:r>
                            <a:rPr lang="en-US" altLang="zh-TW" i="1">
                              <a:latin typeface="Cambria Math" panose="02040503050406030204" pitchFamily="18" charset="0"/>
                            </a:rPr>
                            <m:t>𝑥</m:t>
                          </m:r>
                        </m:e>
                        <m:sup>
                          <m:r>
                            <m:rPr>
                              <m:sty m:val="p"/>
                            </m:rPr>
                            <a:rPr lang="en-US" altLang="zh-TW" i="1" smtClean="0">
                              <a:latin typeface="Cambria Math" panose="02040503050406030204" pitchFamily="18" charset="0"/>
                            </a:rPr>
                            <m:t>M</m:t>
                          </m:r>
                        </m:sup>
                      </m:sSup>
                    </m:oMath>
                  </m:oMathPara>
                </a14:m>
                <a:endParaRPr lang="en-US" altLang="zh-TW" dirty="0" smtClean="0"/>
              </a:p>
              <a:p>
                <a:pPr marL="0" indent="0">
                  <a:buNone/>
                </a:pPr>
                <a14:m>
                  <m:oMath xmlns:m="http://schemas.openxmlformats.org/officeDocument/2006/math">
                    <m:r>
                      <a:rPr lang="en-US" altLang="zh-TW" i="1">
                        <a:latin typeface="Cambria Math" panose="02040503050406030204" pitchFamily="18" charset="0"/>
                      </a:rPr>
                      <m:t>𝑥</m:t>
                    </m:r>
                  </m:oMath>
                </a14:m>
                <a:r>
                  <a:rPr lang="zh-TW" altLang="en-US" dirty="0" smtClean="0"/>
                  <a:t>是觀測資料，</a:t>
                </a:r>
                <a:r>
                  <a:rPr lang="en-US" altLang="zh-TW" dirty="0" smtClean="0"/>
                  <a:t>M</a:t>
                </a:r>
                <a:r>
                  <a:rPr lang="zh-TW" altLang="en-US" dirty="0" smtClean="0"/>
                  <a:t>為任意給定。</a:t>
                </a:r>
                <a:endParaRPr lang="en-US" altLang="zh-TW" dirty="0" smtClean="0"/>
              </a:p>
              <a:p>
                <a:pPr marL="0" indent="0">
                  <a:buNone/>
                </a:pPr>
                <a14:m>
                  <m:oMath xmlns:m="http://schemas.openxmlformats.org/officeDocument/2006/math">
                    <m:r>
                      <a:rPr lang="en-US" altLang="zh-TW" i="1">
                        <a:latin typeface="Cambria Math" panose="02040503050406030204" pitchFamily="18" charset="0"/>
                      </a:rPr>
                      <m:t>𝑦</m:t>
                    </m:r>
                  </m:oMath>
                </a14:m>
                <a:r>
                  <a:rPr lang="zh-TW" altLang="en-US" dirty="0" smtClean="0"/>
                  <a:t>是我們在意的變數之模型預測值</a:t>
                </a:r>
                <a:endParaRPr lang="en-US" altLang="zh-TW" dirty="0" smtClean="0"/>
              </a:p>
              <a:p>
                <a:pPr marL="0" indent="0">
                  <a:buNone/>
                </a:pPr>
                <a14:m>
                  <m:oMath xmlns:m="http://schemas.openxmlformats.org/officeDocument/2006/math">
                    <m:r>
                      <a:rPr lang="en-US" altLang="zh-TW" i="1">
                        <a:latin typeface="Cambria Math" panose="02040503050406030204" pitchFamily="18" charset="0"/>
                      </a:rPr>
                      <m:t>𝑊</m:t>
                    </m:r>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0</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𝑤</m:t>
                        </m:r>
                      </m:e>
                      <m:sub>
                        <m:r>
                          <a:rPr lang="en-US" altLang="zh-TW" i="1">
                            <a:latin typeface="Cambria Math" panose="02040503050406030204" pitchFamily="18" charset="0"/>
                          </a:rPr>
                          <m:t>1</m:t>
                        </m:r>
                      </m:sub>
                    </m:sSub>
                    <m:r>
                      <a:rPr lang="en-US" altLang="zh-TW" b="0" i="1" smtClean="0">
                        <a:latin typeface="Cambria Math" panose="02040503050406030204" pitchFamily="18" charset="0"/>
                      </a:rPr>
                      <m:t>, …,</m:t>
                    </m:r>
                    <m:sSub>
                      <m:sSubPr>
                        <m:ctrlPr>
                          <a:rPr lang="en-US" altLang="zh-TW" i="1">
                            <a:latin typeface="Cambria Math" panose="02040503050406030204" pitchFamily="18" charset="0"/>
                          </a:rPr>
                        </m:ctrlPr>
                      </m:sSubPr>
                      <m:e>
                        <m:r>
                          <a:rPr lang="en-US" altLang="zh-TW" i="1">
                            <a:latin typeface="Cambria Math" panose="02040503050406030204" pitchFamily="18" charset="0"/>
                          </a:rPr>
                          <m:t>𝑤</m:t>
                        </m:r>
                      </m:e>
                      <m:sub>
                        <m:r>
                          <m:rPr>
                            <m:sty m:val="p"/>
                          </m:rPr>
                          <a:rPr lang="en-US" altLang="zh-TW" i="1">
                            <a:latin typeface="Cambria Math" panose="02040503050406030204" pitchFamily="18" charset="0"/>
                          </a:rPr>
                          <m:t>M</m:t>
                        </m:r>
                      </m:sub>
                    </m:sSub>
                    <m:r>
                      <a:rPr lang="en-US" altLang="zh-TW" b="0" i="0" smtClean="0">
                        <a:latin typeface="Cambria Math" panose="02040503050406030204" pitchFamily="18" charset="0"/>
                      </a:rPr>
                      <m:t>)</m:t>
                    </m:r>
                  </m:oMath>
                </a14:m>
                <a:r>
                  <a:rPr lang="zh-TW" altLang="en-US" dirty="0" smtClean="0"/>
                  <a:t>為權重</a:t>
                </a:r>
                <a:endParaRPr lang="en-US" altLang="zh-TW" dirty="0" smtClean="0"/>
              </a:p>
              <a:p>
                <a:pPr marL="0" indent="0">
                  <a:buNone/>
                </a:pPr>
                <a:endParaRPr lang="en-US" altLang="zh-TW" dirty="0"/>
              </a:p>
              <a:p>
                <a:pPr marL="0" indent="0">
                  <a:buNone/>
                </a:pPr>
                <a:r>
                  <a:rPr lang="zh-TW" altLang="en-US" dirty="0" smtClean="0"/>
                  <a:t>我們根據給定了</a:t>
                </a:r>
                <a:r>
                  <a:rPr lang="en-US" altLang="zh-TW" dirty="0" smtClean="0"/>
                  <a:t>M</a:t>
                </a:r>
                <a:r>
                  <a:rPr lang="zh-TW" altLang="en-US" dirty="0" smtClean="0"/>
                  <a:t>之後去找出最適當的權重</a:t>
                </a:r>
                <a14:m>
                  <m:oMath xmlns:m="http://schemas.openxmlformats.org/officeDocument/2006/math">
                    <m:r>
                      <a:rPr lang="en-US" altLang="zh-TW" i="1">
                        <a:latin typeface="Cambria Math" panose="02040503050406030204" pitchFamily="18" charset="0"/>
                      </a:rPr>
                      <m:t>𝑊</m:t>
                    </m:r>
                  </m:oMath>
                </a14:m>
                <a:r>
                  <a:rPr lang="zh-TW" altLang="en-US" dirty="0" smtClean="0"/>
                  <a:t>。</a:t>
                </a:r>
                <a:endParaRPr lang="en-US" altLang="zh-TW" dirty="0" smtClean="0"/>
              </a:p>
              <a:p>
                <a:pPr marL="0" indent="0">
                  <a:buNone/>
                </a:pPr>
                <a:r>
                  <a:rPr lang="zh-TW" altLang="en-US" dirty="0" smtClean="0"/>
                  <a:t>此類問題為迴歸問題，也可以當作我們去</a:t>
                </a:r>
                <a:r>
                  <a:rPr lang="en-US" altLang="zh-TW" dirty="0" smtClean="0"/>
                  <a:t>fit</a:t>
                </a:r>
                <a:r>
                  <a:rPr lang="zh-TW" altLang="en-US" dirty="0" smtClean="0"/>
                  <a:t>一個多項式函數</a:t>
                </a:r>
                <a:endParaRPr lang="en-US" altLang="zh-TW"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217" t="-336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8267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38200" y="555585"/>
                <a:ext cx="10515600" cy="5621378"/>
              </a:xfrm>
            </p:spPr>
            <p:txBody>
              <a:bodyPr/>
              <a:lstStyle/>
              <a:p>
                <a:pPr marL="0" indent="0">
                  <a:buNone/>
                </a:pPr>
                <a:r>
                  <a:rPr lang="zh-TW" altLang="en-US" dirty="0" smtClean="0"/>
                  <a:t>令目標變數的真實值為</a:t>
                </a:r>
                <a:r>
                  <a:rPr lang="en-US" altLang="zh-TW" dirty="0" smtClean="0"/>
                  <a:t>t</a:t>
                </a:r>
                <a:r>
                  <a:rPr lang="zh-TW" altLang="en-US" dirty="0" smtClean="0"/>
                  <a:t>，</a:t>
                </a:r>
                <a:endParaRPr lang="en-US" altLang="zh-TW" dirty="0" smtClean="0"/>
              </a:p>
              <a:p>
                <a:pPr marL="0" indent="0">
                  <a:buNone/>
                </a:pPr>
                <a:r>
                  <a:rPr lang="zh-TW" altLang="en-US" dirty="0" smtClean="0"/>
                  <a:t>我們設定損失函數</a:t>
                </a:r>
                <a:r>
                  <a:rPr lang="en-US" altLang="zh-TW" dirty="0" smtClean="0"/>
                  <a:t>(</a:t>
                </a:r>
                <a:r>
                  <a:rPr lang="zh-TW" altLang="en-US" dirty="0" smtClean="0"/>
                  <a:t>假設為</a:t>
                </a:r>
                <a:r>
                  <a:rPr lang="en-US" altLang="zh-TW" dirty="0" smtClean="0"/>
                  <a:t>root-mean-square)</a:t>
                </a:r>
              </a:p>
              <a:p>
                <a:endParaRPr lang="en-US" altLang="zh-TW" dirty="0"/>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𝑊</m:t>
                          </m:r>
                        </m:e>
                      </m:d>
                      <m:r>
                        <a:rPr lang="en-US" altLang="zh-TW" b="0" i="1" smtClean="0">
                          <a:latin typeface="Cambria Math" panose="02040503050406030204" pitchFamily="18" charset="0"/>
                        </a:rPr>
                        <m:t>= </m:t>
                      </m:r>
                      <m:rad>
                        <m:radPr>
                          <m:degHide m:val="on"/>
                          <m:ctrlPr>
                            <a:rPr lang="en-US" altLang="zh-TW" b="0" i="1" smtClean="0">
                              <a:latin typeface="Cambria Math" panose="02040503050406030204" pitchFamily="18" charset="0"/>
                            </a:rPr>
                          </m:ctrlPr>
                        </m:radPr>
                        <m:deg/>
                        <m:e>
                          <m:f>
                            <m:fPr>
                              <m:ctrlPr>
                                <a:rPr lang="en-US" altLang="zh-TW" b="0" i="1" smtClean="0">
                                  <a:latin typeface="Cambria Math" panose="02040503050406030204" pitchFamily="18" charset="0"/>
                                </a:rPr>
                              </m:ctrlPr>
                            </m:fPr>
                            <m:num>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𝑛</m:t>
                                  </m:r>
                                  <m:r>
                                    <a:rPr lang="en-US" altLang="zh-TW" i="1">
                                      <a:latin typeface="Cambria Math" panose="02040503050406030204" pitchFamily="18" charset="0"/>
                                    </a:rPr>
                                    <m:t>=1</m:t>
                                  </m:r>
                                </m:sub>
                                <m:sup>
                                  <m:r>
                                    <a:rPr lang="en-US" altLang="zh-TW" i="1">
                                      <a:latin typeface="Cambria Math" panose="02040503050406030204" pitchFamily="18" charset="0"/>
                                    </a:rPr>
                                    <m:t>𝑁</m:t>
                                  </m:r>
                                </m:sup>
                                <m:e>
                                  <m:sSup>
                                    <m:sSupPr>
                                      <m:ctrlPr>
                                        <a:rPr lang="en-US" altLang="zh-TW" i="1">
                                          <a:latin typeface="Cambria Math" panose="02040503050406030204" pitchFamily="18" charset="0"/>
                                        </a:rPr>
                                      </m:ctrlPr>
                                    </m:sSupPr>
                                    <m:e>
                                      <m:r>
                                        <a:rPr lang="en-US" altLang="zh-TW" i="1">
                                          <a:latin typeface="Cambria Math" panose="02040503050406030204" pitchFamily="18" charset="0"/>
                                        </a:rPr>
                                        <m:t>(</m:t>
                                      </m:r>
                                      <m:r>
                                        <a:rPr lang="en-US" altLang="zh-TW" i="1">
                                          <a:latin typeface="Cambria Math" panose="02040503050406030204" pitchFamily="18" charset="0"/>
                                        </a:rPr>
                                        <m:t>𝑦</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𝑛</m:t>
                                              </m:r>
                                            </m:sub>
                                          </m:sSub>
                                          <m:r>
                                            <a:rPr lang="en-US" altLang="zh-TW" i="1">
                                              <a:latin typeface="Cambria Math" panose="02040503050406030204" pitchFamily="18" charset="0"/>
                                            </a:rPr>
                                            <m:t>,</m:t>
                                          </m:r>
                                          <m:r>
                                            <a:rPr lang="en-US" altLang="zh-TW" i="1">
                                              <a:latin typeface="Cambria Math" panose="02040503050406030204" pitchFamily="18" charset="0"/>
                                            </a:rPr>
                                            <m:t>𝑊</m:t>
                                          </m:r>
                                        </m:e>
                                      </m:d>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i="1">
                                              <a:latin typeface="Cambria Math" panose="02040503050406030204" pitchFamily="18" charset="0"/>
                                            </a:rPr>
                                            <m:t>𝑛</m:t>
                                          </m:r>
                                        </m:sub>
                                      </m:sSub>
                                      <m:r>
                                        <a:rPr lang="en-US" altLang="zh-TW" i="1">
                                          <a:latin typeface="Cambria Math" panose="02040503050406030204" pitchFamily="18" charset="0"/>
                                        </a:rPr>
                                        <m:t>)</m:t>
                                      </m:r>
                                    </m:e>
                                    <m:sup>
                                      <m:r>
                                        <a:rPr lang="en-US" altLang="zh-TW" i="1">
                                          <a:latin typeface="Cambria Math" panose="02040503050406030204" pitchFamily="18" charset="0"/>
                                        </a:rPr>
                                        <m:t>2</m:t>
                                      </m:r>
                                    </m:sup>
                                  </m:sSup>
                                </m:e>
                              </m:nary>
                            </m:num>
                            <m:den>
                              <m:r>
                                <a:rPr lang="en-US" altLang="zh-TW" b="0" i="1" smtClean="0">
                                  <a:latin typeface="Cambria Math" panose="02040503050406030204" pitchFamily="18" charset="0"/>
                                </a:rPr>
                                <m:t>𝑁</m:t>
                              </m:r>
                            </m:den>
                          </m:f>
                        </m:e>
                      </m:rad>
                    </m:oMath>
                  </m:oMathPara>
                </a14:m>
                <a:endParaRPr lang="en-US" altLang="zh-TW" dirty="0" smtClean="0"/>
              </a:p>
              <a:p>
                <a:pPr marL="0" indent="0">
                  <a:buNone/>
                </a:pPr>
                <a:endParaRPr lang="en-US" altLang="zh-TW" dirty="0" smtClean="0"/>
              </a:p>
              <a:p>
                <a:pPr marL="0" indent="0">
                  <a:buNone/>
                </a:pPr>
                <a:r>
                  <a:rPr lang="zh-TW" altLang="en-US" dirty="0" smtClean="0"/>
                  <a:t>將損失函數最小化的</a:t>
                </a:r>
                <a14:m>
                  <m:oMath xmlns:m="http://schemas.openxmlformats.org/officeDocument/2006/math">
                    <m:r>
                      <a:rPr lang="en-US" altLang="zh-TW" i="1">
                        <a:latin typeface="Cambria Math" panose="02040503050406030204" pitchFamily="18" charset="0"/>
                      </a:rPr>
                      <m:t>𝑊</m:t>
                    </m:r>
                  </m:oMath>
                </a14:m>
                <a:r>
                  <a:rPr lang="zh-TW" altLang="en-US" dirty="0" smtClean="0"/>
                  <a:t>當作我們預測模型的使用</a:t>
                </a:r>
                <a:endParaRPr lang="en-US" altLang="zh-TW" dirty="0" smtClean="0"/>
              </a:p>
              <a:p>
                <a:pPr marL="0" indent="0">
                  <a:buNone/>
                </a:pPr>
                <a:endParaRPr lang="en-US" altLang="zh-TW" dirty="0"/>
              </a:p>
              <a:p>
                <a:pPr marL="0" indent="0">
                  <a:buNone/>
                </a:pPr>
                <a:r>
                  <a:rPr lang="zh-TW" altLang="en-US" dirty="0" smtClean="0"/>
                  <a:t>此為線性迴歸問題之標準流程</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38200" y="555585"/>
                <a:ext cx="10515600" cy="5621378"/>
              </a:xfrm>
              <a:blipFill rotWithShape="0">
                <a:blip r:embed="rId2"/>
                <a:stretch>
                  <a:fillRect l="-1217" t="-195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597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舉例：</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38200" y="1690688"/>
            <a:ext cx="6241553" cy="4654538"/>
          </a:xfrm>
          <a:prstGeom prst="rect">
            <a:avLst/>
          </a:prstGeom>
        </p:spPr>
      </p:pic>
      <mc:AlternateContent xmlns:mc="http://schemas.openxmlformats.org/markup-compatibility/2006" xmlns:a14="http://schemas.microsoft.com/office/drawing/2010/main">
        <mc:Choice Requires="a14">
          <p:sp>
            <p:nvSpPr>
              <p:cNvPr id="5" name="文字方塊 4"/>
              <p:cNvSpPr txBox="1"/>
              <p:nvPr/>
            </p:nvSpPr>
            <p:spPr>
              <a:xfrm>
                <a:off x="6991109" y="1979271"/>
                <a:ext cx="5011838" cy="2677656"/>
              </a:xfrm>
              <a:prstGeom prst="rect">
                <a:avLst/>
              </a:prstGeom>
              <a:noFill/>
            </p:spPr>
            <p:txBody>
              <a:bodyPr wrap="square" rtlCol="0">
                <a:spAutoFit/>
              </a:bodyPr>
              <a:lstStyle/>
              <a:p>
                <a:r>
                  <a:rPr lang="zh-TW" altLang="en-US" sz="2400" dirty="0" smtClean="0"/>
                  <a:t>從</a:t>
                </a:r>
                <a14:m>
                  <m:oMath xmlns:m="http://schemas.openxmlformats.org/officeDocument/2006/math">
                    <m:d>
                      <m:dPr>
                        <m:begChr m:val="["/>
                        <m:endChr m:val="]"/>
                        <m:ctrlPr>
                          <a:rPr lang="en-US" altLang="zh-TW" sz="2400" i="1" smtClean="0">
                            <a:latin typeface="Cambria Math" panose="02040503050406030204" pitchFamily="18" charset="0"/>
                          </a:rPr>
                        </m:ctrlPr>
                      </m:dPr>
                      <m:e>
                        <m:r>
                          <a:rPr lang="en-US" altLang="zh-TW" sz="2400" i="1" smtClean="0">
                            <a:latin typeface="Cambria Math" panose="02040503050406030204" pitchFamily="18" charset="0"/>
                          </a:rPr>
                          <m:t>0</m:t>
                        </m:r>
                        <m:r>
                          <a:rPr lang="en-US" altLang="zh-TW" sz="2400" b="0" i="1" smtClean="0">
                            <a:latin typeface="Cambria Math" panose="02040503050406030204" pitchFamily="18" charset="0"/>
                          </a:rPr>
                          <m:t>,1</m:t>
                        </m:r>
                      </m:e>
                    </m:d>
                    <m:r>
                      <a:rPr lang="en-US" altLang="zh-TW" sz="2400" b="0" i="1" smtClean="0">
                        <a:latin typeface="Cambria Math" panose="02040503050406030204" pitchFamily="18" charset="0"/>
                      </a:rPr>
                      <m:t> </m:t>
                    </m:r>
                    <m:r>
                      <a:rPr lang="zh-TW" altLang="en-US" sz="2400" i="1">
                        <a:latin typeface="Cambria Math" panose="02040503050406030204" pitchFamily="18" charset="0"/>
                      </a:rPr>
                      <m:t>當</m:t>
                    </m:r>
                    <m:r>
                      <a:rPr lang="zh-TW" altLang="en-US" sz="2400" i="1" dirty="0">
                        <a:latin typeface="Cambria Math" panose="02040503050406030204" pitchFamily="18" charset="0"/>
                      </a:rPr>
                      <m:t>中</m:t>
                    </m:r>
                  </m:oMath>
                </a14:m>
                <a:r>
                  <a:rPr lang="en-US" altLang="zh-TW" sz="2400" dirty="0" smtClean="0"/>
                  <a:t>uniform</a:t>
                </a:r>
                <a:r>
                  <a:rPr lang="zh-TW" altLang="en-US" sz="2400" dirty="0" smtClean="0"/>
                  <a:t>取出</a:t>
                </a:r>
                <a:r>
                  <a:rPr lang="en-US" altLang="zh-TW" sz="2400" dirty="0" smtClean="0"/>
                  <a:t>10</a:t>
                </a:r>
                <a:r>
                  <a:rPr lang="zh-TW" altLang="en-US" sz="2400" dirty="0" smtClean="0"/>
                  <a:t>個點當作</a:t>
                </a:r>
                <a:r>
                  <a:rPr lang="en-US" altLang="zh-TW" sz="2400" dirty="0" smtClean="0"/>
                  <a:t>x</a:t>
                </a:r>
                <a:r>
                  <a:rPr lang="zh-TW" altLang="en-US" sz="2400" dirty="0" smtClean="0"/>
                  <a:t>的值，</a:t>
                </a:r>
                <a:endParaRPr lang="en-US" altLang="zh-TW" sz="2400" dirty="0"/>
              </a:p>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帶入</m:t>
                      </m:r>
                      <m:func>
                        <m:funcPr>
                          <m:ctrlPr>
                            <a:rPr lang="en-US" altLang="zh-TW" sz="2400" i="1" smtClean="0">
                              <a:latin typeface="Cambria Math" panose="02040503050406030204" pitchFamily="18" charset="0"/>
                            </a:rPr>
                          </m:ctrlPr>
                        </m:funcPr>
                        <m:fName>
                          <m:r>
                            <m:rPr>
                              <m:sty m:val="p"/>
                            </m:rPr>
                            <a:rPr lang="en-US" altLang="zh-TW" sz="2400" i="0" smtClean="0">
                              <a:latin typeface="Cambria Math" panose="02040503050406030204" pitchFamily="18" charset="0"/>
                            </a:rPr>
                            <m:t>sin</m:t>
                          </m:r>
                        </m:fName>
                        <m:e>
                          <m:d>
                            <m:dPr>
                              <m:ctrlPr>
                                <a:rPr lang="en-US" altLang="zh-TW" sz="2400" i="1" smtClean="0">
                                  <a:latin typeface="Cambria Math" panose="02040503050406030204" pitchFamily="18" charset="0"/>
                                </a:rPr>
                              </m:ctrlPr>
                            </m:dPr>
                            <m:e>
                              <m:r>
                                <a:rPr lang="en-US" altLang="zh-TW" sz="2400" i="1" smtClean="0">
                                  <a:latin typeface="Cambria Math" panose="02040503050406030204" pitchFamily="18" charset="0"/>
                                </a:rPr>
                                <m:t>2</m:t>
                              </m:r>
                              <m:r>
                                <a:rPr lang="zh-TW" altLang="en-US" sz="2400" i="1" smtClean="0">
                                  <a:latin typeface="Cambria Math" panose="02040503050406030204" pitchFamily="18" charset="0"/>
                                </a:rPr>
                                <m:t>𝜋</m:t>
                              </m:r>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𝑊h𝑖𝑡𝑒</m:t>
                          </m:r>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𝑁𝑜𝑖𝑠𝑒</m:t>
                          </m:r>
                          <m:r>
                            <a:rPr lang="en-US" altLang="zh-TW" sz="2400" b="0" i="1" smtClean="0">
                              <a:latin typeface="Cambria Math" panose="02040503050406030204" pitchFamily="18" charset="0"/>
                            </a:rPr>
                            <m:t>   </m:t>
                          </m:r>
                        </m:e>
                      </m:func>
                    </m:oMath>
                  </m:oMathPara>
                </a14:m>
                <a:endParaRPr lang="en-US" altLang="zh-TW" sz="2400" dirty="0" smtClean="0"/>
              </a:p>
              <a:p>
                <a:r>
                  <a:rPr lang="zh-TW" altLang="en-US" sz="2400" dirty="0" smtClean="0"/>
                  <a:t>得出藍色的點當作測試資料</a:t>
                </a:r>
                <a:endParaRPr lang="en-US" altLang="zh-TW" sz="2400" dirty="0" smtClean="0"/>
              </a:p>
              <a:p>
                <a:endParaRPr lang="en-US" altLang="zh-TW" sz="2400" dirty="0"/>
              </a:p>
              <a:p>
                <a:r>
                  <a:rPr lang="zh-TW" altLang="en-US" sz="2400" dirty="0" smtClean="0"/>
                  <a:t>綠色線為</a:t>
                </a:r>
                <a14:m>
                  <m:oMath xmlns:m="http://schemas.openxmlformats.org/officeDocument/2006/math">
                    <m:func>
                      <m:funcPr>
                        <m:ctrlPr>
                          <a:rPr lang="en-US" altLang="zh-TW" sz="2400" i="1">
                            <a:latin typeface="Cambria Math" panose="02040503050406030204" pitchFamily="18" charset="0"/>
                          </a:rPr>
                        </m:ctrlPr>
                      </m:funcPr>
                      <m:fName>
                        <m:r>
                          <m:rPr>
                            <m:sty m:val="p"/>
                          </m:rPr>
                          <a:rPr lang="en-US" altLang="zh-TW" sz="2400">
                            <a:latin typeface="Cambria Math" panose="02040503050406030204" pitchFamily="18" charset="0"/>
                          </a:rPr>
                          <m:t>sin</m:t>
                        </m:r>
                      </m:fName>
                      <m:e>
                        <m:d>
                          <m:dPr>
                            <m:ctrlPr>
                              <a:rPr lang="en-US" altLang="zh-TW" sz="2400" i="1">
                                <a:latin typeface="Cambria Math" panose="02040503050406030204" pitchFamily="18" charset="0"/>
                              </a:rPr>
                            </m:ctrlPr>
                          </m:dPr>
                          <m:e>
                            <m:r>
                              <a:rPr lang="en-US" altLang="zh-TW" sz="2400" i="1">
                                <a:latin typeface="Cambria Math" panose="02040503050406030204" pitchFamily="18" charset="0"/>
                              </a:rPr>
                              <m:t>2</m:t>
                            </m:r>
                            <m:r>
                              <a:rPr lang="zh-TW" altLang="en-US" sz="2400" i="1">
                                <a:latin typeface="Cambria Math" panose="02040503050406030204" pitchFamily="18" charset="0"/>
                              </a:rPr>
                              <m:t>𝜋</m:t>
                            </m:r>
                            <m:r>
                              <a:rPr lang="en-US" altLang="zh-TW" sz="2400" i="1">
                                <a:latin typeface="Cambria Math" panose="02040503050406030204" pitchFamily="18" charset="0"/>
                              </a:rPr>
                              <m:t>𝑥</m:t>
                            </m:r>
                          </m:e>
                        </m:d>
                        <m:r>
                          <a:rPr lang="en-US" altLang="zh-TW" sz="2400" i="1">
                            <a:latin typeface="Cambria Math" panose="02040503050406030204" pitchFamily="18" charset="0"/>
                          </a:rPr>
                          <m:t> </m:t>
                        </m:r>
                      </m:e>
                    </m:func>
                  </m:oMath>
                </a14:m>
                <a:r>
                  <a:rPr lang="zh-TW" altLang="en-US" sz="2400" dirty="0" smtClean="0"/>
                  <a:t>，也是此多項式函數配適問題的目標</a:t>
                </a:r>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6991109" y="1979271"/>
                <a:ext cx="5011838" cy="2677656"/>
              </a:xfrm>
              <a:prstGeom prst="rect">
                <a:avLst/>
              </a:prstGeom>
              <a:blipFill rotWithShape="0">
                <a:blip r:embed="rId3"/>
                <a:stretch>
                  <a:fillRect l="-1946" t="-2050" b="-41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45508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a:stretch>
            <a:fillRect/>
          </a:stretch>
        </p:blipFill>
        <p:spPr>
          <a:xfrm>
            <a:off x="631868" y="214058"/>
            <a:ext cx="3344381" cy="2552291"/>
          </a:xfrm>
          <a:prstGeom prst="rect">
            <a:avLst/>
          </a:prstGeom>
        </p:spPr>
      </p:pic>
      <p:pic>
        <p:nvPicPr>
          <p:cNvPr id="7" name="圖片 6"/>
          <p:cNvPicPr>
            <a:picLocks noChangeAspect="1"/>
          </p:cNvPicPr>
          <p:nvPr/>
        </p:nvPicPr>
        <p:blipFill>
          <a:blip r:embed="rId3"/>
          <a:stretch>
            <a:fillRect/>
          </a:stretch>
        </p:blipFill>
        <p:spPr>
          <a:xfrm>
            <a:off x="4092363" y="214058"/>
            <a:ext cx="3280710" cy="2499589"/>
          </a:xfrm>
          <a:prstGeom prst="rect">
            <a:avLst/>
          </a:prstGeom>
        </p:spPr>
      </p:pic>
      <p:pic>
        <p:nvPicPr>
          <p:cNvPr id="8" name="圖片 7"/>
          <p:cNvPicPr>
            <a:picLocks noChangeAspect="1"/>
          </p:cNvPicPr>
          <p:nvPr/>
        </p:nvPicPr>
        <p:blipFill>
          <a:blip r:embed="rId4"/>
          <a:stretch>
            <a:fillRect/>
          </a:stretch>
        </p:blipFill>
        <p:spPr>
          <a:xfrm>
            <a:off x="631868" y="2847372"/>
            <a:ext cx="3344381" cy="2525826"/>
          </a:xfrm>
          <a:prstGeom prst="rect">
            <a:avLst/>
          </a:prstGeom>
        </p:spPr>
      </p:pic>
      <p:pic>
        <p:nvPicPr>
          <p:cNvPr id="9" name="圖片 8"/>
          <p:cNvPicPr>
            <a:picLocks noChangeAspect="1"/>
          </p:cNvPicPr>
          <p:nvPr/>
        </p:nvPicPr>
        <p:blipFill>
          <a:blip r:embed="rId5"/>
          <a:stretch>
            <a:fillRect/>
          </a:stretch>
        </p:blipFill>
        <p:spPr>
          <a:xfrm>
            <a:off x="4115286" y="2883368"/>
            <a:ext cx="3234863" cy="2453833"/>
          </a:xfrm>
          <a:prstGeom prst="rect">
            <a:avLst/>
          </a:prstGeom>
        </p:spPr>
      </p:pic>
      <p:sp>
        <p:nvSpPr>
          <p:cNvPr id="10" name="文字方塊 9"/>
          <p:cNvSpPr txBox="1"/>
          <p:nvPr/>
        </p:nvSpPr>
        <p:spPr>
          <a:xfrm>
            <a:off x="9101490" y="733813"/>
            <a:ext cx="2858947" cy="523220"/>
          </a:xfrm>
          <a:prstGeom prst="rect">
            <a:avLst/>
          </a:prstGeom>
          <a:noFill/>
        </p:spPr>
        <p:txBody>
          <a:bodyPr wrap="square" rtlCol="0">
            <a:spAutoFit/>
          </a:bodyPr>
          <a:lstStyle/>
          <a:p>
            <a:r>
              <a:rPr lang="zh-TW" altLang="en-US" sz="2800" dirty="0" smtClean="0"/>
              <a:t>模型配適結果</a:t>
            </a:r>
            <a:endParaRPr lang="zh-TW" altLang="en-US" sz="2800" dirty="0"/>
          </a:p>
        </p:txBody>
      </p:sp>
      <p:pic>
        <p:nvPicPr>
          <p:cNvPr id="11" name="圖片 10"/>
          <p:cNvPicPr>
            <a:picLocks noChangeAspect="1"/>
          </p:cNvPicPr>
          <p:nvPr/>
        </p:nvPicPr>
        <p:blipFill>
          <a:blip r:embed="rId6"/>
          <a:stretch>
            <a:fillRect/>
          </a:stretch>
        </p:blipFill>
        <p:spPr>
          <a:xfrm>
            <a:off x="8542117" y="2713647"/>
            <a:ext cx="3511460" cy="2555005"/>
          </a:xfrm>
          <a:prstGeom prst="rect">
            <a:avLst/>
          </a:prstGeom>
        </p:spPr>
      </p:pic>
      <p:sp>
        <p:nvSpPr>
          <p:cNvPr id="12" name="文字方塊 11"/>
          <p:cNvSpPr txBox="1"/>
          <p:nvPr/>
        </p:nvSpPr>
        <p:spPr>
          <a:xfrm rot="10800000">
            <a:off x="8088305" y="2847372"/>
            <a:ext cx="400110" cy="2048719"/>
          </a:xfrm>
          <a:prstGeom prst="rect">
            <a:avLst/>
          </a:prstGeom>
          <a:noFill/>
        </p:spPr>
        <p:txBody>
          <a:bodyPr vert="eaVert" wrap="square" rtlCol="0">
            <a:spAutoFit/>
          </a:bodyPr>
          <a:lstStyle/>
          <a:p>
            <a:pPr algn="ctr"/>
            <a:r>
              <a:rPr lang="en-US" altLang="zh-TW" sz="1400" dirty="0" smtClean="0">
                <a:latin typeface="Cambria Math" panose="02040503050406030204" pitchFamily="18" charset="0"/>
                <a:ea typeface="Cambria Math" panose="02040503050406030204" pitchFamily="18" charset="0"/>
              </a:rPr>
              <a:t>L(W)</a:t>
            </a:r>
            <a:endParaRPr lang="zh-TW" altLang="en-US" sz="1400" dirty="0">
              <a:latin typeface="Cambria Math" panose="02040503050406030204" pitchFamily="18" charset="0"/>
            </a:endParaRPr>
          </a:p>
        </p:txBody>
      </p:sp>
      <p:sp>
        <p:nvSpPr>
          <p:cNvPr id="13" name="向右箭號 12"/>
          <p:cNvSpPr/>
          <p:nvPr/>
        </p:nvSpPr>
        <p:spPr>
          <a:xfrm>
            <a:off x="474562" y="5787342"/>
            <a:ext cx="1122744" cy="486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1759352" y="5568745"/>
            <a:ext cx="5613721" cy="923330"/>
          </a:xfrm>
          <a:prstGeom prst="rect">
            <a:avLst/>
          </a:prstGeom>
          <a:noFill/>
        </p:spPr>
        <p:txBody>
          <a:bodyPr wrap="square" rtlCol="0">
            <a:spAutoFit/>
          </a:bodyPr>
          <a:lstStyle/>
          <a:p>
            <a:r>
              <a:rPr lang="en-US" altLang="zh-TW" dirty="0" smtClean="0"/>
              <a:t>M=0,1</a:t>
            </a:r>
            <a:r>
              <a:rPr lang="zh-TW" altLang="en-US" dirty="0" smtClean="0"/>
              <a:t>時，模型訓練不佳</a:t>
            </a:r>
            <a:endParaRPr lang="en-US" altLang="zh-TW" dirty="0" smtClean="0"/>
          </a:p>
          <a:p>
            <a:r>
              <a:rPr lang="en-US" altLang="zh-TW" dirty="0" smtClean="0"/>
              <a:t>M=3</a:t>
            </a:r>
            <a:r>
              <a:rPr lang="zh-TW" altLang="en-US" dirty="0" smtClean="0"/>
              <a:t>時，模型表現佳</a:t>
            </a:r>
            <a:endParaRPr lang="en-US" altLang="zh-TW" dirty="0" smtClean="0"/>
          </a:p>
          <a:p>
            <a:r>
              <a:rPr lang="en-US" altLang="zh-TW" dirty="0" smtClean="0"/>
              <a:t>M=9</a:t>
            </a:r>
            <a:r>
              <a:rPr lang="zh-TW" altLang="en-US" dirty="0" smtClean="0"/>
              <a:t>時，模型於訓練樣本表現佳，測試樣本表現差</a:t>
            </a:r>
            <a:endParaRPr lang="en-US" altLang="zh-TW" dirty="0" smtClean="0"/>
          </a:p>
        </p:txBody>
      </p:sp>
    </p:spTree>
    <p:extLst>
      <p:ext uri="{BB962C8B-B14F-4D97-AF65-F5344CB8AC3E}">
        <p14:creationId xmlns:p14="http://schemas.microsoft.com/office/powerpoint/2010/main" val="144909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a:stretch>
            <a:fillRect/>
          </a:stretch>
        </p:blipFill>
        <p:spPr>
          <a:xfrm>
            <a:off x="631868" y="214058"/>
            <a:ext cx="3860054" cy="2945831"/>
          </a:xfrm>
          <a:prstGeom prst="rect">
            <a:avLst/>
          </a:prstGeom>
        </p:spPr>
      </p:pic>
      <p:pic>
        <p:nvPicPr>
          <p:cNvPr id="7" name="圖片 6"/>
          <p:cNvPicPr>
            <a:picLocks noChangeAspect="1"/>
          </p:cNvPicPr>
          <p:nvPr/>
        </p:nvPicPr>
        <p:blipFill>
          <a:blip r:embed="rId3"/>
          <a:stretch>
            <a:fillRect/>
          </a:stretch>
        </p:blipFill>
        <p:spPr>
          <a:xfrm>
            <a:off x="4695234" y="214058"/>
            <a:ext cx="3835307" cy="2922139"/>
          </a:xfrm>
          <a:prstGeom prst="rect">
            <a:avLst/>
          </a:prstGeom>
        </p:spPr>
      </p:pic>
      <p:pic>
        <p:nvPicPr>
          <p:cNvPr id="8" name="圖片 7"/>
          <p:cNvPicPr>
            <a:picLocks noChangeAspect="1"/>
          </p:cNvPicPr>
          <p:nvPr/>
        </p:nvPicPr>
        <p:blipFill>
          <a:blip r:embed="rId4"/>
          <a:stretch>
            <a:fillRect/>
          </a:stretch>
        </p:blipFill>
        <p:spPr>
          <a:xfrm>
            <a:off x="631868" y="3294505"/>
            <a:ext cx="3965735" cy="2995100"/>
          </a:xfrm>
          <a:prstGeom prst="rect">
            <a:avLst/>
          </a:prstGeom>
        </p:spPr>
      </p:pic>
      <p:pic>
        <p:nvPicPr>
          <p:cNvPr id="9" name="圖片 8"/>
          <p:cNvPicPr>
            <a:picLocks noChangeAspect="1"/>
          </p:cNvPicPr>
          <p:nvPr/>
        </p:nvPicPr>
        <p:blipFill>
          <a:blip r:embed="rId5"/>
          <a:stretch>
            <a:fillRect/>
          </a:stretch>
        </p:blipFill>
        <p:spPr>
          <a:xfrm>
            <a:off x="4695234" y="3294505"/>
            <a:ext cx="3835307" cy="2909305"/>
          </a:xfrm>
          <a:prstGeom prst="rect">
            <a:avLst/>
          </a:prstGeom>
        </p:spPr>
      </p:pic>
      <p:sp>
        <p:nvSpPr>
          <p:cNvPr id="2" name="矩形 1"/>
          <p:cNvSpPr/>
          <p:nvPr/>
        </p:nvSpPr>
        <p:spPr>
          <a:xfrm>
            <a:off x="451413" y="3159889"/>
            <a:ext cx="8808334" cy="332193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向右箭號 2"/>
          <p:cNvSpPr/>
          <p:nvPr/>
        </p:nvSpPr>
        <p:spPr>
          <a:xfrm>
            <a:off x="8970380" y="1403394"/>
            <a:ext cx="844951" cy="567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9965803" y="1403394"/>
            <a:ext cx="2226197" cy="523220"/>
          </a:xfrm>
          <a:prstGeom prst="rect">
            <a:avLst/>
          </a:prstGeom>
          <a:noFill/>
        </p:spPr>
        <p:txBody>
          <a:bodyPr wrap="square" rtlCol="0">
            <a:spAutoFit/>
          </a:bodyPr>
          <a:lstStyle/>
          <a:p>
            <a:r>
              <a:rPr lang="en-US" altLang="zh-TW" sz="2800" dirty="0" err="1" smtClean="0"/>
              <a:t>underfitting</a:t>
            </a:r>
            <a:endParaRPr lang="zh-TW" altLang="en-US" sz="2800" dirty="0"/>
          </a:p>
        </p:txBody>
      </p:sp>
    </p:spTree>
    <p:extLst>
      <p:ext uri="{BB962C8B-B14F-4D97-AF65-F5344CB8AC3E}">
        <p14:creationId xmlns:p14="http://schemas.microsoft.com/office/powerpoint/2010/main" val="338651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a:stretch>
            <a:fillRect/>
          </a:stretch>
        </p:blipFill>
        <p:spPr>
          <a:xfrm>
            <a:off x="631868" y="214058"/>
            <a:ext cx="3860054" cy="2945831"/>
          </a:xfrm>
          <a:prstGeom prst="rect">
            <a:avLst/>
          </a:prstGeom>
        </p:spPr>
      </p:pic>
      <p:pic>
        <p:nvPicPr>
          <p:cNvPr id="7" name="圖片 6"/>
          <p:cNvPicPr>
            <a:picLocks noChangeAspect="1"/>
          </p:cNvPicPr>
          <p:nvPr/>
        </p:nvPicPr>
        <p:blipFill>
          <a:blip r:embed="rId3"/>
          <a:stretch>
            <a:fillRect/>
          </a:stretch>
        </p:blipFill>
        <p:spPr>
          <a:xfrm>
            <a:off x="4695234" y="214058"/>
            <a:ext cx="3835307" cy="2922139"/>
          </a:xfrm>
          <a:prstGeom prst="rect">
            <a:avLst/>
          </a:prstGeom>
        </p:spPr>
      </p:pic>
      <p:pic>
        <p:nvPicPr>
          <p:cNvPr id="8" name="圖片 7"/>
          <p:cNvPicPr>
            <a:picLocks noChangeAspect="1"/>
          </p:cNvPicPr>
          <p:nvPr/>
        </p:nvPicPr>
        <p:blipFill>
          <a:blip r:embed="rId4"/>
          <a:stretch>
            <a:fillRect/>
          </a:stretch>
        </p:blipFill>
        <p:spPr>
          <a:xfrm>
            <a:off x="631868" y="3294505"/>
            <a:ext cx="3965735" cy="2995100"/>
          </a:xfrm>
          <a:prstGeom prst="rect">
            <a:avLst/>
          </a:prstGeom>
        </p:spPr>
      </p:pic>
      <p:pic>
        <p:nvPicPr>
          <p:cNvPr id="9" name="圖片 8"/>
          <p:cNvPicPr>
            <a:picLocks noChangeAspect="1"/>
          </p:cNvPicPr>
          <p:nvPr/>
        </p:nvPicPr>
        <p:blipFill>
          <a:blip r:embed="rId5"/>
          <a:stretch>
            <a:fillRect/>
          </a:stretch>
        </p:blipFill>
        <p:spPr>
          <a:xfrm>
            <a:off x="4695234" y="3294505"/>
            <a:ext cx="3835307" cy="2909305"/>
          </a:xfrm>
          <a:prstGeom prst="rect">
            <a:avLst/>
          </a:prstGeom>
        </p:spPr>
      </p:pic>
      <p:sp>
        <p:nvSpPr>
          <p:cNvPr id="2" name="矩形 1"/>
          <p:cNvSpPr/>
          <p:nvPr/>
        </p:nvSpPr>
        <p:spPr>
          <a:xfrm>
            <a:off x="0" y="3294505"/>
            <a:ext cx="4695234" cy="332193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向右箭號 2"/>
          <p:cNvSpPr/>
          <p:nvPr/>
        </p:nvSpPr>
        <p:spPr>
          <a:xfrm>
            <a:off x="8905965" y="4227752"/>
            <a:ext cx="844951" cy="567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0058400" y="4249722"/>
            <a:ext cx="2226197" cy="523220"/>
          </a:xfrm>
          <a:prstGeom prst="rect">
            <a:avLst/>
          </a:prstGeom>
          <a:noFill/>
        </p:spPr>
        <p:txBody>
          <a:bodyPr wrap="square" rtlCol="0">
            <a:spAutoFit/>
          </a:bodyPr>
          <a:lstStyle/>
          <a:p>
            <a:r>
              <a:rPr lang="en-US" altLang="zh-TW" sz="2800" dirty="0" err="1" smtClean="0"/>
              <a:t>overfitting</a:t>
            </a:r>
            <a:endParaRPr lang="zh-TW" altLang="en-US" sz="2800" dirty="0"/>
          </a:p>
        </p:txBody>
      </p:sp>
      <p:sp>
        <p:nvSpPr>
          <p:cNvPr id="10" name="矩形 9"/>
          <p:cNvSpPr/>
          <p:nvPr/>
        </p:nvSpPr>
        <p:spPr>
          <a:xfrm>
            <a:off x="187712" y="-27429"/>
            <a:ext cx="8620622" cy="332193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5896629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1501</TotalTime>
  <Words>667</Words>
  <Application>Microsoft Office PowerPoint</Application>
  <PresentationFormat>寬螢幕</PresentationFormat>
  <Paragraphs>134</Paragraphs>
  <Slides>21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新細明體</vt:lpstr>
      <vt:lpstr>Arial</vt:lpstr>
      <vt:lpstr>Calibri</vt:lpstr>
      <vt:lpstr>Calibri Light</vt:lpstr>
      <vt:lpstr>Cambria Math</vt:lpstr>
      <vt:lpstr>Office 佈景主題</vt:lpstr>
      <vt:lpstr>ML 1223</vt:lpstr>
      <vt:lpstr>大綱</vt:lpstr>
      <vt:lpstr>Overfitting</vt:lpstr>
      <vt:lpstr>線性迴歸</vt:lpstr>
      <vt:lpstr>PowerPoint 簡報</vt:lpstr>
      <vt:lpstr>舉例：</vt:lpstr>
      <vt:lpstr>PowerPoint 簡報</vt:lpstr>
      <vt:lpstr>PowerPoint 簡報</vt:lpstr>
      <vt:lpstr>PowerPoint 簡報</vt:lpstr>
      <vt:lpstr>Overfitting</vt:lpstr>
      <vt:lpstr>Overfitting</vt:lpstr>
      <vt:lpstr>Overfitting</vt:lpstr>
      <vt:lpstr>Regularization</vt:lpstr>
      <vt:lpstr>PowerPoint 簡報</vt:lpstr>
      <vt:lpstr>考量以下情境</vt:lpstr>
      <vt:lpstr>另外一個情境</vt:lpstr>
      <vt:lpstr>L^1-&amp;L^2-regularization</vt:lpstr>
      <vt:lpstr>L^1-&amp;L^2-regularization 差別</vt:lpstr>
      <vt:lpstr>L^1-&amp;L^2-regularization 的選擇考量</vt:lpstr>
      <vt:lpstr>補充：regularization應用在不同場域的名稱</vt:lpstr>
      <vt:lpstr>運用regularization在羅吉斯迴歸</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1209</dc:title>
  <dc:creator>方麒豪</dc:creator>
  <cp:lastModifiedBy>方麒豪</cp:lastModifiedBy>
  <cp:revision>161</cp:revision>
  <dcterms:created xsi:type="dcterms:W3CDTF">2022-12-08T05:47:08Z</dcterms:created>
  <dcterms:modified xsi:type="dcterms:W3CDTF">2022-12-22T05:22:56Z</dcterms:modified>
</cp:coreProperties>
</file>