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7" r:id="rId15"/>
    <p:sldId id="276" r:id="rId16"/>
    <p:sldId id="273" r:id="rId17"/>
    <p:sldId id="274" r:id="rId18"/>
    <p:sldId id="280" r:id="rId19"/>
    <p:sldId id="281" r:id="rId20"/>
    <p:sldId id="282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1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4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2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3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C501-29DD-480A-BA84-5EC0218AB46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1230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方麒豪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5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0308"/>
                <a:ext cx="10515600" cy="59378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擲兩次硬幣，並將結果分成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類事件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則此次擲硬幣的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entropy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為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含意：如果底數為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，則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entropy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為：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平均而言我們需要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1.5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個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bit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來傳遞擲兩次硬幣的結果資訊。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2000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0308"/>
                <a:ext cx="10515600" cy="5937813"/>
              </a:xfrm>
              <a:blipFill rotWithShape="0">
                <a:blip r:embed="rId2"/>
                <a:stretch>
                  <a:fillRect l="-928" t="-2464" b="-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1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交叉</a:t>
            </a:r>
            <a:r>
              <a:rPr lang="zh-TW" altLang="zh-TW" dirty="0" smtClean="0"/>
              <a:t>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40780"/>
            <a:ext cx="10515600" cy="5436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現實情境：資料的待預測變數為</a:t>
            </a:r>
            <a:r>
              <a:rPr lang="en-US" altLang="zh-TW" dirty="0"/>
              <a:t>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我們相信</a:t>
            </a:r>
            <a:r>
              <a:rPr lang="en-US" altLang="zh-TW" dirty="0"/>
              <a:t>Y</a:t>
            </a:r>
            <a:r>
              <a:rPr lang="zh-TW" altLang="en-US" dirty="0"/>
              <a:t>有一個我們無法得知的真實分配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我們透過各種演算法，得出了我們對於該變數的預測分配。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問題：我們該如何表達真實分配跟預測分配中間的差距呢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假設我們用以下的方法衡量：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事件的發生</a:t>
            </a:r>
            <a:r>
              <a:rPr lang="zh-TW" altLang="en-US" dirty="0" smtClean="0"/>
              <a:t>機率是</a:t>
            </a:r>
            <a:r>
              <a:rPr lang="zh-TW" altLang="en-US" dirty="0" smtClean="0">
                <a:solidFill>
                  <a:srgbClr val="FF0000"/>
                </a:solidFill>
              </a:rPr>
              <a:t>真實分配的</a:t>
            </a:r>
            <a:r>
              <a:rPr lang="zh-TW" altLang="en-US" dirty="0" smtClean="0"/>
              <a:t>機率</a:t>
            </a:r>
            <a:endParaRPr lang="zh-TW" alt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事件發生後，</a:t>
            </a:r>
            <a:r>
              <a:rPr lang="zh-TW" altLang="en-US" dirty="0"/>
              <a:t>我們能夠</a:t>
            </a:r>
            <a:r>
              <a:rPr lang="zh-TW" altLang="en-US" dirty="0" smtClean="0"/>
              <a:t>知道</a:t>
            </a:r>
            <a:r>
              <a:rPr lang="zh-TW" altLang="en-US" dirty="0" smtClean="0">
                <a:solidFill>
                  <a:srgbClr val="FF0000"/>
                </a:solidFill>
              </a:rPr>
              <a:t>預測分配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/>
              <a:t>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249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9124"/>
                <a:ext cx="10515600" cy="522783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令預測分配的</a:t>
                </a:r>
                <a:r>
                  <a:rPr lang="en-US" altLang="zh-TW" dirty="0" err="1" smtClean="0"/>
                  <a:t>pmf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，真實分配的</a:t>
                </a:r>
                <a:r>
                  <a:rPr lang="en-US" altLang="zh-TW" dirty="0" err="1" smtClean="0"/>
                  <a:t>pmf</a:t>
                </a:r>
                <a:r>
                  <a:rPr lang="zh-TW" altLang="en-US" dirty="0" smtClean="0"/>
                  <a:t>為</a:t>
                </a:r>
                <a:r>
                  <a:rPr lang="en-US" altLang="zh-TW" dirty="0"/>
                  <a:t>f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我們定義兩個分配的</a:t>
                </a:r>
                <a:r>
                  <a:rPr lang="en-US" altLang="zh-TW" dirty="0" smtClean="0"/>
                  <a:t>cross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entropy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為以下：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r>
                  <a:rPr lang="zh-TW" altLang="en-US" dirty="0" smtClean="0"/>
                  <a:t>在這樣的定義下：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i="1" dirty="0" smtClean="0"/>
                  <a:t> </a:t>
                </a:r>
                <a:r>
                  <a:rPr lang="en-US" altLang="zh-TW" i="1" dirty="0" smtClean="0"/>
                  <a:t>(Shannon’s</a:t>
                </a:r>
                <a:r>
                  <a:rPr lang="zh-TW" altLang="en-US" i="1" dirty="0" smtClean="0"/>
                  <a:t> </a:t>
                </a:r>
                <a:r>
                  <a:rPr lang="en-US" altLang="zh-TW" i="1" dirty="0" smtClean="0"/>
                  <a:t>Theorem)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含意：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平均而言，</a:t>
                </a:r>
                <a:r>
                  <a:rPr lang="en-US" altLang="zh-TW" dirty="0" smtClean="0"/>
                  <a:t>cross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entropy</a:t>
                </a:r>
                <a:r>
                  <a:rPr lang="zh-TW" altLang="en-US" dirty="0" smtClean="0"/>
                  <a:t>會大於真實分配的</a:t>
                </a:r>
                <a:r>
                  <a:rPr lang="en-US" altLang="zh-TW" dirty="0" smtClean="0"/>
                  <a:t>entropy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用不同的資訊衡量方式，平均而言會讓我們的資訊傳輸變得更費工。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9124"/>
                <a:ext cx="10515600" cy="5227839"/>
              </a:xfrm>
              <a:blipFill rotWithShape="0">
                <a:blip r:embed="rId2"/>
                <a:stretch>
                  <a:fillRect l="-1043" t="-32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5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最小化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的結果：</a:t>
            </a:r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使得預測的分配得到的資訊能夠最接近真實分配的資訊</a:t>
            </a:r>
            <a:endParaRPr lang="en-US" altLang="zh-TW" dirty="0" smtClean="0"/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03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Divergence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回顧：給</a:t>
                </a:r>
                <a:r>
                  <a:rPr lang="zh-TW" altLang="en-US" dirty="0"/>
                  <a:t>定一個事件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其資訊量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那事件</a:t>
                </a:r>
                <a:r>
                  <a:rPr lang="en-US" altLang="zh-TW" dirty="0" smtClean="0"/>
                  <a:t>E</a:t>
                </a:r>
                <a:r>
                  <a:rPr lang="zh-TW" altLang="en-US" dirty="0" smtClean="0"/>
                  <a:t>跟</a:t>
                </a:r>
                <a:r>
                  <a:rPr lang="en-US" altLang="zh-TW" dirty="0" smtClean="0"/>
                  <a:t>F</a:t>
                </a:r>
                <a:r>
                  <a:rPr lang="zh-TW" altLang="en-US" dirty="0" smtClean="0"/>
                  <a:t>的資訊差為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𝑔𝑃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若是用</a:t>
                </a:r>
                <a:r>
                  <a:rPr lang="en-US" altLang="zh-TW" dirty="0" err="1" smtClean="0"/>
                  <a:t>pmf</a:t>
                </a:r>
                <a:r>
                  <a:rPr lang="zh-TW" altLang="en-US" dirty="0" smtClean="0"/>
                  <a:t>表示：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9676"/>
                <a:ext cx="10515600" cy="5297287"/>
              </a:xfrm>
            </p:spPr>
            <p:txBody>
              <a:bodyPr/>
              <a:lstStyle/>
              <a:p>
                <a:r>
                  <a:rPr lang="zh-TW" altLang="en-US" dirty="0" smtClean="0"/>
                  <a:t>我們定義兩個分配的平均資訊落差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為以下計算：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則我們可以看出：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 algn="ctr">
                  <a:buNone/>
                </a:pPr>
                <a:r>
                  <a:rPr lang="zh-TW" altLang="en-US" dirty="0" smtClean="0"/>
                  <a:t>真實分配之</a:t>
                </a:r>
                <a:r>
                  <a:rPr lang="en-US" altLang="zh-TW" dirty="0" smtClean="0"/>
                  <a:t>Entropy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K-L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Divergence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Cross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Entropy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9676"/>
                <a:ext cx="10515600" cy="5297287"/>
              </a:xfrm>
              <a:blipFill rotWithShape="0">
                <a:blip r:embed="rId2"/>
                <a:stretch>
                  <a:fillRect l="-1217" t="-2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76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zh-TW" altLang="en-US" dirty="0" smtClean="0"/>
              <a:t>一個段落我們討論了隨機變數的資訊如何衡量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我們考量以下問題：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我們知道不同的隨機變數可能對應到不同的分配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但：同一個隨機變數是否可能會有不同的分配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86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一個隨機變數對應到的分配可能不同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舉例：測度轉換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財工學到的理論當中，我們學過股價隨機過程會經過這樣的轉換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註：如果</a:t>
            </a:r>
            <a:r>
              <a:rPr lang="zh-TW" altLang="en-US" dirty="0"/>
              <a:t>不好想像的話，可以把測度轉換想像成函數轉換。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696901" y="3426106"/>
            <a:ext cx="2152891" cy="1944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82096" y="4213713"/>
            <a:ext cx="19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現實世界機率 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842567" y="3426105"/>
            <a:ext cx="2152891" cy="19445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4083" y="4213712"/>
            <a:ext cx="22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風險中立世界機率 </a:t>
            </a:r>
            <a:r>
              <a:rPr lang="en-US" altLang="zh-TW" dirty="0"/>
              <a:t>Q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296382" y="4097965"/>
            <a:ext cx="1099595" cy="61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84010" y="3593696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測度轉換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8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Entropy</a:t>
            </a:r>
          </a:p>
          <a:p>
            <a:r>
              <a:rPr lang="en-US" altLang="zh-TW" dirty="0"/>
              <a:t>Cross </a:t>
            </a:r>
            <a:r>
              <a:rPr lang="en-US" altLang="zh-TW" dirty="0" smtClean="0"/>
              <a:t>Entropy</a:t>
            </a:r>
          </a:p>
          <a:p>
            <a:r>
              <a:rPr lang="en-US" altLang="zh-TW" dirty="0" smtClean="0"/>
              <a:t>K-L Divergence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04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1413"/>
            <a:ext cx="10515600" cy="5725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現實情境：資料的待預測變數為</a:t>
            </a:r>
            <a:r>
              <a:rPr lang="en-US" altLang="zh-TW" dirty="0" smtClean="0"/>
              <a:t>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我們相信</a:t>
            </a:r>
            <a:r>
              <a:rPr lang="en-US" altLang="zh-TW" dirty="0" smtClean="0"/>
              <a:t>Y</a:t>
            </a:r>
            <a:r>
              <a:rPr lang="zh-TW" altLang="en-US" dirty="0" smtClean="0"/>
              <a:t>有一個我們無法得知的真實分配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我們透過各種演算法，得出了我們對於該變數的預測分配。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如果沒經過抽樣，表示資料是相同的，但是卻對應出了不一定跟真實分配相同的分配。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如果訓練過程中經過抽樣，表示資料跟原始資料集不完全一樣，就可能得出不同分配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32143" y="4606725"/>
            <a:ext cx="613459" cy="381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9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366735"/>
          </a:xfrm>
        </p:spPr>
        <p:txBody>
          <a:bodyPr/>
          <a:lstStyle/>
          <a:p>
            <a:r>
              <a:rPr lang="zh-TW" altLang="en-US" dirty="0" smtClean="0"/>
              <a:t>隨機變數相同之下，也可能對應到不同的分配。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我們關注的只是分配的長相，而非隨機變數本身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討論隨機變數該如何描述已經變得十分麻煩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的討論會著重在分配，而非隨機變數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85195" y="3900668"/>
            <a:ext cx="520861" cy="40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4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Entropy(</a:t>
            </a:r>
            <a:r>
              <a:rPr lang="zh-TW" altLang="zh-TW" dirty="0" smtClean="0"/>
              <a:t>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5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如何衡量資訊的多寡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一件事情的資訊量取決於：</a:t>
            </a:r>
            <a:r>
              <a:rPr lang="zh-TW" altLang="en-US" dirty="0" smtClean="0">
                <a:solidFill>
                  <a:srgbClr val="FF0000"/>
                </a:solidFill>
              </a:rPr>
              <a:t>帶給我們多大的驚喜或是衝擊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用機率表示的話：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高機率的事件如果真的發生了：對我們來說沒什麼訊息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低機率</a:t>
            </a:r>
            <a:r>
              <a:rPr lang="zh-TW" altLang="en-US" dirty="0"/>
              <a:t>的事件如果真的發生</a:t>
            </a:r>
            <a:r>
              <a:rPr lang="zh-TW" altLang="en-US" dirty="0" smtClean="0"/>
              <a:t>了：說不定有什麼額外訊息是我們沒有掌握到的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1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我們透過以下規則來找出衡量資訊的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事件發生的機率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則 資訊量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</a:p>
          <a:p>
            <a:pPr marL="457200" lvl="1" indent="0">
              <a:buNone/>
            </a:pPr>
            <a:r>
              <a:rPr lang="zh-TW" altLang="en-US" dirty="0" smtClean="0"/>
              <a:t>含意：</a:t>
            </a:r>
            <a:r>
              <a:rPr lang="zh-TW" altLang="en-US" dirty="0" smtClean="0">
                <a:solidFill>
                  <a:srgbClr val="FF0000"/>
                </a:solidFill>
              </a:rPr>
              <a:t>只要這個事件不是微不足道，就一定有資訊在裡面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事件發生的機率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則 資訊量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事件發生的機率越小，資訊量越大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換言之：帶來的驚喜跟衝擊越大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對於兩個獨立事件的交集，資訊量為各自事件的資訊量相加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舉例：擲兩次銅板，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兩次都是正面的事件的資訊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 第一次是正面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第二次是正面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2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6608"/>
                <a:ext cx="10515600" cy="55403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根據上述的規則，我們可以定義事件的資訊量衡量方式為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給定一個事件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其資訊量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大家可以自行確認這樣的函數會滿足上述的條件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og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dirty="0" smtClean="0"/>
                  <a:t>底數代表事件的「表達單位」。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可以設定為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或是</a:t>
                </a:r>
                <a:r>
                  <a:rPr lang="en-US" altLang="zh-TW" dirty="0" smtClean="0"/>
                  <a:t>e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設定為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的涵義為：需要多少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來表達事件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資訊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設定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e</a:t>
                </a:r>
                <a:r>
                  <a:rPr lang="zh-TW" altLang="en-US" dirty="0" smtClean="0"/>
                  <a:t>則是為了某些情況的計算方便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6608"/>
                <a:ext cx="10515600" cy="5540355"/>
              </a:xfrm>
              <a:blipFill rotWithShape="0">
                <a:blip r:embed="rId2"/>
                <a:stretch>
                  <a:fillRect l="-1217" t="-2640" b="-2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問：如何衡量一個隨機試驗的資訊量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我們回到統計學當中的隨機試驗，得到結果為一個隨機變數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情況：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根據每次的試驗結果不同，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的值就不同，那該如何衡量一個試驗的資訊量多寡</a:t>
                </a:r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7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問：如何衡量一個隨機試驗的資訊量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我們回到統計學當中的隨機試驗，得到結果為一個隨機變數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情況：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根據每次的試驗結果不同，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的值就不同，那該如何衡量一個試驗的資訊量多寡</a:t>
                </a:r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答：用期望值的概念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71332" y="4560425"/>
            <a:ext cx="3750197" cy="856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2435" y="451413"/>
            <a:ext cx="10949651" cy="392381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Shannon’s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Entropy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TW" altLang="en-US" sz="2400" dirty="0"/>
                  <a:t>註：以下都假設離散型變數都有</a:t>
                </a:r>
                <a:r>
                  <a:rPr lang="en-US" altLang="zh-TW" sz="2400" dirty="0" err="1"/>
                  <a:t>pmf</a:t>
                </a:r>
                <a:r>
                  <a:rPr lang="zh-TW" altLang="en-US" sz="2400" dirty="0"/>
                  <a:t>，連續型變數都有</a:t>
                </a:r>
                <a:r>
                  <a:rPr lang="en-US" altLang="zh-TW" sz="2400" dirty="0"/>
                  <a:t>pdf</a:t>
                </a:r>
                <a:endParaRPr lang="zh-TW" altLang="en-US" sz="2400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sz="3300" dirty="0" smtClean="0"/>
                  <a:t>對於一個離散型隨機變數</a:t>
                </a:r>
                <a:r>
                  <a:rPr lang="en-US" altLang="zh-TW" sz="3300" dirty="0" smtClean="0"/>
                  <a:t>X</a:t>
                </a:r>
                <a:r>
                  <a:rPr lang="zh-TW" altLang="en-US" sz="3300" dirty="0" smtClean="0"/>
                  <a:t>，假設</a:t>
                </a:r>
                <a:r>
                  <a:rPr lang="en-US" altLang="zh-TW" sz="3300" dirty="0" err="1" smtClean="0"/>
                  <a:t>pmf</a:t>
                </a:r>
                <a:r>
                  <a:rPr lang="zh-TW" altLang="en-US" sz="3300" dirty="0" smtClean="0"/>
                  <a:t> 為</a:t>
                </a:r>
                <a:r>
                  <a:rPr lang="en-US" altLang="zh-TW" sz="3300" dirty="0" smtClean="0"/>
                  <a:t>f</a:t>
                </a:r>
                <a:r>
                  <a:rPr lang="zh-TW" altLang="en-US" sz="3300" dirty="0" smtClean="0"/>
                  <a:t>滿足</a:t>
                </a:r>
                <a:endParaRPr lang="en-US" altLang="zh-TW" sz="3300" dirty="0" smtClean="0"/>
              </a:p>
              <a:p>
                <a:pPr marL="0" indent="0" algn="ctr">
                  <a:buNone/>
                </a:pPr>
                <a:endParaRPr lang="en-US" altLang="zh-TW" sz="33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TW" altLang="en-US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33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3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300" dirty="0" smtClean="0"/>
                  <a:t>則隨機變數</a:t>
                </a:r>
                <a:r>
                  <a:rPr lang="en-US" altLang="zh-TW" sz="3300" dirty="0" smtClean="0"/>
                  <a:t>X</a:t>
                </a:r>
                <a:r>
                  <a:rPr lang="zh-TW" altLang="en-US" sz="3300" dirty="0" smtClean="0"/>
                  <a:t>的資訊量，稱為</a:t>
                </a:r>
                <a:r>
                  <a:rPr lang="en-US" altLang="zh-TW" sz="3300" dirty="0" smtClean="0"/>
                  <a:t>entropy</a:t>
                </a:r>
                <a:r>
                  <a:rPr lang="zh-TW" altLang="en-US" sz="3300" dirty="0" smtClean="0"/>
                  <a:t>，</a:t>
                </a:r>
                <a:r>
                  <a:rPr lang="zh-TW" altLang="en-US" sz="3300" dirty="0"/>
                  <a:t>用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3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3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33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33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endParaRPr lang="en-US" altLang="zh-TW" sz="3300" dirty="0" smtClean="0"/>
              </a:p>
              <a:p>
                <a:endParaRPr lang="en-US" altLang="zh-TW" sz="3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sz="3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3300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3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sz="33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33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3300" dirty="0" smtClean="0"/>
              </a:p>
              <a:p>
                <a:pPr marL="0" indent="0">
                  <a:buNone/>
                </a:pPr>
                <a:r>
                  <a:rPr lang="en-US" altLang="zh-TW" sz="3300" dirty="0" smtClean="0"/>
                  <a:t>Remark:</a:t>
                </a:r>
                <a:r>
                  <a:rPr lang="zh-TW" altLang="en-US" sz="3300" dirty="0" smtClean="0"/>
                  <a:t> </a:t>
                </a:r>
                <a:r>
                  <a:rPr lang="en-US" altLang="zh-TW" sz="3300" dirty="0" smtClean="0"/>
                  <a:t>entropy</a:t>
                </a:r>
                <a:r>
                  <a:rPr lang="zh-TW" altLang="en-US" sz="3300" dirty="0" smtClean="0"/>
                  <a:t>為一個隨機變數的平均資訊量</a:t>
                </a:r>
                <a:endParaRPr lang="en-US" altLang="zh-TW" sz="33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7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799</Words>
  <Application>Microsoft Office PowerPoint</Application>
  <PresentationFormat>寬螢幕</PresentationFormat>
  <Paragraphs>160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ML 1230</vt:lpstr>
      <vt:lpstr>大綱</vt:lpstr>
      <vt:lpstr>Entropy(熵)</vt:lpstr>
      <vt:lpstr>如何衡量資訊的多寡</vt:lpstr>
      <vt:lpstr>PowerPoint 簡報</vt:lpstr>
      <vt:lpstr>PowerPoint 簡報</vt:lpstr>
      <vt:lpstr>問：如何衡量一個隨機試驗的資訊量</vt:lpstr>
      <vt:lpstr>問：如何衡量一個隨機試驗的資訊量</vt:lpstr>
      <vt:lpstr>Shannon’s Entropy</vt:lpstr>
      <vt:lpstr>PowerPoint 簡報</vt:lpstr>
      <vt:lpstr>Cross Entropy(交叉熵)</vt:lpstr>
      <vt:lpstr>PowerPoint 簡報</vt:lpstr>
      <vt:lpstr>PowerPoint 簡報</vt:lpstr>
      <vt:lpstr>PowerPoint 簡報</vt:lpstr>
      <vt:lpstr>K-L Divergence</vt:lpstr>
      <vt:lpstr>PowerPoint 簡報</vt:lpstr>
      <vt:lpstr>PowerPoint 簡報</vt:lpstr>
      <vt:lpstr>附錄</vt:lpstr>
      <vt:lpstr>一個隨機變數對應到的分配可能不同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1209</dc:title>
  <dc:creator>方麒豪</dc:creator>
  <cp:lastModifiedBy>方麒豪</cp:lastModifiedBy>
  <cp:revision>208</cp:revision>
  <dcterms:created xsi:type="dcterms:W3CDTF">2022-12-08T05:47:08Z</dcterms:created>
  <dcterms:modified xsi:type="dcterms:W3CDTF">2022-12-30T06:30:04Z</dcterms:modified>
</cp:coreProperties>
</file>