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3373fe8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3373fe8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3373fe8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3373fe8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3373fe8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3373fe8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3373fe86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43373fe86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3373fe86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3373fe86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3373fe86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3373fe86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3373fe86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3373fe86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Market Summary</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1700" y="1360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action="ppaction://hlinksldjump" r:id="rId3"/>
              </a:rPr>
              <a:t>1:General Profile summary</a:t>
            </a:r>
            <a:endParaRPr/>
          </a:p>
        </p:txBody>
      </p:sp>
      <p:sp>
        <p:nvSpPr>
          <p:cNvPr id="135" name="Google Shape;135;p14"/>
          <p:cNvSpPr txBox="1"/>
          <p:nvPr>
            <p:ph type="title"/>
          </p:nvPr>
        </p:nvSpPr>
        <p:spPr>
          <a:xfrm>
            <a:off x="311700" y="293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action="ppaction://hlinksldjump" r:id="rId4"/>
              </a:rPr>
              <a:t>2:Regression summary</a:t>
            </a:r>
            <a:endParaRPr/>
          </a:p>
        </p:txBody>
      </p:sp>
      <p:sp>
        <p:nvSpPr>
          <p:cNvPr id="136" name="Google Shape;136;p14"/>
          <p:cNvSpPr txBox="1"/>
          <p:nvPr/>
        </p:nvSpPr>
        <p:spPr>
          <a:xfrm>
            <a:off x="2576100" y="173550"/>
            <a:ext cx="3991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                </a:t>
            </a:r>
            <a:r>
              <a:rPr lang="en" sz="2400"/>
              <a:t>Catalog</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42" name="Google Shape;142;p15"/>
          <p:cNvPicPr preferRelativeResize="0"/>
          <p:nvPr/>
        </p:nvPicPr>
        <p:blipFill>
          <a:blip r:embed="rId3">
            <a:alphaModFix/>
          </a:blip>
          <a:stretch>
            <a:fillRect/>
          </a:stretch>
        </p:blipFill>
        <p:spPr>
          <a:xfrm>
            <a:off x="202175" y="220897"/>
            <a:ext cx="4180500" cy="2584925"/>
          </a:xfrm>
          <a:prstGeom prst="rect">
            <a:avLst/>
          </a:prstGeom>
          <a:noFill/>
          <a:ln>
            <a:noFill/>
          </a:ln>
        </p:spPr>
      </p:pic>
      <p:pic>
        <p:nvPicPr>
          <p:cNvPr id="143" name="Google Shape;143;p15"/>
          <p:cNvPicPr preferRelativeResize="0"/>
          <p:nvPr/>
        </p:nvPicPr>
        <p:blipFill>
          <a:blip r:embed="rId4">
            <a:alphaModFix/>
          </a:blip>
          <a:stretch>
            <a:fillRect/>
          </a:stretch>
        </p:blipFill>
        <p:spPr>
          <a:xfrm>
            <a:off x="4726853" y="220897"/>
            <a:ext cx="4180472" cy="2584925"/>
          </a:xfrm>
          <a:prstGeom prst="rect">
            <a:avLst/>
          </a:prstGeom>
          <a:noFill/>
          <a:ln>
            <a:noFill/>
          </a:ln>
        </p:spPr>
      </p:pic>
      <p:pic>
        <p:nvPicPr>
          <p:cNvPr id="144" name="Google Shape;144;p15"/>
          <p:cNvPicPr preferRelativeResize="0"/>
          <p:nvPr/>
        </p:nvPicPr>
        <p:blipFill>
          <a:blip r:embed="rId5">
            <a:alphaModFix/>
          </a:blip>
          <a:stretch>
            <a:fillRect/>
          </a:stretch>
        </p:blipFill>
        <p:spPr>
          <a:xfrm>
            <a:off x="202175" y="2684597"/>
            <a:ext cx="3644925" cy="2253779"/>
          </a:xfrm>
          <a:prstGeom prst="rect">
            <a:avLst/>
          </a:prstGeom>
          <a:noFill/>
          <a:ln>
            <a:noFill/>
          </a:ln>
        </p:spPr>
      </p:pic>
      <p:pic>
        <p:nvPicPr>
          <p:cNvPr id="145" name="Google Shape;145;p15"/>
          <p:cNvPicPr preferRelativeResize="0"/>
          <p:nvPr/>
        </p:nvPicPr>
        <p:blipFill>
          <a:blip r:embed="rId6">
            <a:alphaModFix/>
          </a:blip>
          <a:stretch>
            <a:fillRect/>
          </a:stretch>
        </p:blipFill>
        <p:spPr>
          <a:xfrm>
            <a:off x="5325950" y="2684597"/>
            <a:ext cx="3644925" cy="22537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1" name="Google Shape;151;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16"/>
          <p:cNvPicPr preferRelativeResize="0"/>
          <p:nvPr/>
        </p:nvPicPr>
        <p:blipFill>
          <a:blip r:embed="rId3">
            <a:alphaModFix/>
          </a:blip>
          <a:stretch>
            <a:fillRect/>
          </a:stretch>
        </p:blipFill>
        <p:spPr>
          <a:xfrm>
            <a:off x="214775" y="226570"/>
            <a:ext cx="3546100" cy="2192650"/>
          </a:xfrm>
          <a:prstGeom prst="rect">
            <a:avLst/>
          </a:prstGeom>
          <a:noFill/>
          <a:ln>
            <a:noFill/>
          </a:ln>
        </p:spPr>
      </p:pic>
      <p:pic>
        <p:nvPicPr>
          <p:cNvPr id="153" name="Google Shape;153;p16"/>
          <p:cNvPicPr preferRelativeResize="0"/>
          <p:nvPr/>
        </p:nvPicPr>
        <p:blipFill>
          <a:blip r:embed="rId4">
            <a:alphaModFix/>
          </a:blip>
          <a:stretch>
            <a:fillRect/>
          </a:stretch>
        </p:blipFill>
        <p:spPr>
          <a:xfrm>
            <a:off x="5377060" y="226570"/>
            <a:ext cx="3546064" cy="2192650"/>
          </a:xfrm>
          <a:prstGeom prst="rect">
            <a:avLst/>
          </a:prstGeom>
          <a:noFill/>
          <a:ln>
            <a:noFill/>
          </a:ln>
        </p:spPr>
      </p:pic>
      <p:pic>
        <p:nvPicPr>
          <p:cNvPr id="154" name="Google Shape;154;p16"/>
          <p:cNvPicPr preferRelativeResize="0"/>
          <p:nvPr/>
        </p:nvPicPr>
        <p:blipFill>
          <a:blip r:embed="rId5">
            <a:alphaModFix/>
          </a:blip>
          <a:stretch>
            <a:fillRect/>
          </a:stretch>
        </p:blipFill>
        <p:spPr>
          <a:xfrm>
            <a:off x="214775" y="2290359"/>
            <a:ext cx="4262550" cy="2635677"/>
          </a:xfrm>
          <a:prstGeom prst="rect">
            <a:avLst/>
          </a:prstGeom>
          <a:noFill/>
          <a:ln>
            <a:noFill/>
          </a:ln>
        </p:spPr>
      </p:pic>
      <p:pic>
        <p:nvPicPr>
          <p:cNvPr id="155" name="Google Shape;155;p16"/>
          <p:cNvPicPr preferRelativeResize="0"/>
          <p:nvPr/>
        </p:nvPicPr>
        <p:blipFill>
          <a:blip r:embed="rId6">
            <a:alphaModFix/>
          </a:blip>
          <a:stretch>
            <a:fillRect/>
          </a:stretch>
        </p:blipFill>
        <p:spPr>
          <a:xfrm>
            <a:off x="4905900" y="2442034"/>
            <a:ext cx="4017225" cy="2484000"/>
          </a:xfrm>
          <a:prstGeom prst="rect">
            <a:avLst/>
          </a:prstGeom>
          <a:noFill/>
          <a:ln>
            <a:noFill/>
          </a:ln>
        </p:spPr>
      </p:pic>
      <p:sp>
        <p:nvSpPr>
          <p:cNvPr id="156" name="Google Shape;156;p16">
            <a:hlinkClick action="ppaction://hlinksldjump" r:id="rId7"/>
          </p:cNvPr>
          <p:cNvSpPr txBox="1"/>
          <p:nvPr/>
        </p:nvSpPr>
        <p:spPr>
          <a:xfrm>
            <a:off x="7944825" y="4629250"/>
            <a:ext cx="97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Back to Catalog</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311700" y="208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Data with respect to Amount of Wines</a:t>
            </a:r>
            <a:endParaRPr/>
          </a:p>
        </p:txBody>
      </p:sp>
      <p:sp>
        <p:nvSpPr>
          <p:cNvPr id="162" name="Google Shape;162;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17"/>
          <p:cNvPicPr preferRelativeResize="0"/>
          <p:nvPr/>
        </p:nvPicPr>
        <p:blipFill>
          <a:blip r:embed="rId3">
            <a:alphaModFix/>
          </a:blip>
          <a:stretch>
            <a:fillRect/>
          </a:stretch>
        </p:blipFill>
        <p:spPr>
          <a:xfrm>
            <a:off x="142875" y="1026238"/>
            <a:ext cx="8858250" cy="402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311550" y="277600"/>
            <a:ext cx="85206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Regression model of Amount of Wines</a:t>
            </a:r>
            <a:endParaRPr/>
          </a:p>
          <a:p>
            <a:pPr indent="0" lvl="0" marL="0" rtl="0" algn="l">
              <a:spcBef>
                <a:spcPts val="0"/>
              </a:spcBef>
              <a:spcAft>
                <a:spcPts val="0"/>
              </a:spcAft>
              <a:buNone/>
            </a:pPr>
            <a:r>
              <a:t/>
            </a:r>
            <a:endParaRPr/>
          </a:p>
        </p:txBody>
      </p:sp>
      <p:sp>
        <p:nvSpPr>
          <p:cNvPr id="169" name="Google Shape;169;p1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108"/>
              <a:t>As we can see here that all the Coefficients are positive, this means that as the value of the independent variable increases, the mean of the dependent variable also tends to increase. For example, while holding factors other than the Amount of Fruits constant, as the Amount of Fruits increase by 1(amount), the the Amount of Wines increase by 0.29. I mean relatively small. We can see the the Amount of Gold Products affect the most, which kind of  make sense since Gold Product is expensive, which let people by more wine. For the standard error, we can see that the Amount of Meat Product does not case variation that much.  And with the P value, only the Amount of  Fish Products is not statistically significant with the the Amount of Wines. This means the relationship between the Amount of  Wines and the Amount of  Fish Products observed in the sample was unlikely to have occurred unless there really is a relationship in the population.</a:t>
            </a:r>
            <a:endParaRPr sz="2108"/>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992700" y="277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Data with respect to Recency</a:t>
            </a:r>
            <a:endParaRPr/>
          </a:p>
        </p:txBody>
      </p:sp>
      <p:sp>
        <p:nvSpPr>
          <p:cNvPr id="175" name="Google Shape;17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19"/>
          <p:cNvPicPr preferRelativeResize="0"/>
          <p:nvPr/>
        </p:nvPicPr>
        <p:blipFill>
          <a:blip r:embed="rId3">
            <a:alphaModFix/>
          </a:blip>
          <a:stretch>
            <a:fillRect/>
          </a:stretch>
        </p:blipFill>
        <p:spPr>
          <a:xfrm>
            <a:off x="276225" y="868475"/>
            <a:ext cx="8653901" cy="402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819150" y="2302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Regression model of Recency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2" name="Google Shape;182;p20"/>
          <p:cNvSpPr txBox="1"/>
          <p:nvPr>
            <p:ph idx="1" type="body"/>
          </p:nvPr>
        </p:nvSpPr>
        <p:spPr>
          <a:xfrm>
            <a:off x="205100" y="773100"/>
            <a:ext cx="8724900" cy="3665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991"/>
              <a:t>As we can see here that some coefficients are positive, this means that as the value of the independent variable increases, the mean of the dependent variable also tends to increase. Some are negative, which is opposite. Variables like amount of fruits and fish products has negative relationship with Recency, this means customers does not buy a lot of fruits products and fish products online, which makes sense since they need to be fresh. Other variables like amount of Gold Products are more likely to cause customers to buy online. For the standard error, we can see that the Amount of Meat Product does not case variation that much, while others cause the variation a little with this regression line.  And with the P value, all variables are not statistically significant with the the Amount of Wines. This means the relationship between tall the independent variables and Recency observed in the sample was unlikely to have occurred unless there really is a relationship in the population.</a:t>
            </a:r>
            <a:endParaRPr sz="1991"/>
          </a:p>
        </p:txBody>
      </p:sp>
      <p:sp>
        <p:nvSpPr>
          <p:cNvPr id="183" name="Google Shape;183;p20">
            <a:hlinkClick action="ppaction://hlinksldjump" r:id="rId3"/>
          </p:cNvPr>
          <p:cNvSpPr txBox="1"/>
          <p:nvPr/>
        </p:nvSpPr>
        <p:spPr>
          <a:xfrm>
            <a:off x="8165700" y="4568875"/>
            <a:ext cx="97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Back to Catalog</a:t>
            </a:r>
            <a:endParaRPr b="1" sz="20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