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91" r:id="rId2"/>
    <p:sldId id="293" r:id="rId3"/>
    <p:sldId id="296" r:id="rId4"/>
    <p:sldId id="308" r:id="rId5"/>
    <p:sldId id="309" r:id="rId6"/>
    <p:sldId id="306" r:id="rId7"/>
    <p:sldId id="307" r:id="rId8"/>
    <p:sldId id="295" r:id="rId9"/>
    <p:sldId id="270" r:id="rId10"/>
    <p:sldId id="294" r:id="rId11"/>
    <p:sldId id="292" r:id="rId12"/>
    <p:sldId id="298" r:id="rId13"/>
    <p:sldId id="265" r:id="rId14"/>
    <p:sldId id="266" r:id="rId15"/>
    <p:sldId id="300" r:id="rId16"/>
    <p:sldId id="276" r:id="rId17"/>
    <p:sldId id="310" r:id="rId18"/>
    <p:sldId id="311" r:id="rId19"/>
    <p:sldId id="312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8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48BFC08-838D-4BA5-8D94-EEC224DCCB8E}" type="datetimeFigureOut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7B3ECA3-D58D-4F76-A223-96A49AB3C4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25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70EBF7-4D77-457E-B99F-DCB6FBC0EE6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B1F116-B232-4276-9147-3D1D39957E50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EEAFFE-DE64-4E19-94CC-F507C1583F0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056701-375D-4DEA-9BCC-321CCBFE8E2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599769-2939-4513-9A2F-DC38E6549E09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082E74-84D6-4BB2-B732-6F50A6DCFCC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91020D-F588-4D0E-A7A5-FADB55D7394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26C7-27E5-4F14-B668-462FB3108D5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0983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26C7-27E5-4F14-B668-462FB3108D5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047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26C7-27E5-4F14-B668-462FB3108D5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4463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825262-39B8-45D0-8C76-DFC9F94C5E6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45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A08F93-CE2C-4187-8902-E2F73B7DCCCB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E6624E-2FAA-4977-8825-84C68930AE7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6CBFB1-7A7C-4335-869E-B13F5924E12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9A0EC8-26A1-4D3D-8570-CB8F3C4F71D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634893-16E6-4C55-A3CC-628D0A91C75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2159B2-D3A6-49CD-8500-83DC6201C03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8FD136-DE4A-4248-A06D-20669AF79100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AA1C5-69ED-4776-9CA7-35C7264286F2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1629-D36E-42BC-9B62-93BA24CED0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20159-2557-442F-91E0-BE1FA101E7A5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05123-05CD-4A04-ACD8-E7DE26B27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6748463" y="2886075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E86AA-2903-49F5-839E-82B81A788846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E6C70-649D-455A-A4B4-31B9D2E119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7945D-1C67-417C-B092-CC4560130508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4979B-1CCE-404D-8510-7FCECFF865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“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6748463" y="2886075"/>
            <a:ext cx="4572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9E0B6-D9C7-4622-9D9A-A0AFF6D04598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9FC86-4937-4A11-936F-3B22152D26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E51B-45CA-4C8F-9C08-FC6884A8B26E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452F-8486-45A0-A657-E8FD655830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95FCB-BEAB-4552-B579-6A55CF1622F4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5F3A-DA3F-49D2-9807-269C3F2AAB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96C8-15C4-46F8-B1DE-F95666A1FC6B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20D5C-13E3-4CB3-A3AE-A5C695F1D0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3269-B858-402D-86E1-09B8DB00B4F1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A7F11-EF08-4952-9896-58DA326516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0487-66E9-4CBF-B6C2-D5F8C04EFF0B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09F28-B01A-4079-BEDB-8E2F021934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2AA24-C63A-4051-B55D-A489A5E7E72B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3033-EA9D-4060-AD27-CD2A78153A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D7167-B651-4F06-A0E8-DAE5E29C7EAC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7D9B-1784-4FF0-A4AD-183EF7B70B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286B-C762-4433-A3D6-D9C95BC07FCF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2BC27-5A7C-41B5-B742-9E644587B8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CB30D-8DBA-4850-9B37-DA67B5B001C2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DC58-949B-4CE7-BE1C-FEE1572190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C2E1A-FCAB-4FA5-805B-919C8D6F7FEB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A39B-0560-4224-A531-632CAEDD1F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C9E87-8B1F-4212-AE44-B8CFF5B255C1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0AC-9208-4BA3-9F50-5D4201C525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ED73E0-71D7-45C1-B89E-5D410EE5F4CD}" type="datetime1">
              <a:rPr lang="fr-FR"/>
              <a:pPr>
                <a:defRPr/>
              </a:pPr>
              <a:t>08/02/2015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3E6202-FD93-4557-AFB7-1A436CE0EC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6" r:id="rId11"/>
    <p:sldLayoutId id="2147483701" r:id="rId12"/>
    <p:sldLayoutId id="2147483707" r:id="rId13"/>
    <p:sldLayoutId id="2147483702" r:id="rId14"/>
    <p:sldLayoutId id="2147483703" r:id="rId15"/>
    <p:sldLayoutId id="2147483704" r:id="rId16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1130300" y="2405063"/>
            <a:ext cx="5827713" cy="1646237"/>
          </a:xfrm>
        </p:spPr>
        <p:txBody>
          <a:bodyPr/>
          <a:lstStyle/>
          <a:p>
            <a:r>
              <a:rPr lang="fr-FR" smtClean="0"/>
              <a:t>Designs Patterns : Singleton &amp; DAO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0300" y="4051300"/>
            <a:ext cx="5827713" cy="10969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fr-FR" sz="2400" dirty="0" smtClean="0"/>
              <a:t>                                  2014-2015</a:t>
            </a:r>
            <a:endParaRPr lang="fr-FR" sz="2400" dirty="0"/>
          </a:p>
        </p:txBody>
      </p:sp>
      <p:sp>
        <p:nvSpPr>
          <p:cNvPr id="5124" name="ZoneTexte 3"/>
          <p:cNvSpPr txBox="1">
            <a:spLocks noChangeArrowheads="1"/>
          </p:cNvSpPr>
          <p:nvPr/>
        </p:nvSpPr>
        <p:spPr bwMode="auto">
          <a:xfrm>
            <a:off x="71438" y="6072188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Trebuchet MS" pitchFamily="34" charset="0"/>
              </a:rPr>
              <a:t>  </a:t>
            </a:r>
          </a:p>
        </p:txBody>
      </p:sp>
      <p:sp>
        <p:nvSpPr>
          <p:cNvPr id="512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CDA91-AE03-4638-AC0F-70CFC81047C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Exemple Entité developpeur</a:t>
            </a:r>
          </a:p>
        </p:txBody>
      </p:sp>
      <p:pic>
        <p:nvPicPr>
          <p:cNvPr id="14339" name="Picture 2" descr="Mapping des donné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557338"/>
            <a:ext cx="7091363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3A0A90-8F6B-410E-97D9-14291AA6604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DAO</a:t>
            </a:r>
          </a:p>
        </p:txBody>
      </p:sp>
      <p:pic>
        <p:nvPicPr>
          <p:cNvPr id="6" name="Picture 2" descr="C:\Users\wael\Desktop\DAO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628775"/>
            <a:ext cx="7231062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ZoneTexte 2"/>
          <p:cNvSpPr txBox="1">
            <a:spLocks noChangeArrowheads="1"/>
          </p:cNvSpPr>
          <p:nvPr/>
        </p:nvSpPr>
        <p:spPr bwMode="auto">
          <a:xfrm>
            <a:off x="609600" y="6308725"/>
            <a:ext cx="1900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>
                <a:latin typeface="Trebuchet MS" pitchFamily="34" charset="0"/>
              </a:rPr>
              <a:t>Base de données</a:t>
            </a:r>
          </a:p>
        </p:txBody>
      </p:sp>
      <p:sp>
        <p:nvSpPr>
          <p:cNvPr id="15365" name="ZoneTexte 4"/>
          <p:cNvSpPr txBox="1">
            <a:spLocks noChangeArrowheads="1"/>
          </p:cNvSpPr>
          <p:nvPr/>
        </p:nvSpPr>
        <p:spPr bwMode="auto">
          <a:xfrm>
            <a:off x="5651500" y="6308725"/>
            <a:ext cx="811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>
                <a:latin typeface="Trebuchet MS" pitchFamily="34" charset="0"/>
              </a:rPr>
              <a:t>Entité</a:t>
            </a:r>
          </a:p>
        </p:txBody>
      </p:sp>
      <p:sp>
        <p:nvSpPr>
          <p:cNvPr id="1536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E601F3-B294-465A-AB44-3004684CF2E0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Diagramme de classes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2276475"/>
            <a:ext cx="5800725" cy="32988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27BE07-36D0-41DE-AB59-BF94A189667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Entité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635000" y="2565400"/>
            <a:ext cx="8153400" cy="2159000"/>
          </a:xfrm>
        </p:spPr>
        <p:txBody>
          <a:bodyPr/>
          <a:lstStyle/>
          <a:p>
            <a:pPr marL="457200" indent="-457200">
              <a:buFont typeface="Trebuchet MS" pitchFamily="34" charset="0"/>
              <a:buAutoNum type="arabicPeriod"/>
            </a:pPr>
            <a:r>
              <a:rPr lang="fr-FR" sz="2400" smtClean="0"/>
              <a:t>Créer la classe  entité Depot</a:t>
            </a:r>
          </a:p>
          <a:p>
            <a:pPr marL="457200" indent="-457200">
              <a:buFont typeface="Trebuchet MS" pitchFamily="34" charset="0"/>
              <a:buAutoNum type="arabicPeriod"/>
            </a:pPr>
            <a:r>
              <a:rPr lang="fr-FR" sz="2400" smtClean="0"/>
              <a:t>Générer les constructeurs</a:t>
            </a:r>
          </a:p>
          <a:p>
            <a:pPr marL="457200" indent="-457200">
              <a:buFont typeface="Trebuchet MS" pitchFamily="34" charset="0"/>
              <a:buAutoNum type="arabicPeriod"/>
            </a:pPr>
            <a:r>
              <a:rPr lang="fr-FR" sz="2400" smtClean="0"/>
              <a:t>Générer les Getters et les Setters</a:t>
            </a:r>
          </a:p>
          <a:p>
            <a:pPr marL="914400" lvl="1" indent="-457200">
              <a:buFont typeface="Trebuchet MS" pitchFamily="34" charset="0"/>
              <a:buAutoNum type="arabicPeriod"/>
            </a:pPr>
            <a:endParaRPr lang="fr-FR" sz="2400" smtClean="0"/>
          </a:p>
        </p:txBody>
      </p:sp>
      <p:sp>
        <p:nvSpPr>
          <p:cNvPr id="17412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600531-FF6E-4887-9836-FF0C0A83B83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Interfaces DAO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500063" y="1600200"/>
            <a:ext cx="6880225" cy="4757738"/>
          </a:xfrm>
        </p:spPr>
        <p:txBody>
          <a:bodyPr/>
          <a:lstStyle/>
          <a:p>
            <a:r>
              <a:rPr lang="fr-FR" smtClean="0"/>
              <a:t>Créer les interfaces qui contiennent les signatures des méthodes CRUD des classe DAO</a:t>
            </a:r>
          </a:p>
          <a:p>
            <a:pPr lvl="1"/>
            <a:endParaRPr lang="fr-FR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65400"/>
            <a:ext cx="4175125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43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67E9E0-6083-4AA3-84C1-8ED69BBB8DDE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Classes DAO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500063" y="1600200"/>
            <a:ext cx="6159500" cy="4757738"/>
          </a:xfrm>
        </p:spPr>
        <p:txBody>
          <a:bodyPr/>
          <a:lstStyle/>
          <a:p>
            <a:r>
              <a:rPr lang="fr-FR" smtClean="0"/>
              <a:t>Créer les classes DAO qui implémentes les interfaces respectifs aux entités</a:t>
            </a:r>
          </a:p>
          <a:p>
            <a:pPr lvl="1"/>
            <a:endParaRPr lang="fr-FR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20938"/>
            <a:ext cx="5472113" cy="411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757BDA-A88A-4462-BA36-08D741F7B204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Méthode Insert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2349500"/>
            <a:ext cx="7510462" cy="2951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AA57EF-2435-4CE5-A9F2-8923DAF3EF5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6347713" cy="1320800"/>
          </a:xfrm>
        </p:spPr>
        <p:txBody>
          <a:bodyPr/>
          <a:lstStyle/>
          <a:p>
            <a:pPr algn="ctr"/>
            <a:r>
              <a:rPr lang="fr-FR" b="1" dirty="0" smtClean="0"/>
              <a:t>Implémentation de la relation entre les classes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A9A-DC8D-4219-800A-9B5577EC2B7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228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Insert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0" y="1484784"/>
            <a:ext cx="7181850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612675" y="589010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FF0000"/>
                </a:solidFill>
              </a:rPr>
              <a:t>NB : La zone sélectionnée reflète la relation entre la classe </a:t>
            </a:r>
            <a:r>
              <a:rPr lang="fr-CA" dirty="0" err="1" smtClean="0">
                <a:solidFill>
                  <a:srgbClr val="FF0000"/>
                </a:solidFill>
              </a:rPr>
              <a:t>depot</a:t>
            </a:r>
            <a:r>
              <a:rPr lang="fr-CA" dirty="0" smtClean="0">
                <a:solidFill>
                  <a:srgbClr val="FF0000"/>
                </a:solidFill>
              </a:rPr>
              <a:t> et stock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A9A-DC8D-4219-800A-9B5577EC2B7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092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Méthode update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7181850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3A9A-DC8D-4219-800A-9B5577EC2B7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Singleton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88" y="1930400"/>
            <a:ext cx="7434262" cy="3141663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Permet d’</a:t>
            </a: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assurer 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qu'il n'existera </a:t>
            </a:r>
            <a:r>
              <a:rPr lang="fr-CA" sz="2400" i="1" u="sng" dirty="0" smtClean="0">
                <a:solidFill>
                  <a:srgbClr val="FF0000"/>
                </a:solidFill>
              </a:rPr>
              <a:t>qu'une </a:t>
            </a:r>
            <a:r>
              <a:rPr lang="fr-CA" sz="2400" i="1" u="sng" dirty="0">
                <a:solidFill>
                  <a:srgbClr val="FF0000"/>
                </a:solidFill>
              </a:rPr>
              <a:t>et une seule</a:t>
            </a:r>
            <a:r>
              <a:rPr lang="fr-CA" sz="2400" dirty="0">
                <a:solidFill>
                  <a:srgbClr val="FF0000"/>
                </a:solidFill>
              </a:rPr>
              <a:t> </a:t>
            </a:r>
            <a:r>
              <a:rPr lang="fr-CA" sz="2400" i="1" u="sng" dirty="0">
                <a:solidFill>
                  <a:srgbClr val="FF0000"/>
                </a:solidFill>
              </a:rPr>
              <a:t>instance</a:t>
            </a:r>
            <a:r>
              <a:rPr lang="fr-CA" sz="24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dans 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l'espace et dans le temps d'un bout à l'autre du cycle de vie de l'application</a:t>
            </a: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 permet :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fr-CA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fonctionnement </a:t>
            </a:r>
            <a:r>
              <a:rPr lang="fr-CA" sz="2400" u="sng" dirty="0" smtClean="0">
                <a:solidFill>
                  <a:srgbClr val="FF0000"/>
                </a:solidFill>
              </a:rPr>
              <a:t>unique</a:t>
            </a:r>
            <a:r>
              <a:rPr lang="fr-CA" sz="2400" dirty="0" smtClean="0">
                <a:solidFill>
                  <a:srgbClr val="FF0000"/>
                </a:solidFill>
              </a:rPr>
              <a:t> </a:t>
            </a: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certain services 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 sein de l'application (ex: </a:t>
            </a: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connexion à la base de données, système 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fr-CA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logging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centralisé, gestion de la configuration...)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C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Peut être appelé 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 toutes les couches de l'application. 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4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6D2E49-24C1-4012-8816-7977FF88125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Singleton</a:t>
            </a:r>
          </a:p>
        </p:txBody>
      </p:sp>
      <p:sp>
        <p:nvSpPr>
          <p:cNvPr id="7171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itchFamily="34" charset="0"/>
              <a:buAutoNum type="arabicPeriod"/>
            </a:pPr>
            <a:r>
              <a:rPr lang="fr-CA" smtClean="0"/>
              <a:t>Le constructeur de la classe est en accessibilité privée </a:t>
            </a:r>
          </a:p>
          <a:p>
            <a:pPr>
              <a:buFont typeface="Trebuchet MS" pitchFamily="34" charset="0"/>
              <a:buAutoNum type="arabicPeriod"/>
            </a:pPr>
            <a:r>
              <a:rPr lang="fr-CA" smtClean="0"/>
              <a:t>Fournir un point d'appel statique avec un standard de nommage existant : getInstance().</a:t>
            </a:r>
          </a:p>
          <a:p>
            <a:endParaRPr lang="fr-CA" smtClean="0"/>
          </a:p>
        </p:txBody>
      </p:sp>
      <p:pic>
        <p:nvPicPr>
          <p:cNvPr id="1026" name="Picture 2" descr="Image non disponi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716338"/>
            <a:ext cx="5559425" cy="201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</a:extLst>
        </p:spPr>
      </p:pic>
      <p:sp>
        <p:nvSpPr>
          <p:cNvPr id="7173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E70174-D34B-467D-90A3-B39C242B49C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Singleton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250825" y="1412875"/>
            <a:ext cx="6348413" cy="3881438"/>
          </a:xfrm>
        </p:spPr>
        <p:txBody>
          <a:bodyPr/>
          <a:lstStyle/>
          <a:p>
            <a:r>
              <a:rPr lang="fr-CA" smtClean="0"/>
              <a:t>Exemple d’implémentation :</a:t>
            </a:r>
          </a:p>
          <a:p>
            <a:endParaRPr lang="fr-CA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3" y="2105025"/>
            <a:ext cx="5645150" cy="4132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Packages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1763713" y="2349500"/>
            <a:ext cx="6348412" cy="3879850"/>
          </a:xfrm>
        </p:spPr>
        <p:txBody>
          <a:bodyPr/>
          <a:lstStyle/>
          <a:p>
            <a:r>
              <a:rPr lang="fr-FR" sz="2400" smtClean="0"/>
              <a:t>Les principaux packages</a:t>
            </a:r>
          </a:p>
          <a:p>
            <a:pPr lvl="1"/>
            <a:r>
              <a:rPr lang="fr-FR" sz="2000" smtClean="0"/>
              <a:t>entities</a:t>
            </a:r>
          </a:p>
          <a:p>
            <a:pPr lvl="1"/>
            <a:r>
              <a:rPr lang="fr-FR" sz="2000" smtClean="0"/>
              <a:t>interfaces</a:t>
            </a:r>
          </a:p>
          <a:p>
            <a:pPr lvl="1"/>
            <a:r>
              <a:rPr lang="fr-FR" sz="2000" smtClean="0"/>
              <a:t>DAO</a:t>
            </a:r>
          </a:p>
          <a:p>
            <a:pPr lvl="1"/>
            <a:r>
              <a:rPr lang="fr-FR" sz="2000" smtClean="0"/>
              <a:t>Util</a:t>
            </a:r>
          </a:p>
          <a:p>
            <a:pPr lvl="1"/>
            <a:r>
              <a:rPr lang="fr-FR" sz="2000" smtClean="0"/>
              <a:t>Presentation</a:t>
            </a:r>
          </a:p>
          <a:p>
            <a:pPr lvl="1"/>
            <a:r>
              <a:rPr lang="fr-FR" sz="2000" smtClean="0"/>
              <a:t>Test</a:t>
            </a: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2C17BF-DEE1-4C6B-92BE-0A2305C824EC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Singleton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250825" y="1412875"/>
            <a:ext cx="6348413" cy="3881438"/>
          </a:xfrm>
        </p:spPr>
        <p:txBody>
          <a:bodyPr/>
          <a:lstStyle/>
          <a:p>
            <a:r>
              <a:rPr lang="fr-CA" smtClean="0"/>
              <a:t>Exemple d’implémentation :</a:t>
            </a:r>
          </a:p>
        </p:txBody>
      </p:sp>
      <p:sp>
        <p:nvSpPr>
          <p:cNvPr id="1024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02123E-123E-44BB-AF2B-1BDFB6AC98CF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14550"/>
            <a:ext cx="6629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05775" cy="1320800"/>
          </a:xfrm>
        </p:spPr>
        <p:txBody>
          <a:bodyPr/>
          <a:lstStyle/>
          <a:p>
            <a:r>
              <a:rPr lang="fr-FR" sz="2800" smtClean="0"/>
              <a:t>Fichier de configuration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250825" y="1000125"/>
            <a:ext cx="6348413" cy="3881438"/>
          </a:xfrm>
        </p:spPr>
        <p:txBody>
          <a:bodyPr/>
          <a:lstStyle/>
          <a:p>
            <a:r>
              <a:rPr lang="fr-CA" smtClean="0"/>
              <a:t>Exemple d’implémentation 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6100" y="6276975"/>
            <a:ext cx="6986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A" sz="1200">
                <a:solidFill>
                  <a:srgbClr val="FF0000"/>
                </a:solidFill>
                <a:latin typeface="Trebuchet MS" pitchFamily="34" charset="0"/>
              </a:rPr>
              <a:t>NB : le fichier « Configuration.properties » contient l’url, le pwd et le login de la BD, et est mis à la racine du projet</a:t>
            </a:r>
          </a:p>
        </p:txBody>
      </p:sp>
      <p:sp>
        <p:nvSpPr>
          <p:cNvPr id="1126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CBC970-027F-4475-88CF-457B7A22C21A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357313"/>
            <a:ext cx="67532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209550" y="609600"/>
            <a:ext cx="7346950" cy="1320800"/>
          </a:xfrm>
        </p:spPr>
        <p:txBody>
          <a:bodyPr/>
          <a:lstStyle/>
          <a:p>
            <a:r>
              <a:rPr lang="fr-FR" sz="3200" smtClean="0"/>
              <a:t>Design Pattern : Data Access Object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4950" y="1930400"/>
            <a:ext cx="7321550" cy="4495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faire le lien entre la couche d'accès aux données et la couche métier d'une 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mieux maîtriser les changements susceptibles d'être opérés sur le système de stockage des données 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(facilite la </a:t>
            </a: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migration d'un système à un autre (BDD vers fichiers XML, par exemple…)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regrouper les accès aux données persistantes dans des classes à part.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Propose la création d'une classe DAO par classe entité. 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Chaque classe DAO contient les méthodes de liaison avec la base de données : 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CRUD (</a:t>
            </a:r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Read, Update, </a:t>
            </a:r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2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4EC9A0-A9F7-4924-AF9C-0B46B4643598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Design Pattern : DAO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85750" y="5411788"/>
            <a:ext cx="6518275" cy="995362"/>
          </a:xfrm>
        </p:spPr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fr-F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		         </a:t>
            </a:r>
            <a:r>
              <a:rPr lang="fr-FR" sz="5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Séparation entre la couche Métier et les données</a:t>
            </a:r>
            <a:endParaRPr lang="fr-F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85750" y="2286000"/>
            <a:ext cx="2286000" cy="293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dirty="0"/>
              <a:t>Les Entités</a:t>
            </a:r>
            <a:endParaRPr lang="fr-FR" sz="2800" b="1" dirty="0"/>
          </a:p>
        </p:txBody>
      </p:sp>
      <p:sp>
        <p:nvSpPr>
          <p:cNvPr id="8" name="Cylindre 7"/>
          <p:cNvSpPr/>
          <p:nvPr/>
        </p:nvSpPr>
        <p:spPr>
          <a:xfrm>
            <a:off x="5813425" y="2679700"/>
            <a:ext cx="1428750" cy="2214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/>
              <a:t>Sources de Données </a:t>
            </a:r>
            <a:endParaRPr lang="fr-FR" sz="2400" b="1" dirty="0"/>
          </a:p>
        </p:txBody>
      </p:sp>
      <p:cxnSp>
        <p:nvCxnSpPr>
          <p:cNvPr id="10" name="Connecteur droit avec flèche 9"/>
          <p:cNvCxnSpPr>
            <a:stCxn id="6" idx="3"/>
            <a:endCxn id="8" idx="2"/>
          </p:cNvCxnSpPr>
          <p:nvPr/>
        </p:nvCxnSpPr>
        <p:spPr>
          <a:xfrm>
            <a:off x="2571750" y="3751263"/>
            <a:ext cx="3241675" cy="3651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terdiction 11"/>
          <p:cNvSpPr/>
          <p:nvPr/>
        </p:nvSpPr>
        <p:spPr>
          <a:xfrm>
            <a:off x="3455988" y="3322638"/>
            <a:ext cx="1071562" cy="1000125"/>
          </a:xfrm>
          <a:prstGeom prst="noSmoking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527425" y="2251075"/>
            <a:ext cx="928688" cy="30003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/>
              <a:t>DAO</a:t>
            </a:r>
            <a:endParaRPr lang="fr-FR" sz="2400" b="1" dirty="0"/>
          </a:p>
        </p:txBody>
      </p:sp>
      <p:sp>
        <p:nvSpPr>
          <p:cNvPr id="11" name="Flèche droite 10"/>
          <p:cNvSpPr/>
          <p:nvPr/>
        </p:nvSpPr>
        <p:spPr>
          <a:xfrm>
            <a:off x="609600" y="5764213"/>
            <a:ext cx="500063" cy="35718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322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3E0E72-C378-48DD-BD55-96F48E78EA41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Facette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7652</TotalTime>
  <Words>244</Words>
  <Application>Microsoft Office PowerPoint</Application>
  <PresentationFormat>Affichage à l'écran (4:3)</PresentationFormat>
  <Paragraphs>102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Trebuchet MS</vt:lpstr>
      <vt:lpstr>Arial</vt:lpstr>
      <vt:lpstr>Wingdings 3</vt:lpstr>
      <vt:lpstr>Calibri</vt:lpstr>
      <vt:lpstr>Facette</vt:lpstr>
      <vt:lpstr>Designs Patterns : Singleton &amp; DAO</vt:lpstr>
      <vt:lpstr>Design Pattern : Singleton</vt:lpstr>
      <vt:lpstr>Design Pattern : Singleton</vt:lpstr>
      <vt:lpstr>Design Pattern : Singleton</vt:lpstr>
      <vt:lpstr>Les Packages</vt:lpstr>
      <vt:lpstr>Design Pattern : Singleton</vt:lpstr>
      <vt:lpstr>Fichier de configuration</vt:lpstr>
      <vt:lpstr>Design Pattern : Data Access Object</vt:lpstr>
      <vt:lpstr>Design Pattern : DAO</vt:lpstr>
      <vt:lpstr>Exemple Entité developpeur</vt:lpstr>
      <vt:lpstr>Design Pattern : DAO</vt:lpstr>
      <vt:lpstr>Diagramme de classes</vt:lpstr>
      <vt:lpstr>Entité</vt:lpstr>
      <vt:lpstr>Interfaces DAO</vt:lpstr>
      <vt:lpstr>Classes DAO</vt:lpstr>
      <vt:lpstr>Méthode Insert</vt:lpstr>
      <vt:lpstr>Implémentation de la relation entre les classes</vt:lpstr>
      <vt:lpstr>Méthode Insert</vt:lpstr>
      <vt:lpstr>Méthode update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Atelier Java</dc:title>
  <dc:creator>DELL</dc:creator>
  <cp:lastModifiedBy>admin</cp:lastModifiedBy>
  <cp:revision>48</cp:revision>
  <dcterms:created xsi:type="dcterms:W3CDTF">2012-02-03T11:00:56Z</dcterms:created>
  <dcterms:modified xsi:type="dcterms:W3CDTF">2015-02-08T15:01:57Z</dcterms:modified>
</cp:coreProperties>
</file>