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Roboto"/>
      <p:regular r:id="rId12"/>
      <p:bold r:id="rId13"/>
      <p:italic r:id="rId14"/>
      <p:boldItalic r:id="rId15"/>
    </p:embeddedFont>
    <p:embeddedFont>
      <p:font typeface="Arial Black"/>
      <p:regular r:id="rId16"/>
    </p:embeddedFont>
    <p:embeddedFont>
      <p:font typeface="Open Sans 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q6my296lVFlyueN2OqDholhlL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Light-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OpenSansLight-regular.fntdata"/><Relationship Id="rId16" Type="http://schemas.openxmlformats.org/officeDocument/2006/relationships/font" Target="fonts/ArialBlack-regular.fntdata"/><Relationship Id="rId5" Type="http://schemas.openxmlformats.org/officeDocument/2006/relationships/slide" Target="slides/slide1.xml"/><Relationship Id="rId19" Type="http://schemas.openxmlformats.org/officeDocument/2006/relationships/font" Target="fonts/OpenSansLight-italic.fntdata"/><Relationship Id="rId6" Type="http://schemas.openxmlformats.org/officeDocument/2006/relationships/slide" Target="slides/slide2.xml"/><Relationship Id="rId18" Type="http://schemas.openxmlformats.org/officeDocument/2006/relationships/font" Target="fonts/OpenSans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latin typeface="Times New Roman"/>
                <a:ea typeface="Times New Roman"/>
                <a:cs typeface="Times New Roman"/>
                <a:sym typeface="Times New Roman"/>
              </a:rPr>
              <a:t>Hello! This is Team 7. We are excited to have the chance to present and give advice on the future of the Bandcamp. First, let me make a brief introduction to pull up our mind</a:t>
            </a:r>
            <a:endParaRPr/>
          </a:p>
        </p:txBody>
      </p:sp>
      <p:sp>
        <p:nvSpPr>
          <p:cNvPr id="69" name="Google Shape;6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b5b5031ff_5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11b5b5031ff_5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050">
                <a:latin typeface="Times New Roman"/>
                <a:ea typeface="Times New Roman"/>
                <a:cs typeface="Times New Roman"/>
                <a:sym typeface="Times New Roman"/>
              </a:rPr>
              <a:t>about 59 second</a:t>
            </a:r>
            <a:endParaRPr sz="105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050">
                <a:latin typeface="Times New Roman"/>
                <a:ea typeface="Times New Roman"/>
                <a:cs typeface="Times New Roman"/>
                <a:sym typeface="Times New Roman"/>
              </a:rPr>
              <a:t>manuscript</a:t>
            </a:r>
            <a:endParaRPr sz="105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050">
                <a:latin typeface="Times New Roman"/>
                <a:ea typeface="Times New Roman"/>
                <a:cs typeface="Times New Roman"/>
                <a:sym typeface="Times New Roman"/>
              </a:rPr>
              <a:t>We are excited to have the chance to give advice on the future of the Bandcamp. First, let me briefly introduce today’s topic.</a:t>
            </a:r>
            <a:endParaRPr sz="105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050">
                <a:latin typeface="Times New Roman"/>
                <a:ea typeface="Times New Roman"/>
                <a:cs typeface="Times New Roman"/>
                <a:sym typeface="Times New Roman"/>
              </a:rPr>
              <a:t> </a:t>
            </a:r>
            <a:endParaRPr sz="105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050">
                <a:latin typeface="Times New Roman"/>
                <a:ea typeface="Times New Roman"/>
                <a:cs typeface="Times New Roman"/>
                <a:sym typeface="Times New Roman"/>
              </a:rPr>
              <a:t>Bandcamp is currently in a huge market, according to the roughly estimation, the total music industry’s revenue is more than 20 billion. We just need to earn another 1% market share so that we can get another 200 million. What we need now is to steadily expand our market share and promote our current market.</a:t>
            </a:r>
            <a:endParaRPr sz="105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050">
                <a:latin typeface="Times New Roman"/>
                <a:ea typeface="Times New Roman"/>
                <a:cs typeface="Times New Roman"/>
                <a:sym typeface="Times New Roman"/>
              </a:rPr>
              <a:t> </a:t>
            </a:r>
            <a:endParaRPr sz="105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050">
                <a:latin typeface="Times New Roman"/>
                <a:ea typeface="Times New Roman"/>
                <a:cs typeface="Times New Roman"/>
                <a:sym typeface="Times New Roman"/>
              </a:rPr>
              <a:t>We should always keep in mind who we are. We are the one who connect fans directly to artists, that’s our key value that enables us to profit in the past 10 years. United States contributes the most revenues, nearly 50%. And we cannot directly compete with other companies like Spotify due to the company size.</a:t>
            </a:r>
            <a:endParaRPr sz="105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050">
                <a:latin typeface="Times New Roman"/>
                <a:ea typeface="Times New Roman"/>
                <a:cs typeface="Times New Roman"/>
                <a:sym typeface="Times New Roman"/>
              </a:rPr>
              <a:t> </a:t>
            </a:r>
            <a:endParaRPr sz="105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050">
                <a:latin typeface="Times New Roman"/>
                <a:ea typeface="Times New Roman"/>
                <a:cs typeface="Times New Roman"/>
                <a:sym typeface="Times New Roman"/>
              </a:rPr>
              <a:t>Now let’s dive a step further to see the historical data analysis.</a:t>
            </a:r>
            <a:endParaRPr sz="105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Clr>
                <a:schemeClr val="dk1"/>
              </a:buClr>
              <a:buSzPts val="1400"/>
              <a:buAutoNum type="arabicPeriod"/>
            </a:pPr>
            <a:r>
              <a:rPr lang="en-US"/>
              <a:t>who are we?  online record store and music community where passionate fans discover, connect with, and directly support the artists they love</a:t>
            </a:r>
            <a:endParaRPr/>
          </a:p>
          <a:p>
            <a:pPr indent="-317500" lvl="0" marL="457200" rtl="0" algn="l">
              <a:spcBef>
                <a:spcPts val="0"/>
              </a:spcBef>
              <a:spcAft>
                <a:spcPts val="0"/>
              </a:spcAft>
              <a:buClr>
                <a:schemeClr val="dk1"/>
              </a:buClr>
              <a:buSzPts val="1400"/>
              <a:buAutoNum type="arabicPeriod"/>
            </a:pPr>
            <a:r>
              <a:rPr lang="en-US"/>
              <a:t>what’s our consulting goal?  1% more market share</a:t>
            </a:r>
            <a:endParaRPr/>
          </a:p>
          <a:p>
            <a:pPr indent="-317500" lvl="0" marL="457200" rtl="0" algn="l">
              <a:spcBef>
                <a:spcPts val="0"/>
              </a:spcBef>
              <a:spcAft>
                <a:spcPts val="0"/>
              </a:spcAft>
              <a:buClr>
                <a:schemeClr val="dk1"/>
              </a:buClr>
              <a:buSzPts val="1400"/>
              <a:buAutoNum type="arabicPeriod"/>
            </a:pPr>
            <a:r>
              <a:rPr lang="en-US"/>
              <a:t>How to achieve our goal—------ new market opportunity; increase the revenue we currently have</a:t>
            </a:r>
            <a:endParaRPr/>
          </a:p>
          <a:p>
            <a:pPr indent="-317500" lvl="0" marL="457200" rtl="0" algn="l">
              <a:spcBef>
                <a:spcPts val="0"/>
              </a:spcBef>
              <a:spcAft>
                <a:spcPts val="0"/>
              </a:spcAft>
              <a:buClr>
                <a:schemeClr val="dk1"/>
              </a:buClr>
              <a:buSzPts val="1400"/>
              <a:buAutoNum type="arabicPeriod"/>
            </a:pPr>
            <a:r>
              <a:rPr lang="en-US"/>
              <a:t>what’s our situation? SWOT analysis </a:t>
            </a:r>
            <a:endParaRPr/>
          </a:p>
          <a:p>
            <a:pPr indent="-317500" lvl="0" marL="457200" rtl="0" algn="l">
              <a:spcBef>
                <a:spcPts val="0"/>
              </a:spcBef>
              <a:spcAft>
                <a:spcPts val="0"/>
              </a:spcAft>
              <a:buClr>
                <a:schemeClr val="dk1"/>
              </a:buClr>
              <a:buSzPts val="1400"/>
              <a:buAutoNum type="arabicPeriod"/>
            </a:pPr>
            <a:r>
              <a:rPr lang="en-US"/>
              <a:t>what </a:t>
            </a:r>
            <a:endParaRPr/>
          </a:p>
          <a:p>
            <a:pPr indent="0" lvl="0" marL="0" rtl="0" algn="l">
              <a:lnSpc>
                <a:spcPct val="100000"/>
              </a:lnSpc>
              <a:spcBef>
                <a:spcPts val="0"/>
              </a:spcBef>
              <a:spcAft>
                <a:spcPts val="0"/>
              </a:spcAft>
              <a:buSzPts val="1400"/>
              <a:buNone/>
            </a:pPr>
            <a:r>
              <a:t/>
            </a:r>
            <a:endParaRPr/>
          </a:p>
        </p:txBody>
      </p:sp>
      <p:sp>
        <p:nvSpPr>
          <p:cNvPr id="80" name="Google Shape;80;g11b5b5031ff_5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260ed96af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12260ed96af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8000"/>
              </a:lnSpc>
              <a:spcBef>
                <a:spcPts val="1000"/>
              </a:spcBef>
              <a:spcAft>
                <a:spcPts val="0"/>
              </a:spcAft>
              <a:buClr>
                <a:schemeClr val="dk1"/>
              </a:buClr>
              <a:buSzPts val="1100"/>
              <a:buFont typeface="Arial"/>
              <a:buNone/>
            </a:pPr>
            <a:r>
              <a:rPr lang="en-US" sz="1100"/>
              <a:t>Based on the data we have, we are going to see which type of the items is the most popular in bandcamp.</a:t>
            </a:r>
            <a:endParaRPr sz="1100"/>
          </a:p>
          <a:p>
            <a:pPr indent="0" lvl="0" marL="0" rtl="0" algn="l">
              <a:lnSpc>
                <a:spcPct val="108000"/>
              </a:lnSpc>
              <a:spcBef>
                <a:spcPts val="1000"/>
              </a:spcBef>
              <a:spcAft>
                <a:spcPts val="0"/>
              </a:spcAft>
              <a:buClr>
                <a:schemeClr val="dk1"/>
              </a:buClr>
              <a:buSzPts val="1100"/>
              <a:buFont typeface="Arial"/>
              <a:buNone/>
            </a:pPr>
            <a:r>
              <a:rPr lang="en-US" sz="1100"/>
              <a:t>On the left hand side is the count and revenue by items, and on the right is the revenue by keywords.</a:t>
            </a:r>
            <a:endParaRPr sz="1100"/>
          </a:p>
          <a:p>
            <a:pPr indent="0" lvl="0" marL="0" rtl="0" algn="l">
              <a:lnSpc>
                <a:spcPct val="108000"/>
              </a:lnSpc>
              <a:spcBef>
                <a:spcPts val="1000"/>
              </a:spcBef>
              <a:spcAft>
                <a:spcPts val="0"/>
              </a:spcAft>
              <a:buNone/>
            </a:pPr>
            <a:r>
              <a:rPr lang="en-US" sz="1100"/>
              <a:t>First, the graph on the left shows that digital albums sells the most and </a:t>
            </a:r>
            <a:r>
              <a:rPr lang="en-US" sz="1100"/>
              <a:t>physical</a:t>
            </a:r>
            <a:r>
              <a:rPr lang="en-US" sz="1100"/>
              <a:t> items sales the second highest.</a:t>
            </a:r>
            <a:endParaRPr sz="1100"/>
          </a:p>
          <a:p>
            <a:pPr indent="0" lvl="0" marL="0" rtl="0" algn="l">
              <a:lnSpc>
                <a:spcPct val="108000"/>
              </a:lnSpc>
              <a:spcBef>
                <a:spcPts val="1000"/>
              </a:spcBef>
              <a:spcAft>
                <a:spcPts val="0"/>
              </a:spcAft>
              <a:buNone/>
            </a:pPr>
            <a:r>
              <a:rPr lang="en-US" sz="1100"/>
              <a:t>However, physical items </a:t>
            </a:r>
            <a:r>
              <a:rPr lang="en-US" sz="1100"/>
              <a:t>contribute more</a:t>
            </a:r>
            <a:r>
              <a:rPr lang="en-US" sz="1100"/>
              <a:t> in the revenue than digital albums.</a:t>
            </a:r>
            <a:endParaRPr sz="1100"/>
          </a:p>
          <a:p>
            <a:pPr indent="0" lvl="0" marL="0" rtl="0" algn="l">
              <a:lnSpc>
                <a:spcPct val="108000"/>
              </a:lnSpc>
              <a:spcBef>
                <a:spcPts val="1000"/>
              </a:spcBef>
              <a:spcAft>
                <a:spcPts val="0"/>
              </a:spcAft>
              <a:buNone/>
            </a:pPr>
            <a:r>
              <a:rPr lang="en-US" sz="1100"/>
              <a:t>This may due to the fact that physical items are more expensive than the other two.</a:t>
            </a:r>
            <a:endParaRPr sz="1100"/>
          </a:p>
          <a:p>
            <a:pPr indent="0" lvl="0" marL="0" rtl="0" algn="l">
              <a:lnSpc>
                <a:spcPct val="108000"/>
              </a:lnSpc>
              <a:spcBef>
                <a:spcPts val="1000"/>
              </a:spcBef>
              <a:spcAft>
                <a:spcPts val="0"/>
              </a:spcAft>
              <a:buClr>
                <a:schemeClr val="dk1"/>
              </a:buClr>
              <a:buSzPts val="1100"/>
              <a:buFont typeface="Arial"/>
              <a:buNone/>
            </a:pPr>
            <a:r>
              <a:rPr lang="en-US" sz="1100"/>
              <a:t>On the right side, the graph shows which keyword accounts to the most in revenue, which may reflect which genre the users like the most.</a:t>
            </a:r>
            <a:endParaRPr sz="1100"/>
          </a:p>
          <a:p>
            <a:pPr indent="0" lvl="0" marL="0" rtl="0" algn="l">
              <a:lnSpc>
                <a:spcPct val="108000"/>
              </a:lnSpc>
              <a:spcBef>
                <a:spcPts val="1000"/>
              </a:spcBef>
              <a:spcAft>
                <a:spcPts val="0"/>
              </a:spcAft>
              <a:buClr>
                <a:schemeClr val="dk1"/>
              </a:buClr>
              <a:buSzPts val="1100"/>
              <a:buFont typeface="Arial"/>
              <a:buNone/>
            </a:pPr>
            <a:r>
              <a:rPr lang="en-US" sz="1100"/>
              <a:t>We can see that keywords like ‘electronic’, ‘alternative’, ‘rock’, and ‘metal’ are dominant in the market.</a:t>
            </a:r>
            <a:endParaRPr sz="1100"/>
          </a:p>
          <a:p>
            <a:pPr indent="0" lvl="0" marL="0" rtl="0" algn="l">
              <a:lnSpc>
                <a:spcPct val="108000"/>
              </a:lnSpc>
              <a:spcBef>
                <a:spcPts val="1000"/>
              </a:spcBef>
              <a:spcAft>
                <a:spcPts val="0"/>
              </a:spcAft>
              <a:buClr>
                <a:schemeClr val="dk1"/>
              </a:buClr>
              <a:buSzPts val="1100"/>
              <a:buFont typeface="Arial"/>
              <a:buNone/>
            </a:pPr>
            <a:r>
              <a:rPr lang="en-US" sz="1100"/>
              <a:t>The hypothesis behind the situation is that these genres occupy the most in bandcamp database.</a:t>
            </a:r>
            <a:endParaRPr sz="1100"/>
          </a:p>
          <a:p>
            <a:pPr indent="0" lvl="0" marL="0" rtl="0" algn="l">
              <a:lnSpc>
                <a:spcPct val="108000"/>
              </a:lnSpc>
              <a:spcBef>
                <a:spcPts val="1000"/>
              </a:spcBef>
              <a:spcAft>
                <a:spcPts val="0"/>
              </a:spcAft>
              <a:buClr>
                <a:schemeClr val="dk1"/>
              </a:buClr>
              <a:buSzPts val="1100"/>
              <a:buFont typeface="Arial"/>
              <a:buNone/>
            </a:pPr>
            <a:r>
              <a:rPr lang="en-US" sz="1100"/>
              <a:t>Interestingly, people from different countries tend to support keywords related to their countries.</a:t>
            </a:r>
            <a:endParaRPr sz="1100"/>
          </a:p>
          <a:p>
            <a:pPr indent="0" lvl="0" marL="0" rtl="0" algn="l">
              <a:lnSpc>
                <a:spcPct val="108000"/>
              </a:lnSpc>
              <a:spcBef>
                <a:spcPts val="1000"/>
              </a:spcBef>
              <a:spcAft>
                <a:spcPts val="0"/>
              </a:spcAft>
              <a:buNone/>
            </a:pPr>
            <a:r>
              <a:rPr lang="en-US" sz="1100"/>
              <a:t>For example, users from the us tend to buy music with the keywords “Los Angeles” and “New York”</a:t>
            </a:r>
            <a:endParaRPr sz="1100"/>
          </a:p>
          <a:p>
            <a:pPr indent="0" lvl="0" marL="0" rtl="0" algn="l">
              <a:lnSpc>
                <a:spcPct val="108000"/>
              </a:lnSpc>
              <a:spcBef>
                <a:spcPts val="1000"/>
              </a:spcBef>
              <a:spcAft>
                <a:spcPts val="0"/>
              </a:spcAft>
              <a:buClr>
                <a:schemeClr val="dk1"/>
              </a:buClr>
              <a:buSzPts val="1100"/>
              <a:buFont typeface="Arial"/>
              <a:buNone/>
            </a:pPr>
            <a:r>
              <a:rPr lang="en-US" sz="1100"/>
              <a:t>Next, Martina will be </a:t>
            </a:r>
            <a:r>
              <a:rPr lang="en-US" sz="1100"/>
              <a:t>forecasting</a:t>
            </a:r>
            <a:r>
              <a:rPr lang="en-US" sz="1100"/>
              <a:t> the revenue based on the current data for us.</a:t>
            </a:r>
            <a:endParaRPr sz="1100"/>
          </a:p>
          <a:p>
            <a:pPr indent="0" lvl="0" marL="0" rtl="0" algn="l">
              <a:lnSpc>
                <a:spcPct val="90000"/>
              </a:lnSpc>
              <a:spcBef>
                <a:spcPts val="1000"/>
              </a:spcBef>
              <a:spcAft>
                <a:spcPts val="0"/>
              </a:spcAft>
              <a:buNone/>
            </a:pPr>
            <a:r>
              <a:t/>
            </a:r>
            <a:endParaRPr sz="1100"/>
          </a:p>
          <a:p>
            <a:pPr indent="0" lvl="0" marL="0" rtl="0" algn="l">
              <a:lnSpc>
                <a:spcPct val="90000"/>
              </a:lnSpc>
              <a:spcBef>
                <a:spcPts val="1000"/>
              </a:spcBef>
              <a:spcAft>
                <a:spcPts val="0"/>
              </a:spcAft>
              <a:buNone/>
            </a:pPr>
            <a:r>
              <a:t/>
            </a:r>
            <a:endParaRPr sz="1100"/>
          </a:p>
          <a:p>
            <a:pPr indent="0" lvl="0" marL="0" rtl="0" algn="l">
              <a:spcBef>
                <a:spcPts val="0"/>
              </a:spcBef>
              <a:spcAft>
                <a:spcPts val="0"/>
              </a:spcAft>
              <a:buNone/>
            </a:pPr>
            <a:r>
              <a:rPr lang="en-US" sz="1100"/>
              <a:t>Unlike other four countries, in Canada, physical items sold less than digital albums</a:t>
            </a:r>
            <a:endParaRPr sz="1100"/>
          </a:p>
          <a:p>
            <a:pPr indent="0" lvl="0" marL="0" rtl="0" algn="l">
              <a:lnSpc>
                <a:spcPct val="90000"/>
              </a:lnSpc>
              <a:spcBef>
                <a:spcPts val="1000"/>
              </a:spcBef>
              <a:spcAft>
                <a:spcPts val="0"/>
              </a:spcAft>
              <a:buNone/>
            </a:pPr>
            <a:r>
              <a:rPr lang="en-US" sz="1100"/>
              <a:t>physical times include : Cassette, Vinyl</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p>
          <a:p>
            <a:pPr indent="0" lvl="0" marL="0" rtl="0" algn="l">
              <a:lnSpc>
                <a:spcPct val="90000"/>
              </a:lnSpc>
              <a:spcBef>
                <a:spcPts val="1000"/>
              </a:spcBef>
              <a:spcAft>
                <a:spcPts val="0"/>
              </a:spcAft>
              <a:buNone/>
            </a:pPr>
            <a:r>
              <a:rPr lang="en-US" sz="1100"/>
              <a:t>(Instead of using the count of the items to measure the popularity, we decided to use revenue that brings up by the item to get a deeper understanding that which type of item has more impact on the total revenue.)</a:t>
            </a:r>
            <a:endParaRPr sz="1100"/>
          </a:p>
          <a:p>
            <a:pPr indent="0" lvl="0" marL="0" rtl="0" algn="l">
              <a:lnSpc>
                <a:spcPct val="90000"/>
              </a:lnSpc>
              <a:spcBef>
                <a:spcPts val="100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None/>
            </a:pPr>
            <a:r>
              <a:rPr lang="en-US" sz="1400"/>
              <a:t>Hypothesis</a:t>
            </a:r>
            <a:endParaRPr sz="1400"/>
          </a:p>
          <a:p>
            <a:pPr indent="-317500" lvl="0" marL="457200" rtl="0" algn="l">
              <a:spcBef>
                <a:spcPts val="0"/>
              </a:spcBef>
              <a:spcAft>
                <a:spcPts val="0"/>
              </a:spcAft>
              <a:buClr>
                <a:schemeClr val="dk1"/>
              </a:buClr>
              <a:buSzPts val="1400"/>
              <a:buFont typeface="Calibri"/>
              <a:buChar char="●"/>
            </a:pPr>
            <a:r>
              <a:rPr lang="en-US" sz="1400"/>
              <a:t>a‘Electronic’ is an element, not a style, so it can be extensively applied to most of the songs and unnecessarily to be the core element</a:t>
            </a:r>
            <a:endParaRPr sz="1400"/>
          </a:p>
          <a:p>
            <a:pPr indent="-317500" lvl="0" marL="457200" rtl="0" algn="l">
              <a:spcBef>
                <a:spcPts val="0"/>
              </a:spcBef>
              <a:spcAft>
                <a:spcPts val="0"/>
              </a:spcAft>
              <a:buClr>
                <a:schemeClr val="dk1"/>
              </a:buClr>
              <a:buSzPts val="1400"/>
              <a:buFont typeface="Calibri"/>
              <a:buChar char="●"/>
            </a:pPr>
            <a:r>
              <a:rPr lang="en-US" sz="1400"/>
              <a:t>‘Electronic’ was popular during past years among artists and customers bought that</a:t>
            </a:r>
            <a:endParaRPr sz="1400"/>
          </a:p>
          <a:p>
            <a:pPr indent="-317500" lvl="0" marL="457200" rtl="0" algn="l">
              <a:spcBef>
                <a:spcPts val="0"/>
              </a:spcBef>
              <a:spcAft>
                <a:spcPts val="0"/>
              </a:spcAft>
              <a:buClr>
                <a:schemeClr val="dk1"/>
              </a:buClr>
              <a:buSzPts val="1400"/>
              <a:buFont typeface="Calibri"/>
              <a:buChar char="●"/>
            </a:pPr>
            <a:r>
              <a:rPr lang="en-US" sz="1400"/>
              <a:t>‘Portrait of the user’ determines that they prefer electronic, alternative and rock</a:t>
            </a:r>
            <a:endParaRPr sz="1400"/>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AutoNum type="arabicPeriod"/>
            </a:pPr>
            <a:r>
              <a:t/>
            </a:r>
            <a:endParaRPr/>
          </a:p>
        </p:txBody>
      </p:sp>
      <p:sp>
        <p:nvSpPr>
          <p:cNvPr id="95" name="Google Shape;95;g12260ed96af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60ed96af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12260ed96af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0E101A"/>
                </a:solidFill>
              </a:rPr>
              <a:t>After the initial analysis of sales, we focused on the analysis of the sales revenue and created a forecast.</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b="1" lang="en-US">
                <a:solidFill>
                  <a:srgbClr val="0E101A"/>
                </a:solidFill>
              </a:rPr>
              <a:t>Current State:</a:t>
            </a:r>
            <a:endParaRPr b="1">
              <a:solidFill>
                <a:srgbClr val="0E101A"/>
              </a:solidFill>
            </a:endParaRPr>
          </a:p>
          <a:p>
            <a:pPr indent="0" lvl="0" marL="0" rtl="0" algn="l">
              <a:lnSpc>
                <a:spcPct val="115000"/>
              </a:lnSpc>
              <a:spcBef>
                <a:spcPts val="0"/>
              </a:spcBef>
              <a:spcAft>
                <a:spcPts val="0"/>
              </a:spcAft>
              <a:buNone/>
            </a:pPr>
            <a:r>
              <a:rPr lang="en-US">
                <a:solidFill>
                  <a:srgbClr val="0E101A"/>
                </a:solidFill>
              </a:rPr>
              <a:t>We performed the analysis of the daily sales in USD for the top 5 countries for September and October of 2020, where we can see a growing trend.</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a:solidFill>
                  <a:srgbClr val="0E101A"/>
                </a:solidFill>
              </a:rPr>
              <a:t>The plot on the left, displays the total revenue grouped for the 5 countries. And the plot on the right shows the contribution from each of them separately. From these plots we can observe that:</a:t>
            </a:r>
            <a:endParaRPr>
              <a:solidFill>
                <a:srgbClr val="0E101A"/>
              </a:solidFill>
            </a:endParaRPr>
          </a:p>
          <a:p>
            <a:pPr indent="-304800" lvl="0" marL="457200" rtl="0" algn="l">
              <a:lnSpc>
                <a:spcPct val="115000"/>
              </a:lnSpc>
              <a:spcBef>
                <a:spcPts val="0"/>
              </a:spcBef>
              <a:spcAft>
                <a:spcPts val="0"/>
              </a:spcAft>
              <a:buClr>
                <a:srgbClr val="0E101A"/>
              </a:buClr>
              <a:buSzPts val="1200"/>
              <a:buFont typeface="Calibri"/>
              <a:buChar char="●"/>
            </a:pPr>
            <a:r>
              <a:rPr lang="en-US">
                <a:solidFill>
                  <a:srgbClr val="0E101A"/>
                </a:solidFill>
              </a:rPr>
              <a:t>The biggest market is the United States, where the revenue is the highest.</a:t>
            </a:r>
            <a:endParaRPr>
              <a:solidFill>
                <a:srgbClr val="0E101A"/>
              </a:solidFill>
            </a:endParaRPr>
          </a:p>
          <a:p>
            <a:pPr indent="-304800" lvl="0" marL="457200" rtl="0" algn="l">
              <a:lnSpc>
                <a:spcPct val="115000"/>
              </a:lnSpc>
              <a:spcBef>
                <a:spcPts val="0"/>
              </a:spcBef>
              <a:spcAft>
                <a:spcPts val="0"/>
              </a:spcAft>
              <a:buClr>
                <a:srgbClr val="0E101A"/>
              </a:buClr>
              <a:buSzPts val="1200"/>
              <a:buFont typeface="Calibri"/>
              <a:buChar char="●"/>
            </a:pPr>
            <a:r>
              <a:rPr lang="en-US">
                <a:solidFill>
                  <a:srgbClr val="0E101A"/>
                </a:solidFill>
              </a:rPr>
              <a:t>Then, for all countries, there is a clear weekly pattern, where on the weekends (particularly on Fridays), the sales increase considerably.</a:t>
            </a:r>
            <a:endParaRPr>
              <a:solidFill>
                <a:srgbClr val="0E101A"/>
              </a:solidFill>
            </a:endParaRPr>
          </a:p>
          <a:p>
            <a:pPr indent="-304800" lvl="0" marL="457200" rtl="0" algn="l">
              <a:lnSpc>
                <a:spcPct val="115000"/>
              </a:lnSpc>
              <a:spcBef>
                <a:spcPts val="0"/>
              </a:spcBef>
              <a:spcAft>
                <a:spcPts val="0"/>
              </a:spcAft>
              <a:buClr>
                <a:srgbClr val="0E101A"/>
              </a:buClr>
              <a:buSzPts val="1200"/>
              <a:buFont typeface="Calibri"/>
              <a:buChar char="●"/>
            </a:pPr>
            <a:r>
              <a:rPr lang="en-US">
                <a:solidFill>
                  <a:srgbClr val="0E101A"/>
                </a:solidFill>
              </a:rPr>
              <a:t>In addition, the high peak on October 2nd is due to a special sale on that day offered by Bandcamp.</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b="1" lang="en-US">
                <a:solidFill>
                  <a:srgbClr val="0E101A"/>
                </a:solidFill>
              </a:rPr>
              <a:t>Future State:</a:t>
            </a:r>
            <a:endParaRPr b="1">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a:solidFill>
                  <a:srgbClr val="0E101A"/>
                </a:solidFill>
              </a:rPr>
              <a:t>Based on this initial data, we tested multiple forecasting models to predict the revenue for the following 5 years. From these, we chose the one providing the most accurate results. </a:t>
            </a:r>
            <a:endParaRPr>
              <a:solidFill>
                <a:srgbClr val="0E101A"/>
              </a:solidFill>
            </a:endParaRPr>
          </a:p>
          <a:p>
            <a:pPr indent="-304800" lvl="0" marL="457200" rtl="0" algn="l">
              <a:lnSpc>
                <a:spcPct val="115000"/>
              </a:lnSpc>
              <a:spcBef>
                <a:spcPts val="0"/>
              </a:spcBef>
              <a:spcAft>
                <a:spcPts val="0"/>
              </a:spcAft>
              <a:buClr>
                <a:srgbClr val="0E101A"/>
              </a:buClr>
              <a:buSzPts val="1200"/>
              <a:buFont typeface="Calibri"/>
              <a:buChar char="●"/>
            </a:pPr>
            <a:r>
              <a:rPr lang="en-US">
                <a:solidFill>
                  <a:srgbClr val="0E101A"/>
                </a:solidFill>
              </a:rPr>
              <a:t>From this forecast, we can see a substantial initial increase in revenue for Bandcamp and a stable revenue for the following years.</a:t>
            </a:r>
            <a:endParaRPr>
              <a:solidFill>
                <a:srgbClr val="0E101A"/>
              </a:solidFill>
            </a:endParaRPr>
          </a:p>
          <a:p>
            <a:pPr indent="-304800" lvl="0" marL="457200" rtl="0" algn="l">
              <a:lnSpc>
                <a:spcPct val="115000"/>
              </a:lnSpc>
              <a:spcBef>
                <a:spcPts val="0"/>
              </a:spcBef>
              <a:spcAft>
                <a:spcPts val="0"/>
              </a:spcAft>
              <a:buClr>
                <a:srgbClr val="0E101A"/>
              </a:buClr>
              <a:buSzPts val="1200"/>
              <a:buFont typeface="Calibri"/>
              <a:buChar char="●"/>
            </a:pPr>
            <a:r>
              <a:rPr lang="en-US">
                <a:solidFill>
                  <a:srgbClr val="0E101A"/>
                </a:solidFill>
              </a:rPr>
              <a:t>Next Sherry, will provide some recommendations to increase revenue for current items and proposals for a net new market.</a:t>
            </a:r>
            <a:endParaRPr/>
          </a:p>
        </p:txBody>
      </p:sp>
      <p:sp>
        <p:nvSpPr>
          <p:cNvPr id="112" name="Google Shape;112;g12260ed96af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260ed96af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12260ed96af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AutoNum type="arabicPeriod"/>
            </a:pPr>
            <a:r>
              <a:rPr lang="en-US"/>
              <a:t>According to the data we analyzed previously, we identified </a:t>
            </a:r>
            <a:r>
              <a:rPr lang="en-US"/>
              <a:t>three genres including industrial, house, and techno as undervalued item meaning that they generated no sales only in US market, so we believe they  have potential to grow and gain more revenue. </a:t>
            </a:r>
            <a:endParaRPr/>
          </a:p>
          <a:p>
            <a:pPr indent="-317500" lvl="0" marL="457200" rtl="0" algn="l">
              <a:lnSpc>
                <a:spcPct val="100000"/>
              </a:lnSpc>
              <a:spcBef>
                <a:spcPts val="0"/>
              </a:spcBef>
              <a:spcAft>
                <a:spcPts val="0"/>
              </a:spcAft>
              <a:buSzPts val="1400"/>
              <a:buAutoNum type="arabicPeriod"/>
            </a:pPr>
            <a:r>
              <a:rPr lang="en-US"/>
              <a:t>For developing these undervalued items, we have developed marketing </a:t>
            </a:r>
            <a:r>
              <a:rPr b="1" lang="en-US"/>
              <a:t>internal</a:t>
            </a:r>
            <a:r>
              <a:rPr lang="en-US"/>
              <a:t> and </a:t>
            </a:r>
            <a:r>
              <a:rPr b="1" lang="en-US"/>
              <a:t>external</a:t>
            </a:r>
            <a:r>
              <a:rPr lang="en-US"/>
              <a:t> approaches. </a:t>
            </a:r>
            <a:endParaRPr/>
          </a:p>
          <a:p>
            <a:pPr indent="-317500" lvl="0" marL="457200" rtl="0" algn="l">
              <a:lnSpc>
                <a:spcPct val="100000"/>
              </a:lnSpc>
              <a:spcBef>
                <a:spcPts val="0"/>
              </a:spcBef>
              <a:spcAft>
                <a:spcPts val="0"/>
              </a:spcAft>
              <a:buSzPts val="1400"/>
              <a:buAutoNum type="arabicPeriod"/>
            </a:pPr>
            <a:r>
              <a:rPr lang="en-US"/>
              <a:t>The </a:t>
            </a:r>
            <a:r>
              <a:rPr b="1" lang="en-US"/>
              <a:t>internal</a:t>
            </a:r>
            <a:r>
              <a:rPr lang="en-US"/>
              <a:t> one is implementing strategies within the bandcamp system, and external one mainly utilizes the outside resources.  </a:t>
            </a:r>
            <a:endParaRPr/>
          </a:p>
          <a:p>
            <a:pPr indent="-317500" lvl="1" marL="914400" rtl="0" algn="l">
              <a:lnSpc>
                <a:spcPct val="100000"/>
              </a:lnSpc>
              <a:spcBef>
                <a:spcPts val="0"/>
              </a:spcBef>
              <a:spcAft>
                <a:spcPts val="0"/>
              </a:spcAft>
              <a:buSzPts val="1400"/>
              <a:buAutoNum type="alphaLcPeriod"/>
            </a:pPr>
            <a:r>
              <a:rPr b="1" lang="en-US"/>
              <a:t>Internal</a:t>
            </a:r>
            <a:r>
              <a:rPr lang="en-US"/>
              <a:t> strategies include creating </a:t>
            </a:r>
            <a:r>
              <a:rPr b="1" lang="en-US"/>
              <a:t>weekly digital magazine</a:t>
            </a:r>
            <a:r>
              <a:rPr lang="en-US"/>
              <a:t> to give more credits to the artists and help them to gain exposure, also to complete the undervalued genre libraries, because we found that the most popular genres have highly completed music libraries and in contrary, those undervalued genres music libraries are less completed. </a:t>
            </a:r>
            <a:endParaRPr/>
          </a:p>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None/>
            </a:pPr>
            <a:r>
              <a:rPr lang="en-US"/>
              <a:t>Another thing we propose is to implement Pricing strategies which introduce a drastic price difference between the top song and other songs but still has the value less than entire album</a:t>
            </a:r>
            <a:endParaRPr/>
          </a:p>
          <a:p>
            <a:pPr indent="0" lvl="0" marL="914400" rtl="0" algn="l">
              <a:lnSpc>
                <a:spcPct val="100000"/>
              </a:lnSpc>
              <a:spcBef>
                <a:spcPts val="0"/>
              </a:spcBef>
              <a:spcAft>
                <a:spcPts val="0"/>
              </a:spcAft>
              <a:buNone/>
            </a:pPr>
            <a:r>
              <a:t/>
            </a:r>
            <a:endParaRPr/>
          </a:p>
          <a:p>
            <a:pPr indent="-317500" lvl="1" marL="914400" rtl="0" algn="l">
              <a:lnSpc>
                <a:spcPct val="100000"/>
              </a:lnSpc>
              <a:spcBef>
                <a:spcPts val="0"/>
              </a:spcBef>
              <a:spcAft>
                <a:spcPts val="0"/>
              </a:spcAft>
              <a:buSzPts val="1400"/>
              <a:buAutoNum type="alphaLcPeriod"/>
            </a:pPr>
            <a:r>
              <a:rPr b="1" lang="en-US"/>
              <a:t>External</a:t>
            </a:r>
            <a:r>
              <a:rPr lang="en-US"/>
              <a:t> strategy is to promote and collaborate by reaching outside resources to direct and introduce fans from other platforms to bandcamp.</a:t>
            </a:r>
            <a:endParaRPr/>
          </a:p>
        </p:txBody>
      </p:sp>
      <p:sp>
        <p:nvSpPr>
          <p:cNvPr id="129" name="Google Shape;129;g12260ed96af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2739b539_1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262739b539_1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41" name="Google Shape;141;g1262739b539_1_1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260ed96af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12260ed96af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2260ed96af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Cover">
    <p:spTree>
      <p:nvGrpSpPr>
        <p:cNvPr id="15" name="Shape 15"/>
        <p:cNvGrpSpPr/>
        <p:nvPr/>
      </p:nvGrpSpPr>
      <p:grpSpPr>
        <a:xfrm>
          <a:off x="0" y="0"/>
          <a:ext cx="0" cy="0"/>
          <a:chOff x="0" y="0"/>
          <a:chExt cx="0" cy="0"/>
        </a:xfrm>
      </p:grpSpPr>
      <p:sp>
        <p:nvSpPr>
          <p:cNvPr id="16" name="Google Shape;1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3"/>
          <p:cNvSpPr/>
          <p:nvPr/>
        </p:nvSpPr>
        <p:spPr>
          <a:xfrm>
            <a:off x="4724400" y="6176963"/>
            <a:ext cx="2778369" cy="6810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42"/>
          <p:cNvSpPr/>
          <p:nvPr>
            <p:ph idx="2" type="pic"/>
          </p:nvPr>
        </p:nvSpPr>
        <p:spPr>
          <a:xfrm>
            <a:off x="5183188" y="987425"/>
            <a:ext cx="6172200" cy="4873625"/>
          </a:xfrm>
          <a:prstGeom prst="rect">
            <a:avLst/>
          </a:prstGeom>
          <a:noFill/>
          <a:ln>
            <a:noFill/>
          </a:ln>
        </p:spPr>
      </p:sp>
      <p:sp>
        <p:nvSpPr>
          <p:cNvPr id="63" name="Google Shape;63;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4" name="Google Shape;6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8" name="Shape 18"/>
        <p:cNvGrpSpPr/>
        <p:nvPr/>
      </p:nvGrpSpPr>
      <p:grpSpPr>
        <a:xfrm>
          <a:off x="0" y="0"/>
          <a:ext cx="0" cy="0"/>
          <a:chOff x="0" y="0"/>
          <a:chExt cx="0" cy="0"/>
        </a:xfrm>
      </p:grpSpPr>
      <p:sp>
        <p:nvSpPr>
          <p:cNvPr id="19" name="Google Shape;19;p32"/>
          <p:cNvSpPr txBox="1"/>
          <p:nvPr>
            <p:ph type="ctrTitle"/>
          </p:nvPr>
        </p:nvSpPr>
        <p:spPr>
          <a:xfrm>
            <a:off x="1524000" y="1151522"/>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1" name="Google Shape;2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1" name="Google Shape;3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38"/>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2" name="Google Shape;42;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9"/>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9" name="Google Shape;4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BFBF">
            <a:alpha val="0"/>
          </a:srgbClr>
        </a:solidFill>
      </p:bgPr>
    </p:bg>
    <p:spTree>
      <p:nvGrpSpPr>
        <p:cNvPr id="9" name="Shape 9"/>
        <p:cNvGrpSpPr/>
        <p:nvPr/>
      </p:nvGrpSpPr>
      <p:grpSpPr>
        <a:xfrm>
          <a:off x="0" y="0"/>
          <a:ext cx="0" cy="0"/>
          <a:chOff x="0" y="0"/>
          <a:chExt cx="0" cy="0"/>
        </a:xfrm>
      </p:grpSpPr>
      <p:sp>
        <p:nvSpPr>
          <p:cNvPr id="10" name="Google Shape;10;p31"/>
          <p:cNvSpPr/>
          <p:nvPr/>
        </p:nvSpPr>
        <p:spPr>
          <a:xfrm>
            <a:off x="0" y="0"/>
            <a:ext cx="12192000" cy="913978"/>
          </a:xfrm>
          <a:prstGeom prst="rect">
            <a:avLst/>
          </a:prstGeom>
          <a:solidFill>
            <a:srgbClr val="3D9A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31"/>
          <p:cNvSpPr/>
          <p:nvPr/>
        </p:nvSpPr>
        <p:spPr>
          <a:xfrm>
            <a:off x="10599420" y="40248"/>
            <a:ext cx="150876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chemeClr val="lt1"/>
                </a:solidFill>
                <a:latin typeface="Arial Black"/>
                <a:ea typeface="Arial Black"/>
                <a:cs typeface="Arial Black"/>
                <a:sym typeface="Arial Black"/>
              </a:rPr>
              <a:t>SMITH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Open Sans Light"/>
                <a:ea typeface="Open Sans Light"/>
                <a:cs typeface="Open Sans Light"/>
                <a:sym typeface="Open Sans Light"/>
              </a:rPr>
              <a:t>DATATHON</a:t>
            </a:r>
            <a:endParaRPr b="0" i="0" sz="1400" u="none" cap="none" strike="noStrike">
              <a:solidFill>
                <a:srgbClr val="000000"/>
              </a:solidFill>
              <a:latin typeface="Arial"/>
              <a:ea typeface="Arial"/>
              <a:cs typeface="Arial"/>
              <a:sym typeface="Arial"/>
            </a:endParaRPr>
          </a:p>
        </p:txBody>
      </p:sp>
      <p:pic>
        <p:nvPicPr>
          <p:cNvPr descr="Logo&#10;&#10;Description automatically generated" id="14" name="Google Shape;14;p31"/>
          <p:cNvPicPr preferRelativeResize="0"/>
          <p:nvPr/>
        </p:nvPicPr>
        <p:blipFill rotWithShape="1">
          <a:blip r:embed="rId1">
            <a:alphaModFix/>
          </a:blip>
          <a:srcRect b="0" l="0" r="0" t="0"/>
          <a:stretch/>
        </p:blipFill>
        <p:spPr>
          <a:xfrm>
            <a:off x="4975129" y="5926993"/>
            <a:ext cx="2241741" cy="1223837"/>
          </a:xfrm>
          <a:prstGeom prst="rect">
            <a:avLst/>
          </a:prstGeom>
          <a:noFill/>
          <a:ln>
            <a:noFill/>
          </a:ln>
          <a:effectLst>
            <a:outerShdw blurRad="57150" rotWithShape="0" algn="bl" dir="5400000" dist="19050">
              <a:srgbClr val="000000">
                <a:alpha val="49803"/>
              </a:srgbClr>
            </a:outerShdw>
            <a:reflection blurRad="0" dir="5400000" dist="38100" endA="0" endPos="30000" fadeDir="5400012" kx="0" rotWithShape="0" algn="bl" stPos="0" sy="-100000" ky="0"/>
          </a:effectLst>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
          <p:cNvSpPr txBox="1"/>
          <p:nvPr/>
        </p:nvSpPr>
        <p:spPr>
          <a:xfrm>
            <a:off x="336900" y="2549550"/>
            <a:ext cx="11626500" cy="17589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None/>
            </a:pPr>
            <a:r>
              <a:rPr b="1" lang="en-US" sz="3600">
                <a:solidFill>
                  <a:schemeClr val="lt2"/>
                </a:solidFill>
                <a:latin typeface="Calibri"/>
                <a:ea typeface="Calibri"/>
                <a:cs typeface="Calibri"/>
                <a:sym typeface="Calibri"/>
              </a:rPr>
              <a:t>Sales Analysis &amp; Marketing Strategy </a:t>
            </a:r>
            <a:endParaRPr b="1" sz="3600">
              <a:solidFill>
                <a:schemeClr val="lt2"/>
              </a:solidFill>
              <a:latin typeface="Calibri"/>
              <a:ea typeface="Calibri"/>
              <a:cs typeface="Calibri"/>
              <a:sym typeface="Calibri"/>
            </a:endParaRPr>
          </a:p>
          <a:p>
            <a:pPr indent="0" lvl="0" marL="0" marR="0" rtl="0" algn="r">
              <a:lnSpc>
                <a:spcPct val="90000"/>
              </a:lnSpc>
              <a:spcBef>
                <a:spcPts val="0"/>
              </a:spcBef>
              <a:spcAft>
                <a:spcPts val="0"/>
              </a:spcAft>
              <a:buNone/>
            </a:pPr>
            <a:r>
              <a:rPr b="1" lang="en-US" sz="3600">
                <a:solidFill>
                  <a:schemeClr val="lt2"/>
                </a:solidFill>
                <a:latin typeface="Calibri"/>
                <a:ea typeface="Calibri"/>
                <a:cs typeface="Calibri"/>
                <a:sym typeface="Calibri"/>
              </a:rPr>
              <a:t>for Bandcamp </a:t>
            </a:r>
            <a:endParaRPr sz="100">
              <a:solidFill>
                <a:schemeClr val="lt2"/>
              </a:solidFill>
            </a:endParaRPr>
          </a:p>
        </p:txBody>
      </p:sp>
      <p:sp>
        <p:nvSpPr>
          <p:cNvPr id="72" name="Google Shape;72;p1"/>
          <p:cNvSpPr txBox="1"/>
          <p:nvPr/>
        </p:nvSpPr>
        <p:spPr>
          <a:xfrm>
            <a:off x="282750" y="2549550"/>
            <a:ext cx="11626500" cy="17589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None/>
            </a:pPr>
            <a:r>
              <a:rPr b="1" lang="en-US" sz="3600">
                <a:solidFill>
                  <a:srgbClr val="3D9AAA"/>
                </a:solidFill>
                <a:latin typeface="Calibri"/>
                <a:ea typeface="Calibri"/>
                <a:cs typeface="Calibri"/>
                <a:sym typeface="Calibri"/>
              </a:rPr>
              <a:t>Sales Analysis &amp; Marketing Strategy </a:t>
            </a:r>
            <a:endParaRPr b="1" sz="3600">
              <a:solidFill>
                <a:srgbClr val="3D9AAA"/>
              </a:solidFill>
              <a:latin typeface="Calibri"/>
              <a:ea typeface="Calibri"/>
              <a:cs typeface="Calibri"/>
              <a:sym typeface="Calibri"/>
            </a:endParaRPr>
          </a:p>
          <a:p>
            <a:pPr indent="0" lvl="0" marL="0" marR="0" rtl="0" algn="r">
              <a:lnSpc>
                <a:spcPct val="90000"/>
              </a:lnSpc>
              <a:spcBef>
                <a:spcPts val="0"/>
              </a:spcBef>
              <a:spcAft>
                <a:spcPts val="0"/>
              </a:spcAft>
              <a:buNone/>
            </a:pPr>
            <a:r>
              <a:rPr b="1" lang="en-US" sz="3600">
                <a:solidFill>
                  <a:srgbClr val="3D9AAA"/>
                </a:solidFill>
                <a:latin typeface="Calibri"/>
                <a:ea typeface="Calibri"/>
                <a:cs typeface="Calibri"/>
                <a:sym typeface="Calibri"/>
              </a:rPr>
              <a:t>for Bandcamp </a:t>
            </a:r>
            <a:endParaRPr sz="100">
              <a:solidFill>
                <a:srgbClr val="3D9AAA"/>
              </a:solidFill>
            </a:endParaRPr>
          </a:p>
        </p:txBody>
      </p:sp>
      <p:sp>
        <p:nvSpPr>
          <p:cNvPr id="73" name="Google Shape;73;p1"/>
          <p:cNvSpPr txBox="1"/>
          <p:nvPr>
            <p:ph idx="1" type="subTitle"/>
          </p:nvPr>
        </p:nvSpPr>
        <p:spPr>
          <a:xfrm>
            <a:off x="139625" y="5620544"/>
            <a:ext cx="4383088" cy="4000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rgbClr val="000000"/>
                </a:solidFill>
                <a:latin typeface="Calibri"/>
                <a:ea typeface="Calibri"/>
                <a:cs typeface="Calibri"/>
                <a:sym typeface="Calibri"/>
              </a:rPr>
              <a:t>Datathon Presentation - Team 7</a:t>
            </a:r>
            <a:endParaRPr b="0" i="0" sz="2400" u="none" cap="none" strike="noStrike">
              <a:solidFill>
                <a:srgbClr val="000000"/>
              </a:solidFill>
              <a:latin typeface="Calibri"/>
              <a:ea typeface="Calibri"/>
              <a:cs typeface="Calibri"/>
              <a:sym typeface="Calibri"/>
            </a:endParaRPr>
          </a:p>
        </p:txBody>
      </p:sp>
      <p:sp>
        <p:nvSpPr>
          <p:cNvPr id="74" name="Google Shape;74;p1"/>
          <p:cNvSpPr txBox="1"/>
          <p:nvPr/>
        </p:nvSpPr>
        <p:spPr>
          <a:xfrm>
            <a:off x="139659" y="6417919"/>
            <a:ext cx="1206541" cy="34921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April 27</a:t>
            </a:r>
            <a:r>
              <a:rPr b="0" baseline="30000" i="0" lang="en-US" sz="1200" u="none" cap="none" strike="noStrike">
                <a:solidFill>
                  <a:srgbClr val="888888"/>
                </a:solidFill>
                <a:latin typeface="Calibri"/>
                <a:ea typeface="Calibri"/>
                <a:cs typeface="Calibri"/>
                <a:sym typeface="Calibri"/>
              </a:rPr>
              <a:t>th</a:t>
            </a:r>
            <a:r>
              <a:rPr b="0" i="0" lang="en-US" sz="1200" u="none" cap="none" strike="noStrike">
                <a:solidFill>
                  <a:srgbClr val="888888"/>
                </a:solidFill>
                <a:latin typeface="Calibri"/>
                <a:ea typeface="Calibri"/>
                <a:cs typeface="Calibri"/>
                <a:sym typeface="Calibri"/>
              </a:rPr>
              <a:t>, 2022</a:t>
            </a:r>
            <a:endParaRPr b="0" i="0" sz="1200" u="none" cap="none" strike="noStrike">
              <a:solidFill>
                <a:srgbClr val="000000"/>
              </a:solidFill>
              <a:latin typeface="Calibri"/>
              <a:ea typeface="Calibri"/>
              <a:cs typeface="Calibri"/>
              <a:sym typeface="Calibri"/>
            </a:endParaRPr>
          </a:p>
        </p:txBody>
      </p:sp>
      <p:sp>
        <p:nvSpPr>
          <p:cNvPr id="75" name="Google Shape;75;p1"/>
          <p:cNvSpPr txBox="1"/>
          <p:nvPr/>
        </p:nvSpPr>
        <p:spPr>
          <a:xfrm>
            <a:off x="139625" y="6044049"/>
            <a:ext cx="57404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u="none" cap="none" strike="noStrike">
                <a:solidFill>
                  <a:schemeClr val="dk1"/>
                </a:solidFill>
                <a:latin typeface="Calibri"/>
                <a:ea typeface="Calibri"/>
                <a:cs typeface="Calibri"/>
                <a:sym typeface="Calibri"/>
              </a:rPr>
              <a:t>Chih-Hua Chang, Yufei Deng, Martina De Luca, Tiancheng Yang, Xinyi Zhang</a:t>
            </a:r>
            <a:endParaRPr b="0" i="0" u="none" cap="none" strike="noStrike">
              <a:solidFill>
                <a:schemeClr val="dk1"/>
              </a:solidFill>
              <a:latin typeface="Calibri"/>
              <a:ea typeface="Calibri"/>
              <a:cs typeface="Calibri"/>
              <a:sym typeface="Calibri"/>
            </a:endParaRPr>
          </a:p>
        </p:txBody>
      </p:sp>
      <p:pic>
        <p:nvPicPr>
          <p:cNvPr descr="Logo&#10;&#10;Description automatically generated" id="76" name="Google Shape;76;p1"/>
          <p:cNvPicPr preferRelativeResize="0"/>
          <p:nvPr/>
        </p:nvPicPr>
        <p:blipFill rotWithShape="1">
          <a:blip r:embed="rId3">
            <a:alphaModFix/>
          </a:blip>
          <a:srcRect b="0" l="0" r="0" t="0"/>
          <a:stretch/>
        </p:blipFill>
        <p:spPr>
          <a:xfrm>
            <a:off x="214875" y="2421850"/>
            <a:ext cx="3900300" cy="1861899"/>
          </a:xfrm>
          <a:prstGeom prst="rect">
            <a:avLst/>
          </a:prstGeom>
          <a:noFill/>
          <a:ln>
            <a:noFill/>
          </a:ln>
          <a:effectLst>
            <a:outerShdw blurRad="57150" rotWithShape="0" algn="bl" dir="5400000" dist="19050">
              <a:srgbClr val="000000">
                <a:alpha val="49803"/>
              </a:srgbClr>
            </a:outerShdw>
            <a:reflection blurRad="0" dir="5400000" dist="38100" endA="0" endPos="30000" fadeDir="5400012" kx="0" rotWithShape="0" algn="bl"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1b5b5031ff_5_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83" name="Google Shape;83;g11b5b5031ff_5_5"/>
          <p:cNvSpPr/>
          <p:nvPr/>
        </p:nvSpPr>
        <p:spPr>
          <a:xfrm>
            <a:off x="288400" y="188075"/>
            <a:ext cx="6212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800">
                <a:solidFill>
                  <a:schemeClr val="lt1"/>
                </a:solidFill>
                <a:latin typeface="Calibri"/>
                <a:ea typeface="Calibri"/>
                <a:cs typeface="Calibri"/>
                <a:sym typeface="Calibri"/>
              </a:rPr>
              <a:t>Introduction - Project Overview</a:t>
            </a:r>
            <a:endParaRPr b="1" i="0" sz="600" u="none" cap="none" strike="noStrike">
              <a:solidFill>
                <a:schemeClr val="lt1"/>
              </a:solidFill>
              <a:latin typeface="Calibri"/>
              <a:ea typeface="Calibri"/>
              <a:cs typeface="Calibri"/>
              <a:sym typeface="Calibri"/>
            </a:endParaRPr>
          </a:p>
        </p:txBody>
      </p:sp>
      <p:sp>
        <p:nvSpPr>
          <p:cNvPr id="84" name="Google Shape;84;g11b5b5031ff_5_5"/>
          <p:cNvSpPr txBox="1"/>
          <p:nvPr/>
        </p:nvSpPr>
        <p:spPr>
          <a:xfrm>
            <a:off x="102475" y="4602950"/>
            <a:ext cx="714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D9AAA"/>
                </a:solidFill>
                <a:latin typeface="Calibri"/>
                <a:ea typeface="Calibri"/>
                <a:cs typeface="Calibri"/>
                <a:sym typeface="Calibri"/>
              </a:rPr>
              <a:t>SWOT Analysis</a:t>
            </a:r>
            <a:endParaRPr b="1">
              <a:solidFill>
                <a:srgbClr val="3D9AAA"/>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S: Stable profitability since 2012; stronger connection with the artists</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W: Small company; behindhand technology</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O: Being acquired by EPIC; segment market competition is not fierce</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T: Spotify for artists as the competitor, while Spotify has more resources</a:t>
            </a:r>
            <a:endParaRPr>
              <a:latin typeface="Calibri"/>
              <a:ea typeface="Calibri"/>
              <a:cs typeface="Calibri"/>
              <a:sym typeface="Calibri"/>
            </a:endParaRPr>
          </a:p>
        </p:txBody>
      </p:sp>
      <p:sp>
        <p:nvSpPr>
          <p:cNvPr id="85" name="Google Shape;85;g11b5b5031ff_5_5"/>
          <p:cNvSpPr txBox="1"/>
          <p:nvPr/>
        </p:nvSpPr>
        <p:spPr>
          <a:xfrm>
            <a:off x="102475" y="3540500"/>
            <a:ext cx="472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D9AAA"/>
                </a:solidFill>
                <a:latin typeface="Calibri"/>
                <a:ea typeface="Calibri"/>
                <a:cs typeface="Calibri"/>
                <a:sym typeface="Calibri"/>
              </a:rPr>
              <a:t>Features</a:t>
            </a:r>
            <a:endParaRPr b="1">
              <a:solidFill>
                <a:srgbClr val="3D9AAA"/>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Low processing fee, more artist friendly</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Live Stream</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Bandcamp Friday</a:t>
            </a:r>
            <a:endParaRPr>
              <a:latin typeface="Calibri"/>
              <a:ea typeface="Calibri"/>
              <a:cs typeface="Calibri"/>
              <a:sym typeface="Calibri"/>
            </a:endParaRPr>
          </a:p>
        </p:txBody>
      </p:sp>
      <p:pic>
        <p:nvPicPr>
          <p:cNvPr id="86" name="Google Shape;86;g11b5b5031ff_5_5" title="Points scored"/>
          <p:cNvPicPr preferRelativeResize="0"/>
          <p:nvPr/>
        </p:nvPicPr>
        <p:blipFill>
          <a:blip r:embed="rId3">
            <a:alphaModFix/>
          </a:blip>
          <a:stretch>
            <a:fillRect/>
          </a:stretch>
        </p:blipFill>
        <p:spPr>
          <a:xfrm>
            <a:off x="8231388" y="4144775"/>
            <a:ext cx="3501624" cy="2165175"/>
          </a:xfrm>
          <a:prstGeom prst="rect">
            <a:avLst/>
          </a:prstGeom>
          <a:noFill/>
          <a:ln cap="flat" cmpd="sng" w="9525">
            <a:solidFill>
              <a:srgbClr val="44546A"/>
            </a:solidFill>
            <a:prstDash val="solid"/>
            <a:round/>
            <a:headEnd len="sm" w="sm" type="none"/>
            <a:tailEnd len="sm" w="sm" type="none"/>
          </a:ln>
        </p:spPr>
      </p:pic>
      <p:pic>
        <p:nvPicPr>
          <p:cNvPr id="87" name="Google Shape;87;g11b5b5031ff_5_5"/>
          <p:cNvPicPr preferRelativeResize="0"/>
          <p:nvPr/>
        </p:nvPicPr>
        <p:blipFill>
          <a:blip r:embed="rId4">
            <a:alphaModFix/>
          </a:blip>
          <a:stretch>
            <a:fillRect/>
          </a:stretch>
        </p:blipFill>
        <p:spPr>
          <a:xfrm>
            <a:off x="8579475" y="1235100"/>
            <a:ext cx="2805450" cy="2515900"/>
          </a:xfrm>
          <a:prstGeom prst="rect">
            <a:avLst/>
          </a:prstGeom>
          <a:noFill/>
          <a:ln cap="flat" cmpd="sng" w="9525">
            <a:solidFill>
              <a:srgbClr val="44546A"/>
            </a:solidFill>
            <a:prstDash val="solid"/>
            <a:round/>
            <a:headEnd len="sm" w="sm" type="none"/>
            <a:tailEnd len="sm" w="sm" type="none"/>
          </a:ln>
        </p:spPr>
      </p:pic>
      <p:sp>
        <p:nvSpPr>
          <p:cNvPr id="88" name="Google Shape;88;g11b5b5031ff_5_5"/>
          <p:cNvSpPr txBox="1"/>
          <p:nvPr/>
        </p:nvSpPr>
        <p:spPr>
          <a:xfrm>
            <a:off x="4501125" y="2845313"/>
            <a:ext cx="33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t/>
            </a:r>
            <a:endParaRPr/>
          </a:p>
        </p:txBody>
      </p:sp>
      <p:sp>
        <p:nvSpPr>
          <p:cNvPr id="89" name="Google Shape;89;g11b5b5031ff_5_5"/>
          <p:cNvSpPr txBox="1"/>
          <p:nvPr/>
        </p:nvSpPr>
        <p:spPr>
          <a:xfrm>
            <a:off x="499750" y="2570300"/>
            <a:ext cx="660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market share increases by </a:t>
            </a:r>
            <a:r>
              <a:rPr b="1" lang="en-US" sz="3900">
                <a:solidFill>
                  <a:srgbClr val="3D9AAA"/>
                </a:solidFill>
                <a:latin typeface="Calibri"/>
                <a:ea typeface="Calibri"/>
                <a:cs typeface="Calibri"/>
                <a:sym typeface="Calibri"/>
              </a:rPr>
              <a:t>1%</a:t>
            </a:r>
            <a:r>
              <a:rPr b="1" lang="en-US" sz="4000">
                <a:solidFill>
                  <a:schemeClr val="dk1"/>
                </a:solidFill>
                <a:latin typeface="Calibri"/>
                <a:ea typeface="Calibri"/>
                <a:cs typeface="Calibri"/>
                <a:sym typeface="Calibri"/>
              </a:rPr>
              <a:t>=</a:t>
            </a:r>
            <a:r>
              <a:rPr b="1" lang="en-US">
                <a:solidFill>
                  <a:srgbClr val="FF0000"/>
                </a:solidFill>
                <a:latin typeface="Calibri"/>
                <a:ea typeface="Calibri"/>
                <a:cs typeface="Calibri"/>
                <a:sym typeface="Calibri"/>
              </a:rPr>
              <a:t> </a:t>
            </a:r>
            <a:r>
              <a:rPr b="1" lang="en-US">
                <a:solidFill>
                  <a:schemeClr val="dk1"/>
                </a:solidFill>
                <a:latin typeface="Calibri"/>
                <a:ea typeface="Calibri"/>
                <a:cs typeface="Calibri"/>
                <a:sym typeface="Calibri"/>
              </a:rPr>
              <a:t> </a:t>
            </a:r>
            <a:r>
              <a:rPr b="1" lang="en-US">
                <a:solidFill>
                  <a:srgbClr val="000000"/>
                </a:solidFill>
                <a:latin typeface="Calibri"/>
                <a:ea typeface="Calibri"/>
                <a:cs typeface="Calibri"/>
                <a:sym typeface="Calibri"/>
              </a:rPr>
              <a:t>extra</a:t>
            </a:r>
            <a:r>
              <a:rPr b="1" lang="en-US">
                <a:solidFill>
                  <a:srgbClr val="FF0000"/>
                </a:solidFill>
                <a:latin typeface="Calibri"/>
                <a:ea typeface="Calibri"/>
                <a:cs typeface="Calibri"/>
                <a:sym typeface="Calibri"/>
              </a:rPr>
              <a:t> </a:t>
            </a:r>
            <a:r>
              <a:rPr b="1" lang="en-US" sz="4000">
                <a:solidFill>
                  <a:srgbClr val="3D9AAA"/>
                </a:solidFill>
                <a:latin typeface="Calibri"/>
                <a:ea typeface="Calibri"/>
                <a:cs typeface="Calibri"/>
                <a:sym typeface="Calibri"/>
              </a:rPr>
              <a:t>200 Million</a:t>
            </a:r>
            <a:r>
              <a:rPr b="1" lang="en-US">
                <a:solidFill>
                  <a:srgbClr val="FF0000"/>
                </a:solidFill>
                <a:latin typeface="Calibri"/>
                <a:ea typeface="Calibri"/>
                <a:cs typeface="Calibri"/>
                <a:sym typeface="Calibri"/>
              </a:rPr>
              <a:t> </a:t>
            </a:r>
            <a:endParaRPr b="1">
              <a:latin typeface="Calibri"/>
              <a:ea typeface="Calibri"/>
              <a:cs typeface="Calibri"/>
              <a:sym typeface="Calibri"/>
            </a:endParaRPr>
          </a:p>
        </p:txBody>
      </p:sp>
      <p:sp>
        <p:nvSpPr>
          <p:cNvPr id="90" name="Google Shape;90;g11b5b5031ff_5_5"/>
          <p:cNvSpPr txBox="1"/>
          <p:nvPr/>
        </p:nvSpPr>
        <p:spPr>
          <a:xfrm>
            <a:off x="306250" y="1192225"/>
            <a:ext cx="69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g11b5b5031ff_5_5"/>
          <p:cNvSpPr txBox="1"/>
          <p:nvPr/>
        </p:nvSpPr>
        <p:spPr>
          <a:xfrm>
            <a:off x="102475" y="1308500"/>
            <a:ext cx="7551900" cy="10920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None/>
            </a:pPr>
            <a:r>
              <a:rPr lang="en-US">
                <a:solidFill>
                  <a:schemeClr val="dk1"/>
                </a:solidFill>
                <a:latin typeface="Calibri"/>
                <a:ea typeface="Calibri"/>
                <a:cs typeface="Calibri"/>
                <a:sym typeface="Calibri"/>
              </a:rPr>
              <a:t>We have performed a sales and revenue analysis based on Bandcamp’s historical sales to provide assessment and forecast. </a:t>
            </a:r>
            <a:endParaRPr>
              <a:solidFill>
                <a:schemeClr val="dk1"/>
              </a:solidFill>
              <a:latin typeface="Calibri"/>
              <a:ea typeface="Calibri"/>
              <a:cs typeface="Calibri"/>
              <a:sym typeface="Calibri"/>
            </a:endParaRPr>
          </a:p>
          <a:p>
            <a:pPr indent="0" lvl="0" marL="0" rtl="0" algn="l">
              <a:lnSpc>
                <a:spcPct val="107000"/>
              </a:lnSpc>
              <a:spcBef>
                <a:spcPts val="0"/>
              </a:spcBef>
              <a:spcAft>
                <a:spcPts val="0"/>
              </a:spcAft>
              <a:buClr>
                <a:schemeClr val="dk1"/>
              </a:buClr>
              <a:buFont typeface="Arial"/>
              <a:buNone/>
            </a:pPr>
            <a:r>
              <a:rPr lang="en-US">
                <a:solidFill>
                  <a:schemeClr val="dk1"/>
                </a:solidFill>
                <a:latin typeface="Calibri"/>
                <a:ea typeface="Calibri"/>
                <a:cs typeface="Calibri"/>
                <a:sym typeface="Calibri"/>
              </a:rPr>
              <a:t>In addition, by identifying market opportunities and our recommendations to increase the market share for the following years.</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2260ed96af_0_48"/>
          <p:cNvSpPr/>
          <p:nvPr/>
        </p:nvSpPr>
        <p:spPr>
          <a:xfrm>
            <a:off x="387000" y="1239038"/>
            <a:ext cx="5326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700">
                <a:solidFill>
                  <a:srgbClr val="3D9AAA"/>
                </a:solidFill>
                <a:latin typeface="Calibri"/>
                <a:ea typeface="Calibri"/>
                <a:cs typeface="Calibri"/>
                <a:sym typeface="Calibri"/>
              </a:rPr>
              <a:t>Item Type</a:t>
            </a:r>
            <a:endParaRPr b="1" i="0" sz="2700" u="none" cap="none" strike="noStrike">
              <a:solidFill>
                <a:srgbClr val="3D9AAA"/>
              </a:solidFill>
              <a:latin typeface="Calibri"/>
              <a:ea typeface="Calibri"/>
              <a:cs typeface="Calibri"/>
              <a:sym typeface="Calibri"/>
            </a:endParaRPr>
          </a:p>
        </p:txBody>
      </p:sp>
      <p:sp>
        <p:nvSpPr>
          <p:cNvPr id="98" name="Google Shape;98;g12260ed96af_0_48"/>
          <p:cNvSpPr txBox="1"/>
          <p:nvPr/>
        </p:nvSpPr>
        <p:spPr>
          <a:xfrm>
            <a:off x="1409700" y="5502300"/>
            <a:ext cx="3281400" cy="33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US" sz="1100">
                <a:solidFill>
                  <a:schemeClr val="dk1"/>
                </a:solidFill>
                <a:latin typeface="Calibri"/>
                <a:ea typeface="Calibri"/>
                <a:cs typeface="Calibri"/>
                <a:sym typeface="Calibri"/>
              </a:rPr>
              <a:t>p = physical items; </a:t>
            </a:r>
            <a:r>
              <a:rPr lang="en-US" sz="1100">
                <a:solidFill>
                  <a:schemeClr val="dk1"/>
                </a:solidFill>
                <a:latin typeface="Calibri"/>
                <a:ea typeface="Calibri"/>
                <a:cs typeface="Calibri"/>
                <a:sym typeface="Calibri"/>
              </a:rPr>
              <a:t>a = digital album; t = digital tracks</a:t>
            </a:r>
            <a:endParaRPr sz="1100">
              <a:latin typeface="Calibri"/>
              <a:ea typeface="Calibri"/>
              <a:cs typeface="Calibri"/>
              <a:sym typeface="Calibri"/>
            </a:endParaRPr>
          </a:p>
        </p:txBody>
      </p:sp>
      <p:sp>
        <p:nvSpPr>
          <p:cNvPr id="99" name="Google Shape;99;g12260ed96af_0_48"/>
          <p:cNvSpPr txBox="1"/>
          <p:nvPr/>
        </p:nvSpPr>
        <p:spPr>
          <a:xfrm>
            <a:off x="500550" y="1826950"/>
            <a:ext cx="5099700" cy="12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By analyzing the type of the item sold, we can see which type of product is dominating the market.</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Physical items and digital albums sales the most in Bandcamp</a:t>
            </a:r>
            <a:endParaRPr>
              <a:latin typeface="Calibri"/>
              <a:ea typeface="Calibri"/>
              <a:cs typeface="Calibri"/>
              <a:sym typeface="Calibri"/>
            </a:endParaRPr>
          </a:p>
          <a:p>
            <a:pPr indent="-317500" lvl="0" marL="457200" rtl="0" algn="l">
              <a:lnSpc>
                <a:spcPct val="108000"/>
              </a:lnSpc>
              <a:spcBef>
                <a:spcPts val="0"/>
              </a:spcBef>
              <a:spcAft>
                <a:spcPts val="0"/>
              </a:spcAft>
              <a:buClr>
                <a:srgbClr val="3D9AAA"/>
              </a:buClr>
              <a:buSzPts val="1400"/>
              <a:buFont typeface="Calibri"/>
              <a:buChar char="●"/>
            </a:pPr>
            <a:r>
              <a:rPr lang="en-US">
                <a:latin typeface="Calibri"/>
                <a:ea typeface="Calibri"/>
                <a:cs typeface="Calibri"/>
                <a:sym typeface="Calibri"/>
              </a:rPr>
              <a:t>Although digital albums sales more in the market, </a:t>
            </a:r>
            <a:r>
              <a:rPr lang="en-US">
                <a:latin typeface="Calibri"/>
                <a:ea typeface="Calibri"/>
                <a:cs typeface="Calibri"/>
                <a:sym typeface="Calibri"/>
              </a:rPr>
              <a:t>physical</a:t>
            </a:r>
            <a:r>
              <a:rPr lang="en-US">
                <a:latin typeface="Calibri"/>
                <a:ea typeface="Calibri"/>
                <a:cs typeface="Calibri"/>
                <a:sym typeface="Calibri"/>
              </a:rPr>
              <a:t> items makes more revenue than digital albums.</a:t>
            </a:r>
            <a:endParaRPr>
              <a:latin typeface="Calibri"/>
              <a:ea typeface="Calibri"/>
              <a:cs typeface="Calibri"/>
              <a:sym typeface="Calibri"/>
            </a:endParaRPr>
          </a:p>
        </p:txBody>
      </p:sp>
      <p:sp>
        <p:nvSpPr>
          <p:cNvPr id="100" name="Google Shape;100;g12260ed96af_0_48"/>
          <p:cNvSpPr txBox="1"/>
          <p:nvPr/>
        </p:nvSpPr>
        <p:spPr>
          <a:xfrm>
            <a:off x="6528300" y="1750750"/>
            <a:ext cx="520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Based on  the relationship between keyword and  revenue, we can see that </a:t>
            </a:r>
            <a:r>
              <a:rPr lang="en-US">
                <a:latin typeface="Calibri"/>
                <a:ea typeface="Calibri"/>
                <a:cs typeface="Calibri"/>
                <a:sym typeface="Calibri"/>
              </a:rPr>
              <a:t>which</a:t>
            </a:r>
            <a:r>
              <a:rPr lang="en-US">
                <a:latin typeface="Calibri"/>
                <a:ea typeface="Calibri"/>
                <a:cs typeface="Calibri"/>
                <a:sym typeface="Calibri"/>
              </a:rPr>
              <a:t> genres are likely to sale more</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Electronic, rock, alternative are the keywords that </a:t>
            </a:r>
            <a:r>
              <a:rPr lang="en-US">
                <a:latin typeface="Calibri"/>
                <a:ea typeface="Calibri"/>
                <a:cs typeface="Calibri"/>
                <a:sym typeface="Calibri"/>
              </a:rPr>
              <a:t>contribute the most in the revenue</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Users tend to support local artists, however, music produced in London is considered more widely-spread.</a:t>
            </a:r>
            <a:endParaRPr>
              <a:latin typeface="Calibri"/>
              <a:ea typeface="Calibri"/>
              <a:cs typeface="Calibri"/>
              <a:sym typeface="Calibri"/>
            </a:endParaRPr>
          </a:p>
        </p:txBody>
      </p:sp>
      <p:cxnSp>
        <p:nvCxnSpPr>
          <p:cNvPr id="101" name="Google Shape;101;g12260ed96af_0_48"/>
          <p:cNvCxnSpPr/>
          <p:nvPr/>
        </p:nvCxnSpPr>
        <p:spPr>
          <a:xfrm>
            <a:off x="6089700" y="1153450"/>
            <a:ext cx="12600" cy="5080200"/>
          </a:xfrm>
          <a:prstGeom prst="straightConnector1">
            <a:avLst/>
          </a:prstGeom>
          <a:noFill/>
          <a:ln cap="flat" cmpd="sng" w="28575">
            <a:solidFill>
              <a:srgbClr val="3D9AAA"/>
            </a:solidFill>
            <a:prstDash val="dash"/>
            <a:round/>
            <a:headEnd len="med" w="med" type="none"/>
            <a:tailEnd len="med" w="med" type="none"/>
          </a:ln>
        </p:spPr>
      </p:cxnSp>
      <p:pic>
        <p:nvPicPr>
          <p:cNvPr id="102" name="Google Shape;102;g12260ed96af_0_48"/>
          <p:cNvPicPr preferRelativeResize="0"/>
          <p:nvPr/>
        </p:nvPicPr>
        <p:blipFill>
          <a:blip r:embed="rId3">
            <a:alphaModFix/>
          </a:blip>
          <a:stretch>
            <a:fillRect/>
          </a:stretch>
        </p:blipFill>
        <p:spPr>
          <a:xfrm>
            <a:off x="6690775" y="3205450"/>
            <a:ext cx="4876749" cy="3015060"/>
          </a:xfrm>
          <a:prstGeom prst="rect">
            <a:avLst/>
          </a:prstGeom>
          <a:noFill/>
          <a:ln cap="flat" cmpd="sng" w="9525">
            <a:solidFill>
              <a:schemeClr val="dk2"/>
            </a:solidFill>
            <a:prstDash val="solid"/>
            <a:round/>
            <a:headEnd len="sm" w="sm" type="none"/>
            <a:tailEnd len="sm" w="sm" type="none"/>
          </a:ln>
        </p:spPr>
      </p:pic>
      <p:pic>
        <p:nvPicPr>
          <p:cNvPr id="103" name="Google Shape;103;g12260ed96af_0_48"/>
          <p:cNvPicPr preferRelativeResize="0"/>
          <p:nvPr/>
        </p:nvPicPr>
        <p:blipFill rotWithShape="1">
          <a:blip r:embed="rId4">
            <a:alphaModFix/>
          </a:blip>
          <a:srcRect b="40729" l="41355" r="47694" t="42991"/>
          <a:stretch/>
        </p:blipFill>
        <p:spPr>
          <a:xfrm>
            <a:off x="119250" y="5926150"/>
            <a:ext cx="668700" cy="795300"/>
          </a:xfrm>
          <a:prstGeom prst="rect">
            <a:avLst/>
          </a:prstGeom>
          <a:noFill/>
          <a:ln cap="flat" cmpd="sng" w="9525">
            <a:solidFill>
              <a:srgbClr val="44546A"/>
            </a:solidFill>
            <a:prstDash val="solid"/>
            <a:round/>
            <a:headEnd len="sm" w="sm" type="none"/>
            <a:tailEnd len="sm" w="sm" type="none"/>
          </a:ln>
        </p:spPr>
      </p:pic>
      <p:sp>
        <p:nvSpPr>
          <p:cNvPr id="104" name="Google Shape;104;g12260ed96af_0_48"/>
          <p:cNvSpPr/>
          <p:nvPr/>
        </p:nvSpPr>
        <p:spPr>
          <a:xfrm>
            <a:off x="288400" y="188075"/>
            <a:ext cx="6212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lt1"/>
                </a:solidFill>
                <a:latin typeface="Calibri"/>
                <a:ea typeface="Calibri"/>
                <a:cs typeface="Calibri"/>
                <a:sym typeface="Calibri"/>
              </a:rPr>
              <a:t>Analysis of </a:t>
            </a:r>
            <a:r>
              <a:rPr b="1" lang="en-US" sz="2800">
                <a:solidFill>
                  <a:schemeClr val="lt1"/>
                </a:solidFill>
                <a:latin typeface="Calibri"/>
                <a:ea typeface="Calibri"/>
                <a:cs typeface="Calibri"/>
                <a:sym typeface="Calibri"/>
              </a:rPr>
              <a:t>Items Sold</a:t>
            </a:r>
            <a:endParaRPr b="1" i="0" sz="600" u="none" cap="none" strike="noStrike">
              <a:solidFill>
                <a:schemeClr val="lt1"/>
              </a:solidFill>
              <a:latin typeface="Calibri"/>
              <a:ea typeface="Calibri"/>
              <a:cs typeface="Calibri"/>
              <a:sym typeface="Calibri"/>
            </a:endParaRPr>
          </a:p>
        </p:txBody>
      </p:sp>
      <p:grpSp>
        <p:nvGrpSpPr>
          <p:cNvPr id="105" name="Google Shape;105;g12260ed96af_0_48"/>
          <p:cNvGrpSpPr/>
          <p:nvPr/>
        </p:nvGrpSpPr>
        <p:grpSpPr>
          <a:xfrm>
            <a:off x="371992" y="3320081"/>
            <a:ext cx="5356815" cy="2023799"/>
            <a:chOff x="386600" y="3410375"/>
            <a:chExt cx="5356815" cy="2023799"/>
          </a:xfrm>
        </p:grpSpPr>
        <p:pic>
          <p:nvPicPr>
            <p:cNvPr id="106" name="Google Shape;106;g12260ed96af_0_48"/>
            <p:cNvPicPr preferRelativeResize="0"/>
            <p:nvPr/>
          </p:nvPicPr>
          <p:blipFill rotWithShape="1">
            <a:blip r:embed="rId5">
              <a:alphaModFix/>
            </a:blip>
            <a:srcRect b="0" l="0" r="48825" t="0"/>
            <a:stretch/>
          </p:blipFill>
          <p:spPr>
            <a:xfrm>
              <a:off x="3076989" y="3410375"/>
              <a:ext cx="2666426" cy="2023799"/>
            </a:xfrm>
            <a:prstGeom prst="rect">
              <a:avLst/>
            </a:prstGeom>
            <a:noFill/>
            <a:ln cap="flat" cmpd="sng" w="9525">
              <a:solidFill>
                <a:schemeClr val="dk2"/>
              </a:solidFill>
              <a:prstDash val="solid"/>
              <a:round/>
              <a:headEnd len="sm" w="sm" type="none"/>
              <a:tailEnd len="sm" w="sm" type="none"/>
            </a:ln>
          </p:spPr>
        </p:pic>
        <p:pic>
          <p:nvPicPr>
            <p:cNvPr id="107" name="Google Shape;107;g12260ed96af_0_48"/>
            <p:cNvPicPr preferRelativeResize="0"/>
            <p:nvPr/>
          </p:nvPicPr>
          <p:blipFill rotWithShape="1">
            <a:blip r:embed="rId5">
              <a:alphaModFix/>
            </a:blip>
            <a:srcRect b="0" l="50624" r="0" t="0"/>
            <a:stretch/>
          </p:blipFill>
          <p:spPr>
            <a:xfrm>
              <a:off x="386600" y="3410375"/>
              <a:ext cx="2572699" cy="2023799"/>
            </a:xfrm>
            <a:prstGeom prst="rect">
              <a:avLst/>
            </a:prstGeom>
            <a:noFill/>
            <a:ln cap="flat" cmpd="sng" w="9525">
              <a:solidFill>
                <a:schemeClr val="dk2"/>
              </a:solidFill>
              <a:prstDash val="solid"/>
              <a:round/>
              <a:headEnd len="sm" w="sm" type="none"/>
              <a:tailEnd len="sm" w="sm" type="none"/>
            </a:ln>
          </p:spPr>
        </p:pic>
      </p:grpSp>
      <p:sp>
        <p:nvSpPr>
          <p:cNvPr id="108" name="Google Shape;108;g12260ed96af_0_48"/>
          <p:cNvSpPr/>
          <p:nvPr/>
        </p:nvSpPr>
        <p:spPr>
          <a:xfrm>
            <a:off x="6465750" y="1239038"/>
            <a:ext cx="5326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700">
                <a:solidFill>
                  <a:srgbClr val="3D9AAA"/>
                </a:solidFill>
                <a:latin typeface="Calibri"/>
                <a:ea typeface="Calibri"/>
                <a:cs typeface="Calibri"/>
                <a:sym typeface="Calibri"/>
              </a:rPr>
              <a:t>Keyword</a:t>
            </a:r>
            <a:endParaRPr b="1" i="0" sz="2700" u="none" cap="none" strike="noStrike">
              <a:solidFill>
                <a:srgbClr val="3D9AAA"/>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2260ed96af_0_55"/>
          <p:cNvSpPr/>
          <p:nvPr/>
        </p:nvSpPr>
        <p:spPr>
          <a:xfrm>
            <a:off x="6401938" y="1090144"/>
            <a:ext cx="5546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700">
                <a:solidFill>
                  <a:srgbClr val="3D9AAA"/>
                </a:solidFill>
                <a:latin typeface="Calibri"/>
                <a:ea typeface="Calibri"/>
                <a:cs typeface="Calibri"/>
                <a:sym typeface="Calibri"/>
              </a:rPr>
              <a:t>Future</a:t>
            </a:r>
            <a:r>
              <a:rPr b="1" lang="en-US" sz="2700">
                <a:solidFill>
                  <a:srgbClr val="3D9AAA"/>
                </a:solidFill>
                <a:latin typeface="Calibri"/>
                <a:ea typeface="Calibri"/>
                <a:cs typeface="Calibri"/>
                <a:sym typeface="Calibri"/>
              </a:rPr>
              <a:t> State</a:t>
            </a:r>
            <a:endParaRPr b="1" i="0" sz="2700" u="none" cap="none" strike="noStrike">
              <a:solidFill>
                <a:srgbClr val="3D9AAA"/>
              </a:solidFill>
              <a:latin typeface="Calibri"/>
              <a:ea typeface="Calibri"/>
              <a:cs typeface="Calibri"/>
              <a:sym typeface="Calibri"/>
            </a:endParaRPr>
          </a:p>
        </p:txBody>
      </p:sp>
      <p:sp>
        <p:nvSpPr>
          <p:cNvPr id="115" name="Google Shape;115;g12260ed96af_0_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16" name="Google Shape;116;g12260ed96af_0_55"/>
          <p:cNvSpPr/>
          <p:nvPr/>
        </p:nvSpPr>
        <p:spPr>
          <a:xfrm>
            <a:off x="288400" y="188075"/>
            <a:ext cx="6212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lt1"/>
                </a:solidFill>
                <a:latin typeface="Calibri"/>
                <a:ea typeface="Calibri"/>
                <a:cs typeface="Calibri"/>
                <a:sym typeface="Calibri"/>
              </a:rPr>
              <a:t>Analysis of </a:t>
            </a:r>
            <a:r>
              <a:rPr b="1" lang="en-US" sz="2800">
                <a:solidFill>
                  <a:schemeClr val="lt1"/>
                </a:solidFill>
                <a:latin typeface="Calibri"/>
                <a:ea typeface="Calibri"/>
                <a:cs typeface="Calibri"/>
                <a:sym typeface="Calibri"/>
              </a:rPr>
              <a:t>Sales </a:t>
            </a:r>
            <a:r>
              <a:rPr b="1" i="0" lang="en-US" sz="2800" u="none" cap="none" strike="noStrike">
                <a:solidFill>
                  <a:schemeClr val="lt1"/>
                </a:solidFill>
                <a:latin typeface="Calibri"/>
                <a:ea typeface="Calibri"/>
                <a:cs typeface="Calibri"/>
                <a:sym typeface="Calibri"/>
              </a:rPr>
              <a:t>Revenue and Forecast</a:t>
            </a:r>
            <a:endParaRPr b="1" i="0" sz="600" u="none" cap="none" strike="noStrike">
              <a:solidFill>
                <a:schemeClr val="lt1"/>
              </a:solidFill>
              <a:latin typeface="Calibri"/>
              <a:ea typeface="Calibri"/>
              <a:cs typeface="Calibri"/>
              <a:sym typeface="Calibri"/>
            </a:endParaRPr>
          </a:p>
        </p:txBody>
      </p:sp>
      <p:pic>
        <p:nvPicPr>
          <p:cNvPr id="117" name="Google Shape;117;g12260ed96af_0_55"/>
          <p:cNvPicPr preferRelativeResize="0"/>
          <p:nvPr/>
        </p:nvPicPr>
        <p:blipFill rotWithShape="1">
          <a:blip r:embed="rId3">
            <a:alphaModFix/>
          </a:blip>
          <a:srcRect b="40729" l="41355" r="47694" t="42991"/>
          <a:stretch/>
        </p:blipFill>
        <p:spPr>
          <a:xfrm>
            <a:off x="119250" y="5926150"/>
            <a:ext cx="668700" cy="795300"/>
          </a:xfrm>
          <a:prstGeom prst="rect">
            <a:avLst/>
          </a:prstGeom>
          <a:noFill/>
          <a:ln cap="flat" cmpd="sng" w="9525">
            <a:solidFill>
              <a:srgbClr val="44546A"/>
            </a:solidFill>
            <a:prstDash val="solid"/>
            <a:round/>
            <a:headEnd len="sm" w="sm" type="none"/>
            <a:tailEnd len="sm" w="sm" type="none"/>
          </a:ln>
        </p:spPr>
      </p:pic>
      <p:grpSp>
        <p:nvGrpSpPr>
          <p:cNvPr id="118" name="Google Shape;118;g12260ed96af_0_55"/>
          <p:cNvGrpSpPr/>
          <p:nvPr/>
        </p:nvGrpSpPr>
        <p:grpSpPr>
          <a:xfrm>
            <a:off x="127012" y="3793279"/>
            <a:ext cx="5868850" cy="2041776"/>
            <a:chOff x="119250" y="3793275"/>
            <a:chExt cx="5868850" cy="2041776"/>
          </a:xfrm>
        </p:grpSpPr>
        <p:pic>
          <p:nvPicPr>
            <p:cNvPr id="119" name="Google Shape;119;g12260ed96af_0_55"/>
            <p:cNvPicPr preferRelativeResize="0"/>
            <p:nvPr/>
          </p:nvPicPr>
          <p:blipFill rotWithShape="1">
            <a:blip r:embed="rId3">
              <a:alphaModFix/>
            </a:blip>
            <a:srcRect b="58184" l="2856" r="54121" t="3428"/>
            <a:stretch/>
          </p:blipFill>
          <p:spPr>
            <a:xfrm>
              <a:off x="3104475" y="3793275"/>
              <a:ext cx="2883625" cy="2041776"/>
            </a:xfrm>
            <a:prstGeom prst="rect">
              <a:avLst/>
            </a:prstGeom>
            <a:noFill/>
            <a:ln cap="flat" cmpd="sng" w="9525">
              <a:solidFill>
                <a:srgbClr val="44546A"/>
              </a:solidFill>
              <a:prstDash val="solid"/>
              <a:round/>
              <a:headEnd len="sm" w="sm" type="none"/>
              <a:tailEnd len="sm" w="sm" type="none"/>
            </a:ln>
          </p:spPr>
        </p:pic>
        <p:pic>
          <p:nvPicPr>
            <p:cNvPr id="120" name="Google Shape;120;g12260ed96af_0_55"/>
            <p:cNvPicPr preferRelativeResize="0"/>
            <p:nvPr/>
          </p:nvPicPr>
          <p:blipFill rotWithShape="1">
            <a:blip r:embed="rId3">
              <a:alphaModFix/>
            </a:blip>
            <a:srcRect b="57646" l="51497" r="5480" t="3965"/>
            <a:stretch/>
          </p:blipFill>
          <p:spPr>
            <a:xfrm>
              <a:off x="119250" y="3793275"/>
              <a:ext cx="2883625" cy="2041776"/>
            </a:xfrm>
            <a:prstGeom prst="rect">
              <a:avLst/>
            </a:prstGeom>
            <a:noFill/>
            <a:ln cap="flat" cmpd="sng" w="9525">
              <a:solidFill>
                <a:srgbClr val="44546A"/>
              </a:solidFill>
              <a:prstDash val="solid"/>
              <a:round/>
              <a:headEnd len="sm" w="sm" type="none"/>
              <a:tailEnd len="sm" w="sm" type="none"/>
            </a:ln>
          </p:spPr>
        </p:pic>
      </p:grpSp>
      <p:sp>
        <p:nvSpPr>
          <p:cNvPr id="121" name="Google Shape;121;g12260ed96af_0_55"/>
          <p:cNvSpPr txBox="1"/>
          <p:nvPr/>
        </p:nvSpPr>
        <p:spPr>
          <a:xfrm>
            <a:off x="416038" y="1666713"/>
            <a:ext cx="5290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By </a:t>
            </a:r>
            <a:r>
              <a:rPr lang="en-US">
                <a:latin typeface="Calibri"/>
                <a:ea typeface="Calibri"/>
                <a:cs typeface="Calibri"/>
                <a:sym typeface="Calibri"/>
              </a:rPr>
              <a:t>analyzing</a:t>
            </a:r>
            <a:r>
              <a:rPr lang="en-US">
                <a:latin typeface="Calibri"/>
                <a:ea typeface="Calibri"/>
                <a:cs typeface="Calibri"/>
                <a:sym typeface="Calibri"/>
              </a:rPr>
              <a:t> the Bandcamp sales data from September to October 2020, we can assess the total revenue for the company </a:t>
            </a:r>
            <a:r>
              <a:rPr lang="en-US">
                <a:latin typeface="Calibri"/>
                <a:ea typeface="Calibri"/>
                <a:cs typeface="Calibri"/>
                <a:sym typeface="Calibri"/>
              </a:rPr>
              <a:t>globally</a:t>
            </a:r>
            <a:r>
              <a:rPr lang="en-US">
                <a:latin typeface="Calibri"/>
                <a:ea typeface="Calibri"/>
                <a:cs typeface="Calibri"/>
                <a:sym typeface="Calibri"/>
              </a:rPr>
              <a:t> and by country.</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Biggest markets: United States, Great Britain, Germany, Australia, Canada.</a:t>
            </a:r>
            <a:endParaRPr>
              <a:solidFill>
                <a:schemeClr val="dk1"/>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Highest sales: United States.</a:t>
            </a:r>
            <a:endParaRPr>
              <a:solidFill>
                <a:schemeClr val="dk1"/>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Weekly pattern: Sales peak during the weekends.</a:t>
            </a:r>
            <a:endParaRPr>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Highest sales on October 2</a:t>
            </a:r>
            <a:r>
              <a:rPr baseline="30000" lang="en-US">
                <a:latin typeface="Calibri"/>
                <a:ea typeface="Calibri"/>
                <a:cs typeface="Calibri"/>
                <a:sym typeface="Calibri"/>
              </a:rPr>
              <a:t>nd</a:t>
            </a:r>
            <a:r>
              <a:rPr lang="en-US">
                <a:latin typeface="Calibri"/>
                <a:ea typeface="Calibri"/>
                <a:cs typeface="Calibri"/>
                <a:sym typeface="Calibri"/>
              </a:rPr>
              <a:t> during special promotion.</a:t>
            </a:r>
            <a:endParaRPr>
              <a:solidFill>
                <a:srgbClr val="FF0000"/>
              </a:solidFill>
              <a:latin typeface="Calibri"/>
              <a:ea typeface="Calibri"/>
              <a:cs typeface="Calibri"/>
              <a:sym typeface="Calibri"/>
            </a:endParaRPr>
          </a:p>
        </p:txBody>
      </p:sp>
      <p:cxnSp>
        <p:nvCxnSpPr>
          <p:cNvPr id="122" name="Google Shape;122;g12260ed96af_0_55"/>
          <p:cNvCxnSpPr/>
          <p:nvPr/>
        </p:nvCxnSpPr>
        <p:spPr>
          <a:xfrm>
            <a:off x="6089700" y="1153450"/>
            <a:ext cx="12600" cy="5080200"/>
          </a:xfrm>
          <a:prstGeom prst="straightConnector1">
            <a:avLst/>
          </a:prstGeom>
          <a:noFill/>
          <a:ln cap="flat" cmpd="sng" w="28575">
            <a:solidFill>
              <a:srgbClr val="3D9AAA"/>
            </a:solidFill>
            <a:prstDash val="dash"/>
            <a:round/>
            <a:headEnd len="med" w="med" type="none"/>
            <a:tailEnd len="med" w="med" type="none"/>
          </a:ln>
        </p:spPr>
      </p:cxnSp>
      <p:sp>
        <p:nvSpPr>
          <p:cNvPr id="123" name="Google Shape;123;g12260ed96af_0_55"/>
          <p:cNvSpPr/>
          <p:nvPr/>
        </p:nvSpPr>
        <p:spPr>
          <a:xfrm>
            <a:off x="288388" y="1090144"/>
            <a:ext cx="5546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700">
                <a:solidFill>
                  <a:srgbClr val="3D9AAA"/>
                </a:solidFill>
                <a:latin typeface="Calibri"/>
                <a:ea typeface="Calibri"/>
                <a:cs typeface="Calibri"/>
                <a:sym typeface="Calibri"/>
              </a:rPr>
              <a:t>Current State</a:t>
            </a:r>
            <a:endParaRPr b="1" i="0" sz="500" u="none" cap="none" strike="noStrike">
              <a:solidFill>
                <a:srgbClr val="3D9AAA"/>
              </a:solidFill>
              <a:latin typeface="Calibri"/>
              <a:ea typeface="Calibri"/>
              <a:cs typeface="Calibri"/>
              <a:sym typeface="Calibri"/>
            </a:endParaRPr>
          </a:p>
        </p:txBody>
      </p:sp>
      <p:sp>
        <p:nvSpPr>
          <p:cNvPr id="124" name="Google Shape;124;g12260ed96af_0_55"/>
          <p:cNvSpPr txBox="1"/>
          <p:nvPr/>
        </p:nvSpPr>
        <p:spPr>
          <a:xfrm>
            <a:off x="6529588" y="1666713"/>
            <a:ext cx="5290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a:solidFill>
                  <a:schemeClr val="dk1"/>
                </a:solidFill>
                <a:latin typeface="Calibri"/>
                <a:ea typeface="Calibri"/>
                <a:cs typeface="Calibri"/>
                <a:sym typeface="Calibri"/>
              </a:rPr>
              <a:t>Based on the initial data, the following 5-year sales revenue forecast was performed.</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Multiple models were tested to find the best forecast.</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Optimal: XGBoost, an ensemble of machine learning models.</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Substantial initial growth in 2020, after the sales peak in October. </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Future trend stabilizes.</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We provide recommendations for growing revenue further.</a:t>
            </a:r>
            <a:endParaRPr>
              <a:solidFill>
                <a:schemeClr val="dk1"/>
              </a:solidFill>
              <a:latin typeface="Calibri"/>
              <a:ea typeface="Calibri"/>
              <a:cs typeface="Calibri"/>
              <a:sym typeface="Calibri"/>
            </a:endParaRPr>
          </a:p>
        </p:txBody>
      </p:sp>
      <p:pic>
        <p:nvPicPr>
          <p:cNvPr id="125" name="Google Shape;125;g12260ed96af_0_55"/>
          <p:cNvPicPr preferRelativeResize="0"/>
          <p:nvPr/>
        </p:nvPicPr>
        <p:blipFill>
          <a:blip r:embed="rId4">
            <a:alphaModFix/>
          </a:blip>
          <a:stretch>
            <a:fillRect/>
          </a:stretch>
        </p:blipFill>
        <p:spPr>
          <a:xfrm>
            <a:off x="6282537" y="3661963"/>
            <a:ext cx="5784901" cy="230440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2260ed96af_0_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 name="Google Shape;132;g12260ed96af_0_93"/>
          <p:cNvSpPr txBox="1"/>
          <p:nvPr/>
        </p:nvSpPr>
        <p:spPr>
          <a:xfrm>
            <a:off x="925100" y="2898625"/>
            <a:ext cx="298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2260ed96af_0_93"/>
          <p:cNvSpPr/>
          <p:nvPr/>
        </p:nvSpPr>
        <p:spPr>
          <a:xfrm>
            <a:off x="288400" y="188075"/>
            <a:ext cx="100287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400">
                <a:solidFill>
                  <a:schemeClr val="lt1"/>
                </a:solidFill>
                <a:latin typeface="Calibri"/>
                <a:ea typeface="Calibri"/>
                <a:cs typeface="Calibri"/>
                <a:sym typeface="Calibri"/>
              </a:rPr>
              <a:t>Bandcamp can benefit from the potential items by increasing their </a:t>
            </a:r>
            <a:r>
              <a:rPr b="1" lang="en-US" sz="2400">
                <a:solidFill>
                  <a:schemeClr val="lt1"/>
                </a:solidFill>
                <a:latin typeface="Calibri"/>
                <a:ea typeface="Calibri"/>
                <a:cs typeface="Calibri"/>
                <a:sym typeface="Calibri"/>
              </a:rPr>
              <a:t>exposures</a:t>
            </a:r>
            <a:endParaRPr b="1" sz="2400">
              <a:solidFill>
                <a:schemeClr val="lt1"/>
              </a:solidFill>
              <a:latin typeface="Calibri"/>
              <a:ea typeface="Calibri"/>
              <a:cs typeface="Calibri"/>
              <a:sym typeface="Calibri"/>
            </a:endParaRPr>
          </a:p>
        </p:txBody>
      </p:sp>
      <p:sp>
        <p:nvSpPr>
          <p:cNvPr id="134" name="Google Shape;134;g12260ed96af_0_93"/>
          <p:cNvSpPr txBox="1"/>
          <p:nvPr/>
        </p:nvSpPr>
        <p:spPr>
          <a:xfrm>
            <a:off x="553925" y="1255750"/>
            <a:ext cx="4961100" cy="1077300"/>
          </a:xfrm>
          <a:prstGeom prst="rect">
            <a:avLst/>
          </a:prstGeom>
          <a:noFill/>
          <a:ln cap="flat" cmpd="sng" w="9525">
            <a:solidFill>
              <a:srgbClr val="3D9AAA"/>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D9AAA"/>
                </a:solidFill>
                <a:latin typeface="Calibri"/>
                <a:ea typeface="Calibri"/>
                <a:cs typeface="Calibri"/>
                <a:sym typeface="Calibri"/>
              </a:rPr>
              <a:t>The most popular items: </a:t>
            </a:r>
            <a:endParaRPr b="1" sz="1600">
              <a:solidFill>
                <a:srgbClr val="3D9AAA"/>
              </a:solidFill>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Among the most popular genres sold in top five countries, </a:t>
            </a:r>
            <a:r>
              <a:rPr b="1" lang="en-US">
                <a:latin typeface="Calibri"/>
                <a:ea typeface="Calibri"/>
                <a:cs typeface="Calibri"/>
                <a:sym typeface="Calibri"/>
              </a:rPr>
              <a:t>Industrial</a:t>
            </a:r>
            <a:r>
              <a:rPr lang="en-US">
                <a:latin typeface="Calibri"/>
                <a:ea typeface="Calibri"/>
                <a:cs typeface="Calibri"/>
                <a:sym typeface="Calibri"/>
              </a:rPr>
              <a:t>, </a:t>
            </a:r>
            <a:r>
              <a:rPr b="1" lang="en-US">
                <a:latin typeface="Calibri"/>
                <a:ea typeface="Calibri"/>
                <a:cs typeface="Calibri"/>
                <a:sym typeface="Calibri"/>
              </a:rPr>
              <a:t>House</a:t>
            </a:r>
            <a:r>
              <a:rPr lang="en-US">
                <a:latin typeface="Calibri"/>
                <a:ea typeface="Calibri"/>
                <a:cs typeface="Calibri"/>
                <a:sym typeface="Calibri"/>
              </a:rPr>
              <a:t> and </a:t>
            </a:r>
            <a:r>
              <a:rPr b="1" lang="en-US">
                <a:latin typeface="Calibri"/>
                <a:ea typeface="Calibri"/>
                <a:cs typeface="Calibri"/>
                <a:sym typeface="Calibri"/>
              </a:rPr>
              <a:t>Techno</a:t>
            </a:r>
            <a:r>
              <a:rPr lang="en-US">
                <a:latin typeface="Calibri"/>
                <a:ea typeface="Calibri"/>
                <a:cs typeface="Calibri"/>
                <a:sym typeface="Calibri"/>
              </a:rPr>
              <a:t> generated no sale count in the US market which are considered undervalued items.</a:t>
            </a:r>
            <a:endParaRPr>
              <a:latin typeface="Calibri"/>
              <a:ea typeface="Calibri"/>
              <a:cs typeface="Calibri"/>
              <a:sym typeface="Calibri"/>
            </a:endParaRPr>
          </a:p>
        </p:txBody>
      </p:sp>
      <p:sp>
        <p:nvSpPr>
          <p:cNvPr id="135" name="Google Shape;135;g12260ed96af_0_93"/>
          <p:cNvSpPr txBox="1"/>
          <p:nvPr/>
        </p:nvSpPr>
        <p:spPr>
          <a:xfrm>
            <a:off x="6676975" y="1255750"/>
            <a:ext cx="50481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D9AAA"/>
                </a:solidFill>
                <a:latin typeface="Calibri"/>
                <a:ea typeface="Calibri"/>
                <a:cs typeface="Calibri"/>
                <a:sym typeface="Calibri"/>
              </a:rPr>
              <a:t>Marketing</a:t>
            </a:r>
            <a:r>
              <a:rPr b="1" lang="en-US" sz="1600">
                <a:solidFill>
                  <a:srgbClr val="3D9AAA"/>
                </a:solidFill>
                <a:latin typeface="Calibri"/>
                <a:ea typeface="Calibri"/>
                <a:cs typeface="Calibri"/>
                <a:sym typeface="Calibri"/>
              </a:rPr>
              <a:t> Approach:</a:t>
            </a:r>
            <a:endParaRPr b="1" sz="1600">
              <a:solidFill>
                <a:srgbClr val="3D9AAA"/>
              </a:solidFill>
              <a:latin typeface="Calibri"/>
              <a:ea typeface="Calibri"/>
              <a:cs typeface="Calibri"/>
              <a:sym typeface="Calibri"/>
            </a:endParaRPr>
          </a:p>
          <a:p>
            <a:pPr indent="-317500" lvl="0" marL="457200" rtl="0" algn="l">
              <a:spcBef>
                <a:spcPts val="0"/>
              </a:spcBef>
              <a:spcAft>
                <a:spcPts val="0"/>
              </a:spcAft>
              <a:buClr>
                <a:srgbClr val="3D9AAA"/>
              </a:buClr>
              <a:buSzPts val="1400"/>
              <a:buChar char="●"/>
            </a:pPr>
            <a:r>
              <a:rPr b="1" lang="en-US">
                <a:latin typeface="Calibri"/>
                <a:ea typeface="Calibri"/>
                <a:cs typeface="Calibri"/>
                <a:sym typeface="Calibri"/>
              </a:rPr>
              <a:t>Internal</a:t>
            </a:r>
            <a:r>
              <a:rPr lang="en-US">
                <a:latin typeface="Calibri"/>
                <a:ea typeface="Calibri"/>
                <a:cs typeface="Calibri"/>
                <a:sym typeface="Calibri"/>
              </a:rPr>
              <a:t>: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u="sng">
                <a:latin typeface="Calibri"/>
                <a:ea typeface="Calibri"/>
                <a:cs typeface="Calibri"/>
                <a:sym typeface="Calibri"/>
              </a:rPr>
              <a:t>Updates</a:t>
            </a:r>
            <a:r>
              <a:rPr lang="en-US">
                <a:latin typeface="Calibri"/>
                <a:ea typeface="Calibri"/>
                <a:cs typeface="Calibri"/>
                <a:sym typeface="Calibri"/>
              </a:rPr>
              <a:t>: </a:t>
            </a:r>
            <a:r>
              <a:rPr lang="en-US">
                <a:latin typeface="Calibri"/>
                <a:ea typeface="Calibri"/>
                <a:cs typeface="Calibri"/>
                <a:sym typeface="Calibri"/>
              </a:rPr>
              <a:t>create weekly digital magazines with weekly highlights featuring new artists or best-selling artists; develop undervalued genre music libraries</a:t>
            </a:r>
            <a:endParaRPr>
              <a:latin typeface="Calibri"/>
              <a:ea typeface="Calibri"/>
              <a:cs typeface="Calibri"/>
              <a:sym typeface="Calibri"/>
            </a:endParaRPr>
          </a:p>
          <a:p>
            <a:pPr indent="-317500" lvl="1" marL="914400" rtl="0" algn="l">
              <a:spcBef>
                <a:spcPts val="0"/>
              </a:spcBef>
              <a:spcAft>
                <a:spcPts val="0"/>
              </a:spcAft>
              <a:buClr>
                <a:srgbClr val="3D9AAA"/>
              </a:buClr>
              <a:buSzPts val="1400"/>
              <a:buFont typeface="Calibri"/>
              <a:buChar char="○"/>
            </a:pPr>
            <a:r>
              <a:rPr lang="en-US" u="sng">
                <a:solidFill>
                  <a:schemeClr val="dk1"/>
                </a:solidFill>
                <a:latin typeface="Calibri"/>
                <a:ea typeface="Calibri"/>
                <a:cs typeface="Calibri"/>
                <a:sym typeface="Calibri"/>
              </a:rPr>
              <a:t>Pricing</a:t>
            </a:r>
            <a:r>
              <a:rPr lang="en-US">
                <a:solidFill>
                  <a:schemeClr val="dk1"/>
                </a:solidFill>
                <a:latin typeface="Calibri"/>
                <a:ea typeface="Calibri"/>
                <a:cs typeface="Calibri"/>
                <a:sym typeface="Calibri"/>
              </a:rPr>
              <a:t>: increase the price of the top song and decrease others at the same time but the total value of the songs less than the price of the album</a:t>
            </a:r>
            <a:endParaRPr>
              <a:solidFill>
                <a:schemeClr val="dk1"/>
              </a:solidFill>
              <a:latin typeface="Calibri"/>
              <a:ea typeface="Calibri"/>
              <a:cs typeface="Calibri"/>
              <a:sym typeface="Calibri"/>
            </a:endParaRPr>
          </a:p>
          <a:p>
            <a:pPr indent="-317500" lvl="0" marL="457200" rtl="0" algn="l">
              <a:spcBef>
                <a:spcPts val="0"/>
              </a:spcBef>
              <a:spcAft>
                <a:spcPts val="0"/>
              </a:spcAft>
              <a:buClr>
                <a:srgbClr val="3D9AAA"/>
              </a:buClr>
              <a:buSzPts val="1400"/>
              <a:buChar char="●"/>
            </a:pPr>
            <a:r>
              <a:rPr b="1" lang="en-US">
                <a:latin typeface="Calibri"/>
                <a:ea typeface="Calibri"/>
                <a:cs typeface="Calibri"/>
                <a:sym typeface="Calibri"/>
              </a:rPr>
              <a:t>External</a:t>
            </a:r>
            <a:r>
              <a:rPr lang="en-US">
                <a:latin typeface="Calibri"/>
                <a:ea typeface="Calibri"/>
                <a:cs typeface="Calibri"/>
                <a:sym typeface="Calibri"/>
              </a:rPr>
              <a:t>: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u="sng">
                <a:latin typeface="Calibri"/>
                <a:ea typeface="Calibri"/>
                <a:cs typeface="Calibri"/>
                <a:sym typeface="Calibri"/>
              </a:rPr>
              <a:t>Promotions</a:t>
            </a:r>
            <a:r>
              <a:rPr lang="en-US">
                <a:latin typeface="Calibri"/>
                <a:ea typeface="Calibri"/>
                <a:cs typeface="Calibri"/>
                <a:sym typeface="Calibri"/>
              </a:rPr>
              <a:t>: posting new songs through KOL to create videos such as reels on social media network to attract new fans; post more of bandcamp on other platform to increase exposure and </a:t>
            </a:r>
            <a:r>
              <a:rPr lang="en-US">
                <a:latin typeface="Calibri"/>
                <a:ea typeface="Calibri"/>
                <a:cs typeface="Calibri"/>
                <a:sym typeface="Calibri"/>
              </a:rPr>
              <a:t>attract</a:t>
            </a:r>
            <a:r>
              <a:rPr lang="en-US">
                <a:latin typeface="Calibri"/>
                <a:ea typeface="Calibri"/>
                <a:cs typeface="Calibri"/>
                <a:sym typeface="Calibri"/>
              </a:rPr>
              <a:t> new artists to develop the undervalued genres library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u="sng">
                <a:latin typeface="Calibri"/>
                <a:ea typeface="Calibri"/>
                <a:cs typeface="Calibri"/>
                <a:sym typeface="Calibri"/>
              </a:rPr>
              <a:t>Collaborations</a:t>
            </a:r>
            <a:r>
              <a:rPr lang="en-US">
                <a:latin typeface="Calibri"/>
                <a:ea typeface="Calibri"/>
                <a:cs typeface="Calibri"/>
                <a:sym typeface="Calibri"/>
              </a:rPr>
              <a:t>: work with tik-tok or Youtube in  providing part of the songs for background music of either long videos or short videos</a:t>
            </a:r>
            <a:endParaRPr>
              <a:latin typeface="Calibri"/>
              <a:ea typeface="Calibri"/>
              <a:cs typeface="Calibri"/>
              <a:sym typeface="Calibri"/>
            </a:endParaRPr>
          </a:p>
          <a:p>
            <a:pPr indent="0" lvl="0" marL="9144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sz="1600">
                <a:solidFill>
                  <a:srgbClr val="3D9AAA"/>
                </a:solidFill>
                <a:latin typeface="Calibri"/>
                <a:ea typeface="Calibri"/>
                <a:cs typeface="Calibri"/>
                <a:sym typeface="Calibri"/>
              </a:rPr>
              <a:t>Expectation</a:t>
            </a:r>
            <a:r>
              <a:rPr lang="en-US">
                <a:solidFill>
                  <a:srgbClr val="3D9AAA"/>
                </a:solidFill>
                <a:latin typeface="Calibri"/>
                <a:ea typeface="Calibri"/>
                <a:cs typeface="Calibri"/>
                <a:sym typeface="Calibri"/>
              </a:rPr>
              <a:t>: </a:t>
            </a:r>
            <a:endParaRPr>
              <a:solidFill>
                <a:srgbClr val="3D9AAA"/>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latin typeface="Calibri"/>
                <a:ea typeface="Calibri"/>
                <a:cs typeface="Calibri"/>
                <a:sym typeface="Calibri"/>
              </a:rPr>
              <a:t>Navigate the fans on other platforms to Bandcamp, form a community, improve user experience and become active users on Bandcamp.</a:t>
            </a:r>
            <a:endParaRPr>
              <a:latin typeface="Calibri"/>
              <a:ea typeface="Calibri"/>
              <a:cs typeface="Calibri"/>
              <a:sym typeface="Calibri"/>
            </a:endParaRPr>
          </a:p>
        </p:txBody>
      </p:sp>
      <p:pic>
        <p:nvPicPr>
          <p:cNvPr id="136" name="Google Shape;136;g12260ed96af_0_93"/>
          <p:cNvPicPr preferRelativeResize="0"/>
          <p:nvPr/>
        </p:nvPicPr>
        <p:blipFill>
          <a:blip r:embed="rId3">
            <a:alphaModFix/>
          </a:blip>
          <a:stretch>
            <a:fillRect/>
          </a:stretch>
        </p:blipFill>
        <p:spPr>
          <a:xfrm>
            <a:off x="554050" y="2451988"/>
            <a:ext cx="4960976" cy="3781663"/>
          </a:xfrm>
          <a:prstGeom prst="rect">
            <a:avLst/>
          </a:prstGeom>
          <a:noFill/>
          <a:ln>
            <a:noFill/>
          </a:ln>
        </p:spPr>
      </p:pic>
      <p:cxnSp>
        <p:nvCxnSpPr>
          <p:cNvPr id="137" name="Google Shape;137;g12260ed96af_0_93"/>
          <p:cNvCxnSpPr/>
          <p:nvPr/>
        </p:nvCxnSpPr>
        <p:spPr>
          <a:xfrm>
            <a:off x="6089700" y="1153450"/>
            <a:ext cx="12600" cy="5080200"/>
          </a:xfrm>
          <a:prstGeom prst="straightConnector1">
            <a:avLst/>
          </a:prstGeom>
          <a:noFill/>
          <a:ln cap="flat" cmpd="sng" w="28575">
            <a:solidFill>
              <a:srgbClr val="3D9AAA"/>
            </a:solidFill>
            <a:prstDash val="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62739b539_1_1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4" name="Google Shape;144;g1262739b539_1_169"/>
          <p:cNvSpPr/>
          <p:nvPr/>
        </p:nvSpPr>
        <p:spPr>
          <a:xfrm>
            <a:off x="167700" y="3"/>
            <a:ext cx="11186100" cy="104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chemeClr val="lt1"/>
                </a:solidFill>
                <a:latin typeface="Calibri"/>
                <a:ea typeface="Calibri"/>
                <a:cs typeface="Calibri"/>
                <a:sym typeface="Calibri"/>
              </a:rPr>
              <a:t>Lookin</a:t>
            </a:r>
            <a:r>
              <a:rPr b="1" lang="en-US" sz="2600">
                <a:solidFill>
                  <a:schemeClr val="lt1"/>
                </a:solidFill>
                <a:latin typeface="Calibri"/>
                <a:ea typeface="Calibri"/>
                <a:cs typeface="Calibri"/>
                <a:sym typeface="Calibri"/>
              </a:rPr>
              <a:t>g into the future, Bandcamp could consider expand to music-related market by introducing illustration artists as a new branch</a:t>
            </a:r>
            <a:endParaRPr b="1" i="0" sz="400" u="none" cap="none" strike="noStrike">
              <a:solidFill>
                <a:schemeClr val="lt1"/>
              </a:solidFill>
              <a:latin typeface="Calibri"/>
              <a:ea typeface="Calibri"/>
              <a:cs typeface="Calibri"/>
              <a:sym typeface="Calibri"/>
            </a:endParaRPr>
          </a:p>
        </p:txBody>
      </p:sp>
      <p:sp>
        <p:nvSpPr>
          <p:cNvPr id="145" name="Google Shape;145;g1262739b539_1_169"/>
          <p:cNvSpPr/>
          <p:nvPr/>
        </p:nvSpPr>
        <p:spPr>
          <a:xfrm>
            <a:off x="12446525" y="-98550"/>
            <a:ext cx="2169600" cy="15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3C4043"/>
                </a:solidFill>
                <a:latin typeface="Roboto"/>
                <a:ea typeface="Roboto"/>
                <a:cs typeface="Roboto"/>
                <a:sym typeface="Roboto"/>
              </a:rPr>
              <a:t>Outside of music, podcasts, audiobooks; identify a net-new target market where Bandcamp should expend resources to find new artist</a:t>
            </a:r>
            <a:endParaRPr sz="1600"/>
          </a:p>
        </p:txBody>
      </p:sp>
      <p:sp>
        <p:nvSpPr>
          <p:cNvPr id="146" name="Google Shape;146;g1262739b539_1_169"/>
          <p:cNvSpPr/>
          <p:nvPr/>
        </p:nvSpPr>
        <p:spPr>
          <a:xfrm>
            <a:off x="517000" y="1550425"/>
            <a:ext cx="5118900" cy="1046400"/>
          </a:xfrm>
          <a:prstGeom prst="roundRect">
            <a:avLst>
              <a:gd fmla="val 16667" name="adj"/>
            </a:avLst>
          </a:prstGeom>
          <a:noFill/>
          <a:ln>
            <a:noFill/>
          </a:ln>
        </p:spPr>
        <p:txBody>
          <a:bodyPr anchorCtr="0" anchor="ctr" bIns="91425" lIns="91425" spcFirstLastPara="1" rIns="91425" wrap="square" tIns="91425">
            <a:noAutofit/>
          </a:bodyPr>
          <a:lstStyle/>
          <a:p>
            <a:pPr indent="-323850" lvl="0" marL="457200" marR="0" rtl="0" algn="l">
              <a:lnSpc>
                <a:spcPct val="100000"/>
              </a:lnSpc>
              <a:spcBef>
                <a:spcPts val="0"/>
              </a:spcBef>
              <a:spcAft>
                <a:spcPts val="0"/>
              </a:spcAft>
              <a:buClr>
                <a:srgbClr val="3D9AAA"/>
              </a:buClr>
              <a:buSzPts val="1500"/>
              <a:buFont typeface="Calibri"/>
              <a:buChar char="●"/>
            </a:pPr>
            <a:r>
              <a:rPr lang="en-US" sz="1500">
                <a:latin typeface="Calibri"/>
                <a:ea typeface="Calibri"/>
                <a:cs typeface="Calibri"/>
                <a:sym typeface="Calibri"/>
              </a:rPr>
              <a:t>Niche</a:t>
            </a:r>
            <a:r>
              <a:rPr lang="en-US" sz="1500">
                <a:latin typeface="Calibri"/>
                <a:ea typeface="Calibri"/>
                <a:cs typeface="Calibri"/>
                <a:sym typeface="Calibri"/>
              </a:rPr>
              <a:t> but promising</a:t>
            </a:r>
            <a:endParaRPr sz="1500">
              <a:latin typeface="Calibri"/>
              <a:ea typeface="Calibri"/>
              <a:cs typeface="Calibri"/>
              <a:sym typeface="Calibri"/>
            </a:endParaRPr>
          </a:p>
          <a:p>
            <a:pPr indent="-323850" lvl="0" marL="457200" rtl="0" algn="l">
              <a:spcBef>
                <a:spcPts val="0"/>
              </a:spcBef>
              <a:spcAft>
                <a:spcPts val="0"/>
              </a:spcAft>
              <a:buClr>
                <a:srgbClr val="3D9AAA"/>
              </a:buClr>
              <a:buSzPts val="1500"/>
              <a:buFont typeface="Calibri"/>
              <a:buChar char="●"/>
            </a:pPr>
            <a:r>
              <a:rPr lang="en-US" sz="1500">
                <a:latin typeface="Calibri"/>
                <a:ea typeface="Calibri"/>
                <a:cs typeface="Calibri"/>
                <a:sym typeface="Calibri"/>
              </a:rPr>
              <a:t>An estimated CAGR of 6.2%</a:t>
            </a:r>
            <a:endParaRPr sz="1500">
              <a:latin typeface="Calibri"/>
              <a:ea typeface="Calibri"/>
              <a:cs typeface="Calibri"/>
              <a:sym typeface="Calibri"/>
            </a:endParaRPr>
          </a:p>
          <a:p>
            <a:pPr indent="-323850" lvl="0" marL="457200" rtl="0" algn="l">
              <a:spcBef>
                <a:spcPts val="0"/>
              </a:spcBef>
              <a:spcAft>
                <a:spcPts val="0"/>
              </a:spcAft>
              <a:buClr>
                <a:srgbClr val="3D9AAA"/>
              </a:buClr>
              <a:buSzPts val="1500"/>
              <a:buFont typeface="Calibri"/>
              <a:buChar char="●"/>
            </a:pPr>
            <a:r>
              <a:rPr lang="en-US" sz="1500">
                <a:latin typeface="Calibri"/>
                <a:ea typeface="Calibri"/>
                <a:cs typeface="Calibri"/>
                <a:sym typeface="Calibri"/>
              </a:rPr>
              <a:t>Current job market of 28,000 illustrators in the US, estimate to grow by 6.8% between 2016 and 2026</a:t>
            </a:r>
            <a:endParaRPr sz="1500">
              <a:latin typeface="Calibri"/>
              <a:ea typeface="Calibri"/>
              <a:cs typeface="Calibri"/>
              <a:sym typeface="Calibri"/>
            </a:endParaRPr>
          </a:p>
        </p:txBody>
      </p:sp>
      <p:cxnSp>
        <p:nvCxnSpPr>
          <p:cNvPr id="147" name="Google Shape;147;g1262739b539_1_169"/>
          <p:cNvCxnSpPr/>
          <p:nvPr/>
        </p:nvCxnSpPr>
        <p:spPr>
          <a:xfrm>
            <a:off x="6089700" y="1153450"/>
            <a:ext cx="12600" cy="5080200"/>
          </a:xfrm>
          <a:prstGeom prst="straightConnector1">
            <a:avLst/>
          </a:prstGeom>
          <a:noFill/>
          <a:ln cap="flat" cmpd="sng" w="28575">
            <a:solidFill>
              <a:srgbClr val="3D9AAA"/>
            </a:solidFill>
            <a:prstDash val="dash"/>
            <a:round/>
            <a:headEnd len="med" w="med" type="none"/>
            <a:tailEnd len="med" w="med" type="none"/>
          </a:ln>
        </p:spPr>
      </p:cxnSp>
      <p:sp>
        <p:nvSpPr>
          <p:cNvPr id="148" name="Google Shape;148;g1262739b539_1_169"/>
          <p:cNvSpPr txBox="1"/>
          <p:nvPr/>
        </p:nvSpPr>
        <p:spPr>
          <a:xfrm>
            <a:off x="745600" y="2724238"/>
            <a:ext cx="480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3D9AAA"/>
                </a:solidFill>
                <a:latin typeface="Calibri"/>
                <a:ea typeface="Calibri"/>
                <a:cs typeface="Calibri"/>
                <a:sym typeface="Calibri"/>
              </a:rPr>
              <a:t>Business Model proposed for Bandcamp</a:t>
            </a:r>
            <a:endParaRPr sz="2000"/>
          </a:p>
        </p:txBody>
      </p:sp>
      <p:grpSp>
        <p:nvGrpSpPr>
          <p:cNvPr id="149" name="Google Shape;149;g1262739b539_1_169"/>
          <p:cNvGrpSpPr/>
          <p:nvPr/>
        </p:nvGrpSpPr>
        <p:grpSpPr>
          <a:xfrm>
            <a:off x="1212775" y="3283250"/>
            <a:ext cx="3364200" cy="1595662"/>
            <a:chOff x="1212775" y="3435650"/>
            <a:chExt cx="3364200" cy="1595662"/>
          </a:xfrm>
        </p:grpSpPr>
        <p:sp>
          <p:nvSpPr>
            <p:cNvPr id="150" name="Google Shape;150;g1262739b539_1_169"/>
            <p:cNvSpPr/>
            <p:nvPr/>
          </p:nvSpPr>
          <p:spPr>
            <a:xfrm>
              <a:off x="2315875" y="3435650"/>
              <a:ext cx="1103100" cy="3651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3D9AAA"/>
                  </a:solidFill>
                  <a:latin typeface="Calibri"/>
                  <a:ea typeface="Calibri"/>
                  <a:cs typeface="Calibri"/>
                  <a:sym typeface="Calibri"/>
                </a:rPr>
                <a:t>Illustrators</a:t>
              </a:r>
              <a:endParaRPr b="1">
                <a:solidFill>
                  <a:srgbClr val="3D9AAA"/>
                </a:solidFill>
                <a:latin typeface="Calibri"/>
                <a:ea typeface="Calibri"/>
                <a:cs typeface="Calibri"/>
                <a:sym typeface="Calibri"/>
              </a:endParaRPr>
            </a:p>
          </p:txBody>
        </p:sp>
        <p:sp>
          <p:nvSpPr>
            <p:cNvPr id="151" name="Google Shape;151;g1262739b539_1_169"/>
            <p:cNvSpPr/>
            <p:nvPr/>
          </p:nvSpPr>
          <p:spPr>
            <a:xfrm>
              <a:off x="2315875" y="3930550"/>
              <a:ext cx="1103100" cy="365100"/>
            </a:xfrm>
            <a:prstGeom prst="rect">
              <a:avLst/>
            </a:prstGeom>
            <a:solidFill>
              <a:srgbClr val="3D9AAA"/>
            </a:solidFill>
            <a:ln cap="flat" cmpd="sng" w="9525">
              <a:solidFill>
                <a:srgbClr val="3D9AA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rPr>
                <a:t>Bandcamp</a:t>
              </a:r>
              <a:endParaRPr b="1">
                <a:solidFill>
                  <a:schemeClr val="lt1"/>
                </a:solidFill>
              </a:endParaRPr>
            </a:p>
          </p:txBody>
        </p:sp>
        <p:sp>
          <p:nvSpPr>
            <p:cNvPr id="152" name="Google Shape;152;g1262739b539_1_169"/>
            <p:cNvSpPr/>
            <p:nvPr/>
          </p:nvSpPr>
          <p:spPr>
            <a:xfrm>
              <a:off x="1212775" y="4425450"/>
              <a:ext cx="1103100" cy="3651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3D9AAA"/>
                  </a:solidFill>
                  <a:latin typeface="Calibri"/>
                  <a:ea typeface="Calibri"/>
                  <a:cs typeface="Calibri"/>
                  <a:sym typeface="Calibri"/>
                </a:rPr>
                <a:t>Musicians</a:t>
              </a:r>
              <a:endParaRPr b="1">
                <a:solidFill>
                  <a:srgbClr val="3D9AAA"/>
                </a:solidFill>
                <a:latin typeface="Calibri"/>
                <a:ea typeface="Calibri"/>
                <a:cs typeface="Calibri"/>
                <a:sym typeface="Calibri"/>
              </a:endParaRPr>
            </a:p>
          </p:txBody>
        </p:sp>
        <p:sp>
          <p:nvSpPr>
            <p:cNvPr id="153" name="Google Shape;153;g1262739b539_1_169"/>
            <p:cNvSpPr/>
            <p:nvPr/>
          </p:nvSpPr>
          <p:spPr>
            <a:xfrm>
              <a:off x="3418975" y="4425450"/>
              <a:ext cx="1158000" cy="3651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3D9AAA"/>
                  </a:solidFill>
                  <a:latin typeface="Calibri"/>
                  <a:ea typeface="Calibri"/>
                  <a:cs typeface="Calibri"/>
                  <a:sym typeface="Calibri"/>
                </a:rPr>
                <a:t>Fans</a:t>
              </a:r>
              <a:endParaRPr b="1">
                <a:solidFill>
                  <a:srgbClr val="3D9AAA"/>
                </a:solidFill>
                <a:latin typeface="Calibri"/>
                <a:ea typeface="Calibri"/>
                <a:cs typeface="Calibri"/>
                <a:sym typeface="Calibri"/>
              </a:endParaRPr>
            </a:p>
          </p:txBody>
        </p:sp>
        <p:cxnSp>
          <p:nvCxnSpPr>
            <p:cNvPr id="154" name="Google Shape;154;g1262739b539_1_169"/>
            <p:cNvCxnSpPr>
              <a:stCxn id="150" idx="1"/>
              <a:endCxn id="152" idx="0"/>
            </p:cNvCxnSpPr>
            <p:nvPr/>
          </p:nvCxnSpPr>
          <p:spPr>
            <a:xfrm flipH="1">
              <a:off x="1764175" y="3618200"/>
              <a:ext cx="551700" cy="807300"/>
            </a:xfrm>
            <a:prstGeom prst="straightConnector1">
              <a:avLst/>
            </a:prstGeom>
            <a:noFill/>
            <a:ln cap="flat" cmpd="sng" w="19050">
              <a:solidFill>
                <a:srgbClr val="3D9AAA"/>
              </a:solidFill>
              <a:prstDash val="solid"/>
              <a:round/>
              <a:headEnd len="med" w="med" type="stealth"/>
              <a:tailEnd len="med" w="med" type="stealth"/>
            </a:ln>
          </p:spPr>
        </p:cxnSp>
        <p:cxnSp>
          <p:nvCxnSpPr>
            <p:cNvPr id="155" name="Google Shape;155;g1262739b539_1_169"/>
            <p:cNvCxnSpPr>
              <a:stCxn id="150" idx="3"/>
              <a:endCxn id="153" idx="0"/>
            </p:cNvCxnSpPr>
            <p:nvPr/>
          </p:nvCxnSpPr>
          <p:spPr>
            <a:xfrm>
              <a:off x="3418975" y="3618200"/>
              <a:ext cx="579000" cy="807300"/>
            </a:xfrm>
            <a:prstGeom prst="straightConnector1">
              <a:avLst/>
            </a:prstGeom>
            <a:noFill/>
            <a:ln cap="flat" cmpd="sng" w="19050">
              <a:solidFill>
                <a:srgbClr val="3D9AAA"/>
              </a:solidFill>
              <a:prstDash val="solid"/>
              <a:round/>
              <a:headEnd len="med" w="med" type="stealth"/>
              <a:tailEnd len="med" w="med" type="none"/>
            </a:ln>
          </p:spPr>
        </p:cxnSp>
        <p:cxnSp>
          <p:nvCxnSpPr>
            <p:cNvPr id="156" name="Google Shape;156;g1262739b539_1_169"/>
            <p:cNvCxnSpPr>
              <a:stCxn id="153" idx="1"/>
              <a:endCxn id="152" idx="3"/>
            </p:cNvCxnSpPr>
            <p:nvPr/>
          </p:nvCxnSpPr>
          <p:spPr>
            <a:xfrm rot="10800000">
              <a:off x="2315875" y="4608000"/>
              <a:ext cx="1103100" cy="0"/>
            </a:xfrm>
            <a:prstGeom prst="straightConnector1">
              <a:avLst/>
            </a:prstGeom>
            <a:noFill/>
            <a:ln cap="flat" cmpd="sng" w="19050">
              <a:solidFill>
                <a:srgbClr val="3D9AAA"/>
              </a:solidFill>
              <a:prstDash val="solid"/>
              <a:round/>
              <a:headEnd len="med" w="med" type="none"/>
              <a:tailEnd len="med" w="med" type="stealth"/>
            </a:ln>
          </p:spPr>
        </p:cxnSp>
        <p:sp>
          <p:nvSpPr>
            <p:cNvPr id="157" name="Google Shape;157;g1262739b539_1_169"/>
            <p:cNvSpPr txBox="1"/>
            <p:nvPr/>
          </p:nvSpPr>
          <p:spPr>
            <a:xfrm>
              <a:off x="1654400" y="3760287"/>
              <a:ext cx="3534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50">
                  <a:solidFill>
                    <a:srgbClr val="3D9AAA"/>
                  </a:solidFill>
                  <a:highlight>
                    <a:srgbClr val="FFFFFF"/>
                  </a:highlight>
                  <a:latin typeface="Roboto"/>
                  <a:ea typeface="Roboto"/>
                  <a:cs typeface="Roboto"/>
                  <a:sym typeface="Roboto"/>
                </a:rPr>
                <a:t>①</a:t>
              </a:r>
              <a:endParaRPr sz="1900">
                <a:solidFill>
                  <a:srgbClr val="3D9AAA"/>
                </a:solidFill>
              </a:endParaRPr>
            </a:p>
          </p:txBody>
        </p:sp>
        <p:sp>
          <p:nvSpPr>
            <p:cNvPr id="158" name="Google Shape;158;g1262739b539_1_169"/>
            <p:cNvSpPr txBox="1"/>
            <p:nvPr/>
          </p:nvSpPr>
          <p:spPr>
            <a:xfrm>
              <a:off x="2690725" y="4608012"/>
              <a:ext cx="353400" cy="4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550">
                  <a:solidFill>
                    <a:srgbClr val="3D9AAA"/>
                  </a:solidFill>
                  <a:highlight>
                    <a:srgbClr val="FFFFFF"/>
                  </a:highlight>
                  <a:latin typeface="Roboto"/>
                  <a:ea typeface="Roboto"/>
                  <a:cs typeface="Roboto"/>
                  <a:sym typeface="Roboto"/>
                </a:rPr>
                <a:t>②</a:t>
              </a:r>
              <a:endParaRPr sz="1900">
                <a:solidFill>
                  <a:srgbClr val="3D9AAA"/>
                </a:solidFill>
              </a:endParaRPr>
            </a:p>
          </p:txBody>
        </p:sp>
        <p:sp>
          <p:nvSpPr>
            <p:cNvPr id="159" name="Google Shape;159;g1262739b539_1_169"/>
            <p:cNvSpPr txBox="1"/>
            <p:nvPr/>
          </p:nvSpPr>
          <p:spPr>
            <a:xfrm>
              <a:off x="3727050" y="3760287"/>
              <a:ext cx="353400" cy="4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550">
                  <a:solidFill>
                    <a:srgbClr val="3D9AAA"/>
                  </a:solidFill>
                  <a:highlight>
                    <a:srgbClr val="FFFFFF"/>
                  </a:highlight>
                  <a:latin typeface="Roboto"/>
                  <a:ea typeface="Roboto"/>
                  <a:cs typeface="Roboto"/>
                  <a:sym typeface="Roboto"/>
                </a:rPr>
                <a:t>③</a:t>
              </a:r>
              <a:endParaRPr b="1" sz="1550">
                <a:solidFill>
                  <a:srgbClr val="3D9AAA"/>
                </a:solidFill>
                <a:highlight>
                  <a:srgbClr val="FFFFFF"/>
                </a:highlight>
                <a:latin typeface="Roboto"/>
                <a:ea typeface="Roboto"/>
                <a:cs typeface="Roboto"/>
                <a:sym typeface="Roboto"/>
              </a:endParaRPr>
            </a:p>
          </p:txBody>
        </p:sp>
      </p:grpSp>
      <p:sp>
        <p:nvSpPr>
          <p:cNvPr id="160" name="Google Shape;160;g1262739b539_1_169"/>
          <p:cNvSpPr txBox="1"/>
          <p:nvPr/>
        </p:nvSpPr>
        <p:spPr>
          <a:xfrm>
            <a:off x="517000" y="4807250"/>
            <a:ext cx="5202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D9AAA"/>
                </a:solidFill>
                <a:highlight>
                  <a:srgbClr val="FFFFFF"/>
                </a:highlight>
                <a:latin typeface="Roboto"/>
                <a:ea typeface="Roboto"/>
                <a:cs typeface="Roboto"/>
                <a:sym typeface="Roboto"/>
              </a:rPr>
              <a:t>① </a:t>
            </a:r>
            <a:r>
              <a:rPr b="1" lang="en-US">
                <a:solidFill>
                  <a:srgbClr val="444444"/>
                </a:solidFill>
                <a:highlight>
                  <a:schemeClr val="lt1"/>
                </a:highlight>
                <a:latin typeface="Calibri"/>
                <a:ea typeface="Calibri"/>
                <a:cs typeface="Calibri"/>
                <a:sym typeface="Calibri"/>
              </a:rPr>
              <a:t>Musicians </a:t>
            </a:r>
            <a:r>
              <a:rPr lang="en-US">
                <a:solidFill>
                  <a:srgbClr val="444444"/>
                </a:solidFill>
                <a:highlight>
                  <a:schemeClr val="lt1"/>
                </a:highlight>
                <a:latin typeface="Calibri"/>
                <a:ea typeface="Calibri"/>
                <a:cs typeface="Calibri"/>
                <a:sym typeface="Calibri"/>
              </a:rPr>
              <a:t>request illustrations for album covers from </a:t>
            </a:r>
            <a:r>
              <a:rPr b="1" lang="en-US">
                <a:solidFill>
                  <a:srgbClr val="444444"/>
                </a:solidFill>
                <a:highlight>
                  <a:schemeClr val="lt1"/>
                </a:highlight>
                <a:latin typeface="Calibri"/>
                <a:ea typeface="Calibri"/>
                <a:cs typeface="Calibri"/>
                <a:sym typeface="Calibri"/>
              </a:rPr>
              <a:t>illustrators</a:t>
            </a:r>
            <a:r>
              <a:rPr lang="en-US">
                <a:solidFill>
                  <a:srgbClr val="444444"/>
                </a:solidFill>
                <a:highlight>
                  <a:schemeClr val="lt1"/>
                </a:highlight>
                <a:latin typeface="Calibri"/>
                <a:ea typeface="Calibri"/>
                <a:cs typeface="Calibri"/>
                <a:sym typeface="Calibri"/>
              </a:rPr>
              <a:t>; the collaboration would increase popularity for both sides</a:t>
            </a:r>
            <a:endParaRPr>
              <a:solidFill>
                <a:srgbClr val="444444"/>
              </a:solidFill>
              <a:highlight>
                <a:schemeClr val="lt1"/>
              </a:highlight>
              <a:latin typeface="Calibri"/>
              <a:ea typeface="Calibri"/>
              <a:cs typeface="Calibri"/>
              <a:sym typeface="Calibri"/>
            </a:endParaRPr>
          </a:p>
          <a:p>
            <a:pPr indent="0" lvl="0" marL="0" rtl="0" algn="l">
              <a:spcBef>
                <a:spcPts val="0"/>
              </a:spcBef>
              <a:spcAft>
                <a:spcPts val="0"/>
              </a:spcAft>
              <a:buNone/>
            </a:pPr>
            <a:r>
              <a:rPr b="1" lang="en-US">
                <a:solidFill>
                  <a:srgbClr val="3D9AAA"/>
                </a:solidFill>
                <a:highlight>
                  <a:srgbClr val="FFFFFF"/>
                </a:highlight>
                <a:latin typeface="Calibri"/>
                <a:ea typeface="Calibri"/>
                <a:cs typeface="Calibri"/>
                <a:sym typeface="Calibri"/>
              </a:rPr>
              <a:t>② </a:t>
            </a:r>
            <a:r>
              <a:rPr b="1" lang="en-US">
                <a:solidFill>
                  <a:srgbClr val="444444"/>
                </a:solidFill>
                <a:highlight>
                  <a:schemeClr val="lt1"/>
                </a:highlight>
                <a:latin typeface="Calibri"/>
                <a:ea typeface="Calibri"/>
                <a:cs typeface="Calibri"/>
                <a:sym typeface="Calibri"/>
              </a:rPr>
              <a:t>Fans</a:t>
            </a:r>
            <a:r>
              <a:rPr lang="en-US">
                <a:solidFill>
                  <a:srgbClr val="444444"/>
                </a:solidFill>
                <a:highlight>
                  <a:schemeClr val="lt1"/>
                </a:highlight>
                <a:latin typeface="Calibri"/>
                <a:ea typeface="Calibri"/>
                <a:cs typeface="Calibri"/>
                <a:sym typeface="Calibri"/>
              </a:rPr>
              <a:t> follow the illustrators through the album of their loved musicians </a:t>
            </a:r>
            <a:endParaRPr>
              <a:solidFill>
                <a:srgbClr val="444444"/>
              </a:solidFill>
              <a:highlight>
                <a:schemeClr val="lt1"/>
              </a:highlight>
              <a:latin typeface="Calibri"/>
              <a:ea typeface="Calibri"/>
              <a:cs typeface="Calibri"/>
              <a:sym typeface="Calibri"/>
            </a:endParaRPr>
          </a:p>
          <a:p>
            <a:pPr indent="0" lvl="0" marL="0" rtl="0" algn="l">
              <a:spcBef>
                <a:spcPts val="0"/>
              </a:spcBef>
              <a:spcAft>
                <a:spcPts val="0"/>
              </a:spcAft>
              <a:buNone/>
            </a:pPr>
            <a:r>
              <a:rPr b="1" lang="en-US">
                <a:solidFill>
                  <a:srgbClr val="3D9AAA"/>
                </a:solidFill>
                <a:highlight>
                  <a:srgbClr val="FFFFFF"/>
                </a:highlight>
                <a:latin typeface="Calibri"/>
                <a:ea typeface="Calibri"/>
                <a:cs typeface="Calibri"/>
                <a:sym typeface="Calibri"/>
              </a:rPr>
              <a:t>③</a:t>
            </a:r>
            <a:r>
              <a:rPr lang="en-US">
                <a:solidFill>
                  <a:srgbClr val="444444"/>
                </a:solidFill>
                <a:highlight>
                  <a:schemeClr val="lt1"/>
                </a:highlight>
                <a:latin typeface="Calibri"/>
                <a:ea typeface="Calibri"/>
                <a:cs typeface="Calibri"/>
                <a:sym typeface="Calibri"/>
              </a:rPr>
              <a:t> </a:t>
            </a:r>
            <a:r>
              <a:rPr b="1" lang="en-US">
                <a:solidFill>
                  <a:srgbClr val="444444"/>
                </a:solidFill>
                <a:highlight>
                  <a:schemeClr val="lt1"/>
                </a:highlight>
                <a:latin typeface="Calibri"/>
                <a:ea typeface="Calibri"/>
                <a:cs typeface="Calibri"/>
                <a:sym typeface="Calibri"/>
              </a:rPr>
              <a:t>Fans </a:t>
            </a:r>
            <a:r>
              <a:rPr lang="en-US">
                <a:solidFill>
                  <a:srgbClr val="444444"/>
                </a:solidFill>
                <a:highlight>
                  <a:schemeClr val="lt1"/>
                </a:highlight>
                <a:latin typeface="Calibri"/>
                <a:ea typeface="Calibri"/>
                <a:cs typeface="Calibri"/>
                <a:sym typeface="Calibri"/>
              </a:rPr>
              <a:t>appreciate the illustrators’ artwork and join their community: buy illustrations for collection, further support the illustrators’ merchandise </a:t>
            </a:r>
            <a:endParaRPr>
              <a:solidFill>
                <a:srgbClr val="444444"/>
              </a:solidFill>
              <a:highlight>
                <a:schemeClr val="lt1"/>
              </a:highlight>
              <a:latin typeface="Calibri"/>
              <a:ea typeface="Calibri"/>
              <a:cs typeface="Calibri"/>
              <a:sym typeface="Calibri"/>
            </a:endParaRPr>
          </a:p>
        </p:txBody>
      </p:sp>
      <p:grpSp>
        <p:nvGrpSpPr>
          <p:cNvPr id="161" name="Google Shape;161;g1262739b539_1_169"/>
          <p:cNvGrpSpPr/>
          <p:nvPr/>
        </p:nvGrpSpPr>
        <p:grpSpPr>
          <a:xfrm>
            <a:off x="6549192" y="2025825"/>
            <a:ext cx="5336463" cy="4254175"/>
            <a:chOff x="6549300" y="1187625"/>
            <a:chExt cx="5265900" cy="4254175"/>
          </a:xfrm>
        </p:grpSpPr>
        <p:sp>
          <p:nvSpPr>
            <p:cNvPr id="162" name="Google Shape;162;g1262739b539_1_169"/>
            <p:cNvSpPr/>
            <p:nvPr/>
          </p:nvSpPr>
          <p:spPr>
            <a:xfrm>
              <a:off x="6606450" y="1965100"/>
              <a:ext cx="5118900" cy="3476700"/>
            </a:xfrm>
            <a:prstGeom prst="roundRect">
              <a:avLst>
                <a:gd fmla="val 8885" name="adj"/>
              </a:avLst>
            </a:prstGeom>
            <a:noFill/>
            <a:ln cap="flat" cmpd="sng" w="19050">
              <a:solidFill>
                <a:srgbClr val="3D9AAA"/>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500">
                <a:latin typeface="Calibri"/>
                <a:ea typeface="Calibri"/>
                <a:cs typeface="Calibri"/>
                <a:sym typeface="Calibri"/>
              </a:endParaRPr>
            </a:p>
          </p:txBody>
        </p:sp>
        <p:sp>
          <p:nvSpPr>
            <p:cNvPr id="163" name="Google Shape;163;g1262739b539_1_169"/>
            <p:cNvSpPr txBox="1"/>
            <p:nvPr/>
          </p:nvSpPr>
          <p:spPr>
            <a:xfrm>
              <a:off x="6815100" y="3633913"/>
              <a:ext cx="485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D9AAA"/>
                  </a:solidFill>
                  <a:latin typeface="Calibri"/>
                  <a:ea typeface="Calibri"/>
                  <a:cs typeface="Calibri"/>
                  <a:sym typeface="Calibri"/>
                </a:rPr>
                <a:t>Bandcamp:</a:t>
              </a:r>
              <a:endParaRPr b="1">
                <a:solidFill>
                  <a:srgbClr val="3D9AAA"/>
                </a:solidFill>
                <a:latin typeface="Calibri"/>
                <a:ea typeface="Calibri"/>
                <a:cs typeface="Calibri"/>
                <a:sym typeface="Calibri"/>
              </a:endParaRPr>
            </a:p>
            <a:p>
              <a:pPr indent="0" lvl="0" marL="0" rtl="0" algn="l">
                <a:spcBef>
                  <a:spcPts val="0"/>
                </a:spcBef>
                <a:spcAft>
                  <a:spcPts val="0"/>
                </a:spcAft>
                <a:buNone/>
              </a:pPr>
              <a:r>
                <a:rPr b="1" i="1" lang="en-US">
                  <a:solidFill>
                    <a:srgbClr val="888888"/>
                  </a:solidFill>
                  <a:latin typeface="Calibri"/>
                  <a:ea typeface="Calibri"/>
                  <a:cs typeface="Calibri"/>
                  <a:sym typeface="Calibri"/>
                </a:rPr>
                <a:t>Consistency:</a:t>
              </a:r>
              <a:r>
                <a:rPr lang="en-US">
                  <a:solidFill>
                    <a:schemeClr val="dk1"/>
                  </a:solidFill>
                  <a:latin typeface="Calibri"/>
                  <a:ea typeface="Calibri"/>
                  <a:cs typeface="Calibri"/>
                  <a:sym typeface="Calibri"/>
                </a:rPr>
                <a:t> </a:t>
              </a:r>
              <a:r>
                <a:rPr lang="en-US">
                  <a:latin typeface="Calibri"/>
                  <a:ea typeface="Calibri"/>
                  <a:cs typeface="Calibri"/>
                  <a:sym typeface="Calibri"/>
                </a:rPr>
                <a:t>focus on everything related to music &amp; sounds</a:t>
              </a:r>
              <a:endParaRPr>
                <a:latin typeface="Calibri"/>
                <a:ea typeface="Calibri"/>
                <a:cs typeface="Calibri"/>
                <a:sym typeface="Calibri"/>
              </a:endParaRPr>
            </a:p>
            <a:p>
              <a:pPr indent="0" lvl="0" marL="0" rtl="0" algn="l">
                <a:spcBef>
                  <a:spcPts val="0"/>
                </a:spcBef>
                <a:spcAft>
                  <a:spcPts val="0"/>
                </a:spcAft>
                <a:buNone/>
              </a:pPr>
              <a:r>
                <a:rPr b="1" i="1" lang="en-US">
                  <a:solidFill>
                    <a:srgbClr val="888888"/>
                  </a:solidFill>
                  <a:latin typeface="Calibri"/>
                  <a:ea typeface="Calibri"/>
                  <a:cs typeface="Calibri"/>
                  <a:sym typeface="Calibri"/>
                </a:rPr>
                <a:t>Collaboration:</a:t>
              </a:r>
              <a:r>
                <a:rPr b="1" lang="en-US">
                  <a:solidFill>
                    <a:srgbClr val="888888"/>
                  </a:solidFill>
                  <a:latin typeface="Calibri"/>
                  <a:ea typeface="Calibri"/>
                  <a:cs typeface="Calibri"/>
                  <a:sym typeface="Calibri"/>
                </a:rPr>
                <a:t> </a:t>
              </a:r>
              <a:r>
                <a:rPr lang="en-US">
                  <a:latin typeface="Calibri"/>
                  <a:ea typeface="Calibri"/>
                  <a:cs typeface="Calibri"/>
                  <a:sym typeface="Calibri"/>
                </a:rPr>
                <a:t>help illustrators leverage the popularity of musicians with minimum entry cost</a:t>
              </a:r>
              <a:endParaRPr>
                <a:latin typeface="Calibri"/>
                <a:ea typeface="Calibri"/>
                <a:cs typeface="Calibri"/>
                <a:sym typeface="Calibri"/>
              </a:endParaRPr>
            </a:p>
            <a:p>
              <a:pPr indent="0" lvl="0" marL="0" rtl="0" algn="l">
                <a:spcBef>
                  <a:spcPts val="0"/>
                </a:spcBef>
                <a:spcAft>
                  <a:spcPts val="0"/>
                </a:spcAft>
                <a:buNone/>
              </a:pPr>
              <a:r>
                <a:rPr b="1" i="1" lang="en-US">
                  <a:solidFill>
                    <a:srgbClr val="888888"/>
                  </a:solidFill>
                  <a:latin typeface="Calibri"/>
                  <a:ea typeface="Calibri"/>
                  <a:cs typeface="Calibri"/>
                  <a:sym typeface="Calibri"/>
                </a:rPr>
                <a:t>Community:</a:t>
              </a:r>
              <a:r>
                <a:rPr lang="en-US">
                  <a:latin typeface="Calibri"/>
                  <a:ea typeface="Calibri"/>
                  <a:cs typeface="Calibri"/>
                  <a:sym typeface="Calibri"/>
                </a:rPr>
                <a:t> “tags” to </a:t>
              </a:r>
              <a:r>
                <a:rPr lang="en-US">
                  <a:solidFill>
                    <a:schemeClr val="dk1"/>
                  </a:solidFill>
                  <a:latin typeface="Calibri"/>
                  <a:ea typeface="Calibri"/>
                  <a:cs typeface="Calibri"/>
                  <a:sym typeface="Calibri"/>
                </a:rPr>
                <a:t>gather people with similar preferences </a:t>
              </a:r>
              <a:endParaRPr>
                <a:latin typeface="Calibri"/>
                <a:ea typeface="Calibri"/>
                <a:cs typeface="Calibri"/>
                <a:sym typeface="Calibri"/>
              </a:endParaRPr>
            </a:p>
            <a:p>
              <a:pPr indent="0" lvl="0" marL="0" rtl="0" algn="l">
                <a:spcBef>
                  <a:spcPts val="0"/>
                </a:spcBef>
                <a:spcAft>
                  <a:spcPts val="0"/>
                </a:spcAft>
                <a:buNone/>
              </a:pPr>
              <a:r>
                <a:rPr b="1" i="1" lang="en-US">
                  <a:solidFill>
                    <a:srgbClr val="888888"/>
                  </a:solidFill>
                  <a:latin typeface="Calibri"/>
                  <a:ea typeface="Calibri"/>
                  <a:cs typeface="Calibri"/>
                  <a:sym typeface="Calibri"/>
                </a:rPr>
                <a:t>no Constraint:</a:t>
              </a:r>
              <a:r>
                <a:rPr lang="en-US">
                  <a:latin typeface="Calibri"/>
                  <a:ea typeface="Calibri"/>
                  <a:cs typeface="Calibri"/>
                  <a:sym typeface="Calibri"/>
                </a:rPr>
                <a:t> all styles of artworks are welcomed and respected</a:t>
              </a:r>
              <a:endParaRPr>
                <a:solidFill>
                  <a:srgbClr val="000000"/>
                </a:solidFill>
                <a:latin typeface="Calibri"/>
                <a:ea typeface="Calibri"/>
                <a:cs typeface="Calibri"/>
                <a:sym typeface="Calibri"/>
              </a:endParaRPr>
            </a:p>
          </p:txBody>
        </p:sp>
        <p:sp>
          <p:nvSpPr>
            <p:cNvPr id="164" name="Google Shape;164;g1262739b539_1_169"/>
            <p:cNvSpPr txBox="1"/>
            <p:nvPr/>
          </p:nvSpPr>
          <p:spPr>
            <a:xfrm>
              <a:off x="6549300" y="1187625"/>
              <a:ext cx="526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3D9AAA"/>
                  </a:solidFill>
                  <a:latin typeface="Calibri"/>
                  <a:ea typeface="Calibri"/>
                  <a:cs typeface="Calibri"/>
                  <a:sym typeface="Calibri"/>
                </a:rPr>
                <a:t>How can Bandcamp differentiate from existing platforms?</a:t>
              </a:r>
              <a:endParaRPr sz="700"/>
            </a:p>
          </p:txBody>
        </p:sp>
        <p:sp>
          <p:nvSpPr>
            <p:cNvPr id="165" name="Google Shape;165;g1262739b539_1_169"/>
            <p:cNvSpPr txBox="1"/>
            <p:nvPr/>
          </p:nvSpPr>
          <p:spPr>
            <a:xfrm>
              <a:off x="6762000" y="1965088"/>
              <a:ext cx="251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D9AAA"/>
                  </a:solidFill>
                  <a:latin typeface="Calibri"/>
                  <a:ea typeface="Calibri"/>
                  <a:cs typeface="Calibri"/>
                  <a:sym typeface="Calibri"/>
                </a:rPr>
                <a:t>Artstation</a:t>
              </a:r>
              <a:r>
                <a:rPr lang="en-US">
                  <a:solidFill>
                    <a:srgbClr val="3D9AAA"/>
                  </a:solidFill>
                  <a:latin typeface="Calibri"/>
                  <a:ea typeface="Calibri"/>
                  <a:cs typeface="Calibri"/>
                  <a:sym typeface="Calibri"/>
                </a:rPr>
                <a:t>: </a:t>
              </a:r>
              <a:endParaRPr>
                <a:solidFill>
                  <a:srgbClr val="3D9AAA"/>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A</a:t>
              </a:r>
              <a:r>
                <a:rPr lang="en-US">
                  <a:solidFill>
                    <a:schemeClr val="dk1"/>
                  </a:solidFill>
                  <a:latin typeface="Calibri"/>
                  <a:ea typeface="Calibri"/>
                  <a:cs typeface="Calibri"/>
                  <a:sym typeface="Calibri"/>
                </a:rPr>
                <a:t> comprehensive marketplace specifying in digital arts</a:t>
              </a:r>
              <a:endParaRPr>
                <a:solidFill>
                  <a:schemeClr val="dk1"/>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Popular for making 3-D arts in video games</a:t>
              </a:r>
              <a:endParaRPr>
                <a:latin typeface="Calibri"/>
                <a:ea typeface="Calibri"/>
                <a:cs typeface="Calibri"/>
                <a:sym typeface="Calibri"/>
              </a:endParaRPr>
            </a:p>
          </p:txBody>
        </p:sp>
        <p:sp>
          <p:nvSpPr>
            <p:cNvPr id="166" name="Google Shape;166;g1262739b539_1_169"/>
            <p:cNvSpPr txBox="1"/>
            <p:nvPr/>
          </p:nvSpPr>
          <p:spPr>
            <a:xfrm>
              <a:off x="9242100" y="1965075"/>
              <a:ext cx="2573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D9AAA"/>
                  </a:solidFill>
                  <a:latin typeface="Calibri"/>
                  <a:ea typeface="Calibri"/>
                  <a:cs typeface="Calibri"/>
                  <a:sym typeface="Calibri"/>
                </a:rPr>
                <a:t>Instagram</a:t>
              </a:r>
              <a:r>
                <a:rPr lang="en-US">
                  <a:solidFill>
                    <a:srgbClr val="3D9AAA"/>
                  </a:solidFill>
                  <a:latin typeface="Calibri"/>
                  <a:ea typeface="Calibri"/>
                  <a:cs typeface="Calibri"/>
                  <a:sym typeface="Calibri"/>
                </a:rPr>
                <a:t>: </a:t>
              </a:r>
              <a:endParaRPr>
                <a:solidFill>
                  <a:srgbClr val="3D9AAA"/>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I</a:t>
              </a:r>
              <a:r>
                <a:rPr lang="en-US">
                  <a:solidFill>
                    <a:schemeClr val="dk1"/>
                  </a:solidFill>
                  <a:latin typeface="Calibri"/>
                  <a:ea typeface="Calibri"/>
                  <a:cs typeface="Calibri"/>
                  <a:sym typeface="Calibri"/>
                </a:rPr>
                <a:t>ndividual artists with Certain fans bases</a:t>
              </a:r>
              <a:endParaRPr>
                <a:solidFill>
                  <a:schemeClr val="dk1"/>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Distinct personal styles</a:t>
              </a:r>
              <a:endParaRPr>
                <a:solidFill>
                  <a:schemeClr val="dk1"/>
                </a:solidFill>
                <a:latin typeface="Calibri"/>
                <a:ea typeface="Calibri"/>
                <a:cs typeface="Calibri"/>
                <a:sym typeface="Calibri"/>
              </a:endParaRPr>
            </a:p>
            <a:p>
              <a:pPr indent="-317500" lvl="0" marL="457200" rtl="0" algn="l">
                <a:spcBef>
                  <a:spcPts val="0"/>
                </a:spcBef>
                <a:spcAft>
                  <a:spcPts val="0"/>
                </a:spcAft>
                <a:buClr>
                  <a:srgbClr val="3D9AAA"/>
                </a:buClr>
                <a:buSzPts val="1400"/>
                <a:buFont typeface="Calibri"/>
                <a:buChar char="●"/>
              </a:pPr>
              <a:r>
                <a:rPr lang="en-US">
                  <a:solidFill>
                    <a:schemeClr val="dk1"/>
                  </a:solidFill>
                  <a:latin typeface="Calibri"/>
                  <a:ea typeface="Calibri"/>
                  <a:cs typeface="Calibri"/>
                  <a:sym typeface="Calibri"/>
                </a:rPr>
                <a:t>Well-designed profile page </a:t>
              </a:r>
              <a:endParaRPr>
                <a:latin typeface="Calibri"/>
                <a:ea typeface="Calibri"/>
                <a:cs typeface="Calibri"/>
                <a:sym typeface="Calibri"/>
              </a:endParaRPr>
            </a:p>
          </p:txBody>
        </p:sp>
        <p:cxnSp>
          <p:nvCxnSpPr>
            <p:cNvPr id="167" name="Google Shape;167;g1262739b539_1_169"/>
            <p:cNvCxnSpPr/>
            <p:nvPr/>
          </p:nvCxnSpPr>
          <p:spPr>
            <a:xfrm>
              <a:off x="9242100" y="1998475"/>
              <a:ext cx="0" cy="1395000"/>
            </a:xfrm>
            <a:prstGeom prst="straightConnector1">
              <a:avLst/>
            </a:prstGeom>
            <a:noFill/>
            <a:ln cap="flat" cmpd="sng" w="19050">
              <a:solidFill>
                <a:srgbClr val="3D9AAA"/>
              </a:solidFill>
              <a:prstDash val="dash"/>
              <a:round/>
              <a:headEnd len="med" w="med" type="none"/>
              <a:tailEnd len="med" w="med" type="none"/>
            </a:ln>
          </p:spPr>
        </p:cxnSp>
        <p:cxnSp>
          <p:nvCxnSpPr>
            <p:cNvPr id="168" name="Google Shape;168;g1262739b539_1_169"/>
            <p:cNvCxnSpPr/>
            <p:nvPr/>
          </p:nvCxnSpPr>
          <p:spPr>
            <a:xfrm>
              <a:off x="6606450" y="3442600"/>
              <a:ext cx="5118900" cy="0"/>
            </a:xfrm>
            <a:prstGeom prst="straightConnector1">
              <a:avLst/>
            </a:prstGeom>
            <a:noFill/>
            <a:ln cap="flat" cmpd="sng" w="19050">
              <a:solidFill>
                <a:srgbClr val="3D9AAA"/>
              </a:solidFill>
              <a:prstDash val="dash"/>
              <a:round/>
              <a:headEnd len="med" w="med" type="none"/>
              <a:tailEnd len="med" w="med" type="none"/>
            </a:ln>
          </p:spPr>
        </p:cxnSp>
      </p:grpSp>
      <p:grpSp>
        <p:nvGrpSpPr>
          <p:cNvPr id="169" name="Google Shape;169;g1262739b539_1_169"/>
          <p:cNvGrpSpPr/>
          <p:nvPr/>
        </p:nvGrpSpPr>
        <p:grpSpPr>
          <a:xfrm>
            <a:off x="6743250" y="1183801"/>
            <a:ext cx="4807800" cy="821074"/>
            <a:chOff x="6743250" y="1086755"/>
            <a:chExt cx="4807800" cy="924320"/>
          </a:xfrm>
        </p:grpSpPr>
        <p:sp>
          <p:nvSpPr>
            <p:cNvPr id="170" name="Google Shape;170;g1262739b539_1_169"/>
            <p:cNvSpPr txBox="1"/>
            <p:nvPr/>
          </p:nvSpPr>
          <p:spPr>
            <a:xfrm>
              <a:off x="6743250" y="1086755"/>
              <a:ext cx="4807800" cy="450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100">
                  <a:solidFill>
                    <a:srgbClr val="3D9AAA"/>
                  </a:solidFill>
                  <a:latin typeface="Calibri"/>
                  <a:ea typeface="Calibri"/>
                  <a:cs typeface="Calibri"/>
                  <a:sym typeface="Calibri"/>
                </a:rPr>
                <a:t>Illustrations Subcategories on Bandcamp </a:t>
              </a:r>
              <a:endParaRPr sz="700"/>
            </a:p>
          </p:txBody>
        </p:sp>
        <p:sp>
          <p:nvSpPr>
            <p:cNvPr id="171" name="Google Shape;171;g1262739b539_1_169"/>
            <p:cNvSpPr txBox="1"/>
            <p:nvPr/>
          </p:nvSpPr>
          <p:spPr>
            <a:xfrm>
              <a:off x="6743250" y="1560475"/>
              <a:ext cx="1726800" cy="450600"/>
            </a:xfrm>
            <a:prstGeom prst="rect">
              <a:avLst/>
            </a:prstGeom>
            <a:solidFill>
              <a:srgbClr val="76A5AF"/>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Digital arts(2-D;3-D)</a:t>
              </a:r>
              <a:endParaRPr>
                <a:solidFill>
                  <a:schemeClr val="lt1"/>
                </a:solidFill>
              </a:endParaRPr>
            </a:p>
          </p:txBody>
        </p:sp>
        <p:sp>
          <p:nvSpPr>
            <p:cNvPr id="172" name="Google Shape;172;g1262739b539_1_169"/>
            <p:cNvSpPr txBox="1"/>
            <p:nvPr/>
          </p:nvSpPr>
          <p:spPr>
            <a:xfrm>
              <a:off x="8470050" y="1560475"/>
              <a:ext cx="1385700" cy="450600"/>
            </a:xfrm>
            <a:prstGeom prst="rect">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Album Covers</a:t>
              </a:r>
              <a:endParaRPr b="1">
                <a:solidFill>
                  <a:schemeClr val="lt1"/>
                </a:solidFill>
              </a:endParaRPr>
            </a:p>
          </p:txBody>
        </p:sp>
        <p:sp>
          <p:nvSpPr>
            <p:cNvPr id="173" name="Google Shape;173;g1262739b539_1_169"/>
            <p:cNvSpPr txBox="1"/>
            <p:nvPr/>
          </p:nvSpPr>
          <p:spPr>
            <a:xfrm>
              <a:off x="9855750" y="1560475"/>
              <a:ext cx="1686900" cy="450600"/>
            </a:xfrm>
            <a:prstGeom prst="rect">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Merchandise</a:t>
              </a:r>
              <a:endParaRPr b="1">
                <a:solidFill>
                  <a:schemeClr val="lt1"/>
                </a:solidFill>
              </a:endParaRPr>
            </a:p>
          </p:txBody>
        </p:sp>
      </p:grpSp>
      <p:cxnSp>
        <p:nvCxnSpPr>
          <p:cNvPr id="174" name="Google Shape;174;g1262739b539_1_169"/>
          <p:cNvCxnSpPr/>
          <p:nvPr/>
        </p:nvCxnSpPr>
        <p:spPr>
          <a:xfrm>
            <a:off x="404575" y="2673150"/>
            <a:ext cx="5415300" cy="0"/>
          </a:xfrm>
          <a:prstGeom prst="straightConnector1">
            <a:avLst/>
          </a:prstGeom>
          <a:noFill/>
          <a:ln cap="flat" cmpd="sng" w="19050">
            <a:solidFill>
              <a:srgbClr val="3D9AAA"/>
            </a:solidFill>
            <a:prstDash val="dash"/>
            <a:round/>
            <a:headEnd len="med" w="med" type="none"/>
            <a:tailEnd len="med" w="med" type="none"/>
          </a:ln>
        </p:spPr>
      </p:cxnSp>
      <p:sp>
        <p:nvSpPr>
          <p:cNvPr id="175" name="Google Shape;175;g1262739b539_1_169"/>
          <p:cNvSpPr txBox="1"/>
          <p:nvPr/>
        </p:nvSpPr>
        <p:spPr>
          <a:xfrm>
            <a:off x="745600" y="1153450"/>
            <a:ext cx="336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000">
                <a:solidFill>
                  <a:srgbClr val="3D9AAA"/>
                </a:solidFill>
                <a:latin typeface="Calibri"/>
                <a:ea typeface="Calibri"/>
                <a:cs typeface="Calibri"/>
                <a:sym typeface="Calibri"/>
              </a:rPr>
              <a:t>Illustration Market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9AAA">
            <a:alpha val="0"/>
          </a:srgbClr>
        </a:solidFill>
      </p:bgPr>
    </p:bg>
    <p:spTree>
      <p:nvGrpSpPr>
        <p:cNvPr id="180" name="Shape 180"/>
        <p:cNvGrpSpPr/>
        <p:nvPr/>
      </p:nvGrpSpPr>
      <p:grpSpPr>
        <a:xfrm>
          <a:off x="0" y="0"/>
          <a:ext cx="0" cy="0"/>
          <a:chOff x="0" y="0"/>
          <a:chExt cx="0" cy="0"/>
        </a:xfrm>
      </p:grpSpPr>
      <p:sp>
        <p:nvSpPr>
          <p:cNvPr id="181" name="Google Shape;181;g12260ed96af_0_7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2" name="Google Shape;182;g12260ed96af_0_71"/>
          <p:cNvSpPr/>
          <p:nvPr/>
        </p:nvSpPr>
        <p:spPr>
          <a:xfrm>
            <a:off x="0" y="0"/>
            <a:ext cx="12192000" cy="6858000"/>
          </a:xfrm>
          <a:prstGeom prst="rect">
            <a:avLst/>
          </a:prstGeom>
          <a:solidFill>
            <a:srgbClr val="3D9AAA"/>
          </a:solidFill>
          <a:ln cap="flat" cmpd="sng" w="25400">
            <a:solidFill>
              <a:srgbClr val="3D9AA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g12260ed96af_0_71"/>
          <p:cNvSpPr/>
          <p:nvPr/>
        </p:nvSpPr>
        <p:spPr>
          <a:xfrm>
            <a:off x="502958" y="3075057"/>
            <a:ext cx="1118608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none" cap="none" strike="noStrike">
                <a:solidFill>
                  <a:schemeClr val="lt1"/>
                </a:solidFill>
                <a:latin typeface="Calibri"/>
                <a:ea typeface="Calibri"/>
                <a:cs typeface="Calibri"/>
                <a:sym typeface="Calibri"/>
              </a:rPr>
              <a:t>Questions?</a:t>
            </a:r>
            <a:endParaRPr b="1" i="0" sz="9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2019-03-11T20:42:08Z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0x0101005839CC2DBF3E7D449D1071A3660AD348</vt:lpwstr>
  </property>
  <property fmtid="{D5CDD505-2E9C-101B-9397-08002B2CF9AE}" pid="3" name="MSIP_Label_ea60d57e-af5b-4752-ac57-3e4f28ca11dc_Enabled">
    <vt:lpwstr>true</vt:lpwstr>
  </property>
  <property fmtid="{D5CDD505-2E9C-101B-9397-08002B2CF9AE}" pid="4" name="MSIP_Label_ea60d57e-af5b-4752-ac57-3e4f28ca11dc_SetDate">
    <vt:lpwstr>2022-03-01T13:48:46Z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0dc650e5-7006-4416-a68f-3fac9b4b3b4b</vt:lpwstr>
  </property>
  <property fmtid="{D5CDD505-2E9C-101B-9397-08002B2CF9AE}" pid="9" name="MSIP_Label_ea60d57e-af5b-4752-ac57-3e4f28ca11dc_ContentBits">
    <vt:lpwstr>0</vt:lpwstr>
  </property>
</Properties>
</file>