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1" r:id="rId4"/>
    <p:sldId id="258" r:id="rId5"/>
    <p:sldId id="264"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69200"/>
  </p:normalViewPr>
  <p:slideViewPr>
    <p:cSldViewPr snapToGrid="0" snapToObjects="1">
      <p:cViewPr varScale="1">
        <p:scale>
          <a:sx n="72" d="100"/>
          <a:sy n="72" d="100"/>
        </p:scale>
        <p:origin x="20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B66AE-F39B-4C4C-8B74-A5ABF08E7B62}" type="datetimeFigureOut">
              <a:rPr lang="en-US" smtClean="0"/>
              <a:t>9/29/22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C0E07-E98C-E940-8326-701399EC19A3}" type="slidenum">
              <a:rPr lang="en-US" smtClean="0"/>
              <a:t>‹#›</a:t>
            </a:fld>
            <a:endParaRPr lang="en-US"/>
          </a:p>
        </p:txBody>
      </p:sp>
    </p:spTree>
    <p:extLst>
      <p:ext uri="{BB962C8B-B14F-4D97-AF65-F5344CB8AC3E}">
        <p14:creationId xmlns:p14="http://schemas.microsoft.com/office/powerpoint/2010/main" val="386258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0C0E07-E98C-E940-8326-701399EC19A3}" type="slidenum">
              <a:rPr lang="en-US" smtClean="0"/>
              <a:t>1</a:t>
            </a:fld>
            <a:endParaRPr lang="en-US"/>
          </a:p>
        </p:txBody>
      </p:sp>
    </p:spTree>
    <p:extLst>
      <p:ext uri="{BB962C8B-B14F-4D97-AF65-F5344CB8AC3E}">
        <p14:creationId xmlns:p14="http://schemas.microsoft.com/office/powerpoint/2010/main" val="181159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total number of female is 97, and the total number of males is 206,</a:t>
            </a:r>
          </a:p>
          <a:p>
            <a:pPr marL="171450" indent="-171450">
              <a:buFont typeface="Arial" panose="020B0604020202020204" pitchFamily="34" charset="0"/>
              <a:buChar char="•"/>
            </a:pPr>
            <a:r>
              <a:rPr lang="en-US" dirty="0"/>
              <a:t>There are twice amount of  male than female in the dataset</a:t>
            </a:r>
          </a:p>
          <a:p>
            <a:pPr marL="171450" indent="-171450">
              <a:buFont typeface="Arial" panose="020B0604020202020204" pitchFamily="34" charset="0"/>
              <a:buChar char="•"/>
            </a:pPr>
            <a:r>
              <a:rPr lang="en-US" dirty="0"/>
              <a:t>The percentage of female having heart disease is about 25% and 55 % in male, which state that male has a higher percentage of having heart disease.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10C0E07-E98C-E940-8326-701399EC19A3}" type="slidenum">
              <a:rPr lang="en-US" smtClean="0"/>
              <a:t>2</a:t>
            </a:fld>
            <a:endParaRPr lang="en-US"/>
          </a:p>
        </p:txBody>
      </p:sp>
    </p:spTree>
    <p:extLst>
      <p:ext uri="{BB962C8B-B14F-4D97-AF65-F5344CB8AC3E}">
        <p14:creationId xmlns:p14="http://schemas.microsoft.com/office/powerpoint/2010/main" val="356084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age distribution of the dataset</a:t>
            </a:r>
          </a:p>
          <a:p>
            <a:r>
              <a:rPr lang="en-US" dirty="0"/>
              <a:t>On the left-hand side is the age distribution of the dataset regardless of any factor, we can see that there are more data within the age range of 50-60 years old. </a:t>
            </a:r>
          </a:p>
          <a:p>
            <a:r>
              <a:rPr lang="en-US" dirty="0"/>
              <a:t>On the right-hand side is the age distribution with the presence or absence of heart disease.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salmon color represent the absence of </a:t>
            </a:r>
            <a:r>
              <a:rPr lang="en-US" dirty="0" err="1"/>
              <a:t>hd</a:t>
            </a:r>
            <a:r>
              <a:rPr lang="en-US" dirty="0"/>
              <a:t> and the blue color represent the presence of heart disease.</a:t>
            </a:r>
          </a:p>
          <a:p>
            <a:r>
              <a:rPr lang="en-US" dirty="0"/>
              <a:t>In the age group of 30-55, The salmon bar is higher than the blue bar, which is that the the are more absence case than present case</a:t>
            </a:r>
          </a:p>
          <a:p>
            <a:r>
              <a:rPr lang="en-US" dirty="0"/>
              <a:t>After age 55, there are more presence of heart disease than the absence of heart disease.</a:t>
            </a:r>
          </a:p>
          <a:p>
            <a:r>
              <a:rPr lang="en-US" dirty="0"/>
              <a:t>And after age 65, it seems that the presence and absence of heart disease is equal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the graph we, can see that age around 55 to 62 are more likely to have heart disease.</a:t>
            </a:r>
          </a:p>
          <a:p>
            <a:endParaRPr lang="en-US" dirty="0"/>
          </a:p>
        </p:txBody>
      </p:sp>
      <p:sp>
        <p:nvSpPr>
          <p:cNvPr id="4" name="Slide Number Placeholder 3"/>
          <p:cNvSpPr>
            <a:spLocks noGrp="1"/>
          </p:cNvSpPr>
          <p:nvPr>
            <p:ph type="sldNum" sz="quarter" idx="5"/>
          </p:nvPr>
        </p:nvSpPr>
        <p:spPr/>
        <p:txBody>
          <a:bodyPr/>
          <a:lstStyle/>
          <a:p>
            <a:fld id="{C10C0E07-E98C-E940-8326-701399EC19A3}" type="slidenum">
              <a:rPr lang="en-US" smtClean="0"/>
              <a:t>3</a:t>
            </a:fld>
            <a:endParaRPr lang="en-US"/>
          </a:p>
        </p:txBody>
      </p:sp>
    </p:spTree>
    <p:extLst>
      <p:ext uri="{BB962C8B-B14F-4D97-AF65-F5344CB8AC3E}">
        <p14:creationId xmlns:p14="http://schemas.microsoft.com/office/powerpoint/2010/main" val="304558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two variables to together in one graph. </a:t>
            </a:r>
          </a:p>
          <a:p>
            <a:r>
              <a:rPr lang="en-US" dirty="0"/>
              <a:t>In this graph , x axis is sex and y axis is age.</a:t>
            </a:r>
          </a:p>
          <a:p>
            <a:r>
              <a:rPr lang="en-US" dirty="0"/>
              <a:t>The salmon color represent the absence of </a:t>
            </a:r>
            <a:r>
              <a:rPr lang="en-US" dirty="0" err="1"/>
              <a:t>hd</a:t>
            </a:r>
            <a:r>
              <a:rPr lang="en-US" dirty="0"/>
              <a:t> and the blue color represent the presence of heart disease.</a:t>
            </a:r>
          </a:p>
          <a:p>
            <a:r>
              <a:rPr lang="en-US" dirty="0"/>
              <a:t>We can see the shape of female and male in </a:t>
            </a:r>
            <a:r>
              <a:rPr lang="en-US" dirty="0" err="1"/>
              <a:t>th</a:t>
            </a:r>
            <a:r>
              <a:rPr lang="en-US" dirty="0"/>
              <a:t> presence of heart disease is very different.</a:t>
            </a:r>
          </a:p>
          <a:p>
            <a:r>
              <a:rPr lang="en-US" dirty="0"/>
              <a:t>The shape of female is more extreme, the age range of having heart disease are around 55-65, and there is much less case out of the age range</a:t>
            </a:r>
          </a:p>
          <a:p>
            <a:r>
              <a:rPr lang="en-US" dirty="0"/>
              <a:t>However, the age range of having heart disease in male is more prevalent,  though there are still a relatively larger area in age 60’s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relationship of age and the presence of heart disease is more sensitive in female than in male.</a:t>
            </a:r>
          </a:p>
          <a:p>
            <a:endParaRPr lang="en-US" dirty="0"/>
          </a:p>
        </p:txBody>
      </p:sp>
      <p:sp>
        <p:nvSpPr>
          <p:cNvPr id="4" name="Slide Number Placeholder 3"/>
          <p:cNvSpPr>
            <a:spLocks noGrp="1"/>
          </p:cNvSpPr>
          <p:nvPr>
            <p:ph type="sldNum" sz="quarter" idx="5"/>
          </p:nvPr>
        </p:nvSpPr>
        <p:spPr/>
        <p:txBody>
          <a:bodyPr/>
          <a:lstStyle/>
          <a:p>
            <a:fld id="{C10C0E07-E98C-E940-8326-701399EC19A3}" type="slidenum">
              <a:rPr lang="en-US" smtClean="0"/>
              <a:t>4</a:t>
            </a:fld>
            <a:endParaRPr lang="en-US"/>
          </a:p>
        </p:txBody>
      </p:sp>
    </p:spTree>
    <p:extLst>
      <p:ext uri="{BB962C8B-B14F-4D97-AF65-F5344CB8AC3E}">
        <p14:creationId xmlns:p14="http://schemas.microsoft.com/office/powerpoint/2010/main" val="282775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uncertainty in the data set</a:t>
            </a:r>
          </a:p>
          <a:p>
            <a:r>
              <a:rPr lang="en-US" dirty="0"/>
              <a:t>303 examples</a:t>
            </a:r>
          </a:p>
          <a:p>
            <a:endParaRPr lang="en-US" dirty="0"/>
          </a:p>
          <a:p>
            <a:r>
              <a:rPr lang="en-US" dirty="0"/>
              <a:t>Male data are twice more than female data</a:t>
            </a:r>
          </a:p>
          <a:p>
            <a:endParaRPr lang="en-US" dirty="0"/>
          </a:p>
          <a:p>
            <a:r>
              <a:rPr lang="en-US" dirty="0"/>
              <a:t>The age distribution in the data set is not normal, there are more data in age from 50 to 60</a:t>
            </a:r>
          </a:p>
          <a:p>
            <a:endParaRPr lang="en-US" dirty="0"/>
          </a:p>
          <a:p>
            <a:r>
              <a:rPr lang="en-US" dirty="0"/>
              <a:t>The way people get selected in the dataset is unknown, we don’t know if there is any bias when selecting the data, for example, male with heart disease preferred to provide his information, and that will change the whole game.</a:t>
            </a:r>
          </a:p>
        </p:txBody>
      </p:sp>
      <p:sp>
        <p:nvSpPr>
          <p:cNvPr id="4" name="Slide Number Placeholder 3"/>
          <p:cNvSpPr>
            <a:spLocks noGrp="1"/>
          </p:cNvSpPr>
          <p:nvPr>
            <p:ph type="sldNum" sz="quarter" idx="5"/>
          </p:nvPr>
        </p:nvSpPr>
        <p:spPr/>
        <p:txBody>
          <a:bodyPr/>
          <a:lstStyle/>
          <a:p>
            <a:fld id="{C10C0E07-E98C-E940-8326-701399EC19A3}" type="slidenum">
              <a:rPr lang="en-US" smtClean="0"/>
              <a:t>6</a:t>
            </a:fld>
            <a:endParaRPr lang="en-US"/>
          </a:p>
        </p:txBody>
      </p:sp>
    </p:spTree>
    <p:extLst>
      <p:ext uri="{BB962C8B-B14F-4D97-AF65-F5344CB8AC3E}">
        <p14:creationId xmlns:p14="http://schemas.microsoft.com/office/powerpoint/2010/main" val="127488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8002-F009-211E-E304-71E3A8D2D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21BD17-5267-2EFA-3CB8-628DC2548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DB4DF2-1ABA-4ADF-6FC6-35D391B02B99}"/>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AB5F46B6-DE54-0873-76EC-AA6913B1C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2021F-7FF3-A837-A573-D6B28117DBB5}"/>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276770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9CC6-9405-7BF5-4E03-115D0DE38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5FFEFC-AEED-C5D5-9E8E-CA80E38D91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CED06-7080-7673-92F0-671420B93C36}"/>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1864E1FB-80F2-3F03-99D2-57B8945EC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EB629-6078-DB21-1C13-8C184DC8A88F}"/>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226513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B42FA-A855-0682-BA89-15B22C8446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869E7-3AD3-5AAE-B553-A0A7E0E31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2AE0F-9B49-DE7F-3188-D3754A9A8ECF}"/>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D5CB94D1-47EF-7D35-D084-E096B63EA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B67C6-989B-F272-A027-7B748FB72837}"/>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379614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B6E32-53FA-C394-85D2-EC7A40AF2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206EB-BEC2-2A6D-EF1A-96E0EE841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668A6-C5D5-6292-2056-E504EA2364ED}"/>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3649C05F-CA77-D314-AB37-62D55A13A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870F-DE63-6A97-EF2A-4DC65C1723C4}"/>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334766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3459-D388-4E90-C3FD-AA1A6EDE2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9F67F7-6038-C756-C401-859CE0F49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ADB855-4E2D-DDFE-B041-EABEFFA28CFD}"/>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D0B4427A-C10D-14CF-3272-1038ED12A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DF22F-BD53-4C49-A1E7-6A2F9AC35859}"/>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375340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6321-32FC-7DC9-8258-82581E8F74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196F5-4534-ACA3-21D5-34A6B1519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8E8BF2-6D07-9863-BE76-9ECF8EA11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3BF8A-C373-24C3-E56C-CEAB171E34F9}"/>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6" name="Footer Placeholder 5">
            <a:extLst>
              <a:ext uri="{FF2B5EF4-FFF2-40B4-BE49-F238E27FC236}">
                <a16:creationId xmlns:a16="http://schemas.microsoft.com/office/drawing/2014/main" id="{C86DE22D-941D-4E66-C000-190660759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A48A0-5E74-F6A3-6814-680556DECB25}"/>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2355483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8F150-20AD-6322-9BBE-48BBBF44CB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84C5BF-A305-E6B2-3B62-605D650B6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588C4-4BE9-6531-BDD7-73BDB668E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78E57B-4E76-5C9A-CF49-4F72E8204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D7DA38-B3FC-1F9F-82C1-22E6A5899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EF8202-034C-1BC7-576B-5F6ECB53268C}"/>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8" name="Footer Placeholder 7">
            <a:extLst>
              <a:ext uri="{FF2B5EF4-FFF2-40B4-BE49-F238E27FC236}">
                <a16:creationId xmlns:a16="http://schemas.microsoft.com/office/drawing/2014/main" id="{6F6719BB-A9BD-9C56-2B1E-E4192BF56C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DFA3F9-A2B7-C182-56ED-982D5016DF8E}"/>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50381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1E8-1A88-84C5-74C4-BFC67F8DA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087018-98AB-E8E3-87EA-AF321E9B79C3}"/>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4" name="Footer Placeholder 3">
            <a:extLst>
              <a:ext uri="{FF2B5EF4-FFF2-40B4-BE49-F238E27FC236}">
                <a16:creationId xmlns:a16="http://schemas.microsoft.com/office/drawing/2014/main" id="{B806AFE2-0BF6-5DF0-7611-83F28BBDE8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2A4D4-22B3-2493-8C0C-CE263BEC76F7}"/>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2338722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597E4-6406-98B9-6F98-4C47576C7E61}"/>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3" name="Footer Placeholder 2">
            <a:extLst>
              <a:ext uri="{FF2B5EF4-FFF2-40B4-BE49-F238E27FC236}">
                <a16:creationId xmlns:a16="http://schemas.microsoft.com/office/drawing/2014/main" id="{DADF50EC-1F17-AE5C-A8B2-CAE33537B8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E671B-2D16-1213-F4C0-F466523D2DE6}"/>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329846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3AE2-85E4-44DA-4468-F90DD7E9C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F95DF7-5B98-F580-D84C-DBA67E592E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71DD99-8063-28D6-D950-BF66E008C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671A7-12EC-4796-B203-3F38C06C469C}"/>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6" name="Footer Placeholder 5">
            <a:extLst>
              <a:ext uri="{FF2B5EF4-FFF2-40B4-BE49-F238E27FC236}">
                <a16:creationId xmlns:a16="http://schemas.microsoft.com/office/drawing/2014/main" id="{A2552F27-8F88-DDAC-E322-F84ABCC0C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F1D88-D791-1F5A-F972-EBD7467DBBB3}"/>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201846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54DE-DF25-6A4B-5A35-994A57FCCC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073C0E-9D35-70C0-47E5-46FFA2457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7D27C-6A23-7820-0A46-98ED81036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0F5C4-FE32-F120-17BE-E74F075F293D}"/>
              </a:ext>
            </a:extLst>
          </p:cNvPr>
          <p:cNvSpPr>
            <a:spLocks noGrp="1"/>
          </p:cNvSpPr>
          <p:nvPr>
            <p:ph type="dt" sz="half" idx="10"/>
          </p:nvPr>
        </p:nvSpPr>
        <p:spPr/>
        <p:txBody>
          <a:bodyPr/>
          <a:lstStyle/>
          <a:p>
            <a:fld id="{073F2048-908C-FF48-96C7-302C8B27511A}" type="datetimeFigureOut">
              <a:rPr lang="en-US" smtClean="0"/>
              <a:t>9/29/22</a:t>
            </a:fld>
            <a:endParaRPr lang="en-US"/>
          </a:p>
        </p:txBody>
      </p:sp>
      <p:sp>
        <p:nvSpPr>
          <p:cNvPr id="6" name="Footer Placeholder 5">
            <a:extLst>
              <a:ext uri="{FF2B5EF4-FFF2-40B4-BE49-F238E27FC236}">
                <a16:creationId xmlns:a16="http://schemas.microsoft.com/office/drawing/2014/main" id="{FB9377E3-7876-D021-2DFD-9697B78F0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1E9EB-C8F9-C984-3BDE-AC491BEFE089}"/>
              </a:ext>
            </a:extLst>
          </p:cNvPr>
          <p:cNvSpPr>
            <a:spLocks noGrp="1"/>
          </p:cNvSpPr>
          <p:nvPr>
            <p:ph type="sldNum" sz="quarter" idx="12"/>
          </p:nvPr>
        </p:nvSpPr>
        <p:spPr/>
        <p:txBody>
          <a:bodyPr/>
          <a:lstStyle/>
          <a:p>
            <a:fld id="{542C69B0-7EDC-1640-928E-9AB3EFAB588F}" type="slidenum">
              <a:rPr lang="en-US" smtClean="0"/>
              <a:t>‹#›</a:t>
            </a:fld>
            <a:endParaRPr lang="en-US"/>
          </a:p>
        </p:txBody>
      </p:sp>
    </p:spTree>
    <p:extLst>
      <p:ext uri="{BB962C8B-B14F-4D97-AF65-F5344CB8AC3E}">
        <p14:creationId xmlns:p14="http://schemas.microsoft.com/office/powerpoint/2010/main" val="83275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866BF-09D3-B9BA-BDA5-191B995A1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BD4819-F4BE-4DB4-CE17-0A12FBBC9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186D2-322D-447F-0903-5A859703D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F2048-908C-FF48-96C7-302C8B27511A}" type="datetimeFigureOut">
              <a:rPr lang="en-US" smtClean="0"/>
              <a:t>9/29/22</a:t>
            </a:fld>
            <a:endParaRPr lang="en-US"/>
          </a:p>
        </p:txBody>
      </p:sp>
      <p:sp>
        <p:nvSpPr>
          <p:cNvPr id="5" name="Footer Placeholder 4">
            <a:extLst>
              <a:ext uri="{FF2B5EF4-FFF2-40B4-BE49-F238E27FC236}">
                <a16:creationId xmlns:a16="http://schemas.microsoft.com/office/drawing/2014/main" id="{4A4CE64B-888B-7561-B144-9D59D6605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B42B2-EA5F-BD40-C200-3B59750E3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C69B0-7EDC-1640-928E-9AB3EFAB588F}" type="slidenum">
              <a:rPr lang="en-US" smtClean="0"/>
              <a:t>‹#›</a:t>
            </a:fld>
            <a:endParaRPr lang="en-US"/>
          </a:p>
        </p:txBody>
      </p:sp>
    </p:spTree>
    <p:extLst>
      <p:ext uri="{BB962C8B-B14F-4D97-AF65-F5344CB8AC3E}">
        <p14:creationId xmlns:p14="http://schemas.microsoft.com/office/powerpoint/2010/main" val="155236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8C86A-22FC-ED80-F7DE-642306A3D10B}"/>
              </a:ext>
            </a:extLst>
          </p:cNvPr>
          <p:cNvSpPr>
            <a:spLocks noGrp="1"/>
          </p:cNvSpPr>
          <p:nvPr>
            <p:ph type="ctrTitle"/>
          </p:nvPr>
        </p:nvSpPr>
        <p:spPr>
          <a:xfrm>
            <a:off x="1523999" y="1499569"/>
            <a:ext cx="9144000" cy="2521594"/>
          </a:xfrm>
        </p:spPr>
        <p:txBody>
          <a:bodyPr>
            <a:normAutofit/>
          </a:bodyPr>
          <a:lstStyle/>
          <a:p>
            <a:r>
              <a:rPr lang="en-US" sz="3600" b="0" i="0" u="none" strike="noStrike" dirty="0">
                <a:effectLst/>
                <a:latin typeface="LatoWeb"/>
              </a:rPr>
              <a:t>Observing </a:t>
            </a:r>
            <a:r>
              <a:rPr lang="en-US" sz="3600" dirty="0">
                <a:latin typeface="LatoWeb"/>
              </a:rPr>
              <a:t>the relationship </a:t>
            </a:r>
            <a:r>
              <a:rPr lang="en-US" sz="3600" b="0" i="0" u="none" strike="noStrike" dirty="0">
                <a:effectLst/>
                <a:latin typeface="LatoWeb"/>
              </a:rPr>
              <a:t>between the Presence of Heart Disease and </a:t>
            </a:r>
            <a:br>
              <a:rPr lang="en-US" sz="3600" b="0" i="0" u="none" strike="noStrike" dirty="0">
                <a:effectLst/>
                <a:latin typeface="LatoWeb"/>
              </a:rPr>
            </a:br>
            <a:r>
              <a:rPr lang="en-US" sz="3600" dirty="0">
                <a:latin typeface="LatoWeb"/>
              </a:rPr>
              <a:t>Sex </a:t>
            </a:r>
            <a:r>
              <a:rPr lang="en-US" sz="3600" b="0" i="0" u="none" strike="noStrike" dirty="0">
                <a:effectLst/>
                <a:latin typeface="LatoWeb"/>
              </a:rPr>
              <a:t>in Different </a:t>
            </a:r>
            <a:r>
              <a:rPr lang="en-US" sz="3600" dirty="0">
                <a:latin typeface="LatoWeb"/>
              </a:rPr>
              <a:t>A</a:t>
            </a:r>
            <a:r>
              <a:rPr lang="en-US" sz="3600" b="0" i="0" u="none" strike="noStrike" dirty="0">
                <a:effectLst/>
                <a:latin typeface="LatoWeb"/>
              </a:rPr>
              <a:t>ge </a:t>
            </a:r>
            <a:r>
              <a:rPr lang="en-US" sz="3600" dirty="0">
                <a:latin typeface="LatoWeb"/>
              </a:rPr>
              <a:t>G</a:t>
            </a:r>
            <a:r>
              <a:rPr lang="en-US" sz="3600" b="0" i="0" u="none" strike="noStrike" dirty="0">
                <a:effectLst/>
                <a:latin typeface="LatoWeb"/>
              </a:rPr>
              <a:t>roups</a:t>
            </a:r>
            <a:endParaRPr lang="en-US" sz="3600" dirty="0"/>
          </a:p>
        </p:txBody>
      </p:sp>
      <p:cxnSp>
        <p:nvCxnSpPr>
          <p:cNvPr id="13" name="Straight Connector 12">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4BF680-FE57-878E-3F7B-15538F0BCD5A}"/>
              </a:ext>
            </a:extLst>
          </p:cNvPr>
          <p:cNvSpPr txBox="1"/>
          <p:nvPr/>
        </p:nvSpPr>
        <p:spPr>
          <a:xfrm>
            <a:off x="3552421" y="4544017"/>
            <a:ext cx="5087155" cy="646331"/>
          </a:xfrm>
          <a:prstGeom prst="rect">
            <a:avLst/>
          </a:prstGeom>
          <a:noFill/>
        </p:spPr>
        <p:txBody>
          <a:bodyPr wrap="square" rtlCol="0">
            <a:spAutoFit/>
          </a:bodyPr>
          <a:lstStyle/>
          <a:p>
            <a:pPr algn="ctr"/>
            <a:r>
              <a:rPr lang="en-US" dirty="0" err="1"/>
              <a:t>Chih</a:t>
            </a:r>
            <a:r>
              <a:rPr lang="en-US" dirty="0"/>
              <a:t>-Hua Chang  </a:t>
            </a:r>
          </a:p>
          <a:p>
            <a:pPr algn="ctr"/>
            <a:r>
              <a:rPr lang="en-US" dirty="0"/>
              <a:t>118143422</a:t>
            </a:r>
          </a:p>
        </p:txBody>
      </p:sp>
      <p:sp>
        <p:nvSpPr>
          <p:cNvPr id="5" name="TextBox 4">
            <a:extLst>
              <a:ext uri="{FF2B5EF4-FFF2-40B4-BE49-F238E27FC236}">
                <a16:creationId xmlns:a16="http://schemas.microsoft.com/office/drawing/2014/main" id="{9FBA38B9-1334-3D13-CDC5-E7AD3A76241A}"/>
              </a:ext>
            </a:extLst>
          </p:cNvPr>
          <p:cNvSpPr txBox="1"/>
          <p:nvPr/>
        </p:nvSpPr>
        <p:spPr>
          <a:xfrm>
            <a:off x="5038005" y="1667652"/>
            <a:ext cx="2137893" cy="461665"/>
          </a:xfrm>
          <a:prstGeom prst="rect">
            <a:avLst/>
          </a:prstGeom>
          <a:noFill/>
        </p:spPr>
        <p:txBody>
          <a:bodyPr wrap="square" rtlCol="0">
            <a:spAutoFit/>
          </a:bodyPr>
          <a:lstStyle/>
          <a:p>
            <a:r>
              <a:rPr lang="en-US" sz="2400" dirty="0"/>
              <a:t>Data607 HW4</a:t>
            </a:r>
          </a:p>
        </p:txBody>
      </p:sp>
    </p:spTree>
    <p:extLst>
      <p:ext uri="{BB962C8B-B14F-4D97-AF65-F5344CB8AC3E}">
        <p14:creationId xmlns:p14="http://schemas.microsoft.com/office/powerpoint/2010/main" val="380644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88C1-CD6E-1E58-0A94-B2BA4E163F51}"/>
              </a:ext>
            </a:extLst>
          </p:cNvPr>
          <p:cNvSpPr>
            <a:spLocks noGrp="1"/>
          </p:cNvSpPr>
          <p:nvPr>
            <p:ph type="title"/>
          </p:nvPr>
        </p:nvSpPr>
        <p:spPr>
          <a:xfrm>
            <a:off x="317174" y="557784"/>
            <a:ext cx="3989832" cy="1622321"/>
          </a:xfrm>
        </p:spPr>
        <p:txBody>
          <a:bodyPr>
            <a:normAutofit/>
          </a:bodyPr>
          <a:lstStyle/>
          <a:p>
            <a:r>
              <a:rPr lang="en-US" dirty="0"/>
              <a:t>Explore the </a:t>
            </a:r>
            <a:br>
              <a:rPr lang="en-US" dirty="0"/>
            </a:br>
            <a:r>
              <a:rPr lang="en-US" dirty="0"/>
              <a:t>data</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Chart, bar chart&#10;&#10;Description automatically generated">
            <a:extLst>
              <a:ext uri="{FF2B5EF4-FFF2-40B4-BE49-F238E27FC236}">
                <a16:creationId xmlns:a16="http://schemas.microsoft.com/office/drawing/2014/main" id="{75EBEE43-C4CB-5632-D20C-D82F2AD373EF}"/>
              </a:ext>
            </a:extLst>
          </p:cNvPr>
          <p:cNvPicPr>
            <a:picLocks noChangeAspect="1"/>
          </p:cNvPicPr>
          <p:nvPr/>
        </p:nvPicPr>
        <p:blipFill>
          <a:blip r:embed="rId3"/>
          <a:stretch>
            <a:fillRect/>
          </a:stretch>
        </p:blipFill>
        <p:spPr>
          <a:xfrm>
            <a:off x="5329590" y="716153"/>
            <a:ext cx="5920415" cy="5239568"/>
          </a:xfrm>
          <a:prstGeom prst="rect">
            <a:avLst/>
          </a:prstGeom>
          <a:effectLst/>
        </p:spPr>
      </p:pic>
      <p:sp>
        <p:nvSpPr>
          <p:cNvPr id="6" name="Content Placeholder 5">
            <a:extLst>
              <a:ext uri="{FF2B5EF4-FFF2-40B4-BE49-F238E27FC236}">
                <a16:creationId xmlns:a16="http://schemas.microsoft.com/office/drawing/2014/main" id="{1E296862-4531-76C8-75E2-75E673323ED8}"/>
              </a:ext>
            </a:extLst>
          </p:cNvPr>
          <p:cNvSpPr txBox="1">
            <a:spLocks noGrp="1"/>
          </p:cNvSpPr>
          <p:nvPr>
            <p:ph idx="1"/>
          </p:nvPr>
        </p:nvSpPr>
        <p:spPr>
          <a:xfrm>
            <a:off x="317174" y="2180105"/>
            <a:ext cx="3598926" cy="3775616"/>
          </a:xfrm>
          <a:prstGeom prst="rect">
            <a:avLst/>
          </a:prstGeom>
        </p:spPr>
        <p:txBody>
          <a:bodyPr vert="horz" lIns="91440" tIns="45720" rIns="91440" bIns="45720" rtlCol="0" anchor="ctr">
            <a:noAutofit/>
          </a:bodyPr>
          <a:lstStyle/>
          <a:p>
            <a:pPr marL="0" indent="0">
              <a:lnSpc>
                <a:spcPct val="100000"/>
              </a:lnSpc>
              <a:spcAft>
                <a:spcPts val="600"/>
              </a:spcAft>
              <a:buNone/>
            </a:pPr>
            <a:r>
              <a:rPr lang="en-US" sz="2000" dirty="0"/>
              <a:t>Total number:</a:t>
            </a:r>
          </a:p>
          <a:p>
            <a:pPr>
              <a:lnSpc>
                <a:spcPct val="100000"/>
              </a:lnSpc>
              <a:spcAft>
                <a:spcPts val="600"/>
              </a:spcAft>
            </a:pPr>
            <a:r>
              <a:rPr lang="en-US" sz="2000" dirty="0"/>
              <a:t>Female: 97</a:t>
            </a:r>
          </a:p>
          <a:p>
            <a:pPr>
              <a:lnSpc>
                <a:spcPct val="100000"/>
              </a:lnSpc>
              <a:spcAft>
                <a:spcPts val="600"/>
              </a:spcAft>
            </a:pPr>
            <a:r>
              <a:rPr lang="en-US" sz="2000" dirty="0"/>
              <a:t>Male: 206</a:t>
            </a:r>
          </a:p>
          <a:p>
            <a:pPr marL="0" indent="0">
              <a:lnSpc>
                <a:spcPct val="100000"/>
              </a:lnSpc>
              <a:spcAft>
                <a:spcPts val="600"/>
              </a:spcAft>
              <a:buNone/>
            </a:pPr>
            <a:r>
              <a:rPr lang="en-US" sz="2000" dirty="0"/>
              <a:t>Percentage of having heart disease:</a:t>
            </a:r>
          </a:p>
          <a:p>
            <a:pPr>
              <a:lnSpc>
                <a:spcPct val="100000"/>
              </a:lnSpc>
              <a:spcAft>
                <a:spcPts val="600"/>
              </a:spcAft>
            </a:pPr>
            <a:r>
              <a:rPr lang="en-US" sz="2000" dirty="0"/>
              <a:t>Female: 25.8%</a:t>
            </a:r>
          </a:p>
          <a:p>
            <a:pPr>
              <a:lnSpc>
                <a:spcPct val="100000"/>
              </a:lnSpc>
              <a:spcAft>
                <a:spcPts val="600"/>
              </a:spcAft>
            </a:pPr>
            <a:r>
              <a:rPr lang="en-US" sz="2000" dirty="0"/>
              <a:t>Male: 55.3%</a:t>
            </a:r>
          </a:p>
          <a:p>
            <a:pPr marL="0" indent="0">
              <a:lnSpc>
                <a:spcPct val="100000"/>
              </a:lnSpc>
              <a:spcAft>
                <a:spcPts val="600"/>
              </a:spcAft>
              <a:buNone/>
            </a:pPr>
            <a:r>
              <a:rPr lang="en-US" sz="2000" dirty="0"/>
              <a:t>Male has a higher percentage of having heart disease</a:t>
            </a:r>
          </a:p>
        </p:txBody>
      </p:sp>
    </p:spTree>
    <p:extLst>
      <p:ext uri="{BB962C8B-B14F-4D97-AF65-F5344CB8AC3E}">
        <p14:creationId xmlns:p14="http://schemas.microsoft.com/office/powerpoint/2010/main" val="762878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657E-BE70-3429-A6A6-4A0905DB5DB6}"/>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a:t>Age Distribution</a:t>
            </a:r>
          </a:p>
        </p:txBody>
      </p:sp>
      <p:sp>
        <p:nvSpPr>
          <p:cNvPr id="23" name="Content Placeholder 22">
            <a:extLst>
              <a:ext uri="{FF2B5EF4-FFF2-40B4-BE49-F238E27FC236}">
                <a16:creationId xmlns:a16="http://schemas.microsoft.com/office/drawing/2014/main" id="{4624563D-A6B3-01AC-7FD3-C38500A66EAC}"/>
              </a:ext>
            </a:extLst>
          </p:cNvPr>
          <p:cNvSpPr>
            <a:spLocks noGrp="1"/>
          </p:cNvSpPr>
          <p:nvPr>
            <p:ph idx="1"/>
          </p:nvPr>
        </p:nvSpPr>
        <p:spPr>
          <a:xfrm>
            <a:off x="648931" y="2438400"/>
            <a:ext cx="3505494" cy="3785419"/>
          </a:xfrm>
        </p:spPr>
        <p:txBody>
          <a:bodyPr>
            <a:normAutofit/>
          </a:bodyPr>
          <a:lstStyle/>
          <a:p>
            <a:r>
              <a:rPr lang="en-US" sz="2000" dirty="0"/>
              <a:t>In the age group of 30-55,</a:t>
            </a:r>
            <a:r>
              <a:rPr lang="zh-TW" altLang="en-US" sz="2000" dirty="0"/>
              <a:t> </a:t>
            </a:r>
            <a:r>
              <a:rPr lang="en-US" altLang="zh-TW" sz="2000" dirty="0"/>
              <a:t>ther</a:t>
            </a:r>
            <a:r>
              <a:rPr lang="en-US" sz="2000" dirty="0"/>
              <a:t>e are less present of heart disease</a:t>
            </a:r>
          </a:p>
          <a:p>
            <a:r>
              <a:rPr lang="en-US" sz="2000" dirty="0"/>
              <a:t>In the age group of 55-65, there are more presence of heart disease than absence of heart disease.</a:t>
            </a:r>
          </a:p>
          <a:p>
            <a:r>
              <a:rPr lang="en-US" sz="2000" dirty="0"/>
              <a:t>And after age 65, the presence and absence of heart disease is equal</a:t>
            </a:r>
          </a:p>
          <a:p>
            <a:pPr marL="0" indent="0">
              <a:buNone/>
            </a:pPr>
            <a:endParaRPr lang="en-US" sz="2000" dirty="0"/>
          </a:p>
        </p:txBody>
      </p:sp>
      <p:sp>
        <p:nvSpPr>
          <p:cNvPr id="39" name="Rectangle 3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C0D9F08C-AEDA-546C-8A7E-AEE7D0DE6402}"/>
              </a:ext>
            </a:extLst>
          </p:cNvPr>
          <p:cNvPicPr>
            <a:picLocks noChangeAspect="1"/>
          </p:cNvPicPr>
          <p:nvPr/>
        </p:nvPicPr>
        <p:blipFill>
          <a:blip r:embed="rId3"/>
          <a:stretch>
            <a:fillRect/>
          </a:stretch>
        </p:blipFill>
        <p:spPr>
          <a:xfrm>
            <a:off x="5455320" y="807593"/>
            <a:ext cx="5920415" cy="5239568"/>
          </a:xfrm>
          <a:prstGeom prst="rect">
            <a:avLst/>
          </a:prstGeom>
          <a:effectLst/>
        </p:spPr>
      </p:pic>
    </p:spTree>
    <p:extLst>
      <p:ext uri="{BB962C8B-B14F-4D97-AF65-F5344CB8AC3E}">
        <p14:creationId xmlns:p14="http://schemas.microsoft.com/office/powerpoint/2010/main" val="133291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91B254-4D77-808E-5020-5A4F47DB5F11}"/>
              </a:ext>
            </a:extLst>
          </p:cNvPr>
          <p:cNvSpPr>
            <a:spLocks noGrp="1"/>
          </p:cNvSpPr>
          <p:nvPr>
            <p:ph type="title"/>
          </p:nvPr>
        </p:nvSpPr>
        <p:spPr>
          <a:xfrm>
            <a:off x="648929" y="629266"/>
            <a:ext cx="3505495" cy="1622321"/>
          </a:xfrm>
        </p:spPr>
        <p:txBody>
          <a:bodyPr>
            <a:normAutofit/>
          </a:bodyPr>
          <a:lstStyle/>
          <a:p>
            <a:r>
              <a:rPr lang="en-US" sz="3700" dirty="0"/>
              <a:t>Age by Sex with Present of Heart Disease</a:t>
            </a:r>
          </a:p>
        </p:txBody>
      </p:sp>
      <p:sp>
        <p:nvSpPr>
          <p:cNvPr id="18" name="Content Placeholder 17">
            <a:extLst>
              <a:ext uri="{FF2B5EF4-FFF2-40B4-BE49-F238E27FC236}">
                <a16:creationId xmlns:a16="http://schemas.microsoft.com/office/drawing/2014/main" id="{F2FB06AA-B2BC-E1C8-858B-9828C1367440}"/>
              </a:ext>
            </a:extLst>
          </p:cNvPr>
          <p:cNvSpPr>
            <a:spLocks noGrp="1"/>
          </p:cNvSpPr>
          <p:nvPr>
            <p:ph idx="1"/>
          </p:nvPr>
        </p:nvSpPr>
        <p:spPr>
          <a:xfrm>
            <a:off x="648931" y="2438400"/>
            <a:ext cx="3505494" cy="3785419"/>
          </a:xfrm>
        </p:spPr>
        <p:txBody>
          <a:bodyPr>
            <a:normAutofit/>
          </a:bodyPr>
          <a:lstStyle/>
          <a:p>
            <a:r>
              <a:rPr lang="en-US" sz="2000" dirty="0"/>
              <a:t>Female age within 55~65 has a higher chance of having a heart disease.</a:t>
            </a:r>
          </a:p>
          <a:p>
            <a:r>
              <a:rPr lang="en-US" sz="2000" dirty="0"/>
              <a:t>Male age around 60 has slightly higher chance of having a heart disease.</a:t>
            </a:r>
          </a:p>
          <a:p>
            <a:r>
              <a:rPr lang="en-US" sz="2000" dirty="0"/>
              <a:t>The relationship of age and the presence of heart disease is more sensitive in female than in male.</a:t>
            </a:r>
          </a:p>
        </p:txBody>
      </p:sp>
      <p:sp>
        <p:nvSpPr>
          <p:cNvPr id="28" name="Rectangle 2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10;&#10;Description automatically generated">
            <a:extLst>
              <a:ext uri="{FF2B5EF4-FFF2-40B4-BE49-F238E27FC236}">
                <a16:creationId xmlns:a16="http://schemas.microsoft.com/office/drawing/2014/main" id="{025E12AD-23A0-831C-4891-0DEB263D3099}"/>
              </a:ext>
            </a:extLst>
          </p:cNvPr>
          <p:cNvPicPr>
            <a:picLocks noChangeAspect="1"/>
          </p:cNvPicPr>
          <p:nvPr/>
        </p:nvPicPr>
        <p:blipFill>
          <a:blip r:embed="rId3"/>
          <a:stretch>
            <a:fillRect/>
          </a:stretch>
        </p:blipFill>
        <p:spPr>
          <a:xfrm>
            <a:off x="5405862" y="1335659"/>
            <a:ext cx="6019331" cy="4183435"/>
          </a:xfrm>
          <a:prstGeom prst="rect">
            <a:avLst/>
          </a:prstGeom>
          <a:effectLst/>
        </p:spPr>
      </p:pic>
    </p:spTree>
    <p:extLst>
      <p:ext uri="{BB962C8B-B14F-4D97-AF65-F5344CB8AC3E}">
        <p14:creationId xmlns:p14="http://schemas.microsoft.com/office/powerpoint/2010/main" val="190629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8C4DA-5A3A-5B58-6E33-B824CB126433}"/>
              </a:ext>
            </a:extLst>
          </p:cNvPr>
          <p:cNvSpPr>
            <a:spLocks noGrp="1"/>
          </p:cNvSpPr>
          <p:nvPr>
            <p:ph type="title"/>
          </p:nvPr>
        </p:nvSpPr>
        <p:spPr>
          <a:xfrm>
            <a:off x="1288064" y="1284731"/>
            <a:ext cx="9637776" cy="143069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189F21C0-CD88-8806-128C-2E511299CB4E}"/>
              </a:ext>
            </a:extLst>
          </p:cNvPr>
          <p:cNvSpPr>
            <a:spLocks noGrp="1"/>
          </p:cNvSpPr>
          <p:nvPr>
            <p:ph idx="1"/>
          </p:nvPr>
        </p:nvSpPr>
        <p:spPr>
          <a:xfrm>
            <a:off x="1288064" y="2853879"/>
            <a:ext cx="9637776" cy="2714771"/>
          </a:xfrm>
        </p:spPr>
        <p:txBody>
          <a:bodyPr>
            <a:normAutofit/>
          </a:bodyPr>
          <a:lstStyle/>
          <a:p>
            <a:r>
              <a:rPr lang="en-US" sz="2000" dirty="0"/>
              <a:t>Male has a higher percentage of having heart disease.</a:t>
            </a:r>
          </a:p>
          <a:p>
            <a:r>
              <a:rPr lang="en-US" sz="2000" dirty="0"/>
              <a:t>Age around 55 to 65 are more likely to have heart disease.</a:t>
            </a:r>
          </a:p>
          <a:p>
            <a:r>
              <a:rPr lang="en-US" sz="2000" dirty="0"/>
              <a:t>The relationship of age and the presence of heart disease is more sensitive in female than in male.</a:t>
            </a:r>
          </a:p>
          <a:p>
            <a:endParaRPr lang="en-US" sz="2000" dirty="0"/>
          </a:p>
          <a:p>
            <a:endParaRPr lang="en-US" sz="2000" dirty="0"/>
          </a:p>
        </p:txBody>
      </p:sp>
    </p:spTree>
    <p:extLst>
      <p:ext uri="{BB962C8B-B14F-4D97-AF65-F5344CB8AC3E}">
        <p14:creationId xmlns:p14="http://schemas.microsoft.com/office/powerpoint/2010/main" val="16569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383175-2E8E-3CD0-7CA8-B7FBF9994137}"/>
              </a:ext>
            </a:extLst>
          </p:cNvPr>
          <p:cNvSpPr>
            <a:spLocks noGrp="1"/>
          </p:cNvSpPr>
          <p:nvPr>
            <p:ph type="title"/>
          </p:nvPr>
        </p:nvSpPr>
        <p:spPr>
          <a:xfrm>
            <a:off x="649224" y="629266"/>
            <a:ext cx="5102351" cy="1676603"/>
          </a:xfrm>
        </p:spPr>
        <p:txBody>
          <a:bodyPr>
            <a:normAutofit/>
          </a:bodyPr>
          <a:lstStyle/>
          <a:p>
            <a:r>
              <a:rPr lang="en-US"/>
              <a:t>Discussion of Uncertainty</a:t>
            </a:r>
          </a:p>
        </p:txBody>
      </p:sp>
      <p:sp>
        <p:nvSpPr>
          <p:cNvPr id="9" name="Content Placeholder 8">
            <a:extLst>
              <a:ext uri="{FF2B5EF4-FFF2-40B4-BE49-F238E27FC236}">
                <a16:creationId xmlns:a16="http://schemas.microsoft.com/office/drawing/2014/main" id="{BA884B0F-2B16-45F5-BCEB-5F64886D7523}"/>
              </a:ext>
            </a:extLst>
          </p:cNvPr>
          <p:cNvSpPr>
            <a:spLocks noGrp="1"/>
          </p:cNvSpPr>
          <p:nvPr>
            <p:ph idx="1"/>
          </p:nvPr>
        </p:nvSpPr>
        <p:spPr>
          <a:xfrm>
            <a:off x="649224" y="2438400"/>
            <a:ext cx="5102351" cy="3785419"/>
          </a:xfrm>
        </p:spPr>
        <p:txBody>
          <a:bodyPr>
            <a:normAutofit/>
          </a:bodyPr>
          <a:lstStyle/>
          <a:p>
            <a:r>
              <a:rPr lang="en-US" sz="2000" dirty="0"/>
              <a:t>The data set size is not big enough</a:t>
            </a:r>
          </a:p>
          <a:p>
            <a:r>
              <a:rPr lang="en-US" sz="2000" dirty="0"/>
              <a:t>The numbers of collected female and male are unequal</a:t>
            </a:r>
          </a:p>
          <a:p>
            <a:r>
              <a:rPr lang="en-US" sz="2000" dirty="0"/>
              <a:t>The numbers of different age groups are unequal</a:t>
            </a:r>
          </a:p>
          <a:p>
            <a:r>
              <a:rPr lang="en-US" sz="2000" dirty="0"/>
              <a:t>The way these people been selected</a:t>
            </a:r>
          </a:p>
          <a:p>
            <a:endParaRPr lang="en-US" sz="2000" dirty="0"/>
          </a:p>
        </p:txBody>
      </p:sp>
      <p:sp>
        <p:nvSpPr>
          <p:cNvPr id="41" name="Rectangle 4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hart, bar chart&#10;&#10;Description automatically generated">
            <a:extLst>
              <a:ext uri="{FF2B5EF4-FFF2-40B4-BE49-F238E27FC236}">
                <a16:creationId xmlns:a16="http://schemas.microsoft.com/office/drawing/2014/main" id="{F9AD9061-93A9-EF47-475C-B86A4031760E}"/>
              </a:ext>
            </a:extLst>
          </p:cNvPr>
          <p:cNvPicPr>
            <a:picLocks noChangeAspect="1"/>
          </p:cNvPicPr>
          <p:nvPr/>
        </p:nvPicPr>
        <p:blipFill>
          <a:blip r:embed="rId3"/>
          <a:stretch>
            <a:fillRect/>
          </a:stretch>
        </p:blipFill>
        <p:spPr>
          <a:xfrm>
            <a:off x="7850098" y="694945"/>
            <a:ext cx="2624379" cy="2322576"/>
          </a:xfrm>
          <a:prstGeom prst="rect">
            <a:avLst/>
          </a:prstGeom>
        </p:spPr>
      </p:pic>
      <p:sp>
        <p:nvSpPr>
          <p:cNvPr id="4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histogram&#10;&#10;Description automatically generated">
            <a:extLst>
              <a:ext uri="{FF2B5EF4-FFF2-40B4-BE49-F238E27FC236}">
                <a16:creationId xmlns:a16="http://schemas.microsoft.com/office/drawing/2014/main" id="{4CB0AA2F-FE4A-3E70-76D0-C0049F5AB179}"/>
              </a:ext>
            </a:extLst>
          </p:cNvPr>
          <p:cNvPicPr>
            <a:picLocks noChangeAspect="1"/>
          </p:cNvPicPr>
          <p:nvPr/>
        </p:nvPicPr>
        <p:blipFill>
          <a:blip r:embed="rId4"/>
          <a:stretch>
            <a:fillRect/>
          </a:stretch>
        </p:blipFill>
        <p:spPr>
          <a:xfrm>
            <a:off x="7850098" y="3721608"/>
            <a:ext cx="2624379" cy="2322576"/>
          </a:xfrm>
          <a:prstGeom prst="rect">
            <a:avLst/>
          </a:prstGeom>
          <a:effectLst/>
        </p:spPr>
      </p:pic>
    </p:spTree>
    <p:extLst>
      <p:ext uri="{BB962C8B-B14F-4D97-AF65-F5344CB8AC3E}">
        <p14:creationId xmlns:p14="http://schemas.microsoft.com/office/powerpoint/2010/main" val="333267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693</Words>
  <Application>Microsoft Macintosh PowerPoint</Application>
  <PresentationFormat>Widescreen</PresentationFormat>
  <Paragraphs>63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LatoWeb</vt:lpstr>
      <vt:lpstr>Arial</vt:lpstr>
      <vt:lpstr>Calibri</vt:lpstr>
      <vt:lpstr>Calibri Light</vt:lpstr>
      <vt:lpstr>Office Theme</vt:lpstr>
      <vt:lpstr>Observing the relationship between the Presence of Heart Disease and  Sex in Different Age Groups</vt:lpstr>
      <vt:lpstr>Explore the  data</vt:lpstr>
      <vt:lpstr>Age Distribution</vt:lpstr>
      <vt:lpstr>Age by Sex with Present of Heart Disease</vt:lpstr>
      <vt:lpstr>Conclusion</vt:lpstr>
      <vt:lpstr>Discussion of Uncertainty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Observing the relationship between the Presence of Heart Disease and  Sex in Different Age Groups</dc:title>
  <dc:creator>Chih Hua Chang</dc:creator>
  <cp:lastModifiedBy>Chih Hua Chang</cp:lastModifiedBy>
  <cp:revision>4</cp:revision>
  <dcterms:created xsi:type="dcterms:W3CDTF">2022-09-29T16:56:57Z</dcterms:created>
  <dcterms:modified xsi:type="dcterms:W3CDTF">2022-09-30T03:04:04Z</dcterms:modified>
</cp:coreProperties>
</file>