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bin" ContentType="application/vnd.openxmlformats-officedocument.oleObject"/>
  <Override PartName="/ppt/tags/tag7.xml" ContentType="application/vnd.openxmlformats-officedocument.presentationml.tags+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slideLayouts/slideLayout10.xml" ContentType="application/vnd.openxmlformats-officedocument.presentationml.slideLayout+xml"/>
  <Override PartName="/ppt/tags/tag15.xml" ContentType="application/vnd.openxmlformats-officedocument.presentationml.tags+xml"/>
  <Default Extension="gif" ContentType="image/gif"/>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slideLayouts/slideLayout9.xml" ContentType="application/vnd.openxmlformats-officedocument.presentationml.slideLayout+xml"/>
  <Override PartName="/ppt/tags/tag21.xml" ContentType="application/vnd.openxmlformats-officedocument.presentationml.tags+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28" r:id="rId5"/>
    <p:sldMasterId id="2147483716" r:id="rId6"/>
    <p:sldMasterId id="2147483713" r:id="rId7"/>
  </p:sldMasterIdLst>
  <p:notesMasterIdLst>
    <p:notesMasterId r:id="rId38"/>
  </p:notesMasterIdLst>
  <p:handoutMasterIdLst>
    <p:handoutMasterId r:id="rId39"/>
  </p:handoutMasterIdLst>
  <p:sldIdLst>
    <p:sldId id="265" r:id="rId8"/>
    <p:sldId id="339" r:id="rId9"/>
    <p:sldId id="340" r:id="rId10"/>
    <p:sldId id="370" r:id="rId11"/>
    <p:sldId id="371" r:id="rId12"/>
    <p:sldId id="372" r:id="rId13"/>
    <p:sldId id="373" r:id="rId14"/>
    <p:sldId id="374" r:id="rId15"/>
    <p:sldId id="375" r:id="rId16"/>
    <p:sldId id="417" r:id="rId17"/>
    <p:sldId id="418" r:id="rId18"/>
    <p:sldId id="376"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7" r:id="rId32"/>
    <p:sldId id="431" r:id="rId33"/>
    <p:sldId id="432" r:id="rId34"/>
    <p:sldId id="433" r:id="rId35"/>
    <p:sldId id="434" r:id="rId36"/>
    <p:sldId id="436" r:id="rId37"/>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8"/>
    <a:srgbClr val="993300"/>
    <a:srgbClr val="BDBD00"/>
    <a:srgbClr val="FF9900"/>
    <a:srgbClr val="598E20"/>
    <a:srgbClr val="00234B"/>
    <a:srgbClr val="ED771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1541" autoAdjust="0"/>
  </p:normalViewPr>
  <p:slideViewPr>
    <p:cSldViewPr snapToGrid="0" showGuides="1">
      <p:cViewPr>
        <p:scale>
          <a:sx n="80" d="100"/>
          <a:sy n="80" d="100"/>
        </p:scale>
        <p:origin x="-960" y="-30"/>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3.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oleObject" Target="../embeddings/oleObject6.bin"/><Relationship Id="rId4"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46538" cy="119063"/>
        </p:xfrm>
        <a:graphic>
          <a:graphicData uri="http://schemas.openxmlformats.org/presentationml/2006/ole">
            <p:oleObj spid="_x0000_s14340" name="think-cell Slide" r:id="rId6" imgW="360" imgH="360" progId="">
              <p:embed/>
            </p:oleObj>
          </a:graphicData>
        </a:graphic>
      </p:graphicFrame>
      <p:pic>
        <p:nvPicPr>
          <p:cNvPr id="6" name="Image 11" descr="GraphicTablet_shutterstock_73936774.jpg"/>
          <p:cNvPicPr>
            <a:picLocks noChangeAspect="1"/>
          </p:cNvPicPr>
          <p:nvPr userDrawn="1"/>
        </p:nvPicPr>
        <p:blipFill>
          <a:blip r:embed="rId7" cstate="print"/>
          <a:srcRect b="14021"/>
          <a:stretch>
            <a:fillRect/>
          </a:stretch>
        </p:blipFill>
        <p:spPr>
          <a:xfrm>
            <a:off x="1588" y="883526"/>
            <a:ext cx="9904413" cy="4259975"/>
          </a:xfrm>
          <a:prstGeom prst="rect">
            <a:avLst/>
          </a:prstGeom>
        </p:spPr>
      </p:pic>
      <p:sp>
        <p:nvSpPr>
          <p:cNvPr id="7" name="Rectangle 7"/>
          <p:cNvSpPr/>
          <p:nvPr userDrawn="1">
            <p:custDataLst>
              <p:tags r:id="rId2"/>
            </p:custDataLst>
          </p:nvPr>
        </p:nvSpPr>
        <p:spPr bwMode="auto">
          <a:xfrm>
            <a:off x="2" y="0"/>
            <a:ext cx="9906318" cy="20122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3"/>
            </p:custDataLst>
          </p:nvPr>
        </p:nvSpPr>
        <p:spPr>
          <a:xfrm>
            <a:off x="4943238" y="2208806"/>
            <a:ext cx="4915261" cy="823618"/>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4"/>
            </p:custDataLst>
          </p:nvPr>
        </p:nvSpPr>
        <p:spPr>
          <a:xfrm>
            <a:off x="4940137" y="3324784"/>
            <a:ext cx="4918363" cy="710813"/>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8" cstate="print"/>
          <a:stretch>
            <a:fillRect/>
          </a:stretch>
        </p:blipFill>
        <p:spPr>
          <a:xfrm>
            <a:off x="735690" y="494028"/>
            <a:ext cx="2880000" cy="514535"/>
          </a:xfrm>
          <a:prstGeom prst="rect">
            <a:avLst/>
          </a:prstGeom>
        </p:spPr>
      </p:pic>
    </p:spTree>
    <p:extLst>
      <p:ext uri="{BB962C8B-B14F-4D97-AF65-F5344CB8AC3E}">
        <p14:creationId xmlns=""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2/16/2017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2/16/2017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2/16/2017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2/16/2017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2/16/2017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35749" cy="107989"/>
        </p:xfrm>
        <a:graphic>
          <a:graphicData uri="http://schemas.openxmlformats.org/presentationml/2006/ole">
            <p:oleObj spid="_x0000_s153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121076"/>
            <a:ext cx="884548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39054096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2/16/2017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2/16/2017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2/16/2017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2/16/2017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2/16/2017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2/16/2017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35749" cy="107989"/>
        </p:xfrm>
        <a:graphic>
          <a:graphicData uri="http://schemas.openxmlformats.org/presentationml/2006/ole">
            <p:oleObj spid="_x0000_s69634" name="think-cell Slide" r:id="rId5" imgW="360" imgH="360" progId="">
              <p:embed/>
            </p:oleObj>
          </a:graphicData>
        </a:graphic>
      </p:graphicFrame>
      <p:sp>
        <p:nvSpPr>
          <p:cNvPr id="7" name="Rectangle 6"/>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 Rightshore</a:t>
            </a:r>
            <a:r>
              <a:rPr lang="en-US" sz="500" b="0" baseline="30000" dirty="0" smtClean="0">
                <a:solidFill>
                  <a:schemeClr val="bg1"/>
                </a:solidFill>
                <a:latin typeface="Arial" pitchFamily="34" charset="0"/>
                <a:cs typeface="Arial" pitchFamily="34" charset="0"/>
              </a:rPr>
              <a:t>®  </a:t>
            </a:r>
            <a:r>
              <a:rPr lang="en-US" sz="500" b="0" baseline="0" dirty="0" smtClean="0">
                <a:solidFill>
                  <a:schemeClr val="bg1"/>
                </a:solidFill>
                <a:latin typeface="Arial" pitchFamily="34" charset="0"/>
                <a:cs typeface="Arial" pitchFamily="34" charset="0"/>
              </a:rPr>
              <a:t>is a trademark belonging to Capgemini.</a:t>
            </a:r>
            <a:endParaRPr lang="en-US" sz="5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021004" y="2769919"/>
            <a:ext cx="3932160" cy="1511693"/>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06792" tIns="43420" rIns="184075" bIns="122717" rtlCol="0" anchor="b"/>
          <a:lstStyle/>
          <a:p>
            <a:pPr marL="0" marR="0" indent="0" algn="just" defTabSz="888816"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latin typeface="Arial"/>
                <a:cs typeface="Arial"/>
              </a:rPr>
              <a:t>About Capgemini</a:t>
            </a:r>
            <a:endParaRPr lang="en-US" sz="900" dirty="0" smtClean="0">
              <a:solidFill>
                <a:schemeClr val="bg1"/>
              </a:solidFill>
              <a:latin typeface="Arial" pitchFamily="34" charset="0"/>
              <a:cs typeface="Arial" pitchFamily="34" charset="0"/>
            </a:endParaRPr>
          </a:p>
          <a:p>
            <a:pPr marL="0" indent="0" algn="just"/>
            <a:endParaRPr lang="en-US" sz="900" dirty="0" smtClean="0">
              <a:solidFill>
                <a:schemeClr val="bg1"/>
              </a:solidFill>
              <a:latin typeface="Arial" pitchFamily="34" charset="0"/>
              <a:cs typeface="Arial" pitchFamily="34" charset="0"/>
            </a:endParaRPr>
          </a:p>
          <a:p>
            <a:pPr marL="0" indent="0" algn="just"/>
            <a:r>
              <a:rPr lang="en-US" sz="900" dirty="0" smtClean="0">
                <a:solidFill>
                  <a:schemeClr val="bg1"/>
                </a:solidFill>
                <a:latin typeface="Arial" pitchFamily="34" charset="0"/>
                <a:cs typeface="Arial" pitchFamily="34" charset="0"/>
              </a:rPr>
              <a:t>With almost 140,000 </a:t>
            </a:r>
            <a:r>
              <a:rPr lang="en-US" sz="900" dirty="0">
                <a:solidFill>
                  <a:schemeClr val="bg1"/>
                </a:solidFill>
                <a:latin typeface="Arial" pitchFamily="34" charset="0"/>
                <a:cs typeface="Arial" pitchFamily="34" charset="0"/>
              </a:rPr>
              <a:t>people in </a:t>
            </a:r>
            <a:r>
              <a:rPr lang="en-US" sz="900" dirty="0" smtClean="0">
                <a:solidFill>
                  <a:schemeClr val="bg1"/>
                </a:solidFill>
                <a:latin typeface="Arial" pitchFamily="34" charset="0"/>
                <a:cs typeface="Arial" pitchFamily="34" charset="0"/>
              </a:rPr>
              <a:t>over 40 </a:t>
            </a:r>
            <a:r>
              <a:rPr lang="en-US" sz="9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900" dirty="0" smtClean="0">
                <a:solidFill>
                  <a:schemeClr val="bg1"/>
                </a:solidFill>
                <a:latin typeface="Arial" pitchFamily="34" charset="0"/>
                <a:cs typeface="Arial" pitchFamily="34" charset="0"/>
              </a:rPr>
              <a:t>2013</a:t>
            </a:r>
            <a:r>
              <a:rPr lang="en-US" sz="900" baseline="0" dirty="0" smtClean="0">
                <a:solidFill>
                  <a:schemeClr val="bg1"/>
                </a:solidFill>
                <a:latin typeface="Arial" pitchFamily="34" charset="0"/>
                <a:cs typeface="Arial" pitchFamily="34" charset="0"/>
              </a:rPr>
              <a:t> </a:t>
            </a:r>
            <a:r>
              <a:rPr lang="en-US" sz="900" dirty="0" smtClean="0">
                <a:solidFill>
                  <a:schemeClr val="bg1"/>
                </a:solidFill>
                <a:latin typeface="Arial" pitchFamily="34" charset="0"/>
                <a:cs typeface="Arial" pitchFamily="34" charset="0"/>
              </a:rPr>
              <a:t>global </a:t>
            </a:r>
            <a:r>
              <a:rPr lang="en-US" sz="900" dirty="0">
                <a:solidFill>
                  <a:schemeClr val="bg1"/>
                </a:solidFill>
                <a:latin typeface="Arial" pitchFamily="34" charset="0"/>
                <a:cs typeface="Arial" pitchFamily="34" charset="0"/>
              </a:rPr>
              <a:t>revenues of </a:t>
            </a:r>
            <a:r>
              <a:rPr lang="en-US" sz="900" dirty="0" smtClean="0">
                <a:solidFill>
                  <a:schemeClr val="bg1"/>
                </a:solidFill>
                <a:latin typeface="Arial" pitchFamily="34" charset="0"/>
                <a:cs typeface="Arial" pitchFamily="34" charset="0"/>
              </a:rPr>
              <a:t> EUR 10.1 </a:t>
            </a:r>
            <a:r>
              <a:rPr lang="en-US" sz="900" dirty="0">
                <a:solidFill>
                  <a:schemeClr val="bg1"/>
                </a:solidFill>
                <a:latin typeface="Arial" pitchFamily="34" charset="0"/>
                <a:cs typeface="Arial" pitchFamily="34" charset="0"/>
              </a:rPr>
              <a:t>billion.</a:t>
            </a:r>
          </a:p>
          <a:p>
            <a:pPr marL="0" indent="0" algn="just"/>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900" baseline="30000" dirty="0">
                <a:solidFill>
                  <a:schemeClr val="bg1"/>
                </a:solidFill>
                <a:latin typeface="Arial" pitchFamily="34" charset="0"/>
                <a:cs typeface="Arial" pitchFamily="34" charset="0"/>
              </a:rPr>
              <a:t>TM</a:t>
            </a:r>
            <a:r>
              <a:rPr lang="en-US" sz="900" dirty="0">
                <a:solidFill>
                  <a:schemeClr val="bg1"/>
                </a:solidFill>
                <a:latin typeface="Arial" pitchFamily="34" charset="0"/>
                <a:cs typeface="Arial" pitchFamily="34" charset="0"/>
              </a:rPr>
              <a:t>, and draws on Rightshore</a:t>
            </a:r>
            <a:r>
              <a:rPr lang="en-US" sz="900" b="1" baseline="30000" dirty="0">
                <a:solidFill>
                  <a:schemeClr val="bg1"/>
                </a:solidFill>
                <a:latin typeface="Arial" pitchFamily="34" charset="0"/>
                <a:cs typeface="Arial" pitchFamily="34" charset="0"/>
              </a:rPr>
              <a:t> ®</a:t>
            </a:r>
            <a:r>
              <a:rPr lang="en-US" sz="900" dirty="0">
                <a:solidFill>
                  <a:schemeClr val="bg1"/>
                </a:solidFill>
                <a:latin typeface="Arial" pitchFamily="34" charset="0"/>
                <a:cs typeface="Arial" pitchFamily="34" charset="0"/>
              </a:rPr>
              <a:t>, its worldwide delivery model</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6" cstate="email"/>
          <a:stretch>
            <a:fillRect/>
          </a:stretch>
        </p:blipFill>
        <p:spPr>
          <a:xfrm>
            <a:off x="751798" y="2594015"/>
            <a:ext cx="531692" cy="432000"/>
          </a:xfrm>
          <a:prstGeom prst="rect">
            <a:avLst/>
          </a:prstGeom>
        </p:spPr>
      </p:pic>
      <p:pic>
        <p:nvPicPr>
          <p:cNvPr id="8" name="Image 7" descr="Locations_Map_2014.png"/>
          <p:cNvPicPr>
            <a:picLocks noChangeAspect="1"/>
          </p:cNvPicPr>
          <p:nvPr userDrawn="1"/>
        </p:nvPicPr>
        <p:blipFill>
          <a:blip r:embed="rId7" cstate="print"/>
          <a:stretch>
            <a:fillRect/>
          </a:stretch>
        </p:blipFill>
        <p:spPr>
          <a:xfrm>
            <a:off x="5042446" y="2532039"/>
            <a:ext cx="3595355" cy="14040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19063"/>
        </p:xfrm>
        <a:graphic>
          <a:graphicData uri="http://schemas.openxmlformats.org/presentationml/2006/ole">
            <p:oleObj spid="_x0000_s70658" name="think-cell Slide" r:id="rId4" imgW="360" imgH="360" progId="">
              <p:embed/>
            </p:oleObj>
          </a:graphicData>
        </a:graphic>
      </p:graphicFrame>
      <p:sp>
        <p:nvSpPr>
          <p:cNvPr id="4" name="Rectangle 3"/>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a:t>
            </a:r>
            <a:r>
              <a:rPr lang="en-US" sz="500" b="0" baseline="0" dirty="0" smtClean="0">
                <a:solidFill>
                  <a:schemeClr val="bg1"/>
                </a:solidFill>
                <a:latin typeface="Arial" pitchFamily="34" charset="0"/>
                <a:cs typeface="Arial" pitchFamily="34" charset="0"/>
              </a:rPr>
              <a:t>.</a:t>
            </a:r>
            <a:endParaRPr lang="en-US" sz="5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121076"/>
            <a:ext cx="679376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110102" y="1371600"/>
            <a:ext cx="1985371" cy="1508760"/>
          </a:xfrm>
          <a:prstGeom prst="rect">
            <a:avLst/>
          </a:prstGeom>
        </p:spPr>
      </p:pic>
    </p:spTree>
    <p:extLst>
      <p:ext uri="{BB962C8B-B14F-4D97-AF65-F5344CB8AC3E}">
        <p14:creationId xmlns=""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35749" cy="107989"/>
        </p:xfrm>
        <a:graphic>
          <a:graphicData uri="http://schemas.openxmlformats.org/presentationml/2006/ole">
            <p:oleObj spid="_x0000_s20484" name="think-cell Slide" r:id="rId3" imgW="360" imgH="360" progId="">
              <p:embed/>
            </p:oleObj>
          </a:graphicData>
        </a:graphic>
      </p:graphicFrame>
    </p:spTree>
    <p:extLst>
      <p:ext uri="{BB962C8B-B14F-4D97-AF65-F5344CB8AC3E}">
        <p14:creationId xmlns="" xmlns:p14="http://schemas.microsoft.com/office/powerpoint/2010/main" val="25390493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727887C-E3D9-4956-B241-0D7B3E50E8A2}" type="datetime1">
              <a:rPr lang="en-US" smtClean="0"/>
              <a:pPr/>
              <a:t>2/16/2017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2/16/2017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2/16/2017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oleObject" Target="../embeddings/oleObject5.bin"/><Relationship Id="rId18" Type="http://schemas.openxmlformats.org/officeDocument/2006/relationships/image" Target="../media/image9.png"/><Relationship Id="rId3" Type="http://schemas.openxmlformats.org/officeDocument/2006/relationships/theme" Target="../theme/theme4.xml"/><Relationship Id="rId21" Type="http://schemas.openxmlformats.org/officeDocument/2006/relationships/hyperlink" Target="http://www.youtube.com/capgemini" TargetMode="Externa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hyperlink" Target="http://www.linkedin.com/company/capgemini" TargetMode="External"/><Relationship Id="rId25" Type="http://schemas.openxmlformats.org/officeDocument/2006/relationships/image" Target="../media/image4.jpeg"/><Relationship Id="rId2" Type="http://schemas.openxmlformats.org/officeDocument/2006/relationships/slideLayout" Target="../slideLayouts/slideLayout29.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8.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12.gif"/><Relationship Id="rId5" Type="http://schemas.openxmlformats.org/officeDocument/2006/relationships/tags" Target="../tags/tag13.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18.xml"/><Relationship Id="rId19" Type="http://schemas.openxmlformats.org/officeDocument/2006/relationships/hyperlink" Target="http://www.twitter.com/capgemini" TargetMode="External"/><Relationship Id="rId4" Type="http://schemas.openxmlformats.org/officeDocument/2006/relationships/vmlDrawing" Target="../drawings/vmlDrawing5.vml"/><Relationship Id="rId9" Type="http://schemas.openxmlformats.org/officeDocument/2006/relationships/tags" Target="../tags/tag17.xml"/><Relationship Id="rId14" Type="http://schemas.openxmlformats.org/officeDocument/2006/relationships/image" Target="../media/image7.emf"/><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19063"/>
        </p:xfrm>
        <a:graphic>
          <a:graphicData uri="http://schemas.openxmlformats.org/presentationml/2006/ole">
            <p:oleObj spid="_x0000_s13316" name="think-cell Slide" r:id="rId14" imgW="360" imgH="360" progId="">
              <p:embed/>
            </p:oleObj>
          </a:graphicData>
        </a:graphic>
      </p:graphicFrame>
      <p:sp>
        <p:nvSpPr>
          <p:cNvPr id="2" name="Title Placeholder 1"/>
          <p:cNvSpPr>
            <a:spLocks noGrp="1"/>
          </p:cNvSpPr>
          <p:nvPr>
            <p:ph type="title"/>
            <p:custDataLst>
              <p:tags r:id="rId8"/>
            </p:custDataLst>
          </p:nvPr>
        </p:nvSpPr>
        <p:spPr>
          <a:xfrm>
            <a:off x="2" y="0"/>
            <a:ext cx="9143999" cy="751601"/>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9"/>
            </p:custDataLst>
          </p:nvPr>
        </p:nvSpPr>
        <p:spPr>
          <a:xfrm>
            <a:off x="298517" y="1126483"/>
            <a:ext cx="8712115" cy="3477405"/>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8835291" y="4990498"/>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11"/>
            </p:custDataLst>
          </p:nvPr>
        </p:nvSpPr>
        <p:spPr bwMode="auto">
          <a:xfrm>
            <a:off x="3" y="507301"/>
            <a:ext cx="9143999" cy="54609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a:p>
        </p:txBody>
      </p:sp>
      <p:sp>
        <p:nvSpPr>
          <p:cNvPr id="12" name="Rectangle 11"/>
          <p:cNvSpPr>
            <a:spLocks noChangeArrowheads="1"/>
          </p:cNvSpPr>
          <p:nvPr>
            <p:custDataLst>
              <p:tags r:id="rId12"/>
            </p:custDataLst>
          </p:nvPr>
        </p:nvSpPr>
        <p:spPr bwMode="auto">
          <a:xfrm>
            <a:off x="6223229" y="4967554"/>
            <a:ext cx="2455979" cy="137627"/>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13"/>
            </p:custDataLst>
          </p:nvPr>
        </p:nvCxnSpPr>
        <p:spPr>
          <a:xfrm flipH="1">
            <a:off x="3" y="4772025"/>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270463" y="4829271"/>
            <a:ext cx="1438102" cy="258734"/>
          </a:xfrm>
          <a:prstGeom prst="rect">
            <a:avLst/>
          </a:prstGeom>
          <a:noFill/>
          <a:ln>
            <a:noFill/>
          </a:ln>
        </p:spPr>
      </p:pic>
    </p:spTree>
    <p:extLst>
      <p:ext uri="{BB962C8B-B14F-4D97-AF65-F5344CB8AC3E}">
        <p14:creationId xmlns=""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710" r:id="rId4"/>
    <p:sldLayoutId id="2147483741" r:id="rId5"/>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16,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2"/>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0" y="514350"/>
            <a:ext cx="5600700" cy="278606"/>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16,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0" y="514350"/>
            <a:ext cx="5600700" cy="278606"/>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19063"/>
        </p:xfrm>
        <a:graphic>
          <a:graphicData uri="http://schemas.openxmlformats.org/presentationml/2006/ole">
            <p:oleObj spid="_x0000_s68610" name="think-cell Slide" r:id="rId13" imgW="360" imgH="360" progId="">
              <p:embed/>
            </p:oleObj>
          </a:graphicData>
        </a:graphic>
      </p:graphicFrame>
      <p:sp>
        <p:nvSpPr>
          <p:cNvPr id="357" name="Rectangle 7"/>
          <p:cNvSpPr/>
          <p:nvPr>
            <p:custDataLst>
              <p:tags r:id="rId5"/>
            </p:custDataLst>
          </p:nvPr>
        </p:nvSpPr>
        <p:spPr bwMode="auto">
          <a:xfrm flipV="1">
            <a:off x="-1529" y="1258495"/>
            <a:ext cx="9145530" cy="38850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4" cstate="email"/>
          <a:srcRect/>
          <a:stretch>
            <a:fillRect/>
          </a:stretch>
        </p:blipFill>
        <p:spPr bwMode="auto">
          <a:xfrm>
            <a:off x="5914038" y="906941"/>
            <a:ext cx="2658462" cy="172015"/>
          </a:xfrm>
          <a:prstGeom prst="rect">
            <a:avLst/>
          </a:prstGeom>
          <a:noFill/>
        </p:spPr>
      </p:pic>
      <p:sp>
        <p:nvSpPr>
          <p:cNvPr id="15" name="Rectangle 14"/>
          <p:cNvSpPr/>
          <p:nvPr>
            <p:custDataLst>
              <p:tags r:id="rId7"/>
            </p:custDataLst>
          </p:nvPr>
        </p:nvSpPr>
        <p:spPr>
          <a:xfrm>
            <a:off x="6419731" y="4055244"/>
            <a:ext cx="2152769" cy="323567"/>
          </a:xfrm>
          <a:prstGeom prst="rect">
            <a:avLst/>
          </a:prstGeom>
        </p:spPr>
        <p:txBody>
          <a:bodyPr wrap="none" lIns="0" tIns="30679" rIns="0" bIns="30679" anchor="b" anchorCtr="0">
            <a:spAutoFit/>
          </a:bodyPr>
          <a:lstStyle/>
          <a:p>
            <a:pPr algn="r"/>
            <a:r>
              <a:rPr lang="en-US" sz="17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7098349" y="4449410"/>
            <a:ext cx="256821" cy="197828"/>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7407960" y="4449410"/>
            <a:ext cx="259674" cy="200025"/>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7988626" y="4449410"/>
            <a:ext cx="259674" cy="200025"/>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8301091" y="4449410"/>
            <a:ext cx="259674" cy="200025"/>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srcRect l="4793" t="6316" r="5718" b="7969"/>
          <a:stretch>
            <a:fillRect/>
          </a:stretch>
        </p:blipFill>
        <p:spPr>
          <a:xfrm>
            <a:off x="7720424" y="4449411"/>
            <a:ext cx="215411" cy="178594"/>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5" cstate="print"/>
          <a:stretch>
            <a:fillRect/>
          </a:stretch>
        </p:blipFill>
        <p:spPr>
          <a:xfrm>
            <a:off x="690062" y="761224"/>
            <a:ext cx="2658462" cy="514535"/>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Lst>
  <p:hf hdr="0" ftr="0" dt="0"/>
  <p:txStyles>
    <p:titleStyle>
      <a:lvl1pPr algn="ctr" defTabSz="715587" rtl="0" eaLnBrk="1" latinLnBrk="0" hangingPunct="1">
        <a:spcBef>
          <a:spcPct val="0"/>
        </a:spcBef>
        <a:buNone/>
        <a:defRPr sz="3400" kern="1200">
          <a:solidFill>
            <a:schemeClr val="tx1"/>
          </a:solidFill>
          <a:latin typeface="+mj-lt"/>
          <a:ea typeface="+mj-ea"/>
          <a:cs typeface="+mj-cs"/>
        </a:defRPr>
      </a:lvl1pPr>
    </p:titleStyle>
    <p:bodyStyle>
      <a:lvl1pPr marL="268345" indent="-268345" algn="l" defTabSz="715587"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581414" indent="-223621" algn="l" defTabSz="71558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894484" indent="-178896" algn="l" defTabSz="71558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5227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610070"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96786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32565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83451"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04124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custDataLst>
              <p:tags r:id="rId1"/>
            </p:custDataLst>
          </p:nvPr>
        </p:nvSpPr>
        <p:spPr>
          <a:xfrm>
            <a:off x="4943238" y="2208806"/>
            <a:ext cx="4915261" cy="823618"/>
          </a:xfrm>
        </p:spPr>
        <p:txBody>
          <a:bodyPr vert="horz" lIns="0" tIns="28173" rIns="28173" bIns="28173" rtlCol="0" anchor="t">
            <a:noAutofit/>
          </a:bodyPr>
          <a:lstStyle>
            <a:lvl1pPr marL="0" indent="0" algn="l" defTabSz="914342" rtl="0" eaLnBrk="1" latinLnBrk="0" hangingPunct="1">
              <a:lnSpc>
                <a:spcPct val="85000"/>
              </a:lnSpc>
              <a:spcBef>
                <a:spcPct val="0"/>
              </a:spcBef>
              <a:buNone/>
              <a:defRPr lang="en-US" sz="4400" b="0" kern="1200" dirty="0">
                <a:solidFill>
                  <a:schemeClr val="tx1"/>
                </a:solidFill>
                <a:latin typeface="+mj-lt"/>
                <a:ea typeface="+mj-ea"/>
                <a:cs typeface="+mj-cs"/>
              </a:defRPr>
            </a:lvl1pPr>
          </a:lstStyle>
          <a:p>
            <a:r>
              <a:rPr lang="en-US" dirty="0" smtClean="0"/>
              <a:t>Advanced PLSQL</a:t>
            </a:r>
            <a:endParaRPr lang="en-US" dirty="0"/>
          </a:p>
        </p:txBody>
      </p:sp>
      <p:sp>
        <p:nvSpPr>
          <p:cNvPr id="5" name="Subtitle 2"/>
          <p:cNvSpPr>
            <a:spLocks noGrp="1"/>
          </p:cNvSpPr>
          <p:nvPr>
            <p:ph type="subTitle" idx="1"/>
            <p:custDataLst>
              <p:tags r:id="rId2"/>
            </p:custDataLst>
          </p:nvPr>
        </p:nvSpPr>
        <p:spPr>
          <a:xfrm>
            <a:off x="4940137" y="3324784"/>
            <a:ext cx="4918363" cy="710813"/>
          </a:xfrm>
        </p:spPr>
        <p:txBody>
          <a:bodyPr lIns="0" tIns="28173" rIns="28173" bIns="28173"/>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z="2000" dirty="0" err="1" smtClean="0"/>
              <a:t>Lesson</a:t>
            </a:r>
            <a:r>
              <a:rPr lang="fr-FR" sz="2000" dirty="0" smtClean="0"/>
              <a:t>  –  </a:t>
            </a:r>
            <a:r>
              <a:rPr lang="fr-FR" sz="2000" dirty="0" err="1" smtClean="0"/>
              <a:t>Bulk</a:t>
            </a:r>
            <a:r>
              <a:rPr lang="fr-FR" sz="2000" dirty="0" smtClean="0"/>
              <a:t> </a:t>
            </a:r>
            <a:r>
              <a:rPr lang="fr-FR" sz="2000" dirty="0" err="1" smtClean="0"/>
              <a:t>Collect</a:t>
            </a:r>
            <a:r>
              <a:rPr lang="fr-FR" sz="2000" dirty="0" smtClean="0"/>
              <a:t> and </a:t>
            </a:r>
            <a:r>
              <a:rPr lang="fr-FR" sz="2000" dirty="0" err="1" smtClean="0"/>
              <a:t>Bulk</a:t>
            </a:r>
            <a:r>
              <a:rPr lang="fr-FR" sz="2000" dirty="0" smtClean="0"/>
              <a:t> </a:t>
            </a:r>
            <a:r>
              <a:rPr lang="fr-FR" sz="2000" dirty="0" err="1" smtClean="0"/>
              <a:t>Bind</a:t>
            </a:r>
            <a:endParaRPr lang="fr-FR"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878305"/>
            <a:ext cx="8823325" cy="4054641"/>
          </a:xfrm>
        </p:spPr>
        <p:txBody>
          <a:bodyPr>
            <a:normAutofit/>
          </a:bodyPr>
          <a:lstStyle/>
          <a:p>
            <a:pPr algn="just"/>
            <a:r>
              <a:rPr lang="en-US" sz="2000" dirty="0" smtClean="0"/>
              <a:t>You can use the bounds to bulk-bind arbitrary slices of a collection as follows :</a:t>
            </a:r>
          </a:p>
          <a:p>
            <a:pPr>
              <a:buNone/>
            </a:pPr>
            <a:r>
              <a:rPr lang="en-US" sz="800" dirty="0" smtClean="0"/>
              <a:t> </a:t>
            </a:r>
          </a:p>
          <a:p>
            <a:pPr>
              <a:lnSpc>
                <a:spcPct val="70000"/>
              </a:lnSpc>
              <a:buNone/>
            </a:pPr>
            <a:r>
              <a:rPr lang="en-US" sz="2000" dirty="0" smtClean="0">
                <a:ln>
                  <a:solidFill>
                    <a:srgbClr val="00B0F0"/>
                  </a:solidFill>
                </a:ln>
                <a:solidFill>
                  <a:srgbClr val="00B0F0"/>
                </a:solidFill>
              </a:rPr>
              <a:t>DECLARE</a:t>
            </a:r>
          </a:p>
          <a:p>
            <a:pPr>
              <a:lnSpc>
                <a:spcPct val="70000"/>
              </a:lnSpc>
              <a:buNone/>
            </a:pPr>
            <a:r>
              <a:rPr lang="en-US" sz="2000" dirty="0" smtClean="0">
                <a:ln>
                  <a:solidFill>
                    <a:srgbClr val="00B0F0"/>
                  </a:solidFill>
                </a:ln>
                <a:solidFill>
                  <a:srgbClr val="00B0F0"/>
                </a:solidFill>
              </a:rPr>
              <a:t>		TYPE </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 IS VARRAY(15) OF NUMBER;</a:t>
            </a:r>
          </a:p>
          <a:p>
            <a:pPr>
              <a:lnSpc>
                <a:spcPct val="70000"/>
              </a:lnSpc>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depts</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 := </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a:t>
            </a:r>
          </a:p>
          <a:p>
            <a:pPr>
              <a:lnSpc>
                <a:spcPct val="70000"/>
              </a:lnSpc>
              <a:buNone/>
            </a:pPr>
            <a:r>
              <a:rPr lang="en-US" sz="2000" dirty="0" smtClean="0">
                <a:ln>
                  <a:solidFill>
                    <a:srgbClr val="00B0F0"/>
                  </a:solidFill>
                </a:ln>
                <a:solidFill>
                  <a:srgbClr val="00B0F0"/>
                </a:solidFill>
              </a:rPr>
              <a:t>BEGIN</a:t>
            </a:r>
          </a:p>
          <a:p>
            <a:pPr>
              <a:lnSpc>
                <a:spcPct val="70000"/>
              </a:lnSpc>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Depts</a:t>
            </a:r>
            <a:r>
              <a:rPr lang="en-US" sz="2000" dirty="0" smtClean="0">
                <a:ln>
                  <a:solidFill>
                    <a:srgbClr val="00B0F0"/>
                  </a:solidFill>
                </a:ln>
                <a:solidFill>
                  <a:srgbClr val="00B0F0"/>
                </a:solidFill>
              </a:rPr>
              <a:t>:=</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(10,20,30,40,50,60);</a:t>
            </a:r>
          </a:p>
          <a:p>
            <a:pPr>
              <a:lnSpc>
                <a:spcPct val="70000"/>
              </a:lnSpc>
              <a:buNone/>
            </a:pPr>
            <a:r>
              <a:rPr lang="en-US" sz="2000" dirty="0" smtClean="0">
                <a:ln>
                  <a:solidFill>
                    <a:srgbClr val="00B0F0"/>
                  </a:solidFill>
                </a:ln>
                <a:solidFill>
                  <a:srgbClr val="00B0F0"/>
                </a:solidFill>
              </a:rPr>
              <a:t>		FORALL </a:t>
            </a:r>
            <a:r>
              <a:rPr lang="en-US" sz="2000" dirty="0" smtClean="0">
                <a:ln>
                  <a:solidFill>
                    <a:srgbClr val="00B0F0"/>
                  </a:solidFill>
                </a:ln>
                <a:solidFill>
                  <a:srgbClr val="00B0F0"/>
                </a:solidFill>
              </a:rPr>
              <a:t>j IN 3..5 -- bulk-bind middle third of </a:t>
            </a:r>
            <a:r>
              <a:rPr lang="en-US" sz="2000" dirty="0" err="1" smtClean="0">
                <a:ln>
                  <a:solidFill>
                    <a:srgbClr val="00B0F0"/>
                  </a:solidFill>
                </a:ln>
                <a:solidFill>
                  <a:srgbClr val="00B0F0"/>
                </a:solidFill>
              </a:rPr>
              <a:t>varray</a:t>
            </a:r>
            <a:endParaRPr lang="en-US" sz="2000" dirty="0" smtClean="0">
              <a:ln>
                <a:solidFill>
                  <a:srgbClr val="00B0F0"/>
                </a:solidFill>
              </a:ln>
              <a:solidFill>
                <a:srgbClr val="00B0F0"/>
              </a:solidFill>
            </a:endParaRPr>
          </a:p>
          <a:p>
            <a:pPr>
              <a:lnSpc>
                <a:spcPct val="70000"/>
              </a:lnSpc>
              <a:buNone/>
            </a:pPr>
            <a:r>
              <a:rPr lang="en-US" sz="2000" dirty="0" smtClean="0">
                <a:ln>
                  <a:solidFill>
                    <a:srgbClr val="00B0F0"/>
                  </a:solidFill>
                </a:ln>
                <a:solidFill>
                  <a:srgbClr val="00B0F0"/>
                </a:solidFill>
              </a:rPr>
              <a:t>		UPDATE </a:t>
            </a:r>
            <a:r>
              <a:rPr lang="en-US" sz="2000" dirty="0" err="1" smtClean="0">
                <a:ln>
                  <a:solidFill>
                    <a:srgbClr val="00B0F0"/>
                  </a:solidFill>
                </a:ln>
                <a:solidFill>
                  <a:srgbClr val="00B0F0"/>
                </a:solidFill>
              </a:rPr>
              <a:t>emp</a:t>
            </a:r>
            <a:r>
              <a:rPr lang="en-US" sz="2000" dirty="0" smtClean="0">
                <a:ln>
                  <a:solidFill>
                    <a:srgbClr val="00B0F0"/>
                  </a:solidFill>
                </a:ln>
                <a:solidFill>
                  <a:srgbClr val="00B0F0"/>
                </a:solidFill>
              </a:rPr>
              <a:t> SET </a:t>
            </a:r>
            <a:r>
              <a:rPr lang="en-US" sz="2000" dirty="0" err="1" smtClean="0">
                <a:ln>
                  <a:solidFill>
                    <a:srgbClr val="00B0F0"/>
                  </a:solidFill>
                </a:ln>
                <a:solidFill>
                  <a:srgbClr val="00B0F0"/>
                </a:solidFill>
              </a:rPr>
              <a:t>sal</a:t>
            </a:r>
            <a:r>
              <a:rPr lang="en-US" sz="2000" dirty="0" smtClean="0">
                <a:ln>
                  <a:solidFill>
                    <a:srgbClr val="00B0F0"/>
                  </a:solidFill>
                </a:ln>
                <a:solidFill>
                  <a:srgbClr val="00B0F0"/>
                </a:solidFill>
              </a:rPr>
              <a:t> = </a:t>
            </a:r>
            <a:r>
              <a:rPr lang="en-US" sz="2000" dirty="0" err="1" smtClean="0">
                <a:ln>
                  <a:solidFill>
                    <a:srgbClr val="00B0F0"/>
                  </a:solidFill>
                </a:ln>
                <a:solidFill>
                  <a:srgbClr val="00B0F0"/>
                </a:solidFill>
              </a:rPr>
              <a:t>sal</a:t>
            </a:r>
            <a:r>
              <a:rPr lang="en-US" sz="2000" dirty="0" smtClean="0">
                <a:ln>
                  <a:solidFill>
                    <a:srgbClr val="00B0F0"/>
                  </a:solidFill>
                </a:ln>
                <a:solidFill>
                  <a:srgbClr val="00B0F0"/>
                </a:solidFill>
              </a:rPr>
              <a:t> * 1.10 WHERE </a:t>
            </a:r>
            <a:r>
              <a:rPr lang="en-US" sz="2000" dirty="0" err="1" smtClean="0">
                <a:ln>
                  <a:solidFill>
                    <a:srgbClr val="00B0F0"/>
                  </a:solidFill>
                </a:ln>
                <a:solidFill>
                  <a:srgbClr val="00B0F0"/>
                </a:solidFill>
              </a:rPr>
              <a:t>deptno</a:t>
            </a:r>
            <a:r>
              <a:rPr lang="en-US" sz="2000" dirty="0" smtClean="0">
                <a:ln>
                  <a:solidFill>
                    <a:srgbClr val="00B0F0"/>
                  </a:solidFill>
                </a:ln>
                <a:solidFill>
                  <a:srgbClr val="00B0F0"/>
                </a:solidFill>
              </a:rPr>
              <a:t> = </a:t>
            </a:r>
            <a:r>
              <a:rPr lang="en-US" sz="2000" dirty="0" err="1" smtClean="0">
                <a:ln>
                  <a:solidFill>
                    <a:srgbClr val="00B0F0"/>
                  </a:solidFill>
                </a:ln>
                <a:solidFill>
                  <a:srgbClr val="00B0F0"/>
                </a:solidFill>
              </a:rPr>
              <a:t>depts</a:t>
            </a:r>
            <a:r>
              <a:rPr lang="en-US" sz="2000" dirty="0" smtClean="0">
                <a:ln>
                  <a:solidFill>
                    <a:srgbClr val="00B0F0"/>
                  </a:solidFill>
                </a:ln>
                <a:solidFill>
                  <a:srgbClr val="00B0F0"/>
                </a:solidFill>
              </a:rPr>
              <a:t>(j);</a:t>
            </a:r>
          </a:p>
          <a:p>
            <a:pPr>
              <a:lnSpc>
                <a:spcPct val="70000"/>
              </a:lnSpc>
              <a:buNone/>
            </a:pPr>
            <a:r>
              <a:rPr lang="en-US" sz="2000" dirty="0" smtClean="0">
                <a:ln>
                  <a:solidFill>
                    <a:srgbClr val="00B0F0"/>
                  </a:solidFill>
                </a:ln>
                <a:solidFill>
                  <a:srgbClr val="00B0F0"/>
                </a:solidFill>
              </a:rPr>
              <a:t>END;</a:t>
            </a:r>
          </a:p>
          <a:p>
            <a:pPr>
              <a:lnSpc>
                <a:spcPct val="70000"/>
              </a:lnSpc>
              <a:buNone/>
            </a:pPr>
            <a:r>
              <a:rPr lang="en-US" sz="2000" dirty="0" smtClean="0">
                <a:ln>
                  <a:solidFill>
                    <a:srgbClr val="00B0F0"/>
                  </a:solidFill>
                </a:ln>
                <a:solidFill>
                  <a:srgbClr val="00B0F0"/>
                </a:solidFill>
              </a:rPr>
              <a:t>/</a:t>
            </a:r>
          </a:p>
        </p:txBody>
      </p:sp>
      <p:sp>
        <p:nvSpPr>
          <p:cNvPr id="6147" name="Rectangle 3"/>
          <p:cNvSpPr>
            <a:spLocks noGrp="1"/>
          </p:cNvSpPr>
          <p:nvPr>
            <p:ph type="title"/>
          </p:nvPr>
        </p:nvSpPr>
        <p:spPr>
          <a:xfrm>
            <a:off x="465138" y="98992"/>
            <a:ext cx="8153400" cy="536972"/>
          </a:xfrm>
          <a:noFill/>
        </p:spPr>
        <p:txBody>
          <a:bodyPr>
            <a:normAutofit/>
          </a:bodyPr>
          <a:lstStyle/>
          <a:p>
            <a:r>
              <a:rPr lang="en-US" sz="1300" dirty="0" smtClean="0">
                <a:latin typeface="Candara"/>
              </a:rPr>
              <a:t>1.5: Binding range of values					</a:t>
            </a:r>
            <a:r>
              <a:rPr lang="en-US" sz="300" dirty="0" smtClean="0">
                <a:latin typeface="Candara"/>
              </a:rPr>
              <a:t/>
            </a:r>
            <a:br>
              <a:rPr lang="en-US" sz="300" dirty="0" smtClean="0">
                <a:latin typeface="Candara"/>
              </a:rPr>
            </a:br>
            <a:r>
              <a:rPr lang="en-US" sz="2400" dirty="0" err="1" smtClean="0">
                <a:latin typeface="Candara"/>
              </a:rPr>
              <a:t>Arbitary</a:t>
            </a:r>
            <a:r>
              <a:rPr lang="en-US" sz="2400" dirty="0" smtClean="0">
                <a:latin typeface="Candara"/>
              </a:rPr>
              <a:t> collection-slices can be bound using FORALL</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18547"/>
          </a:xfrm>
        </p:spPr>
        <p:txBody>
          <a:bodyPr>
            <a:normAutofit/>
          </a:bodyPr>
          <a:lstStyle/>
          <a:p>
            <a:pPr algn="just"/>
            <a:r>
              <a:rPr lang="en-US" sz="1600" dirty="0" smtClean="0"/>
              <a:t>In a FORALL statement, if any execution of the SQL statement raises an unhandled exception, all database changes made during previous executions are </a:t>
            </a:r>
            <a:r>
              <a:rPr lang="en-US" sz="1600" dirty="0" err="1" smtClean="0"/>
              <a:t>rolleded</a:t>
            </a:r>
            <a:r>
              <a:rPr lang="en-US" sz="1600" dirty="0" smtClean="0"/>
              <a:t> back, if the exception goes unhandled. However, if a raised exception is caught and handled, changes are automatically rolled back to an implicit </a:t>
            </a:r>
            <a:r>
              <a:rPr lang="en-US" sz="1600" dirty="0" err="1" smtClean="0"/>
              <a:t>savepoint</a:t>
            </a:r>
            <a:r>
              <a:rPr lang="en-US" sz="1600" dirty="0" smtClean="0"/>
              <a:t> marked before each execution of the SQL statement. Thus, Changes made during previous executions are </a:t>
            </a:r>
            <a:r>
              <a:rPr lang="en-US" sz="1600" i="1" dirty="0" smtClean="0"/>
              <a:t>not </a:t>
            </a:r>
            <a:r>
              <a:rPr lang="en-US" sz="1600" dirty="0" smtClean="0"/>
              <a:t>rolled back</a:t>
            </a:r>
            <a:r>
              <a:rPr lang="en-US" sz="1600" dirty="0" smtClean="0"/>
              <a:t>.</a:t>
            </a:r>
          </a:p>
          <a:p>
            <a:pPr>
              <a:buNone/>
            </a:pPr>
            <a:endParaRPr lang="en-US" sz="1600" dirty="0" smtClean="0"/>
          </a:p>
          <a:p>
            <a:pPr>
              <a:buNone/>
            </a:pPr>
            <a:r>
              <a:rPr lang="en-US" sz="1400" dirty="0" smtClean="0">
                <a:ln>
                  <a:solidFill>
                    <a:srgbClr val="00B0F0"/>
                  </a:solidFill>
                </a:ln>
                <a:solidFill>
                  <a:srgbClr val="00B0F0"/>
                </a:solidFill>
              </a:rPr>
              <a:t>CREATE TABLE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(c1 number, c2 varchar2(15));</a:t>
            </a:r>
          </a:p>
          <a:p>
            <a:pPr>
              <a:buNone/>
            </a:pPr>
            <a:r>
              <a:rPr lang="en-US" sz="1400" dirty="0" smtClean="0">
                <a:ln>
                  <a:solidFill>
                    <a:srgbClr val="00B0F0"/>
                  </a:solidFill>
                </a:ln>
                <a:solidFill>
                  <a:srgbClr val="00B0F0"/>
                </a:solidFill>
              </a:rPr>
              <a:t> </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vaLUES</a:t>
            </a:r>
            <a:r>
              <a:rPr lang="en-US" sz="1400" dirty="0" smtClean="0">
                <a:ln>
                  <a:solidFill>
                    <a:srgbClr val="00B0F0"/>
                  </a:solidFill>
                </a:ln>
                <a:solidFill>
                  <a:srgbClr val="00B0F0"/>
                </a:solidFill>
              </a:rPr>
              <a:t>(10, 'Clerk');</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vaLUES</a:t>
            </a:r>
            <a:r>
              <a:rPr lang="en-US" sz="1400" dirty="0" smtClean="0">
                <a:ln>
                  <a:solidFill>
                    <a:srgbClr val="00B0F0"/>
                  </a:solidFill>
                </a:ln>
                <a:solidFill>
                  <a:srgbClr val="00B0F0"/>
                </a:solidFill>
              </a:rPr>
              <a:t>(10, 'Clerk');</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vaLUES</a:t>
            </a:r>
            <a:r>
              <a:rPr lang="en-US" sz="1400" dirty="0" smtClean="0">
                <a:ln>
                  <a:solidFill>
                    <a:srgbClr val="00B0F0"/>
                  </a:solidFill>
                </a:ln>
                <a:solidFill>
                  <a:srgbClr val="00B0F0"/>
                </a:solidFill>
              </a:rPr>
              <a:t>(20, 'Bookkeeper');</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VALUES(30, 'Analyst');</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VALUES(30, 'Analyst');</a:t>
            </a:r>
          </a:p>
          <a:p>
            <a:pPr>
              <a:buNone/>
            </a:pPr>
            <a:r>
              <a:rPr lang="en-US" sz="1400" dirty="0" smtClean="0">
                <a:ln>
                  <a:solidFill>
                    <a:srgbClr val="00B0F0"/>
                  </a:solidFill>
                </a:ln>
                <a:solidFill>
                  <a:srgbClr val="00B0F0"/>
                </a:solidFill>
              </a:rPr>
              <a:t>Commit;</a:t>
            </a:r>
          </a:p>
          <a:p>
            <a:pPr algn="just"/>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300" dirty="0" smtClean="0">
                <a:latin typeface="Candara"/>
              </a:rPr>
              <a:t>1.6:  FORALL affect on transactions</a:t>
            </a:r>
            <a:r>
              <a:rPr lang="en-US" sz="300" dirty="0" smtClean="0">
                <a:latin typeface="Candara"/>
              </a:rPr>
              <a:t/>
            </a:r>
            <a:br>
              <a:rPr lang="en-US" sz="300" dirty="0" smtClean="0">
                <a:latin typeface="Candara"/>
              </a:rPr>
            </a:br>
            <a:r>
              <a:rPr lang="en-US" sz="2400" dirty="0" smtClean="0">
                <a:latin typeface="Candara"/>
              </a:rPr>
              <a:t> How FORALL affects </a:t>
            </a:r>
            <a:r>
              <a:rPr lang="en-US" sz="2400" dirty="0" smtClean="0">
                <a:latin typeface="Candara"/>
              </a:rPr>
              <a:t> </a:t>
            </a:r>
            <a:r>
              <a:rPr lang="en-US" sz="2400" dirty="0" smtClean="0">
                <a:latin typeface="Candara"/>
              </a:rPr>
              <a:t>Rollbacks</a:t>
            </a:r>
            <a:r>
              <a:rPr lang="en-US" sz="2400"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lnSpcReduction="10000"/>
          </a:bodyPr>
          <a:lstStyle/>
          <a:p>
            <a:r>
              <a:rPr lang="en-US" sz="1400" dirty="0" smtClean="0"/>
              <a:t>Try to append the 7-character string ‘ (temp)’ to certain job titles using the following UPDATE statement:</a:t>
            </a:r>
          </a:p>
          <a:p>
            <a:pPr>
              <a:buNone/>
            </a:pPr>
            <a:r>
              <a:rPr lang="en-US" sz="1400" dirty="0" smtClean="0"/>
              <a:t> </a:t>
            </a:r>
          </a:p>
          <a:p>
            <a:pPr>
              <a:lnSpc>
                <a:spcPct val="100000"/>
              </a:lnSpc>
              <a:buNone/>
            </a:pPr>
            <a:r>
              <a:rPr lang="en-US" sz="1400" dirty="0" smtClean="0">
                <a:ln>
                  <a:solidFill>
                    <a:srgbClr val="00B0F0"/>
                  </a:solidFill>
                </a:ln>
                <a:solidFill>
                  <a:srgbClr val="00B0F0"/>
                </a:solidFill>
              </a:rPr>
              <a:t>DECLARE</a:t>
            </a:r>
          </a:p>
          <a:p>
            <a:pPr>
              <a:lnSpc>
                <a:spcPct val="100000"/>
              </a:lnSpc>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TYPE </a:t>
            </a:r>
            <a:r>
              <a:rPr lang="en-US" sz="1400" dirty="0" err="1" smtClean="0">
                <a:ln>
                  <a:solidFill>
                    <a:srgbClr val="00B0F0"/>
                  </a:solidFill>
                </a:ln>
                <a:solidFill>
                  <a:srgbClr val="00B0F0"/>
                </a:solidFill>
              </a:rPr>
              <a:t>NumList</a:t>
            </a:r>
            <a:r>
              <a:rPr lang="en-US" sz="1400" dirty="0" smtClean="0">
                <a:ln>
                  <a:solidFill>
                    <a:srgbClr val="00B0F0"/>
                  </a:solidFill>
                </a:ln>
                <a:solidFill>
                  <a:srgbClr val="00B0F0"/>
                </a:solidFill>
              </a:rPr>
              <a:t> IS TABLE OF NUMBER;</a:t>
            </a:r>
          </a:p>
          <a:p>
            <a:pPr>
              <a:lnSpc>
                <a:spcPct val="100000"/>
              </a:lnSpc>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depts</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NumList</a:t>
            </a:r>
            <a:r>
              <a:rPr lang="en-US" sz="1400" dirty="0" smtClean="0">
                <a:ln>
                  <a:solidFill>
                    <a:srgbClr val="00B0F0"/>
                  </a:solidFill>
                </a:ln>
                <a:solidFill>
                  <a:srgbClr val="00B0F0"/>
                </a:solidFill>
              </a:rPr>
              <a:t> := </a:t>
            </a:r>
            <a:r>
              <a:rPr lang="en-US" sz="1400" dirty="0" err="1" smtClean="0">
                <a:ln>
                  <a:solidFill>
                    <a:srgbClr val="00B0F0"/>
                  </a:solidFill>
                </a:ln>
                <a:solidFill>
                  <a:srgbClr val="00B0F0"/>
                </a:solidFill>
              </a:rPr>
              <a:t>NumList</a:t>
            </a:r>
            <a:r>
              <a:rPr lang="en-US" sz="1400" dirty="0" smtClean="0">
                <a:ln>
                  <a:solidFill>
                    <a:srgbClr val="00B0F0"/>
                  </a:solidFill>
                </a:ln>
                <a:solidFill>
                  <a:srgbClr val="00B0F0"/>
                </a:solidFill>
              </a:rPr>
              <a:t>(10, 20, 30);</a:t>
            </a:r>
          </a:p>
          <a:p>
            <a:pPr>
              <a:lnSpc>
                <a:spcPct val="100000"/>
              </a:lnSpc>
              <a:buNone/>
            </a:pPr>
            <a:r>
              <a:rPr lang="en-US" sz="1400" dirty="0" smtClean="0">
                <a:ln>
                  <a:solidFill>
                    <a:srgbClr val="00B0F0"/>
                  </a:solidFill>
                </a:ln>
                <a:solidFill>
                  <a:srgbClr val="00B0F0"/>
                </a:solidFill>
              </a:rPr>
              <a:t>BEGIN</a:t>
            </a:r>
          </a:p>
          <a:p>
            <a:pPr>
              <a:lnSpc>
                <a:spcPct val="100000"/>
              </a:lnSpc>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FORALL </a:t>
            </a:r>
            <a:r>
              <a:rPr lang="en-US" sz="1400" dirty="0" smtClean="0">
                <a:ln>
                  <a:solidFill>
                    <a:srgbClr val="00B0F0"/>
                  </a:solidFill>
                </a:ln>
                <a:solidFill>
                  <a:srgbClr val="00B0F0"/>
                </a:solidFill>
              </a:rPr>
              <a:t>j IN </a:t>
            </a:r>
            <a:r>
              <a:rPr lang="en-US" sz="1400" dirty="0" err="1" smtClean="0">
                <a:ln>
                  <a:solidFill>
                    <a:srgbClr val="00B0F0"/>
                  </a:solidFill>
                </a:ln>
                <a:solidFill>
                  <a:srgbClr val="00B0F0"/>
                </a:solidFill>
              </a:rPr>
              <a:t>depts.FIRST</a:t>
            </a:r>
            <a:r>
              <a:rPr lang="en-US" sz="1400" dirty="0" smtClean="0">
                <a:ln>
                  <a:solidFill>
                    <a:srgbClr val="00B0F0"/>
                  </a:solidFill>
                </a:ln>
                <a:solidFill>
                  <a:srgbClr val="00B0F0"/>
                </a:solidFill>
              </a:rPr>
              <a:t>..</a:t>
            </a:r>
            <a:r>
              <a:rPr lang="en-US" sz="1400" dirty="0" err="1" smtClean="0">
                <a:ln>
                  <a:solidFill>
                    <a:srgbClr val="00B0F0"/>
                  </a:solidFill>
                </a:ln>
                <a:solidFill>
                  <a:srgbClr val="00B0F0"/>
                </a:solidFill>
              </a:rPr>
              <a:t>depts.LAST</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UPDATE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SET c2 = c2 || ' (temp)'  WHERE c1 = </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depts</a:t>
            </a:r>
            <a:r>
              <a:rPr lang="en-US" sz="1400" dirty="0" smtClean="0">
                <a:ln>
                  <a:solidFill>
                    <a:srgbClr val="00B0F0"/>
                  </a:solidFill>
                </a:ln>
                <a:solidFill>
                  <a:srgbClr val="00B0F0"/>
                </a:solidFill>
              </a:rPr>
              <a:t>(j</a:t>
            </a:r>
            <a:r>
              <a:rPr lang="en-US" sz="1400" dirty="0" smtClean="0">
                <a:ln>
                  <a:solidFill>
                    <a:srgbClr val="00B0F0"/>
                  </a:solidFill>
                </a:ln>
                <a:solidFill>
                  <a:srgbClr val="00B0F0"/>
                </a:solidFill>
              </a:rPr>
              <a:t>);</a:t>
            </a:r>
          </a:p>
          <a:p>
            <a:pPr>
              <a:lnSpc>
                <a:spcPct val="100000"/>
              </a:lnSpc>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 </a:t>
            </a:r>
            <a:r>
              <a:rPr lang="en-US" sz="1400" dirty="0" smtClean="0">
                <a:ln>
                  <a:solidFill>
                    <a:srgbClr val="00B0F0"/>
                  </a:solidFill>
                </a:ln>
                <a:solidFill>
                  <a:srgbClr val="00B0F0"/>
                </a:solidFill>
              </a:rPr>
              <a:t>raises a "value too large" exception</a:t>
            </a:r>
          </a:p>
          <a:p>
            <a:pPr>
              <a:lnSpc>
                <a:spcPct val="100000"/>
              </a:lnSpc>
              <a:buNone/>
            </a:pPr>
            <a:r>
              <a:rPr lang="en-US" sz="1400" dirty="0" smtClean="0">
                <a:ln>
                  <a:solidFill>
                    <a:srgbClr val="00B0F0"/>
                  </a:solidFill>
                </a:ln>
                <a:solidFill>
                  <a:srgbClr val="00B0F0"/>
                </a:solidFill>
              </a:rPr>
              <a:t> EXCEPTION</a:t>
            </a:r>
          </a:p>
          <a:p>
            <a:pPr>
              <a:lnSpc>
                <a:spcPct val="100000"/>
              </a:lnSpc>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WHEN </a:t>
            </a:r>
            <a:r>
              <a:rPr lang="en-US" sz="1400" dirty="0" smtClean="0">
                <a:ln>
                  <a:solidFill>
                    <a:srgbClr val="00B0F0"/>
                  </a:solidFill>
                </a:ln>
                <a:solidFill>
                  <a:srgbClr val="00B0F0"/>
                </a:solidFill>
              </a:rPr>
              <a:t>OTHERS THEN</a:t>
            </a:r>
          </a:p>
          <a:p>
            <a:pPr>
              <a:lnSpc>
                <a:spcPct val="100000"/>
              </a:lnSpc>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COMMIT</a:t>
            </a:r>
            <a:r>
              <a:rPr lang="en-US" sz="1400" dirty="0" smtClean="0">
                <a:ln>
                  <a:solidFill>
                    <a:srgbClr val="00B0F0"/>
                  </a:solidFill>
                </a:ln>
                <a:solidFill>
                  <a:srgbClr val="00B0F0"/>
                </a:solidFill>
              </a:rPr>
              <a:t>;</a:t>
            </a:r>
          </a:p>
          <a:p>
            <a:pPr>
              <a:lnSpc>
                <a:spcPct val="100000"/>
              </a:lnSpc>
              <a:buNone/>
            </a:pPr>
            <a:r>
              <a:rPr lang="en-US" sz="1400" dirty="0" smtClean="0">
                <a:ln>
                  <a:solidFill>
                    <a:srgbClr val="00B0F0"/>
                  </a:solidFill>
                </a:ln>
                <a:solidFill>
                  <a:srgbClr val="00B0F0"/>
                </a:solidFill>
              </a:rPr>
              <a:t> END;</a:t>
            </a:r>
          </a:p>
          <a:p>
            <a:pPr>
              <a:lnSpc>
                <a:spcPct val="100000"/>
              </a:lnSpc>
              <a:buNone/>
            </a:pPr>
            <a:r>
              <a:rPr lang="en-US" sz="1400" dirty="0" smtClean="0">
                <a:ln>
                  <a:solidFill>
                    <a:srgbClr val="00B0F0"/>
                  </a:solidFill>
                </a:ln>
                <a:solidFill>
                  <a:srgbClr val="00B0F0"/>
                </a:solidFill>
              </a:rPr>
              <a:t> /</a:t>
            </a:r>
          </a:p>
          <a:p>
            <a:pPr>
              <a:buNone/>
            </a:pPr>
            <a:endParaRPr lang="en-US" sz="1400" dirty="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dirty="0" smtClean="0">
                <a:latin typeface="Candara"/>
              </a:rPr>
              <a:t>1.6:  FORALL affect on transactions</a:t>
            </a:r>
            <a:r>
              <a:rPr lang="en-US" sz="400" dirty="0" smtClean="0">
                <a:latin typeface="Candara"/>
              </a:rPr>
              <a:t/>
            </a:r>
            <a:br>
              <a:rPr lang="en-US" sz="400" dirty="0" smtClean="0">
                <a:latin typeface="Candara"/>
              </a:rPr>
            </a:br>
            <a:r>
              <a:rPr lang="en-US" sz="2800" dirty="0" smtClean="0">
                <a:latin typeface="Candara"/>
              </a:rPr>
              <a:t> How FORALL affects  Rollbacks	</a:t>
            </a:r>
            <a:r>
              <a:rPr lang="en-US" sz="2800" dirty="0" smtClean="0">
                <a:latin typeface="Candara"/>
              </a:rPr>
              <a:t>		…..</a:t>
            </a:r>
            <a:r>
              <a:rPr lang="en-US" sz="2800" dirty="0" err="1" smtClean="0">
                <a:latin typeface="Candara"/>
              </a:rPr>
              <a:t>contd</a:t>
            </a: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66900"/>
            <a:ext cx="8570662" cy="3801354"/>
          </a:xfrm>
        </p:spPr>
        <p:txBody>
          <a:bodyPr>
            <a:normAutofit fontScale="70000" lnSpcReduction="20000"/>
          </a:bodyPr>
          <a:lstStyle/>
          <a:p>
            <a:pPr algn="just"/>
            <a:r>
              <a:rPr lang="en-US" dirty="0" smtClean="0"/>
              <a:t>Try to append the 7-character string ‘ (temp)’ to certain job titles using the following UPDATE statement:</a:t>
            </a:r>
          </a:p>
          <a:p>
            <a:pPr algn="just">
              <a:buNone/>
            </a:pPr>
            <a:r>
              <a:rPr lang="en-US" dirty="0" smtClean="0"/>
              <a:t> </a:t>
            </a:r>
            <a:r>
              <a:rPr lang="en-US" sz="1800" dirty="0" smtClean="0">
                <a:ln>
                  <a:solidFill>
                    <a:srgbClr val="00B0F0"/>
                  </a:solidFill>
                </a:ln>
                <a:solidFill>
                  <a:srgbClr val="00B0F0"/>
                </a:solidFill>
                <a:latin typeface="+mn-lt"/>
              </a:rPr>
              <a:t>DECLARE</a:t>
            </a:r>
            <a:endParaRPr lang="en-US" sz="1800" dirty="0">
              <a:ln>
                <a:solidFill>
                  <a:srgbClr val="00B0F0"/>
                </a:solidFill>
              </a:ln>
              <a:solidFill>
                <a:srgbClr val="00B0F0"/>
              </a:solidFill>
              <a:latin typeface="+mn-lt"/>
            </a:endParaRPr>
          </a:p>
          <a:p>
            <a:pPr marL="141626" lvl="3" indent="-141626">
              <a:lnSpc>
                <a:spcPct val="120000"/>
              </a:lnSpc>
              <a:buClr>
                <a:schemeClr val="accent5"/>
              </a:buClr>
              <a:buNone/>
            </a:pPr>
            <a:r>
              <a:rPr lang="en-US" sz="1800" dirty="0">
                <a:ln>
                  <a:solidFill>
                    <a:srgbClr val="00B0F0"/>
                  </a:solidFill>
                </a:ln>
                <a:solidFill>
                  <a:srgbClr val="00B0F0"/>
                </a:solidFill>
                <a:latin typeface="+mn-lt"/>
              </a:rPr>
              <a:t> 		TYPE </a:t>
            </a:r>
            <a:r>
              <a:rPr lang="en-US" sz="1800" dirty="0" err="1">
                <a:ln>
                  <a:solidFill>
                    <a:srgbClr val="00B0F0"/>
                  </a:solidFill>
                </a:ln>
                <a:solidFill>
                  <a:srgbClr val="00B0F0"/>
                </a:solidFill>
                <a:latin typeface="+mn-lt"/>
              </a:rPr>
              <a:t>NumList</a:t>
            </a:r>
            <a:r>
              <a:rPr lang="en-US" sz="1800" dirty="0">
                <a:ln>
                  <a:solidFill>
                    <a:srgbClr val="00B0F0"/>
                  </a:solidFill>
                </a:ln>
                <a:solidFill>
                  <a:srgbClr val="00B0F0"/>
                </a:solidFill>
                <a:latin typeface="+mn-lt"/>
              </a:rPr>
              <a:t> IS TABLE OF NUMBER;</a:t>
            </a:r>
          </a:p>
          <a:p>
            <a:pPr marL="141626" lvl="3" indent="-141626">
              <a:lnSpc>
                <a:spcPct val="120000"/>
              </a:lnSpc>
              <a:buClr>
                <a:schemeClr val="accent5"/>
              </a:buClr>
              <a:buNone/>
            </a:pPr>
            <a:r>
              <a:rPr lang="en-US" sz="1800" dirty="0">
                <a:ln>
                  <a:solidFill>
                    <a:srgbClr val="00B0F0"/>
                  </a:solidFill>
                </a:ln>
                <a:solidFill>
                  <a:srgbClr val="00B0F0"/>
                </a:solidFill>
                <a:latin typeface="+mn-lt"/>
              </a:rPr>
              <a:t> 		</a:t>
            </a:r>
            <a:r>
              <a:rPr lang="en-US" sz="1800" dirty="0" err="1">
                <a:ln>
                  <a:solidFill>
                    <a:srgbClr val="00B0F0"/>
                  </a:solidFill>
                </a:ln>
                <a:solidFill>
                  <a:srgbClr val="00B0F0"/>
                </a:solidFill>
                <a:latin typeface="+mn-lt"/>
              </a:rPr>
              <a:t>depts</a:t>
            </a:r>
            <a:r>
              <a:rPr lang="en-US" sz="1800" dirty="0">
                <a:ln>
                  <a:solidFill>
                    <a:srgbClr val="00B0F0"/>
                  </a:solidFill>
                </a:ln>
                <a:solidFill>
                  <a:srgbClr val="00B0F0"/>
                </a:solidFill>
                <a:latin typeface="+mn-lt"/>
              </a:rPr>
              <a:t> </a:t>
            </a:r>
            <a:r>
              <a:rPr lang="en-US" sz="1800" dirty="0" err="1">
                <a:ln>
                  <a:solidFill>
                    <a:srgbClr val="00B0F0"/>
                  </a:solidFill>
                </a:ln>
                <a:solidFill>
                  <a:srgbClr val="00B0F0"/>
                </a:solidFill>
                <a:latin typeface="+mn-lt"/>
              </a:rPr>
              <a:t>NumList</a:t>
            </a:r>
            <a:r>
              <a:rPr lang="en-US" sz="1800" dirty="0">
                <a:ln>
                  <a:solidFill>
                    <a:srgbClr val="00B0F0"/>
                  </a:solidFill>
                </a:ln>
                <a:solidFill>
                  <a:srgbClr val="00B0F0"/>
                </a:solidFill>
                <a:latin typeface="+mn-lt"/>
              </a:rPr>
              <a:t> := </a:t>
            </a:r>
            <a:r>
              <a:rPr lang="en-US" sz="1800" dirty="0" err="1">
                <a:ln>
                  <a:solidFill>
                    <a:srgbClr val="00B0F0"/>
                  </a:solidFill>
                </a:ln>
                <a:solidFill>
                  <a:srgbClr val="00B0F0"/>
                </a:solidFill>
                <a:latin typeface="+mn-lt"/>
              </a:rPr>
              <a:t>NumList</a:t>
            </a:r>
            <a:r>
              <a:rPr lang="en-US" sz="1800" dirty="0">
                <a:ln>
                  <a:solidFill>
                    <a:srgbClr val="00B0F0"/>
                  </a:solidFill>
                </a:ln>
                <a:solidFill>
                  <a:srgbClr val="00B0F0"/>
                </a:solidFill>
                <a:latin typeface="+mn-lt"/>
              </a:rPr>
              <a:t>(10, 20, 30);</a:t>
            </a:r>
          </a:p>
          <a:p>
            <a:pPr marL="141626" lvl="3" indent="-141626">
              <a:lnSpc>
                <a:spcPct val="120000"/>
              </a:lnSpc>
              <a:buClr>
                <a:schemeClr val="accent5"/>
              </a:buClr>
              <a:buNone/>
            </a:pPr>
            <a:r>
              <a:rPr lang="en-US" sz="1800" dirty="0">
                <a:ln>
                  <a:solidFill>
                    <a:srgbClr val="00B0F0"/>
                  </a:solidFill>
                </a:ln>
                <a:solidFill>
                  <a:srgbClr val="00B0F0"/>
                </a:solidFill>
                <a:latin typeface="+mn-lt"/>
              </a:rPr>
              <a:t>BEGIN</a:t>
            </a:r>
          </a:p>
          <a:p>
            <a:pPr marL="141626" lvl="3" indent="-141626">
              <a:lnSpc>
                <a:spcPct val="120000"/>
              </a:lnSpc>
              <a:buClr>
                <a:schemeClr val="accent5"/>
              </a:buClr>
              <a:buNone/>
            </a:pPr>
            <a:r>
              <a:rPr lang="en-US" sz="1800" dirty="0">
                <a:ln>
                  <a:solidFill>
                    <a:srgbClr val="00B0F0"/>
                  </a:solidFill>
                </a:ln>
                <a:solidFill>
                  <a:srgbClr val="00B0F0"/>
                </a:solidFill>
                <a:latin typeface="+mn-lt"/>
              </a:rPr>
              <a:t> 		FORALL j IN </a:t>
            </a:r>
            <a:r>
              <a:rPr lang="en-US" sz="1800" dirty="0" err="1">
                <a:ln>
                  <a:solidFill>
                    <a:srgbClr val="00B0F0"/>
                  </a:solidFill>
                </a:ln>
                <a:solidFill>
                  <a:srgbClr val="00B0F0"/>
                </a:solidFill>
                <a:latin typeface="+mn-lt"/>
              </a:rPr>
              <a:t>depts.FIRST</a:t>
            </a:r>
            <a:r>
              <a:rPr lang="en-US" sz="1800" dirty="0">
                <a:ln>
                  <a:solidFill>
                    <a:srgbClr val="00B0F0"/>
                  </a:solidFill>
                </a:ln>
                <a:solidFill>
                  <a:srgbClr val="00B0F0"/>
                </a:solidFill>
                <a:latin typeface="+mn-lt"/>
              </a:rPr>
              <a:t>..</a:t>
            </a:r>
            <a:r>
              <a:rPr lang="en-US" sz="1800" dirty="0" err="1">
                <a:ln>
                  <a:solidFill>
                    <a:srgbClr val="00B0F0"/>
                  </a:solidFill>
                </a:ln>
                <a:solidFill>
                  <a:srgbClr val="00B0F0"/>
                </a:solidFill>
                <a:latin typeface="+mn-lt"/>
              </a:rPr>
              <a:t>depts.LAST</a:t>
            </a:r>
            <a:r>
              <a:rPr lang="en-US" sz="1800" dirty="0">
                <a:ln>
                  <a:solidFill>
                    <a:srgbClr val="00B0F0"/>
                  </a:solidFill>
                </a:ln>
                <a:solidFill>
                  <a:srgbClr val="00B0F0"/>
                </a:solidFill>
                <a:latin typeface="+mn-lt"/>
              </a:rPr>
              <a:t> UPDATE </a:t>
            </a:r>
            <a:r>
              <a:rPr lang="en-US" sz="1800" dirty="0" err="1">
                <a:ln>
                  <a:solidFill>
                    <a:srgbClr val="00B0F0"/>
                  </a:solidFill>
                </a:ln>
                <a:solidFill>
                  <a:srgbClr val="00B0F0"/>
                </a:solidFill>
                <a:latin typeface="+mn-lt"/>
              </a:rPr>
              <a:t>zzz</a:t>
            </a:r>
            <a:r>
              <a:rPr lang="en-US" sz="1800" dirty="0">
                <a:ln>
                  <a:solidFill>
                    <a:srgbClr val="00B0F0"/>
                  </a:solidFill>
                </a:ln>
                <a:solidFill>
                  <a:srgbClr val="00B0F0"/>
                </a:solidFill>
                <a:latin typeface="+mn-lt"/>
              </a:rPr>
              <a:t> SET c2 = c2 || ' 	(temp)'  WHERE c1 = </a:t>
            </a:r>
            <a:r>
              <a:rPr lang="en-US" sz="1800" dirty="0" err="1">
                <a:ln>
                  <a:solidFill>
                    <a:srgbClr val="00B0F0"/>
                  </a:solidFill>
                </a:ln>
                <a:solidFill>
                  <a:srgbClr val="00B0F0"/>
                </a:solidFill>
                <a:latin typeface="+mn-lt"/>
              </a:rPr>
              <a:t>depts</a:t>
            </a:r>
            <a:r>
              <a:rPr lang="en-US" sz="1800" dirty="0">
                <a:ln>
                  <a:solidFill>
                    <a:srgbClr val="00B0F0"/>
                  </a:solidFill>
                </a:ln>
                <a:solidFill>
                  <a:srgbClr val="00B0F0"/>
                </a:solidFill>
                <a:latin typeface="+mn-lt"/>
              </a:rPr>
              <a:t>(j);</a:t>
            </a:r>
          </a:p>
          <a:p>
            <a:pPr marL="141626" lvl="3" indent="-141626">
              <a:lnSpc>
                <a:spcPct val="120000"/>
              </a:lnSpc>
              <a:buClr>
                <a:schemeClr val="accent5"/>
              </a:buClr>
              <a:buNone/>
            </a:pPr>
            <a:r>
              <a:rPr lang="en-US" sz="1800" dirty="0">
                <a:ln>
                  <a:solidFill>
                    <a:srgbClr val="00B0F0"/>
                  </a:solidFill>
                </a:ln>
                <a:solidFill>
                  <a:srgbClr val="00B0F0"/>
                </a:solidFill>
                <a:latin typeface="+mn-lt"/>
              </a:rPr>
              <a:t> 		-- raises a "value too large" exception</a:t>
            </a:r>
          </a:p>
          <a:p>
            <a:pPr marL="141626" lvl="3" indent="-141626">
              <a:lnSpc>
                <a:spcPct val="120000"/>
              </a:lnSpc>
              <a:buClr>
                <a:schemeClr val="accent5"/>
              </a:buClr>
              <a:buNone/>
            </a:pPr>
            <a:r>
              <a:rPr lang="en-US" sz="1800" dirty="0">
                <a:ln>
                  <a:solidFill>
                    <a:srgbClr val="00B0F0"/>
                  </a:solidFill>
                </a:ln>
                <a:solidFill>
                  <a:srgbClr val="00B0F0"/>
                </a:solidFill>
                <a:latin typeface="+mn-lt"/>
              </a:rPr>
              <a:t> EXCEPTION</a:t>
            </a:r>
          </a:p>
          <a:p>
            <a:pPr marL="141626" lvl="3" indent="-141626">
              <a:lnSpc>
                <a:spcPct val="120000"/>
              </a:lnSpc>
              <a:buClr>
                <a:schemeClr val="accent5"/>
              </a:buClr>
              <a:buNone/>
            </a:pPr>
            <a:r>
              <a:rPr lang="en-US" sz="1800" dirty="0">
                <a:ln>
                  <a:solidFill>
                    <a:srgbClr val="00B0F0"/>
                  </a:solidFill>
                </a:ln>
                <a:solidFill>
                  <a:srgbClr val="00B0F0"/>
                </a:solidFill>
                <a:latin typeface="+mn-lt"/>
              </a:rPr>
              <a:t> 		WHEN OTHERS THEN</a:t>
            </a:r>
          </a:p>
          <a:p>
            <a:pPr marL="141626" lvl="3" indent="-141626">
              <a:lnSpc>
                <a:spcPct val="120000"/>
              </a:lnSpc>
              <a:buClr>
                <a:schemeClr val="accent5"/>
              </a:buClr>
              <a:buNone/>
            </a:pPr>
            <a:r>
              <a:rPr lang="en-US" sz="1800" dirty="0">
                <a:ln>
                  <a:solidFill>
                    <a:srgbClr val="00B0F0"/>
                  </a:solidFill>
                </a:ln>
                <a:solidFill>
                  <a:srgbClr val="00B0F0"/>
                </a:solidFill>
                <a:latin typeface="+mn-lt"/>
              </a:rPr>
              <a:t> 			COMMIT;</a:t>
            </a:r>
          </a:p>
          <a:p>
            <a:pPr marL="141626" lvl="3" indent="-141626">
              <a:lnSpc>
                <a:spcPct val="120000"/>
              </a:lnSpc>
              <a:buClr>
                <a:schemeClr val="accent5"/>
              </a:buClr>
              <a:buNone/>
            </a:pPr>
            <a:r>
              <a:rPr lang="en-US" sz="1800" dirty="0">
                <a:ln>
                  <a:solidFill>
                    <a:srgbClr val="00B0F0"/>
                  </a:solidFill>
                </a:ln>
                <a:solidFill>
                  <a:srgbClr val="00B0F0"/>
                </a:solidFill>
                <a:latin typeface="+mn-lt"/>
              </a:rPr>
              <a:t> END;</a:t>
            </a:r>
          </a:p>
          <a:p>
            <a:pPr marL="141626" lvl="3" indent="-141626">
              <a:lnSpc>
                <a:spcPct val="120000"/>
              </a:lnSpc>
              <a:buClr>
                <a:schemeClr val="accent5"/>
              </a:buClr>
              <a:buNone/>
            </a:pPr>
            <a:r>
              <a:rPr lang="en-US" sz="1800" dirty="0">
                <a:ln>
                  <a:solidFill>
                    <a:srgbClr val="00B0F0"/>
                  </a:solidFill>
                </a:ln>
                <a:solidFill>
                  <a:srgbClr val="00B0F0"/>
                </a:solidFill>
                <a:latin typeface="+mn-lt"/>
              </a:rPr>
              <a:t> /</a:t>
            </a:r>
          </a:p>
          <a:p>
            <a:pPr marL="141626" lvl="3" indent="-141626">
              <a:lnSpc>
                <a:spcPct val="120000"/>
              </a:lnSpc>
              <a:buClr>
                <a:schemeClr val="accent5"/>
              </a:buClr>
              <a:buNone/>
            </a:pPr>
            <a:r>
              <a:rPr lang="en-US" sz="1800" dirty="0">
                <a:ln>
                  <a:solidFill>
                    <a:srgbClr val="00B0F0"/>
                  </a:solidFill>
                </a:ln>
                <a:solidFill>
                  <a:srgbClr val="00B0F0"/>
                </a:solidFill>
                <a:latin typeface="+mn-lt"/>
              </a:rPr>
              <a:t>select * from </a:t>
            </a:r>
            <a:r>
              <a:rPr lang="en-US" sz="1800" dirty="0" err="1">
                <a:ln>
                  <a:solidFill>
                    <a:srgbClr val="00B0F0"/>
                  </a:solidFill>
                </a:ln>
                <a:solidFill>
                  <a:srgbClr val="00B0F0"/>
                </a:solidFill>
                <a:latin typeface="+mn-lt"/>
              </a:rPr>
              <a:t>zzz</a:t>
            </a:r>
            <a:r>
              <a:rPr lang="en-US" sz="1800" dirty="0">
                <a:ln>
                  <a:solidFill>
                    <a:srgbClr val="00B0F0"/>
                  </a:solidFill>
                </a:ln>
                <a:solidFill>
                  <a:srgbClr val="00B0F0"/>
                </a:solidFill>
                <a:latin typeface="+mn-lt"/>
              </a:rPr>
              <a:t>;</a:t>
            </a:r>
          </a:p>
        </p:txBody>
      </p:sp>
      <p:sp>
        <p:nvSpPr>
          <p:cNvPr id="6147" name="Rectangle 3"/>
          <p:cNvSpPr>
            <a:spLocks noGrp="1"/>
          </p:cNvSpPr>
          <p:nvPr>
            <p:ph type="title"/>
          </p:nvPr>
        </p:nvSpPr>
        <p:spPr>
          <a:xfrm>
            <a:off x="249382" y="-1"/>
            <a:ext cx="8369156" cy="721895"/>
          </a:xfrm>
          <a:noFill/>
        </p:spPr>
        <p:txBody>
          <a:bodyPr>
            <a:normAutofit/>
          </a:bodyPr>
          <a:lstStyle/>
          <a:p>
            <a:r>
              <a:rPr lang="en-US" sz="1400" b="1" dirty="0" smtClean="0">
                <a:latin typeface="Candara"/>
              </a:rPr>
              <a:t>1.6: </a:t>
            </a:r>
            <a:r>
              <a:rPr lang="en-US" sz="1400" dirty="0" smtClean="0">
                <a:latin typeface="Candara"/>
              </a:rPr>
              <a:t>FORALL </a:t>
            </a:r>
            <a:r>
              <a:rPr lang="en-US" sz="1400" dirty="0" smtClean="0">
                <a:latin typeface="Candara"/>
              </a:rPr>
              <a:t>affect on transactions </a:t>
            </a:r>
            <a:r>
              <a:rPr lang="en-US" sz="1400" b="1" dirty="0" smtClean="0">
                <a:latin typeface="Candara"/>
              </a:rPr>
              <a:t/>
            </a:r>
            <a:br>
              <a:rPr lang="en-US" sz="1400" b="1" dirty="0" smtClean="0">
                <a:latin typeface="Candara"/>
              </a:rPr>
            </a:br>
            <a:r>
              <a:rPr lang="en-US" sz="2400" dirty="0" smtClean="0">
                <a:latin typeface="Candara"/>
              </a:rPr>
              <a:t> How FORALL affects  Rollbacks			…..</a:t>
            </a:r>
            <a:r>
              <a:rPr lang="en-US" sz="2400" dirty="0" err="1" smtClean="0">
                <a:latin typeface="Candara"/>
              </a:rPr>
              <a:t>contd</a:t>
            </a:r>
            <a:r>
              <a:rPr lang="en-US"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3922295"/>
          </a:xfrm>
        </p:spPr>
        <p:txBody>
          <a:bodyPr>
            <a:normAutofit lnSpcReduction="10000"/>
          </a:bodyPr>
          <a:lstStyle/>
          <a:p>
            <a:pPr algn="just">
              <a:buNone/>
            </a:pPr>
            <a:endParaRPr lang="en-US" sz="1400" dirty="0" smtClean="0"/>
          </a:p>
          <a:p>
            <a:pPr algn="just"/>
            <a:r>
              <a:rPr lang="en-US" sz="2400" dirty="0" smtClean="0"/>
              <a:t>The SQL engine </a:t>
            </a:r>
            <a:r>
              <a:rPr lang="en-US" sz="2400" dirty="0" smtClean="0"/>
              <a:t>is supposed to execute </a:t>
            </a:r>
            <a:r>
              <a:rPr lang="en-US" sz="2400" dirty="0" smtClean="0"/>
              <a:t>the UPDATE statement three times, once for each  index number in the specified range, that is, once for </a:t>
            </a:r>
            <a:r>
              <a:rPr lang="en-US" sz="2400" dirty="0" err="1" smtClean="0"/>
              <a:t>depts</a:t>
            </a:r>
            <a:r>
              <a:rPr lang="en-US" sz="2400" dirty="0" smtClean="0"/>
              <a:t>(10), once for </a:t>
            </a:r>
            <a:r>
              <a:rPr lang="en-US" sz="2400" dirty="0" err="1" smtClean="0"/>
              <a:t>depts</a:t>
            </a:r>
            <a:r>
              <a:rPr lang="en-US" sz="2400" dirty="0" smtClean="0"/>
              <a:t>(20), and once for </a:t>
            </a:r>
            <a:r>
              <a:rPr lang="en-US" sz="2400" dirty="0" err="1" smtClean="0"/>
              <a:t>depts</a:t>
            </a:r>
            <a:r>
              <a:rPr lang="en-US" sz="2400" dirty="0" smtClean="0"/>
              <a:t>(30). The first execution succeeds, but the second execution fails because the string value ’Bookkeeper (temp)’ is too large for the job column. In this case, only the second execution is rolled back. When any execution of the SQL statement raises an exception, the FORALL statement halts. In our example, the second execution of the UPDATE statement raises an exception, so the third execution is never done.</a:t>
            </a:r>
            <a:endParaRPr lang="en-US" sz="2400" dirty="0"/>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dirty="0" smtClean="0">
                <a:latin typeface="Candara"/>
              </a:rPr>
              <a:t> 1.6:  FORALL affect on transactions </a:t>
            </a:r>
            <a:r>
              <a:rPr lang="en-US" sz="1400" b="1" dirty="0" smtClean="0">
                <a:latin typeface="Candara"/>
              </a:rPr>
              <a:t/>
            </a:r>
            <a:br>
              <a:rPr lang="en-US" sz="1400" b="1" dirty="0" smtClean="0">
                <a:latin typeface="Candara"/>
              </a:rPr>
            </a:br>
            <a:r>
              <a:rPr lang="en-US" sz="2400" dirty="0" smtClean="0">
                <a:latin typeface="Candara"/>
              </a:rPr>
              <a:t>How </a:t>
            </a:r>
            <a:r>
              <a:rPr lang="en-US" sz="2400" dirty="0" smtClean="0">
                <a:latin typeface="Candara"/>
              </a:rPr>
              <a:t>FORALL affects  Rollbacks			…..</a:t>
            </a:r>
            <a:r>
              <a:rPr lang="en-US" sz="2400" dirty="0" err="1" smtClean="0">
                <a:latin typeface="Candara"/>
              </a:rPr>
              <a:t>contd</a:t>
            </a:r>
            <a:r>
              <a:rPr lang="en-US" dirty="0" smtClean="0">
                <a:latin typeface="Candara"/>
              </a:rPr>
              <a:t> </a:t>
            </a: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3922295"/>
          </a:xfrm>
        </p:spPr>
        <p:txBody>
          <a:bodyPr>
            <a:normAutofit/>
          </a:bodyPr>
          <a:lstStyle/>
          <a:p>
            <a:pPr algn="just">
              <a:buNone/>
            </a:pPr>
            <a:endParaRPr lang="en-US" sz="1400" dirty="0" smtClean="0"/>
          </a:p>
          <a:p>
            <a:pPr algn="just"/>
            <a:r>
              <a:rPr lang="en-US" sz="2000" dirty="0" smtClean="0"/>
              <a:t>To process SQL data manipulation statements, the SQL engine opens an implicit cursor named SQL. This cursor’s scalar attributes, %FOUND, %ISOPEN, %NOTFOUND, and %ROWCOUNT, return useful information about the most recently executed SQL data manipulation statement</a:t>
            </a:r>
            <a:r>
              <a:rPr lang="en-US" sz="2000" dirty="0" smtClean="0"/>
              <a:t>.</a:t>
            </a:r>
          </a:p>
          <a:p>
            <a:pPr algn="just">
              <a:buNone/>
            </a:pPr>
            <a:endParaRPr lang="en-US" sz="2000" dirty="0" smtClean="0"/>
          </a:p>
          <a:p>
            <a:pPr algn="just"/>
            <a:r>
              <a:rPr lang="en-US" sz="2000" dirty="0" smtClean="0"/>
              <a:t>The SQL cursor has one composite attribute, %BULK_ROWCOUNT, designed for use with the FORALL statement. This attribute has the semantics of an index-by table. Its </a:t>
            </a:r>
            <a:r>
              <a:rPr lang="en-US" sz="2000" i="1" dirty="0" err="1" smtClean="0"/>
              <a:t>i</a:t>
            </a:r>
            <a:r>
              <a:rPr lang="en-US" sz="2000" dirty="0" err="1" smtClean="0"/>
              <a:t>th</a:t>
            </a:r>
            <a:r>
              <a:rPr lang="en-US" sz="2000" dirty="0" smtClean="0"/>
              <a:t> element stores the number of rows processed by the </a:t>
            </a:r>
            <a:r>
              <a:rPr lang="en-US" sz="2000" i="1" dirty="0" err="1" smtClean="0"/>
              <a:t>i</a:t>
            </a:r>
            <a:r>
              <a:rPr lang="en-US" sz="2000" dirty="0" err="1" smtClean="0"/>
              <a:t>th</a:t>
            </a:r>
            <a:r>
              <a:rPr lang="en-US" sz="2000" dirty="0" smtClean="0"/>
              <a:t> execution of an INSERT, UPDATE or DELETE statement. If the </a:t>
            </a:r>
            <a:r>
              <a:rPr lang="en-US" sz="2000" i="1" dirty="0" err="1" smtClean="0"/>
              <a:t>i</a:t>
            </a:r>
            <a:r>
              <a:rPr lang="en-US" sz="2000" dirty="0" err="1" smtClean="0"/>
              <a:t>th</a:t>
            </a:r>
            <a:r>
              <a:rPr lang="en-US" sz="2000" dirty="0" smtClean="0"/>
              <a:t> execution affects no rows, %BULK_ROWCOUNT(</a:t>
            </a:r>
            <a:r>
              <a:rPr lang="en-US" sz="2000" dirty="0" err="1" smtClean="0"/>
              <a:t>i</a:t>
            </a:r>
            <a:r>
              <a:rPr lang="en-US" sz="2000" dirty="0" smtClean="0"/>
              <a:t>) returns zero.</a:t>
            </a:r>
            <a:endParaRPr lang="en-US" sz="20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1.7: </a:t>
            </a:r>
            <a:r>
              <a:rPr lang="en-US" sz="1400" b="1" dirty="0" err="1" smtClean="0">
                <a:latin typeface="Candara"/>
              </a:rPr>
              <a:t>Bulk_rowcount</a:t>
            </a:r>
            <a:r>
              <a:rPr lang="en-US" sz="1400" b="1" dirty="0" smtClean="0">
                <a:latin typeface="Candara"/>
              </a:rPr>
              <a:t> 					</a:t>
            </a:r>
            <a:r>
              <a:rPr lang="en-US" sz="1400" b="1" dirty="0" smtClean="0">
                <a:latin typeface="Candara"/>
              </a:rPr>
              <a:t/>
            </a:r>
            <a:br>
              <a:rPr lang="en-US" sz="1400" b="1" dirty="0" smtClean="0">
                <a:latin typeface="Candara"/>
              </a:rPr>
            </a:br>
            <a:r>
              <a:rPr lang="en-US" dirty="0" smtClean="0"/>
              <a:t> Counting Rows Affected by FORALL </a:t>
            </a:r>
            <a:r>
              <a:rPr lang="en-US" dirty="0" smtClean="0"/>
              <a:t>Iterations </a:t>
            </a: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90006" y="806116"/>
            <a:ext cx="8953994" cy="4066673"/>
          </a:xfrm>
        </p:spPr>
        <p:txBody>
          <a:bodyPr>
            <a:normAutofit/>
          </a:bodyPr>
          <a:lstStyle/>
          <a:p>
            <a:pPr algn="just"/>
            <a:r>
              <a:rPr lang="en-US" sz="2200" dirty="0" smtClean="0"/>
              <a:t>To show the number of rows affected by </a:t>
            </a:r>
            <a:r>
              <a:rPr lang="en-US" sz="2200" dirty="0" smtClean="0"/>
              <a:t>each execution of the DML :</a:t>
            </a:r>
          </a:p>
          <a:p>
            <a:pPr>
              <a:lnSpc>
                <a:spcPct val="60000"/>
              </a:lnSpc>
              <a:buNone/>
            </a:pPr>
            <a:endParaRPr lang="en-US" dirty="0" smtClean="0">
              <a:ln>
                <a:solidFill>
                  <a:srgbClr val="00B0F0"/>
                </a:solidFill>
              </a:ln>
              <a:solidFill>
                <a:srgbClr val="00B0F0"/>
              </a:solidFill>
            </a:endParaRPr>
          </a:p>
          <a:p>
            <a:pPr>
              <a:lnSpc>
                <a:spcPct val="60000"/>
              </a:lnSpc>
              <a:buNone/>
            </a:pPr>
            <a:r>
              <a:rPr lang="en-US" dirty="0" smtClean="0">
                <a:ln>
                  <a:solidFill>
                    <a:srgbClr val="00B0F0"/>
                  </a:solidFill>
                </a:ln>
                <a:solidFill>
                  <a:srgbClr val="00B0F0"/>
                </a:solidFill>
              </a:rPr>
              <a:t>DECLARE</a:t>
            </a:r>
            <a:endParaRPr lang="en-US" dirty="0" smtClean="0">
              <a:ln>
                <a:solidFill>
                  <a:srgbClr val="00B0F0"/>
                </a:solidFill>
              </a:ln>
              <a:solidFill>
                <a:srgbClr val="00B0F0"/>
              </a:solidFill>
            </a:endParaRPr>
          </a:p>
          <a:p>
            <a:pPr>
              <a:lnSpc>
                <a:spcPct val="60000"/>
              </a:lnSpc>
              <a:buNone/>
            </a:pPr>
            <a:r>
              <a:rPr lang="en-US" dirty="0" smtClean="0">
                <a:ln>
                  <a:solidFill>
                    <a:srgbClr val="00B0F0"/>
                  </a:solidFill>
                </a:ln>
                <a:solidFill>
                  <a:srgbClr val="00B0F0"/>
                </a:solidFill>
              </a:rPr>
              <a:t>		TYPE </a:t>
            </a:r>
            <a:r>
              <a:rPr lang="en-US" dirty="0" err="1" smtClean="0">
                <a:ln>
                  <a:solidFill>
                    <a:srgbClr val="00B0F0"/>
                  </a:solidFill>
                </a:ln>
                <a:solidFill>
                  <a:srgbClr val="00B0F0"/>
                </a:solidFill>
              </a:rPr>
              <a:t>NumList</a:t>
            </a:r>
            <a:r>
              <a:rPr lang="en-US" dirty="0" smtClean="0">
                <a:ln>
                  <a:solidFill>
                    <a:srgbClr val="00B0F0"/>
                  </a:solidFill>
                </a:ln>
                <a:solidFill>
                  <a:srgbClr val="00B0F0"/>
                </a:solidFill>
              </a:rPr>
              <a:t> IS TABLE OF NUMBER;</a:t>
            </a:r>
          </a:p>
          <a:p>
            <a:pPr>
              <a:lnSpc>
                <a:spcPct val="60000"/>
              </a:lnSpc>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depts</a:t>
            </a:r>
            <a:r>
              <a:rPr lang="en-US" dirty="0" smtClean="0">
                <a:ln>
                  <a:solidFill>
                    <a:srgbClr val="00B0F0"/>
                  </a:solidFill>
                </a:ln>
                <a:solidFill>
                  <a:srgbClr val="00B0F0"/>
                </a:solidFill>
              </a:rPr>
              <a:t> </a:t>
            </a:r>
            <a:r>
              <a:rPr lang="en-US" dirty="0" err="1" smtClean="0">
                <a:ln>
                  <a:solidFill>
                    <a:srgbClr val="00B0F0"/>
                  </a:solidFill>
                </a:ln>
                <a:solidFill>
                  <a:srgbClr val="00B0F0"/>
                </a:solidFill>
              </a:rPr>
              <a:t>NumList</a:t>
            </a:r>
            <a:r>
              <a:rPr lang="en-US" dirty="0" smtClean="0">
                <a:ln>
                  <a:solidFill>
                    <a:srgbClr val="00B0F0"/>
                  </a:solidFill>
                </a:ln>
                <a:solidFill>
                  <a:srgbClr val="00B0F0"/>
                </a:solidFill>
              </a:rPr>
              <a:t> := </a:t>
            </a:r>
            <a:r>
              <a:rPr lang="en-US" dirty="0" err="1" smtClean="0">
                <a:ln>
                  <a:solidFill>
                    <a:srgbClr val="00B0F0"/>
                  </a:solidFill>
                </a:ln>
                <a:solidFill>
                  <a:srgbClr val="00B0F0"/>
                </a:solidFill>
              </a:rPr>
              <a:t>NumList</a:t>
            </a:r>
            <a:r>
              <a:rPr lang="en-US" dirty="0" smtClean="0">
                <a:ln>
                  <a:solidFill>
                    <a:srgbClr val="00B0F0"/>
                  </a:solidFill>
                </a:ln>
                <a:solidFill>
                  <a:srgbClr val="00B0F0"/>
                </a:solidFill>
              </a:rPr>
              <a:t>(10, 20, 30,70);</a:t>
            </a:r>
          </a:p>
          <a:p>
            <a:pPr>
              <a:lnSpc>
                <a:spcPct val="60000"/>
              </a:lnSpc>
              <a:buNone/>
            </a:pPr>
            <a:r>
              <a:rPr lang="en-US" dirty="0" smtClean="0">
                <a:ln>
                  <a:solidFill>
                    <a:srgbClr val="00B0F0"/>
                  </a:solidFill>
                </a:ln>
                <a:solidFill>
                  <a:srgbClr val="00B0F0"/>
                </a:solidFill>
              </a:rPr>
              <a:t>BEGIN</a:t>
            </a:r>
          </a:p>
          <a:p>
            <a:pPr>
              <a:lnSpc>
                <a:spcPct val="60000"/>
              </a:lnSpc>
              <a:buNone/>
            </a:pPr>
            <a:r>
              <a:rPr lang="en-US" dirty="0" smtClean="0">
                <a:ln>
                  <a:solidFill>
                    <a:srgbClr val="00B0F0"/>
                  </a:solidFill>
                </a:ln>
                <a:solidFill>
                  <a:srgbClr val="00B0F0"/>
                </a:solidFill>
              </a:rPr>
              <a:t>		FORALL </a:t>
            </a:r>
            <a:r>
              <a:rPr lang="en-US" dirty="0" smtClean="0">
                <a:ln>
                  <a:solidFill>
                    <a:srgbClr val="00B0F0"/>
                  </a:solidFill>
                </a:ln>
                <a:solidFill>
                  <a:srgbClr val="00B0F0"/>
                </a:solidFill>
              </a:rPr>
              <a:t>j IN </a:t>
            </a:r>
            <a:r>
              <a:rPr lang="en-US" dirty="0" err="1" smtClean="0">
                <a:ln>
                  <a:solidFill>
                    <a:srgbClr val="00B0F0"/>
                  </a:solidFill>
                </a:ln>
                <a:solidFill>
                  <a:srgbClr val="00B0F0"/>
                </a:solidFill>
              </a:rPr>
              <a:t>depts.FIRST</a:t>
            </a:r>
            <a:r>
              <a:rPr lang="en-US" dirty="0" smtClean="0">
                <a:ln>
                  <a:solidFill>
                    <a:srgbClr val="00B0F0"/>
                  </a:solidFill>
                </a:ln>
                <a:solidFill>
                  <a:srgbClr val="00B0F0"/>
                </a:solidFill>
              </a:rPr>
              <a:t>..</a:t>
            </a:r>
            <a:r>
              <a:rPr lang="en-US" dirty="0" err="1" smtClean="0">
                <a:ln>
                  <a:solidFill>
                    <a:srgbClr val="00B0F0"/>
                  </a:solidFill>
                </a:ln>
                <a:solidFill>
                  <a:srgbClr val="00B0F0"/>
                </a:solidFill>
              </a:rPr>
              <a:t>depts.LAST</a:t>
            </a:r>
            <a:r>
              <a:rPr lang="en-US" dirty="0" smtClean="0">
                <a:ln>
                  <a:solidFill>
                    <a:srgbClr val="00B0F0"/>
                  </a:solidFill>
                </a:ln>
                <a:solidFill>
                  <a:srgbClr val="00B0F0"/>
                </a:solidFill>
              </a:rPr>
              <a:t> UPDATE </a:t>
            </a:r>
            <a:r>
              <a:rPr lang="en-US" dirty="0" err="1" smtClean="0">
                <a:ln>
                  <a:solidFill>
                    <a:srgbClr val="00B0F0"/>
                  </a:solidFill>
                </a:ln>
                <a:solidFill>
                  <a:srgbClr val="00B0F0"/>
                </a:solidFill>
              </a:rPr>
              <a:t>emp</a:t>
            </a:r>
            <a:r>
              <a:rPr lang="en-US" dirty="0" smtClean="0">
                <a:ln>
                  <a:solidFill>
                    <a:srgbClr val="00B0F0"/>
                  </a:solidFill>
                </a:ln>
                <a:solidFill>
                  <a:srgbClr val="00B0F0"/>
                </a:solidFill>
              </a:rPr>
              <a:t> SET </a:t>
            </a:r>
            <a:r>
              <a:rPr lang="en-US" dirty="0" err="1" smtClean="0">
                <a:ln>
                  <a:solidFill>
                    <a:srgbClr val="00B0F0"/>
                  </a:solidFill>
                </a:ln>
                <a:solidFill>
                  <a:srgbClr val="00B0F0"/>
                </a:solidFill>
              </a:rPr>
              <a:t>sal</a:t>
            </a:r>
            <a:r>
              <a:rPr lang="en-US" dirty="0" smtClean="0">
                <a:ln>
                  <a:solidFill>
                    <a:srgbClr val="00B0F0"/>
                  </a:solidFill>
                </a:ln>
                <a:solidFill>
                  <a:srgbClr val="00B0F0"/>
                </a:solidFill>
              </a:rPr>
              <a:t> = </a:t>
            </a:r>
            <a:r>
              <a:rPr lang="en-US" dirty="0" err="1" smtClean="0">
                <a:ln>
                  <a:solidFill>
                    <a:srgbClr val="00B0F0"/>
                  </a:solidFill>
                </a:ln>
                <a:solidFill>
                  <a:srgbClr val="00B0F0"/>
                </a:solidFill>
              </a:rPr>
              <a:t>sal</a:t>
            </a:r>
            <a:r>
              <a:rPr lang="en-US" dirty="0" smtClean="0">
                <a:ln>
                  <a:solidFill>
                    <a:srgbClr val="00B0F0"/>
                  </a:solidFill>
                </a:ln>
                <a:solidFill>
                  <a:srgbClr val="00B0F0"/>
                </a:solidFill>
              </a:rPr>
              <a:t> * 1.10 </a:t>
            </a:r>
            <a:r>
              <a:rPr lang="en-US" dirty="0" smtClean="0">
                <a:ln>
                  <a:solidFill>
                    <a:srgbClr val="00B0F0"/>
                  </a:solidFill>
                </a:ln>
                <a:solidFill>
                  <a:srgbClr val="00B0F0"/>
                </a:solidFill>
              </a:rPr>
              <a:t>	WHERE </a:t>
            </a:r>
            <a:r>
              <a:rPr lang="en-US" dirty="0" err="1" smtClean="0">
                <a:ln>
                  <a:solidFill>
                    <a:srgbClr val="00B0F0"/>
                  </a:solidFill>
                </a:ln>
                <a:solidFill>
                  <a:srgbClr val="00B0F0"/>
                </a:solidFill>
              </a:rPr>
              <a:t>deptno</a:t>
            </a:r>
            <a:r>
              <a:rPr lang="en-US" dirty="0" smtClean="0">
                <a:ln>
                  <a:solidFill>
                    <a:srgbClr val="00B0F0"/>
                  </a:solidFill>
                </a:ln>
                <a:solidFill>
                  <a:srgbClr val="00B0F0"/>
                </a:solidFill>
              </a:rPr>
              <a:t> = </a:t>
            </a:r>
            <a:r>
              <a:rPr lang="en-US" dirty="0" err="1" smtClean="0">
                <a:ln>
                  <a:solidFill>
                    <a:srgbClr val="00B0F0"/>
                  </a:solidFill>
                </a:ln>
                <a:solidFill>
                  <a:srgbClr val="00B0F0"/>
                </a:solidFill>
              </a:rPr>
              <a:t>depts</a:t>
            </a:r>
            <a:r>
              <a:rPr lang="en-US" dirty="0" smtClean="0">
                <a:ln>
                  <a:solidFill>
                    <a:srgbClr val="00B0F0"/>
                  </a:solidFill>
                </a:ln>
                <a:solidFill>
                  <a:srgbClr val="00B0F0"/>
                </a:solidFill>
              </a:rPr>
              <a:t>(j);</a:t>
            </a:r>
          </a:p>
          <a:p>
            <a:pPr>
              <a:lnSpc>
                <a:spcPct val="60000"/>
              </a:lnSpc>
              <a:buNone/>
            </a:pPr>
            <a:r>
              <a:rPr lang="en-US" dirty="0" smtClean="0">
                <a:ln>
                  <a:solidFill>
                    <a:srgbClr val="00B0F0"/>
                  </a:solidFill>
                </a:ln>
                <a:solidFill>
                  <a:srgbClr val="00B0F0"/>
                </a:solidFill>
              </a:rPr>
              <a:t>		For </a:t>
            </a:r>
            <a:r>
              <a:rPr lang="en-US" dirty="0" err="1" smtClean="0">
                <a:ln>
                  <a:solidFill>
                    <a:srgbClr val="00B0F0"/>
                  </a:solidFill>
                </a:ln>
                <a:solidFill>
                  <a:srgbClr val="00B0F0"/>
                </a:solidFill>
              </a:rPr>
              <a:t>i</a:t>
            </a:r>
            <a:r>
              <a:rPr lang="en-US" dirty="0" smtClean="0">
                <a:ln>
                  <a:solidFill>
                    <a:srgbClr val="00B0F0"/>
                  </a:solidFill>
                </a:ln>
                <a:solidFill>
                  <a:srgbClr val="00B0F0"/>
                </a:solidFill>
              </a:rPr>
              <a:t> in 1.. </a:t>
            </a:r>
            <a:r>
              <a:rPr lang="en-US" dirty="0" err="1" smtClean="0">
                <a:ln>
                  <a:solidFill>
                    <a:srgbClr val="00B0F0"/>
                  </a:solidFill>
                </a:ln>
                <a:solidFill>
                  <a:srgbClr val="00B0F0"/>
                </a:solidFill>
              </a:rPr>
              <a:t>depts.count</a:t>
            </a:r>
            <a:r>
              <a:rPr lang="en-US" dirty="0" smtClean="0">
                <a:ln>
                  <a:solidFill>
                    <a:srgbClr val="00B0F0"/>
                  </a:solidFill>
                </a:ln>
                <a:solidFill>
                  <a:srgbClr val="00B0F0"/>
                </a:solidFill>
              </a:rPr>
              <a:t> loop </a:t>
            </a:r>
          </a:p>
          <a:p>
            <a:pPr>
              <a:lnSpc>
                <a:spcPct val="60000"/>
              </a:lnSpc>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Dbms_output.put_line</a:t>
            </a:r>
            <a:r>
              <a:rPr lang="en-US" dirty="0" smtClean="0">
                <a:ln>
                  <a:solidFill>
                    <a:srgbClr val="00B0F0"/>
                  </a:solidFill>
                </a:ln>
                <a:solidFill>
                  <a:srgbClr val="00B0F0"/>
                </a:solidFill>
              </a:rPr>
              <a:t>(SQL%BULK_ROWCOUNT(</a:t>
            </a:r>
            <a:r>
              <a:rPr lang="en-US" dirty="0" err="1" smtClean="0">
                <a:ln>
                  <a:solidFill>
                    <a:srgbClr val="00B0F0"/>
                  </a:solidFill>
                </a:ln>
                <a:solidFill>
                  <a:srgbClr val="00B0F0"/>
                </a:solidFill>
              </a:rPr>
              <a:t>i</a:t>
            </a:r>
            <a:r>
              <a:rPr lang="en-US" dirty="0" smtClean="0">
                <a:ln>
                  <a:solidFill>
                    <a:srgbClr val="00B0F0"/>
                  </a:solidFill>
                </a:ln>
                <a:solidFill>
                  <a:srgbClr val="00B0F0"/>
                </a:solidFill>
              </a:rPr>
              <a:t>));</a:t>
            </a:r>
          </a:p>
          <a:p>
            <a:pPr>
              <a:lnSpc>
                <a:spcPct val="60000"/>
              </a:lnSpc>
              <a:buNone/>
            </a:pPr>
            <a:r>
              <a:rPr lang="en-US" dirty="0" smtClean="0">
                <a:ln>
                  <a:solidFill>
                    <a:srgbClr val="00B0F0"/>
                  </a:solidFill>
                </a:ln>
                <a:solidFill>
                  <a:srgbClr val="00B0F0"/>
                </a:solidFill>
              </a:rPr>
              <a:t>		End </a:t>
            </a:r>
            <a:r>
              <a:rPr lang="en-US" dirty="0" smtClean="0">
                <a:ln>
                  <a:solidFill>
                    <a:srgbClr val="00B0F0"/>
                  </a:solidFill>
                </a:ln>
                <a:solidFill>
                  <a:srgbClr val="00B0F0"/>
                </a:solidFill>
              </a:rPr>
              <a:t>loop;</a:t>
            </a:r>
          </a:p>
          <a:p>
            <a:pPr>
              <a:lnSpc>
                <a:spcPct val="60000"/>
              </a:lnSpc>
              <a:buNone/>
            </a:pPr>
            <a:r>
              <a:rPr lang="en-US" dirty="0" smtClean="0">
                <a:ln>
                  <a:solidFill>
                    <a:srgbClr val="00B0F0"/>
                  </a:solidFill>
                </a:ln>
                <a:solidFill>
                  <a:srgbClr val="00B0F0"/>
                </a:solidFill>
              </a:rPr>
              <a:t>END;</a:t>
            </a:r>
          </a:p>
          <a:p>
            <a:pPr>
              <a:lnSpc>
                <a:spcPct val="60000"/>
              </a:lnSpc>
              <a:buNone/>
            </a:pPr>
            <a:r>
              <a:rPr lang="en-US" dirty="0" smtClean="0">
                <a:ln>
                  <a:solidFill>
                    <a:srgbClr val="00B0F0"/>
                  </a:solidFill>
                </a:ln>
                <a:solidFill>
                  <a:srgbClr val="00B0F0"/>
                </a:solidFill>
              </a:rPr>
              <a:t>/</a:t>
            </a: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dirty="0" smtClean="0">
                <a:latin typeface="Candara"/>
              </a:rPr>
              <a:t/>
            </a:r>
            <a:br>
              <a:rPr lang="en-US" sz="1400" dirty="0" smtClean="0">
                <a:latin typeface="Candara"/>
              </a:rPr>
            </a:br>
            <a:r>
              <a:rPr lang="en-US" sz="1400" dirty="0" smtClean="0">
                <a:latin typeface="Candara"/>
              </a:rPr>
              <a:t> 1.7: </a:t>
            </a:r>
            <a:r>
              <a:rPr lang="en-US" sz="1400" dirty="0" err="1" smtClean="0">
                <a:latin typeface="Candara"/>
              </a:rPr>
              <a:t>Bulk_rowcount</a:t>
            </a:r>
            <a:r>
              <a:rPr lang="en-US" sz="1400" dirty="0" smtClean="0">
                <a:latin typeface="Candara"/>
              </a:rPr>
              <a:t> 	</a:t>
            </a:r>
            <a:r>
              <a:rPr lang="en-US" sz="1400" b="1" dirty="0" smtClean="0">
                <a:latin typeface="Candara"/>
              </a:rPr>
              <a:t>						……contd.</a:t>
            </a:r>
            <a:r>
              <a:rPr lang="en-US" sz="1400" b="1" dirty="0" smtClean="0">
                <a:latin typeface="Candara"/>
              </a:rPr>
              <a:t/>
            </a:r>
            <a:br>
              <a:rPr lang="en-US" sz="1400" b="1" dirty="0" smtClean="0">
                <a:latin typeface="Candara"/>
              </a:rPr>
            </a:br>
            <a:r>
              <a:rPr lang="en-US" dirty="0" smtClean="0"/>
              <a:t> Counting Rows Affected by FORALL Iterations </a:t>
            </a: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77500" lnSpcReduction="20000"/>
          </a:bodyPr>
          <a:lstStyle/>
          <a:p>
            <a:pPr algn="just"/>
            <a:r>
              <a:rPr lang="en-US" sz="1400" dirty="0" smtClean="0"/>
              <a:t>%BULK_ROWCOUNT is usually equal to 1 for inserts, because a typical insert operation affects only a single row. But for the INSERT ... SELECT construct, %BULK_ROWCOUNT might be greater than 1.</a:t>
            </a:r>
          </a:p>
          <a:p>
            <a:endParaRPr lang="en-US" sz="1400" dirty="0" smtClean="0"/>
          </a:p>
          <a:p>
            <a:pPr>
              <a:lnSpc>
                <a:spcPct val="100000"/>
              </a:lnSpc>
              <a:buNone/>
            </a:pPr>
            <a:r>
              <a:rPr lang="en-US" sz="1500" dirty="0" smtClean="0">
                <a:ln>
                  <a:solidFill>
                    <a:srgbClr val="00B0F0"/>
                  </a:solidFill>
                </a:ln>
                <a:solidFill>
                  <a:srgbClr val="00B0F0"/>
                </a:solidFill>
              </a:rPr>
              <a:t>Create table </a:t>
            </a:r>
            <a:r>
              <a:rPr lang="en-US" sz="1500" dirty="0" err="1" smtClean="0">
                <a:ln>
                  <a:solidFill>
                    <a:srgbClr val="00B0F0"/>
                  </a:solidFill>
                </a:ln>
                <a:solidFill>
                  <a:srgbClr val="00B0F0"/>
                </a:solidFill>
              </a:rPr>
              <a:t>emp_by_dept</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empno</a:t>
            </a:r>
            <a:r>
              <a:rPr lang="en-US" sz="1500" dirty="0" smtClean="0">
                <a:ln>
                  <a:solidFill>
                    <a:srgbClr val="00B0F0"/>
                  </a:solidFill>
                </a:ln>
                <a:solidFill>
                  <a:srgbClr val="00B0F0"/>
                </a:solidFill>
              </a:rPr>
              <a:t> number,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number);</a:t>
            </a:r>
          </a:p>
          <a:p>
            <a:pPr>
              <a:lnSpc>
                <a:spcPct val="100000"/>
              </a:lnSpc>
              <a:buNone/>
            </a:pPr>
            <a:r>
              <a:rPr lang="en-US" sz="1500" dirty="0" smtClean="0">
                <a:ln>
                  <a:solidFill>
                    <a:srgbClr val="00B0F0"/>
                  </a:solidFill>
                </a:ln>
                <a:solidFill>
                  <a:srgbClr val="00B0F0"/>
                </a:solidFill>
              </a:rPr>
              <a:t> </a:t>
            </a:r>
          </a:p>
          <a:p>
            <a:pPr>
              <a:lnSpc>
                <a:spcPct val="100000"/>
              </a:lnSpc>
              <a:buNone/>
            </a:pPr>
            <a:r>
              <a:rPr lang="en-US" sz="1500" dirty="0" smtClean="0">
                <a:ln>
                  <a:solidFill>
                    <a:srgbClr val="00B0F0"/>
                  </a:solidFill>
                </a:ln>
                <a:solidFill>
                  <a:srgbClr val="00B0F0"/>
                </a:solidFill>
              </a:rPr>
              <a:t>DECLARE</a:t>
            </a:r>
          </a:p>
          <a:p>
            <a:pPr>
              <a:lnSpc>
                <a:spcPct val="100000"/>
              </a:lnSpc>
              <a:buNone/>
            </a:pPr>
            <a:r>
              <a:rPr lang="en-US" sz="1500" dirty="0" smtClean="0">
                <a:ln>
                  <a:solidFill>
                    <a:srgbClr val="00B0F0"/>
                  </a:solidFill>
                </a:ln>
                <a:solidFill>
                  <a:srgbClr val="00B0F0"/>
                </a:solidFill>
              </a:rPr>
              <a:t>		TYPE </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 IS TABLE OF NUMBER;</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BEGIN</a:t>
            </a:r>
          </a:p>
          <a:p>
            <a:pPr>
              <a:lnSpc>
                <a:spcPct val="100000"/>
              </a:lnSpc>
              <a:buNone/>
            </a:pPr>
            <a:r>
              <a:rPr lang="en-US" sz="1500" dirty="0" smtClean="0">
                <a:ln>
                  <a:solidFill>
                    <a:srgbClr val="00B0F0"/>
                  </a:solidFill>
                </a:ln>
                <a:solidFill>
                  <a:srgbClr val="00B0F0"/>
                </a:solidFill>
              </a:rPr>
              <a:t>		SELECT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BULK COLLECT INTO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 FROM DEPT;</a:t>
            </a:r>
          </a:p>
          <a:p>
            <a:pPr>
              <a:lnSpc>
                <a:spcPct val="100000"/>
              </a:lnSpc>
              <a:buNone/>
            </a:pPr>
            <a:r>
              <a:rPr lang="en-US" sz="1500" dirty="0" smtClean="0">
                <a:ln>
                  <a:solidFill>
                    <a:srgbClr val="00B0F0"/>
                  </a:solidFill>
                </a:ln>
                <a:solidFill>
                  <a:srgbClr val="00B0F0"/>
                </a:solidFill>
              </a:rPr>
              <a:t>		FORALL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1..deptnums.COUNT INSERT INTO </a:t>
            </a:r>
            <a:r>
              <a:rPr lang="en-US" sz="1500" dirty="0" err="1" smtClean="0">
                <a:ln>
                  <a:solidFill>
                    <a:srgbClr val="00B0F0"/>
                  </a:solidFill>
                </a:ln>
                <a:solidFill>
                  <a:srgbClr val="00B0F0"/>
                </a:solidFill>
              </a:rPr>
              <a:t>emp_by_dept</a:t>
            </a:r>
            <a:r>
              <a:rPr lang="en-US" sz="1500" dirty="0" smtClean="0">
                <a:ln>
                  <a:solidFill>
                    <a:srgbClr val="00B0F0"/>
                  </a:solidFill>
                </a:ln>
                <a:solidFill>
                  <a:srgbClr val="00B0F0"/>
                </a:solidFill>
              </a:rPr>
              <a:t> SELECT </a:t>
            </a:r>
            <a:r>
              <a:rPr lang="en-US" sz="1500" dirty="0" err="1" smtClean="0">
                <a:ln>
                  <a:solidFill>
                    <a:srgbClr val="00B0F0"/>
                  </a:solidFill>
                </a:ln>
                <a:solidFill>
                  <a:srgbClr val="00B0F0"/>
                </a:solidFill>
              </a:rPr>
              <a:t>empno</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FROM </a:t>
            </a:r>
            <a:r>
              <a:rPr lang="en-US" sz="1500" dirty="0" err="1" smtClean="0">
                <a:ln>
                  <a:solidFill>
                    <a:srgbClr val="00B0F0"/>
                  </a:solidFill>
                </a:ln>
                <a:solidFill>
                  <a:srgbClr val="00B0F0"/>
                </a:solidFill>
              </a:rPr>
              <a:t>emp</a:t>
            </a:r>
            <a:r>
              <a:rPr lang="en-US" sz="1500" dirty="0" smtClean="0">
                <a:ln>
                  <a:solidFill>
                    <a:srgbClr val="00B0F0"/>
                  </a:solidFill>
                </a:ln>
                <a:solidFill>
                  <a:srgbClr val="00B0F0"/>
                </a:solidFill>
              </a:rPr>
              <a:t> WHERE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 </a:t>
            </a:r>
          </a:p>
          <a:p>
            <a:pPr>
              <a:lnSpc>
                <a:spcPct val="100000"/>
              </a:lnSpc>
              <a:buNone/>
            </a:pPr>
            <a:r>
              <a:rPr lang="en-US" sz="1500" dirty="0" smtClean="0">
                <a:ln>
                  <a:solidFill>
                    <a:srgbClr val="00B0F0"/>
                  </a:solidFill>
                </a:ln>
                <a:solidFill>
                  <a:srgbClr val="00B0F0"/>
                </a:solidFill>
              </a:rPr>
              <a:t> 		FOR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1..deptnums.COUNT LOOP</a:t>
            </a:r>
          </a:p>
          <a:p>
            <a:pPr algn="just">
              <a:lnSpc>
                <a:spcPct val="100000"/>
              </a:lnSpc>
              <a:buNone/>
            </a:pPr>
            <a:r>
              <a:rPr lang="en-US" sz="1500" dirty="0" smtClean="0">
                <a:ln>
                  <a:solidFill>
                    <a:srgbClr val="00B0F0"/>
                  </a:solidFill>
                </a:ln>
                <a:solidFill>
                  <a:srgbClr val="00B0F0"/>
                </a:solidFill>
              </a:rPr>
              <a:t>		-- Count how many rows were inserted for each department </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('Dept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inserted '|| SQL%BULK_ROWCOUNT(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records');</a:t>
            </a:r>
          </a:p>
          <a:p>
            <a:pPr>
              <a:lnSpc>
                <a:spcPct val="100000"/>
              </a:lnSpc>
              <a:buNone/>
            </a:pPr>
            <a:r>
              <a:rPr lang="en-US" sz="1500" dirty="0" smtClean="0">
                <a:ln>
                  <a:solidFill>
                    <a:srgbClr val="00B0F0"/>
                  </a:solidFill>
                </a:ln>
                <a:solidFill>
                  <a:srgbClr val="00B0F0"/>
                </a:solidFill>
              </a:rPr>
              <a:t>		END LOOP;</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('Total records inserted =' || SQL%ROWCOUNT);</a:t>
            </a:r>
          </a:p>
          <a:p>
            <a:pPr>
              <a:lnSpc>
                <a:spcPct val="100000"/>
              </a:lnSpc>
              <a:buNone/>
            </a:pPr>
            <a:r>
              <a:rPr lang="en-US" sz="1500" dirty="0" smtClean="0">
                <a:ln>
                  <a:solidFill>
                    <a:srgbClr val="00B0F0"/>
                  </a:solidFill>
                </a:ln>
                <a:solidFill>
                  <a:srgbClr val="00B0F0"/>
                </a:solidFill>
              </a:rPr>
              <a:t>END;</a:t>
            </a:r>
          </a:p>
          <a:p>
            <a:pPr>
              <a:lnSpc>
                <a:spcPct val="100000"/>
              </a:lnSpc>
              <a:buNone/>
            </a:pPr>
            <a:r>
              <a:rPr lang="en-US" sz="1500" dirty="0" smtClean="0">
                <a:ln>
                  <a:solidFill>
                    <a:srgbClr val="00B0F0"/>
                  </a:solidFill>
                </a:ln>
                <a:solidFill>
                  <a:srgbClr val="00B0F0"/>
                </a:solidFill>
              </a:rPr>
              <a:t>/</a:t>
            </a: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dirty="0" smtClean="0">
                <a:latin typeface="Candara"/>
              </a:rPr>
              <a:t>1.7</a:t>
            </a:r>
            <a:r>
              <a:rPr lang="en-US" sz="1400" dirty="0" smtClean="0">
                <a:latin typeface="Candara"/>
              </a:rPr>
              <a:t>: </a:t>
            </a:r>
            <a:r>
              <a:rPr lang="en-US" sz="1400" dirty="0" err="1" smtClean="0">
                <a:latin typeface="Candara"/>
              </a:rPr>
              <a:t>Bulk_rowcount</a:t>
            </a:r>
            <a:r>
              <a:rPr lang="en-US" sz="1400" dirty="0" smtClean="0">
                <a:latin typeface="Candara"/>
              </a:rPr>
              <a:t> </a:t>
            </a:r>
            <a:r>
              <a:rPr lang="en-US" sz="1400" dirty="0" smtClean="0">
                <a:latin typeface="Candara"/>
              </a:rPr>
              <a:t>							……contd.</a:t>
            </a:r>
            <a:br>
              <a:rPr lang="en-US" sz="1400" dirty="0" smtClean="0">
                <a:latin typeface="Candara"/>
              </a:rPr>
            </a:br>
            <a:r>
              <a:rPr lang="en-US" dirty="0" smtClean="0"/>
              <a:t> Counting Rows Affected by FORALL Iterations </a:t>
            </a: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a:bodyPr>
          <a:lstStyle/>
          <a:p>
            <a:pPr algn="just">
              <a:buNone/>
            </a:pPr>
            <a:r>
              <a:rPr lang="en-US" sz="2400" dirty="0" smtClean="0"/>
              <a:t>	You </a:t>
            </a:r>
            <a:r>
              <a:rPr lang="en-US" sz="2400" dirty="0" smtClean="0"/>
              <a:t>can also use the scalar attributes %FOUND, %NOTFOUND, and %ROWCOUNT with bulk binds. For example, %ROWCOUNT returns the total number of rows processed by all executions of the SQL statement. %FOUND and %NOTFOUND refer only to the last execution of the SQL statement. However, you can use %BULK_ROWCOUNT to infer their values for individual executions. For example, when %BULK_ROWCOUNT(</a:t>
            </a:r>
            <a:r>
              <a:rPr lang="en-US" sz="2400" dirty="0" err="1" smtClean="0"/>
              <a:t>i</a:t>
            </a:r>
            <a:r>
              <a:rPr lang="en-US" sz="2400" dirty="0" smtClean="0"/>
              <a:t>) is zero, %FOUND and %NOTFOUND are FALSE and TRUE, respectively.</a:t>
            </a:r>
            <a:endParaRPr lang="en-US" sz="24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1.7: Bulk _</a:t>
            </a:r>
            <a:r>
              <a:rPr lang="en-US" sz="1400" b="1" dirty="0" err="1" smtClean="0">
                <a:latin typeface="Candara"/>
              </a:rPr>
              <a:t>rowcount</a:t>
            </a:r>
            <a:r>
              <a:rPr lang="en-US" sz="1400" b="1" dirty="0" smtClean="0">
                <a:latin typeface="Candara"/>
              </a:rPr>
              <a:t>						……contd.</a:t>
            </a:r>
            <a:br>
              <a:rPr lang="en-US" sz="1400" b="1" dirty="0" smtClean="0">
                <a:latin typeface="Candara"/>
              </a:rPr>
            </a:br>
            <a:r>
              <a:rPr lang="en-US" dirty="0" smtClean="0"/>
              <a:t>Counting </a:t>
            </a:r>
            <a:r>
              <a:rPr lang="en-US" dirty="0" smtClean="0"/>
              <a:t>Rows Affected by FORALL Iterations</a:t>
            </a: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70000" lnSpcReduction="20000"/>
          </a:bodyPr>
          <a:lstStyle/>
          <a:p>
            <a:pPr algn="just"/>
            <a:r>
              <a:rPr lang="en-US" sz="2400" dirty="0" smtClean="0"/>
              <a:t>PL/SQL </a:t>
            </a:r>
            <a:r>
              <a:rPr lang="en-US" sz="2400" dirty="0" smtClean="0"/>
              <a:t>provides a mechanism to handle exceptions raised during the execution of a FORALL statement. This mechanism enables a bulk-bind operation to save information about exceptions and continue processing. To have a bulk bind complete despite errors, add the keywords SAVE EXCEPTIONS to your FORALL statement as follows :</a:t>
            </a:r>
          </a:p>
          <a:p>
            <a:pPr algn="just">
              <a:buNone/>
            </a:pPr>
            <a:r>
              <a:rPr lang="en-US" sz="2400" dirty="0" smtClean="0"/>
              <a:t>FORALL index IN </a:t>
            </a:r>
            <a:r>
              <a:rPr lang="en-US" sz="2400" dirty="0" err="1" smtClean="0"/>
              <a:t>lower_bound</a:t>
            </a:r>
            <a:r>
              <a:rPr lang="en-US" sz="2400" dirty="0" smtClean="0"/>
              <a:t>..</a:t>
            </a:r>
            <a:r>
              <a:rPr lang="en-US" sz="2400" dirty="0" err="1" smtClean="0"/>
              <a:t>upper_bound</a:t>
            </a:r>
            <a:r>
              <a:rPr lang="en-US" sz="2400" dirty="0" smtClean="0"/>
              <a:t> SAVE </a:t>
            </a:r>
            <a:r>
              <a:rPr lang="en-US" sz="2400" dirty="0" smtClean="0"/>
              <a:t>EXCEPTIONS {</a:t>
            </a:r>
            <a:r>
              <a:rPr lang="en-US" sz="2400" dirty="0" err="1" smtClean="0"/>
              <a:t>insert_stmt</a:t>
            </a:r>
            <a:r>
              <a:rPr lang="en-US" sz="2400" dirty="0" smtClean="0"/>
              <a:t> | </a:t>
            </a:r>
            <a:r>
              <a:rPr lang="en-US" sz="2400" dirty="0" err="1" smtClean="0"/>
              <a:t>update_stmt</a:t>
            </a:r>
            <a:r>
              <a:rPr lang="en-US" sz="2400" dirty="0" smtClean="0"/>
              <a:t> | </a:t>
            </a:r>
            <a:r>
              <a:rPr lang="en-US" sz="2400" dirty="0" err="1" smtClean="0"/>
              <a:t>delete_stmt</a:t>
            </a:r>
            <a:r>
              <a:rPr lang="en-US" sz="2400" dirty="0" smtClean="0"/>
              <a:t>}</a:t>
            </a:r>
          </a:p>
          <a:p>
            <a:pPr algn="just">
              <a:buNone/>
            </a:pPr>
            <a:endParaRPr lang="en-US" sz="2400" dirty="0" smtClean="0"/>
          </a:p>
          <a:p>
            <a:pPr algn="just"/>
            <a:r>
              <a:rPr lang="en-US" sz="2400" dirty="0" smtClean="0"/>
              <a:t>All exceptions raised during the execution are saved in the new cursor attribute %BULK_EXCEPTIONS, which stores a collection of records. Each record has two fields. The first field, %BULK_EXCEPTIONS(</a:t>
            </a:r>
            <a:r>
              <a:rPr lang="en-US" sz="2400" dirty="0" err="1" smtClean="0"/>
              <a:t>i</a:t>
            </a:r>
            <a:r>
              <a:rPr lang="en-US" sz="2400" dirty="0" smtClean="0"/>
              <a:t>).ERROR_INDEX, holds the "iteration" of the FORALL statement during which the exception was raised. The second field, %BULK_EXCEPTIONS(</a:t>
            </a:r>
            <a:r>
              <a:rPr lang="en-US" sz="2400" dirty="0" err="1" smtClean="0"/>
              <a:t>i</a:t>
            </a:r>
            <a:r>
              <a:rPr lang="en-US" sz="2400" dirty="0" smtClean="0"/>
              <a:t>).ERROR_CODE, holds the corresponding Oracle error code</a:t>
            </a:r>
            <a:r>
              <a:rPr lang="en-US" sz="2400" dirty="0" smtClean="0"/>
              <a:t>.</a:t>
            </a:r>
          </a:p>
          <a:p>
            <a:pPr algn="just">
              <a:buNone/>
            </a:pPr>
            <a:endParaRPr lang="en-US" sz="2400" dirty="0" smtClean="0"/>
          </a:p>
          <a:p>
            <a:pPr algn="just"/>
            <a:r>
              <a:rPr lang="en-US" sz="2400" dirty="0" smtClean="0"/>
              <a:t>The values stored by %BULK_EXCEPTIONS always refer to the most recently executed FORALL statement. The number of exceptions is saved in the count attribute of %BULK_EXCEPTIONS, that is, %BULK_EXCEPTIONS.COUNT. Its subscripts range from 1 to COUNT.</a:t>
            </a:r>
            <a:endParaRPr lang="en-US" sz="24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1.8: Bulk _exceptions	</a:t>
            </a:r>
            <a:br>
              <a:rPr lang="en-US" sz="1400" b="1" dirty="0" smtClean="0">
                <a:latin typeface="Candara"/>
              </a:rPr>
            </a:br>
            <a:r>
              <a:rPr lang="en-US" sz="2200" dirty="0" smtClean="0"/>
              <a:t>Handling </a:t>
            </a:r>
            <a:r>
              <a:rPr lang="en-US" sz="2200" dirty="0" smtClean="0"/>
              <a:t>FORALL Exceptions with the %BULK_EXCEPTIONS Attribute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390525" y="129781"/>
            <a:ext cx="8153400" cy="536972"/>
          </a:xfrm>
          <a:prstGeom prst="rect">
            <a:avLst/>
          </a:prstGeom>
          <a:noFill/>
          <a:ln w="9525">
            <a:noFill/>
            <a:miter lim="800000"/>
            <a:headEnd/>
            <a:tailEnd/>
          </a:ln>
        </p:spPr>
        <p:txBody>
          <a:bodyPr anchor="ctr"/>
          <a:lstStyle/>
          <a:p>
            <a:pPr eaLnBrk="0" hangingPunct="0">
              <a:lnSpc>
                <a:spcPct val="80000"/>
              </a:lnSpc>
            </a:pPr>
            <a:r>
              <a:rPr lang="en-US" sz="2800" b="1" dirty="0" smtClean="0">
                <a:latin typeface="Candara"/>
                <a:ea typeface="+mj-ea"/>
                <a:cs typeface="Arial" pitchFamily="34" charset="0"/>
              </a:rPr>
              <a:t>Lesson Objectives</a:t>
            </a:r>
          </a:p>
        </p:txBody>
      </p:sp>
      <p:sp>
        <p:nvSpPr>
          <p:cNvPr id="5123" name="Content Placeholder 12"/>
          <p:cNvSpPr>
            <a:spLocks/>
          </p:cNvSpPr>
          <p:nvPr/>
        </p:nvSpPr>
        <p:spPr bwMode="auto">
          <a:xfrm>
            <a:off x="319088" y="925116"/>
            <a:ext cx="6157912" cy="3770709"/>
          </a:xfrm>
          <a:prstGeom prst="rect">
            <a:avLst/>
          </a:prstGeom>
          <a:noFill/>
          <a:ln w="9525">
            <a:noFill/>
            <a:miter lim="800000"/>
            <a:headEnd/>
            <a:tailEnd/>
          </a:ln>
        </p:spPr>
        <p:txBody>
          <a:bodyPr/>
          <a:lstStyle/>
          <a:p>
            <a:r>
              <a:rPr lang="en-US" dirty="0" smtClean="0"/>
              <a:t>On completion of this lesson on </a:t>
            </a:r>
            <a:r>
              <a:rPr lang="en-US" dirty="0" smtClean="0"/>
              <a:t> </a:t>
            </a:r>
            <a:r>
              <a:rPr lang="en-US" dirty="0" smtClean="0"/>
              <a:t>Bulk-Operations</a:t>
            </a:r>
            <a:r>
              <a:rPr lang="en-US" dirty="0" smtClean="0"/>
              <a:t>, </a:t>
            </a:r>
            <a:r>
              <a:rPr lang="en-US" dirty="0" smtClean="0"/>
              <a:t>you will be able to:</a:t>
            </a:r>
          </a:p>
          <a:p>
            <a:pPr lvl="1"/>
            <a:r>
              <a:rPr lang="en-US" dirty="0" smtClean="0"/>
              <a:t>State the need for </a:t>
            </a:r>
            <a:r>
              <a:rPr lang="en-US" dirty="0" smtClean="0"/>
              <a:t>Bulk Binding</a:t>
            </a:r>
            <a:r>
              <a:rPr lang="en-US" dirty="0" smtClean="0"/>
              <a:t> </a:t>
            </a:r>
            <a:endParaRPr lang="en-US" dirty="0" smtClean="0"/>
          </a:p>
          <a:p>
            <a:pPr lvl="1"/>
            <a:r>
              <a:rPr lang="en-US" dirty="0" smtClean="0"/>
              <a:t>Understand the </a:t>
            </a:r>
            <a:r>
              <a:rPr lang="en-US" dirty="0" smtClean="0"/>
              <a:t>advantages of Bulk Binding</a:t>
            </a:r>
            <a:endParaRPr lang="en-US" dirty="0" smtClean="0"/>
          </a:p>
          <a:p>
            <a:pPr lvl="1"/>
            <a:r>
              <a:rPr lang="en-US" dirty="0" smtClean="0"/>
              <a:t>Understand the use of </a:t>
            </a:r>
            <a:r>
              <a:rPr lang="en-US" dirty="0" smtClean="0"/>
              <a:t>Bulk-Collect and Bulk-Bind</a:t>
            </a:r>
            <a:endParaRPr lang="en-US" dirty="0" smtClean="0"/>
          </a:p>
          <a:p>
            <a:pPr lvl="1"/>
            <a:endParaRPr lang="en-US" dirty="0"/>
          </a:p>
        </p:txBody>
      </p:sp>
      <p:grpSp>
        <p:nvGrpSpPr>
          <p:cNvPr id="2" name="Group 17"/>
          <p:cNvGrpSpPr>
            <a:grpSpLocks/>
          </p:cNvGrpSpPr>
          <p:nvPr/>
        </p:nvGrpSpPr>
        <p:grpSpPr bwMode="auto">
          <a:xfrm>
            <a:off x="6934200" y="1182291"/>
            <a:ext cx="1716088" cy="1103709"/>
            <a:chOff x="4176" y="993"/>
            <a:chExt cx="1273" cy="1119"/>
          </a:xfrm>
        </p:grpSpPr>
        <p:sp>
          <p:nvSpPr>
            <p:cNvPr id="512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126" name="Picture 16" descr="objectives"/>
            <p:cNvPicPr>
              <a:picLocks noChangeAspect="1" noChangeArrowheads="1"/>
            </p:cNvPicPr>
            <p:nvPr/>
          </p:nvPicPr>
          <p:blipFill>
            <a:blip r:embed="rId3" cstate="print"/>
            <a:srcRect/>
            <a:stretch>
              <a:fillRect/>
            </a:stretch>
          </p:blipFill>
          <p:spPr bwMode="auto">
            <a:xfrm>
              <a:off x="4284" y="1080"/>
              <a:ext cx="1056" cy="960"/>
            </a:xfrm>
            <a:prstGeom prst="rect">
              <a:avLst/>
            </a:prstGeom>
            <a:noFill/>
            <a:ln w="9525">
              <a:noFill/>
              <a:miter lim="800000"/>
              <a:headEnd/>
              <a:tailEnd/>
            </a:ln>
          </p:spPr>
        </p:pic>
      </p:grpSp>
    </p:spTree>
    <p:extLst>
      <p:ext uri="{BB962C8B-B14F-4D97-AF65-F5344CB8AC3E}">
        <p14:creationId xmlns:p14="http://schemas.microsoft.com/office/powerpoint/2010/main" xmlns="" val="210533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55000" lnSpcReduction="20000"/>
          </a:bodyPr>
          <a:lstStyle/>
          <a:p>
            <a:pPr algn="just"/>
            <a:r>
              <a:rPr lang="en-US" sz="2200" dirty="0" smtClean="0"/>
              <a:t>If you omit the keywords SAVE EXCEPTIONS, execution of the FORALL statement stops when an exception is raised. In that case, SQL%BULK_EXCEPTIONS.COUNT returns 1, and SQL%BULK_EXCEPTIONS contains just one record. If no exception is raised during execution, SQL%BULK_EXCEPTIONS.COUNT returns 0</a:t>
            </a:r>
            <a:r>
              <a:rPr lang="en-US" sz="2200" dirty="0" smtClean="0"/>
              <a:t>.</a:t>
            </a:r>
          </a:p>
          <a:p>
            <a:pPr>
              <a:lnSpc>
                <a:spcPct val="100000"/>
              </a:lnSpc>
              <a:buNone/>
            </a:pPr>
            <a:r>
              <a:rPr lang="en-US" sz="1500" dirty="0" smtClean="0">
                <a:ln>
                  <a:solidFill>
                    <a:srgbClr val="00B0F0"/>
                  </a:solidFill>
                </a:ln>
                <a:solidFill>
                  <a:srgbClr val="00B0F0"/>
                </a:solidFill>
              </a:rPr>
              <a:t>declare</a:t>
            </a:r>
            <a:endParaRPr lang="en-US" sz="1500" dirty="0" smtClean="0">
              <a:ln>
                <a:solidFill>
                  <a:srgbClr val="00B0F0"/>
                </a:solidFill>
              </a:ln>
              <a:solidFill>
                <a:srgbClr val="00B0F0"/>
              </a:solidFill>
            </a:endParaRPr>
          </a:p>
          <a:p>
            <a:pPr>
              <a:lnSpc>
                <a:spcPct val="100000"/>
              </a:lnSpc>
              <a:buNone/>
            </a:pPr>
            <a:r>
              <a:rPr lang="en-US" sz="1500" dirty="0" smtClean="0">
                <a:ln>
                  <a:solidFill>
                    <a:srgbClr val="00B0F0"/>
                  </a:solidFill>
                </a:ln>
                <a:solidFill>
                  <a:srgbClr val="00B0F0"/>
                </a:solidFill>
              </a:rPr>
              <a:t>		TYPE </a:t>
            </a:r>
            <a:r>
              <a:rPr lang="en-US" sz="1500" dirty="0" err="1" smtClean="0">
                <a:ln>
                  <a:solidFill>
                    <a:srgbClr val="00B0F0"/>
                  </a:solidFill>
                </a:ln>
                <a:solidFill>
                  <a:srgbClr val="00B0F0"/>
                </a:solidFill>
              </a:rPr>
              <a:t>NumList</a:t>
            </a:r>
            <a:r>
              <a:rPr lang="en-US" sz="1500" dirty="0" smtClean="0">
                <a:ln>
                  <a:solidFill>
                    <a:srgbClr val="00B0F0"/>
                  </a:solidFill>
                </a:ln>
                <a:solidFill>
                  <a:srgbClr val="00B0F0"/>
                </a:solidFill>
              </a:rPr>
              <a:t> IS TABLE OF NUMBER;</a:t>
            </a:r>
          </a:p>
          <a:p>
            <a:pPr>
              <a:lnSpc>
                <a:spcPct val="100000"/>
              </a:lnSpc>
              <a:buNone/>
            </a:pPr>
            <a:r>
              <a:rPr lang="en-US" sz="1500" dirty="0" smtClean="0">
                <a:ln>
                  <a:solidFill>
                    <a:srgbClr val="00B0F0"/>
                  </a:solidFill>
                </a:ln>
                <a:solidFill>
                  <a:srgbClr val="00B0F0"/>
                </a:solidFill>
              </a:rPr>
              <a:t> 	</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NumList</a:t>
            </a:r>
            <a:r>
              <a:rPr lang="en-US" sz="1500" dirty="0" smtClean="0">
                <a:ln>
                  <a:solidFill>
                    <a:srgbClr val="00B0F0"/>
                  </a:solidFill>
                </a:ln>
                <a:solidFill>
                  <a:srgbClr val="00B0F0"/>
                </a:solidFill>
              </a:rPr>
              <a:t> := </a:t>
            </a:r>
            <a:r>
              <a:rPr lang="en-US" sz="1500" dirty="0" err="1" smtClean="0">
                <a:ln>
                  <a:solidFill>
                    <a:srgbClr val="00B0F0"/>
                  </a:solidFill>
                </a:ln>
                <a:solidFill>
                  <a:srgbClr val="00B0F0"/>
                </a:solidFill>
              </a:rPr>
              <a:t>NumList</a:t>
            </a:r>
            <a:r>
              <a:rPr lang="en-US" sz="1500" dirty="0" smtClean="0">
                <a:ln>
                  <a:solidFill>
                    <a:srgbClr val="00B0F0"/>
                  </a:solidFill>
                </a:ln>
                <a:solidFill>
                  <a:srgbClr val="00B0F0"/>
                </a:solidFill>
              </a:rPr>
              <a:t>(10,0,11,12,30,0,20,199,2,0,9,1);</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errnum</a:t>
            </a:r>
            <a:r>
              <a:rPr lang="en-US" sz="1500" dirty="0" smtClean="0">
                <a:ln>
                  <a:solidFill>
                    <a:srgbClr val="00B0F0"/>
                  </a:solidFill>
                </a:ln>
                <a:solidFill>
                  <a:srgbClr val="00B0F0"/>
                </a:solidFill>
              </a:rPr>
              <a:t> </a:t>
            </a:r>
            <a:r>
              <a:rPr lang="en-US" sz="1500" dirty="0" smtClean="0">
                <a:ln>
                  <a:solidFill>
                    <a:srgbClr val="00B0F0"/>
                  </a:solidFill>
                </a:ln>
                <a:solidFill>
                  <a:srgbClr val="00B0F0"/>
                </a:solidFill>
              </a:rPr>
              <a:t>NUMBER;</a:t>
            </a:r>
          </a:p>
          <a:p>
            <a:pPr>
              <a:lnSpc>
                <a:spcPct val="100000"/>
              </a:lnSpc>
              <a:buNone/>
            </a:pPr>
            <a:r>
              <a:rPr lang="en-US" sz="1500" dirty="0" smtClean="0">
                <a:ln>
                  <a:solidFill>
                    <a:srgbClr val="00B0F0"/>
                  </a:solidFill>
                </a:ln>
                <a:solidFill>
                  <a:srgbClr val="00B0F0"/>
                </a:solidFill>
              </a:rPr>
              <a:t>begin</a:t>
            </a:r>
            <a:endParaRPr lang="en-US" sz="1500" dirty="0" smtClean="0">
              <a:ln>
                <a:solidFill>
                  <a:srgbClr val="00B0F0"/>
                </a:solidFill>
              </a:ln>
              <a:solidFill>
                <a:srgbClr val="00B0F0"/>
              </a:solidFill>
            </a:endParaRPr>
          </a:p>
          <a:p>
            <a:pPr>
              <a:lnSpc>
                <a:spcPct val="100000"/>
              </a:lnSpc>
              <a:buNone/>
            </a:pPr>
            <a:r>
              <a:rPr lang="en-US" sz="1500" dirty="0" smtClean="0">
                <a:ln>
                  <a:solidFill>
                    <a:srgbClr val="00B0F0"/>
                  </a:solidFill>
                </a:ln>
                <a:solidFill>
                  <a:srgbClr val="00B0F0"/>
                </a:solidFill>
              </a:rPr>
              <a:t>		FORALL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a:t>
            </a:r>
            <a:r>
              <a:rPr lang="en-US" sz="1500" dirty="0" err="1" smtClean="0">
                <a:ln>
                  <a:solidFill>
                    <a:srgbClr val="00B0F0"/>
                  </a:solidFill>
                </a:ln>
                <a:solidFill>
                  <a:srgbClr val="00B0F0"/>
                </a:solidFill>
              </a:rPr>
              <a:t>num_tab.FIRST</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num_tab.LAST</a:t>
            </a:r>
            <a:r>
              <a:rPr lang="en-US" sz="1500" dirty="0" smtClean="0">
                <a:ln>
                  <a:solidFill>
                    <a:srgbClr val="00B0F0"/>
                  </a:solidFill>
                </a:ln>
                <a:solidFill>
                  <a:srgbClr val="00B0F0"/>
                </a:solidFill>
              </a:rPr>
              <a:t> SAVE </a:t>
            </a:r>
            <a:r>
              <a:rPr lang="en-US" sz="1500" dirty="0" smtClean="0">
                <a:ln>
                  <a:solidFill>
                    <a:srgbClr val="00B0F0"/>
                  </a:solidFill>
                </a:ln>
                <a:solidFill>
                  <a:srgbClr val="00B0F0"/>
                </a:solidFill>
              </a:rPr>
              <a:t>EXCEPTIONS  DELETE </a:t>
            </a:r>
            <a:r>
              <a:rPr lang="en-US" sz="1500" dirty="0" smtClean="0">
                <a:ln>
                  <a:solidFill>
                    <a:srgbClr val="00B0F0"/>
                  </a:solidFill>
                </a:ln>
                <a:solidFill>
                  <a:srgbClr val="00B0F0"/>
                </a:solidFill>
              </a:rPr>
              <a:t>FROM </a:t>
            </a:r>
            <a:r>
              <a:rPr lang="en-US" sz="1500" dirty="0" err="1" smtClean="0">
                <a:ln>
                  <a:solidFill>
                    <a:srgbClr val="00B0F0"/>
                  </a:solidFill>
                </a:ln>
                <a:solidFill>
                  <a:srgbClr val="00B0F0"/>
                </a:solidFill>
              </a:rPr>
              <a:t>emp</a:t>
            </a:r>
            <a:r>
              <a:rPr lang="en-US" sz="1500" dirty="0" smtClean="0">
                <a:ln>
                  <a:solidFill>
                    <a:srgbClr val="00B0F0"/>
                  </a:solidFill>
                </a:ln>
                <a:solidFill>
                  <a:srgbClr val="00B0F0"/>
                </a:solidFill>
              </a:rPr>
              <a:t> WHERE </a:t>
            </a:r>
            <a:r>
              <a:rPr lang="en-US" sz="1500" dirty="0" err="1" smtClean="0">
                <a:ln>
                  <a:solidFill>
                    <a:srgbClr val="00B0F0"/>
                  </a:solidFill>
                </a:ln>
                <a:solidFill>
                  <a:srgbClr val="00B0F0"/>
                </a:solidFill>
              </a:rPr>
              <a:t>sal</a:t>
            </a:r>
            <a:r>
              <a:rPr lang="en-US" sz="1500" dirty="0" smtClean="0">
                <a:ln>
                  <a:solidFill>
                    <a:srgbClr val="00B0F0"/>
                  </a:solidFill>
                </a:ln>
                <a:solidFill>
                  <a:srgbClr val="00B0F0"/>
                </a:solidFill>
              </a:rPr>
              <a:t>&gt;500000/</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exception</a:t>
            </a:r>
          </a:p>
          <a:p>
            <a:pPr>
              <a:lnSpc>
                <a:spcPct val="100000"/>
              </a:lnSpc>
              <a:buNone/>
            </a:pPr>
            <a:r>
              <a:rPr lang="en-US" sz="1500" dirty="0" smtClean="0">
                <a:ln>
                  <a:solidFill>
                    <a:srgbClr val="00B0F0"/>
                  </a:solidFill>
                </a:ln>
                <a:solidFill>
                  <a:srgbClr val="00B0F0"/>
                </a:solidFill>
              </a:rPr>
              <a:t>		when </a:t>
            </a:r>
            <a:r>
              <a:rPr lang="en-US" sz="1500" dirty="0" smtClean="0">
                <a:ln>
                  <a:solidFill>
                    <a:srgbClr val="00B0F0"/>
                  </a:solidFill>
                </a:ln>
                <a:solidFill>
                  <a:srgbClr val="00B0F0"/>
                </a:solidFill>
              </a:rPr>
              <a:t>others then</a:t>
            </a:r>
          </a:p>
          <a:p>
            <a:pPr>
              <a:lnSpc>
                <a:spcPct val="100000"/>
              </a:lnSpc>
              <a:buNone/>
            </a:pPr>
            <a:r>
              <a:rPr lang="en-US" sz="1500" dirty="0" smtClean="0">
                <a:ln>
                  <a:solidFill>
                    <a:srgbClr val="00B0F0"/>
                  </a:solidFill>
                </a:ln>
                <a:solidFill>
                  <a:srgbClr val="00B0F0"/>
                </a:solidFill>
              </a:rPr>
              <a:t>  	</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errnum</a:t>
            </a:r>
            <a:r>
              <a:rPr lang="en-US" sz="1500" dirty="0" smtClean="0">
                <a:ln>
                  <a:solidFill>
                    <a:srgbClr val="00B0F0"/>
                  </a:solidFill>
                </a:ln>
                <a:solidFill>
                  <a:srgbClr val="00B0F0"/>
                </a:solidFill>
              </a:rPr>
              <a:t> </a:t>
            </a:r>
            <a:r>
              <a:rPr lang="en-US" sz="1500" dirty="0" smtClean="0">
                <a:ln>
                  <a:solidFill>
                    <a:srgbClr val="00B0F0"/>
                  </a:solidFill>
                </a:ln>
                <a:solidFill>
                  <a:srgbClr val="00B0F0"/>
                </a:solidFill>
              </a:rPr>
              <a:t>:=SQL%BULK_EXCEPTIONS.COUNT;</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('Number of errors is ' || </a:t>
            </a:r>
            <a:r>
              <a:rPr lang="en-US" sz="1500" dirty="0" err="1" smtClean="0">
                <a:ln>
                  <a:solidFill>
                    <a:srgbClr val="00B0F0"/>
                  </a:solidFill>
                </a:ln>
                <a:solidFill>
                  <a:srgbClr val="00B0F0"/>
                </a:solidFill>
              </a:rPr>
              <a:t>errnum</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			FOR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1..errnum LOOP</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('Error ' ||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 ' occurred during '|| 'execution ' ||  SQL%BULK_EXCEPTIONS(</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).ERROR_INDEX);</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('Oracle error code is ' || SQL%BULK_EXCEPTIONS(</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).ERROR_CODE);</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('Oracle error message is ' || </a:t>
            </a:r>
            <a:r>
              <a:rPr lang="en-US" sz="1500" dirty="0" err="1" smtClean="0">
                <a:ln>
                  <a:solidFill>
                    <a:srgbClr val="00B0F0"/>
                  </a:solidFill>
                </a:ln>
                <a:solidFill>
                  <a:srgbClr val="00B0F0"/>
                </a:solidFill>
              </a:rPr>
              <a:t>sqlerrm</a:t>
            </a:r>
            <a:r>
              <a:rPr lang="en-US" sz="1500" dirty="0" smtClean="0">
                <a:ln>
                  <a:solidFill>
                    <a:srgbClr val="00B0F0"/>
                  </a:solidFill>
                </a:ln>
                <a:solidFill>
                  <a:srgbClr val="00B0F0"/>
                </a:solidFill>
              </a:rPr>
              <a:t>(-(SQL%BULK_EXCEPTIONS(</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).ERROR_CODE)));</a:t>
            </a:r>
          </a:p>
          <a:p>
            <a:pPr>
              <a:lnSpc>
                <a:spcPct val="100000"/>
              </a:lnSpc>
              <a:buNone/>
            </a:pPr>
            <a:r>
              <a:rPr lang="en-US" sz="1500" dirty="0" smtClean="0">
                <a:ln>
                  <a:solidFill>
                    <a:srgbClr val="00B0F0"/>
                  </a:solidFill>
                </a:ln>
                <a:solidFill>
                  <a:srgbClr val="00B0F0"/>
                </a:solidFill>
              </a:rPr>
              <a:t>			END </a:t>
            </a:r>
            <a:r>
              <a:rPr lang="en-US" sz="1500" dirty="0" smtClean="0">
                <a:ln>
                  <a:solidFill>
                    <a:srgbClr val="00B0F0"/>
                  </a:solidFill>
                </a:ln>
                <a:solidFill>
                  <a:srgbClr val="00B0F0"/>
                </a:solidFill>
              </a:rPr>
              <a:t>LOOP;</a:t>
            </a:r>
          </a:p>
          <a:p>
            <a:pPr>
              <a:lnSpc>
                <a:spcPct val="100000"/>
              </a:lnSpc>
              <a:buNone/>
            </a:pPr>
            <a:r>
              <a:rPr lang="en-US" sz="1500" dirty="0" smtClean="0">
                <a:ln>
                  <a:solidFill>
                    <a:srgbClr val="00B0F0"/>
                  </a:solidFill>
                </a:ln>
                <a:solidFill>
                  <a:srgbClr val="00B0F0"/>
                </a:solidFill>
              </a:rPr>
              <a:t>END;</a:t>
            </a:r>
          </a:p>
          <a:p>
            <a:pPr>
              <a:lnSpc>
                <a:spcPct val="100000"/>
              </a:lnSpc>
              <a:buNone/>
            </a:pPr>
            <a:r>
              <a:rPr lang="en-US" sz="1500" dirty="0" smtClean="0">
                <a:ln>
                  <a:solidFill>
                    <a:srgbClr val="00B0F0"/>
                  </a:solidFill>
                </a:ln>
                <a:solidFill>
                  <a:srgbClr val="00B0F0"/>
                </a:solidFill>
              </a:rPr>
              <a:t>/</a:t>
            </a:r>
          </a:p>
          <a:p>
            <a:pPr algn="just">
              <a:lnSpc>
                <a:spcPct val="100000"/>
              </a:lnSpc>
              <a:buNone/>
            </a:pPr>
            <a:r>
              <a:rPr lang="en-US" sz="2200" dirty="0" smtClean="0"/>
              <a:t>	In </a:t>
            </a:r>
            <a:r>
              <a:rPr lang="en-US" sz="2200" dirty="0" smtClean="0"/>
              <a:t>this example, PL/SQL raised the predefined exception ZERO_DIVIDE when </a:t>
            </a:r>
            <a:r>
              <a:rPr lang="en-US" sz="2200" dirty="0" err="1" smtClean="0"/>
              <a:t>i</a:t>
            </a:r>
            <a:r>
              <a:rPr lang="en-US" sz="2200" dirty="0" smtClean="0"/>
              <a:t> equaled 2, 6, 10. After the bulk-bind completed, SQL%BULK_EXCEPTIONS.COUNT returned 3, and the contents of SQL%BULK_EXCEPTIONS were (2,1476), (6,1476), and (10,1476). To get the Oracle error message (which includes the code), we passed SQL%BULK_EXCEPTIONS(</a:t>
            </a:r>
            <a:r>
              <a:rPr lang="en-US" sz="2200" dirty="0" err="1" smtClean="0"/>
              <a:t>i</a:t>
            </a:r>
            <a:r>
              <a:rPr lang="en-US" sz="2200" dirty="0" smtClean="0"/>
              <a:t>).ERROR_CODE to the error-reporting function </a:t>
            </a:r>
            <a:r>
              <a:rPr lang="en-US" sz="2200" dirty="0" smtClean="0"/>
              <a:t>SQLERRM</a:t>
            </a:r>
            <a:endParaRPr lang="en-US" sz="22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1.8: Bulk _exceptions							…..</a:t>
            </a:r>
            <a:r>
              <a:rPr lang="en-US" sz="1400" b="1" dirty="0" err="1" smtClean="0">
                <a:latin typeface="Candara"/>
              </a:rPr>
              <a:t>contd</a:t>
            </a:r>
            <a:r>
              <a:rPr lang="en-US" sz="1400" b="1" dirty="0" smtClean="0">
                <a:latin typeface="Candara"/>
              </a:rPr>
              <a:t/>
            </a:r>
            <a:br>
              <a:rPr lang="en-US" sz="1400" b="1" dirty="0" smtClean="0">
                <a:latin typeface="Candara"/>
              </a:rPr>
            </a:br>
            <a:r>
              <a:rPr lang="en-US" sz="2200" dirty="0" smtClean="0"/>
              <a:t>Handling </a:t>
            </a:r>
            <a:r>
              <a:rPr lang="en-US" sz="2200" dirty="0" smtClean="0"/>
              <a:t>FORALL Exceptions with the %BULK_EXCEPTIONS Attribute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92500" lnSpcReduction="10000"/>
          </a:bodyPr>
          <a:lstStyle/>
          <a:p>
            <a:pPr algn="just"/>
            <a:r>
              <a:rPr lang="en-US" sz="2000" dirty="0" smtClean="0"/>
              <a:t>You can use FOR ALL clause only in tools which include PL SQL engine. Otherwise, you get the error </a:t>
            </a:r>
            <a:r>
              <a:rPr lang="en-US" sz="2000" i="1" dirty="0" smtClean="0"/>
              <a:t>this feature is not supported in client-side programs</a:t>
            </a:r>
            <a:r>
              <a:rPr lang="en-US" sz="2000" dirty="0" smtClean="0"/>
              <a:t>.</a:t>
            </a:r>
            <a:endParaRPr lang="en-US" sz="2000" dirty="0" smtClean="0"/>
          </a:p>
          <a:p>
            <a:pPr algn="just"/>
            <a:r>
              <a:rPr lang="en-US" sz="2000" dirty="0" smtClean="0"/>
              <a:t>The INSERT, UPDATE, or DELETE statement must reference at least one collection. </a:t>
            </a:r>
            <a:endParaRPr lang="en-US" sz="2000" dirty="0" smtClean="0"/>
          </a:p>
          <a:p>
            <a:pPr>
              <a:lnSpc>
                <a:spcPct val="100000"/>
              </a:lnSpc>
              <a:buNone/>
            </a:pPr>
            <a:r>
              <a:rPr lang="en-US" sz="900" dirty="0" smtClean="0">
                <a:ln>
                  <a:solidFill>
                    <a:srgbClr val="00B0F0"/>
                  </a:solidFill>
                </a:ln>
                <a:solidFill>
                  <a:srgbClr val="00B0F0"/>
                </a:solidFill>
              </a:rPr>
              <a:t>CREATE TABLE pairs (n NUMBER, m NUMBER);</a:t>
            </a:r>
          </a:p>
          <a:p>
            <a:pPr>
              <a:lnSpc>
                <a:spcPct val="100000"/>
              </a:lnSpc>
              <a:buNone/>
            </a:pPr>
            <a:r>
              <a:rPr lang="en-US" sz="900" dirty="0" smtClean="0">
                <a:ln>
                  <a:solidFill>
                    <a:srgbClr val="00B0F0"/>
                  </a:solidFill>
                </a:ln>
                <a:solidFill>
                  <a:srgbClr val="00B0F0"/>
                </a:solidFill>
              </a:rPr>
              <a:t>DECLARE</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(1, 2, 3);</a:t>
            </a:r>
          </a:p>
          <a:p>
            <a:pPr>
              <a:lnSpc>
                <a:spcPct val="100000"/>
              </a:lnSpc>
              <a:buNone/>
            </a:pPr>
            <a:r>
              <a:rPr lang="en-US" sz="900" dirty="0" smtClean="0">
                <a:ln>
                  <a:solidFill>
                    <a:srgbClr val="00B0F0"/>
                  </a:solidFill>
                </a:ln>
                <a:solidFill>
                  <a:srgbClr val="00B0F0"/>
                </a:solidFill>
              </a:rPr>
              <a:t>BEGIN</a:t>
            </a: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nums.FIRST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nums.LAST</a:t>
            </a:r>
            <a:r>
              <a:rPr lang="en-US" sz="900" dirty="0" smtClean="0">
                <a:ln>
                  <a:solidFill>
                    <a:srgbClr val="00B0F0"/>
                  </a:solidFill>
                </a:ln>
                <a:solidFill>
                  <a:srgbClr val="00B0F0"/>
                </a:solidFill>
              </a:rPr>
              <a:t>  INSERT </a:t>
            </a:r>
            <a:r>
              <a:rPr lang="en-US" sz="900" dirty="0" smtClean="0">
                <a:ln>
                  <a:solidFill>
                    <a:srgbClr val="00B0F0"/>
                  </a:solidFill>
                </a:ln>
                <a:solidFill>
                  <a:srgbClr val="00B0F0"/>
                </a:solidFill>
              </a:rPr>
              <a:t>INTO pairs VALUES(</a:t>
            </a:r>
            <a:r>
              <a:rPr lang="en-US" sz="900" dirty="0" err="1" smtClean="0">
                <a:ln>
                  <a:solidFill>
                    <a:srgbClr val="00B0F0"/>
                  </a:solidFill>
                </a:ln>
                <a:solidFill>
                  <a:srgbClr val="00B0F0"/>
                </a:solidFill>
              </a:rPr>
              <a:t>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10); -- works</a:t>
            </a: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1..</a:t>
            </a:r>
            <a:r>
              <a:rPr lang="en-US" sz="900" dirty="0" smtClean="0">
                <a:ln>
                  <a:solidFill>
                    <a:srgbClr val="00B0F0"/>
                  </a:solidFill>
                </a:ln>
                <a:solidFill>
                  <a:srgbClr val="00B0F0"/>
                </a:solidFill>
              </a:rPr>
              <a:t>3 INSERT </a:t>
            </a:r>
            <a:r>
              <a:rPr lang="en-US" sz="900" dirty="0" smtClean="0">
                <a:ln>
                  <a:solidFill>
                    <a:srgbClr val="00B0F0"/>
                  </a:solidFill>
                </a:ln>
                <a:solidFill>
                  <a:srgbClr val="00B0F0"/>
                </a:solidFill>
              </a:rPr>
              <a:t>INTO pairs VALUES(5, 10); -- causes an error</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a:t>
            </a:r>
          </a:p>
          <a:p>
            <a:pPr algn="just">
              <a:buNone/>
            </a:pPr>
            <a:r>
              <a:rPr lang="en-US" sz="1300" dirty="0" smtClean="0"/>
              <a:t>INSERT INTO pairs VALUES(5, 10); -- causes an error</a:t>
            </a:r>
          </a:p>
          <a:p>
            <a:pPr algn="just">
              <a:buNone/>
            </a:pPr>
            <a:r>
              <a:rPr lang="en-US" sz="1300" dirty="0" smtClean="0"/>
              <a:t>*</a:t>
            </a:r>
          </a:p>
          <a:p>
            <a:pPr algn="just">
              <a:buNone/>
            </a:pPr>
            <a:r>
              <a:rPr lang="en-US" sz="1300" dirty="0" smtClean="0"/>
              <a:t>ERROR at line 8:</a:t>
            </a:r>
          </a:p>
          <a:p>
            <a:pPr algn="just">
              <a:buNone/>
            </a:pPr>
            <a:r>
              <a:rPr lang="en-US" sz="1300" dirty="0" smtClean="0"/>
              <a:t>ORA-06550: line 8, column 1:</a:t>
            </a:r>
          </a:p>
          <a:p>
            <a:pPr algn="just">
              <a:buNone/>
            </a:pPr>
            <a:r>
              <a:rPr lang="en-US" sz="1300" dirty="0" smtClean="0"/>
              <a:t>PLS-00435: DML statement without BULK In-BIND cannot be used inside FORALL</a:t>
            </a:r>
            <a:endParaRPr lang="en-US" sz="1300" dirty="0" smtClean="0"/>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lnSpcReduction="10000"/>
          </a:bodyPr>
          <a:lstStyle/>
          <a:p>
            <a:pPr algn="just"/>
            <a:r>
              <a:rPr lang="en-US" sz="2000" dirty="0" smtClean="0"/>
              <a:t>All collection elements in the specified range must exist. If an element is missing or was deleted, you get an error</a:t>
            </a:r>
            <a:r>
              <a:rPr lang="en-US" sz="2000" dirty="0" smtClean="0"/>
              <a:t>. </a:t>
            </a:r>
          </a:p>
          <a:p>
            <a:pPr>
              <a:lnSpc>
                <a:spcPct val="100000"/>
              </a:lnSpc>
              <a:buNone/>
            </a:pPr>
            <a:r>
              <a:rPr lang="en-US" sz="900" dirty="0" smtClean="0">
                <a:ln>
                  <a:solidFill>
                    <a:srgbClr val="00B0F0"/>
                  </a:solidFill>
                </a:ln>
                <a:solidFill>
                  <a:srgbClr val="00B0F0"/>
                </a:solidFill>
              </a:rPr>
              <a:t>declare</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(10, 20, 30, 40);</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begin</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depts.DELETE</a:t>
            </a:r>
            <a:r>
              <a:rPr lang="en-US" sz="900" dirty="0" smtClean="0">
                <a:ln>
                  <a:solidFill>
                    <a:srgbClr val="00B0F0"/>
                  </a:solidFill>
                </a:ln>
                <a:solidFill>
                  <a:srgbClr val="00B0F0"/>
                </a:solidFill>
              </a:rPr>
              <a:t>(3</a:t>
            </a:r>
            <a:r>
              <a:rPr lang="en-US" sz="900" dirty="0" smtClean="0">
                <a:ln>
                  <a:solidFill>
                    <a:srgbClr val="00B0F0"/>
                  </a:solidFill>
                </a:ln>
                <a:solidFill>
                  <a:srgbClr val="00B0F0"/>
                </a:solidFill>
              </a:rPr>
              <a:t>); -- delete third element</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for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depts.first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depts.last</a:t>
            </a:r>
            <a:r>
              <a:rPr lang="en-US" sz="900" dirty="0" smtClean="0">
                <a:ln>
                  <a:solidFill>
                    <a:srgbClr val="00B0F0"/>
                  </a:solidFill>
                </a:ln>
                <a:solidFill>
                  <a:srgbClr val="00B0F0"/>
                </a:solidFill>
              </a:rPr>
              <a:t> loop</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end </a:t>
            </a:r>
            <a:r>
              <a:rPr lang="en-US" sz="900" dirty="0" smtClean="0">
                <a:ln>
                  <a:solidFill>
                    <a:srgbClr val="00B0F0"/>
                  </a:solidFill>
                </a:ln>
                <a:solidFill>
                  <a:srgbClr val="00B0F0"/>
                </a:solidFill>
              </a:rPr>
              <a:t>loop;</a:t>
            </a:r>
          </a:p>
          <a:p>
            <a:pPr>
              <a:lnSpc>
                <a:spcPct val="100000"/>
              </a:lnSpc>
              <a:buNone/>
            </a:pPr>
            <a:r>
              <a:rPr lang="en-US" sz="900" dirty="0" smtClean="0">
                <a:ln>
                  <a:solidFill>
                    <a:srgbClr val="00B0F0"/>
                  </a:solidFill>
                </a:ln>
                <a:solidFill>
                  <a:srgbClr val="00B0F0"/>
                </a:solidFill>
              </a:rPr>
              <a:t>exception</a:t>
            </a:r>
          </a:p>
          <a:p>
            <a:pPr>
              <a:lnSpc>
                <a:spcPct val="100000"/>
              </a:lnSpc>
              <a:buNone/>
            </a:pPr>
            <a:r>
              <a:rPr lang="en-US" sz="900" dirty="0" smtClean="0">
                <a:ln>
                  <a:solidFill>
                    <a:srgbClr val="00B0F0"/>
                  </a:solidFill>
                </a:ln>
                <a:solidFill>
                  <a:srgbClr val="00B0F0"/>
                </a:solidFill>
              </a:rPr>
              <a:t>		when </a:t>
            </a:r>
            <a:r>
              <a:rPr lang="en-US" sz="900" dirty="0" smtClean="0">
                <a:ln>
                  <a:solidFill>
                    <a:srgbClr val="00B0F0"/>
                  </a:solidFill>
                </a:ln>
                <a:solidFill>
                  <a:srgbClr val="00B0F0"/>
                </a:solidFill>
              </a:rPr>
              <a:t>others then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sqlerrm</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a:t>
            </a:r>
          </a:p>
          <a:p>
            <a:pPr algn="just">
              <a:buNone/>
            </a:pPr>
            <a:r>
              <a:rPr lang="en-US" sz="1300" dirty="0" smtClean="0"/>
              <a:t>10</a:t>
            </a:r>
            <a:endParaRPr lang="en-US" sz="1300" dirty="0" smtClean="0"/>
          </a:p>
          <a:p>
            <a:pPr algn="just">
              <a:buNone/>
            </a:pPr>
            <a:r>
              <a:rPr lang="en-US" sz="1300" dirty="0" smtClean="0"/>
              <a:t>20</a:t>
            </a:r>
          </a:p>
          <a:p>
            <a:pPr algn="just">
              <a:buNone/>
            </a:pPr>
            <a:r>
              <a:rPr lang="en-US" sz="1300" dirty="0" smtClean="0"/>
              <a:t>ORA-01403: no data </a:t>
            </a:r>
            <a:r>
              <a:rPr lang="en-US" sz="1300" dirty="0" smtClean="0"/>
              <a:t>found</a:t>
            </a:r>
          </a:p>
          <a:p>
            <a:pPr algn="just">
              <a:buNone/>
            </a:pPr>
            <a:r>
              <a:rPr lang="en-US" sz="1400" dirty="0" smtClean="0"/>
              <a:t>the above </a:t>
            </a:r>
            <a:r>
              <a:rPr lang="en-US" sz="1400" dirty="0" smtClean="0"/>
              <a:t>normal loop returns </a:t>
            </a:r>
            <a:r>
              <a:rPr lang="en-US" sz="1400" dirty="0" smtClean="0"/>
              <a:t>the error :</a:t>
            </a:r>
            <a:r>
              <a:rPr lang="en-US" sz="1400" dirty="0" err="1" smtClean="0"/>
              <a:t>no_data_found</a:t>
            </a:r>
            <a:endParaRPr lang="en-US" sz="1300" dirty="0" smtClean="0"/>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a:bodyPr>
          <a:lstStyle/>
          <a:p>
            <a:pPr algn="just"/>
            <a:r>
              <a:rPr lang="en-US" sz="2000" dirty="0" smtClean="0"/>
              <a:t>All collection elements in the specified range must exist. If an element is missing or was deleted, you get an error</a:t>
            </a:r>
            <a:r>
              <a:rPr lang="en-US" sz="2000" dirty="0" smtClean="0"/>
              <a:t>. </a:t>
            </a:r>
          </a:p>
          <a:p>
            <a:pPr>
              <a:lnSpc>
                <a:spcPct val="100000"/>
              </a:lnSpc>
              <a:buNone/>
            </a:pPr>
            <a:r>
              <a:rPr lang="en-US" sz="900" dirty="0" smtClean="0">
                <a:ln>
                  <a:solidFill>
                    <a:srgbClr val="00B0F0"/>
                  </a:solidFill>
                </a:ln>
                <a:solidFill>
                  <a:srgbClr val="00B0F0"/>
                </a:solidFill>
              </a:rPr>
              <a:t>declare</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(10, 20, 30, 40);</a:t>
            </a:r>
          </a:p>
          <a:p>
            <a:pPr>
              <a:lnSpc>
                <a:spcPct val="100000"/>
              </a:lnSpc>
              <a:buNone/>
            </a:pPr>
            <a:r>
              <a:rPr lang="en-US" sz="900" dirty="0" smtClean="0">
                <a:ln>
                  <a:solidFill>
                    <a:srgbClr val="00B0F0"/>
                  </a:solidFill>
                </a:ln>
                <a:solidFill>
                  <a:srgbClr val="00B0F0"/>
                </a:solidFill>
              </a:rPr>
              <a:t>begin</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depts.DELETE</a:t>
            </a:r>
            <a:r>
              <a:rPr lang="en-US" sz="900" dirty="0" smtClean="0">
                <a:ln>
                  <a:solidFill>
                    <a:srgbClr val="00B0F0"/>
                  </a:solidFill>
                </a:ln>
                <a:solidFill>
                  <a:srgbClr val="00B0F0"/>
                </a:solidFill>
              </a:rPr>
              <a:t>(3</a:t>
            </a:r>
            <a:r>
              <a:rPr lang="en-US" sz="900" dirty="0" smtClean="0">
                <a:ln>
                  <a:solidFill>
                    <a:srgbClr val="00B0F0"/>
                  </a:solidFill>
                </a:ln>
                <a:solidFill>
                  <a:srgbClr val="00B0F0"/>
                </a:solidFill>
              </a:rPr>
              <a:t>); -- delete third element</a:t>
            </a: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depts.FIRST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depts.LAST</a:t>
            </a:r>
            <a:r>
              <a:rPr lang="en-US" sz="900" dirty="0" smtClean="0">
                <a:ln>
                  <a:solidFill>
                    <a:srgbClr val="00B0F0"/>
                  </a:solidFill>
                </a:ln>
                <a:solidFill>
                  <a:srgbClr val="00B0F0"/>
                </a:solidFill>
              </a:rPr>
              <a:t>  DELETE </a:t>
            </a:r>
            <a:r>
              <a:rPr lang="en-US" sz="900" dirty="0" smtClean="0">
                <a:ln>
                  <a:solidFill>
                    <a:srgbClr val="00B0F0"/>
                  </a:solidFill>
                </a:ln>
                <a:solidFill>
                  <a:srgbClr val="00B0F0"/>
                </a:solidFill>
              </a:rPr>
              <a:t>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 WHERE </a:t>
            </a:r>
            <a:r>
              <a:rPr lang="en-US" sz="900" dirty="0" err="1" smtClean="0">
                <a:ln>
                  <a:solidFill>
                    <a:srgbClr val="00B0F0"/>
                  </a:solidFill>
                </a:ln>
                <a:solidFill>
                  <a:srgbClr val="00B0F0"/>
                </a:solidFill>
              </a:rPr>
              <a:t>deptno</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 causes an error</a:t>
            </a:r>
          </a:p>
          <a:p>
            <a:pPr>
              <a:lnSpc>
                <a:spcPct val="100000"/>
              </a:lnSpc>
              <a:buNone/>
            </a:pPr>
            <a:r>
              <a:rPr lang="en-US" sz="900" dirty="0" smtClean="0">
                <a:ln>
                  <a:solidFill>
                    <a:srgbClr val="00B0F0"/>
                  </a:solidFill>
                </a:ln>
                <a:solidFill>
                  <a:srgbClr val="00B0F0"/>
                </a:solidFill>
              </a:rPr>
              <a:t>exception</a:t>
            </a:r>
          </a:p>
          <a:p>
            <a:pPr>
              <a:lnSpc>
                <a:spcPct val="100000"/>
              </a:lnSpc>
              <a:buNone/>
            </a:pPr>
            <a:r>
              <a:rPr lang="en-US" sz="900" dirty="0" smtClean="0">
                <a:ln>
                  <a:solidFill>
                    <a:srgbClr val="00B0F0"/>
                  </a:solidFill>
                </a:ln>
                <a:solidFill>
                  <a:srgbClr val="00B0F0"/>
                </a:solidFill>
              </a:rPr>
              <a:t>		when </a:t>
            </a:r>
            <a:r>
              <a:rPr lang="en-US" sz="900" dirty="0" smtClean="0">
                <a:ln>
                  <a:solidFill>
                    <a:srgbClr val="00B0F0"/>
                  </a:solidFill>
                </a:ln>
                <a:solidFill>
                  <a:srgbClr val="00B0F0"/>
                </a:solidFill>
              </a:rPr>
              <a:t>others then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sqlerrm</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a:t>
            </a:r>
          </a:p>
          <a:p>
            <a:pPr>
              <a:buNone/>
            </a:pPr>
            <a:r>
              <a:rPr lang="en-US" sz="1600" dirty="0" smtClean="0"/>
              <a:t>  ORA-22160: element at index [3] does not exist</a:t>
            </a:r>
            <a:endParaRPr lang="en-US" sz="1600" dirty="0" smtClean="0"/>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a:bodyPr>
          <a:lstStyle/>
          <a:p>
            <a:pPr algn="just"/>
            <a:r>
              <a:rPr lang="en-US" sz="2000" dirty="0" smtClean="0"/>
              <a:t>Collection </a:t>
            </a:r>
            <a:r>
              <a:rPr lang="en-US" sz="2000" dirty="0" smtClean="0"/>
              <a:t>subscripts cannot be expressions, as the following example </a:t>
            </a:r>
            <a:r>
              <a:rPr lang="en-US" sz="2000" dirty="0" smtClean="0"/>
              <a:t>shows or else there would be a compilation error : </a:t>
            </a:r>
          </a:p>
          <a:p>
            <a:pPr>
              <a:lnSpc>
                <a:spcPct val="100000"/>
              </a:lnSpc>
              <a:buNone/>
            </a:pPr>
            <a:r>
              <a:rPr lang="en-US" sz="900" dirty="0" smtClean="0">
                <a:ln>
                  <a:solidFill>
                    <a:srgbClr val="00B0F0"/>
                  </a:solidFill>
                </a:ln>
                <a:solidFill>
                  <a:srgbClr val="00B0F0"/>
                </a:solidFill>
              </a:rPr>
              <a:t>d</a:t>
            </a:r>
            <a:r>
              <a:rPr lang="en-US" sz="900" dirty="0" smtClean="0">
                <a:ln>
                  <a:solidFill>
                    <a:srgbClr val="00B0F0"/>
                  </a:solidFill>
                </a:ln>
                <a:solidFill>
                  <a:srgbClr val="00B0F0"/>
                </a:solidFill>
              </a:rPr>
              <a:t>eclare </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(10, 20, 30, 40);</a:t>
            </a:r>
          </a:p>
          <a:p>
            <a:pPr>
              <a:lnSpc>
                <a:spcPct val="100000"/>
              </a:lnSpc>
              <a:buNone/>
            </a:pPr>
            <a:r>
              <a:rPr lang="en-US" sz="900" dirty="0" smtClean="0">
                <a:ln>
                  <a:solidFill>
                    <a:srgbClr val="00B0F0"/>
                  </a:solidFill>
                </a:ln>
                <a:solidFill>
                  <a:srgbClr val="00B0F0"/>
                </a:solidFill>
              </a:rPr>
              <a:t>begin</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depts.FIRST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depts.LAST</a:t>
            </a:r>
            <a:r>
              <a:rPr lang="en-US" sz="900" dirty="0" smtClean="0">
                <a:ln>
                  <a:solidFill>
                    <a:srgbClr val="00B0F0"/>
                  </a:solidFill>
                </a:ln>
                <a:solidFill>
                  <a:srgbClr val="00B0F0"/>
                </a:solidFill>
              </a:rPr>
              <a:t>  DELETE </a:t>
            </a:r>
            <a:r>
              <a:rPr lang="en-US" sz="900" dirty="0" smtClean="0">
                <a:ln>
                  <a:solidFill>
                    <a:srgbClr val="00B0F0"/>
                  </a:solidFill>
                </a:ln>
                <a:solidFill>
                  <a:srgbClr val="00B0F0"/>
                </a:solidFill>
              </a:rPr>
              <a:t>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 WHERE </a:t>
            </a:r>
            <a:r>
              <a:rPr lang="en-US" sz="900" dirty="0" err="1" smtClean="0">
                <a:ln>
                  <a:solidFill>
                    <a:srgbClr val="00B0F0"/>
                  </a:solidFill>
                </a:ln>
                <a:solidFill>
                  <a:srgbClr val="00B0F0"/>
                </a:solidFill>
              </a:rPr>
              <a:t>deptno</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(i+10);</a:t>
            </a:r>
          </a:p>
          <a:p>
            <a:pPr>
              <a:lnSpc>
                <a:spcPct val="100000"/>
              </a:lnSpc>
              <a:buNone/>
            </a:pPr>
            <a:r>
              <a:rPr lang="en-US" sz="900" dirty="0" smtClean="0">
                <a:ln>
                  <a:solidFill>
                    <a:srgbClr val="00B0F0"/>
                  </a:solidFill>
                </a:ln>
                <a:solidFill>
                  <a:srgbClr val="00B0F0"/>
                </a:solidFill>
              </a:rPr>
              <a:t>exception</a:t>
            </a:r>
          </a:p>
          <a:p>
            <a:pPr>
              <a:lnSpc>
                <a:spcPct val="100000"/>
              </a:lnSpc>
              <a:buNone/>
            </a:pPr>
            <a:r>
              <a:rPr lang="en-US" sz="900" dirty="0" smtClean="0">
                <a:ln>
                  <a:solidFill>
                    <a:srgbClr val="00B0F0"/>
                  </a:solidFill>
                </a:ln>
                <a:solidFill>
                  <a:srgbClr val="00B0F0"/>
                </a:solidFill>
              </a:rPr>
              <a:t>		when </a:t>
            </a:r>
            <a:r>
              <a:rPr lang="en-US" sz="900" dirty="0" smtClean="0">
                <a:ln>
                  <a:solidFill>
                    <a:srgbClr val="00B0F0"/>
                  </a:solidFill>
                </a:ln>
                <a:solidFill>
                  <a:srgbClr val="00B0F0"/>
                </a:solidFill>
              </a:rPr>
              <a:t>others then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('error');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sqlerrm</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 </a:t>
            </a:r>
          </a:p>
          <a:p>
            <a:pPr>
              <a:buNone/>
            </a:pPr>
            <a:r>
              <a:rPr lang="en-US" sz="1600" dirty="0" smtClean="0"/>
              <a:t>PLS-00430: FORALL iteration variable I is not allowed in this context</a:t>
            </a:r>
            <a:endParaRPr lang="en-US" sz="1600" dirty="0" smtClean="0"/>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92500" lnSpcReduction="10000"/>
          </a:bodyPr>
          <a:lstStyle/>
          <a:p>
            <a:pPr algn="just"/>
            <a:r>
              <a:rPr lang="en-US" sz="2000" dirty="0" smtClean="0"/>
              <a:t>You cannot use the SELECT ... BULK COLLECT statement in a FORALL statement. There has to be a INSERT/UPDATE/DELETE with a FOR ALL. Otherwise, you get </a:t>
            </a:r>
            <a:r>
              <a:rPr lang="en-US" sz="2000" dirty="0" smtClean="0"/>
              <a:t>the error </a:t>
            </a:r>
            <a:r>
              <a:rPr lang="en-US" sz="2000" i="1" dirty="0" smtClean="0"/>
              <a:t>implementation restriction: “cannot use </a:t>
            </a:r>
            <a:r>
              <a:rPr lang="en-US" sz="2000" dirty="0" smtClean="0"/>
              <a:t>FORALL </a:t>
            </a:r>
            <a:r>
              <a:rPr lang="en-US" sz="2000" i="1" dirty="0" smtClean="0"/>
              <a:t>and </a:t>
            </a:r>
            <a:r>
              <a:rPr lang="en-US" sz="2000" dirty="0" smtClean="0"/>
              <a:t>BULK COLLECT INTO </a:t>
            </a:r>
            <a:r>
              <a:rPr lang="en-US" sz="2000" i="1" dirty="0" smtClean="0"/>
              <a:t>together in </a:t>
            </a:r>
            <a:r>
              <a:rPr lang="en-US" sz="2000" dirty="0" smtClean="0"/>
              <a:t>SELECT </a:t>
            </a:r>
            <a:r>
              <a:rPr lang="en-US" sz="2000" i="1" dirty="0" smtClean="0"/>
              <a:t>statements</a:t>
            </a:r>
            <a:r>
              <a:rPr lang="en-US" sz="2000" dirty="0" smtClean="0"/>
              <a:t>.”: </a:t>
            </a:r>
          </a:p>
          <a:p>
            <a:pPr>
              <a:lnSpc>
                <a:spcPct val="110000"/>
              </a:lnSpc>
              <a:buNone/>
            </a:pPr>
            <a:r>
              <a:rPr lang="en-US" sz="900" dirty="0" smtClean="0">
                <a:ln>
                  <a:solidFill>
                    <a:srgbClr val="00B0F0"/>
                  </a:solidFill>
                </a:ln>
                <a:solidFill>
                  <a:srgbClr val="00B0F0"/>
                </a:solidFill>
              </a:rPr>
              <a:t>declare</a:t>
            </a:r>
            <a:endParaRPr lang="en-US" sz="900" dirty="0" smtClean="0">
              <a:ln>
                <a:solidFill>
                  <a:srgbClr val="00B0F0"/>
                </a:solidFill>
              </a:ln>
              <a:solidFill>
                <a:srgbClr val="00B0F0"/>
              </a:solidFill>
            </a:endParaRP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dNumList</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dept.deptno%TYPE</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dNumList</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dNumList</a:t>
            </a:r>
            <a:r>
              <a:rPr lang="en-US" sz="900" dirty="0" smtClean="0">
                <a:ln>
                  <a:solidFill>
                    <a:srgbClr val="00B0F0"/>
                  </a:solidFill>
                </a:ln>
                <a:solidFill>
                  <a:srgbClr val="00B0F0"/>
                </a:solidFill>
              </a:rPr>
              <a:t>(10,20,30,40);</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eNumList</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emp.empno%TYPE</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eNumList</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 </a:t>
            </a:r>
            <a:r>
              <a:rPr lang="en-US" sz="900" dirty="0" smtClean="0">
                <a:ln>
                  <a:solidFill>
                    <a:srgbClr val="00B0F0"/>
                  </a:solidFill>
                </a:ln>
                <a:solidFill>
                  <a:srgbClr val="00B0F0"/>
                </a:solidFill>
              </a:rPr>
              <a:t>number;</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number :=1;</a:t>
            </a:r>
          </a:p>
          <a:p>
            <a:pPr>
              <a:lnSpc>
                <a:spcPct val="110000"/>
              </a:lnSpc>
              <a:buNone/>
            </a:pPr>
            <a:r>
              <a:rPr lang="en-US" sz="900" dirty="0" smtClean="0">
                <a:ln>
                  <a:solidFill>
                    <a:srgbClr val="00B0F0"/>
                  </a:solidFill>
                </a:ln>
                <a:solidFill>
                  <a:srgbClr val="00B0F0"/>
                </a:solidFill>
              </a:rPr>
              <a:t>begin</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forall</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dnums.first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dnums.last</a:t>
            </a:r>
            <a:r>
              <a:rPr lang="en-US" sz="900" dirty="0" smtClean="0">
                <a:ln>
                  <a:solidFill>
                    <a:srgbClr val="00B0F0"/>
                  </a:solidFill>
                </a:ln>
                <a:solidFill>
                  <a:srgbClr val="00B0F0"/>
                </a:solidFill>
              </a:rPr>
              <a:t> select </a:t>
            </a:r>
            <a:r>
              <a:rPr lang="en-US" sz="900" dirty="0" err="1" smtClean="0">
                <a:ln>
                  <a:solidFill>
                    <a:srgbClr val="00B0F0"/>
                  </a:solidFill>
                </a:ln>
                <a:solidFill>
                  <a:srgbClr val="00B0F0"/>
                </a:solidFill>
              </a:rPr>
              <a:t>empno</a:t>
            </a:r>
            <a:r>
              <a:rPr lang="en-US" sz="900" dirty="0" smtClean="0">
                <a:ln>
                  <a:solidFill>
                    <a:srgbClr val="00B0F0"/>
                  </a:solidFill>
                </a:ln>
                <a:solidFill>
                  <a:srgbClr val="00B0F0"/>
                </a:solidFill>
              </a:rPr>
              <a:t> bulk collect into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 where </a:t>
            </a:r>
            <a:r>
              <a:rPr lang="en-US" sz="900" dirty="0" err="1" smtClean="0">
                <a:ln>
                  <a:solidFill>
                    <a:srgbClr val="00B0F0"/>
                  </a:solidFill>
                </a:ln>
                <a:solidFill>
                  <a:srgbClr val="00B0F0"/>
                </a:solidFill>
              </a:rPr>
              <a:t>deptno</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enums.count</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While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&lt;=a loop</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:=ctr+1;</a:t>
            </a:r>
          </a:p>
          <a:p>
            <a:pPr>
              <a:lnSpc>
                <a:spcPct val="11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End </a:t>
            </a:r>
            <a:r>
              <a:rPr lang="en-US" sz="900" dirty="0" smtClean="0">
                <a:ln>
                  <a:solidFill>
                    <a:srgbClr val="00B0F0"/>
                  </a:solidFill>
                </a:ln>
                <a:solidFill>
                  <a:srgbClr val="00B0F0"/>
                </a:solidFill>
              </a:rPr>
              <a:t>loop;</a:t>
            </a:r>
          </a:p>
          <a:p>
            <a:pPr>
              <a:lnSpc>
                <a:spcPct val="110000"/>
              </a:lnSpc>
              <a:buNone/>
            </a:pPr>
            <a:r>
              <a:rPr lang="en-US" sz="900" dirty="0" smtClean="0">
                <a:ln>
                  <a:solidFill>
                    <a:srgbClr val="00B0F0"/>
                  </a:solidFill>
                </a:ln>
                <a:solidFill>
                  <a:srgbClr val="00B0F0"/>
                </a:solidFill>
              </a:rPr>
              <a:t>End;</a:t>
            </a:r>
          </a:p>
          <a:p>
            <a:pPr>
              <a:lnSpc>
                <a:spcPct val="110000"/>
              </a:lnSpc>
              <a:buNone/>
            </a:pPr>
            <a:r>
              <a:rPr lang="en-US" sz="900" dirty="0" smtClean="0">
                <a:ln>
                  <a:solidFill>
                    <a:srgbClr val="00B0F0"/>
                  </a:solidFill>
                </a:ln>
                <a:solidFill>
                  <a:srgbClr val="00B0F0"/>
                </a:solidFill>
              </a:rPr>
              <a:t>/</a:t>
            </a:r>
            <a:endParaRPr lang="en-US" sz="9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668946" cy="4066673"/>
          </a:xfrm>
        </p:spPr>
        <p:txBody>
          <a:bodyPr>
            <a:normAutofit lnSpcReduction="10000"/>
          </a:bodyPr>
          <a:lstStyle/>
          <a:p>
            <a:pPr algn="just"/>
            <a:r>
              <a:rPr lang="en-US" sz="2000" dirty="0" smtClean="0"/>
              <a:t>The </a:t>
            </a:r>
            <a:r>
              <a:rPr lang="en-US" sz="2000" dirty="0" smtClean="0"/>
              <a:t>keywords BULK COLLECT tell the SQL engine to bulk-bind output collections before returning them to the PL/SQL engine. The SQL engine bulk-binds all collections referenced in the INTO list</a:t>
            </a:r>
            <a:r>
              <a:rPr lang="en-US" sz="2000" dirty="0" smtClean="0"/>
              <a:t>. </a:t>
            </a:r>
          </a:p>
          <a:p>
            <a:pPr>
              <a:lnSpc>
                <a:spcPct val="100000"/>
              </a:lnSpc>
              <a:buNone/>
            </a:pPr>
            <a:r>
              <a:rPr lang="en-US" sz="900" dirty="0" smtClean="0">
                <a:ln>
                  <a:solidFill>
                    <a:srgbClr val="00B0F0"/>
                  </a:solidFill>
                </a:ln>
                <a:solidFill>
                  <a:srgbClr val="00B0F0"/>
                </a:solidFill>
              </a:rPr>
              <a:t>d</a:t>
            </a:r>
            <a:r>
              <a:rPr lang="en-US" sz="900" dirty="0" smtClean="0">
                <a:ln>
                  <a:solidFill>
                    <a:srgbClr val="00B0F0"/>
                  </a:solidFill>
                </a:ln>
                <a:solidFill>
                  <a:srgbClr val="00B0F0"/>
                </a:solidFill>
              </a:rPr>
              <a:t>eclare </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emp.empno%TYPE</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NameTab</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emp.ename%TYPE</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 no need to initialize</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names </a:t>
            </a:r>
            <a:r>
              <a:rPr lang="en-US" sz="900" dirty="0" err="1" smtClean="0">
                <a:ln>
                  <a:solidFill>
                    <a:srgbClr val="00B0F0"/>
                  </a:solidFill>
                </a:ln>
                <a:solidFill>
                  <a:srgbClr val="00B0F0"/>
                </a:solidFill>
              </a:rPr>
              <a:t>NameTab</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 </a:t>
            </a:r>
            <a:r>
              <a:rPr lang="en-US" sz="900" dirty="0" smtClean="0">
                <a:ln>
                  <a:solidFill>
                    <a:srgbClr val="00B0F0"/>
                  </a:solidFill>
                </a:ln>
                <a:solidFill>
                  <a:srgbClr val="00B0F0"/>
                </a:solidFill>
              </a:rPr>
              <a:t>number;</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number:=1;</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begin</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SELECT </a:t>
            </a:r>
            <a:r>
              <a:rPr lang="en-US" sz="900" dirty="0" err="1" smtClean="0">
                <a:ln>
                  <a:solidFill>
                    <a:srgbClr val="00B0F0"/>
                  </a:solidFill>
                </a:ln>
                <a:solidFill>
                  <a:srgbClr val="00B0F0"/>
                </a:solidFill>
              </a:rPr>
              <a:t>empno</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ename</a:t>
            </a:r>
            <a:r>
              <a:rPr lang="en-US" sz="900" dirty="0" smtClean="0">
                <a:ln>
                  <a:solidFill>
                    <a:srgbClr val="00B0F0"/>
                  </a:solidFill>
                </a:ln>
                <a:solidFill>
                  <a:srgbClr val="00B0F0"/>
                </a:solidFill>
              </a:rPr>
              <a:t> BULK COLLECT INTO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names 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a:t>
            </a:r>
            <a:endParaRPr lang="en-US" sz="900" dirty="0" smtClean="0">
              <a:ln>
                <a:solidFill>
                  <a:srgbClr val="00B0F0"/>
                </a:solidFill>
              </a:ln>
              <a:solidFill>
                <a:srgbClr val="00B0F0"/>
              </a:solidFill>
            </a:endParaRP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enums.count</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While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&lt;=a loop</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)||names(</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:=ctr+1;</a:t>
            </a:r>
          </a:p>
          <a:p>
            <a:pPr>
              <a:lnSpc>
                <a:spcPct val="100000"/>
              </a:lnSpc>
              <a:buNone/>
            </a:pPr>
            <a:r>
              <a:rPr lang="en-US" sz="900" dirty="0" smtClean="0">
                <a:ln>
                  <a:solidFill>
                    <a:srgbClr val="00B0F0"/>
                  </a:solidFill>
                </a:ln>
                <a:solidFill>
                  <a:srgbClr val="00B0F0"/>
                </a:solidFill>
              </a:rPr>
              <a:t>  </a:t>
            </a:r>
            <a:r>
              <a:rPr lang="en-US" sz="900" dirty="0" smtClean="0">
                <a:ln>
                  <a:solidFill>
                    <a:srgbClr val="00B0F0"/>
                  </a:solidFill>
                </a:ln>
                <a:solidFill>
                  <a:srgbClr val="00B0F0"/>
                </a:solidFill>
              </a:rPr>
              <a:t>		End </a:t>
            </a:r>
            <a:r>
              <a:rPr lang="en-US" sz="900" dirty="0" smtClean="0">
                <a:ln>
                  <a:solidFill>
                    <a:srgbClr val="00B0F0"/>
                  </a:solidFill>
                </a:ln>
                <a:solidFill>
                  <a:srgbClr val="00B0F0"/>
                </a:solidFill>
              </a:rPr>
              <a:t>loop;</a:t>
            </a:r>
          </a:p>
          <a:p>
            <a:pPr>
              <a:lnSpc>
                <a:spcPct val="100000"/>
              </a:lnSpc>
              <a:buNone/>
            </a:pPr>
            <a:r>
              <a:rPr lang="en-US" sz="900" dirty="0" smtClean="0">
                <a:ln>
                  <a:solidFill>
                    <a:srgbClr val="00B0F0"/>
                  </a:solidFill>
                </a:ln>
                <a:solidFill>
                  <a:srgbClr val="00B0F0"/>
                </a:solidFill>
              </a:rPr>
              <a:t> End;</a:t>
            </a:r>
          </a:p>
          <a:p>
            <a:pPr>
              <a:lnSpc>
                <a:spcPct val="100000"/>
              </a:lnSpc>
              <a:buNone/>
            </a:pPr>
            <a:r>
              <a:rPr lang="en-US" sz="900" dirty="0" smtClean="0">
                <a:ln>
                  <a:solidFill>
                    <a:srgbClr val="00B0F0"/>
                  </a:solidFill>
                </a:ln>
                <a:solidFill>
                  <a:srgbClr val="00B0F0"/>
                </a:solidFill>
              </a:rPr>
              <a:t>/ </a:t>
            </a: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1.10: Bulk Collect</a:t>
            </a:r>
            <a:br>
              <a:rPr lang="en-US" sz="1400" b="1" dirty="0" smtClean="0">
                <a:latin typeface="Candara"/>
              </a:rPr>
            </a:br>
            <a:r>
              <a:rPr lang="en-US" sz="2000" dirty="0" smtClean="0"/>
              <a:t>Retrieving </a:t>
            </a:r>
            <a:r>
              <a:rPr lang="en-US" sz="2000" dirty="0" smtClean="0"/>
              <a:t>Query Results </a:t>
            </a:r>
            <a:r>
              <a:rPr lang="en-US" sz="2000" dirty="0" smtClean="0"/>
              <a:t>with </a:t>
            </a:r>
            <a:r>
              <a:rPr lang="en-US" sz="2000" dirty="0" smtClean="0"/>
              <a:t>the BULK COLLECT </a:t>
            </a:r>
            <a:r>
              <a:rPr lang="en-US" sz="2000" dirty="0" smtClean="0"/>
              <a:t>Clause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42504" y="806116"/>
            <a:ext cx="8847117" cy="4066673"/>
          </a:xfrm>
        </p:spPr>
        <p:txBody>
          <a:bodyPr>
            <a:normAutofit fontScale="70000" lnSpcReduction="20000"/>
          </a:bodyPr>
          <a:lstStyle/>
          <a:p>
            <a:pPr algn="just"/>
            <a:r>
              <a:rPr lang="en-US" sz="2000" dirty="0" smtClean="0"/>
              <a:t>In the following example, SQL engine loads all the values from an object column into a nested table before returning to the PL/SQL engine</a:t>
            </a:r>
            <a:r>
              <a:rPr lang="en-US" sz="2000" dirty="0" smtClean="0"/>
              <a:t>. </a:t>
            </a:r>
          </a:p>
          <a:p>
            <a:pPr>
              <a:lnSpc>
                <a:spcPct val="120000"/>
              </a:lnSpc>
              <a:buNone/>
            </a:pPr>
            <a:r>
              <a:rPr lang="en-US" sz="1100" dirty="0" smtClean="0">
                <a:ln>
                  <a:solidFill>
                    <a:srgbClr val="00B0F0"/>
                  </a:solidFill>
                </a:ln>
                <a:solidFill>
                  <a:srgbClr val="00B0F0"/>
                </a:solidFill>
              </a:rPr>
              <a:t>CREATE </a:t>
            </a:r>
            <a:r>
              <a:rPr lang="en-US" sz="1100" dirty="0" smtClean="0">
                <a:ln>
                  <a:solidFill>
                    <a:srgbClr val="00B0F0"/>
                  </a:solidFill>
                </a:ln>
                <a:solidFill>
                  <a:srgbClr val="00B0F0"/>
                </a:solidFill>
              </a:rPr>
              <a:t>TYPE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 AS OBJECT (x NUMBER, y NUMBER);</a:t>
            </a:r>
          </a:p>
          <a:p>
            <a:pPr>
              <a:lnSpc>
                <a:spcPct val="120000"/>
              </a:lnSpc>
              <a:buNone/>
            </a:pP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CREATE </a:t>
            </a:r>
            <a:r>
              <a:rPr lang="en-US" sz="1100" dirty="0" smtClean="0">
                <a:ln>
                  <a:solidFill>
                    <a:srgbClr val="00B0F0"/>
                  </a:solidFill>
                </a:ln>
                <a:solidFill>
                  <a:srgbClr val="00B0F0"/>
                </a:solidFill>
              </a:rPr>
              <a:t>TABLE grid (num NUMBER, loc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a:t>
            </a:r>
          </a:p>
          <a:p>
            <a:pPr algn="just">
              <a:lnSpc>
                <a:spcPct val="120000"/>
              </a:lnSpc>
              <a:buNone/>
            </a:pPr>
            <a:r>
              <a:rPr lang="en-US" sz="1100" dirty="0" smtClean="0">
                <a:ln>
                  <a:solidFill>
                    <a:srgbClr val="00B0F0"/>
                  </a:solidFill>
                </a:ln>
                <a:solidFill>
                  <a:srgbClr val="00B0F0"/>
                </a:solidFill>
              </a:rPr>
              <a:t>INSERT INTO grid VALUES(10,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(1,2</a:t>
            </a:r>
            <a:r>
              <a:rPr lang="en-US" sz="1100" dirty="0" smtClean="0">
                <a:ln>
                  <a:solidFill>
                    <a:srgbClr val="00B0F0"/>
                  </a:solidFill>
                </a:ln>
                <a:solidFill>
                  <a:srgbClr val="00B0F0"/>
                </a:solidFill>
              </a:rPr>
              <a:t>));  INSERT </a:t>
            </a:r>
            <a:r>
              <a:rPr lang="en-US" sz="1100" dirty="0" smtClean="0">
                <a:ln>
                  <a:solidFill>
                    <a:srgbClr val="00B0F0"/>
                  </a:solidFill>
                </a:ln>
                <a:solidFill>
                  <a:srgbClr val="00B0F0"/>
                </a:solidFill>
              </a:rPr>
              <a:t>INTO grid VALUES(20,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(3,4</a:t>
            </a:r>
            <a:r>
              <a:rPr lang="en-US" sz="1100" dirty="0" smtClean="0">
                <a:ln>
                  <a:solidFill>
                    <a:srgbClr val="00B0F0"/>
                  </a:solidFill>
                </a:ln>
                <a:solidFill>
                  <a:srgbClr val="00B0F0"/>
                </a:solidFill>
              </a:rPr>
              <a:t>));  INSERT </a:t>
            </a:r>
            <a:r>
              <a:rPr lang="en-US" sz="1100" dirty="0" smtClean="0">
                <a:ln>
                  <a:solidFill>
                    <a:srgbClr val="00B0F0"/>
                  </a:solidFill>
                </a:ln>
                <a:solidFill>
                  <a:srgbClr val="00B0F0"/>
                </a:solidFill>
              </a:rPr>
              <a:t>INTO grid VALUES(30,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(5,6</a:t>
            </a:r>
            <a:r>
              <a:rPr lang="en-US" sz="1100" dirty="0" smtClean="0">
                <a:ln>
                  <a:solidFill>
                    <a:srgbClr val="00B0F0"/>
                  </a:solidFill>
                </a:ln>
                <a:solidFill>
                  <a:srgbClr val="00B0F0"/>
                </a:solidFill>
              </a:rPr>
              <a:t>));   INSERT </a:t>
            </a:r>
            <a:r>
              <a:rPr lang="en-US" sz="1100" dirty="0" smtClean="0">
                <a:ln>
                  <a:solidFill>
                    <a:srgbClr val="00B0F0"/>
                  </a:solidFill>
                </a:ln>
                <a:solidFill>
                  <a:srgbClr val="00B0F0"/>
                </a:solidFill>
              </a:rPr>
              <a:t>INTO grid VALUES(40,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(7,8));</a:t>
            </a:r>
          </a:p>
          <a:p>
            <a:pPr>
              <a:lnSpc>
                <a:spcPct val="120000"/>
              </a:lnSpc>
              <a:buNone/>
            </a:pPr>
            <a:r>
              <a:rPr lang="en-US" sz="1100" dirty="0" smtClean="0">
                <a:ln>
                  <a:solidFill>
                    <a:srgbClr val="00B0F0"/>
                  </a:solidFill>
                </a:ln>
                <a:solidFill>
                  <a:srgbClr val="00B0F0"/>
                </a:solidFill>
              </a:rPr>
              <a:t> </a:t>
            </a:r>
          </a:p>
          <a:p>
            <a:pPr>
              <a:lnSpc>
                <a:spcPct val="120000"/>
              </a:lnSpc>
              <a:buNone/>
            </a:pPr>
            <a:r>
              <a:rPr lang="en-US" sz="1100" dirty="0" smtClean="0">
                <a:ln>
                  <a:solidFill>
                    <a:srgbClr val="00B0F0"/>
                  </a:solidFill>
                </a:ln>
                <a:solidFill>
                  <a:srgbClr val="00B0F0"/>
                </a:solidFill>
              </a:rPr>
              <a:t>DECLARE</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TYPE </a:t>
            </a:r>
            <a:r>
              <a:rPr lang="en-US" sz="1100" dirty="0" err="1" smtClean="0">
                <a:ln>
                  <a:solidFill>
                    <a:srgbClr val="00B0F0"/>
                  </a:solidFill>
                </a:ln>
                <a:solidFill>
                  <a:srgbClr val="00B0F0"/>
                </a:solidFill>
              </a:rPr>
              <a:t>CoordsTab</a:t>
            </a:r>
            <a:r>
              <a:rPr lang="en-US" sz="1100" dirty="0" smtClean="0">
                <a:ln>
                  <a:solidFill>
                    <a:srgbClr val="00B0F0"/>
                  </a:solidFill>
                </a:ln>
                <a:solidFill>
                  <a:srgbClr val="00B0F0"/>
                </a:solidFill>
              </a:rPr>
              <a:t> IS TABLE OF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pairs </a:t>
            </a:r>
            <a:r>
              <a:rPr lang="en-US" sz="1100" dirty="0" err="1" smtClean="0">
                <a:ln>
                  <a:solidFill>
                    <a:srgbClr val="00B0F0"/>
                  </a:solidFill>
                </a:ln>
                <a:solidFill>
                  <a:srgbClr val="00B0F0"/>
                </a:solidFill>
              </a:rPr>
              <a:t>CoordsTab</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a </a:t>
            </a:r>
            <a:r>
              <a:rPr lang="en-US" sz="1100" dirty="0" smtClean="0">
                <a:ln>
                  <a:solidFill>
                    <a:srgbClr val="00B0F0"/>
                  </a:solidFill>
                </a:ln>
                <a:solidFill>
                  <a:srgbClr val="00B0F0"/>
                </a:solidFill>
              </a:rPr>
              <a:t>number;</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number :=1;</a:t>
            </a:r>
          </a:p>
          <a:p>
            <a:pPr>
              <a:lnSpc>
                <a:spcPct val="120000"/>
              </a:lnSpc>
              <a:buNone/>
            </a:pPr>
            <a:r>
              <a:rPr lang="en-US" sz="1100" dirty="0" smtClean="0">
                <a:ln>
                  <a:solidFill>
                    <a:srgbClr val="00B0F0"/>
                  </a:solidFill>
                </a:ln>
                <a:solidFill>
                  <a:srgbClr val="00B0F0"/>
                </a:solidFill>
              </a:rPr>
              <a:t> BEGIN</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SELECT </a:t>
            </a:r>
            <a:r>
              <a:rPr lang="en-US" sz="1100" dirty="0" smtClean="0">
                <a:ln>
                  <a:solidFill>
                    <a:srgbClr val="00B0F0"/>
                  </a:solidFill>
                </a:ln>
                <a:solidFill>
                  <a:srgbClr val="00B0F0"/>
                </a:solidFill>
              </a:rPr>
              <a:t>loc BULK COLLECT INTO pairs FROM grid;</a:t>
            </a:r>
          </a:p>
          <a:p>
            <a:pPr>
              <a:lnSpc>
                <a:spcPct val="120000"/>
              </a:lnSpc>
              <a:buNone/>
            </a:pPr>
            <a:r>
              <a:rPr lang="en-US" sz="1100" dirty="0" smtClean="0">
                <a:ln>
                  <a:solidFill>
                    <a:srgbClr val="00B0F0"/>
                  </a:solidFill>
                </a:ln>
                <a:solidFill>
                  <a:srgbClr val="00B0F0"/>
                </a:solidFill>
              </a:rPr>
              <a:t>		a</a:t>
            </a:r>
            <a:r>
              <a:rPr lang="en-US" sz="1100" dirty="0" smtClean="0">
                <a:ln>
                  <a:solidFill>
                    <a:srgbClr val="00B0F0"/>
                  </a:solidFill>
                </a:ln>
                <a:solidFill>
                  <a:srgbClr val="00B0F0"/>
                </a:solidFill>
              </a:rPr>
              <a:t>:=</a:t>
            </a:r>
            <a:r>
              <a:rPr lang="en-US" sz="1100" dirty="0" err="1" smtClean="0">
                <a:ln>
                  <a:solidFill>
                    <a:srgbClr val="00B0F0"/>
                  </a:solidFill>
                </a:ln>
                <a:solidFill>
                  <a:srgbClr val="00B0F0"/>
                </a:solidFill>
              </a:rPr>
              <a:t>pairs.count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While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&lt;=a loop</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Dbms_output.put_line</a:t>
            </a:r>
            <a:r>
              <a:rPr lang="en-US" sz="1100" dirty="0" smtClean="0">
                <a:ln>
                  <a:solidFill>
                    <a:srgbClr val="00B0F0"/>
                  </a:solidFill>
                </a:ln>
                <a:solidFill>
                  <a:srgbClr val="00B0F0"/>
                </a:solidFill>
              </a:rPr>
              <a:t>(pairs(</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).x||' '||pairs(</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).y);</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:=ctr+1;</a:t>
            </a:r>
          </a:p>
          <a:p>
            <a:pPr>
              <a:lnSpc>
                <a:spcPct val="120000"/>
              </a:lnSpc>
              <a:buNone/>
            </a:pPr>
            <a:r>
              <a:rPr lang="en-US" sz="1100" dirty="0" smtClean="0">
                <a:ln>
                  <a:solidFill>
                    <a:srgbClr val="00B0F0"/>
                  </a:solidFill>
                </a:ln>
                <a:solidFill>
                  <a:srgbClr val="00B0F0"/>
                </a:solidFill>
              </a:rPr>
              <a:t>		End </a:t>
            </a:r>
            <a:r>
              <a:rPr lang="en-US" sz="1100" dirty="0" smtClean="0">
                <a:ln>
                  <a:solidFill>
                    <a:srgbClr val="00B0F0"/>
                  </a:solidFill>
                </a:ln>
                <a:solidFill>
                  <a:srgbClr val="00B0F0"/>
                </a:solidFill>
              </a:rPr>
              <a:t>loop;</a:t>
            </a:r>
          </a:p>
          <a:p>
            <a:pPr>
              <a:lnSpc>
                <a:spcPct val="120000"/>
              </a:lnSpc>
              <a:buNone/>
            </a:pPr>
            <a:r>
              <a:rPr lang="en-US" sz="1100" dirty="0" smtClean="0">
                <a:ln>
                  <a:solidFill>
                    <a:srgbClr val="00B0F0"/>
                  </a:solidFill>
                </a:ln>
                <a:solidFill>
                  <a:srgbClr val="00B0F0"/>
                </a:solidFill>
              </a:rPr>
              <a:t>End;</a:t>
            </a:r>
          </a:p>
          <a:p>
            <a:pPr>
              <a:lnSpc>
                <a:spcPct val="120000"/>
              </a:lnSpc>
              <a:buNone/>
            </a:pPr>
            <a:r>
              <a:rPr lang="en-US" sz="1100" dirty="0" smtClean="0">
                <a:ln>
                  <a:solidFill>
                    <a:srgbClr val="00B0F0"/>
                  </a:solidFill>
                </a:ln>
                <a:solidFill>
                  <a:srgbClr val="00B0F0"/>
                </a:solidFill>
              </a:rPr>
              <a:t>/</a:t>
            </a:r>
          </a:p>
          <a:p>
            <a:pPr>
              <a:buNone/>
            </a:pPr>
            <a:endParaRPr lang="en-US" sz="9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1.10: Bulk Collect									…..</a:t>
            </a:r>
            <a:r>
              <a:rPr lang="en-US" sz="1400" b="1" dirty="0" err="1" smtClean="0">
                <a:latin typeface="Candara"/>
              </a:rPr>
              <a:t>contd</a:t>
            </a:r>
            <a:r>
              <a:rPr lang="en-US" sz="1400" b="1" dirty="0" smtClean="0">
                <a:latin typeface="Candara"/>
              </a:rPr>
              <a:t/>
            </a:r>
            <a:br>
              <a:rPr lang="en-US" sz="1400" b="1" dirty="0" smtClean="0">
                <a:latin typeface="Candara"/>
              </a:rPr>
            </a:br>
            <a:r>
              <a:rPr lang="en-US" sz="2000" dirty="0" smtClean="0"/>
              <a:t>Retrieving </a:t>
            </a:r>
            <a:r>
              <a:rPr lang="en-US" sz="2000" dirty="0" smtClean="0"/>
              <a:t>Query Results </a:t>
            </a:r>
            <a:r>
              <a:rPr lang="en-US" sz="2000" dirty="0" smtClean="0"/>
              <a:t>from Object-columns</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42504" y="806116"/>
            <a:ext cx="8847117" cy="4066673"/>
          </a:xfrm>
        </p:spPr>
        <p:txBody>
          <a:bodyPr>
            <a:normAutofit fontScale="92500" lnSpcReduction="10000"/>
          </a:bodyPr>
          <a:lstStyle/>
          <a:p>
            <a:pPr algn="just"/>
            <a:r>
              <a:rPr lang="en-US" sz="1400" dirty="0" smtClean="0"/>
              <a:t>You can use the BULK COLLECT clause in the RETURNING INTO clause of an INSERT, UPDATE, or DELETE statement, as the following example shows</a:t>
            </a:r>
            <a:r>
              <a:rPr lang="en-US" sz="2000" dirty="0" smtClean="0"/>
              <a:t>. </a:t>
            </a:r>
          </a:p>
          <a:p>
            <a:pPr>
              <a:lnSpc>
                <a:spcPct val="120000"/>
              </a:lnSpc>
              <a:buNone/>
            </a:pPr>
            <a:r>
              <a:rPr lang="en-US" sz="1100" dirty="0" smtClean="0">
                <a:ln>
                  <a:solidFill>
                    <a:srgbClr val="00B0F0"/>
                  </a:solidFill>
                </a:ln>
                <a:solidFill>
                  <a:srgbClr val="00B0F0"/>
                </a:solidFill>
              </a:rPr>
              <a:t>DECLARE</a:t>
            </a:r>
            <a:endParaRPr lang="en-US" sz="1100" dirty="0" smtClean="0">
              <a:ln>
                <a:solidFill>
                  <a:srgbClr val="00B0F0"/>
                </a:solidFill>
              </a:ln>
              <a:solidFill>
                <a:srgbClr val="00B0F0"/>
              </a:solidFill>
            </a:endParaRPr>
          </a:p>
          <a:p>
            <a:pPr>
              <a:lnSpc>
                <a:spcPct val="120000"/>
              </a:lnSpc>
              <a:buNone/>
            </a:pPr>
            <a:r>
              <a:rPr lang="en-US" sz="1100" dirty="0" smtClean="0">
                <a:ln>
                  <a:solidFill>
                    <a:srgbClr val="00B0F0"/>
                  </a:solidFill>
                </a:ln>
                <a:solidFill>
                  <a:srgbClr val="00B0F0"/>
                </a:solidFill>
              </a:rPr>
              <a:t>		TYPE </a:t>
            </a:r>
            <a:r>
              <a:rPr lang="en-US" sz="1100" dirty="0" err="1" smtClean="0">
                <a:ln>
                  <a:solidFill>
                    <a:srgbClr val="00B0F0"/>
                  </a:solidFill>
                </a:ln>
                <a:solidFill>
                  <a:srgbClr val="00B0F0"/>
                </a:solidFill>
              </a:rPr>
              <a:t>NumList</a:t>
            </a:r>
            <a:r>
              <a:rPr lang="en-US" sz="1100" dirty="0" smtClean="0">
                <a:ln>
                  <a:solidFill>
                    <a:srgbClr val="00B0F0"/>
                  </a:solidFill>
                </a:ln>
                <a:solidFill>
                  <a:srgbClr val="00B0F0"/>
                </a:solidFill>
              </a:rPr>
              <a:t> IS TABLE OF </a:t>
            </a:r>
            <a:r>
              <a:rPr lang="en-US" sz="1100" dirty="0" err="1" smtClean="0">
                <a:ln>
                  <a:solidFill>
                    <a:srgbClr val="00B0F0"/>
                  </a:solidFill>
                </a:ln>
                <a:solidFill>
                  <a:srgbClr val="00B0F0"/>
                </a:solidFill>
              </a:rPr>
              <a:t>emp.empno%TYPE</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enums</a:t>
            </a: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NumList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 </a:t>
            </a:r>
            <a:r>
              <a:rPr lang="en-US" sz="1100" dirty="0" smtClean="0">
                <a:ln>
                  <a:solidFill>
                    <a:srgbClr val="00B0F0"/>
                  </a:solidFill>
                </a:ln>
                <a:solidFill>
                  <a:srgbClr val="00B0F0"/>
                </a:solidFill>
              </a:rPr>
              <a:t>number;</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number :=1;</a:t>
            </a:r>
          </a:p>
          <a:p>
            <a:pPr>
              <a:lnSpc>
                <a:spcPct val="120000"/>
              </a:lnSpc>
              <a:buNone/>
            </a:pPr>
            <a:r>
              <a:rPr lang="en-US" sz="1100" dirty="0" smtClean="0">
                <a:ln>
                  <a:solidFill>
                    <a:srgbClr val="00B0F0"/>
                  </a:solidFill>
                </a:ln>
                <a:solidFill>
                  <a:srgbClr val="00B0F0"/>
                </a:solidFill>
              </a:rPr>
              <a:t>BEGIN</a:t>
            </a:r>
          </a:p>
          <a:p>
            <a:pPr>
              <a:lnSpc>
                <a:spcPct val="120000"/>
              </a:lnSpc>
              <a:buNone/>
            </a:pPr>
            <a:r>
              <a:rPr lang="en-US" sz="1100" dirty="0" smtClean="0">
                <a:ln>
                  <a:solidFill>
                    <a:srgbClr val="00B0F0"/>
                  </a:solidFill>
                </a:ln>
                <a:solidFill>
                  <a:srgbClr val="00B0F0"/>
                </a:solidFill>
              </a:rPr>
              <a:t>		DELETE </a:t>
            </a:r>
            <a:r>
              <a:rPr lang="en-US" sz="1100" dirty="0" smtClean="0">
                <a:ln>
                  <a:solidFill>
                    <a:srgbClr val="00B0F0"/>
                  </a:solidFill>
                </a:ln>
                <a:solidFill>
                  <a:srgbClr val="00B0F0"/>
                </a:solidFill>
              </a:rPr>
              <a:t>FROM </a:t>
            </a:r>
            <a:r>
              <a:rPr lang="en-US" sz="1100" dirty="0" err="1" smtClean="0">
                <a:ln>
                  <a:solidFill>
                    <a:srgbClr val="00B0F0"/>
                  </a:solidFill>
                </a:ln>
                <a:solidFill>
                  <a:srgbClr val="00B0F0"/>
                </a:solidFill>
              </a:rPr>
              <a:t>emp</a:t>
            </a:r>
            <a:r>
              <a:rPr lang="en-US" sz="1100" dirty="0" smtClean="0">
                <a:ln>
                  <a:solidFill>
                    <a:srgbClr val="00B0F0"/>
                  </a:solidFill>
                </a:ln>
                <a:solidFill>
                  <a:srgbClr val="00B0F0"/>
                </a:solidFill>
              </a:rPr>
              <a:t> WHERE </a:t>
            </a:r>
            <a:r>
              <a:rPr lang="en-US" sz="1100" dirty="0" err="1" smtClean="0">
                <a:ln>
                  <a:solidFill>
                    <a:srgbClr val="00B0F0"/>
                  </a:solidFill>
                </a:ln>
                <a:solidFill>
                  <a:srgbClr val="00B0F0"/>
                </a:solidFill>
              </a:rPr>
              <a:t>deptno</a:t>
            </a:r>
            <a:r>
              <a:rPr lang="en-US" sz="1100" dirty="0" smtClean="0">
                <a:ln>
                  <a:solidFill>
                    <a:srgbClr val="00B0F0"/>
                  </a:solidFill>
                </a:ln>
                <a:solidFill>
                  <a:srgbClr val="00B0F0"/>
                </a:solidFill>
              </a:rPr>
              <a:t> = 30 RETURNING </a:t>
            </a:r>
            <a:r>
              <a:rPr lang="en-US" sz="1100" dirty="0" err="1" smtClean="0">
                <a:ln>
                  <a:solidFill>
                    <a:srgbClr val="00B0F0"/>
                  </a:solidFill>
                </a:ln>
                <a:solidFill>
                  <a:srgbClr val="00B0F0"/>
                </a:solidFill>
              </a:rPr>
              <a:t>empno</a:t>
            </a:r>
            <a:r>
              <a:rPr lang="en-US" sz="1100" dirty="0" smtClean="0">
                <a:ln>
                  <a:solidFill>
                    <a:srgbClr val="00B0F0"/>
                  </a:solidFill>
                </a:ln>
                <a:solidFill>
                  <a:srgbClr val="00B0F0"/>
                </a:solidFill>
              </a:rPr>
              <a:t> BULK COLLECT INTO </a:t>
            </a:r>
            <a:r>
              <a:rPr lang="en-US" sz="1100" dirty="0" err="1" smtClean="0">
                <a:ln>
                  <a:solidFill>
                    <a:srgbClr val="00B0F0"/>
                  </a:solidFill>
                </a:ln>
                <a:solidFill>
                  <a:srgbClr val="00B0F0"/>
                </a:solidFill>
              </a:rPr>
              <a:t>enums</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a:t>
            </a:r>
            <a:r>
              <a:rPr lang="en-US" sz="1100" dirty="0" smtClean="0">
                <a:ln>
                  <a:solidFill>
                    <a:srgbClr val="00B0F0"/>
                  </a:solidFill>
                </a:ln>
                <a:solidFill>
                  <a:srgbClr val="00B0F0"/>
                </a:solidFill>
              </a:rPr>
              <a:t>:=</a:t>
            </a:r>
            <a:r>
              <a:rPr lang="en-US" sz="1100" dirty="0" err="1" smtClean="0">
                <a:ln>
                  <a:solidFill>
                    <a:srgbClr val="00B0F0"/>
                  </a:solidFill>
                </a:ln>
                <a:solidFill>
                  <a:srgbClr val="00B0F0"/>
                </a:solidFill>
              </a:rPr>
              <a:t>enums.count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While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&lt;=a loop</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Dbms_output.put_line</a:t>
            </a:r>
            <a:r>
              <a:rPr lang="en-US" sz="1100" dirty="0" smtClean="0">
                <a:ln>
                  <a:solidFill>
                    <a:srgbClr val="00B0F0"/>
                  </a:solidFill>
                </a:ln>
                <a:solidFill>
                  <a:srgbClr val="00B0F0"/>
                </a:solidFill>
              </a:rPr>
              <a:t>(</a:t>
            </a:r>
            <a:r>
              <a:rPr lang="en-US" sz="1100" dirty="0" err="1" smtClean="0">
                <a:ln>
                  <a:solidFill>
                    <a:srgbClr val="00B0F0"/>
                  </a:solidFill>
                </a:ln>
                <a:solidFill>
                  <a:srgbClr val="00B0F0"/>
                </a:solidFill>
              </a:rPr>
              <a:t>enums</a:t>
            </a:r>
            <a:r>
              <a:rPr lang="en-US" sz="1100" dirty="0" smtClean="0">
                <a:ln>
                  <a:solidFill>
                    <a:srgbClr val="00B0F0"/>
                  </a:solidFill>
                </a:ln>
                <a:solidFill>
                  <a:srgbClr val="00B0F0"/>
                </a:solidFill>
              </a:rPr>
              <a:t>(</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:=ctr+1;</a:t>
            </a:r>
          </a:p>
          <a:p>
            <a:pPr>
              <a:lnSpc>
                <a:spcPct val="120000"/>
              </a:lnSpc>
              <a:buNone/>
            </a:pPr>
            <a:r>
              <a:rPr lang="en-US" sz="1100" dirty="0" smtClean="0">
                <a:ln>
                  <a:solidFill>
                    <a:srgbClr val="00B0F0"/>
                  </a:solidFill>
                </a:ln>
                <a:solidFill>
                  <a:srgbClr val="00B0F0"/>
                </a:solidFill>
              </a:rPr>
              <a:t> 	</a:t>
            </a:r>
            <a:r>
              <a:rPr lang="en-US" sz="1100" dirty="0" smtClean="0">
                <a:ln>
                  <a:solidFill>
                    <a:srgbClr val="00B0F0"/>
                  </a:solidFill>
                </a:ln>
                <a:solidFill>
                  <a:srgbClr val="00B0F0"/>
                </a:solidFill>
              </a:rPr>
              <a:t>	End </a:t>
            </a:r>
            <a:r>
              <a:rPr lang="en-US" sz="1100" dirty="0" smtClean="0">
                <a:ln>
                  <a:solidFill>
                    <a:srgbClr val="00B0F0"/>
                  </a:solidFill>
                </a:ln>
                <a:solidFill>
                  <a:srgbClr val="00B0F0"/>
                </a:solidFill>
              </a:rPr>
              <a:t>loop;</a:t>
            </a:r>
          </a:p>
          <a:p>
            <a:pPr>
              <a:lnSpc>
                <a:spcPct val="120000"/>
              </a:lnSpc>
              <a:buNone/>
            </a:pPr>
            <a:r>
              <a:rPr lang="en-US" sz="1100" dirty="0" smtClean="0">
                <a:ln>
                  <a:solidFill>
                    <a:srgbClr val="00B0F0"/>
                  </a:solidFill>
                </a:ln>
                <a:solidFill>
                  <a:srgbClr val="00B0F0"/>
                </a:solidFill>
              </a:rPr>
              <a:t>END;</a:t>
            </a:r>
          </a:p>
          <a:p>
            <a:pPr>
              <a:lnSpc>
                <a:spcPct val="120000"/>
              </a:lnSpc>
              <a:buNone/>
            </a:pPr>
            <a:r>
              <a:rPr lang="en-US" sz="1100" dirty="0" smtClean="0">
                <a:ln>
                  <a:solidFill>
                    <a:srgbClr val="00B0F0"/>
                  </a:solidFill>
                </a:ln>
                <a:solidFill>
                  <a:srgbClr val="00B0F0"/>
                </a:solidFill>
              </a:rPr>
              <a:t>/</a:t>
            </a:r>
          </a:p>
          <a:p>
            <a:pPr>
              <a:buNone/>
            </a:pPr>
            <a:endParaRPr lang="en-US" sz="9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1.10: Bulk Collect									…..</a:t>
            </a:r>
            <a:r>
              <a:rPr lang="en-US" sz="1400" b="1" dirty="0" err="1" smtClean="0">
                <a:latin typeface="Candara"/>
              </a:rPr>
              <a:t>contd</a:t>
            </a:r>
            <a:r>
              <a:rPr lang="en-US" sz="1400" b="1" dirty="0" smtClean="0">
                <a:latin typeface="Candara"/>
              </a:rPr>
              <a:t/>
            </a:r>
            <a:br>
              <a:rPr lang="en-US" sz="1400" b="1" dirty="0" smtClean="0">
                <a:latin typeface="Candara"/>
              </a:rPr>
            </a:br>
            <a:r>
              <a:rPr lang="en-US" sz="1800" dirty="0" smtClean="0"/>
              <a:t> Retrieving DML Results into a Collection with the RETURNING INTO </a:t>
            </a:r>
            <a:r>
              <a:rPr lang="en-US" sz="1800" dirty="0" smtClean="0"/>
              <a:t>Clause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92500"/>
          </a:bodyPr>
          <a:lstStyle/>
          <a:p>
            <a:pPr algn="just"/>
            <a:r>
              <a:rPr lang="en-US" sz="2000" dirty="0" smtClean="0"/>
              <a:t>You </a:t>
            </a:r>
            <a:r>
              <a:rPr lang="en-US" sz="2000" dirty="0" smtClean="0"/>
              <a:t>can use the BULK COLLECT clause only in tools which include PL SQL  engine Otherwise, you get the error </a:t>
            </a:r>
            <a:r>
              <a:rPr lang="en-US" sz="2000" i="1" dirty="0" smtClean="0"/>
              <a:t>this feature is not supported in client-side  programs</a:t>
            </a:r>
            <a:r>
              <a:rPr lang="en-US" sz="2000" dirty="0" smtClean="0"/>
              <a:t>.</a:t>
            </a:r>
          </a:p>
          <a:p>
            <a:pPr algn="just">
              <a:buNone/>
            </a:pPr>
            <a:endParaRPr lang="en-US" sz="2000" dirty="0" smtClean="0"/>
          </a:p>
          <a:p>
            <a:pPr algn="just"/>
            <a:r>
              <a:rPr lang="en-US" sz="2000" dirty="0" smtClean="0"/>
              <a:t>All </a:t>
            </a:r>
            <a:r>
              <a:rPr lang="en-US" sz="2000" dirty="0" smtClean="0"/>
              <a:t>targets in a BULK COLLECT INTO clause must be collections, as the following example shows names is a collection, but not salary, hence error.</a:t>
            </a:r>
          </a:p>
          <a:p>
            <a:pPr>
              <a:lnSpc>
                <a:spcPct val="120000"/>
              </a:lnSpc>
              <a:buNone/>
            </a:pPr>
            <a:r>
              <a:rPr lang="en-US" sz="1100" dirty="0" smtClean="0">
                <a:ln>
                  <a:solidFill>
                    <a:srgbClr val="00B0F0"/>
                  </a:solidFill>
                </a:ln>
                <a:solidFill>
                  <a:srgbClr val="00B0F0"/>
                </a:solidFill>
              </a:rPr>
              <a:t>	DECLARE</a:t>
            </a:r>
            <a:endParaRPr lang="en-US" sz="1100" dirty="0" smtClean="0">
              <a:ln>
                <a:solidFill>
                  <a:srgbClr val="00B0F0"/>
                </a:solidFill>
              </a:ln>
              <a:solidFill>
                <a:srgbClr val="00B0F0"/>
              </a:solidFill>
            </a:endParaRPr>
          </a:p>
          <a:p>
            <a:pPr>
              <a:lnSpc>
                <a:spcPct val="120000"/>
              </a:lnSpc>
              <a:buNone/>
            </a:pPr>
            <a:r>
              <a:rPr lang="en-US" sz="1100" dirty="0" smtClean="0">
                <a:ln>
                  <a:solidFill>
                    <a:srgbClr val="00B0F0"/>
                  </a:solidFill>
                </a:ln>
                <a:solidFill>
                  <a:srgbClr val="00B0F0"/>
                </a:solidFill>
              </a:rPr>
              <a:t>		TYPE </a:t>
            </a:r>
            <a:r>
              <a:rPr lang="en-US" sz="1100" dirty="0" err="1" smtClean="0">
                <a:ln>
                  <a:solidFill>
                    <a:srgbClr val="00B0F0"/>
                  </a:solidFill>
                </a:ln>
                <a:solidFill>
                  <a:srgbClr val="00B0F0"/>
                </a:solidFill>
              </a:rPr>
              <a:t>NameList</a:t>
            </a:r>
            <a:r>
              <a:rPr lang="en-US" sz="1100" dirty="0" smtClean="0">
                <a:ln>
                  <a:solidFill>
                    <a:srgbClr val="00B0F0"/>
                  </a:solidFill>
                </a:ln>
                <a:solidFill>
                  <a:srgbClr val="00B0F0"/>
                </a:solidFill>
              </a:rPr>
              <a:t> IS TABLE OF </a:t>
            </a:r>
            <a:r>
              <a:rPr lang="en-US" sz="1100" dirty="0" err="1" smtClean="0">
                <a:ln>
                  <a:solidFill>
                    <a:srgbClr val="00B0F0"/>
                  </a:solidFill>
                </a:ln>
                <a:solidFill>
                  <a:srgbClr val="00B0F0"/>
                </a:solidFill>
              </a:rPr>
              <a:t>emp.ename%TYPE</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names </a:t>
            </a:r>
            <a:r>
              <a:rPr lang="en-US" sz="1100" dirty="0" err="1" smtClean="0">
                <a:ln>
                  <a:solidFill>
                    <a:srgbClr val="00B0F0"/>
                  </a:solidFill>
                </a:ln>
                <a:solidFill>
                  <a:srgbClr val="00B0F0"/>
                </a:solidFill>
              </a:rPr>
              <a:t>NameList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salary </a:t>
            </a:r>
            <a:r>
              <a:rPr lang="en-US" sz="1100" dirty="0" err="1" smtClean="0">
                <a:ln>
                  <a:solidFill>
                    <a:srgbClr val="00B0F0"/>
                  </a:solidFill>
                </a:ln>
                <a:solidFill>
                  <a:srgbClr val="00B0F0"/>
                </a:solidFill>
              </a:rPr>
              <a:t>emp.sal%TYPE</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BEGIN</a:t>
            </a:r>
            <a:endParaRPr lang="en-US" sz="1100" dirty="0" smtClean="0">
              <a:ln>
                <a:solidFill>
                  <a:srgbClr val="00B0F0"/>
                </a:solidFill>
              </a:ln>
              <a:solidFill>
                <a:srgbClr val="00B0F0"/>
              </a:solidFill>
            </a:endParaRPr>
          </a:p>
          <a:p>
            <a:pPr>
              <a:lnSpc>
                <a:spcPct val="120000"/>
              </a:lnSpc>
              <a:buNone/>
            </a:pPr>
            <a:r>
              <a:rPr lang="en-US" sz="1100" dirty="0" smtClean="0">
                <a:ln>
                  <a:solidFill>
                    <a:srgbClr val="00B0F0"/>
                  </a:solidFill>
                </a:ln>
                <a:solidFill>
                  <a:srgbClr val="00B0F0"/>
                </a:solidFill>
              </a:rPr>
              <a:t>		SELECT </a:t>
            </a:r>
            <a:r>
              <a:rPr lang="en-US" sz="1100" dirty="0" err="1" smtClean="0">
                <a:ln>
                  <a:solidFill>
                    <a:srgbClr val="00B0F0"/>
                  </a:solidFill>
                </a:ln>
                <a:solidFill>
                  <a:srgbClr val="00B0F0"/>
                </a:solidFill>
              </a:rPr>
              <a:t>ename</a:t>
            </a: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sal</a:t>
            </a:r>
            <a:r>
              <a:rPr lang="en-US" sz="1100" dirty="0" smtClean="0">
                <a:ln>
                  <a:solidFill>
                    <a:srgbClr val="00B0F0"/>
                  </a:solidFill>
                </a:ln>
                <a:solidFill>
                  <a:srgbClr val="00B0F0"/>
                </a:solidFill>
              </a:rPr>
              <a:t> BULK COLLECT INTO names, salary from </a:t>
            </a:r>
            <a:r>
              <a:rPr lang="en-US" sz="1100" dirty="0" err="1" smtClean="0">
                <a:ln>
                  <a:solidFill>
                    <a:srgbClr val="00B0F0"/>
                  </a:solidFill>
                </a:ln>
                <a:solidFill>
                  <a:srgbClr val="00B0F0"/>
                </a:solidFill>
              </a:rPr>
              <a:t>emp</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END</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t>
            </a:r>
          </a:p>
          <a:p>
            <a:pPr algn="just">
              <a:buNone/>
            </a:pPr>
            <a:r>
              <a:rPr lang="en-US" sz="1300" dirty="0" smtClean="0"/>
              <a:t>PLS-00497</a:t>
            </a:r>
            <a:r>
              <a:rPr lang="en-US" sz="1300" dirty="0" smtClean="0"/>
              <a:t>: cannot mix between single row and multi-row (BULK) in INTO list</a:t>
            </a:r>
            <a:endParaRPr lang="en-US" sz="1300" dirty="0" smtClean="0"/>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1.11: Restriction on BULK-collect</a:t>
            </a:r>
            <a:br>
              <a:rPr lang="en-US" sz="1400" b="1" dirty="0" smtClean="0">
                <a:latin typeface="Candara"/>
              </a:rPr>
            </a:br>
            <a:r>
              <a:rPr lang="en-US" sz="2200" dirty="0" smtClean="0"/>
              <a:t>Restriction on RETURNING…..BULK COLLECT INTO</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6" y="926306"/>
            <a:ext cx="3709904" cy="3771900"/>
          </a:xfrm>
        </p:spPr>
        <p:txBody>
          <a:bodyPr>
            <a:normAutofit/>
          </a:bodyPr>
          <a:lstStyle/>
          <a:p>
            <a:pPr algn="just">
              <a:defRPr/>
            </a:pPr>
            <a:r>
              <a:rPr lang="en-US" dirty="0" smtClean="0"/>
              <a:t>Embedded in the Oracle RDBMS, the PL/SQL engine accepts any valid PL/SQL block or subprogram. As the </a:t>
            </a:r>
            <a:r>
              <a:rPr lang="en-US" dirty="0" smtClean="0"/>
              <a:t>figure </a:t>
            </a:r>
            <a:r>
              <a:rPr lang="en-US" dirty="0" smtClean="0"/>
              <a:t>shows, the PL/SQL engine executes procedural statements but sends SQL statements to the SQL engine, which executes the SQL statements and, in some cases, returns data to the PL/SQL engine</a:t>
            </a:r>
            <a:r>
              <a:rPr lang="en-US" dirty="0" smtClean="0"/>
              <a:t>.</a:t>
            </a:r>
            <a:endParaRPr lang="en-US"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 </a:t>
            </a:r>
            <a:r>
              <a:rPr lang="en-US" sz="1400" dirty="0" smtClean="0">
                <a:latin typeface="Candara"/>
              </a:rPr>
              <a:t>Need for BULK operations</a:t>
            </a:r>
            <a:r>
              <a:rPr lang="en-US" sz="1200" b="1" dirty="0" smtClean="0">
                <a:latin typeface="Candara"/>
              </a:rPr>
              <a:t/>
            </a:r>
            <a:br>
              <a:rPr lang="en-US" sz="1200" b="1" dirty="0" smtClean="0">
                <a:latin typeface="Candara"/>
              </a:rPr>
            </a:br>
            <a:r>
              <a:rPr lang="en-US" b="1" dirty="0" smtClean="0">
                <a:latin typeface="Candara"/>
              </a:rPr>
              <a:t>Working of SQL statements through PLSQL blocks</a:t>
            </a:r>
            <a:endParaRPr lang="en-US" sz="2400" b="1" dirty="0" smtClean="0">
              <a:latin typeface="Candara"/>
            </a:endParaRPr>
          </a:p>
        </p:txBody>
      </p:sp>
      <p:pic>
        <p:nvPicPr>
          <p:cNvPr id="4" name="Picture 3"/>
          <p:cNvPicPr/>
          <p:nvPr/>
        </p:nvPicPr>
        <p:blipFill>
          <a:blip r:embed="rId3" cstate="print"/>
          <a:srcRect/>
          <a:stretch>
            <a:fillRect/>
          </a:stretch>
        </p:blipFill>
        <p:spPr bwMode="auto">
          <a:xfrm>
            <a:off x="4150895" y="926429"/>
            <a:ext cx="4993105" cy="3597442"/>
          </a:xfrm>
          <a:prstGeom prst="rect">
            <a:avLst/>
          </a:prstGeom>
          <a:noFill/>
          <a:ln w="9525">
            <a:noFill/>
            <a:miter lim="800000"/>
            <a:headEnd/>
            <a:tailEnd/>
          </a:ln>
        </p:spPr>
      </p:pic>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00644"/>
            <a:ext cx="9144000" cy="4206240"/>
          </a:xfrm>
        </p:spPr>
        <p:txBody>
          <a:bodyPr>
            <a:normAutofit fontScale="47500" lnSpcReduction="20000"/>
          </a:bodyPr>
          <a:lstStyle/>
          <a:p>
            <a:pPr algn="just"/>
            <a:endParaRPr lang="en-US" sz="2000" dirty="0" smtClean="0"/>
          </a:p>
          <a:p>
            <a:pPr algn="just"/>
            <a:r>
              <a:rPr lang="en-US" sz="2000" dirty="0" smtClean="0"/>
              <a:t>You </a:t>
            </a:r>
            <a:r>
              <a:rPr lang="en-US" sz="2000" dirty="0" smtClean="0"/>
              <a:t>can combine the BULK COLLECT clause with a FORALL statement, in which case, the SQL engine bulk-binds column values incrementally. In the following example, if collection </a:t>
            </a:r>
            <a:r>
              <a:rPr lang="en-US" sz="2000" dirty="0" err="1" smtClean="0"/>
              <a:t>dnums</a:t>
            </a:r>
            <a:r>
              <a:rPr lang="en-US" sz="2000" dirty="0" smtClean="0"/>
              <a:t> has 3 elements, each of which causes 2 rows to be deleted, then collection </a:t>
            </a:r>
            <a:r>
              <a:rPr lang="en-US" sz="2000" dirty="0" err="1" smtClean="0"/>
              <a:t>enums</a:t>
            </a:r>
            <a:r>
              <a:rPr lang="en-US" sz="2000" dirty="0" smtClean="0"/>
              <a:t> has 6 elements when the statement completes</a:t>
            </a:r>
            <a:r>
              <a:rPr lang="en-US" sz="2000" dirty="0" smtClean="0"/>
              <a:t>:</a:t>
            </a:r>
          </a:p>
          <a:p>
            <a:pPr>
              <a:lnSpc>
                <a:spcPct val="140000"/>
              </a:lnSpc>
              <a:buNone/>
            </a:pPr>
            <a:r>
              <a:rPr lang="en-US" sz="1100" dirty="0" smtClean="0">
                <a:ln>
                  <a:solidFill>
                    <a:srgbClr val="00B0F0"/>
                  </a:solidFill>
                </a:ln>
                <a:solidFill>
                  <a:srgbClr val="00B0F0"/>
                </a:solidFill>
              </a:rPr>
              <a:t>	</a:t>
            </a:r>
            <a:r>
              <a:rPr lang="en-US" sz="1200" dirty="0" smtClean="0">
                <a:ln>
                  <a:solidFill>
                    <a:srgbClr val="00B0F0"/>
                  </a:solidFill>
                </a:ln>
                <a:solidFill>
                  <a:srgbClr val="00B0F0"/>
                </a:solidFill>
              </a:rPr>
              <a:t>Declare</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TYPE </a:t>
            </a:r>
            <a:r>
              <a:rPr lang="en-US" sz="1200" dirty="0" err="1" smtClean="0">
                <a:ln>
                  <a:solidFill>
                    <a:srgbClr val="00B0F0"/>
                  </a:solidFill>
                </a:ln>
                <a:solidFill>
                  <a:srgbClr val="00B0F0"/>
                </a:solidFill>
              </a:rPr>
              <a:t>dNumList</a:t>
            </a:r>
            <a:r>
              <a:rPr lang="en-US" sz="1200" dirty="0" smtClean="0">
                <a:ln>
                  <a:solidFill>
                    <a:srgbClr val="00B0F0"/>
                  </a:solidFill>
                </a:ln>
                <a:solidFill>
                  <a:srgbClr val="00B0F0"/>
                </a:solidFill>
              </a:rPr>
              <a:t> IS TABLE OF </a:t>
            </a:r>
            <a:r>
              <a:rPr lang="en-US" sz="1200" dirty="0" err="1" smtClean="0">
                <a:ln>
                  <a:solidFill>
                    <a:srgbClr val="00B0F0"/>
                  </a:solidFill>
                </a:ln>
                <a:solidFill>
                  <a:srgbClr val="00B0F0"/>
                </a:solidFill>
              </a:rPr>
              <a:t>dept.deptno%TYPE</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dnums</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dNumList</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TYPE </a:t>
            </a:r>
            <a:r>
              <a:rPr lang="en-US" sz="1200" dirty="0" err="1" smtClean="0">
                <a:ln>
                  <a:solidFill>
                    <a:srgbClr val="00B0F0"/>
                  </a:solidFill>
                </a:ln>
                <a:solidFill>
                  <a:srgbClr val="00B0F0"/>
                </a:solidFill>
              </a:rPr>
              <a:t>eNumList</a:t>
            </a:r>
            <a:r>
              <a:rPr lang="en-US" sz="1200" dirty="0" smtClean="0">
                <a:ln>
                  <a:solidFill>
                    <a:srgbClr val="00B0F0"/>
                  </a:solidFill>
                </a:ln>
                <a:solidFill>
                  <a:srgbClr val="00B0F0"/>
                </a:solidFill>
              </a:rPr>
              <a:t> IS TABLE OF </a:t>
            </a:r>
            <a:r>
              <a:rPr lang="en-US" sz="1200" dirty="0" err="1" smtClean="0">
                <a:ln>
                  <a:solidFill>
                    <a:srgbClr val="00B0F0"/>
                  </a:solidFill>
                </a:ln>
                <a:solidFill>
                  <a:srgbClr val="00B0F0"/>
                </a:solidFill>
              </a:rPr>
              <a:t>emp.empno%TYPE</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enums</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eNumList</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a </a:t>
            </a:r>
            <a:r>
              <a:rPr lang="en-US" sz="1200" dirty="0" smtClean="0">
                <a:ln>
                  <a:solidFill>
                    <a:srgbClr val="00B0F0"/>
                  </a:solidFill>
                </a:ln>
                <a:solidFill>
                  <a:srgbClr val="00B0F0"/>
                </a:solidFill>
              </a:rPr>
              <a:t>number;</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number :=1;</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begin</a:t>
            </a:r>
            <a:endParaRPr lang="en-US" sz="1200" dirty="0" smtClean="0">
              <a:ln>
                <a:solidFill>
                  <a:srgbClr val="00B0F0"/>
                </a:solidFill>
              </a:ln>
              <a:solidFill>
                <a:srgbClr val="00B0F0"/>
              </a:solidFill>
            </a:endParaRP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select </a:t>
            </a:r>
            <a:r>
              <a:rPr lang="en-US" sz="1200" dirty="0" err="1" smtClean="0">
                <a:ln>
                  <a:solidFill>
                    <a:srgbClr val="00B0F0"/>
                  </a:solidFill>
                </a:ln>
                <a:solidFill>
                  <a:srgbClr val="00B0F0"/>
                </a:solidFill>
              </a:rPr>
              <a:t>deptno</a:t>
            </a:r>
            <a:r>
              <a:rPr lang="en-US" sz="1200" dirty="0" smtClean="0">
                <a:ln>
                  <a:solidFill>
                    <a:srgbClr val="00B0F0"/>
                  </a:solidFill>
                </a:ln>
                <a:solidFill>
                  <a:srgbClr val="00B0F0"/>
                </a:solidFill>
              </a:rPr>
              <a:t> bulk collect into </a:t>
            </a:r>
            <a:r>
              <a:rPr lang="en-US" sz="1200" dirty="0" err="1" smtClean="0">
                <a:ln>
                  <a:solidFill>
                    <a:srgbClr val="00B0F0"/>
                  </a:solidFill>
                </a:ln>
                <a:solidFill>
                  <a:srgbClr val="00B0F0"/>
                </a:solidFill>
              </a:rPr>
              <a:t>dnums</a:t>
            </a:r>
            <a:r>
              <a:rPr lang="en-US" sz="1200" dirty="0" smtClean="0">
                <a:ln>
                  <a:solidFill>
                    <a:srgbClr val="00B0F0"/>
                  </a:solidFill>
                </a:ln>
                <a:solidFill>
                  <a:srgbClr val="00B0F0"/>
                </a:solidFill>
              </a:rPr>
              <a:t> from dept where </a:t>
            </a:r>
            <a:r>
              <a:rPr lang="en-US" sz="1200" dirty="0" err="1" smtClean="0">
                <a:ln>
                  <a:solidFill>
                    <a:srgbClr val="00B0F0"/>
                  </a:solidFill>
                </a:ln>
                <a:solidFill>
                  <a:srgbClr val="00B0F0"/>
                </a:solidFill>
              </a:rPr>
              <a:t>deptno</a:t>
            </a:r>
            <a:r>
              <a:rPr lang="en-US" sz="1200" dirty="0" smtClean="0">
                <a:ln>
                  <a:solidFill>
                    <a:srgbClr val="00B0F0"/>
                  </a:solidFill>
                </a:ln>
                <a:solidFill>
                  <a:srgbClr val="00B0F0"/>
                </a:solidFill>
              </a:rPr>
              <a:t>&lt;=30;</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FORALL </a:t>
            </a:r>
            <a:r>
              <a:rPr lang="en-US" sz="1200" dirty="0" smtClean="0">
                <a:ln>
                  <a:solidFill>
                    <a:srgbClr val="00B0F0"/>
                  </a:solidFill>
                </a:ln>
                <a:solidFill>
                  <a:srgbClr val="00B0F0"/>
                </a:solidFill>
              </a:rPr>
              <a:t>j IN </a:t>
            </a:r>
            <a:r>
              <a:rPr lang="en-US" sz="1200" dirty="0" err="1" smtClean="0">
                <a:ln>
                  <a:solidFill>
                    <a:srgbClr val="00B0F0"/>
                  </a:solidFill>
                </a:ln>
                <a:solidFill>
                  <a:srgbClr val="00B0F0"/>
                </a:solidFill>
              </a:rPr>
              <a:t>dnums.FIRST</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dnums.LAST</a:t>
            </a:r>
            <a:r>
              <a:rPr lang="en-US" sz="1200" dirty="0" smtClean="0">
                <a:ln>
                  <a:solidFill>
                    <a:srgbClr val="00B0F0"/>
                  </a:solidFill>
                </a:ln>
                <a:solidFill>
                  <a:srgbClr val="00B0F0"/>
                </a:solidFill>
              </a:rPr>
              <a:t> DELETE </a:t>
            </a:r>
            <a:r>
              <a:rPr lang="en-US" sz="1200" dirty="0" smtClean="0">
                <a:ln>
                  <a:solidFill>
                    <a:srgbClr val="00B0F0"/>
                  </a:solidFill>
                </a:ln>
                <a:solidFill>
                  <a:srgbClr val="00B0F0"/>
                </a:solidFill>
              </a:rPr>
              <a:t>FROM </a:t>
            </a:r>
            <a:r>
              <a:rPr lang="en-US" sz="1200" dirty="0" err="1" smtClean="0">
                <a:ln>
                  <a:solidFill>
                    <a:srgbClr val="00B0F0"/>
                  </a:solidFill>
                </a:ln>
                <a:solidFill>
                  <a:srgbClr val="00B0F0"/>
                </a:solidFill>
              </a:rPr>
              <a:t>emp</a:t>
            </a:r>
            <a:r>
              <a:rPr lang="en-US" sz="1200" dirty="0" smtClean="0">
                <a:ln>
                  <a:solidFill>
                    <a:srgbClr val="00B0F0"/>
                  </a:solidFill>
                </a:ln>
                <a:solidFill>
                  <a:srgbClr val="00B0F0"/>
                </a:solidFill>
              </a:rPr>
              <a:t> WHERE </a:t>
            </a:r>
            <a:r>
              <a:rPr lang="en-US" sz="1200" dirty="0" err="1" smtClean="0">
                <a:ln>
                  <a:solidFill>
                    <a:srgbClr val="00B0F0"/>
                  </a:solidFill>
                </a:ln>
                <a:solidFill>
                  <a:srgbClr val="00B0F0"/>
                </a:solidFill>
              </a:rPr>
              <a:t>deptno</a:t>
            </a:r>
            <a:r>
              <a:rPr lang="en-US" sz="1200" dirty="0" smtClean="0">
                <a:ln>
                  <a:solidFill>
                    <a:srgbClr val="00B0F0"/>
                  </a:solidFill>
                </a:ln>
                <a:solidFill>
                  <a:srgbClr val="00B0F0"/>
                </a:solidFill>
              </a:rPr>
              <a:t> = </a:t>
            </a:r>
            <a:r>
              <a:rPr lang="en-US" sz="1200" dirty="0" err="1" smtClean="0">
                <a:ln>
                  <a:solidFill>
                    <a:srgbClr val="00B0F0"/>
                  </a:solidFill>
                </a:ln>
                <a:solidFill>
                  <a:srgbClr val="00B0F0"/>
                </a:solidFill>
              </a:rPr>
              <a:t>dnums</a:t>
            </a:r>
            <a:r>
              <a:rPr lang="en-US" sz="1200" dirty="0" smtClean="0">
                <a:ln>
                  <a:solidFill>
                    <a:srgbClr val="00B0F0"/>
                  </a:solidFill>
                </a:ln>
                <a:solidFill>
                  <a:srgbClr val="00B0F0"/>
                </a:solidFill>
              </a:rPr>
              <a:t>(j) RETURNING </a:t>
            </a:r>
            <a:r>
              <a:rPr lang="en-US" sz="1200" dirty="0" err="1" smtClean="0">
                <a:ln>
                  <a:solidFill>
                    <a:srgbClr val="00B0F0"/>
                  </a:solidFill>
                </a:ln>
                <a:solidFill>
                  <a:srgbClr val="00B0F0"/>
                </a:solidFill>
              </a:rPr>
              <a:t>empno</a:t>
            </a:r>
            <a:r>
              <a:rPr lang="en-US" sz="1200" dirty="0" smtClean="0">
                <a:ln>
                  <a:solidFill>
                    <a:srgbClr val="00B0F0"/>
                  </a:solidFill>
                </a:ln>
                <a:solidFill>
                  <a:srgbClr val="00B0F0"/>
                </a:solidFill>
              </a:rPr>
              <a:t> BULK COLLECT INTO </a:t>
            </a:r>
            <a:r>
              <a:rPr lang="en-US" sz="1200" dirty="0" err="1" smtClean="0">
                <a:ln>
                  <a:solidFill>
                    <a:srgbClr val="00B0F0"/>
                  </a:solidFill>
                </a:ln>
                <a:solidFill>
                  <a:srgbClr val="00B0F0"/>
                </a:solidFill>
              </a:rPr>
              <a:t>enums</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a</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enums.count</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While </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&lt;=a loop</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Dbms_output.put_line</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enums</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:=ctr+1;</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End </a:t>
            </a:r>
            <a:r>
              <a:rPr lang="en-US" sz="1200" dirty="0" smtClean="0">
                <a:ln>
                  <a:solidFill>
                    <a:srgbClr val="00B0F0"/>
                  </a:solidFill>
                </a:ln>
                <a:solidFill>
                  <a:srgbClr val="00B0F0"/>
                </a:solidFill>
              </a:rPr>
              <a:t>loop;</a:t>
            </a:r>
          </a:p>
          <a:p>
            <a:pPr>
              <a:lnSpc>
                <a:spcPct val="140000"/>
              </a:lnSpc>
              <a:buNone/>
            </a:pPr>
            <a:r>
              <a:rPr lang="en-US" sz="1200" dirty="0" smtClean="0">
                <a:ln>
                  <a:solidFill>
                    <a:srgbClr val="00B0F0"/>
                  </a:solidFill>
                </a:ln>
                <a:solidFill>
                  <a:srgbClr val="00B0F0"/>
                </a:solidFill>
              </a:rPr>
              <a:t> </a:t>
            </a:r>
            <a:r>
              <a:rPr lang="en-US" sz="1200" dirty="0" smtClean="0">
                <a:ln>
                  <a:solidFill>
                    <a:srgbClr val="00B0F0"/>
                  </a:solidFill>
                </a:ln>
                <a:solidFill>
                  <a:srgbClr val="00B0F0"/>
                </a:solidFill>
              </a:rPr>
              <a:t>	END</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a:t>
            </a:r>
          </a:p>
          <a:p>
            <a:pPr>
              <a:lnSpc>
                <a:spcPct val="140000"/>
              </a:lnSpc>
              <a:buNone/>
            </a:pPr>
            <a:r>
              <a:rPr lang="en-US" sz="1800" dirty="0" smtClean="0"/>
              <a:t>	The </a:t>
            </a:r>
            <a:r>
              <a:rPr lang="en-US" sz="1800" dirty="0" smtClean="0"/>
              <a:t>column values returned by each execution of DELETE are added to the values of </a:t>
            </a:r>
            <a:r>
              <a:rPr lang="en-US" sz="1800" dirty="0" err="1" smtClean="0"/>
              <a:t>enum</a:t>
            </a:r>
            <a:r>
              <a:rPr lang="en-US" sz="1800" dirty="0" smtClean="0"/>
              <a:t> returned previously. This is possible with FOR ALL. With a FOR loop, the </a:t>
            </a:r>
            <a:r>
              <a:rPr lang="en-US" sz="1800" dirty="0" smtClean="0"/>
              <a:t>previous values </a:t>
            </a:r>
            <a:r>
              <a:rPr lang="en-US" sz="1800" dirty="0" smtClean="0"/>
              <a:t>would have been overwritten.</a:t>
            </a:r>
            <a:endParaRPr lang="en-US" sz="18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1.13: BULK-Bind and BULK-collect combined </a:t>
            </a:r>
            <a:br>
              <a:rPr lang="en-US" sz="1400" b="1" dirty="0" smtClean="0">
                <a:latin typeface="Candara"/>
              </a:rPr>
            </a:br>
            <a:r>
              <a:rPr lang="en-US" sz="2000" dirty="0" smtClean="0"/>
              <a:t>Using FORALL and BULK COLLECT Together</a:t>
            </a:r>
            <a:br>
              <a:rPr lang="en-US" sz="2000" dirty="0" smtClean="0"/>
            </a:b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6"/>
            <a:ext cx="8823325" cy="3771900"/>
          </a:xfrm>
        </p:spPr>
        <p:txBody>
          <a:bodyPr>
            <a:normAutofit lnSpcReduction="10000"/>
          </a:bodyPr>
          <a:lstStyle/>
          <a:p>
            <a:pPr algn="just"/>
            <a:r>
              <a:rPr lang="en-US" dirty="0" smtClean="0"/>
              <a:t>Each context switch between the PL/SQL and SQL engines adds to overhead.   So, if many switches are required, performance suffers. That can happen when SQL statements execute inside a loop using collection elements as bind variables.  For example, the following DELETE statement is sent to the SQL engine with each iteration of the FOR loop:</a:t>
            </a: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DECLARE</a:t>
            </a:r>
            <a:endParaRPr lang="en-US" sz="1400" dirty="0">
              <a:ln>
                <a:solidFill>
                  <a:srgbClr val="00B0F0"/>
                </a:solidFill>
              </a:ln>
              <a:solidFill>
                <a:srgbClr val="00B0F0"/>
              </a:solidFill>
              <a:latin typeface="+mn-lt"/>
            </a:endParaRP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TYPE </a:t>
            </a:r>
            <a:r>
              <a:rPr lang="en-US" sz="1400" dirty="0" err="1">
                <a:ln>
                  <a:solidFill>
                    <a:srgbClr val="00B0F0"/>
                  </a:solidFill>
                </a:ln>
                <a:solidFill>
                  <a:srgbClr val="00B0F0"/>
                </a:solidFill>
                <a:latin typeface="+mn-lt"/>
              </a:rPr>
              <a:t>NumList</a:t>
            </a:r>
            <a:r>
              <a:rPr lang="en-US" sz="1400" dirty="0">
                <a:ln>
                  <a:solidFill>
                    <a:srgbClr val="00B0F0"/>
                  </a:solidFill>
                </a:ln>
                <a:solidFill>
                  <a:srgbClr val="00B0F0"/>
                </a:solidFill>
                <a:latin typeface="+mn-lt"/>
              </a:rPr>
              <a:t> IS VARRAY(20) OF NUMBER;</a:t>
            </a: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a:t>
            </a:r>
            <a:r>
              <a:rPr lang="en-US" sz="1400" dirty="0" err="1" smtClean="0">
                <a:ln>
                  <a:solidFill>
                    <a:srgbClr val="00B0F0"/>
                  </a:solidFill>
                </a:ln>
                <a:solidFill>
                  <a:srgbClr val="00B0F0"/>
                </a:solidFill>
                <a:latin typeface="+mn-lt"/>
              </a:rPr>
              <a:t>depts</a:t>
            </a:r>
            <a:r>
              <a:rPr lang="en-US" sz="1400" dirty="0" smtClean="0">
                <a:ln>
                  <a:solidFill>
                    <a:srgbClr val="00B0F0"/>
                  </a:solidFill>
                </a:ln>
                <a:solidFill>
                  <a:srgbClr val="00B0F0"/>
                </a:solidFill>
                <a:latin typeface="+mn-lt"/>
              </a:rPr>
              <a:t> </a:t>
            </a:r>
            <a:r>
              <a:rPr lang="en-US" sz="1400" dirty="0" err="1">
                <a:ln>
                  <a:solidFill>
                    <a:srgbClr val="00B0F0"/>
                  </a:solidFill>
                </a:ln>
                <a:solidFill>
                  <a:srgbClr val="00B0F0"/>
                </a:solidFill>
                <a:latin typeface="+mn-lt"/>
              </a:rPr>
              <a:t>NumList</a:t>
            </a:r>
            <a:r>
              <a:rPr lang="en-US" sz="1400" dirty="0">
                <a:ln>
                  <a:solidFill>
                    <a:srgbClr val="00B0F0"/>
                  </a:solidFill>
                </a:ln>
                <a:solidFill>
                  <a:srgbClr val="00B0F0"/>
                </a:solidFill>
                <a:latin typeface="+mn-lt"/>
              </a:rPr>
              <a:t> := </a:t>
            </a:r>
            <a:r>
              <a:rPr lang="en-US" sz="1400" dirty="0" err="1">
                <a:ln>
                  <a:solidFill>
                    <a:srgbClr val="00B0F0"/>
                  </a:solidFill>
                </a:ln>
                <a:solidFill>
                  <a:srgbClr val="00B0F0"/>
                </a:solidFill>
                <a:latin typeface="+mn-lt"/>
              </a:rPr>
              <a:t>NumList</a:t>
            </a:r>
            <a:r>
              <a:rPr lang="en-US" sz="1400" dirty="0">
                <a:ln>
                  <a:solidFill>
                    <a:srgbClr val="00B0F0"/>
                  </a:solidFill>
                </a:ln>
                <a:solidFill>
                  <a:srgbClr val="00B0F0"/>
                </a:solidFill>
                <a:latin typeface="+mn-lt"/>
              </a:rPr>
              <a:t>(10, 30, 70); -- department numbers</a:t>
            </a: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BEGIN</a:t>
            </a:r>
            <a:endParaRPr lang="en-US" sz="1400" dirty="0">
              <a:ln>
                <a:solidFill>
                  <a:srgbClr val="00B0F0"/>
                </a:solidFill>
              </a:ln>
              <a:solidFill>
                <a:srgbClr val="00B0F0"/>
              </a:solidFill>
              <a:latin typeface="+mn-lt"/>
            </a:endParaRP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FOR </a:t>
            </a:r>
            <a:r>
              <a:rPr lang="en-US" sz="1400" dirty="0" err="1">
                <a:ln>
                  <a:solidFill>
                    <a:srgbClr val="00B0F0"/>
                  </a:solidFill>
                </a:ln>
                <a:solidFill>
                  <a:srgbClr val="00B0F0"/>
                </a:solidFill>
                <a:latin typeface="+mn-lt"/>
              </a:rPr>
              <a:t>i</a:t>
            </a:r>
            <a:r>
              <a:rPr lang="en-US" sz="1400" dirty="0">
                <a:ln>
                  <a:solidFill>
                    <a:srgbClr val="00B0F0"/>
                  </a:solidFill>
                </a:ln>
                <a:solidFill>
                  <a:srgbClr val="00B0F0"/>
                </a:solidFill>
                <a:latin typeface="+mn-lt"/>
              </a:rPr>
              <a:t> IN </a:t>
            </a:r>
            <a:r>
              <a:rPr lang="en-US" sz="1400" dirty="0" err="1">
                <a:ln>
                  <a:solidFill>
                    <a:srgbClr val="00B0F0"/>
                  </a:solidFill>
                </a:ln>
                <a:solidFill>
                  <a:srgbClr val="00B0F0"/>
                </a:solidFill>
                <a:latin typeface="+mn-lt"/>
              </a:rPr>
              <a:t>depts.FIRST</a:t>
            </a:r>
            <a:r>
              <a:rPr lang="en-US" sz="1400" dirty="0">
                <a:ln>
                  <a:solidFill>
                    <a:srgbClr val="00B0F0"/>
                  </a:solidFill>
                </a:ln>
                <a:solidFill>
                  <a:srgbClr val="00B0F0"/>
                </a:solidFill>
                <a:latin typeface="+mn-lt"/>
              </a:rPr>
              <a:t>..</a:t>
            </a:r>
            <a:r>
              <a:rPr lang="en-US" sz="1400" dirty="0" err="1">
                <a:ln>
                  <a:solidFill>
                    <a:srgbClr val="00B0F0"/>
                  </a:solidFill>
                </a:ln>
                <a:solidFill>
                  <a:srgbClr val="00B0F0"/>
                </a:solidFill>
                <a:latin typeface="+mn-lt"/>
              </a:rPr>
              <a:t>depts.LAST</a:t>
            </a:r>
            <a:r>
              <a:rPr lang="en-US" sz="1400" dirty="0">
                <a:ln>
                  <a:solidFill>
                    <a:srgbClr val="00B0F0"/>
                  </a:solidFill>
                </a:ln>
                <a:solidFill>
                  <a:srgbClr val="00B0F0"/>
                </a:solidFill>
                <a:latin typeface="+mn-lt"/>
              </a:rPr>
              <a:t> LOOP</a:t>
            </a: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DELETE </a:t>
            </a:r>
            <a:r>
              <a:rPr lang="en-US" sz="1400" dirty="0">
                <a:ln>
                  <a:solidFill>
                    <a:srgbClr val="00B0F0"/>
                  </a:solidFill>
                </a:ln>
                <a:solidFill>
                  <a:srgbClr val="00B0F0"/>
                </a:solidFill>
                <a:latin typeface="+mn-lt"/>
              </a:rPr>
              <a:t>FROM </a:t>
            </a:r>
            <a:r>
              <a:rPr lang="en-US" sz="1400" dirty="0" err="1">
                <a:ln>
                  <a:solidFill>
                    <a:srgbClr val="00B0F0"/>
                  </a:solidFill>
                </a:ln>
                <a:solidFill>
                  <a:srgbClr val="00B0F0"/>
                </a:solidFill>
                <a:latin typeface="+mn-lt"/>
              </a:rPr>
              <a:t>emp</a:t>
            </a:r>
            <a:r>
              <a:rPr lang="en-US" sz="1400" dirty="0">
                <a:ln>
                  <a:solidFill>
                    <a:srgbClr val="00B0F0"/>
                  </a:solidFill>
                </a:ln>
                <a:solidFill>
                  <a:srgbClr val="00B0F0"/>
                </a:solidFill>
                <a:latin typeface="+mn-lt"/>
              </a:rPr>
              <a:t> WHERE </a:t>
            </a:r>
            <a:r>
              <a:rPr lang="en-US" sz="1400" dirty="0" err="1">
                <a:ln>
                  <a:solidFill>
                    <a:srgbClr val="00B0F0"/>
                  </a:solidFill>
                </a:ln>
                <a:solidFill>
                  <a:srgbClr val="00B0F0"/>
                </a:solidFill>
                <a:latin typeface="+mn-lt"/>
              </a:rPr>
              <a:t>deptno</a:t>
            </a:r>
            <a:r>
              <a:rPr lang="en-US" sz="1400" dirty="0">
                <a:ln>
                  <a:solidFill>
                    <a:srgbClr val="00B0F0"/>
                  </a:solidFill>
                </a:ln>
                <a:solidFill>
                  <a:srgbClr val="00B0F0"/>
                </a:solidFill>
                <a:latin typeface="+mn-lt"/>
              </a:rPr>
              <a:t> = </a:t>
            </a:r>
            <a:r>
              <a:rPr lang="en-US" sz="1400" dirty="0" err="1">
                <a:ln>
                  <a:solidFill>
                    <a:srgbClr val="00B0F0"/>
                  </a:solidFill>
                </a:ln>
                <a:solidFill>
                  <a:srgbClr val="00B0F0"/>
                </a:solidFill>
                <a:latin typeface="+mn-lt"/>
              </a:rPr>
              <a:t>depts</a:t>
            </a:r>
            <a:r>
              <a:rPr lang="en-US" sz="1400" dirty="0">
                <a:ln>
                  <a:solidFill>
                    <a:srgbClr val="00B0F0"/>
                  </a:solidFill>
                </a:ln>
                <a:solidFill>
                  <a:srgbClr val="00B0F0"/>
                </a:solidFill>
                <a:latin typeface="+mn-lt"/>
              </a:rPr>
              <a:t>(</a:t>
            </a:r>
            <a:r>
              <a:rPr lang="en-US" sz="1400" dirty="0" err="1">
                <a:ln>
                  <a:solidFill>
                    <a:srgbClr val="00B0F0"/>
                  </a:solidFill>
                </a:ln>
                <a:solidFill>
                  <a:srgbClr val="00B0F0"/>
                </a:solidFill>
                <a:latin typeface="+mn-lt"/>
              </a:rPr>
              <a:t>i</a:t>
            </a:r>
            <a:r>
              <a:rPr lang="en-US" sz="1400" dirty="0">
                <a:ln>
                  <a:solidFill>
                    <a:srgbClr val="00B0F0"/>
                  </a:solidFill>
                </a:ln>
                <a:solidFill>
                  <a:srgbClr val="00B0F0"/>
                </a:solidFill>
                <a:latin typeface="+mn-lt"/>
              </a:rPr>
              <a:t>);</a:t>
            </a: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END </a:t>
            </a:r>
            <a:r>
              <a:rPr lang="en-US" sz="1400" dirty="0">
                <a:ln>
                  <a:solidFill>
                    <a:srgbClr val="00B0F0"/>
                  </a:solidFill>
                </a:ln>
                <a:solidFill>
                  <a:srgbClr val="00B0F0"/>
                </a:solidFill>
                <a:latin typeface="+mn-lt"/>
              </a:rPr>
              <a:t>LOOP;</a:t>
            </a: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END</a:t>
            </a:r>
            <a:r>
              <a:rPr lang="en-US" sz="1400" dirty="0">
                <a:ln>
                  <a:solidFill>
                    <a:srgbClr val="00B0F0"/>
                  </a:solidFill>
                </a:ln>
                <a:solidFill>
                  <a:srgbClr val="00B0F0"/>
                </a:solidFill>
                <a:latin typeface="+mn-lt"/>
              </a:rPr>
              <a:t>;</a:t>
            </a:r>
          </a:p>
          <a:p>
            <a:pPr marL="141626" lvl="3" indent="-141626">
              <a:lnSpc>
                <a:spcPct val="100000"/>
              </a:lnSpc>
              <a:buClr>
                <a:schemeClr val="accent5"/>
              </a:buClr>
              <a:buNone/>
            </a:pPr>
            <a:r>
              <a:rPr lang="en-US" sz="1400" dirty="0" smtClean="0">
                <a:ln>
                  <a:solidFill>
                    <a:srgbClr val="00B0F0"/>
                  </a:solidFill>
                </a:ln>
                <a:solidFill>
                  <a:srgbClr val="00B0F0"/>
                </a:solidFill>
                <a:latin typeface="+mn-lt"/>
              </a:rPr>
              <a:t>		/</a:t>
            </a:r>
            <a:endParaRPr lang="en-US" sz="1400" dirty="0">
              <a:ln>
                <a:solidFill>
                  <a:srgbClr val="00B0F0"/>
                </a:solidFill>
              </a:ln>
              <a:solidFill>
                <a:srgbClr val="00B0F0"/>
              </a:solidFill>
              <a:latin typeface="+mn-lt"/>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 </a:t>
            </a:r>
            <a:r>
              <a:rPr lang="en-US" sz="1400" dirty="0" smtClean="0">
                <a:latin typeface="Candara"/>
              </a:rPr>
              <a:t>Need for Bulk Operations						…….</a:t>
            </a:r>
            <a:r>
              <a:rPr lang="en-US" sz="1400" dirty="0" err="1" smtClean="0">
                <a:latin typeface="Candara"/>
              </a:rPr>
              <a:t>contd</a:t>
            </a:r>
            <a:r>
              <a:rPr lang="en-US" sz="1200" b="1" dirty="0" smtClean="0">
                <a:latin typeface="Candara"/>
              </a:rPr>
              <a:t/>
            </a:r>
            <a:br>
              <a:rPr lang="en-US" sz="1200" b="1" dirty="0" smtClean="0">
                <a:latin typeface="Candara"/>
              </a:rPr>
            </a:br>
            <a:r>
              <a:rPr lang="en-US" dirty="0" smtClean="0">
                <a:latin typeface="Candara"/>
              </a:rPr>
              <a:t>How </a:t>
            </a:r>
            <a:r>
              <a:rPr lang="en-US" dirty="0" smtClean="0">
                <a:latin typeface="Candara"/>
              </a:rPr>
              <a:t>context-switches degrades performance</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26306"/>
            <a:ext cx="8570662" cy="3771900"/>
          </a:xfrm>
        </p:spPr>
        <p:txBody>
          <a:bodyPr>
            <a:normAutofit/>
          </a:bodyPr>
          <a:lstStyle/>
          <a:p>
            <a:pPr algn="just"/>
            <a:r>
              <a:rPr lang="en-US" dirty="0" smtClean="0"/>
              <a:t>The binding of an entire collection at once is called </a:t>
            </a:r>
            <a:r>
              <a:rPr lang="en-US" i="1" dirty="0" smtClean="0"/>
              <a:t>bulk binding</a:t>
            </a:r>
            <a:r>
              <a:rPr lang="en-US" dirty="0" smtClean="0"/>
              <a:t>. Bulk binds improve performance by minimizing the number of context switches between the PL/SQL and SQL engines. With bulk binds, entire collections, not just individual elements, are passed back and forth. For example, the following DELETE statement is sent to the SQL engine just once, with an entire </a:t>
            </a:r>
            <a:r>
              <a:rPr lang="en-US" dirty="0" err="1" smtClean="0"/>
              <a:t>varray</a:t>
            </a:r>
            <a:r>
              <a:rPr lang="en-US" b="1" dirty="0" smtClean="0"/>
              <a:t>:</a:t>
            </a:r>
            <a:endParaRPr lang="en-US" b="1" dirty="0" smtClean="0"/>
          </a:p>
          <a:p>
            <a:pPr marL="907263" lvl="4" indent="-141626">
              <a:lnSpc>
                <a:spcPct val="110000"/>
              </a:lnSpc>
              <a:buClr>
                <a:schemeClr val="accent5"/>
              </a:buClr>
              <a:buNone/>
            </a:pPr>
            <a:r>
              <a:rPr lang="en-US" sz="1500" dirty="0">
                <a:ln>
                  <a:solidFill>
                    <a:srgbClr val="00B0F0"/>
                  </a:solidFill>
                </a:ln>
                <a:solidFill>
                  <a:srgbClr val="00B0F0"/>
                </a:solidFill>
                <a:latin typeface="+mn-lt"/>
              </a:rPr>
              <a:t>DECLARE</a:t>
            </a:r>
          </a:p>
          <a:p>
            <a:pPr marL="907263" lvl="4" indent="-141626">
              <a:lnSpc>
                <a:spcPct val="110000"/>
              </a:lnSpc>
              <a:buClr>
                <a:schemeClr val="accent5"/>
              </a:buClr>
              <a:buNone/>
            </a:pPr>
            <a:r>
              <a:rPr lang="en-US" sz="1500" dirty="0" smtClean="0">
                <a:ln>
                  <a:solidFill>
                    <a:srgbClr val="00B0F0"/>
                  </a:solidFill>
                </a:ln>
                <a:solidFill>
                  <a:srgbClr val="00B0F0"/>
                </a:solidFill>
                <a:latin typeface="+mn-lt"/>
              </a:rPr>
              <a:t>		TYPE </a:t>
            </a:r>
            <a:r>
              <a:rPr lang="en-US" sz="1500" dirty="0" err="1">
                <a:ln>
                  <a:solidFill>
                    <a:srgbClr val="00B0F0"/>
                  </a:solidFill>
                </a:ln>
                <a:solidFill>
                  <a:srgbClr val="00B0F0"/>
                </a:solidFill>
                <a:latin typeface="+mn-lt"/>
              </a:rPr>
              <a:t>NumList</a:t>
            </a:r>
            <a:r>
              <a:rPr lang="en-US" sz="1500" dirty="0">
                <a:ln>
                  <a:solidFill>
                    <a:srgbClr val="00B0F0"/>
                  </a:solidFill>
                </a:ln>
                <a:solidFill>
                  <a:srgbClr val="00B0F0"/>
                </a:solidFill>
                <a:latin typeface="+mn-lt"/>
              </a:rPr>
              <a:t> IS VARRAY(20) OF NUMBER;</a:t>
            </a:r>
          </a:p>
          <a:p>
            <a:pPr marL="907263" lvl="4" indent="-141626">
              <a:lnSpc>
                <a:spcPct val="110000"/>
              </a:lnSpc>
              <a:buClr>
                <a:schemeClr val="accent5"/>
              </a:buClr>
              <a:buNone/>
            </a:pPr>
            <a:r>
              <a:rPr lang="en-US" sz="1500" dirty="0" smtClean="0">
                <a:ln>
                  <a:solidFill>
                    <a:srgbClr val="00B0F0"/>
                  </a:solidFill>
                </a:ln>
                <a:solidFill>
                  <a:srgbClr val="00B0F0"/>
                </a:solidFill>
                <a:latin typeface="+mn-lt"/>
              </a:rPr>
              <a:t>		</a:t>
            </a:r>
            <a:r>
              <a:rPr lang="en-US" sz="1500" dirty="0" err="1" smtClean="0">
                <a:ln>
                  <a:solidFill>
                    <a:srgbClr val="00B0F0"/>
                  </a:solidFill>
                </a:ln>
                <a:solidFill>
                  <a:srgbClr val="00B0F0"/>
                </a:solidFill>
                <a:latin typeface="+mn-lt"/>
              </a:rPr>
              <a:t>depts</a:t>
            </a:r>
            <a:r>
              <a:rPr lang="en-US" sz="1500" dirty="0" smtClean="0">
                <a:ln>
                  <a:solidFill>
                    <a:srgbClr val="00B0F0"/>
                  </a:solidFill>
                </a:ln>
                <a:solidFill>
                  <a:srgbClr val="00B0F0"/>
                </a:solidFill>
                <a:latin typeface="+mn-lt"/>
              </a:rPr>
              <a:t> </a:t>
            </a:r>
            <a:r>
              <a:rPr lang="en-US" sz="1500" dirty="0" err="1">
                <a:ln>
                  <a:solidFill>
                    <a:srgbClr val="00B0F0"/>
                  </a:solidFill>
                </a:ln>
                <a:solidFill>
                  <a:srgbClr val="00B0F0"/>
                </a:solidFill>
                <a:latin typeface="+mn-lt"/>
              </a:rPr>
              <a:t>NumList</a:t>
            </a:r>
            <a:r>
              <a:rPr lang="en-US" sz="1500" dirty="0">
                <a:ln>
                  <a:solidFill>
                    <a:srgbClr val="00B0F0"/>
                  </a:solidFill>
                </a:ln>
                <a:solidFill>
                  <a:srgbClr val="00B0F0"/>
                </a:solidFill>
                <a:latin typeface="+mn-lt"/>
              </a:rPr>
              <a:t> := </a:t>
            </a:r>
            <a:r>
              <a:rPr lang="en-US" sz="1500" dirty="0" err="1">
                <a:ln>
                  <a:solidFill>
                    <a:srgbClr val="00B0F0"/>
                  </a:solidFill>
                </a:ln>
                <a:solidFill>
                  <a:srgbClr val="00B0F0"/>
                </a:solidFill>
                <a:latin typeface="+mn-lt"/>
              </a:rPr>
              <a:t>NumList</a:t>
            </a:r>
            <a:r>
              <a:rPr lang="en-US" sz="1500" dirty="0">
                <a:ln>
                  <a:solidFill>
                    <a:srgbClr val="00B0F0"/>
                  </a:solidFill>
                </a:ln>
                <a:solidFill>
                  <a:srgbClr val="00B0F0"/>
                </a:solidFill>
                <a:latin typeface="+mn-lt"/>
              </a:rPr>
              <a:t>(10, 30, 70); -- department numbers</a:t>
            </a:r>
          </a:p>
          <a:p>
            <a:pPr marL="907263" lvl="4" indent="-141626">
              <a:lnSpc>
                <a:spcPct val="110000"/>
              </a:lnSpc>
              <a:buClr>
                <a:schemeClr val="accent5"/>
              </a:buClr>
              <a:buNone/>
            </a:pPr>
            <a:r>
              <a:rPr lang="en-US" sz="1500" dirty="0">
                <a:ln>
                  <a:solidFill>
                    <a:srgbClr val="00B0F0"/>
                  </a:solidFill>
                </a:ln>
                <a:solidFill>
                  <a:srgbClr val="00B0F0"/>
                </a:solidFill>
                <a:latin typeface="+mn-lt"/>
              </a:rPr>
              <a:t>BEGIN</a:t>
            </a:r>
          </a:p>
          <a:p>
            <a:pPr marL="907263" lvl="4" indent="-141626">
              <a:lnSpc>
                <a:spcPct val="110000"/>
              </a:lnSpc>
              <a:buClr>
                <a:schemeClr val="accent5"/>
              </a:buClr>
              <a:buNone/>
            </a:pPr>
            <a:r>
              <a:rPr lang="en-US" sz="1500" dirty="0" smtClean="0">
                <a:ln>
                  <a:solidFill>
                    <a:srgbClr val="00B0F0"/>
                  </a:solidFill>
                </a:ln>
                <a:solidFill>
                  <a:srgbClr val="00B0F0"/>
                </a:solidFill>
                <a:latin typeface="+mn-lt"/>
              </a:rPr>
              <a:t>		FORALL </a:t>
            </a:r>
            <a:r>
              <a:rPr lang="en-US" sz="1500" dirty="0" err="1">
                <a:ln>
                  <a:solidFill>
                    <a:srgbClr val="00B0F0"/>
                  </a:solidFill>
                </a:ln>
                <a:solidFill>
                  <a:srgbClr val="00B0F0"/>
                </a:solidFill>
                <a:latin typeface="+mn-lt"/>
              </a:rPr>
              <a:t>i</a:t>
            </a:r>
            <a:r>
              <a:rPr lang="en-US" sz="1500" dirty="0">
                <a:ln>
                  <a:solidFill>
                    <a:srgbClr val="00B0F0"/>
                  </a:solidFill>
                </a:ln>
                <a:solidFill>
                  <a:srgbClr val="00B0F0"/>
                </a:solidFill>
                <a:latin typeface="+mn-lt"/>
              </a:rPr>
              <a:t> IN </a:t>
            </a:r>
            <a:r>
              <a:rPr lang="en-US" sz="1500" dirty="0" err="1">
                <a:ln>
                  <a:solidFill>
                    <a:srgbClr val="00B0F0"/>
                  </a:solidFill>
                </a:ln>
                <a:solidFill>
                  <a:srgbClr val="00B0F0"/>
                </a:solidFill>
                <a:latin typeface="+mn-lt"/>
              </a:rPr>
              <a:t>depts.FIRST</a:t>
            </a:r>
            <a:r>
              <a:rPr lang="en-US" sz="1500" dirty="0">
                <a:ln>
                  <a:solidFill>
                    <a:srgbClr val="00B0F0"/>
                  </a:solidFill>
                </a:ln>
                <a:solidFill>
                  <a:srgbClr val="00B0F0"/>
                </a:solidFill>
                <a:latin typeface="+mn-lt"/>
              </a:rPr>
              <a:t>..</a:t>
            </a:r>
            <a:r>
              <a:rPr lang="en-US" sz="1500" dirty="0" err="1">
                <a:ln>
                  <a:solidFill>
                    <a:srgbClr val="00B0F0"/>
                  </a:solidFill>
                </a:ln>
                <a:solidFill>
                  <a:srgbClr val="00B0F0"/>
                </a:solidFill>
                <a:latin typeface="+mn-lt"/>
              </a:rPr>
              <a:t>depts.LAST</a:t>
            </a:r>
            <a:r>
              <a:rPr lang="en-US" sz="1500" dirty="0">
                <a:ln>
                  <a:solidFill>
                    <a:srgbClr val="00B0F0"/>
                  </a:solidFill>
                </a:ln>
                <a:solidFill>
                  <a:srgbClr val="00B0F0"/>
                </a:solidFill>
                <a:latin typeface="+mn-lt"/>
              </a:rPr>
              <a:t> DELETE FROM </a:t>
            </a:r>
            <a:r>
              <a:rPr lang="en-US" sz="1500" dirty="0" err="1">
                <a:ln>
                  <a:solidFill>
                    <a:srgbClr val="00B0F0"/>
                  </a:solidFill>
                </a:ln>
                <a:solidFill>
                  <a:srgbClr val="00B0F0"/>
                </a:solidFill>
                <a:latin typeface="+mn-lt"/>
              </a:rPr>
              <a:t>emp</a:t>
            </a:r>
            <a:r>
              <a:rPr lang="en-US" sz="1500" dirty="0">
                <a:ln>
                  <a:solidFill>
                    <a:srgbClr val="00B0F0"/>
                  </a:solidFill>
                </a:ln>
                <a:solidFill>
                  <a:srgbClr val="00B0F0"/>
                </a:solidFill>
                <a:latin typeface="+mn-lt"/>
              </a:rPr>
              <a:t> WHERE </a:t>
            </a:r>
            <a:r>
              <a:rPr lang="en-US" sz="1500" dirty="0" err="1">
                <a:ln>
                  <a:solidFill>
                    <a:srgbClr val="00B0F0"/>
                  </a:solidFill>
                </a:ln>
                <a:solidFill>
                  <a:srgbClr val="00B0F0"/>
                </a:solidFill>
                <a:latin typeface="+mn-lt"/>
              </a:rPr>
              <a:t>deptno</a:t>
            </a:r>
            <a:r>
              <a:rPr lang="en-US" sz="1500" dirty="0">
                <a:ln>
                  <a:solidFill>
                    <a:srgbClr val="00B0F0"/>
                  </a:solidFill>
                </a:ln>
                <a:solidFill>
                  <a:srgbClr val="00B0F0"/>
                </a:solidFill>
                <a:latin typeface="+mn-lt"/>
              </a:rPr>
              <a:t> = </a:t>
            </a:r>
            <a:r>
              <a:rPr lang="en-US" sz="1500" dirty="0" smtClean="0">
                <a:ln>
                  <a:solidFill>
                    <a:srgbClr val="00B0F0"/>
                  </a:solidFill>
                </a:ln>
                <a:solidFill>
                  <a:srgbClr val="00B0F0"/>
                </a:solidFill>
                <a:latin typeface="+mn-lt"/>
              </a:rPr>
              <a:t>	</a:t>
            </a:r>
            <a:r>
              <a:rPr lang="en-US" sz="1500" dirty="0" err="1" smtClean="0">
                <a:ln>
                  <a:solidFill>
                    <a:srgbClr val="00B0F0"/>
                  </a:solidFill>
                </a:ln>
                <a:solidFill>
                  <a:srgbClr val="00B0F0"/>
                </a:solidFill>
                <a:latin typeface="+mn-lt"/>
              </a:rPr>
              <a:t>depts</a:t>
            </a:r>
            <a:r>
              <a:rPr lang="en-US" sz="1500" dirty="0" smtClean="0">
                <a:ln>
                  <a:solidFill>
                    <a:srgbClr val="00B0F0"/>
                  </a:solidFill>
                </a:ln>
                <a:solidFill>
                  <a:srgbClr val="00B0F0"/>
                </a:solidFill>
                <a:latin typeface="+mn-lt"/>
              </a:rPr>
              <a:t>(</a:t>
            </a:r>
            <a:r>
              <a:rPr lang="en-US" sz="1500" dirty="0" err="1" smtClean="0">
                <a:ln>
                  <a:solidFill>
                    <a:srgbClr val="00B0F0"/>
                  </a:solidFill>
                </a:ln>
                <a:solidFill>
                  <a:srgbClr val="00B0F0"/>
                </a:solidFill>
                <a:latin typeface="+mn-lt"/>
              </a:rPr>
              <a:t>i</a:t>
            </a:r>
            <a:r>
              <a:rPr lang="en-US" sz="1500" dirty="0">
                <a:ln>
                  <a:solidFill>
                    <a:srgbClr val="00B0F0"/>
                  </a:solidFill>
                </a:ln>
                <a:solidFill>
                  <a:srgbClr val="00B0F0"/>
                </a:solidFill>
                <a:latin typeface="+mn-lt"/>
              </a:rPr>
              <a:t>);</a:t>
            </a:r>
          </a:p>
          <a:p>
            <a:pPr marL="907263" lvl="4" indent="-141626">
              <a:lnSpc>
                <a:spcPct val="110000"/>
              </a:lnSpc>
              <a:buClr>
                <a:schemeClr val="accent5"/>
              </a:buClr>
              <a:buNone/>
            </a:pPr>
            <a:r>
              <a:rPr lang="en-US" sz="1500" dirty="0">
                <a:ln>
                  <a:solidFill>
                    <a:srgbClr val="00B0F0"/>
                  </a:solidFill>
                </a:ln>
                <a:solidFill>
                  <a:srgbClr val="00B0F0"/>
                </a:solidFill>
                <a:latin typeface="+mn-lt"/>
              </a:rPr>
              <a:t>END;</a:t>
            </a:r>
          </a:p>
          <a:p>
            <a:pPr marL="907263" lvl="4" indent="-141626">
              <a:lnSpc>
                <a:spcPct val="110000"/>
              </a:lnSpc>
              <a:buClr>
                <a:schemeClr val="accent5"/>
              </a:buClr>
              <a:buNone/>
            </a:pPr>
            <a:r>
              <a:rPr lang="en-US" sz="1500" dirty="0">
                <a:ln>
                  <a:solidFill>
                    <a:srgbClr val="00B0F0"/>
                  </a:solidFill>
                </a:ln>
                <a:solidFill>
                  <a:srgbClr val="00B0F0"/>
                </a:solidFill>
                <a:latin typeface="+mn-lt"/>
              </a:rPr>
              <a:t>/</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 </a:t>
            </a:r>
            <a:r>
              <a:rPr lang="en-US" sz="1200" dirty="0" smtClean="0">
                <a:latin typeface="Candara"/>
              </a:rPr>
              <a:t>Need </a:t>
            </a:r>
            <a:r>
              <a:rPr lang="en-US" sz="1200" dirty="0" smtClean="0">
                <a:latin typeface="Candara"/>
              </a:rPr>
              <a:t>for Bulk Operations </a:t>
            </a:r>
            <a:r>
              <a:rPr lang="en-US" sz="1200" dirty="0" smtClean="0">
                <a:latin typeface="Candara"/>
              </a:rPr>
              <a:t>						……</a:t>
            </a:r>
            <a:r>
              <a:rPr lang="en-US" sz="1200" dirty="0" err="1" smtClean="0">
                <a:latin typeface="Candara"/>
              </a:rPr>
              <a:t>contd</a:t>
            </a:r>
            <a:r>
              <a:rPr lang="en-US" sz="1200" b="1" dirty="0" smtClean="0">
                <a:latin typeface="Candara"/>
              </a:rPr>
              <a:t/>
            </a:r>
            <a:br>
              <a:rPr lang="en-US" sz="1200" b="1" dirty="0" smtClean="0">
                <a:latin typeface="Candara"/>
              </a:rPr>
            </a:br>
            <a:r>
              <a:rPr lang="en-US" dirty="0" smtClean="0">
                <a:latin typeface="Candara"/>
              </a:rPr>
              <a:t>H</a:t>
            </a:r>
            <a:r>
              <a:rPr lang="en-US" b="1" dirty="0" smtClean="0">
                <a:latin typeface="Candara"/>
              </a:rPr>
              <a:t>ow </a:t>
            </a:r>
            <a:r>
              <a:rPr lang="en-US" b="1" dirty="0" smtClean="0">
                <a:latin typeface="Candara"/>
              </a:rPr>
              <a:t>Bulk-binds improve performance</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86588"/>
            <a:ext cx="8570662" cy="3711617"/>
          </a:xfrm>
        </p:spPr>
        <p:txBody>
          <a:bodyPr>
            <a:normAutofit/>
          </a:bodyPr>
          <a:lstStyle/>
          <a:p>
            <a:r>
              <a:rPr lang="en-US" dirty="0" smtClean="0"/>
              <a:t>The assigning of values to PL/SQL variables in SQL statements is called </a:t>
            </a:r>
            <a:r>
              <a:rPr lang="en-US" i="1" dirty="0" smtClean="0"/>
              <a:t>binding</a:t>
            </a:r>
            <a:r>
              <a:rPr lang="en-US" dirty="0" smtClean="0"/>
              <a:t>. PLSQL binding operations fall into 3 categories :</a:t>
            </a:r>
          </a:p>
          <a:p>
            <a:pPr lvl="1"/>
            <a:r>
              <a:rPr lang="en-US" dirty="0" smtClean="0"/>
              <a:t>In-Bind:</a:t>
            </a:r>
          </a:p>
          <a:p>
            <a:pPr lvl="2" algn="just"/>
            <a:r>
              <a:rPr lang="en-US" dirty="0" smtClean="0"/>
              <a:t>When a PLSQL or Host variable is used inside an INSERT or UPDATE statement to store value in the database, such a variable is called In-Bind variable </a:t>
            </a:r>
          </a:p>
          <a:p>
            <a:pPr lvl="1"/>
            <a:r>
              <a:rPr lang="en-US" dirty="0" smtClean="0"/>
              <a:t>Out-Bind</a:t>
            </a:r>
          </a:p>
          <a:p>
            <a:pPr lvl="2" algn="just"/>
            <a:r>
              <a:rPr lang="en-US" dirty="0" smtClean="0"/>
              <a:t>When a value from the database is assigned to a PLSQL or Host variable using  the RETURNING clause of the INSERT, UPDATE or DELETE statement, then such a variable is called Out-Bind variable</a:t>
            </a:r>
          </a:p>
          <a:p>
            <a:pPr lvl="4"/>
            <a:r>
              <a:rPr lang="en-US" dirty="0" smtClean="0"/>
              <a:t>OR</a:t>
            </a:r>
          </a:p>
          <a:p>
            <a:pPr lvl="2"/>
            <a:r>
              <a:rPr lang="en-US" dirty="0" smtClean="0"/>
              <a:t>When a value from the database is assigned to a PLSQL or Host variable using the SELECT into or FETCH statement, then such a variable is called Out-Bind </a:t>
            </a:r>
            <a:r>
              <a:rPr lang="en-US" dirty="0" smtClean="0"/>
              <a:t>variable</a:t>
            </a:r>
          </a:p>
          <a:p>
            <a:pPr lvl="2"/>
            <a:endParaRPr lang="en-US" b="1" dirty="0" smtClean="0"/>
          </a:p>
          <a:p>
            <a:r>
              <a:rPr lang="en-US" b="1" dirty="0" smtClean="0"/>
              <a:t>The </a:t>
            </a:r>
            <a:r>
              <a:rPr lang="en-US" b="1" dirty="0" smtClean="0"/>
              <a:t>binding of an entire collection at once is called </a:t>
            </a:r>
            <a:r>
              <a:rPr lang="en-US" b="1" i="1" dirty="0" smtClean="0"/>
              <a:t>bulk binding</a:t>
            </a:r>
            <a:r>
              <a:rPr lang="en-US" b="1" dirty="0" smtClean="0"/>
              <a:t>.</a:t>
            </a:r>
            <a:endParaRPr lang="en-US" b="1"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1.2: Binding of variables</a:t>
            </a:r>
            <a:r>
              <a:rPr lang="en-US" sz="1200" b="1" dirty="0" smtClean="0">
                <a:latin typeface="Candara"/>
              </a:rPr>
              <a:t/>
            </a:r>
            <a:br>
              <a:rPr lang="en-US" sz="1200" b="1" dirty="0" smtClean="0">
                <a:latin typeface="Candara"/>
              </a:rPr>
            </a:br>
            <a:r>
              <a:rPr lang="en-US" sz="2400" dirty="0" smtClean="0">
                <a:latin typeface="Candara"/>
              </a:rPr>
              <a:t>Binding of variables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7522"/>
            <a:ext cx="8570662" cy="3993078"/>
          </a:xfrm>
        </p:spPr>
        <p:txBody>
          <a:bodyPr>
            <a:normAutofit fontScale="25000" lnSpcReduction="20000"/>
          </a:bodyPr>
          <a:lstStyle/>
          <a:p>
            <a:endParaRPr lang="en-US" sz="2000" dirty="0" smtClean="0">
              <a:solidFill>
                <a:srgbClr val="00B0F0"/>
              </a:solidFill>
            </a:endParaRPr>
          </a:p>
          <a:p>
            <a:r>
              <a:rPr lang="en-US" sz="5600" dirty="0" smtClean="0">
                <a:solidFill>
                  <a:schemeClr val="tx1"/>
                </a:solidFill>
              </a:rPr>
              <a:t>Performance  difference in adding 10000 rows through a normal loop and  through Bulk-bind :</a:t>
            </a:r>
          </a:p>
          <a:p>
            <a:pPr>
              <a:buNone/>
            </a:pPr>
            <a:r>
              <a:rPr lang="en-US" sz="4300" dirty="0" smtClean="0">
                <a:solidFill>
                  <a:srgbClr val="00B0F0"/>
                </a:solidFill>
              </a:rPr>
              <a:t>Create </a:t>
            </a:r>
            <a:r>
              <a:rPr lang="en-US" sz="4300" dirty="0" smtClean="0">
                <a:solidFill>
                  <a:srgbClr val="00B0F0"/>
                </a:solidFill>
              </a:rPr>
              <a:t>table parts(</a:t>
            </a:r>
            <a:r>
              <a:rPr lang="en-US" sz="4300" dirty="0" err="1" smtClean="0">
                <a:solidFill>
                  <a:srgbClr val="00B0F0"/>
                </a:solidFill>
              </a:rPr>
              <a:t>partno</a:t>
            </a:r>
            <a:r>
              <a:rPr lang="en-US" sz="4300" dirty="0" smtClean="0">
                <a:solidFill>
                  <a:srgbClr val="00B0F0"/>
                </a:solidFill>
              </a:rPr>
              <a:t> number, </a:t>
            </a:r>
            <a:r>
              <a:rPr lang="en-US" sz="4300" dirty="0" err="1" smtClean="0">
                <a:solidFill>
                  <a:srgbClr val="00B0F0"/>
                </a:solidFill>
              </a:rPr>
              <a:t>partname</a:t>
            </a:r>
            <a:r>
              <a:rPr lang="en-US" sz="4300" dirty="0" smtClean="0">
                <a:solidFill>
                  <a:srgbClr val="00B0F0"/>
                </a:solidFill>
              </a:rPr>
              <a:t> varchar2(40));</a:t>
            </a:r>
          </a:p>
          <a:p>
            <a:pPr>
              <a:buNone/>
            </a:pPr>
            <a:r>
              <a:rPr lang="en-US" sz="4300" dirty="0" smtClean="0">
                <a:solidFill>
                  <a:srgbClr val="00B0F0"/>
                </a:solidFill>
              </a:rPr>
              <a:t> </a:t>
            </a:r>
            <a:r>
              <a:rPr lang="en-US" sz="4300" dirty="0" smtClean="0">
                <a:solidFill>
                  <a:srgbClr val="00B0F0"/>
                </a:solidFill>
              </a:rPr>
              <a:t>DECLARE</a:t>
            </a:r>
            <a:endParaRPr lang="en-US" sz="4300" dirty="0" smtClean="0">
              <a:solidFill>
                <a:srgbClr val="00B0F0"/>
              </a:solidFill>
            </a:endParaRPr>
          </a:p>
          <a:p>
            <a:pPr>
              <a:buNone/>
            </a:pPr>
            <a:r>
              <a:rPr lang="en-US" sz="4300" dirty="0" smtClean="0">
                <a:solidFill>
                  <a:srgbClr val="00B0F0"/>
                </a:solidFill>
              </a:rPr>
              <a:t>		TYPE </a:t>
            </a:r>
            <a:r>
              <a:rPr lang="en-US" sz="4300" dirty="0" err="1" smtClean="0">
                <a:solidFill>
                  <a:srgbClr val="00B0F0"/>
                </a:solidFill>
              </a:rPr>
              <a:t>NumTab</a:t>
            </a:r>
            <a:r>
              <a:rPr lang="en-US" sz="4300" dirty="0" smtClean="0">
                <a:solidFill>
                  <a:srgbClr val="00B0F0"/>
                </a:solidFill>
              </a:rPr>
              <a:t> IS TABLE OF NUMBER(6) INDEX BY BINARY_INTEGER;</a:t>
            </a:r>
          </a:p>
          <a:p>
            <a:pPr>
              <a:buNone/>
            </a:pPr>
            <a:r>
              <a:rPr lang="en-US" sz="4300" dirty="0" smtClean="0">
                <a:solidFill>
                  <a:srgbClr val="00B0F0"/>
                </a:solidFill>
              </a:rPr>
              <a:t> 	</a:t>
            </a:r>
            <a:r>
              <a:rPr lang="en-US" sz="4300" dirty="0" smtClean="0">
                <a:solidFill>
                  <a:srgbClr val="00B0F0"/>
                </a:solidFill>
              </a:rPr>
              <a:t>	TYPE </a:t>
            </a:r>
            <a:r>
              <a:rPr lang="en-US" sz="4300" dirty="0" err="1" smtClean="0">
                <a:solidFill>
                  <a:srgbClr val="00B0F0"/>
                </a:solidFill>
              </a:rPr>
              <a:t>NameTab</a:t>
            </a:r>
            <a:r>
              <a:rPr lang="en-US" sz="4300" dirty="0" smtClean="0">
                <a:solidFill>
                  <a:srgbClr val="00B0F0"/>
                </a:solidFill>
              </a:rPr>
              <a:t> IS TABLE OF CHAR(25) INDEX BY BINARY_INTEGER;</a:t>
            </a:r>
          </a:p>
          <a:p>
            <a:pPr>
              <a:buNone/>
            </a:pPr>
            <a:r>
              <a:rPr lang="en-US" sz="4300" dirty="0" smtClean="0">
                <a:solidFill>
                  <a:srgbClr val="00B0F0"/>
                </a:solidFill>
              </a:rPr>
              <a:t> 	</a:t>
            </a:r>
            <a:r>
              <a:rPr lang="en-US" sz="4300" dirty="0" smtClean="0">
                <a:solidFill>
                  <a:srgbClr val="00B0F0"/>
                </a:solidFill>
              </a:rPr>
              <a:t>	</a:t>
            </a:r>
            <a:r>
              <a:rPr lang="en-US" sz="4300" dirty="0" err="1" smtClean="0">
                <a:solidFill>
                  <a:srgbClr val="00B0F0"/>
                </a:solidFill>
              </a:rPr>
              <a:t>pnums</a:t>
            </a:r>
            <a:r>
              <a:rPr lang="en-US" sz="4300" dirty="0" smtClean="0">
                <a:solidFill>
                  <a:srgbClr val="00B0F0"/>
                </a:solidFill>
              </a:rPr>
              <a:t> </a:t>
            </a:r>
            <a:r>
              <a:rPr lang="en-US" sz="4300" dirty="0" err="1" smtClean="0">
                <a:solidFill>
                  <a:srgbClr val="00B0F0"/>
                </a:solidFill>
              </a:rPr>
              <a:t>NumTab</a:t>
            </a:r>
            <a:r>
              <a:rPr lang="en-US" sz="4300" dirty="0" smtClean="0">
                <a:solidFill>
                  <a:srgbClr val="00B0F0"/>
                </a:solidFill>
              </a:rPr>
              <a:t>;</a:t>
            </a:r>
          </a:p>
          <a:p>
            <a:pPr>
              <a:buNone/>
            </a:pPr>
            <a:r>
              <a:rPr lang="en-US" sz="4300" dirty="0" smtClean="0">
                <a:solidFill>
                  <a:srgbClr val="00B0F0"/>
                </a:solidFill>
              </a:rPr>
              <a:t> 	</a:t>
            </a:r>
            <a:r>
              <a:rPr lang="en-US" sz="4300" dirty="0" smtClean="0">
                <a:solidFill>
                  <a:srgbClr val="00B0F0"/>
                </a:solidFill>
              </a:rPr>
              <a:t>	</a:t>
            </a:r>
            <a:r>
              <a:rPr lang="en-US" sz="4300" dirty="0" err="1" smtClean="0">
                <a:solidFill>
                  <a:srgbClr val="00B0F0"/>
                </a:solidFill>
              </a:rPr>
              <a:t>pnames</a:t>
            </a:r>
            <a:r>
              <a:rPr lang="en-US" sz="4300" dirty="0" smtClean="0">
                <a:solidFill>
                  <a:srgbClr val="00B0F0"/>
                </a:solidFill>
              </a:rPr>
              <a:t> </a:t>
            </a:r>
            <a:r>
              <a:rPr lang="en-US" sz="4300" dirty="0" err="1" smtClean="0">
                <a:solidFill>
                  <a:srgbClr val="00B0F0"/>
                </a:solidFill>
              </a:rPr>
              <a:t>NameTab</a:t>
            </a:r>
            <a:r>
              <a:rPr lang="en-US" sz="4300" dirty="0" smtClean="0">
                <a:solidFill>
                  <a:srgbClr val="00B0F0"/>
                </a:solidFill>
              </a:rPr>
              <a:t>;</a:t>
            </a:r>
          </a:p>
          <a:p>
            <a:pPr>
              <a:buNone/>
            </a:pPr>
            <a:r>
              <a:rPr lang="en-US" sz="4300" dirty="0" smtClean="0">
                <a:solidFill>
                  <a:srgbClr val="00B0F0"/>
                </a:solidFill>
              </a:rPr>
              <a:t> 	</a:t>
            </a:r>
            <a:r>
              <a:rPr lang="en-US" sz="4300" dirty="0" smtClean="0">
                <a:solidFill>
                  <a:srgbClr val="00B0F0"/>
                </a:solidFill>
              </a:rPr>
              <a:t>	t1 </a:t>
            </a:r>
            <a:r>
              <a:rPr lang="en-US" sz="4300" dirty="0" smtClean="0">
                <a:solidFill>
                  <a:srgbClr val="00B0F0"/>
                </a:solidFill>
              </a:rPr>
              <a:t>NUMBER(9,6);</a:t>
            </a:r>
          </a:p>
          <a:p>
            <a:pPr>
              <a:buNone/>
            </a:pPr>
            <a:r>
              <a:rPr lang="en-US" sz="4300" dirty="0" smtClean="0">
                <a:solidFill>
                  <a:srgbClr val="00B0F0"/>
                </a:solidFill>
              </a:rPr>
              <a:t> 	</a:t>
            </a:r>
            <a:r>
              <a:rPr lang="en-US" sz="4300" dirty="0" smtClean="0">
                <a:solidFill>
                  <a:srgbClr val="00B0F0"/>
                </a:solidFill>
              </a:rPr>
              <a:t>	t2 </a:t>
            </a:r>
            <a:r>
              <a:rPr lang="en-US" sz="4300" dirty="0" smtClean="0">
                <a:solidFill>
                  <a:srgbClr val="00B0F0"/>
                </a:solidFill>
              </a:rPr>
              <a:t>NUMBER(9,6);</a:t>
            </a:r>
          </a:p>
          <a:p>
            <a:pPr>
              <a:buNone/>
            </a:pPr>
            <a:r>
              <a:rPr lang="en-US" sz="4300" dirty="0" smtClean="0">
                <a:solidFill>
                  <a:srgbClr val="00B0F0"/>
                </a:solidFill>
              </a:rPr>
              <a:t> 	</a:t>
            </a:r>
            <a:r>
              <a:rPr lang="en-US" sz="4300" dirty="0" smtClean="0">
                <a:solidFill>
                  <a:srgbClr val="00B0F0"/>
                </a:solidFill>
              </a:rPr>
              <a:t>	t3 </a:t>
            </a:r>
            <a:r>
              <a:rPr lang="en-US" sz="4300" dirty="0" smtClean="0">
                <a:solidFill>
                  <a:srgbClr val="00B0F0"/>
                </a:solidFill>
              </a:rPr>
              <a:t>NUMBER(9,6);</a:t>
            </a:r>
          </a:p>
          <a:p>
            <a:pPr>
              <a:buNone/>
            </a:pPr>
            <a:r>
              <a:rPr lang="en-US" sz="4300" dirty="0" smtClean="0">
                <a:solidFill>
                  <a:srgbClr val="00B0F0"/>
                </a:solidFill>
              </a:rPr>
              <a:t> 	</a:t>
            </a:r>
            <a:r>
              <a:rPr lang="en-US" sz="4300" dirty="0" smtClean="0">
                <a:solidFill>
                  <a:srgbClr val="00B0F0"/>
                </a:solidFill>
              </a:rPr>
              <a:t>	PROCEDURE </a:t>
            </a:r>
            <a:r>
              <a:rPr lang="en-US" sz="4300" dirty="0" err="1" smtClean="0">
                <a:solidFill>
                  <a:srgbClr val="00B0F0"/>
                </a:solidFill>
              </a:rPr>
              <a:t>get_time</a:t>
            </a:r>
            <a:r>
              <a:rPr lang="en-US" sz="4300" dirty="0" smtClean="0">
                <a:solidFill>
                  <a:srgbClr val="00B0F0"/>
                </a:solidFill>
              </a:rPr>
              <a:t> (t OUT NUMBER) </a:t>
            </a:r>
            <a:r>
              <a:rPr lang="en-US" sz="4300" dirty="0" smtClean="0">
                <a:solidFill>
                  <a:srgbClr val="00B0F0"/>
                </a:solidFill>
              </a:rPr>
              <a:t>IS</a:t>
            </a:r>
          </a:p>
          <a:p>
            <a:pPr>
              <a:buNone/>
            </a:pPr>
            <a:r>
              <a:rPr lang="en-US" sz="4300" dirty="0" smtClean="0">
                <a:solidFill>
                  <a:srgbClr val="00B0F0"/>
                </a:solidFill>
              </a:rPr>
              <a:t>		BEGIN </a:t>
            </a:r>
            <a:endParaRPr lang="en-US" sz="4300" dirty="0" smtClean="0">
              <a:solidFill>
                <a:srgbClr val="00B0F0"/>
              </a:solidFill>
            </a:endParaRPr>
          </a:p>
          <a:p>
            <a:pPr>
              <a:buNone/>
            </a:pPr>
            <a:r>
              <a:rPr lang="en-US" sz="4300" dirty="0" smtClean="0">
                <a:solidFill>
                  <a:srgbClr val="00B0F0"/>
                </a:solidFill>
              </a:rPr>
              <a:t> 	</a:t>
            </a:r>
            <a:r>
              <a:rPr lang="en-US" sz="4300" dirty="0" smtClean="0">
                <a:solidFill>
                  <a:srgbClr val="00B0F0"/>
                </a:solidFill>
              </a:rPr>
              <a:t>		select </a:t>
            </a:r>
            <a:r>
              <a:rPr lang="en-US" sz="4300" dirty="0" err="1" smtClean="0">
                <a:solidFill>
                  <a:srgbClr val="00B0F0"/>
                </a:solidFill>
              </a:rPr>
              <a:t>substr</a:t>
            </a:r>
            <a:r>
              <a:rPr lang="en-US" sz="4300" dirty="0" smtClean="0">
                <a:solidFill>
                  <a:srgbClr val="00B0F0"/>
                </a:solidFill>
              </a:rPr>
              <a:t>(systimestamp,17,9) into t from dual;</a:t>
            </a:r>
          </a:p>
          <a:p>
            <a:pPr>
              <a:buNone/>
            </a:pPr>
            <a:r>
              <a:rPr lang="en-US" sz="4300" dirty="0" smtClean="0">
                <a:solidFill>
                  <a:srgbClr val="00B0F0"/>
                </a:solidFill>
              </a:rPr>
              <a:t>		END</a:t>
            </a:r>
            <a:r>
              <a:rPr lang="en-US" sz="4300" dirty="0" smtClean="0">
                <a:solidFill>
                  <a:srgbClr val="00B0F0"/>
                </a:solidFill>
              </a:rPr>
              <a:t>;</a:t>
            </a:r>
          </a:p>
          <a:p>
            <a:pPr>
              <a:buNone/>
            </a:pPr>
            <a:r>
              <a:rPr lang="en-US" sz="4300" dirty="0" smtClean="0">
                <a:solidFill>
                  <a:srgbClr val="00B0F0"/>
                </a:solidFill>
              </a:rPr>
              <a:t>BEGIN</a:t>
            </a:r>
          </a:p>
          <a:p>
            <a:pPr>
              <a:buNone/>
            </a:pPr>
            <a:r>
              <a:rPr lang="en-US" sz="4300" dirty="0" smtClean="0">
                <a:solidFill>
                  <a:srgbClr val="00B0F0"/>
                </a:solidFill>
              </a:rPr>
              <a:t> 	</a:t>
            </a:r>
            <a:r>
              <a:rPr lang="en-US" sz="4300" dirty="0" smtClean="0">
                <a:solidFill>
                  <a:srgbClr val="00B0F0"/>
                </a:solidFill>
              </a:rPr>
              <a:t>	FOR </a:t>
            </a:r>
            <a:r>
              <a:rPr lang="en-US" sz="4300" dirty="0" smtClean="0">
                <a:solidFill>
                  <a:srgbClr val="00B0F0"/>
                </a:solidFill>
              </a:rPr>
              <a:t>j IN 1..10000 LOOP -- load index-by tables</a:t>
            </a:r>
          </a:p>
          <a:p>
            <a:pPr>
              <a:buNone/>
            </a:pPr>
            <a:r>
              <a:rPr lang="en-US" sz="4300" dirty="0" smtClean="0">
                <a:solidFill>
                  <a:srgbClr val="00B0F0"/>
                </a:solidFill>
              </a:rPr>
              <a:t> 		</a:t>
            </a:r>
            <a:r>
              <a:rPr lang="en-US" sz="4300" dirty="0" smtClean="0">
                <a:solidFill>
                  <a:srgbClr val="00B0F0"/>
                </a:solidFill>
              </a:rPr>
              <a:t>	</a:t>
            </a:r>
            <a:r>
              <a:rPr lang="en-US" sz="4300" dirty="0" err="1" smtClean="0">
                <a:solidFill>
                  <a:srgbClr val="00B0F0"/>
                </a:solidFill>
              </a:rPr>
              <a:t>pnums</a:t>
            </a:r>
            <a:r>
              <a:rPr lang="en-US" sz="4300" dirty="0" smtClean="0">
                <a:solidFill>
                  <a:srgbClr val="00B0F0"/>
                </a:solidFill>
              </a:rPr>
              <a:t>(j</a:t>
            </a:r>
            <a:r>
              <a:rPr lang="en-US" sz="4300" dirty="0" smtClean="0">
                <a:solidFill>
                  <a:srgbClr val="00B0F0"/>
                </a:solidFill>
              </a:rPr>
              <a:t>) := j;</a:t>
            </a:r>
          </a:p>
          <a:p>
            <a:pPr>
              <a:buNone/>
            </a:pPr>
            <a:r>
              <a:rPr lang="en-US" sz="4300" dirty="0" smtClean="0">
                <a:solidFill>
                  <a:srgbClr val="00B0F0"/>
                </a:solidFill>
              </a:rPr>
              <a:t> 		</a:t>
            </a:r>
            <a:r>
              <a:rPr lang="en-US" sz="4300" dirty="0" smtClean="0">
                <a:solidFill>
                  <a:srgbClr val="00B0F0"/>
                </a:solidFill>
              </a:rPr>
              <a:t>	</a:t>
            </a:r>
            <a:r>
              <a:rPr lang="en-US" sz="4300" dirty="0" err="1" smtClean="0">
                <a:solidFill>
                  <a:srgbClr val="00B0F0"/>
                </a:solidFill>
              </a:rPr>
              <a:t>pnames</a:t>
            </a:r>
            <a:r>
              <a:rPr lang="en-US" sz="4300" dirty="0" smtClean="0">
                <a:solidFill>
                  <a:srgbClr val="00B0F0"/>
                </a:solidFill>
              </a:rPr>
              <a:t>(j</a:t>
            </a:r>
            <a:r>
              <a:rPr lang="en-US" sz="4300" dirty="0" smtClean="0">
                <a:solidFill>
                  <a:srgbClr val="00B0F0"/>
                </a:solidFill>
              </a:rPr>
              <a:t>) := ’Part No. ’ || TO_CHAR(j);</a:t>
            </a:r>
          </a:p>
          <a:p>
            <a:pPr>
              <a:buNone/>
            </a:pPr>
            <a:r>
              <a:rPr lang="en-US" sz="4300" dirty="0" smtClean="0">
                <a:solidFill>
                  <a:srgbClr val="00B0F0"/>
                </a:solidFill>
              </a:rPr>
              <a:t> 	</a:t>
            </a:r>
            <a:r>
              <a:rPr lang="en-US" sz="4300" dirty="0" smtClean="0">
                <a:solidFill>
                  <a:srgbClr val="00B0F0"/>
                </a:solidFill>
              </a:rPr>
              <a:t>	END </a:t>
            </a:r>
            <a:r>
              <a:rPr lang="en-US" sz="4300" dirty="0" smtClean="0">
                <a:solidFill>
                  <a:srgbClr val="00B0F0"/>
                </a:solidFill>
              </a:rPr>
              <a:t>LOOP;</a:t>
            </a:r>
          </a:p>
          <a:p>
            <a:pPr>
              <a:buNone/>
            </a:pPr>
            <a:r>
              <a:rPr lang="en-US" sz="4300" dirty="0" smtClean="0">
                <a:solidFill>
                  <a:srgbClr val="00B0F0"/>
                </a:solidFill>
              </a:rPr>
              <a:t> </a:t>
            </a:r>
            <a:r>
              <a:rPr lang="en-US" sz="4300" dirty="0" smtClean="0">
                <a:solidFill>
                  <a:srgbClr val="00B0F0"/>
                </a:solidFill>
              </a:rPr>
              <a:t>		</a:t>
            </a:r>
            <a:r>
              <a:rPr lang="en-US" sz="4300" dirty="0" err="1" smtClean="0">
                <a:solidFill>
                  <a:srgbClr val="00B0F0"/>
                </a:solidFill>
              </a:rPr>
              <a:t>get_time</a:t>
            </a:r>
            <a:r>
              <a:rPr lang="en-US" sz="4300" dirty="0" smtClean="0">
                <a:solidFill>
                  <a:srgbClr val="00B0F0"/>
                </a:solidFill>
              </a:rPr>
              <a:t>(t1);</a:t>
            </a:r>
          </a:p>
          <a:p>
            <a:pPr>
              <a:buNone/>
            </a:pPr>
            <a:endParaRPr lang="en-US" sz="4300" dirty="0" smtClean="0">
              <a:solidFill>
                <a:srgbClr val="00B0F0"/>
              </a:solidFill>
            </a:endParaRPr>
          </a:p>
          <a:p>
            <a:pPr>
              <a:buNone/>
            </a:pPr>
            <a:r>
              <a:rPr lang="en-US" sz="2000" dirty="0" smtClean="0">
                <a:solidFill>
                  <a:srgbClr val="00B0F0"/>
                </a:solidFill>
              </a:rPr>
              <a:t> </a:t>
            </a:r>
            <a:r>
              <a:rPr lang="en-US" sz="2000" dirty="0" smtClean="0">
                <a:solidFill>
                  <a:srgbClr val="00B0F0"/>
                </a:solidFill>
              </a:rPr>
              <a:t>	</a:t>
            </a:r>
            <a:endParaRPr lang="en-US" sz="2000" dirty="0">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1.3: Performance Impact</a:t>
            </a:r>
            <a:r>
              <a:rPr lang="en-US" sz="1200" b="1" dirty="0" smtClean="0">
                <a:latin typeface="Candara"/>
              </a:rPr>
              <a:t/>
            </a:r>
            <a:br>
              <a:rPr lang="en-US" sz="1200" b="1" dirty="0" smtClean="0">
                <a:latin typeface="Candara"/>
              </a:rPr>
            </a:br>
            <a:r>
              <a:rPr lang="en-US" dirty="0" smtClean="0">
                <a:latin typeface="Candara"/>
              </a:rPr>
              <a:t>Performance Difference created by Bulk-bind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78774"/>
            <a:ext cx="8570662" cy="3789479"/>
          </a:xfrm>
        </p:spPr>
        <p:txBody>
          <a:bodyPr>
            <a:normAutofit fontScale="77500" lnSpcReduction="20000"/>
          </a:bodyPr>
          <a:lstStyle/>
          <a:p>
            <a:pPr algn="just">
              <a:buNone/>
            </a:pPr>
            <a:endParaRPr lang="en-US" sz="2000" dirty="0" smtClean="0"/>
          </a:p>
          <a:p>
            <a:pPr>
              <a:buNone/>
            </a:pPr>
            <a:r>
              <a:rPr lang="en-US" sz="2000" dirty="0" smtClean="0">
                <a:solidFill>
                  <a:srgbClr val="00B0F0"/>
                </a:solidFill>
              </a:rPr>
              <a:t>	FOR </a:t>
            </a:r>
            <a:r>
              <a:rPr lang="en-US" sz="2000" dirty="0" err="1" smtClean="0">
                <a:solidFill>
                  <a:srgbClr val="00B0F0"/>
                </a:solidFill>
              </a:rPr>
              <a:t>i</a:t>
            </a:r>
            <a:r>
              <a:rPr lang="en-US" sz="2000" dirty="0" smtClean="0">
                <a:solidFill>
                  <a:srgbClr val="00B0F0"/>
                </a:solidFill>
              </a:rPr>
              <a:t> IN 1..10000 LOOP -- use FOR loop</a:t>
            </a:r>
          </a:p>
          <a:p>
            <a:pPr>
              <a:buNone/>
            </a:pPr>
            <a:r>
              <a:rPr lang="en-US" sz="2000" dirty="0" smtClean="0">
                <a:solidFill>
                  <a:srgbClr val="00B0F0"/>
                </a:solidFill>
              </a:rPr>
              <a:t> 		INSERT INTO parts VALUES (</a:t>
            </a:r>
            <a:r>
              <a:rPr lang="en-US" sz="2000" dirty="0" err="1" smtClean="0">
                <a:solidFill>
                  <a:srgbClr val="00B0F0"/>
                </a:solidFill>
              </a:rPr>
              <a:t>pnums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 </a:t>
            </a:r>
            <a:r>
              <a:rPr lang="en-US" sz="2000" dirty="0" err="1" smtClean="0">
                <a:solidFill>
                  <a:srgbClr val="00B0F0"/>
                </a:solidFill>
              </a:rPr>
              <a:t>pnames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a:t>
            </a:r>
          </a:p>
          <a:p>
            <a:pPr>
              <a:buNone/>
            </a:pPr>
            <a:r>
              <a:rPr lang="en-US" sz="2000" dirty="0" smtClean="0">
                <a:solidFill>
                  <a:srgbClr val="00B0F0"/>
                </a:solidFill>
              </a:rPr>
              <a:t> 	END LOOP;</a:t>
            </a:r>
          </a:p>
          <a:p>
            <a:pPr>
              <a:buNone/>
            </a:pPr>
            <a:r>
              <a:rPr lang="en-US" sz="2000" dirty="0" smtClean="0">
                <a:solidFill>
                  <a:srgbClr val="00B0F0"/>
                </a:solidFill>
              </a:rPr>
              <a:t>	</a:t>
            </a:r>
            <a:r>
              <a:rPr lang="en-US" sz="2000" dirty="0" err="1" smtClean="0">
                <a:solidFill>
                  <a:srgbClr val="00B0F0"/>
                </a:solidFill>
              </a:rPr>
              <a:t>get_time</a:t>
            </a:r>
            <a:r>
              <a:rPr lang="en-US" sz="2000" dirty="0" smtClean="0">
                <a:solidFill>
                  <a:srgbClr val="00B0F0"/>
                </a:solidFill>
              </a:rPr>
              <a:t>(t2</a:t>
            </a:r>
            <a:r>
              <a:rPr lang="en-US" sz="2000" dirty="0" smtClean="0">
                <a:solidFill>
                  <a:srgbClr val="00B0F0"/>
                </a:solidFill>
              </a:rPr>
              <a:t>);</a:t>
            </a:r>
          </a:p>
          <a:p>
            <a:pPr algn="just">
              <a:buNone/>
            </a:pPr>
            <a:r>
              <a:rPr lang="en-US" sz="2000" dirty="0" smtClean="0">
                <a:solidFill>
                  <a:srgbClr val="00B0F0"/>
                </a:solidFill>
              </a:rPr>
              <a:t> 	FORALL </a:t>
            </a:r>
            <a:r>
              <a:rPr lang="en-US" sz="2000" dirty="0" err="1" smtClean="0">
                <a:solidFill>
                  <a:srgbClr val="00B0F0"/>
                </a:solidFill>
              </a:rPr>
              <a:t>i</a:t>
            </a:r>
            <a:r>
              <a:rPr lang="en-US" sz="2000" dirty="0" smtClean="0">
                <a:solidFill>
                  <a:srgbClr val="00B0F0"/>
                </a:solidFill>
              </a:rPr>
              <a:t> IN 1..10000 -- use FORALL </a:t>
            </a:r>
            <a:r>
              <a:rPr lang="en-US" sz="2000" dirty="0" smtClean="0">
                <a:solidFill>
                  <a:srgbClr val="00B0F0"/>
                </a:solidFill>
              </a:rPr>
              <a:t>statement INSERT </a:t>
            </a:r>
            <a:r>
              <a:rPr lang="en-US" sz="2000" dirty="0" smtClean="0">
                <a:solidFill>
                  <a:srgbClr val="00B0F0"/>
                </a:solidFill>
              </a:rPr>
              <a:t>INTO parts VALUES (</a:t>
            </a:r>
            <a:r>
              <a:rPr lang="en-US" sz="2000" dirty="0" err="1" smtClean="0">
                <a:solidFill>
                  <a:srgbClr val="00B0F0"/>
                </a:solidFill>
              </a:rPr>
              <a:t>pnums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 </a:t>
            </a:r>
            <a:r>
              <a:rPr lang="en-US" sz="2000" dirty="0" err="1" smtClean="0">
                <a:solidFill>
                  <a:srgbClr val="00B0F0"/>
                </a:solidFill>
              </a:rPr>
              <a:t>pnames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a:t>
            </a:r>
          </a:p>
          <a:p>
            <a:pPr>
              <a:buNone/>
            </a:pPr>
            <a:r>
              <a:rPr lang="en-US" sz="2000" dirty="0" smtClean="0">
                <a:solidFill>
                  <a:srgbClr val="00B0F0"/>
                </a:solidFill>
              </a:rPr>
              <a:t> 	</a:t>
            </a:r>
            <a:r>
              <a:rPr lang="en-US" sz="2000" dirty="0" err="1" smtClean="0">
                <a:solidFill>
                  <a:srgbClr val="00B0F0"/>
                </a:solidFill>
              </a:rPr>
              <a:t>get_time</a:t>
            </a:r>
            <a:r>
              <a:rPr lang="en-US" sz="2000" dirty="0" smtClean="0">
                <a:solidFill>
                  <a:srgbClr val="00B0F0"/>
                </a:solidFill>
              </a:rPr>
              <a:t>(t3);</a:t>
            </a:r>
          </a:p>
          <a:p>
            <a:pPr>
              <a:buNone/>
            </a:pPr>
            <a:r>
              <a:rPr lang="en-US" sz="2000" dirty="0" smtClean="0">
                <a:solidFill>
                  <a:srgbClr val="00B0F0"/>
                </a:solidFill>
              </a:rPr>
              <a:t>  	</a:t>
            </a:r>
            <a:r>
              <a:rPr lang="en-US" sz="2000" dirty="0" err="1" smtClean="0">
                <a:solidFill>
                  <a:srgbClr val="00B0F0"/>
                </a:solidFill>
              </a:rPr>
              <a:t>dbms_output.put_line</a:t>
            </a:r>
            <a:r>
              <a:rPr lang="en-US" sz="2000" dirty="0" smtClean="0">
                <a:solidFill>
                  <a:srgbClr val="00B0F0"/>
                </a:solidFill>
              </a:rPr>
              <a:t>(’Execution Time (</a:t>
            </a:r>
            <a:r>
              <a:rPr lang="en-US" sz="2000" dirty="0" err="1" smtClean="0">
                <a:solidFill>
                  <a:srgbClr val="00B0F0"/>
                </a:solidFill>
              </a:rPr>
              <a:t>secs</a:t>
            </a:r>
            <a:r>
              <a:rPr lang="en-US" sz="2000" dirty="0" smtClean="0">
                <a:solidFill>
                  <a:srgbClr val="00B0F0"/>
                </a:solidFill>
              </a:rPr>
              <a:t>)’);</a:t>
            </a:r>
          </a:p>
          <a:p>
            <a:pPr>
              <a:buNone/>
            </a:pPr>
            <a:r>
              <a:rPr lang="en-US" sz="2000" dirty="0" smtClean="0">
                <a:solidFill>
                  <a:srgbClr val="00B0F0"/>
                </a:solidFill>
              </a:rPr>
              <a:t> 	</a:t>
            </a:r>
            <a:r>
              <a:rPr lang="en-US" sz="2000" dirty="0" err="1" smtClean="0">
                <a:solidFill>
                  <a:srgbClr val="00B0F0"/>
                </a:solidFill>
              </a:rPr>
              <a:t>dbms_output.put_line</a:t>
            </a:r>
            <a:r>
              <a:rPr lang="en-US" sz="2000" dirty="0" smtClean="0">
                <a:solidFill>
                  <a:srgbClr val="00B0F0"/>
                </a:solidFill>
              </a:rPr>
              <a:t>(’FOR loop: ’ || TO_CHAR(t2 - t1));</a:t>
            </a:r>
          </a:p>
          <a:p>
            <a:pPr>
              <a:buNone/>
            </a:pPr>
            <a:r>
              <a:rPr lang="en-US" sz="2000" dirty="0" smtClean="0">
                <a:solidFill>
                  <a:srgbClr val="00B0F0"/>
                </a:solidFill>
              </a:rPr>
              <a:t> 	</a:t>
            </a:r>
            <a:r>
              <a:rPr lang="en-US" sz="2000" dirty="0" err="1" smtClean="0">
                <a:solidFill>
                  <a:srgbClr val="00B0F0"/>
                </a:solidFill>
              </a:rPr>
              <a:t>dbms_output.put_line</a:t>
            </a:r>
            <a:r>
              <a:rPr lang="en-US" sz="2000" dirty="0" smtClean="0">
                <a:solidFill>
                  <a:srgbClr val="00B0F0"/>
                </a:solidFill>
              </a:rPr>
              <a:t>(’FORALL: ’ || TO_CHAR(t3 - t2));</a:t>
            </a:r>
          </a:p>
          <a:p>
            <a:pPr>
              <a:buNone/>
            </a:pPr>
            <a:r>
              <a:rPr lang="en-US" sz="2000" dirty="0" smtClean="0">
                <a:solidFill>
                  <a:srgbClr val="00B0F0"/>
                </a:solidFill>
              </a:rPr>
              <a:t> END;</a:t>
            </a:r>
          </a:p>
          <a:p>
            <a:pPr algn="just">
              <a:buNone/>
            </a:pPr>
            <a:r>
              <a:rPr lang="en-US" sz="2000" dirty="0" smtClean="0"/>
              <a:t>/</a:t>
            </a:r>
          </a:p>
          <a:p>
            <a:pPr algn="just">
              <a:buNone/>
            </a:pPr>
            <a:r>
              <a:rPr lang="en-US" sz="2100" dirty="0" smtClean="0"/>
              <a:t>Execution Time (</a:t>
            </a:r>
            <a:r>
              <a:rPr lang="en-US" sz="2100" dirty="0" err="1" smtClean="0"/>
              <a:t>secs</a:t>
            </a:r>
            <a:r>
              <a:rPr lang="en-US" sz="2100" dirty="0" smtClean="0"/>
              <a:t>)</a:t>
            </a:r>
          </a:p>
          <a:p>
            <a:pPr algn="just">
              <a:buNone/>
            </a:pPr>
            <a:r>
              <a:rPr lang="en-US" sz="2100" dirty="0" smtClean="0"/>
              <a:t>FOR loop: .194</a:t>
            </a:r>
          </a:p>
          <a:p>
            <a:pPr algn="just">
              <a:buNone/>
            </a:pPr>
            <a:r>
              <a:rPr lang="en-US" sz="2100" dirty="0" smtClean="0"/>
              <a:t>FORALL: .007</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dirty="0" smtClean="0">
                <a:latin typeface="Candara"/>
              </a:rPr>
              <a:t>1.3: Performance Impact</a:t>
            </a:r>
            <a:r>
              <a:rPr lang="en-US" sz="800" dirty="0" smtClean="0">
                <a:latin typeface="Candara"/>
              </a:rPr>
              <a:t/>
            </a:r>
            <a:br>
              <a:rPr lang="en-US" sz="800" dirty="0" smtClean="0">
                <a:latin typeface="Candara"/>
              </a:rPr>
            </a:br>
            <a:r>
              <a:rPr lang="en-US" dirty="0" smtClean="0">
                <a:latin typeface="Candara"/>
              </a:rPr>
              <a:t>Performance </a:t>
            </a:r>
            <a:r>
              <a:rPr lang="en-US" dirty="0" smtClean="0">
                <a:latin typeface="Candara"/>
              </a:rPr>
              <a:t>Difference  </a:t>
            </a:r>
            <a:r>
              <a:rPr lang="en-US" dirty="0" smtClean="0">
                <a:latin typeface="Candara"/>
              </a:rPr>
              <a:t>with  </a:t>
            </a:r>
            <a:r>
              <a:rPr lang="en-US" dirty="0" smtClean="0">
                <a:latin typeface="Candara"/>
              </a:rPr>
              <a:t>Bulk-bind </a:t>
            </a:r>
            <a:r>
              <a:rPr lang="en-US" b="1" dirty="0" smtClean="0">
                <a:latin typeface="Candara"/>
              </a:rPr>
              <a:t>	</a:t>
            </a:r>
            <a:r>
              <a:rPr lang="en-US" b="1" dirty="0" smtClean="0">
                <a:latin typeface="Candara"/>
              </a:rPr>
              <a:t>….</a:t>
            </a:r>
            <a:r>
              <a:rPr lang="en-US" b="1" dirty="0" err="1" smtClean="0">
                <a:latin typeface="Candara"/>
              </a:rPr>
              <a:t>contd</a:t>
            </a:r>
            <a:r>
              <a:rPr lang="en-US" b="1" dirty="0" smtClean="0">
                <a:latin typeface="Candara"/>
              </a:rPr>
              <a:t> </a:t>
            </a: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pPr algn="just"/>
            <a:endParaRPr lang="en-US" sz="1400" dirty="0" smtClean="0"/>
          </a:p>
          <a:p>
            <a:pPr algn="just"/>
            <a:r>
              <a:rPr lang="en-US" sz="1600" dirty="0" smtClean="0"/>
              <a:t>The </a:t>
            </a:r>
            <a:r>
              <a:rPr lang="en-US" sz="1600" dirty="0" smtClean="0"/>
              <a:t>keyword FORALL instructs the PL/SQL engine to bulk-bind input collections before sending them to the SQL engine with an INSERT/UPDATE/DELETE statement. Although the FORALL statement contains an iteration scheme, it is </a:t>
            </a:r>
            <a:r>
              <a:rPr lang="en-US" sz="1600" i="1" dirty="0" smtClean="0"/>
              <a:t>not </a:t>
            </a:r>
            <a:r>
              <a:rPr lang="en-US" sz="1600" dirty="0" smtClean="0"/>
              <a:t>a FOR loop. Its syntax is as follows</a:t>
            </a:r>
            <a:r>
              <a:rPr lang="en-US" sz="1600" dirty="0" smtClean="0"/>
              <a:t>: </a:t>
            </a:r>
          </a:p>
          <a:p>
            <a:pPr>
              <a:buNone/>
            </a:pPr>
            <a:r>
              <a:rPr lang="en-US" sz="1400" dirty="0" smtClean="0"/>
              <a:t>	</a:t>
            </a:r>
          </a:p>
          <a:p>
            <a:pPr>
              <a:buNone/>
            </a:pPr>
            <a:r>
              <a:rPr lang="en-US" sz="1400" dirty="0" smtClean="0"/>
              <a:t>		</a:t>
            </a:r>
            <a:r>
              <a:rPr lang="en-US" sz="1600" dirty="0" smtClean="0">
                <a:ln>
                  <a:solidFill>
                    <a:srgbClr val="00B0F0"/>
                  </a:solidFill>
                </a:ln>
                <a:solidFill>
                  <a:srgbClr val="00B0F0"/>
                </a:solidFill>
              </a:rPr>
              <a:t>FORALL </a:t>
            </a:r>
            <a:r>
              <a:rPr lang="en-US" sz="1600" dirty="0" smtClean="0">
                <a:ln>
                  <a:solidFill>
                    <a:srgbClr val="00B0F0"/>
                  </a:solidFill>
                </a:ln>
                <a:solidFill>
                  <a:srgbClr val="00B0F0"/>
                </a:solidFill>
              </a:rPr>
              <a:t>index IN </a:t>
            </a:r>
            <a:r>
              <a:rPr lang="en-US" sz="1600" dirty="0" err="1" smtClean="0">
                <a:ln>
                  <a:solidFill>
                    <a:srgbClr val="00B0F0"/>
                  </a:solidFill>
                </a:ln>
                <a:solidFill>
                  <a:srgbClr val="00B0F0"/>
                </a:solidFill>
              </a:rPr>
              <a:t>lower_bound</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upper_bound</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sql_statement</a:t>
            </a:r>
            <a:r>
              <a:rPr lang="en-US" sz="1600" dirty="0" smtClean="0">
                <a:ln>
                  <a:solidFill>
                    <a:srgbClr val="00B0F0"/>
                  </a:solidFill>
                </a:ln>
                <a:solidFill>
                  <a:srgbClr val="00B0F0"/>
                </a:solidFill>
              </a:rPr>
              <a:t>;</a:t>
            </a:r>
          </a:p>
          <a:p>
            <a:pPr>
              <a:buNone/>
            </a:pPr>
            <a:r>
              <a:rPr lang="en-US" sz="1600" dirty="0" smtClean="0"/>
              <a:t>	</a:t>
            </a:r>
          </a:p>
          <a:p>
            <a:pPr algn="just"/>
            <a:r>
              <a:rPr lang="en-US" sz="1600" dirty="0" smtClean="0"/>
              <a:t>The </a:t>
            </a:r>
            <a:r>
              <a:rPr lang="en-US" sz="1600" dirty="0" smtClean="0"/>
              <a:t>index can be referenced only within the FORALL statement and only as a collection subscript. The SQL statement must be an INSERT, UPDATE, or DELETE statement that references collection elements. And, the bounds must specify a valid range of consecutive index numbers. The SQL engine executes the SQL statement once for each index number in the range. But that happens in the SQL engine.</a:t>
            </a:r>
            <a:endParaRPr lang="en-US" sz="1600" dirty="0" smtClean="0">
              <a:ln>
                <a:solidFill>
                  <a:srgbClr val="00B0F0"/>
                </a:solidFill>
              </a:ln>
              <a:solidFill>
                <a:srgbClr val="00B0F0"/>
              </a:solidFill>
            </a:endParaRPr>
          </a:p>
          <a:p>
            <a:pPr algn="just"/>
            <a:endParaRPr lang="en-US" sz="14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300" dirty="0" smtClean="0">
                <a:latin typeface="Candara"/>
              </a:rPr>
              <a:t>1.4: FORALL command</a:t>
            </a:r>
            <a:r>
              <a:rPr lang="en-US" sz="300" dirty="0" smtClean="0">
                <a:latin typeface="Candara"/>
              </a:rPr>
              <a:t/>
            </a:r>
            <a:br>
              <a:rPr lang="en-US" sz="300" dirty="0" smtClean="0">
                <a:latin typeface="Candara"/>
              </a:rPr>
            </a:br>
            <a:r>
              <a:rPr lang="en-US" sz="2400" dirty="0" smtClean="0">
                <a:latin typeface="Candara"/>
              </a:rPr>
              <a:t>FORALL command for Bulk-bind</a:t>
            </a:r>
            <a:r>
              <a:rPr lang="en-US" sz="2400" dirty="0" smtClean="0">
                <a:latin typeface="Candara"/>
              </a:rPr>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lassBook-LessonXX-Template 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emplate>ClassBook-LessonXX-Template Capgemini</Template>
  <TotalTime>88358</TotalTime>
  <Words>1583</Words>
  <Application>Microsoft Office PowerPoint</Application>
  <PresentationFormat>On-screen Show (16:9)</PresentationFormat>
  <Paragraphs>378</Paragraphs>
  <Slides>30</Slides>
  <Notes>30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30</vt:i4>
      </vt:variant>
    </vt:vector>
  </HeadingPairs>
  <TitlesOfParts>
    <vt:vector size="35" baseType="lpstr">
      <vt:lpstr>ClassBook-LessonXX-Template Capgemini</vt:lpstr>
      <vt:lpstr>2_Office Theme</vt:lpstr>
      <vt:lpstr>1_Office Theme</vt:lpstr>
      <vt:lpstr>Closing slides</vt:lpstr>
      <vt:lpstr>think-cell Slide</vt:lpstr>
      <vt:lpstr>Advanced PLSQL</vt:lpstr>
      <vt:lpstr>Slide 2</vt:lpstr>
      <vt:lpstr>1.1: Need for BULK operations Working of SQL statements through PLSQL blocks</vt:lpstr>
      <vt:lpstr>1.1: Need for Bulk Operations      …….contd How context-switches degrades performance</vt:lpstr>
      <vt:lpstr>1.1: Need for Bulk Operations       ……contd How Bulk-binds improve performance</vt:lpstr>
      <vt:lpstr>1.2: Binding of variables Binding of variables  </vt:lpstr>
      <vt:lpstr>1.3: Performance Impact Performance Difference created by Bulk-bind </vt:lpstr>
      <vt:lpstr>1.3: Performance Impact Performance Difference  with  Bulk-bind  ….contd </vt:lpstr>
      <vt:lpstr>1.4: FORALL command FORALL command for Bulk-bind </vt:lpstr>
      <vt:lpstr>1.5: Binding range of values      Arbitary collection-slices can be bound using FORALL</vt:lpstr>
      <vt:lpstr>1.6:  FORALL affect on transactions  How FORALL affects  Rollbacks </vt:lpstr>
      <vt:lpstr>1.6:  FORALL affect on transactions  How FORALL affects  Rollbacks   …..contd </vt:lpstr>
      <vt:lpstr>1.6: FORALL affect on transactions   How FORALL affects  Rollbacks   …..contd </vt:lpstr>
      <vt:lpstr>  1.6:  FORALL affect on transactions  How FORALL affects  Rollbacks   …..contd    </vt:lpstr>
      <vt:lpstr> 1.7: Bulk_rowcount        Counting Rows Affected by FORALL Iterations    </vt:lpstr>
      <vt:lpstr>  1.7: Bulk_rowcount        ……contd.  Counting Rows Affected by FORALL Iterations   </vt:lpstr>
      <vt:lpstr> 1.7: Bulk_rowcount        ……contd.  Counting Rows Affected by FORALL Iterations   </vt:lpstr>
      <vt:lpstr> 1.7: Bulk _rowcount      ……contd. Counting Rows Affected by FORALL Iterations </vt:lpstr>
      <vt:lpstr>  1.8: Bulk _exceptions  Handling FORALL Exceptions with the %BULK_EXCEPTIONS Attribute  </vt:lpstr>
      <vt:lpstr>  1.8: Bulk _exceptions       …..contd Handling FORALL Exceptions with the %BULK_EXCEPTIONS Attribute  </vt:lpstr>
      <vt:lpstr>  1.9: Restriction on BULK-bind Restriction on FORALL  </vt:lpstr>
      <vt:lpstr>  1.9: Restriction on BULK-bind Restriction on FORALL     ……contd  </vt:lpstr>
      <vt:lpstr>  1.9: Restriction on BULK-bind Restriction on FORALL     ……contd  </vt:lpstr>
      <vt:lpstr>  1.9: Restriction on BULK-bind Restriction on FORALL     ……contd  </vt:lpstr>
      <vt:lpstr>  1.9: Restriction on BULK-bind Restriction on FORALL     ……contd  </vt:lpstr>
      <vt:lpstr>  1.10: Bulk Collect Retrieving Query Results with the BULK COLLECT Clause  </vt:lpstr>
      <vt:lpstr>  1.10: Bulk Collect         …..contd Retrieving Query Results from Object-columns  </vt:lpstr>
      <vt:lpstr>  1.10: Bulk Collect         …..contd  Retrieving DML Results into a Collection with the RETURNING INTO Clause  </vt:lpstr>
      <vt:lpstr>  1.11: Restriction on BULK-collect Restriction on RETURNING…..BULK COLLECT INTO  </vt:lpstr>
      <vt:lpstr>  1.13: BULK-Bind and BULK-collect combined  Using FORALL and BULK COLLECT Together </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hpangam</dc:creator>
  <cp:lastModifiedBy>hpangam</cp:lastModifiedBy>
  <cp:revision>1836</cp:revision>
  <dcterms:created xsi:type="dcterms:W3CDTF">2016-10-27T07:09:48Z</dcterms:created>
  <dcterms:modified xsi:type="dcterms:W3CDTF">2017-03-01T05:37:39Z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