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bin" ContentType="application/vnd.openxmlformats-officedocument.oleObject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slideLayouts/slideLayout10.xml" ContentType="application/vnd.openxmlformats-officedocument.presentationml.slideLayout+xml"/>
  <Default Extension="gif" ContentType="image/gif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  <p:sldMasterId id="2147483728" r:id="rId5"/>
    <p:sldMasterId id="2147483716" r:id="rId6"/>
    <p:sldMasterId id="2147483713" r:id="rId7"/>
  </p:sldMasterIdLst>
  <p:notesMasterIdLst>
    <p:notesMasterId r:id="rId58"/>
  </p:notesMasterIdLst>
  <p:handoutMasterIdLst>
    <p:handoutMasterId r:id="rId59"/>
  </p:handoutMasterIdLst>
  <p:sldIdLst>
    <p:sldId id="265" r:id="rId8"/>
    <p:sldId id="339" r:id="rId9"/>
    <p:sldId id="340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BDBD00"/>
    <a:srgbClr val="FF9900"/>
    <a:srgbClr val="598E20"/>
    <a:srgbClr val="00234B"/>
    <a:srgbClr val="ED771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1541" autoAdjust="0"/>
  </p:normalViewPr>
  <p:slideViewPr>
    <p:cSldViewPr snapToGrid="0" showGuides="1">
      <p:cViewPr>
        <p:scale>
          <a:sx n="79" d="100"/>
          <a:sy n="79" d="100"/>
        </p:scale>
        <p:origin x="-990" y="84"/>
      </p:cViewPr>
      <p:guideLst>
        <p:guide orient="horz" pos="162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defTabSz="779252" rtl="0" eaLnBrk="1" latinLnBrk="0" hangingPunct="1">
      <a:buClr>
        <a:srgbClr val="BDBD00"/>
      </a:buClr>
      <a:buFont typeface="Wingdings" pitchFamily="2" charset="2"/>
      <a:buChar char="q"/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839788"/>
            <a:ext cx="6226175" cy="3503612"/>
          </a:xfrm>
          <a:ln/>
        </p:spPr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0"/>
            <a:ext cx="4648200" cy="39639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Trebuchet MS" pitchFamily="34" charset="0"/>
              </a:rPr>
              <a:t>Explain the lesson coverage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841375"/>
            <a:ext cx="6097588" cy="34305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390" y="4343400"/>
            <a:ext cx="4663440" cy="4114800"/>
          </a:xfrm>
          <a:noFill/>
          <a:ln/>
        </p:spPr>
        <p:txBody>
          <a:bodyPr lIns="91202" tIns="45601" rIns="91202" bIns="456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46538" cy="119063"/>
        </p:xfrm>
        <a:graphic>
          <a:graphicData uri="http://schemas.openxmlformats.org/presentationml/2006/ole">
            <p:oleObj spid="_x0000_s14340" name="think-cell Slide" r:id="rId6" imgW="360" imgH="360" progId="">
              <p:embed/>
            </p:oleObj>
          </a:graphicData>
        </a:graphic>
      </p:graphicFrame>
      <p:pic>
        <p:nvPicPr>
          <p:cNvPr id="6" name="Image 11" descr="GraphicTablet_shutterstock_73936774.jpg"/>
          <p:cNvPicPr>
            <a:picLocks noChangeAspect="1"/>
          </p:cNvPicPr>
          <p:nvPr userDrawn="1"/>
        </p:nvPicPr>
        <p:blipFill>
          <a:blip r:embed="rId7" cstate="print"/>
          <a:srcRect b="14021"/>
          <a:stretch>
            <a:fillRect/>
          </a:stretch>
        </p:blipFill>
        <p:spPr>
          <a:xfrm>
            <a:off x="1588" y="883526"/>
            <a:ext cx="9904413" cy="4259975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2" y="0"/>
            <a:ext cx="9906318" cy="20122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173" tIns="36624" rIns="28173" bIns="3662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43238" y="2208806"/>
            <a:ext cx="4915261" cy="823618"/>
          </a:xfrm>
        </p:spPr>
        <p:txBody>
          <a:bodyPr vert="horz" lIns="0" tIns="28173" rIns="28173" bIns="28173" rtlCol="0" anchor="t">
            <a:noAutofit/>
          </a:bodyPr>
          <a:lstStyle>
            <a:lvl1pPr marL="0" indent="0" algn="l" defTabSz="77920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940137" y="3324784"/>
            <a:ext cx="4918363" cy="710813"/>
          </a:xfrm>
        </p:spPr>
        <p:txBody>
          <a:bodyPr lIns="0" tIns="28173" rIns="28173" bIns="28173"/>
          <a:lstStyle>
            <a:lvl1pPr marL="0" indent="0" algn="l">
              <a:buNone/>
              <a:defRPr sz="1900" b="0">
                <a:solidFill>
                  <a:schemeClr val="tx1"/>
                </a:solidFill>
              </a:defRPr>
            </a:lvl1pPr>
            <a:lvl2pPr marL="389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8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35690" y="494028"/>
            <a:ext cx="2880000" cy="514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125D57F-D058-4785-AE69-4051EF09BCDE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42EE93-3912-4F7A-A116-AD58C43B6D1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ACDFF22-B6EA-4CED-A6CA-61C16E5EAB15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410464-921E-44DE-8661-BEFE8F21C728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4E67F5D-EE00-4A60-BE82-D0881C03BA66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2453C69-B6DB-4482-9D7D-A9D66B2576A4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1D0F29-5A92-4827-9A0E-CF6BC89C19B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B09E437-E805-4B6F-B83F-3A554894CB63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850057-C325-4AB0-8C0E-59DC42E45BBA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1"/>
          <a:ext cx="135749" cy="107989"/>
        </p:xfrm>
        <a:graphic>
          <a:graphicData uri="http://schemas.openxmlformats.org/presentationml/2006/ole">
            <p:oleObj spid="_x0000_s1536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121076"/>
            <a:ext cx="884548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D9E8221-FB7D-4883-86F6-263E75469167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125D57F-D058-4785-AE69-4051EF09BCDE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42EE93-3912-4F7A-A116-AD58C43B6D1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ACDFF22-B6EA-4CED-A6CA-61C16E5EAB15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410464-921E-44DE-8661-BEFE8F21C728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4E67F5D-EE00-4A60-BE82-D0881C03BA66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2453C69-B6DB-4482-9D7D-A9D66B2576A4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E1D0F29-5A92-4827-9A0E-CF6BC89C19B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35749" cy="107989"/>
        </p:xfrm>
        <a:graphic>
          <a:graphicData uri="http://schemas.openxmlformats.org/presentationml/2006/ole">
            <p:oleObj spid="_x0000_s69634" name="think-cell Slide" r:id="rId5" imgW="360" imgH="360" progId="">
              <p:embed/>
            </p:oleObj>
          </a:graphicData>
        </a:graphic>
      </p:graphicFrame>
      <p:sp>
        <p:nvSpPr>
          <p:cNvPr id="7" name="Rectangle 6"/>
          <p:cNvSpPr/>
          <p:nvPr userDrawn="1">
            <p:custDataLst>
              <p:tags r:id="rId2"/>
            </p:custDataLst>
          </p:nvPr>
        </p:nvSpPr>
        <p:spPr>
          <a:xfrm>
            <a:off x="4527501" y="4785622"/>
            <a:ext cx="4045000" cy="210785"/>
          </a:xfrm>
          <a:prstGeom prst="rect">
            <a:avLst/>
          </a:prstGeom>
        </p:spPr>
        <p:txBody>
          <a:bodyPr wrap="square" lIns="28173" tIns="28173" rIns="0" bIns="28173" anchor="b" anchorCtr="0">
            <a:spAutoFit/>
          </a:bodyPr>
          <a:lstStyle/>
          <a:p>
            <a:pPr algn="r"/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81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5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5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1004" y="2769919"/>
            <a:ext cx="3932160" cy="1511693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06792" tIns="43420" rIns="184075" bIns="122717" rtlCol="0" anchor="b"/>
          <a:lstStyle/>
          <a:p>
            <a:pPr marL="0" marR="0" indent="0" algn="just" defTabSz="8888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140,000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</a:t>
            </a:r>
            <a:r>
              <a:rPr lang="en-US" sz="9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10.1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9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9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751798" y="2594015"/>
            <a:ext cx="531692" cy="432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42446" y="2532039"/>
            <a:ext cx="3595355" cy="140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6538" cy="119063"/>
        </p:xfrm>
        <a:graphic>
          <a:graphicData uri="http://schemas.openxmlformats.org/presentationml/2006/ole">
            <p:oleObj spid="_x0000_s70658" name="think-cell Slide" r:id="rId4" imgW="360" imgH="360" progId="">
              <p:embed/>
            </p:oleObj>
          </a:graphicData>
        </a:graphic>
      </p:graphicFrame>
      <p:sp>
        <p:nvSpPr>
          <p:cNvPr id="4" name="Rectangle 3"/>
          <p:cNvSpPr/>
          <p:nvPr userDrawn="1">
            <p:custDataLst>
              <p:tags r:id="rId2"/>
            </p:custDataLst>
          </p:nvPr>
        </p:nvSpPr>
        <p:spPr>
          <a:xfrm>
            <a:off x="4527501" y="4785622"/>
            <a:ext cx="4045000" cy="210785"/>
          </a:xfrm>
          <a:prstGeom prst="rect">
            <a:avLst/>
          </a:prstGeom>
        </p:spPr>
        <p:txBody>
          <a:bodyPr wrap="square" lIns="28173" tIns="28173" rIns="0" bIns="28173" anchor="b" anchorCtr="0">
            <a:spAutoFit/>
          </a:bodyPr>
          <a:lstStyle/>
          <a:p>
            <a:pPr algn="r"/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816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5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5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5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5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6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02" y="1371600"/>
            <a:ext cx="1985371" cy="1508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1" y="1"/>
          <a:ext cx="135749" cy="107989"/>
        </p:xfrm>
        <a:graphic>
          <a:graphicData uri="http://schemas.openxmlformats.org/presentationml/2006/ole">
            <p:oleObj spid="_x0000_s20484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B09E437-E805-4B6F-B83F-3A554894CB63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27887C-E3D9-4956-B241-0D7B3E50E8A2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850057-C325-4AB0-8C0E-59DC42E45BBA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D9E8221-FB7D-4883-86F6-263E75469167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png"/><Relationship Id="rId3" Type="http://schemas.openxmlformats.org/officeDocument/2006/relationships/theme" Target="../theme/theme4.xml"/><Relationship Id="rId21" Type="http://schemas.openxmlformats.org/officeDocument/2006/relationships/hyperlink" Target="http://www.youtube.com/capgemini" TargetMode="Externa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hyperlink" Target="http://www.linkedin.com/company/capgemini" TargetMode="External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12.gif"/><Relationship Id="rId5" Type="http://schemas.openxmlformats.org/officeDocument/2006/relationships/tags" Target="../tags/tag13.xml"/><Relationship Id="rId15" Type="http://schemas.openxmlformats.org/officeDocument/2006/relationships/hyperlink" Target="http://www.facebook.com/Capgemini" TargetMode="External"/><Relationship Id="rId23" Type="http://schemas.openxmlformats.org/officeDocument/2006/relationships/hyperlink" Target="http://www.slideshare.net/capgemini" TargetMode="External"/><Relationship Id="rId10" Type="http://schemas.openxmlformats.org/officeDocument/2006/relationships/tags" Target="../tags/tag18.xml"/><Relationship Id="rId19" Type="http://schemas.openxmlformats.org/officeDocument/2006/relationships/hyperlink" Target="http://www.twitter.com/capgemini" TargetMode="External"/><Relationship Id="rId4" Type="http://schemas.openxmlformats.org/officeDocument/2006/relationships/vmlDrawing" Target="../drawings/vmlDrawing5.vml"/><Relationship Id="rId9" Type="http://schemas.openxmlformats.org/officeDocument/2006/relationships/tags" Target="../tags/tag17.xml"/><Relationship Id="rId14" Type="http://schemas.openxmlformats.org/officeDocument/2006/relationships/image" Target="../media/image7.emf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46538" cy="119063"/>
        </p:xfrm>
        <a:graphic>
          <a:graphicData uri="http://schemas.openxmlformats.org/presentationml/2006/ole">
            <p:oleObj spid="_x0000_s13316" name="think-cell Slide" r:id="rId14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" y="0"/>
            <a:ext cx="9143999" cy="751601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8517" y="1126483"/>
            <a:ext cx="8712115" cy="3477405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8835291" y="4990498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600" smtClean="0">
                <a:solidFill>
                  <a:schemeClr val="tx2"/>
                </a:solidFill>
              </a:rPr>
              <a:pPr algn="ctr"/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507301"/>
            <a:ext cx="9143999" cy="54609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4848" tIns="42424" rIns="84848" bIns="42424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23229" y="4967554"/>
            <a:ext cx="2455979" cy="1376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0677" tIns="30677" rIns="30677" bIns="30677" anchor="b" anchorCtr="0">
            <a:noAutofit/>
          </a:bodyPr>
          <a:lstStyle/>
          <a:p>
            <a:pPr marL="0" marR="0" lvl="0" indent="0" algn="r" defTabSz="848318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5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5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2016.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13"/>
            </p:custDataLst>
          </p:nvPr>
        </p:nvCxnSpPr>
        <p:spPr>
          <a:xfrm flipH="1">
            <a:off x="3" y="4772025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0463" y="4829271"/>
            <a:ext cx="1438102" cy="258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710" r:id="rId4"/>
    <p:sldLayoutId id="2147483741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779202" rtl="0" eaLnBrk="1" latinLnBrk="0" hangingPunct="1">
        <a:lnSpc>
          <a:spcPct val="85000"/>
        </a:lnSpc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26" indent="-141626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5"/>
        </a:buClr>
        <a:buFont typeface="Wingdings" pitchFamily="2" charset="2"/>
        <a:buChar char="§"/>
        <a:defRPr sz="19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03042" indent="-154227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3"/>
        </a:buClr>
        <a:buFont typeface="Wingdings" pitchFamily="2" charset="2"/>
        <a:buChar char="§"/>
        <a:defRPr sz="15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457269" indent="-140698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accent2"/>
        </a:buClr>
        <a:buFont typeface="Arial" pitchFamily="34" charset="0"/>
        <a:buChar char="•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606085" indent="-140698" algn="l" defTabSz="779202" rtl="0" eaLnBrk="1" latinLnBrk="0" hangingPunct="1">
        <a:lnSpc>
          <a:spcPct val="90000"/>
        </a:lnSpc>
        <a:spcBef>
          <a:spcPts val="0"/>
        </a:spcBef>
        <a:spcAft>
          <a:spcPts val="511"/>
        </a:spcAft>
        <a:buClr>
          <a:schemeClr val="bg2"/>
        </a:buClr>
        <a:buFont typeface="Arial" pitchFamily="34" charset="0"/>
        <a:buChar char="–"/>
        <a:tabLst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371722" indent="-165040" algn="l" defTabSz="77920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400" kern="1200">
          <a:solidFill>
            <a:srgbClr val="494949"/>
          </a:solidFill>
          <a:latin typeface="+mn-lt"/>
          <a:ea typeface="+mn-ea"/>
          <a:cs typeface="+mn-cs"/>
        </a:defRPr>
      </a:lvl5pPr>
      <a:lvl6pPr marL="2142807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08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009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610" indent="-194801" algn="l" defTabSz="779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01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02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03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05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06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07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09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810" algn="l" defTabSz="77920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229600" cy="5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4948186"/>
            <a:ext cx="1219200" cy="17145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January 5,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494818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4939152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81000" y="4937149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4350"/>
            <a:ext cx="56007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949"/>
            <a:ext cx="8229600" cy="5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4948186"/>
            <a:ext cx="1219200" cy="17145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January 5,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494818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493915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81000" y="4937149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4937307"/>
            <a:ext cx="0" cy="1735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4350"/>
            <a:ext cx="56007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46538" cy="119063"/>
        </p:xfrm>
        <a:graphic>
          <a:graphicData uri="http://schemas.openxmlformats.org/presentationml/2006/ole">
            <p:oleObj spid="_x0000_s68610" name="think-cell Slide" r:id="rId13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5"/>
            </p:custDataLst>
          </p:nvPr>
        </p:nvSpPr>
        <p:spPr bwMode="auto">
          <a:xfrm flipV="1">
            <a:off x="-1529" y="1258495"/>
            <a:ext cx="9145530" cy="388500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173" tIns="36624" rIns="28173" bIns="36624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914038" y="906941"/>
            <a:ext cx="2658462" cy="17201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7"/>
            </p:custDataLst>
          </p:nvPr>
        </p:nvSpPr>
        <p:spPr>
          <a:xfrm>
            <a:off x="6419731" y="4055244"/>
            <a:ext cx="2152769" cy="323567"/>
          </a:xfrm>
          <a:prstGeom prst="rect">
            <a:avLst/>
          </a:prstGeom>
        </p:spPr>
        <p:txBody>
          <a:bodyPr wrap="none" lIns="0" tIns="30679" rIns="0" bIns="30679" anchor="b" anchorCtr="0">
            <a:spAutoFit/>
          </a:bodyPr>
          <a:lstStyle/>
          <a:p>
            <a:pPr algn="r"/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5"/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7098349" y="4449410"/>
            <a:ext cx="256821" cy="197828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17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7407960" y="4449410"/>
            <a:ext cx="259674" cy="200025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19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7988626" y="4449410"/>
            <a:ext cx="259674" cy="200025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1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8301091" y="4449410"/>
            <a:ext cx="259674" cy="200025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3"/>
          </p:cNvPr>
          <p:cNvPicPr preferRelativeResize="0">
            <a:picLocks/>
          </p:cNvPicPr>
          <p:nvPr>
            <p:custDataLst>
              <p:tags r:id="rId12"/>
            </p:custDataLst>
          </p:nvPr>
        </p:nvPicPr>
        <p:blipFill>
          <a:blip r:embed="rId24" cstate="email"/>
          <a:srcRect l="4793" t="6316" r="5718" b="7969"/>
          <a:stretch>
            <a:fillRect/>
          </a:stretch>
        </p:blipFill>
        <p:spPr>
          <a:xfrm>
            <a:off x="7720424" y="4449411"/>
            <a:ext cx="215411" cy="178594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0062" y="761224"/>
            <a:ext cx="2658462" cy="5145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hdr="0" ftr="0" dt="0"/>
  <p:txStyles>
    <p:titleStyle>
      <a:lvl1pPr algn="ctr" defTabSz="71558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345" indent="-268345" algn="l" defTabSz="715587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414" indent="-223621" algn="l" defTabSz="71558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448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277" indent="-178896" algn="l" defTabSz="71558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0070" indent="-178896" algn="l" defTabSz="71558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786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25657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3451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44" indent="-178896" algn="l" defTabSz="71558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43238" y="2208806"/>
            <a:ext cx="4915261" cy="823618"/>
          </a:xfrm>
        </p:spPr>
        <p:txBody>
          <a:bodyPr vert="horz" lIns="0" tIns="28173" rIns="28173" bIns="28173" rtlCol="0" anchor="t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PLSQL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40137" y="3324784"/>
            <a:ext cx="4918363" cy="710813"/>
          </a:xfrm>
        </p:spPr>
        <p:txBody>
          <a:bodyPr lIns="0" tIns="28173" rIns="28173" bIns="28173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2000" dirty="0" err="1" smtClean="0"/>
              <a:t>Lesson</a:t>
            </a:r>
            <a:r>
              <a:rPr lang="fr-FR" sz="2000" dirty="0" smtClean="0"/>
              <a:t>  – 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400" dirty="0" smtClean="0"/>
              <a:t>To retrieve values into variables, we use the </a:t>
            </a:r>
            <a:r>
              <a:rPr lang="en-US" sz="1400" b="1" dirty="0" smtClean="0"/>
              <a:t>INTO clause of EXECUTE IMMEDIATE</a:t>
            </a:r>
            <a:r>
              <a:rPr lang="en-US" sz="1400" dirty="0" smtClean="0"/>
              <a:t> statement 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number:=7900;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edata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emp%rowtype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=:1'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edata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('employee id : 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edata.empno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: '||edata.sal);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:=7902;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=:1'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edata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('employee id : 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edata.empno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: '||edata.sal);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exception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no_data_found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(‘</a:t>
            </a:r>
            <a:r>
              <a:rPr lang="en-US" sz="140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no such employee ‘);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1.5: INTO clause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INTO clause to retrieve values</a:t>
            </a:r>
            <a:r>
              <a:rPr lang="en-US" b="1" dirty="0" smtClean="0">
                <a:latin typeface="Candara"/>
              </a:rPr>
              <a:t>	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432"/>
            <a:ext cx="8570662" cy="3814010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Use </a:t>
            </a:r>
            <a:r>
              <a:rPr lang="en-US" sz="1400" b="1" dirty="0" smtClean="0"/>
              <a:t>of EXECUTE IMMEDIATE</a:t>
            </a:r>
            <a:r>
              <a:rPr lang="en-US" sz="1400" dirty="0" smtClean="0"/>
              <a:t> to generate a PLSQL block dynamically 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addone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number) is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insert into mybonus1 values(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varchar2(500);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'begin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addone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(105, 15000); end;';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1.6: Generating PLSQL dynamically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PLSQL block using EXECUTE IMMEDIATE</a:t>
            </a:r>
            <a:r>
              <a:rPr lang="en-US" b="1" dirty="0" smtClean="0">
                <a:latin typeface="Candara"/>
              </a:rPr>
              <a:t>		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432"/>
            <a:ext cx="8570662" cy="3814010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Use </a:t>
            </a:r>
            <a:r>
              <a:rPr lang="en-US" sz="1400" b="1" dirty="0" smtClean="0"/>
              <a:t>of EXECUTE IMMEDIATE</a:t>
            </a:r>
            <a:r>
              <a:rPr lang="en-US" sz="1400" dirty="0" smtClean="0"/>
              <a:t> to generate a PLSQL block dynamically :</a:t>
            </a:r>
          </a:p>
          <a:p>
            <a:pPr>
              <a:buNone/>
            </a:pPr>
            <a:endParaRPr lang="en-US" sz="18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8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varchar2(500);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		</a:t>
            </a:r>
            <a:r>
              <a:rPr lang="en-US" sz="18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'begin </a:t>
            </a:r>
            <a:r>
              <a:rPr lang="en-US" sz="18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addone</a:t>
            </a: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(:a, :b); end;';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8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7905, 18000;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8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1.6: Generating PLSQL dynamically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PLSQL block using EXECUTE IMMEDIATE                 ….</a:t>
            </a:r>
            <a:r>
              <a:rPr lang="en-US" dirty="0" err="1" smtClean="0">
                <a:latin typeface="Candara"/>
              </a:rPr>
              <a:t>contd</a:t>
            </a:r>
            <a:r>
              <a:rPr lang="en-US" b="1" dirty="0" smtClean="0">
                <a:latin typeface="Candara"/>
              </a:rPr>
              <a:t>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To retrieve values into variables from DMLs, we use the </a:t>
            </a:r>
            <a:r>
              <a:rPr lang="en-US" sz="1400" b="1" dirty="0" smtClean="0"/>
              <a:t>RETURNING INTO clause of EXECUTE IMMEDIATE</a:t>
            </a:r>
            <a:r>
              <a:rPr lang="en-US" sz="1400" dirty="0" smtClean="0"/>
              <a:t> statement 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varchar2(100):='update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set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sal+2000 where id = :1 returning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:2';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number:=&amp;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bon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returning into bon;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(bon);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The ‘Returning into’ clause returns the new updated salary into the variable bon.</a:t>
            </a:r>
            <a:endParaRPr lang="en-US" sz="1200" dirty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1.7:  RETURNING INTO clause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RETURNING INTO clause to retrieve values through DMLs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To retrieve values into variables from DMLs, we use the </a:t>
            </a:r>
            <a:r>
              <a:rPr lang="en-US" sz="1400" b="1" dirty="0" smtClean="0"/>
              <a:t>RETURNING INTO clause of EXECUTE IMMEDIATE</a:t>
            </a:r>
            <a:r>
              <a:rPr lang="en-US" sz="1400" dirty="0" smtClean="0"/>
              <a:t> statement 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number:=&amp;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emp_id1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bon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'delete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id=:1 returning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:2,:3'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emp_id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returning into emp_id1, bon;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('deleted employee is :'||emp_id1||' and his salary is : '||bon);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1.7:  RETURNING INTO clause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RETURNING INTO clause to retrieve values through DMLs   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Stored Procedure to accept the name of a database table (such as ’</a:t>
            </a:r>
            <a:r>
              <a:rPr lang="en-US" sz="1400" dirty="0" err="1" smtClean="0"/>
              <a:t>emp</a:t>
            </a:r>
            <a:r>
              <a:rPr lang="en-US" sz="1400" dirty="0" smtClean="0"/>
              <a:t>’) and an optional where-clause condition (such as ’</a:t>
            </a:r>
            <a:r>
              <a:rPr lang="en-US" sz="1400" dirty="0" err="1" smtClean="0"/>
              <a:t>sal</a:t>
            </a:r>
            <a:r>
              <a:rPr lang="en-US" sz="1400" dirty="0" smtClean="0"/>
              <a:t> &gt; 2000’). if you omit the condition, the procedure deletes all rows from the table. Otherwise, the procedure deletes only those rows that meet the condition 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procedure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delete_rows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table_name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varchar2,  condition in varchar2 default null) as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where_clause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 := ' where ' || condition;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if condition is null then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where_clause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null;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'delete from ' ||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table_name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||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where_clause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delete_rows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salgrade','grade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&gt;=4');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1.8:  Dynamic SQL in Stored Procedure 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Stored Procedure generating a Dynamic SQL statement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400" dirty="0" smtClean="0"/>
              <a:t>With the USING clause, you need not specify a parameter mode for input bind arguments because the default mode is IN. However, OUT and IN OUT modes can be specified as per situation.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varchar2(200);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 909;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varchar2(30);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my_comm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 := 3250;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mynewsal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'update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set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:1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:2 returning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comm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into :3, :4,:5';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/* bind returned values through USING clause. */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out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out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my_comm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out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mynewsal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my_comm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mynewsal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1.9:  Using clause with modes 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with IN, OUT and IN OUT modes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34716"/>
            <a:ext cx="8819147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When appropriate, you must specify the OUT or IN OUT mode for bind arguments passed as parameters. For example, suppose you want to call the following standalone procedure: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sequence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deptno_seq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start with 51 increment by 1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create_dept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OUT NUMBER,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VARCHAR2, loc IN VARCHAR2)  AS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&lt;=50 then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SELECT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deptno_seq.NEXTVAL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dual;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 if;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INSERT INTO dept VALUES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loc);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1.9:  Using clause with modes 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with IN, OUT and IN OUT modes		……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34716"/>
            <a:ext cx="8819147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To call the procedure from a dynamic PL/SQL block, you must specify the IN  OUT mode(only IN or only OUT will give an error) for the bind argument associated with formal parameter </a:t>
            </a:r>
            <a:r>
              <a:rPr lang="en-US" sz="1400" dirty="0" err="1" smtClean="0"/>
              <a:t>deptno</a:t>
            </a:r>
            <a:r>
              <a:rPr lang="en-US" sz="1400" dirty="0" smtClean="0"/>
              <a:t>, as follows: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VARCHAR2(500);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NUMBER(2);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new_dname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VARCHAR2(14) := ’ADVERTISING’;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new_loc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VARCHAR2(13) := ’NEW YORK’;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’BEGIN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create_dept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(:a, :b, :c); END;’;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plsql_block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IN OUT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new_dname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new_loc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new_deptno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1.9:  Using clause with modes 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with IN, OUT and IN OUT modes		……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34716"/>
            <a:ext cx="8819147" cy="36335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400" dirty="0" smtClean="0"/>
              <a:t>To associate a cursor-variable with a query using OPEN….FOR: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empcurtyp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cursor; -- define weak ref cursor type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empcurtyp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declare cursor variable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varchar2(15);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 := 1000;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open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'select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&gt; :s' using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 open cursor variable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loop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fetch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fetch next row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exit when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emp_cv%notfound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exit loop when last row is fetched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('Name : '||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Salary : '||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loop;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close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close cursor variable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3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1.10:  Cursor Variables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Cursor Variables with Dynamic SQL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/>
          </p:cNvSpPr>
          <p:nvPr/>
        </p:nvSpPr>
        <p:spPr bwMode="auto">
          <a:xfrm>
            <a:off x="390525" y="129781"/>
            <a:ext cx="8153400" cy="53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Candara"/>
                <a:ea typeface="+mj-ea"/>
                <a:cs typeface="Arial" pitchFamily="34" charset="0"/>
              </a:rPr>
              <a:t>Lesson Objectives</a:t>
            </a:r>
          </a:p>
        </p:txBody>
      </p:sp>
      <p:sp>
        <p:nvSpPr>
          <p:cNvPr id="5123" name="Content Placeholder 12"/>
          <p:cNvSpPr>
            <a:spLocks/>
          </p:cNvSpPr>
          <p:nvPr/>
        </p:nvSpPr>
        <p:spPr bwMode="auto">
          <a:xfrm>
            <a:off x="319088" y="925116"/>
            <a:ext cx="6157912" cy="37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On completion of this lesson on Dynamic SQL, you will be able to:</a:t>
            </a:r>
          </a:p>
          <a:p>
            <a:pPr lvl="1"/>
            <a:r>
              <a:rPr lang="en-US" dirty="0" smtClean="0"/>
              <a:t>State the need for Dynamic SQL </a:t>
            </a:r>
          </a:p>
          <a:p>
            <a:pPr lvl="1"/>
            <a:r>
              <a:rPr lang="en-US" dirty="0" smtClean="0"/>
              <a:t>Understand the ways of implementing Dynamic SQL</a:t>
            </a:r>
          </a:p>
          <a:p>
            <a:pPr lvl="1"/>
            <a:r>
              <a:rPr lang="en-US" dirty="0" smtClean="0"/>
              <a:t>Understand the use of the various Options of the EXECUTE IMMEDIATE command</a:t>
            </a:r>
          </a:p>
          <a:p>
            <a:pPr lvl="1"/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34200" y="1182291"/>
            <a:ext cx="1716088" cy="1103709"/>
            <a:chOff x="4176" y="993"/>
            <a:chExt cx="1273" cy="1119"/>
          </a:xfrm>
        </p:grpSpPr>
        <p:sp>
          <p:nvSpPr>
            <p:cNvPr id="512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126" name="Picture 16" descr="objectiv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1053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34716"/>
            <a:ext cx="8819147" cy="36335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400" dirty="0" smtClean="0"/>
              <a:t>To associate a query accepted as string-parameter with a cursor-variable using OPEN….FOR: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myproc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pquery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varchar2,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emp.sal%type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is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sys_refcursor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declare cursor variable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emp.ename%type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emp.sal%type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open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pquery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loop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fetch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fetch next row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exit when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emp_cv%notfound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exit loop when last row is fetched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('Name : '||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Salary : '||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my_sal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loop;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close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-- close cursor variable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myproc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('select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3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&gt;:x',1000);</a:t>
            </a:r>
            <a:endParaRPr lang="en-US" sz="13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1.10:  Cursor Variables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Cursor Variables with Dynamic SQL		……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34716"/>
            <a:ext cx="8819147" cy="36335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To create an Object-type and a </a:t>
            </a:r>
            <a:r>
              <a:rPr lang="en-US" sz="1400" dirty="0" err="1" smtClean="0"/>
              <a:t>Varray</a:t>
            </a:r>
            <a:r>
              <a:rPr lang="en-US" sz="1400" dirty="0" smtClean="0"/>
              <a:t> Object-type :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type person as object (name varchar2(25), age number);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varray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(10) of varchar2(25);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r>
              <a:rPr lang="en-US" sz="1200" dirty="0" smtClean="0"/>
              <a:t>Using dynamic SQL, you can write a package of procedures that uses these types, as follows:</a:t>
            </a:r>
          </a:p>
          <a:p>
            <a:pPr>
              <a:buNone/>
            </a:pPr>
            <a:r>
              <a:rPr lang="en-US" sz="1200" dirty="0" smtClean="0"/>
              <a:t> 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package teams as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insert_row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varchar2, p person, h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print_table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1.11:  Objects and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OBJECT-TYPE and VARRAY with Dynamic SQL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78306"/>
            <a:ext cx="8819147" cy="3789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 package body teams as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varchar2) is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'create table ' ||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||'(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pers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person,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hobbs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)';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 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insert_row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varchar2, p person, h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is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'insert into ' ||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|| ' values (:1, :2)' using p, h;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procedure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print_table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varchar2) is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refcurtyp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refcurtyp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p person;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h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open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'select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pers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hobbs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' ||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tab_name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1.11:  Objects and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OBJECT-TYPE and VARRAY with Dynamic SQL    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90338"/>
            <a:ext cx="8819147" cy="3862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 	 	loop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fetch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p, h;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exit when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cv%notfound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('Customer Age :'||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p.age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 Customer Name :' || p.name);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For y in 1..h.count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Loop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('Hobbies '||y||' '||h(y)); End loop;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end loop;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close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end; 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 algn="just"/>
            <a:r>
              <a:rPr lang="en-US" sz="1200" dirty="0" smtClean="0"/>
              <a:t>Grant the below mentioned privilege or  else you wont be able to create a table thru native dynamic </a:t>
            </a:r>
            <a:r>
              <a:rPr lang="en-US" sz="1200" dirty="0" err="1" smtClean="0"/>
              <a:t>sql</a:t>
            </a:r>
            <a:r>
              <a:rPr lang="en-US" sz="1200" dirty="0" smtClean="0"/>
              <a:t> through a stored or packaged procedure.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Grant create any table 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scott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r>
              <a:rPr lang="en-US" sz="1200" dirty="0" smtClean="0"/>
              <a:t>Execute the packaged-procedures as follows :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teams.create_table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('a'); 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teams.insert_row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('a' ,person ('Hemant', 28),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myhobby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('cricket', 'hockey', '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footbal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'));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teams.print_table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('a');</a:t>
            </a: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1.11:  Objects and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OBJECT-TYPE and VARRAY with Dynamic SQL    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1010652"/>
            <a:ext cx="8819147" cy="37418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EmpCurTyp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REF CURSOR;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TABLE OF NUMBER;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TABLE OF VARCHAR2(15);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EmpCurTyp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a number;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OPEN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FOR 'SELECT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--following statement is implementation of BULK…FETCH 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FETCH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BULK COLLECT INTO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CLOSE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emp_cv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1.12:  Bulk Fetch and Bulk Collect  with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BULK FETCH and BULK COLLECT with Dynamic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90338"/>
            <a:ext cx="8819147" cy="386213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--following statement is implementation of BULK…COLLECT 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'SELECT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  BULK COLLECT INTO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a:=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empnos.count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While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&lt;=a loop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)||' '||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)||' '||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:=ctr+1;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End loop; 	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1.12:  Bulk Fetch and Bulk Collect  with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BULK FETCH and BULK COLLECT with Dynamic SQL 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902368"/>
            <a:ext cx="8819147" cy="38501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TABLE OF VARCHAR2(15);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comm_amt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 := 500;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VARCHAR(200);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a number;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'UPDATE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SET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comm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:1 where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=30 RETURNING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:2';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sql_stmt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comm_amt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RETURNING BULK COLLECT INTO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a:=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enames.count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While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&lt;=a loop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:=ctr+1;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End loop;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 </a:t>
            </a: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1.13:  Returning Bulk Collect  with Dynamic SQL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RETURNING BULK COLLECT with Dynamic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TABLE OF NUMBER;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TYPE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IS TABLE OF VARCHAR2(15);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a number; 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number:=1;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NumList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(7900,7902, 7369,7844,7876,7788,7782);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--Implementation of BULK FOR ALL using the USING clause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FORALL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1..5 </a:t>
            </a:r>
          </a:p>
          <a:p>
            <a:pPr algn="just"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'UPDATE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SET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* 1.1 WHERE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:1 RETURNING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INTO :2‘ 	USING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RETURNING BULK COLLECT INTO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		a:=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enames.count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While 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&lt;=a loop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enames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));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	</a:t>
            </a:r>
            <a:r>
              <a:rPr lang="en-US" sz="12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ctr</a:t>
            </a: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:=ctr+1;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End loop;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2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  <a:endParaRPr lang="en-US" sz="12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1.14: </a:t>
            </a:r>
            <a:r>
              <a:rPr lang="en-US" sz="1200" dirty="0" smtClean="0"/>
              <a:t>Bulk Bind and Bulk Collect with Dynamic SQL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BULK BIND and BULK COLLECT with Dynamic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dirty="0" smtClean="0"/>
              <a:t>  Object names/column names in the dynamic </a:t>
            </a:r>
            <a:r>
              <a:rPr lang="en-US" sz="1400" dirty="0" err="1" smtClean="0"/>
              <a:t>sql</a:t>
            </a:r>
            <a:r>
              <a:rPr lang="en-US" sz="1400" dirty="0" smtClean="0"/>
              <a:t> string have to appended using the concatenation operator.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varchar2(10):='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execute immediate 'create  table 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||'(x number, y char)';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r>
              <a:rPr lang="en-US" sz="1400" dirty="0" smtClean="0"/>
              <a:t>Using clause cannot be used to replace object names/column names.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varchar2(10):='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mytablex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'create  table :1(x number, y char)' using trim(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mytabx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1.15: </a:t>
            </a:r>
            <a:r>
              <a:rPr lang="en-US" sz="1200" dirty="0" smtClean="0"/>
              <a:t>Concatenation for Object/Column names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Concatenation for Object/Column names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dirty="0" smtClean="0"/>
              <a:t>  Stored Procedure which will disable the triggers on the table-name passed as parameter to it :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DISABLE_TRIGGERS(TABLE_NAME VARCHAR2)  is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A  NUMBER(4);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B NUMBER(4);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SELECT COUNT(*) INTO A  FROM USER_TABLES WHERE TABLE_NAME 	=upper(DISABLE_TRIGGERS.TABLE_NAME);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		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IF A=0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DBMS_OUTPUT.PUT_LINE('NO SUCH TABLE EXISTS IN DATA DICTIONARY');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ELSE</a:t>
            </a: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SELECT COUNT(*) INTO B FROM USER_TRIGGERS WHERE  TABLE_NAME = 			upper(DISABLE_TRIGGERS. TABLE_NAME);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DBMS_OUTPUT.PUT_LINE('TOTAL NO OF TRIGGERS ON GIVEN TABLE IS:'||B);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If b&gt;0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EXECUTE IMMEDIATE 'ALTER TABLE '|| DISABLE_TRIGGERS. TABLE_NAME ||' DISABLE ALL TRIGGERS';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Else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DBMS_OUTPUT.PUT_LINE('There are no triggers to disable');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1.16: Example </a:t>
            </a:r>
            <a:r>
              <a:rPr lang="en-US" sz="1200" dirty="0" smtClean="0"/>
              <a:t>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Dynamic SQL to Disable Triggers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306"/>
            <a:ext cx="8570662" cy="37719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Predictable Jobs</a:t>
            </a:r>
          </a:p>
          <a:p>
            <a:pPr lvl="1" algn="just">
              <a:defRPr/>
            </a:pPr>
            <a:r>
              <a:rPr lang="en-US" dirty="0" smtClean="0"/>
              <a:t>Most PL/SQL programs do a specific, predictable job. For example, a stored procedure might accept an employee number and increase his salary by updating the </a:t>
            </a:r>
            <a:r>
              <a:rPr lang="en-US" dirty="0" err="1" smtClean="0"/>
              <a:t>sal</a:t>
            </a:r>
            <a:r>
              <a:rPr lang="en-US" dirty="0" smtClean="0"/>
              <a:t> column in the </a:t>
            </a:r>
            <a:r>
              <a:rPr lang="en-US" dirty="0" err="1" smtClean="0"/>
              <a:t>emp</a:t>
            </a:r>
            <a:r>
              <a:rPr lang="en-US" dirty="0" smtClean="0"/>
              <a:t> table. In this case, the full text of the UPDATE statement is known at compile time. Such statements do not change from execution to execution. So, they are called </a:t>
            </a:r>
            <a:r>
              <a:rPr lang="en-US" i="1" dirty="0" smtClean="0"/>
              <a:t>static </a:t>
            </a:r>
            <a:r>
              <a:rPr lang="en-US" dirty="0" smtClean="0"/>
              <a:t>SQL statements. </a:t>
            </a:r>
          </a:p>
          <a:p>
            <a:pPr algn="just">
              <a:defRPr/>
            </a:pPr>
            <a:r>
              <a:rPr lang="en-US" dirty="0" smtClean="0"/>
              <a:t>Dynamic Jobs</a:t>
            </a:r>
          </a:p>
          <a:p>
            <a:pPr lvl="1" algn="just">
              <a:defRPr/>
            </a:pPr>
            <a:r>
              <a:rPr lang="en-US" dirty="0" smtClean="0"/>
              <a:t>However, some programs must build and process a variety of SQL statements at run time. For example, a stored procedure which accepts a table-name as a parameter and deletes all the row from that table.</a:t>
            </a:r>
          </a:p>
          <a:p>
            <a:pPr lvl="1" algn="just">
              <a:defRPr/>
            </a:pPr>
            <a:r>
              <a:rPr lang="en-US" dirty="0" smtClean="0"/>
              <a:t>Such statements can, and probably will, change from execution to execution. So, they are called </a:t>
            </a:r>
            <a:r>
              <a:rPr lang="en-US" i="1" dirty="0" smtClean="0"/>
              <a:t>dynamic </a:t>
            </a:r>
            <a:r>
              <a:rPr lang="en-US" dirty="0" smtClean="0"/>
              <a:t>SQL statements.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1.1: Introduction to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b="1" dirty="0" smtClean="0">
                <a:latin typeface="Candara"/>
              </a:rPr>
              <a:t>What is Dyna</a:t>
            </a:r>
            <a:r>
              <a:rPr lang="en-US" dirty="0" smtClean="0">
                <a:latin typeface="Candara"/>
              </a:rPr>
              <a:t>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If b&gt;0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EXECUTE IMMEDIATE 'ALTER TABLE '|| DISABLE_TRIGGERS. TABLE_NAME ||' 			DISABLE ALL TRIGGERS';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Else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DBMS_OUTPUT.PUT_LINE('There are no triggers to disable');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1.16: Example </a:t>
            </a:r>
            <a:r>
              <a:rPr lang="en-US" sz="1200" dirty="0" smtClean="0"/>
              <a:t> to  disable triggers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Dynamic SQL to Disable Triggers			……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</a:p>
          <a:p>
            <a:pPr algn="just"/>
            <a:r>
              <a:rPr lang="en-US" sz="1400" dirty="0" smtClean="0"/>
              <a:t>	DBMS_SQL is an Oracle-supplied Package which can be used to implement Dynamic SQL using 	the various procedures and functions of the said package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 	Oracle8</a:t>
            </a:r>
            <a:r>
              <a:rPr lang="en-US" sz="1400" i="1" dirty="0" smtClean="0"/>
              <a:t>i </a:t>
            </a:r>
            <a:r>
              <a:rPr lang="en-US" sz="1400" dirty="0" smtClean="0"/>
              <a:t>introduces native dynamic SQL, an alternative to DBMS_SQL. Using native dynamic SQL, 	you can place dynamic SQL statements directly into PL/SQL blocks. In most situations, native 	dynamic SQL can replace DBMS_SQL. Native dynamic SQL is easier to use and performs better 	than DBMS_SQL.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	Implementation of Dynamic SQL using DBMS_SQL is lengthier and more complicated as compared 	to native dynamic SQL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	For better performance and something easier to use, EXECUTE IMMEDIATE(Native Dynamic SQL) 	is preferred over DBMS_SQL</a:t>
            </a:r>
          </a:p>
          <a:p>
            <a:pPr algn="just"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1.17: DBMS_SQL </a:t>
            </a:r>
            <a:r>
              <a:rPr lang="en-US" sz="1200" dirty="0" smtClean="0"/>
              <a:t>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DBMS_SQL for Dynamic SQL</a:t>
            </a:r>
            <a:r>
              <a:rPr lang="en-US" smtClean="0">
                <a:latin typeface="Candara"/>
              </a:rPr>
              <a:t>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OPEN_CURSOR</a:t>
            </a: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	To process a SQL statement, you must have an open cursor. When you call the OPEN_CURSOR function, you receive a cursor ID number for the data structure representing a valid cursor maintained by Oracle. These cursors are used only by the DBMS_SQL package.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b="1" dirty="0" smtClean="0"/>
              <a:t>PARSE</a:t>
            </a: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	Every SQL statement must be parsed by calling the PARSE procedure. Parsing the statement checks the statement’s syntax and associates it with the cursor in your program. </a:t>
            </a:r>
          </a:p>
          <a:p>
            <a:pPr>
              <a:buNone/>
            </a:pPr>
            <a:r>
              <a:rPr lang="en-US" sz="1400" dirty="0" smtClean="0"/>
              <a:t>	You can parse any DML or DDL statement. </a:t>
            </a:r>
          </a:p>
          <a:p>
            <a:pPr>
              <a:buNone/>
            </a:pPr>
            <a:r>
              <a:rPr lang="en-US" sz="1400" dirty="0" smtClean="0"/>
              <a:t>	DDL statements are run on the parse, which performs the implied commit.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sz="1400" b="1" dirty="0" smtClean="0"/>
              <a:t>DEFINE_COLUMN</a:t>
            </a: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	The columns of the row being selected in a SELECT statement are identified by their relative positions as they appear in the select list, from left to right. For a query, you must call one of the define procedures (DEFINE_COLUMN, DEFINE_COLUMN_LONG, or DEFINE_ARRAY) to specify the variables that are to receive the SELECT values, much the way an INTO clause does for a static query.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1.18: Methods of DBMS_SQL </a:t>
            </a:r>
            <a:r>
              <a:rPr lang="en-US" sz="1200" dirty="0" smtClean="0"/>
              <a:t>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Procedures and Functions of DBMS_SQL for Dynamic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BIND_VARIABLE</a:t>
            </a: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	Many DML statements require that data in your program be input to Oracle. When you define a SQL statement that contains input data to be supplied at runtime, you must use placeholders in the SQL statement to mark where data must be supplied. </a:t>
            </a:r>
          </a:p>
          <a:p>
            <a:pPr algn="just">
              <a:buNone/>
            </a:pPr>
            <a:r>
              <a:rPr lang="en-US" sz="1400" dirty="0" smtClean="0"/>
              <a:t>	For each placeholder in the SQL statement, you must call one of the bind procedures, BIND_VARIABLE or BIND_ARRAY, to supply the value of a variable in your program (or the values of an array) to the placeholder.</a:t>
            </a:r>
          </a:p>
          <a:p>
            <a:endParaRPr lang="en-US" sz="400" b="1" dirty="0" smtClean="0"/>
          </a:p>
          <a:p>
            <a:r>
              <a:rPr lang="en-US" sz="1400" b="1" dirty="0" smtClean="0"/>
              <a:t>EXECUTE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Call the EXECUTE function to run your SQL statement.</a:t>
            </a:r>
          </a:p>
          <a:p>
            <a:endParaRPr lang="en-US" sz="400" dirty="0" smtClean="0"/>
          </a:p>
          <a:p>
            <a:r>
              <a:rPr lang="en-US" sz="1400" dirty="0" smtClean="0"/>
              <a:t> </a:t>
            </a:r>
            <a:r>
              <a:rPr lang="en-US" sz="1400" b="1" dirty="0" smtClean="0"/>
              <a:t>FETCH_ROWS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The FETCH_ROWS function is used to fetch the current row.</a:t>
            </a:r>
          </a:p>
          <a:p>
            <a:endParaRPr lang="en-US" sz="400" dirty="0" smtClean="0"/>
          </a:p>
          <a:p>
            <a:r>
              <a:rPr lang="en-US" sz="1400" dirty="0" smtClean="0"/>
              <a:t> </a:t>
            </a:r>
            <a:r>
              <a:rPr lang="en-US" sz="1400" b="1" dirty="0" smtClean="0"/>
              <a:t>COLUMN_VALUE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Call COLUMN_VALUE to read the values of the columns of the fetched row into variables.</a:t>
            </a:r>
          </a:p>
          <a:p>
            <a:r>
              <a:rPr lang="en-US" sz="1400" dirty="0" smtClean="0"/>
              <a:t> </a:t>
            </a:r>
            <a:r>
              <a:rPr lang="en-US" sz="1400" b="1" dirty="0" smtClean="0"/>
              <a:t>CLOSE_CURSOR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When you no longer need a cursor for a session, close the cursor by calling CLOSE_CURSOR.</a:t>
            </a:r>
          </a:p>
          <a:p>
            <a:pPr algn="just"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1.18: Methods of DBMS_SQL </a:t>
            </a:r>
            <a:r>
              <a:rPr lang="en-US" sz="1200" dirty="0" smtClean="0"/>
              <a:t> </a:t>
            </a:r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Procedures and Functions of DBMS_SQL for Dynamic SQL …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Procedure that deletes all of the employees from the EMP table whose salaries are greater than the salary passed as parameter using DBMS_SQL : 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demo(salary IN NUMBER) AS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rows_processed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dbms_sql.open_cursor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DBMS_SQL.PARSE(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’DELETE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sal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&gt; :x’,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DBMS_SQL.BIND_VARIABLE(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’:x’, salary);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rows_processed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dbms_sql.execute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rows_processed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EXCEPTION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demo(4000);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1.19: Example  to delete  rows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DBMS_SQL to delete rows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EXCEPTION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exec demo(4000);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 algn="just"/>
            <a:r>
              <a:rPr lang="en-US" sz="1400" dirty="0" smtClean="0"/>
              <a:t>The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parameter of DBMS_SQL.PARSE, that is, ‘</a:t>
            </a:r>
            <a:r>
              <a:rPr lang="en-US" sz="1400" dirty="0" err="1" smtClean="0"/>
              <a:t>dbms_sql.native</a:t>
            </a:r>
            <a:r>
              <a:rPr lang="en-US" sz="1400" dirty="0" smtClean="0"/>
              <a:t>’, which specifies the language flag. The “NATIVE” setting means that behavior of working with Dynamic SQL using DBMS_SQL should be according to the current version of the Oracle Database.</a:t>
            </a:r>
          </a:p>
          <a:p>
            <a:pPr algn="just"/>
            <a:r>
              <a:rPr lang="en-US" sz="1400" dirty="0" err="1" smtClean="0"/>
              <a:t>language_flag</a:t>
            </a:r>
            <a:r>
              <a:rPr lang="en-US" sz="1400" dirty="0" smtClean="0"/>
              <a:t>: Determines how Oracle handles the SQL statement. The following options are recognized: </a:t>
            </a:r>
          </a:p>
          <a:p>
            <a:pPr lvl="1" algn="just"/>
            <a:r>
              <a:rPr lang="en-US" sz="1000" dirty="0" smtClean="0"/>
              <a:t>V6 (or 0) specifies version 6 behavior.</a:t>
            </a:r>
          </a:p>
          <a:p>
            <a:pPr lvl="1" algn="just"/>
            <a:r>
              <a:rPr lang="en-US" sz="1000" dirty="0" smtClean="0"/>
              <a:t>NATIVE (or 1) specifies normal behavior for the database to which the program is connected.</a:t>
            </a:r>
          </a:p>
          <a:p>
            <a:pPr lvl="1" algn="just"/>
            <a:r>
              <a:rPr lang="en-US" sz="1000" dirty="0" smtClean="0"/>
              <a:t>V7 (or 2) specifies Oracle database version 7 behavior. </a:t>
            </a:r>
            <a:endParaRPr lang="en-US" sz="10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1.19: Example  to delete  rows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DBMS_SQL to delete rows				….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exec(STRING IN varchar2) AS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ret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DBMS_SQL.OPEN_CURSOR;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DBMS_SQL.PARSE(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string,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ret := DBMS_SQL.EXECUTE(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(ret);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cursor_name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1.20: Example  to execute simple SQL commands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DBMS_SQL to execute simple SQL commands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 algn="just"/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/>
            <a:r>
              <a:rPr lang="en-US" sz="1400" dirty="0" smtClean="0"/>
              <a:t>Simple SQL statements can be dynamically generated at runtime by the calling the EXEC procedure. The SQL statement can be a DDL statement or a DML without binds.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endParaRPr lang="en-US" sz="1400" dirty="0" smtClean="0"/>
          </a:p>
          <a:p>
            <a:r>
              <a:rPr lang="en-US" sz="1400" dirty="0" smtClean="0"/>
              <a:t>After creating the EXEC procedure, you could make the following calls: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('delete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('Drop table employee');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('delete from dept');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('Drop table dept');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1.20: Example  to execute simple SQL commands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DBMS_SQL to execute simple SQL commands	…..</a:t>
            </a:r>
            <a:r>
              <a:rPr lang="en-US" dirty="0" err="1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Procedure to copy rows from EMPSOURCE table to EMPTARGET  table :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table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empsource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as select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id,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name,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hiredate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table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emptarget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as select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id,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name,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hiredate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1=0;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CREATE OR REPLACE PROCEDURE copy(source IN VARCHAR2, destination IN VARCHAR2) IS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VARCHAR2(30);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DATE;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ignore INTEGER;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a number;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Example for methods  of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Procedures and Functions of DBMS_SQL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 Prepare a cursor to select from the source table: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dbms_sql.open_cursor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DBMS_SQL.PARSE(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'SELECT id, name,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FROM ' || source, 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DBMS_SQL.DEFINE_COLUMN(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1,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DBMS_SQL.DEFINE_COLUMN(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2,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30);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DBMS_SQL.DEFINE_COLUMN(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3,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ignore := DBMS_SQL.EXECUTE(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('row processed '|| ignore);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-- returns 0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 Prepare a cursor to insert into the destination table: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:= DBMS_SQL.OPEN_CURSOR;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DBMS_SQL.PARSE(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'INSERT INTO ' || destination || ' VALUES (: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	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Example for methods  of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Procedures and Functions of DBMS_SQL		….cont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306"/>
            <a:ext cx="8570662" cy="37719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Dynamic Statements</a:t>
            </a:r>
          </a:p>
          <a:p>
            <a:pPr lvl="1" algn="just"/>
            <a:r>
              <a:rPr lang="en-US" sz="1600" dirty="0" smtClean="0"/>
              <a:t>Dynamic SQL statements are stored in character strings built by your program at run time. Such strings must contain the text of a valid SQL statement or PL/SQL block. They can also contain placeholders for bind arguments. A </a:t>
            </a:r>
            <a:r>
              <a:rPr lang="en-US" sz="1600" i="1" dirty="0" smtClean="0"/>
              <a:t>placeholder </a:t>
            </a:r>
            <a:r>
              <a:rPr lang="en-US" sz="1600" dirty="0" smtClean="0"/>
              <a:t>is an undeclared identifier, so it’s name, to which you must prefix a colon, does not matter. </a:t>
            </a:r>
          </a:p>
          <a:p>
            <a:pPr lvl="1" algn="just"/>
            <a:r>
              <a:rPr lang="en-US" sz="1600" dirty="0" smtClean="0"/>
              <a:t>For example, PL/SQL makes no distinction between the following strings:</a:t>
            </a:r>
          </a:p>
          <a:p>
            <a:pPr lvl="2"/>
            <a:r>
              <a:rPr lang="en-US" dirty="0" smtClean="0"/>
              <a:t>’DELETE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sal</a:t>
            </a:r>
            <a:r>
              <a:rPr lang="en-US" dirty="0" smtClean="0"/>
              <a:t> &gt; :</a:t>
            </a:r>
            <a:r>
              <a:rPr lang="en-US" dirty="0" err="1" smtClean="0"/>
              <a:t>my_sal</a:t>
            </a:r>
            <a:r>
              <a:rPr lang="en-US" dirty="0" smtClean="0"/>
              <a:t> AND </a:t>
            </a:r>
            <a:r>
              <a:rPr lang="en-US" dirty="0" err="1" smtClean="0"/>
              <a:t>comm</a:t>
            </a:r>
            <a:r>
              <a:rPr lang="en-US" dirty="0" smtClean="0"/>
              <a:t> &lt; :</a:t>
            </a:r>
            <a:r>
              <a:rPr lang="en-US" dirty="0" err="1" smtClean="0"/>
              <a:t>my_comm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’DELETE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sal</a:t>
            </a:r>
            <a:r>
              <a:rPr lang="en-US" dirty="0" smtClean="0"/>
              <a:t> &gt; :s AND </a:t>
            </a:r>
            <a:r>
              <a:rPr lang="en-US" dirty="0" err="1" smtClean="0"/>
              <a:t>comm</a:t>
            </a:r>
            <a:r>
              <a:rPr lang="en-US" dirty="0" smtClean="0"/>
              <a:t> &lt; :c’. 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1.1: Introduction to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b="1" dirty="0" smtClean="0">
                <a:latin typeface="Candara"/>
              </a:rPr>
              <a:t>What is Dyna</a:t>
            </a:r>
            <a:r>
              <a:rPr lang="en-US" dirty="0" smtClean="0">
                <a:latin typeface="Candara"/>
              </a:rPr>
              <a:t>mic SQL					….</a:t>
            </a:r>
            <a:r>
              <a:rPr lang="en-US" smtClean="0">
                <a:latin typeface="Candara"/>
              </a:rPr>
              <a:t>contd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 Fetch a row from the source table and insert it into the destination table: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LOOP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A:= DBMS_SQL.FETCH_ROWS(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IF a&gt;0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(a);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	--prints 1 for each fetch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('hi'||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	-- get column values of the row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DBMS_SQL.COLUMN_VALUE(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1,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DBMS_SQL.COLUMN_VALUE(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2,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DBMS_SQL.COLUMN_VALUE(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3,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('hi'||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Example for methods  of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Procedures and Functions of DBMS_SQL</a:t>
            </a:r>
            <a:r>
              <a:rPr lang="en-US" sz="2000" dirty="0" smtClean="0">
                <a:latin typeface="Candara"/>
              </a:rPr>
              <a:t>		….cont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/* Bind the row into the cursor that inserts into the destination table.*/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/* You could alter this example by inserting an if condition before the bind, if required*/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DBMS_SQL.BIND_VARIABLE(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id_var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DBMS_SQL.BIND_VARIABLE(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DBMS_SQL.BIND_VARIABLE(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birthdate_bind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birthdate_var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ignore := DBMS_SQL.EXECUTE(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ELSE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-- No more rows to copy: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EXIT;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-- Commit and close all cursors: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COMMIT;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Example for methods  of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Procedures and Functions of DBMS_SQL</a:t>
            </a:r>
            <a:r>
              <a:rPr lang="en-US" sz="2000" dirty="0" smtClean="0">
                <a:latin typeface="Candara"/>
              </a:rPr>
              <a:t>		….cont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EXCEPTION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IF DBMS_SQL.IS_OPEN(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source_cursor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IF DBMS_SQL.IS_OPEN(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DBMS_SQL.CLOSE_CURSOR(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destination_cursor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RAISE;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 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exec copy('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empsource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emptarget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');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Example for methods  of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Use of Procedures and Functions of DBMS_SQL</a:t>
            </a:r>
            <a:r>
              <a:rPr lang="en-US" sz="2000" dirty="0" smtClean="0">
                <a:latin typeface="Candara"/>
              </a:rPr>
              <a:t>		….cont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400" dirty="0" smtClean="0"/>
              <a:t>	In a DELETE statement you could bind in an array in the WHERE clause and have the statement be run for each element in the array: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varchar2(200);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dbms_sql.Number_Table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(1) := 10;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(2) := 20;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(3) := 30;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(4) := 40;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(5) := 50;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(6) := 60;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:= 'delete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dbms_sql.open_cursor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('cursor ' ||c);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dbms_sql.parse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stmt,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dbms_sql.bind_array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1, 4);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dbms_sql.execute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('dummy ' || dummy);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exception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if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dbms_sql.is_open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raise;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r>
              <a:rPr lang="en-US" sz="1400" dirty="0" smtClean="0"/>
              <a:t>In the example above, only elements 1 through 4(optionally) are used as specified by the </a:t>
            </a:r>
            <a:r>
              <a:rPr lang="en-US" sz="1400" dirty="0" err="1" smtClean="0"/>
              <a:t>bind_array</a:t>
            </a:r>
            <a:r>
              <a:rPr lang="en-US" sz="1400" dirty="0" smtClean="0"/>
              <a:t> call. Each element of the array potentially deletes a large number of employees from the database.</a:t>
            </a:r>
            <a:endParaRPr lang="en-US" sz="1400" dirty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dirty="0" smtClean="0"/>
              <a:t>Following is an example of a bulk INSERT statement :</a:t>
            </a:r>
          </a:p>
          <a:p>
            <a:pPr>
              <a:buNone/>
            </a:pPr>
            <a:r>
              <a:rPr lang="en-US" sz="1400" dirty="0" smtClean="0"/>
              <a:t>create table </a:t>
            </a:r>
            <a:r>
              <a:rPr lang="en-US" sz="1400" dirty="0" err="1" smtClean="0"/>
              <a:t>newemp</a:t>
            </a:r>
            <a:r>
              <a:rPr lang="en-US" sz="1400" dirty="0" smtClean="0"/>
              <a:t> as select </a:t>
            </a:r>
            <a:r>
              <a:rPr lang="en-US" sz="1400" dirty="0" err="1" smtClean="0"/>
              <a:t>empno</a:t>
            </a:r>
            <a:r>
              <a:rPr lang="en-US" sz="1400" dirty="0" smtClean="0"/>
              <a:t>, </a:t>
            </a:r>
            <a:r>
              <a:rPr lang="en-US" sz="1400" dirty="0" err="1" smtClean="0"/>
              <a:t>ename</a:t>
            </a:r>
            <a:r>
              <a:rPr lang="en-US" sz="1400" dirty="0" smtClean="0"/>
              <a:t>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 where 1=0;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varchar2(200);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dbms_sql.Number_Table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dbms_sql.Varchar2_Table;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for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0..9 loop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:= 1000 +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:= 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:= 'insert into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values(: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)‘;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dbms_sql.open_cursor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('cursor ' ||c);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dbms_sql.parse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stmt,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dbms_sql.bind_array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dbms_sql.bind_array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dbms_sql.execute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('dummy ' || dummy);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exception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if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dbms_sql.is_open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 then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 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raise;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/>
              <a:t>When the execute takes place, all 10 of the employees are inserted into the </a:t>
            </a:r>
            <a:r>
              <a:rPr lang="en-US" sz="1400" smtClean="0"/>
              <a:t>newemp </a:t>
            </a:r>
            <a:r>
              <a:rPr lang="en-US" sz="1400" dirty="0" smtClean="0"/>
              <a:t>table.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r>
              <a:rPr lang="en-US" sz="1400" dirty="0" smtClean="0"/>
              <a:t>Following is an example of an bulk UPDATE statement.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varchar2(200);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dbms_sql.Number_Table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dbms_sql.Varchar2_Table;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number;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for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0..9 loop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 := 1000 +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(I) := '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'||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i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end loop;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stmt := 'update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newemp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set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ename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 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‘;</a:t>
            </a:r>
          </a:p>
          <a:p>
            <a:pPr>
              <a:buNone/>
            </a:pPr>
            <a:r>
              <a:rPr lang="en-US" sz="140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c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dbms_sql.open_cursor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('cursor ' || c);</a:t>
            </a:r>
          </a:p>
          <a:p>
            <a:pPr>
              <a:buNone/>
            </a:pP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dbms_sql.parse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stmt,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dbms_sql.native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dbms_sql.bind_array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num_array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emp_no_array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dbms_sql.bind_array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(c, ':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',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emp_name_array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dummy :=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dbms_sql.execute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dbms_output.put_line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('dummy ' || dummy);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exception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when others then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if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dbms_sql.is_open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 then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dbms_sql.close_cursor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(c); end if;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raise;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</a:t>
            </a:r>
          </a:p>
          <a:p>
            <a:pPr>
              <a:buNone/>
            </a:pPr>
            <a:r>
              <a:rPr lang="en-US" sz="1400" dirty="0" smtClean="0"/>
              <a:t>	</a:t>
            </a:r>
          </a:p>
          <a:p>
            <a:pPr>
              <a:buNone/>
            </a:pPr>
            <a:r>
              <a:rPr lang="en-US" sz="1400" dirty="0" smtClean="0"/>
              <a:t>	The two collections are always stepped in unison. If the WHERE clause returns more than one row, then all those employees get the name the </a:t>
            </a:r>
            <a:r>
              <a:rPr lang="en-US" sz="1400" dirty="0" err="1" smtClean="0"/>
              <a:t>emp_name_array</a:t>
            </a:r>
            <a:r>
              <a:rPr lang="en-US" sz="1400" dirty="0" smtClean="0"/>
              <a:t>  happens to be pointing to at that time.</a:t>
            </a:r>
            <a:endParaRPr lang="en-US" sz="14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98992"/>
            <a:ext cx="91440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1.21: Bulk DML with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BULK Array Binds with DMLs using DBMS_SQL		….cont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26306"/>
            <a:ext cx="8570662" cy="3771900"/>
          </a:xfrm>
        </p:spPr>
        <p:txBody>
          <a:bodyPr>
            <a:normAutofit/>
          </a:bodyPr>
          <a:lstStyle/>
          <a:p>
            <a:r>
              <a:rPr lang="en-US" dirty="0" smtClean="0"/>
              <a:t>You need dynamic SQL in the following situations:</a:t>
            </a:r>
          </a:p>
          <a:p>
            <a:pPr lvl="1" algn="just"/>
            <a:r>
              <a:rPr lang="en-US" dirty="0" smtClean="0"/>
              <a:t>You want to execute a SQL data definition statement (such as CREATE), a data control statement (such as GRANT), or a session control statement (such as ALTER SESSION). </a:t>
            </a:r>
            <a:r>
              <a:rPr lang="en-US" b="1" dirty="0" smtClean="0"/>
              <a:t>In PL/SQL, such statements cannot be executed statically.</a:t>
            </a:r>
            <a:endParaRPr lang="en-US" dirty="0" smtClean="0"/>
          </a:p>
          <a:p>
            <a:pPr lvl="1" algn="just"/>
            <a:r>
              <a:rPr lang="en-US" dirty="0" smtClean="0"/>
              <a:t>You want more flexibility. For example, you might want to </a:t>
            </a:r>
            <a:r>
              <a:rPr lang="en-US" b="1" dirty="0" smtClean="0"/>
              <a:t>defer your choice of schema objects until run time.</a:t>
            </a:r>
            <a:r>
              <a:rPr lang="en-US" dirty="0" smtClean="0"/>
              <a:t> Or, you might want your program to build </a:t>
            </a:r>
            <a:r>
              <a:rPr lang="en-US" b="1" dirty="0" smtClean="0"/>
              <a:t>different search conditions for the WHERE clause</a:t>
            </a:r>
            <a:r>
              <a:rPr lang="en-US" dirty="0" smtClean="0"/>
              <a:t> of a SELECT statement. A more complex program might choose from various SQL operations, clauses, etc.</a:t>
            </a:r>
          </a:p>
          <a:p>
            <a:pPr lvl="1" algn="just"/>
            <a:r>
              <a:rPr lang="en-US" dirty="0" smtClean="0"/>
              <a:t>You want better performance as compared to DBMS_SQL, something easier to use(Native Dynamic SQL). This is specifically an advantage of Native Dynamic SQL(using EXECUTE IMMEDIATE command)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1.2: </a:t>
            </a:r>
            <a:r>
              <a:rPr lang="en-US" sz="1400" dirty="0" smtClean="0">
                <a:latin typeface="Candara"/>
              </a:rPr>
              <a:t>Reasons for using </a:t>
            </a:r>
            <a:r>
              <a:rPr lang="en-US" sz="1400" b="1" dirty="0" smtClean="0">
                <a:latin typeface="Candara"/>
              </a:rPr>
              <a:t> to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b="1" dirty="0" smtClean="0">
                <a:latin typeface="Candara"/>
              </a:rPr>
              <a:t>Why do we need Dyna</a:t>
            </a:r>
            <a:r>
              <a:rPr lang="en-US" dirty="0" smtClean="0">
                <a:latin typeface="Candara"/>
              </a:rPr>
              <a:t>mic SQL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74" y="842212"/>
            <a:ext cx="8819147" cy="3910262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Collection types which can be used as data-types to </a:t>
            </a:r>
            <a:r>
              <a:rPr lang="en-US" sz="1400" dirty="0" err="1" smtClean="0"/>
              <a:t>delcare</a:t>
            </a:r>
            <a:r>
              <a:rPr lang="en-US" sz="1400" dirty="0" smtClean="0"/>
              <a:t> collection variables in PLSQL :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Number_Table</a:t>
            </a:r>
            <a:r>
              <a:rPr lang="en-US" sz="1400" dirty="0" smtClean="0"/>
              <a:t> IS TABLE OF NUMBER INDEX BY BINARY_INTEGER;</a:t>
            </a:r>
          </a:p>
          <a:p>
            <a:pPr>
              <a:buNone/>
            </a:pPr>
            <a:r>
              <a:rPr lang="en-US" sz="1400" dirty="0" smtClean="0"/>
              <a:t>type Varchar2_Table IS TABLE OF VARCHAR2(2000) INDEX BY BINARY_INTEGER;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Date_Table</a:t>
            </a:r>
            <a:r>
              <a:rPr lang="en-US" sz="1400" dirty="0" smtClean="0"/>
              <a:t> IS TABLE OF DATE INDEX BY BINARY_INTEGER;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Blob_Table</a:t>
            </a:r>
            <a:r>
              <a:rPr lang="en-US" sz="1400" dirty="0" smtClean="0"/>
              <a:t> IS TABLE OF BLOB INDEX BY BINARY_INTEGER;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Clob_Table</a:t>
            </a:r>
            <a:r>
              <a:rPr lang="en-US" sz="1400" dirty="0" smtClean="0"/>
              <a:t> IS TABLE OF CLOB INDEX BY BINARY_INTEGER;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Bfile_Table</a:t>
            </a:r>
            <a:r>
              <a:rPr lang="en-US" sz="1400" dirty="0" smtClean="0"/>
              <a:t> IS TABLE OF BFILE INDEX BY BINARY_INTEGER;</a:t>
            </a:r>
          </a:p>
          <a:p>
            <a:pPr>
              <a:buNone/>
            </a:pPr>
            <a:r>
              <a:rPr lang="en-US" sz="1400" dirty="0" smtClean="0"/>
              <a:t>type </a:t>
            </a:r>
            <a:r>
              <a:rPr lang="en-US" sz="1400" dirty="0" err="1" smtClean="0"/>
              <a:t>Urowid_Table</a:t>
            </a:r>
            <a:r>
              <a:rPr lang="en-US" sz="1400" dirty="0" smtClean="0"/>
              <a:t> IS TABLE OF UROWID INDEX BY BINARY_INTEGER;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5964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/>
            </a:r>
            <a:br>
              <a:rPr lang="en-US" sz="1400" b="1" dirty="0" smtClean="0">
                <a:latin typeface="Candara"/>
              </a:rPr>
            </a:br>
            <a:r>
              <a:rPr lang="en-US" sz="1400" b="1" dirty="0" smtClean="0">
                <a:latin typeface="Candara"/>
              </a:rPr>
              <a:t>1.22: Bulk SQL Types in DBMS_SQL </a:t>
            </a:r>
            <a:br>
              <a:rPr lang="en-US" sz="14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Collection Types provided by DBMS_SQL</a:t>
            </a:r>
            <a:r>
              <a:rPr lang="en-US" sz="2000" dirty="0" smtClean="0">
                <a:latin typeface="Candara"/>
              </a:rPr>
              <a:t>		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86588"/>
            <a:ext cx="8570662" cy="371161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To process native dynamic SQL statements, you use the </a:t>
            </a:r>
            <a:r>
              <a:rPr lang="en-US" b="1" dirty="0" smtClean="0"/>
              <a:t>EXECUTE IMMEDIATE</a:t>
            </a:r>
            <a:r>
              <a:rPr lang="en-US" dirty="0" smtClean="0"/>
              <a:t> statement.</a:t>
            </a:r>
          </a:p>
          <a:p>
            <a:pPr lvl="1"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begin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	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dbms_output.put_line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('hello');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	create table 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mydtable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empno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 number, 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ename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 char(10));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end;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/</a:t>
            </a:r>
          </a:p>
          <a:p>
            <a:pPr>
              <a:buNone/>
            </a:pPr>
            <a:r>
              <a:rPr lang="en-US" dirty="0" smtClean="0"/>
              <a:t>	this will give an error</a:t>
            </a:r>
          </a:p>
          <a:p>
            <a:endParaRPr lang="en-US" dirty="0" smtClean="0"/>
          </a:p>
          <a:p>
            <a:r>
              <a:rPr lang="en-US" dirty="0" smtClean="0"/>
              <a:t>The dynamic string can contain any SQL statement (</a:t>
            </a:r>
            <a:r>
              <a:rPr lang="en-US" i="1" dirty="0" smtClean="0"/>
              <a:t>without </a:t>
            </a:r>
            <a:r>
              <a:rPr lang="en-US" dirty="0" smtClean="0"/>
              <a:t>the terminator) or any PL/SQL block(with the terminator). The string can also contain placeholders for bind arguments.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begin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	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dbms_output.put_line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('hello');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	execute immediate 'create table mydtable1(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empno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 number, </a:t>
            </a:r>
            <a:r>
              <a:rPr lang="en-US" dirty="0" err="1" smtClean="0">
                <a:ln>
                  <a:solidFill>
                    <a:srgbClr val="00B0F0"/>
                  </a:solidFill>
                </a:ln>
              </a:rPr>
              <a:t>ename</a:t>
            </a:r>
            <a:r>
              <a:rPr lang="en-US" dirty="0" smtClean="0">
                <a:ln>
                  <a:solidFill>
                    <a:srgbClr val="00B0F0"/>
                  </a:solidFill>
                </a:ln>
              </a:rPr>
              <a:t> char(10))';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end;</a:t>
            </a:r>
          </a:p>
          <a:p>
            <a:pPr>
              <a:buNone/>
            </a:pPr>
            <a:r>
              <a:rPr lang="en-US" dirty="0" smtClean="0">
                <a:ln>
                  <a:solidFill>
                    <a:srgbClr val="00B0F0"/>
                  </a:solidFill>
                </a:ln>
              </a:rPr>
              <a:t>	/</a:t>
            </a:r>
          </a:p>
          <a:p>
            <a:pPr>
              <a:buNone/>
            </a:pPr>
            <a:r>
              <a:rPr lang="en-US" dirty="0" smtClean="0"/>
              <a:t>	this will work and create the table.</a:t>
            </a:r>
          </a:p>
          <a:p>
            <a:pPr>
              <a:buNone/>
            </a:pPr>
            <a:endParaRPr lang="en-US" dirty="0" smtClean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1.3: </a:t>
            </a:r>
            <a:r>
              <a:rPr lang="en-US" sz="1400" dirty="0" smtClean="0">
                <a:latin typeface="Candara"/>
              </a:rPr>
              <a:t>Native</a:t>
            </a:r>
            <a:r>
              <a:rPr lang="en-US" sz="1400" b="1" dirty="0" smtClean="0">
                <a:latin typeface="Candara"/>
              </a:rPr>
              <a:t>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E</a:t>
            </a:r>
            <a:r>
              <a:rPr lang="en-US" b="1" dirty="0" smtClean="0">
                <a:latin typeface="Candara"/>
              </a:rPr>
              <a:t>xecute Immediate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14400"/>
            <a:ext cx="8570662" cy="38862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4800" dirty="0" smtClean="0"/>
              <a:t>To provide values to the place-holders, we use the </a:t>
            </a:r>
            <a:r>
              <a:rPr lang="en-US" sz="4800" b="1" dirty="0" smtClean="0"/>
              <a:t>USING clause of EXECUTE IMMEDIATE</a:t>
            </a:r>
            <a:r>
              <a:rPr lang="en-US" sz="4800" dirty="0" smtClean="0"/>
              <a:t> statement :</a:t>
            </a:r>
          </a:p>
          <a:p>
            <a:pPr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	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empid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number(4) := 101;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ebon number(7):=12000;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'create table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mybonus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(id number, amt number)';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'insert into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mybonus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values (:1, :2)' using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empid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ebon;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</a:p>
          <a:p>
            <a:pPr>
              <a:buNone/>
            </a:pPr>
            <a:endParaRPr lang="en-US" sz="32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declare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empid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number(4) := 101;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ebon number(7):=12000;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varchar2(100):= 'insert into mybonus1 values (:1, :2)';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'create table mybonus1(id number, amt number)';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empid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ebon;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1.4: Place-Holders of </a:t>
            </a:r>
            <a:r>
              <a:rPr lang="en-US" sz="1400" dirty="0" smtClean="0">
                <a:latin typeface="Candara"/>
              </a:rPr>
              <a:t>Native</a:t>
            </a:r>
            <a:r>
              <a:rPr lang="en-US" sz="1400" b="1" dirty="0" smtClean="0">
                <a:latin typeface="Candara"/>
              </a:rPr>
              <a:t>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of E</a:t>
            </a:r>
            <a:r>
              <a:rPr lang="en-US" b="1" dirty="0" smtClean="0">
                <a:latin typeface="Candara"/>
              </a:rPr>
              <a:t>xecute Immediate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4800" dirty="0" smtClean="0"/>
              <a:t>To provide values to the place-holders, we use the </a:t>
            </a:r>
            <a:r>
              <a:rPr lang="en-US" sz="4800" b="1" dirty="0" smtClean="0"/>
              <a:t>USING clause of EXECUTE IMMEDIATE</a:t>
            </a:r>
            <a:r>
              <a:rPr lang="en-US" sz="4800" dirty="0" smtClean="0"/>
              <a:t> statement :</a:t>
            </a:r>
          </a:p>
          <a:p>
            <a:pPr>
              <a:buNone/>
            </a:pPr>
            <a:r>
              <a:rPr lang="en-US" sz="43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declare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 	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varchar2(100):= 'insert into mybonus11 values (:1, :2)';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'create table mybonus11 (id number, amt number)';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&amp;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empid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&amp;ebon;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</a:p>
          <a:p>
            <a:pPr>
              <a:buNone/>
            </a:pPr>
            <a:endParaRPr lang="en-US" sz="5600" dirty="0" smtClean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declare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varchar2(100):= 'insert into mybonus11 values (:1, :2)';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		execute immediate 'create table mybonus11 (id number, amt number)';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56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101, 12000;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56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1.4: Place-Holders of </a:t>
            </a:r>
            <a:r>
              <a:rPr lang="en-US" sz="1400" dirty="0" smtClean="0">
                <a:latin typeface="Candara"/>
              </a:rPr>
              <a:t>Native</a:t>
            </a:r>
            <a:r>
              <a:rPr lang="en-US" sz="1400" b="1" dirty="0" smtClean="0">
                <a:latin typeface="Candara"/>
              </a:rPr>
              <a:t>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of E</a:t>
            </a:r>
            <a:r>
              <a:rPr lang="en-US" b="1" dirty="0" smtClean="0">
                <a:latin typeface="Candara"/>
              </a:rPr>
              <a:t>xecute Immediate			….</a:t>
            </a:r>
            <a:r>
              <a:rPr lang="en-US" b="1" dirty="0" err="1" smtClean="0">
                <a:latin typeface="Candara"/>
              </a:rPr>
              <a:t>contd</a:t>
            </a:r>
            <a:r>
              <a:rPr lang="en-US" b="1" dirty="0" smtClean="0">
                <a:latin typeface="Candara"/>
              </a:rPr>
              <a:t>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34716"/>
            <a:ext cx="8570662" cy="36335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400" dirty="0" smtClean="0"/>
              <a:t>To provide values to the place-holders, we use the </a:t>
            </a:r>
            <a:r>
              <a:rPr lang="en-US" sz="1400" b="1" dirty="0" smtClean="0"/>
              <a:t>USING clause of EXECUTE IMMEDIATE</a:t>
            </a:r>
            <a:r>
              <a:rPr lang="en-US" sz="1400" dirty="0" smtClean="0"/>
              <a:t> statement :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declare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number(2):=10;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varchar2(100);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begin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--execute immediate 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--the above statement will give an error as inside the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string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has no meaning and you have to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--use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to treat it as placeholder, followed by the  </a:t>
            </a:r>
            <a:r>
              <a:rPr lang="en-US" sz="1400" b="1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using 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clause. In this case, it will search for a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--column named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in the table and since such a column does not exist, it will give error  ‘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--is invalid identifier’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=: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' using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:='select * from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emp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where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=:b';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	execute immediate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sqlt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using  </a:t>
            </a:r>
            <a:r>
              <a:rPr lang="en-US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vdeptno</a:t>
            </a: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end;</a:t>
            </a:r>
          </a:p>
          <a:p>
            <a:pPr>
              <a:buNone/>
            </a:pPr>
            <a:r>
              <a:rPr lang="en-US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	/</a:t>
            </a:r>
            <a:endParaRPr lang="en-US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465138" y="98992"/>
            <a:ext cx="8153400" cy="536972"/>
          </a:xfrm>
          <a:noFill/>
        </p:spPr>
        <p:txBody>
          <a:bodyPr>
            <a:normAutofit fontScale="90000"/>
          </a:bodyPr>
          <a:lstStyle/>
          <a:p>
            <a:r>
              <a:rPr lang="en-US" sz="1400" b="1" dirty="0" smtClean="0">
                <a:latin typeface="Candara"/>
              </a:rPr>
              <a:t>1.4: Place-Holders of </a:t>
            </a:r>
            <a:r>
              <a:rPr lang="en-US" sz="1400" dirty="0" smtClean="0">
                <a:latin typeface="Candara"/>
              </a:rPr>
              <a:t>Native</a:t>
            </a:r>
            <a:r>
              <a:rPr lang="en-US" sz="1400" b="1" dirty="0" smtClean="0">
                <a:latin typeface="Candara"/>
              </a:rPr>
              <a:t> Dynamic SQL</a:t>
            </a:r>
            <a:r>
              <a:rPr lang="en-US" sz="1200" b="1" dirty="0" smtClean="0">
                <a:latin typeface="Candara"/>
              </a:rPr>
              <a:t/>
            </a:r>
            <a:br>
              <a:rPr lang="en-US" sz="1200" b="1" dirty="0" smtClean="0">
                <a:latin typeface="Candara"/>
              </a:rPr>
            </a:br>
            <a:r>
              <a:rPr lang="en-US" dirty="0" smtClean="0">
                <a:latin typeface="Candara"/>
              </a:rPr>
              <a:t>USING clause of E</a:t>
            </a:r>
            <a:r>
              <a:rPr lang="en-US" b="1" dirty="0" smtClean="0">
                <a:latin typeface="Candara"/>
              </a:rPr>
              <a:t>xecute Immediate			….</a:t>
            </a:r>
            <a:r>
              <a:rPr lang="en-US" b="1" dirty="0" err="1" smtClean="0">
                <a:latin typeface="Candara"/>
              </a:rPr>
              <a:t>contd</a:t>
            </a:r>
            <a:r>
              <a:rPr lang="en-US" b="1" dirty="0" smtClean="0">
                <a:latin typeface="Candara"/>
              </a:rPr>
              <a:t> </a:t>
            </a:r>
            <a:endParaRPr lang="en-US" sz="2400" b="1" dirty="0" smtClean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ClassBook-LessonXX-Template Capgemini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54386</TotalTime>
  <Words>1485</Words>
  <Application>Microsoft Office PowerPoint</Application>
  <PresentationFormat>On-screen Show (16:9)</PresentationFormat>
  <Paragraphs>701</Paragraphs>
  <Slides>50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ClassBook-LessonXX-Template Capgemini</vt:lpstr>
      <vt:lpstr>2_Office Theme</vt:lpstr>
      <vt:lpstr>1_Office Theme</vt:lpstr>
      <vt:lpstr>Closing slides</vt:lpstr>
      <vt:lpstr>think-cell Slide</vt:lpstr>
      <vt:lpstr>Advanced PLSQL</vt:lpstr>
      <vt:lpstr>Slide 2</vt:lpstr>
      <vt:lpstr>1.1: Introduction to Dynamic SQL What is Dynamic SQL</vt:lpstr>
      <vt:lpstr>1.1: Introduction to Dynamic SQL What is Dynamic SQL     ….contd</vt:lpstr>
      <vt:lpstr>1.2: Reasons for using  to Dynamic SQL Why do we need Dynamic SQL</vt:lpstr>
      <vt:lpstr>1.3: Native Dynamic SQL Execute Immediate </vt:lpstr>
      <vt:lpstr>1.4: Place-Holders of Native Dynamic SQL USING clause of Execute Immediate </vt:lpstr>
      <vt:lpstr>1.4: Place-Holders of Native Dynamic SQL USING clause of Execute Immediate   ….contd </vt:lpstr>
      <vt:lpstr>1.4: Place-Holders of Native Dynamic SQL USING clause of Execute Immediate   ….contd </vt:lpstr>
      <vt:lpstr>1.5: INTO clause  INTO clause to retrieve values   </vt:lpstr>
      <vt:lpstr>1.6: Generating PLSQL dynamically PLSQL block using EXECUTE IMMEDIATE   </vt:lpstr>
      <vt:lpstr>1.6: Generating PLSQL dynamically PLSQL block using EXECUTE IMMEDIATE                 ….contd </vt:lpstr>
      <vt:lpstr>1.7:  RETURNING INTO clause  RETURNING INTO clause to retrieve values through DMLs</vt:lpstr>
      <vt:lpstr>1.7:  RETURNING INTO clause  RETURNING INTO clause to retrieve values through DMLs   …contd</vt:lpstr>
      <vt:lpstr>1.8:  Dynamic SQL in Stored Procedure   Stored Procedure generating a Dynamic SQL statement</vt:lpstr>
      <vt:lpstr>1.9:  Using clause with modes   USING clause with IN, OUT and IN OUT modes</vt:lpstr>
      <vt:lpstr>1.9:  Using clause with modes   USING clause with IN, OUT and IN OUT modes  ……contd</vt:lpstr>
      <vt:lpstr>1.9:  Using clause with modes   USING clause with IN, OUT and IN OUT modes  ……contd</vt:lpstr>
      <vt:lpstr>1.10:  Cursor Variables Using Cursor Variables with Dynamic SQL  </vt:lpstr>
      <vt:lpstr>1.10:  Cursor Variables Using Cursor Variables with Dynamic SQL  ……contd</vt:lpstr>
      <vt:lpstr>1.11:  Objects and Dynamic SQL Using OBJECT-TYPE and VARRAY with Dynamic SQL  </vt:lpstr>
      <vt:lpstr>1.11:  Objects and Dynamic SQL Using OBJECT-TYPE and VARRAY with Dynamic SQL    …contd</vt:lpstr>
      <vt:lpstr>1.11:  Objects and Dynamic SQL Using OBJECT-TYPE and VARRAY with Dynamic SQL    …contd</vt:lpstr>
      <vt:lpstr>1.12:  Bulk Fetch and Bulk Collect  with Dynamic SQL Using BULK FETCH and BULK COLLECT with Dynamic SQL</vt:lpstr>
      <vt:lpstr>1.12:  Bulk Fetch and Bulk Collect  with Dynamic SQL Using BULK FETCH and BULK COLLECT with Dynamic SQL …contd</vt:lpstr>
      <vt:lpstr>1.13:  Returning Bulk Collect  with Dynamic SQL Using RETURNING BULK COLLECT with Dynamic SQL</vt:lpstr>
      <vt:lpstr>1.14: Bulk Bind and Bulk Collect with Dynamic SQL  Using BULK BIND and BULK COLLECT with Dynamic SQL</vt:lpstr>
      <vt:lpstr>1.15: Concatenation for Object/Column names  Use of Concatenation for Object/Column names</vt:lpstr>
      <vt:lpstr>1.16: Example   Use of Dynamic SQL to Disable Triggers</vt:lpstr>
      <vt:lpstr>1.16: Example  to  disable triggers Use of Dynamic SQL to Disable Triggers   ……contd</vt:lpstr>
      <vt:lpstr>1.17: DBMS_SQL   Use of DBMS_SQL for Dynamic SQL </vt:lpstr>
      <vt:lpstr>1.18: Methods of DBMS_SQL   Procedures and Functions of DBMS_SQL for Dynamic SQL</vt:lpstr>
      <vt:lpstr>1.18: Methods of DBMS_SQL   Procedures and Functions of DBMS_SQL for Dynamic SQL …contd</vt:lpstr>
      <vt:lpstr>1.19: Example  to delete  rows  Use of DBMS_SQL to delete rows</vt:lpstr>
      <vt:lpstr>1.19: Example  to delete  rows  Use of DBMS_SQL to delete rows    ….contd</vt:lpstr>
      <vt:lpstr>1.20: Example  to execute simple SQL commands  Use of DBMS_SQL to execute simple SQL commands</vt:lpstr>
      <vt:lpstr>1.20: Example  to execute simple SQL commands  Use of DBMS_SQL to execute simple SQL commands …..contd</vt:lpstr>
      <vt:lpstr>1.21: Example for methods  of DBMS_SQL  Use of Procedures and Functions of DBMS_SQL</vt:lpstr>
      <vt:lpstr>1.21: Example for methods  of DBMS_SQL  Use of Procedures and Functions of DBMS_SQL  ….cont</vt:lpstr>
      <vt:lpstr>1.21: Example for methods  of DBMS_SQL  Use of Procedures and Functions of DBMS_SQL  ….cont</vt:lpstr>
      <vt:lpstr>1.21: Example for methods  of DBMS_SQL  Use of Procedures and Functions of DBMS_SQL  ….cont</vt:lpstr>
      <vt:lpstr>1.21: Example for methods  of DBMS_SQL  Use of Procedures and Functions of DBMS_SQL  ….cont</vt:lpstr>
      <vt:lpstr>1.21: Bulk DML with DBMS_SQL  BULK Array Binds with DMLs using DBMS_SQL  </vt:lpstr>
      <vt:lpstr>1.21: Bulk DML with DBMS_SQL  BULK Array Binds with DMLs using DBMS_SQL  ….cont  </vt:lpstr>
      <vt:lpstr>1.21: Bulk DML with DBMS_SQL  BULK Array Binds with DMLs using DBMS_SQL  ….cont  </vt:lpstr>
      <vt:lpstr>1.21: Bulk DML with DBMS_SQL  BULK Array Binds with DMLs using DBMS_SQL  ….cont  </vt:lpstr>
      <vt:lpstr>1.21: Bulk DML with DBMS_SQL  BULK Array Binds with DMLs using DBMS_SQL  ….cont  </vt:lpstr>
      <vt:lpstr>1.21: Bulk DML with DBMS_SQL  BULK Array Binds with DMLs using DBMS_SQL  ….cont  </vt:lpstr>
      <vt:lpstr>1.21: Bulk DML with DBMS_SQL  BULK Array Binds with DMLs using DBMS_SQL  ….cont  </vt:lpstr>
      <vt:lpstr> 1.22: Bulk SQL Types in DBMS_SQL  Collection Types provided by DBMS_SQL 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hpangam</dc:creator>
  <cp:lastModifiedBy>hpangam</cp:lastModifiedBy>
  <cp:revision>1058</cp:revision>
  <dcterms:created xsi:type="dcterms:W3CDTF">2016-10-27T07:09:48Z</dcterms:created>
  <dcterms:modified xsi:type="dcterms:W3CDTF">2017-01-06T09:20:03Z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