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ags/tag4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9.xml" ContentType="application/vnd.openxmlformats-officedocument.presentationml.slideLayout+xml"/>
  <Override PartName="/ppt/tags/tag21.xml" ContentType="application/vnd.openxmlformats-officedocument.presentationml.tags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bin" ContentType="application/vnd.openxmlformats-officedocument.oleObject"/>
  <Override PartName="/ppt/tags/tag7.xml" ContentType="application/vnd.openxmlformats-officedocument.presentationml.tags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Default Extension="vml" ContentType="application/vnd.openxmlformats-officedocument.vmlDrawing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Default Extension="gif" ContentType="image/gif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Layouts/slideLayout2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4"/>
    <p:sldMasterId id="2147483728" r:id="rId5"/>
    <p:sldMasterId id="2147483716" r:id="rId6"/>
    <p:sldMasterId id="2147483713" r:id="rId7"/>
  </p:sldMasterIdLst>
  <p:notesMasterIdLst>
    <p:notesMasterId r:id="rId26"/>
  </p:notesMasterIdLst>
  <p:handoutMasterIdLst>
    <p:handoutMasterId r:id="rId27"/>
  </p:handoutMasterIdLst>
  <p:sldIdLst>
    <p:sldId id="265" r:id="rId8"/>
    <p:sldId id="339" r:id="rId9"/>
    <p:sldId id="340" r:id="rId10"/>
    <p:sldId id="370" r:id="rId11"/>
    <p:sldId id="371" r:id="rId12"/>
    <p:sldId id="372" r:id="rId13"/>
    <p:sldId id="373" r:id="rId14"/>
    <p:sldId id="374" r:id="rId15"/>
    <p:sldId id="375" r:id="rId16"/>
    <p:sldId id="417" r:id="rId17"/>
    <p:sldId id="418" r:id="rId18"/>
    <p:sldId id="376" r:id="rId19"/>
    <p:sldId id="419" r:id="rId20"/>
    <p:sldId id="420" r:id="rId21"/>
    <p:sldId id="421" r:id="rId22"/>
    <p:sldId id="422" r:id="rId23"/>
    <p:sldId id="423" r:id="rId24"/>
    <p:sldId id="424" r:id="rId25"/>
  </p:sldIdLst>
  <p:sldSz cx="9144000" cy="5143500" type="screen16x9"/>
  <p:notesSz cx="6858000" cy="9144000"/>
  <p:defaultTextStyle>
    <a:defPPr>
      <a:defRPr lang="en-US"/>
    </a:defPPr>
    <a:lvl1pPr marL="0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BDBD00"/>
    <a:srgbClr val="FF9900"/>
    <a:srgbClr val="598E20"/>
    <a:srgbClr val="00234B"/>
    <a:srgbClr val="ED771A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8" autoAdjust="0"/>
    <p:restoredTop sz="81541" autoAdjust="0"/>
  </p:normalViewPr>
  <p:slideViewPr>
    <p:cSldViewPr snapToGrid="0" showGuides="1">
      <p:cViewPr>
        <p:scale>
          <a:sx n="79" d="100"/>
          <a:sy n="79" d="100"/>
        </p:scale>
        <p:origin x="-990" y="-78"/>
      </p:cViewPr>
      <p:guideLst>
        <p:guide orient="horz" pos="162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9" d="100"/>
        <a:sy n="79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-3168" y="-8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60475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23582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05000" y="457200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&lt;Course Name&gt;				&lt;Lesson Name&gt;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		 Page XX-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779252" rtl="0" eaLnBrk="1" latinLnBrk="0" hangingPunct="1">
      <a:buClr>
        <a:srgbClr val="BDBD00"/>
      </a:buClr>
      <a:buFont typeface="Wingdings" pitchFamily="2" charset="2"/>
      <a:buChar char="q"/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389626" algn="l" defTabSz="779252" rtl="0" eaLnBrk="1" latinLnBrk="0" hangingPunct="1">
      <a:buClr>
        <a:srgbClr val="BDBD00"/>
      </a:buClr>
      <a:buFont typeface="Wingdings" pitchFamily="2" charset="2"/>
      <a:buChar char="q"/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779252" algn="l" defTabSz="779252" rtl="0" eaLnBrk="1" latinLnBrk="0" hangingPunct="1">
      <a:buClr>
        <a:srgbClr val="BDBD00"/>
      </a:buClr>
      <a:buFont typeface="Wingdings" pitchFamily="2" charset="2"/>
      <a:buChar char="q"/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168878" algn="l" defTabSz="779252" rtl="0" eaLnBrk="1" latinLnBrk="0" hangingPunct="1">
      <a:buClr>
        <a:srgbClr val="BDBD00"/>
      </a:buClr>
      <a:buFont typeface="Wingdings" pitchFamily="2" charset="2"/>
      <a:buChar char="q"/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558503" algn="l" defTabSz="779252" rtl="0" eaLnBrk="1" latinLnBrk="0" hangingPunct="1">
      <a:buClr>
        <a:srgbClr val="BDBD00"/>
      </a:buClr>
      <a:buFont typeface="Wingdings" pitchFamily="2" charset="2"/>
      <a:buChar char="q"/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839788"/>
            <a:ext cx="6226175" cy="3503612"/>
          </a:xfrm>
          <a:ln/>
        </p:spPr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81200" y="4572000"/>
            <a:ext cx="4648200" cy="3963988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152400" y="1295400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dirty="0">
                <a:latin typeface="Trebuchet MS" pitchFamily="34" charset="0"/>
              </a:rPr>
              <a:t>Explain the lesson coverage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8.xml"/><Relationship Id="rId7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14.png"/><Relationship Id="rId2" Type="http://schemas.openxmlformats.org/officeDocument/2006/relationships/tags" Target="../tags/tag2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46538" cy="119063"/>
        </p:xfrm>
        <a:graphic>
          <a:graphicData uri="http://schemas.openxmlformats.org/presentationml/2006/ole">
            <p:oleObj spid="_x0000_s14340" name="think-cell Slide" r:id="rId6" imgW="360" imgH="360" progId="">
              <p:embed/>
            </p:oleObj>
          </a:graphicData>
        </a:graphic>
      </p:graphicFrame>
      <p:pic>
        <p:nvPicPr>
          <p:cNvPr id="6" name="Image 11" descr="GraphicTablet_shutterstock_73936774.jpg"/>
          <p:cNvPicPr>
            <a:picLocks noChangeAspect="1"/>
          </p:cNvPicPr>
          <p:nvPr userDrawn="1"/>
        </p:nvPicPr>
        <p:blipFill>
          <a:blip r:embed="rId7" cstate="print"/>
          <a:srcRect b="14021"/>
          <a:stretch>
            <a:fillRect/>
          </a:stretch>
        </p:blipFill>
        <p:spPr>
          <a:xfrm>
            <a:off x="1588" y="883526"/>
            <a:ext cx="9904413" cy="4259975"/>
          </a:xfrm>
          <a:prstGeom prst="rect">
            <a:avLst/>
          </a:prstGeom>
        </p:spPr>
      </p:pic>
      <p:sp>
        <p:nvSpPr>
          <p:cNvPr id="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2" y="0"/>
            <a:ext cx="9906318" cy="2012275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28173" tIns="36624" rIns="28173" bIns="36624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9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943238" y="2208806"/>
            <a:ext cx="4915261" cy="823618"/>
          </a:xfrm>
        </p:spPr>
        <p:txBody>
          <a:bodyPr vert="horz" lIns="0" tIns="28173" rIns="28173" bIns="28173" rtlCol="0" anchor="t">
            <a:noAutofit/>
          </a:bodyPr>
          <a:lstStyle>
            <a:lvl1pPr marL="0" indent="0" algn="l" defTabSz="77920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7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940137" y="3324784"/>
            <a:ext cx="4918363" cy="710813"/>
          </a:xfrm>
        </p:spPr>
        <p:txBody>
          <a:bodyPr lIns="0" tIns="28173" rIns="28173" bIns="28173"/>
          <a:lstStyle>
            <a:lvl1pPr marL="0" indent="0" algn="l">
              <a:buNone/>
              <a:defRPr sz="1900" b="0">
                <a:solidFill>
                  <a:schemeClr val="tx1"/>
                </a:solidFill>
              </a:defRPr>
            </a:lvl1pPr>
            <a:lvl2pPr marL="389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6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8" name="Image 10" descr="Capgemini_logo.jp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35690" y="494028"/>
            <a:ext cx="2880000" cy="5145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46093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125D57F-D058-4785-AE69-4051EF09BCDE}" type="datetime1">
              <a:rPr lang="en-US" smtClean="0"/>
              <a:pPr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323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142EE93-3912-4F7A-A116-AD58C43B6D10}" type="datetime1">
              <a:rPr lang="en-US" smtClean="0"/>
              <a:pPr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9065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CACDFF22-B6EA-4CED-A6CA-61C16E5EAB15}" type="datetime1">
              <a:rPr lang="en-US" smtClean="0"/>
              <a:pPr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6123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0410464-921E-44DE-8661-BEFE8F21C728}" type="datetime1">
              <a:rPr lang="en-US" smtClean="0"/>
              <a:pPr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1002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4E67F5D-EE00-4A60-BE82-D0881C03BA66}" type="datetime1">
              <a:rPr lang="en-US" smtClean="0"/>
              <a:pPr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2877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2453C69-B6DB-4482-9D7D-A9D66B2576A4}" type="datetime1">
              <a:rPr lang="en-US" smtClean="0"/>
              <a:pPr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4968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CE1D0F29-5A92-4827-9A0E-CF6BC89C19B0}" type="datetime1">
              <a:rPr lang="en-US" smtClean="0"/>
              <a:pPr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997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1B09E437-E805-4B6F-B83F-3A554894CB63}" type="datetime1">
              <a:rPr lang="en-US" smtClean="0"/>
              <a:pPr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055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727887C-E3D9-4956-B241-0D7B3E50E8A2}" type="datetime1">
              <a:rPr lang="en-US" smtClean="0"/>
              <a:pPr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31576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5850057-C325-4AB0-8C0E-59DC42E45BBA}" type="datetime1">
              <a:rPr lang="en-US" smtClean="0"/>
              <a:pPr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621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1"/>
          <a:ext cx="135749" cy="107989"/>
        </p:xfrm>
        <a:graphic>
          <a:graphicData uri="http://schemas.openxmlformats.org/presentationml/2006/ole">
            <p:oleObj spid="_x0000_s1536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298516" y="1121076"/>
            <a:ext cx="8845484" cy="3482813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="" xmlns:p14="http://schemas.microsoft.com/office/powerpoint/2010/main" val="3905409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D9E8221-FB7D-4883-86F6-263E75469167}" type="datetime1">
              <a:rPr lang="en-US" smtClean="0"/>
              <a:pPr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45858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125D57F-D058-4785-AE69-4051EF09BCDE}" type="datetime1">
              <a:rPr lang="en-US" smtClean="0"/>
              <a:pPr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32346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142EE93-3912-4F7A-A116-AD58C43B6D10}" type="datetime1">
              <a:rPr lang="en-US" smtClean="0"/>
              <a:pPr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90651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CACDFF22-B6EA-4CED-A6CA-61C16E5EAB15}" type="datetime1">
              <a:rPr lang="en-US" smtClean="0"/>
              <a:pPr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61237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0410464-921E-44DE-8661-BEFE8F21C728}" type="datetime1">
              <a:rPr lang="en-US" smtClean="0"/>
              <a:pPr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10021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4E67F5D-EE00-4A60-BE82-D0881C03BA66}" type="datetime1">
              <a:rPr lang="en-US" smtClean="0"/>
              <a:pPr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28776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2453C69-B6DB-4482-9D7D-A9D66B2576A4}" type="datetime1">
              <a:rPr lang="en-US" smtClean="0"/>
              <a:pPr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49681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CE1D0F29-5A92-4827-9A0E-CF6BC89C19B0}" type="datetime1">
              <a:rPr lang="en-US" smtClean="0"/>
              <a:pPr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9971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35749" cy="107989"/>
        </p:xfrm>
        <a:graphic>
          <a:graphicData uri="http://schemas.openxmlformats.org/presentationml/2006/ole">
            <p:oleObj spid="_x0000_s69634" name="think-cell Slide" r:id="rId5" imgW="360" imgH="360" progId="">
              <p:embed/>
            </p:oleObj>
          </a:graphicData>
        </a:graphic>
      </p:graphicFrame>
      <p:sp>
        <p:nvSpPr>
          <p:cNvPr id="7" name="Rectangle 6"/>
          <p:cNvSpPr/>
          <p:nvPr userDrawn="1">
            <p:custDataLst>
              <p:tags r:id="rId2"/>
            </p:custDataLst>
          </p:nvPr>
        </p:nvSpPr>
        <p:spPr>
          <a:xfrm>
            <a:off x="4527501" y="4785622"/>
            <a:ext cx="4045000" cy="210785"/>
          </a:xfrm>
          <a:prstGeom prst="rect">
            <a:avLst/>
          </a:prstGeom>
        </p:spPr>
        <p:txBody>
          <a:bodyPr wrap="square" lIns="28173" tIns="28173" rIns="0" bIns="28173" anchor="b" anchorCtr="0">
            <a:spAutoFit/>
          </a:bodyPr>
          <a:lstStyle/>
          <a:p>
            <a:pPr algn="r"/>
            <a:r>
              <a:rPr lang="en-US" sz="5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information contained in this presentation is </a:t>
            </a:r>
            <a:r>
              <a:rPr lang="en-US" sz="5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proprietary.</a:t>
            </a:r>
          </a:p>
          <a:p>
            <a:pPr marL="0" marR="0" indent="0" algn="r" defTabSz="816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2014 </a:t>
            </a:r>
            <a:r>
              <a:rPr lang="en-US" sz="5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Capgemini. All rights </a:t>
            </a:r>
            <a:r>
              <a:rPr lang="en-US" sz="5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reserved. Rightshore</a:t>
            </a:r>
            <a:r>
              <a:rPr lang="en-US" sz="500" b="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  </a:t>
            </a:r>
            <a:r>
              <a:rPr lang="en-US" sz="5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 a trademark belonging to Capgemini.</a:t>
            </a:r>
            <a:endParaRPr lang="en-US" sz="500" b="0" kern="0" noProof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1004" y="2769919"/>
            <a:ext cx="3932160" cy="1511693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06792" tIns="43420" rIns="184075" bIns="122717" rtlCol="0" anchor="b"/>
          <a:lstStyle/>
          <a:p>
            <a:pPr marL="0" marR="0" indent="0" algn="just" defTabSz="888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9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9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almost 140,000 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people in </a:t>
            </a:r>
            <a:r>
              <a:rPr lang="en-US" sz="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over 40 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countries, Capgemini is one of the world's foremost providers of consulting, technology and outsourcing services. The Group reported </a:t>
            </a:r>
            <a:r>
              <a:rPr lang="en-US" sz="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2013</a:t>
            </a:r>
            <a:r>
              <a:rPr lang="en-US" sz="9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global 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revenues of </a:t>
            </a:r>
            <a:r>
              <a:rPr lang="en-US" sz="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EUR 10.1 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billion.</a:t>
            </a:r>
          </a:p>
          <a:p>
            <a:pPr marL="0" indent="0" algn="just"/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Capgemini creates and delivers business and technology solutions that fit their needs and drive the results they want. A deeply multicultural organization, Capgemini has developed its own way of working, the Collaborative Business Experience</a:t>
            </a:r>
            <a:r>
              <a:rPr lang="en-US" sz="900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Rightshore</a:t>
            </a:r>
            <a:r>
              <a:rPr lang="en-US" sz="900" b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®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</a:t>
            </a:r>
            <a:r>
              <a:rPr lang="en-US" sz="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Image 10" descr="ppt_Label_CBE.png"/>
          <p:cNvPicPr>
            <a:picLocks noChangeAspect="1"/>
          </p:cNvPicPr>
          <p:nvPr userDrawn="1"/>
        </p:nvPicPr>
        <p:blipFill>
          <a:blip r:embed="rId6" cstate="email"/>
          <a:stretch>
            <a:fillRect/>
          </a:stretch>
        </p:blipFill>
        <p:spPr>
          <a:xfrm>
            <a:off x="751798" y="2594015"/>
            <a:ext cx="531692" cy="432000"/>
          </a:xfrm>
          <a:prstGeom prst="rect">
            <a:avLst/>
          </a:prstGeom>
        </p:spPr>
      </p:pic>
      <p:pic>
        <p:nvPicPr>
          <p:cNvPr id="8" name="Image 7" descr="Locations_Map_2014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42446" y="2532039"/>
            <a:ext cx="3595355" cy="140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6538" cy="119063"/>
        </p:xfrm>
        <a:graphic>
          <a:graphicData uri="http://schemas.openxmlformats.org/presentationml/2006/ole">
            <p:oleObj spid="_x0000_s70658" name="think-cell Slide" r:id="rId4" imgW="360" imgH="360" progId="">
              <p:embed/>
            </p:oleObj>
          </a:graphicData>
        </a:graphic>
      </p:graphicFrame>
      <p:sp>
        <p:nvSpPr>
          <p:cNvPr id="4" name="Rectangle 3"/>
          <p:cNvSpPr/>
          <p:nvPr userDrawn="1">
            <p:custDataLst>
              <p:tags r:id="rId2"/>
            </p:custDataLst>
          </p:nvPr>
        </p:nvSpPr>
        <p:spPr>
          <a:xfrm>
            <a:off x="4527501" y="4785622"/>
            <a:ext cx="4045000" cy="210785"/>
          </a:xfrm>
          <a:prstGeom prst="rect">
            <a:avLst/>
          </a:prstGeom>
        </p:spPr>
        <p:txBody>
          <a:bodyPr wrap="square" lIns="28173" tIns="28173" rIns="0" bIns="28173" anchor="b" anchorCtr="0">
            <a:spAutoFit/>
          </a:bodyPr>
          <a:lstStyle/>
          <a:p>
            <a:pPr algn="r"/>
            <a:r>
              <a:rPr lang="en-US" sz="5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information contained in this presentation is </a:t>
            </a:r>
            <a:r>
              <a:rPr lang="en-US" sz="5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proprietary.</a:t>
            </a:r>
          </a:p>
          <a:p>
            <a:pPr marL="0" marR="0" indent="0" algn="r" defTabSz="816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2014 </a:t>
            </a:r>
            <a:r>
              <a:rPr lang="en-US" sz="5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Capgemini. All rights </a:t>
            </a:r>
            <a:r>
              <a:rPr lang="en-US" sz="5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reserved.</a:t>
            </a:r>
            <a:r>
              <a:rPr lang="en-US" sz="5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500" b="0" kern="0" noProof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121076"/>
            <a:ext cx="6793764" cy="3482813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102" y="1371600"/>
            <a:ext cx="1985371" cy="15087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57486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1" y="1"/>
          <a:ext cx="135749" cy="107989"/>
        </p:xfrm>
        <a:graphic>
          <a:graphicData uri="http://schemas.openxmlformats.org/presentationml/2006/ole">
            <p:oleObj spid="_x0000_s20484" name="think-cell Slide" r:id="rId3" imgW="360" imgH="36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53904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727887C-E3D9-4956-B241-0D7B3E50E8A2}" type="datetime1">
              <a:rPr lang="en-US" smtClean="0"/>
              <a:pPr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315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1B09E437-E805-4B6F-B83F-3A554894CB63}" type="datetime1">
              <a:rPr lang="en-US" smtClean="0"/>
              <a:pPr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0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727887C-E3D9-4956-B241-0D7B3E50E8A2}" type="datetime1">
              <a:rPr lang="en-US" smtClean="0"/>
              <a:pPr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315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5850057-C325-4AB0-8C0E-59DC42E45BBA}" type="datetime1">
              <a:rPr lang="en-US" smtClean="0"/>
              <a:pPr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621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D9E8221-FB7D-4883-86F6-263E75469167}" type="datetime1">
              <a:rPr lang="en-US" smtClean="0"/>
              <a:pPr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458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13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12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9.png"/><Relationship Id="rId3" Type="http://schemas.openxmlformats.org/officeDocument/2006/relationships/theme" Target="../theme/theme4.xml"/><Relationship Id="rId21" Type="http://schemas.openxmlformats.org/officeDocument/2006/relationships/hyperlink" Target="http://www.youtube.com/capgemini" TargetMode="Externa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hyperlink" Target="http://www.linkedin.com/company/capgemini" TargetMode="External"/><Relationship Id="rId25" Type="http://schemas.openxmlformats.org/officeDocument/2006/relationships/image" Target="../media/image4.jpeg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8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24" Type="http://schemas.openxmlformats.org/officeDocument/2006/relationships/image" Target="../media/image12.gif"/><Relationship Id="rId5" Type="http://schemas.openxmlformats.org/officeDocument/2006/relationships/tags" Target="../tags/tag13.xml"/><Relationship Id="rId15" Type="http://schemas.openxmlformats.org/officeDocument/2006/relationships/hyperlink" Target="http://www.facebook.com/Capgemini" TargetMode="External"/><Relationship Id="rId23" Type="http://schemas.openxmlformats.org/officeDocument/2006/relationships/hyperlink" Target="http://www.slideshare.net/capgemini" TargetMode="External"/><Relationship Id="rId10" Type="http://schemas.openxmlformats.org/officeDocument/2006/relationships/tags" Target="../tags/tag18.xml"/><Relationship Id="rId19" Type="http://schemas.openxmlformats.org/officeDocument/2006/relationships/hyperlink" Target="http://www.twitter.com/capgemini" TargetMode="External"/><Relationship Id="rId4" Type="http://schemas.openxmlformats.org/officeDocument/2006/relationships/vmlDrawing" Target="../drawings/vmlDrawing5.vml"/><Relationship Id="rId9" Type="http://schemas.openxmlformats.org/officeDocument/2006/relationships/tags" Target="../tags/tag17.xml"/><Relationship Id="rId14" Type="http://schemas.openxmlformats.org/officeDocument/2006/relationships/image" Target="../media/image7.emf"/><Relationship Id="rId22" Type="http://schemas.openxmlformats.org/officeDocument/2006/relationships/image" Target="../media/image1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46538" cy="119063"/>
        </p:xfrm>
        <a:graphic>
          <a:graphicData uri="http://schemas.openxmlformats.org/presentationml/2006/ole">
            <p:oleObj spid="_x0000_s13316" name="think-cell Slide" r:id="rId14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" y="0"/>
            <a:ext cx="9143999" cy="751601"/>
          </a:xfrm>
          <a:prstGeom prst="rect">
            <a:avLst/>
          </a:prstGeom>
        </p:spPr>
        <p:txBody>
          <a:bodyPr vert="horz" lIns="253554" tIns="28173" rIns="140864" bIns="28173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298517" y="1126483"/>
            <a:ext cx="8712115" cy="3477405"/>
          </a:xfrm>
          <a:prstGeom prst="rect">
            <a:avLst/>
          </a:prstGeom>
        </p:spPr>
        <p:txBody>
          <a:bodyPr vert="horz" lIns="92038" tIns="61358" rIns="61358" bIns="61358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0"/>
            </p:custDataLst>
          </p:nvPr>
        </p:nvSpPr>
        <p:spPr>
          <a:xfrm>
            <a:off x="8835291" y="4990498"/>
            <a:ext cx="94578" cy="9233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600" smtClean="0">
                <a:solidFill>
                  <a:schemeClr val="tx2"/>
                </a:solidFill>
              </a:rPr>
              <a:pPr algn="ctr"/>
              <a:t>‹#›</a:t>
            </a:fld>
            <a:endParaRPr lang="en-US" sz="6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3" y="507301"/>
            <a:ext cx="9143999" cy="54609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84848" tIns="42424" rIns="84848" bIns="42424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223229" y="4967554"/>
            <a:ext cx="2455979" cy="13762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0677" tIns="30677" rIns="30677" bIns="30677" anchor="b" anchorCtr="0">
            <a:noAutofit/>
          </a:bodyPr>
          <a:lstStyle/>
          <a:p>
            <a:pPr marL="0" marR="0" lvl="0" indent="0" algn="r" defTabSz="848318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5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</a:t>
            </a:r>
            <a:r>
              <a:rPr lang="en-US" altLang="en-US" sz="500" b="0" i="0" noProof="0" dirty="0" err="1" smtClean="0">
                <a:solidFill>
                  <a:schemeClr val="tx2"/>
                </a:solidFill>
                <a:latin typeface="+mj-lt"/>
                <a:cs typeface="Helvetica Light"/>
              </a:rPr>
              <a:t>Capgemini</a:t>
            </a:r>
            <a:r>
              <a:rPr lang="en-US" altLang="en-US" sz="5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 2016.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13"/>
            </p:custDataLst>
          </p:nvPr>
        </p:nvCxnSpPr>
        <p:spPr>
          <a:xfrm flipH="1">
            <a:off x="3" y="4772025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70463" y="4829271"/>
            <a:ext cx="1438102" cy="258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13605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6" r:id="rId2"/>
    <p:sldLayoutId id="2147483698" r:id="rId3"/>
    <p:sldLayoutId id="2147483710" r:id="rId4"/>
    <p:sldLayoutId id="2147483741" r:id="rId5"/>
  </p:sldLayoutIdLst>
  <p:timing>
    <p:tnLst>
      <p:par>
        <p:cTn id="1" dur="indefinite" restart="never" nodeType="tmRoot"/>
      </p:par>
    </p:tnLst>
  </p:timing>
  <p:txStyles>
    <p:titleStyle>
      <a:lvl1pPr marL="0" indent="0" algn="l" defTabSz="779202" rtl="0" eaLnBrk="1" latinLnBrk="0" hangingPunct="1">
        <a:lnSpc>
          <a:spcPct val="85000"/>
        </a:lnSpc>
        <a:spcBef>
          <a:spcPct val="0"/>
        </a:spcBef>
        <a:buNone/>
        <a:defRPr sz="27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626" indent="-141626" algn="l" defTabSz="779202" rtl="0" eaLnBrk="1" latinLnBrk="0" hangingPunct="1">
        <a:lnSpc>
          <a:spcPct val="90000"/>
        </a:lnSpc>
        <a:spcBef>
          <a:spcPts val="0"/>
        </a:spcBef>
        <a:spcAft>
          <a:spcPts val="511"/>
        </a:spcAft>
        <a:buClr>
          <a:schemeClr val="accent5"/>
        </a:buClr>
        <a:buFont typeface="Wingdings" pitchFamily="2" charset="2"/>
        <a:buChar char="§"/>
        <a:defRPr sz="19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03042" indent="-154227" algn="l" defTabSz="779202" rtl="0" eaLnBrk="1" latinLnBrk="0" hangingPunct="1">
        <a:lnSpc>
          <a:spcPct val="90000"/>
        </a:lnSpc>
        <a:spcBef>
          <a:spcPts val="0"/>
        </a:spcBef>
        <a:spcAft>
          <a:spcPts val="511"/>
        </a:spcAft>
        <a:buClr>
          <a:schemeClr val="accent3"/>
        </a:buClr>
        <a:buFont typeface="Wingdings" pitchFamily="2" charset="2"/>
        <a:buChar char="§"/>
        <a:defRPr sz="15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457269" indent="-140698" algn="l" defTabSz="779202" rtl="0" eaLnBrk="1" latinLnBrk="0" hangingPunct="1">
        <a:lnSpc>
          <a:spcPct val="90000"/>
        </a:lnSpc>
        <a:spcBef>
          <a:spcPts val="0"/>
        </a:spcBef>
        <a:spcAft>
          <a:spcPts val="511"/>
        </a:spcAft>
        <a:buClr>
          <a:schemeClr val="accent2"/>
        </a:buClr>
        <a:buFont typeface="Arial" pitchFamily="34" charset="0"/>
        <a:buChar char="•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606085" indent="-140698" algn="l" defTabSz="779202" rtl="0" eaLnBrk="1" latinLnBrk="0" hangingPunct="1">
        <a:lnSpc>
          <a:spcPct val="90000"/>
        </a:lnSpc>
        <a:spcBef>
          <a:spcPts val="0"/>
        </a:spcBef>
        <a:spcAft>
          <a:spcPts val="511"/>
        </a:spcAft>
        <a:buClr>
          <a:schemeClr val="bg2"/>
        </a:buClr>
        <a:buFont typeface="Arial" pitchFamily="34" charset="0"/>
        <a:buChar char="–"/>
        <a:tabLst/>
        <a:defRPr sz="12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371722" indent="-165040" algn="l" defTabSz="77920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400" kern="1200">
          <a:solidFill>
            <a:srgbClr val="494949"/>
          </a:solidFill>
          <a:latin typeface="+mn-lt"/>
          <a:ea typeface="+mn-ea"/>
          <a:cs typeface="+mn-cs"/>
        </a:defRPr>
      </a:lvl5pPr>
      <a:lvl6pPr marL="2142807" indent="-194801" algn="l" defTabSz="77920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408" indent="-194801" algn="l" defTabSz="77920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009" indent="-194801" algn="l" defTabSz="77920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610" indent="-194801" algn="l" defTabSz="77920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77920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01" algn="l" defTabSz="77920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02" algn="l" defTabSz="77920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03" algn="l" defTabSz="77920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405" algn="l" defTabSz="77920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006" algn="l" defTabSz="77920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607" algn="l" defTabSz="77920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209" algn="l" defTabSz="77920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810" algn="l" defTabSz="77920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5949"/>
            <a:ext cx="8229600" cy="5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4948186"/>
            <a:ext cx="1219200" cy="17145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February 16, 2017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4948186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4939152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81000" y="4937149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60144" y="4937307"/>
            <a:ext cx="0" cy="17356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4937307"/>
            <a:ext cx="0" cy="17356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14350"/>
            <a:ext cx="5600700" cy="27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837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Wingdings" pitchFamily="2" charset="2"/>
        <a:buChar char="Ø"/>
        <a:defRPr sz="1800" b="1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5949"/>
            <a:ext cx="8229600" cy="5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4948186"/>
            <a:ext cx="1219200" cy="17145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February 16, 2017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4948186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493915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81000" y="4937149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60144" y="4937307"/>
            <a:ext cx="0" cy="17356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4937307"/>
            <a:ext cx="0" cy="17356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14350"/>
            <a:ext cx="5600700" cy="27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837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Wingdings" pitchFamily="2" charset="2"/>
        <a:buChar char="Ø"/>
        <a:defRPr sz="1800" b="1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46538" cy="119063"/>
        </p:xfrm>
        <a:graphic>
          <a:graphicData uri="http://schemas.openxmlformats.org/presentationml/2006/ole">
            <p:oleObj spid="_x0000_s68610" name="think-cell Slide" r:id="rId13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5"/>
            </p:custDataLst>
          </p:nvPr>
        </p:nvSpPr>
        <p:spPr bwMode="auto">
          <a:xfrm flipV="1">
            <a:off x="-1529" y="1258495"/>
            <a:ext cx="9145530" cy="3885005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28173" tIns="36624" rIns="28173" bIns="36624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9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104" descr="C:\Users\UserSim\Desktop\Capgemini\moto.emf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5914038" y="906941"/>
            <a:ext cx="2658462" cy="172015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>
            <p:custDataLst>
              <p:tags r:id="rId7"/>
            </p:custDataLst>
          </p:nvPr>
        </p:nvSpPr>
        <p:spPr>
          <a:xfrm>
            <a:off x="6419731" y="4055244"/>
            <a:ext cx="2152769" cy="323567"/>
          </a:xfrm>
          <a:prstGeom prst="rect">
            <a:avLst/>
          </a:prstGeom>
        </p:spPr>
        <p:txBody>
          <a:bodyPr wrap="none" lIns="0" tIns="30679" rIns="0" bIns="30679" anchor="b" anchorCtr="0">
            <a:spAutoFit/>
          </a:bodyPr>
          <a:lstStyle/>
          <a:p>
            <a:pPr algn="r"/>
            <a:r>
              <a:rPr lang="en-US" sz="1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</a:p>
        </p:txBody>
      </p:sp>
      <p:pic>
        <p:nvPicPr>
          <p:cNvPr id="16" name="Picture 3" descr="C:\Users\UserSim\Desktop\DS_icons\128x128 shadows\facebook.png">
            <a:hlinkClick r:id="rId15"/>
          </p:cNvPr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7098349" y="4449410"/>
            <a:ext cx="256821" cy="197828"/>
          </a:xfrm>
          <a:prstGeom prst="rect">
            <a:avLst/>
          </a:prstGeom>
          <a:noFill/>
        </p:spPr>
      </p:pic>
      <p:pic>
        <p:nvPicPr>
          <p:cNvPr id="17" name="Picture 4" descr="C:\Users\UserSim\Desktop\DS_icons\128x128 shadows\linkedin.png">
            <a:hlinkClick r:id="rId17"/>
          </p:cNvPr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email"/>
          <a:srcRect/>
          <a:stretch>
            <a:fillRect/>
          </a:stretch>
        </p:blipFill>
        <p:spPr bwMode="auto">
          <a:xfrm>
            <a:off x="7407960" y="4449410"/>
            <a:ext cx="259674" cy="200025"/>
          </a:xfrm>
          <a:prstGeom prst="rect">
            <a:avLst/>
          </a:prstGeom>
          <a:noFill/>
        </p:spPr>
      </p:pic>
      <p:pic>
        <p:nvPicPr>
          <p:cNvPr id="18" name="Picture 5" descr="C:\Users\UserSim\Desktop\DS_icons\128x128 shadows\twitter.png">
            <a:hlinkClick r:id="rId19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0" cstate="email"/>
          <a:srcRect/>
          <a:stretch>
            <a:fillRect/>
          </a:stretch>
        </p:blipFill>
        <p:spPr bwMode="auto">
          <a:xfrm>
            <a:off x="7988626" y="4449410"/>
            <a:ext cx="259674" cy="200025"/>
          </a:xfrm>
          <a:prstGeom prst="rect">
            <a:avLst/>
          </a:prstGeom>
          <a:noFill/>
        </p:spPr>
      </p:pic>
      <p:pic>
        <p:nvPicPr>
          <p:cNvPr id="19" name="Picture 6" descr="C:\Users\UserSim\Desktop\DS_icons\128x128 shadows\youtube.png">
            <a:hlinkClick r:id="rId21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2" cstate="email"/>
          <a:srcRect/>
          <a:stretch>
            <a:fillRect/>
          </a:stretch>
        </p:blipFill>
        <p:spPr bwMode="auto">
          <a:xfrm>
            <a:off x="8301091" y="4449410"/>
            <a:ext cx="259674" cy="200025"/>
          </a:xfrm>
          <a:prstGeom prst="rect">
            <a:avLst/>
          </a:prstGeom>
          <a:noFill/>
        </p:spPr>
      </p:pic>
      <p:pic>
        <p:nvPicPr>
          <p:cNvPr id="20" name="Image 22" descr="Picto_Slideshare.gif">
            <a:hlinkClick r:id="rId23"/>
          </p:cNvPr>
          <p:cNvPicPr preferRelativeResize="0">
            <a:picLocks/>
          </p:cNvPicPr>
          <p:nvPr>
            <p:custDataLst>
              <p:tags r:id="rId12"/>
            </p:custDataLst>
          </p:nvPr>
        </p:nvPicPr>
        <p:blipFill>
          <a:blip r:embed="rId24" cstate="email"/>
          <a:srcRect l="4793" t="6316" r="5718" b="7969"/>
          <a:stretch>
            <a:fillRect/>
          </a:stretch>
        </p:blipFill>
        <p:spPr>
          <a:xfrm>
            <a:off x="7720424" y="4449411"/>
            <a:ext cx="215411" cy="178594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13" name="Image 12" descr="Capgemini_logo.jp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690062" y="761224"/>
            <a:ext cx="2658462" cy="5145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</p:sldLayoutIdLst>
  <p:hf hdr="0" ftr="0" dt="0"/>
  <p:txStyles>
    <p:titleStyle>
      <a:lvl1pPr algn="ctr" defTabSz="715587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8345" indent="-268345" algn="l" defTabSz="715587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1414" indent="-223621" algn="l" defTabSz="715587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94484" indent="-178896" algn="l" defTabSz="715587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52277" indent="-178896" algn="l" defTabSz="715587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610070" indent="-178896" algn="l" defTabSz="715587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67864" indent="-178896" algn="l" defTabSz="71558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25657" indent="-178896" algn="l" defTabSz="71558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3451" indent="-178896" algn="l" defTabSz="71558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1244" indent="-178896" algn="l" defTabSz="71558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79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558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3380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117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96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46761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0455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6234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943238" y="2208806"/>
            <a:ext cx="4915261" cy="823618"/>
          </a:xfrm>
        </p:spPr>
        <p:txBody>
          <a:bodyPr vert="horz" lIns="0" tIns="28173" rIns="28173" bIns="28173" rtlCol="0" anchor="t">
            <a:noAutofit/>
          </a:bodyPr>
          <a:lstStyle>
            <a:lvl1pPr marL="0" indent="0" algn="l" defTabSz="91434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44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PLSQL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940137" y="3324784"/>
            <a:ext cx="4918363" cy="710813"/>
          </a:xfrm>
        </p:spPr>
        <p:txBody>
          <a:bodyPr lIns="0" tIns="28173" rIns="28173" bIns="28173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z="2000" dirty="0" err="1" smtClean="0"/>
              <a:t>Lesson</a:t>
            </a:r>
            <a:r>
              <a:rPr lang="fr-FR" sz="2000" dirty="0" smtClean="0"/>
              <a:t>  –  REF </a:t>
            </a:r>
            <a:r>
              <a:rPr lang="fr-FR" sz="2000" dirty="0" err="1" smtClean="0"/>
              <a:t>Cursors</a:t>
            </a:r>
            <a:endParaRPr lang="fr-F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4" y="878305"/>
            <a:ext cx="8823325" cy="4054641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declare</a:t>
            </a:r>
          </a:p>
          <a:p>
            <a:pPr>
              <a:buNone/>
            </a:pP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  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type </a:t>
            </a:r>
            <a:r>
              <a:rPr lang="en-US" sz="2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mytype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is 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record(</a:t>
            </a:r>
            <a:r>
              <a:rPr lang="en-US" sz="2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gnumber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number, </a:t>
            </a:r>
            <a:r>
              <a:rPr lang="en-US" sz="2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gname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varchar2(50), </a:t>
            </a:r>
            <a:r>
              <a:rPr lang="en-US" sz="2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gdesc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varchar2(50));</a:t>
            </a:r>
          </a:p>
          <a:p>
            <a:pPr>
              <a:buNone/>
            </a:pP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  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type </a:t>
            </a:r>
            <a:r>
              <a:rPr lang="en-US" sz="2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my_gen_type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is ref cursor return </a:t>
            </a:r>
            <a:r>
              <a:rPr lang="en-US" sz="2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mytype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  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2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v_c_gen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</a:t>
            </a:r>
            <a:r>
              <a:rPr lang="en-US" sz="2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my_gen_type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  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2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vdata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</a:t>
            </a:r>
            <a:r>
              <a:rPr lang="en-US" sz="2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mytype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begin</a:t>
            </a:r>
          </a:p>
          <a:p>
            <a:pPr>
              <a:buNone/>
            </a:pP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  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open </a:t>
            </a:r>
            <a:r>
              <a:rPr lang="en-US" sz="2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v_c_gen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for select </a:t>
            </a:r>
            <a:r>
              <a:rPr lang="en-US" sz="2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empno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, </a:t>
            </a:r>
            <a:r>
              <a:rPr lang="en-US" sz="2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ename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, job from </a:t>
            </a:r>
            <a:r>
              <a:rPr lang="en-US" sz="2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  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loop</a:t>
            </a:r>
            <a:endParaRPr lang="en-US" sz="22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          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fetch </a:t>
            </a:r>
            <a:r>
              <a:rPr lang="en-US" sz="2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v_c_gen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into </a:t>
            </a:r>
            <a:r>
              <a:rPr lang="en-US" sz="2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vdata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          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exit 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when </a:t>
            </a:r>
            <a:r>
              <a:rPr lang="en-US" sz="2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v_c_gen%notfound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          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2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dbms_output.put_line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</a:t>
            </a:r>
            <a:r>
              <a:rPr lang="en-US" sz="2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vdata.gnumber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||' '||</a:t>
            </a:r>
            <a:r>
              <a:rPr lang="en-US" sz="2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vdata.gname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||' '||</a:t>
            </a:r>
            <a:r>
              <a:rPr lang="en-US" sz="2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vdata.gdesc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  <a:p>
            <a:pPr>
              <a:buNone/>
            </a:pP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  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end 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loop;</a:t>
            </a:r>
          </a:p>
          <a:p>
            <a:pPr>
              <a:buNone/>
            </a:pP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  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close </a:t>
            </a:r>
            <a:r>
              <a:rPr lang="en-US" sz="2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v_c_gen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2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dbms_output.put_line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('***************************');</a:t>
            </a:r>
          </a:p>
          <a:p>
            <a:pPr>
              <a:buNone/>
            </a:pP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open </a:t>
            </a:r>
            <a:r>
              <a:rPr lang="en-US" sz="2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v_c_gen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for select </a:t>
            </a:r>
            <a:r>
              <a:rPr lang="en-US" sz="2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deptno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, </a:t>
            </a:r>
            <a:r>
              <a:rPr lang="en-US" sz="2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dname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, loc from dept;</a:t>
            </a:r>
          </a:p>
          <a:p>
            <a:pPr>
              <a:buNone/>
            </a:pP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  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loop</a:t>
            </a:r>
            <a:endParaRPr lang="en-US" sz="22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          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fetch </a:t>
            </a:r>
            <a:r>
              <a:rPr lang="en-US" sz="2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v_c_gen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into </a:t>
            </a:r>
            <a:r>
              <a:rPr lang="en-US" sz="2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vdata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          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exit 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when </a:t>
            </a:r>
            <a:r>
              <a:rPr lang="en-US" sz="2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v_c_gen%notfound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          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2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dbms_output.put_line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</a:t>
            </a:r>
            <a:r>
              <a:rPr lang="en-US" sz="2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vdata.gnumber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||' '||</a:t>
            </a:r>
            <a:r>
              <a:rPr lang="en-US" sz="2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vdata.gname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||' '||</a:t>
            </a:r>
            <a:r>
              <a:rPr lang="en-US" sz="2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vdata.gdesc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  <a:p>
            <a:pPr>
              <a:buNone/>
            </a:pP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  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end 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loop;</a:t>
            </a:r>
          </a:p>
          <a:p>
            <a:pPr>
              <a:buNone/>
            </a:pP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  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close </a:t>
            </a:r>
            <a:r>
              <a:rPr lang="en-US" sz="2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v_c_gen</a:t>
            </a: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end;</a:t>
            </a:r>
          </a:p>
          <a:p>
            <a:pPr>
              <a:buNone/>
            </a:pPr>
            <a:r>
              <a:rPr lang="en-US" sz="2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/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465138" y="98992"/>
            <a:ext cx="8153400" cy="536972"/>
          </a:xfrm>
          <a:noFill/>
        </p:spPr>
        <p:txBody>
          <a:bodyPr>
            <a:normAutofit/>
          </a:bodyPr>
          <a:lstStyle/>
          <a:p>
            <a:r>
              <a:rPr lang="en-US" sz="1300" dirty="0" smtClean="0">
                <a:latin typeface="Candara"/>
              </a:rPr>
              <a:t>1.6: STRONG REF </a:t>
            </a:r>
            <a:r>
              <a:rPr lang="en-US" sz="1300" dirty="0" smtClean="0">
                <a:latin typeface="Candara"/>
              </a:rPr>
              <a:t>Cursor </a:t>
            </a:r>
            <a:r>
              <a:rPr lang="en-US" sz="1300" dirty="0" smtClean="0">
                <a:latin typeface="Candara"/>
              </a:rPr>
              <a:t>Types						…..</a:t>
            </a:r>
            <a:r>
              <a:rPr lang="en-US" sz="1300" dirty="0" err="1" smtClean="0">
                <a:latin typeface="Candara"/>
              </a:rPr>
              <a:t>contd</a:t>
            </a:r>
            <a:r>
              <a:rPr lang="en-US" sz="300" dirty="0" smtClean="0">
                <a:latin typeface="Candara"/>
              </a:rPr>
              <a:t/>
            </a:r>
            <a:br>
              <a:rPr lang="en-US" sz="300" dirty="0" smtClean="0">
                <a:latin typeface="Candara"/>
              </a:rPr>
            </a:br>
            <a:r>
              <a:rPr lang="en-US" sz="2400" dirty="0" smtClean="0">
                <a:latin typeface="Candara"/>
              </a:rPr>
              <a:t>STRONG </a:t>
            </a:r>
            <a:r>
              <a:rPr lang="en-US" sz="2400" dirty="0" smtClean="0">
                <a:latin typeface="Candara"/>
              </a:rPr>
              <a:t>REF </a:t>
            </a:r>
            <a:r>
              <a:rPr lang="en-US" sz="2400" dirty="0" smtClean="0">
                <a:latin typeface="Candara"/>
              </a:rPr>
              <a:t>Cursor </a:t>
            </a:r>
            <a:r>
              <a:rPr lang="en-US" sz="2400" dirty="0" smtClean="0">
                <a:latin typeface="Candara"/>
              </a:rPr>
              <a:t>type : Example 2</a:t>
            </a:r>
            <a:r>
              <a:rPr lang="en-US" sz="2400" dirty="0" smtClean="0">
                <a:latin typeface="Candara"/>
              </a:rPr>
              <a:t>	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806116"/>
            <a:ext cx="8570662" cy="4018547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sz="14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DECLARE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TYPE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gen_cur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IS REF CURSOR;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v_weak_cursor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gen_cur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v_emp_rec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EMP%ROWTYPE;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v_dept_rec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DEPT%ROWTYPE;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 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v_operation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NUMBER(1) := &amp;op;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BEGIN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IF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v_operation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= 1 THEN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	OPEN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v_weak_cursor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FOR SELECT * FROM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	LOOP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			FETCH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v_weak_cursor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INTO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v_emp_rec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			EXIT WHEN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v_weak_cursor%NOTFOUND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			DBMS_OUTPUT.PUT_LINE('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Ename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:'||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v_emp_rec.ename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	END LOOP;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 		CLOSE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v_weak_cursor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ELSE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	OPEN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v_weak_cursor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FOR SELECT * FROM dept;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	LOOP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			FETCH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v_weak_cursor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INTO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v_dept_rec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			EXIT WHEN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v_weak_cursor%NOTFOUND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			DBMS_OUTPUT.PUT_LINE('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Deptname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:'||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v_dept_rec.dname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	END LOOP;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	CLOSE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v_weak_cursor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END IF;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END;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/</a:t>
            </a:r>
          </a:p>
          <a:p>
            <a:pPr>
              <a:buNone/>
            </a:pPr>
            <a:endParaRPr lang="en-US" sz="14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465138" y="98992"/>
            <a:ext cx="8153400" cy="536972"/>
          </a:xfrm>
          <a:noFill/>
        </p:spPr>
        <p:txBody>
          <a:bodyPr>
            <a:normAutofit/>
          </a:bodyPr>
          <a:lstStyle/>
          <a:p>
            <a:r>
              <a:rPr lang="en-US" sz="1300" dirty="0" smtClean="0">
                <a:latin typeface="Candara"/>
              </a:rPr>
              <a:t>1.7:  WEAK REF </a:t>
            </a:r>
            <a:r>
              <a:rPr lang="en-US" sz="1300" dirty="0" smtClean="0">
                <a:latin typeface="Candara"/>
              </a:rPr>
              <a:t>Cursor Types</a:t>
            </a:r>
            <a:r>
              <a:rPr lang="en-US" sz="300" dirty="0" smtClean="0">
                <a:latin typeface="Candara"/>
              </a:rPr>
              <a:t/>
            </a:r>
            <a:br>
              <a:rPr lang="en-US" sz="300" dirty="0" smtClean="0">
                <a:latin typeface="Candara"/>
              </a:rPr>
            </a:br>
            <a:r>
              <a:rPr lang="en-US" sz="2400" dirty="0" smtClean="0">
                <a:latin typeface="Candara"/>
              </a:rPr>
              <a:t> WEAK REF </a:t>
            </a:r>
            <a:r>
              <a:rPr lang="en-US" sz="2400" dirty="0" smtClean="0">
                <a:latin typeface="Candara"/>
              </a:rPr>
              <a:t>Cursor </a:t>
            </a:r>
            <a:r>
              <a:rPr lang="en-US" sz="2400" dirty="0" smtClean="0">
                <a:latin typeface="Candara"/>
              </a:rPr>
              <a:t>type : Example 1</a:t>
            </a:r>
            <a:r>
              <a:rPr lang="en-US" sz="2400" dirty="0" smtClean="0">
                <a:latin typeface="Candara"/>
              </a:rPr>
              <a:t>	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034716"/>
            <a:ext cx="8570662" cy="3633537"/>
          </a:xfrm>
        </p:spPr>
        <p:txBody>
          <a:bodyPr>
            <a:normAutofit/>
          </a:bodyPr>
          <a:lstStyle/>
          <a:p>
            <a:pPr algn="just"/>
            <a:r>
              <a:rPr lang="en-US" sz="1400" dirty="0" smtClean="0"/>
              <a:t>P</a:t>
            </a:r>
            <a:r>
              <a:rPr lang="en-US" sz="1400" dirty="0" smtClean="0"/>
              <a:t>rocedure which accepts a cursor variable as a parameter :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create 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or replace 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procedure p1(x in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sys_refcursor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 is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 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erec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emp%rowtype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begin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 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loop</a:t>
            </a:r>
            <a:endParaRPr lang="en-US" sz="14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         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fetch 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x into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erec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         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exit 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when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x%notfound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         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dbms_output.put_line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erec.empno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||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erec.ename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 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end 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loop;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end;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/</a:t>
            </a:r>
          </a:p>
          <a:p>
            <a:pPr>
              <a:buNone/>
            </a:pPr>
            <a:endParaRPr lang="en-US" sz="1400" dirty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465138" y="98992"/>
            <a:ext cx="81534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1.8: Cursor Variables as Parameters </a:t>
            </a:r>
            <a:r>
              <a:rPr lang="en-US" sz="1400" b="1" dirty="0" smtClean="0">
                <a:latin typeface="Candara"/>
              </a:rPr>
              <a:t/>
            </a:r>
            <a:br>
              <a:rPr lang="en-US" sz="14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Cursor variables can be passed a parameters</a:t>
            </a:r>
            <a:r>
              <a:rPr lang="en-US" b="1" dirty="0" smtClean="0">
                <a:latin typeface="Candara"/>
              </a:rPr>
              <a:t>		 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034716"/>
            <a:ext cx="8570662" cy="363353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400" dirty="0" smtClean="0"/>
              <a:t>Anonymous block calling the P</a:t>
            </a:r>
            <a:r>
              <a:rPr lang="en-US" sz="1400" dirty="0" smtClean="0"/>
              <a:t>rocedure which accepts a cursor variable as a parameter :</a:t>
            </a:r>
            <a:endParaRPr lang="en-US" sz="1400" dirty="0" smtClean="0"/>
          </a:p>
          <a:p>
            <a:pPr>
              <a:buNone/>
            </a:pPr>
            <a:endParaRPr lang="en-US" sz="14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declare</a:t>
            </a:r>
            <a:endParaRPr lang="en-US" sz="14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xx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sys_refcursor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begin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open 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xx for select * from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p1(xx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end;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/</a:t>
            </a:r>
          </a:p>
          <a:p>
            <a:endParaRPr lang="en-US" sz="1400" dirty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465138" y="-1"/>
            <a:ext cx="8153400" cy="721895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1.8: Cursor Variables as Parameters </a:t>
            </a:r>
            <a:r>
              <a:rPr lang="en-US" sz="1400" b="1" dirty="0" smtClean="0">
                <a:latin typeface="Candara"/>
              </a:rPr>
              <a:t/>
            </a:r>
            <a:br>
              <a:rPr lang="en-US" sz="14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Cursor variables can be passed a parameters	……</a:t>
            </a:r>
            <a:r>
              <a:rPr lang="en-US" dirty="0" err="1" smtClean="0">
                <a:latin typeface="Candara"/>
              </a:rPr>
              <a:t>contd</a:t>
            </a:r>
            <a:r>
              <a:rPr lang="en-US" b="1" dirty="0" smtClean="0">
                <a:latin typeface="Candara"/>
              </a:rPr>
              <a:t> 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806116"/>
            <a:ext cx="8570662" cy="3922295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endParaRPr lang="en-US" sz="1400" dirty="0" smtClean="0"/>
          </a:p>
          <a:p>
            <a:pPr algn="just">
              <a:buNone/>
            </a:pPr>
            <a:r>
              <a:rPr lang="en-US" sz="1400" dirty="0" smtClean="0"/>
              <a:t>Anonymous blocks to compare cursor variables :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declare</a:t>
            </a:r>
            <a:endParaRPr lang="en-US" sz="14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	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v_weak_cursor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sys_refcursor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	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v_weak_cursor1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sys_refcursor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begin</a:t>
            </a:r>
            <a:endParaRPr lang="en-US" sz="14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 	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OPEN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v_weak_cursor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FOR SELECT * FROM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 	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OPEN 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v_weak_cursor1 FOR SELECT * FROM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 	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if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v_weak_cursor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=v_weak_cursor1 then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    	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dbms_output.put_line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('are same');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 	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end 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if;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end;</a:t>
            </a:r>
            <a:endParaRPr lang="en-US" sz="14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/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ERROR at line 7: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ORA-06550: line 7, column 21: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PLS-00306: wrong number or types of arguments in call to '='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ORA-06550: line 7, column 5: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PL/SQL: Statement 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ignored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3768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/>
            </a:r>
            <a:br>
              <a:rPr lang="en-US" sz="1400" b="1" dirty="0" smtClean="0">
                <a:latin typeface="Candara"/>
              </a:rPr>
            </a:br>
            <a:r>
              <a:rPr lang="en-US" sz="1400" b="1" dirty="0" smtClean="0">
                <a:latin typeface="Candara"/>
              </a:rPr>
              <a:t>1.9: Limitations of Cursor Variables  </a:t>
            </a:r>
            <a:r>
              <a:rPr lang="en-US" sz="1400" b="1" dirty="0" smtClean="0">
                <a:latin typeface="Candara"/>
              </a:rPr>
              <a:t/>
            </a:r>
            <a:br>
              <a:rPr lang="en-US" sz="14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Cursor variables cannot be compared like other scalar variables</a:t>
            </a:r>
            <a:r>
              <a:rPr lang="en-US" b="1" dirty="0" smtClean="0">
                <a:latin typeface="Candara"/>
              </a:rPr>
              <a:t>		 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806116"/>
            <a:ext cx="8570662" cy="3922295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endParaRPr lang="en-US" sz="1400" dirty="0" smtClean="0"/>
          </a:p>
          <a:p>
            <a:pPr algn="just">
              <a:buNone/>
            </a:pPr>
            <a:r>
              <a:rPr lang="en-US" sz="1400" dirty="0" smtClean="0"/>
              <a:t>Cursor variables can be compared for NULL values :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declare</a:t>
            </a:r>
            <a:endParaRPr lang="en-US" sz="15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</a:t>
            </a:r>
            <a:r>
              <a:rPr lang="en-US" sz="15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v_weak_cursor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</a:t>
            </a:r>
            <a:r>
              <a:rPr lang="en-US" sz="15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sys_refcursor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v_weak_cursor1 </a:t>
            </a:r>
            <a:r>
              <a:rPr lang="en-US" sz="15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sys_refcursor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begin</a:t>
            </a:r>
            <a:endParaRPr lang="en-US" sz="15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	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OPEN </a:t>
            </a:r>
            <a:r>
              <a:rPr lang="en-US" sz="15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v_weak_cursor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FOR SELECT * FROM </a:t>
            </a:r>
            <a:r>
              <a:rPr lang="en-US" sz="15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	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if </a:t>
            </a:r>
            <a:r>
              <a:rPr lang="en-US" sz="15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v_weak_cursor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is null then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  	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</a:t>
            </a:r>
            <a:r>
              <a:rPr lang="en-US" sz="15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dbms_output.put_line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('is null');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	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end 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if;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	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if </a:t>
            </a:r>
            <a:r>
              <a:rPr lang="en-US" sz="15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v_weak_cursor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is not null then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  	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</a:t>
            </a:r>
            <a:r>
              <a:rPr lang="en-US" sz="15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dbms_output.put_line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('is not null');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	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end 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if;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	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if 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v_weak_cursor1 is null then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  		</a:t>
            </a:r>
            <a:r>
              <a:rPr lang="en-US" sz="15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dbms_output.put_line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('is null');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	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end 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if;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	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if 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v_weak_cursor1 is not null then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  		</a:t>
            </a:r>
            <a:r>
              <a:rPr lang="en-US" sz="15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dbms_output.put_line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('is not null');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	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end 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if;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end;</a:t>
            </a:r>
            <a:endParaRPr lang="en-US" sz="15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/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3768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/>
            </a:r>
            <a:br>
              <a:rPr lang="en-US" sz="1400" b="1" dirty="0" smtClean="0">
                <a:latin typeface="Candara"/>
              </a:rPr>
            </a:br>
            <a:r>
              <a:rPr lang="en-US" sz="1400" b="1" dirty="0" smtClean="0">
                <a:latin typeface="Candara"/>
              </a:rPr>
              <a:t>1.9: Limitations of Cursor Variables  						……contd.</a:t>
            </a:r>
            <a:r>
              <a:rPr lang="en-US" sz="1400" b="1" dirty="0" smtClean="0">
                <a:latin typeface="Candara"/>
              </a:rPr>
              <a:t/>
            </a:r>
            <a:br>
              <a:rPr lang="en-US" sz="14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Cursor variables cannot be compared like other scalar variables</a:t>
            </a:r>
            <a:r>
              <a:rPr lang="en-US" b="1" dirty="0" smtClean="0">
                <a:latin typeface="Candara"/>
              </a:rPr>
              <a:t>		 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806116"/>
            <a:ext cx="8570662" cy="4066673"/>
          </a:xfrm>
        </p:spPr>
        <p:txBody>
          <a:bodyPr>
            <a:normAutofit fontScale="47500" lnSpcReduction="20000"/>
          </a:bodyPr>
          <a:lstStyle/>
          <a:p>
            <a:pPr algn="just">
              <a:buNone/>
            </a:pPr>
            <a:endParaRPr lang="en-US" sz="1400" dirty="0" smtClean="0"/>
          </a:p>
          <a:p>
            <a:pPr algn="just">
              <a:buNone/>
            </a:pPr>
            <a:r>
              <a:rPr lang="en-US" sz="1400" dirty="0" smtClean="0"/>
              <a:t>Unlike Static Cursors, Cursor variables are not compatible  with CURSOR FOR LOOP </a:t>
            </a:r>
            <a:r>
              <a:rPr lang="en-US" sz="1400" dirty="0" smtClean="0"/>
              <a:t>: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declare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</a:t>
            </a:r>
            <a:r>
              <a:rPr lang="en-US" sz="15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v_weak_cursor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</a:t>
            </a:r>
            <a:r>
              <a:rPr lang="en-US" sz="15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sys_refcursor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</a:t>
            </a:r>
            <a:r>
              <a:rPr lang="en-US" sz="15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emprec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</a:t>
            </a:r>
            <a:r>
              <a:rPr lang="en-US" sz="15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emp%rowtype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BEGIN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	OPEN </a:t>
            </a:r>
            <a:r>
              <a:rPr lang="en-US" sz="15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v_weak_cursor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FOR SELECT * FROM </a:t>
            </a:r>
            <a:r>
              <a:rPr lang="en-US" sz="15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	if </a:t>
            </a:r>
            <a:r>
              <a:rPr lang="en-US" sz="15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v_weak_cursor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is null then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		</a:t>
            </a:r>
            <a:r>
              <a:rPr lang="en-US" sz="15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dbms_output.put_line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('is null');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	end if;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	if </a:t>
            </a:r>
            <a:r>
              <a:rPr lang="en-US" sz="15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v_weak_cursor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is not null then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		</a:t>
            </a:r>
            <a:r>
              <a:rPr lang="en-US" sz="15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dbms_output.put_line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('is not null');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	end if;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	--for </a:t>
            </a:r>
            <a:r>
              <a:rPr lang="en-US" sz="15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erec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in </a:t>
            </a:r>
            <a:r>
              <a:rPr lang="en-US" sz="15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v_weak_cusror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loop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-- </a:t>
            </a:r>
            <a:r>
              <a:rPr lang="en-US" sz="15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dbms_output.put_line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</a:t>
            </a:r>
            <a:r>
              <a:rPr lang="en-US" sz="15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erec.ename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--end loop;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LOOP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   		FETCH </a:t>
            </a:r>
            <a:r>
              <a:rPr lang="en-US" sz="15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v_weak_cursor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INTO </a:t>
            </a:r>
            <a:r>
              <a:rPr lang="en-US" sz="15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emprec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   		EXIT WHEN </a:t>
            </a:r>
            <a:r>
              <a:rPr lang="en-US" sz="15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v_weak_cursor%NOTFOUND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   		DBMS_OUTPUT.PUT_LINE('</a:t>
            </a:r>
            <a:r>
              <a:rPr lang="en-US" sz="15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Ename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:'||</a:t>
            </a:r>
            <a:r>
              <a:rPr lang="en-US" sz="15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emprec.ename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END LOOP;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</a:t>
            </a:r>
            <a:r>
              <a:rPr lang="en-US" sz="15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v_weak_cursor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:=null;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	if </a:t>
            </a:r>
            <a:r>
              <a:rPr lang="en-US" sz="15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v_weak_cursor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is null then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		</a:t>
            </a:r>
            <a:r>
              <a:rPr lang="en-US" sz="15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dbms_output.put_line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('is null');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	end if;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	if </a:t>
            </a:r>
            <a:r>
              <a:rPr lang="en-US" sz="15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v_weak_cursor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is not null then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		</a:t>
            </a:r>
            <a:r>
              <a:rPr lang="en-US" sz="15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dbms_output.put_line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('is not null');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	end if;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END;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/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3768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/>
            </a:r>
            <a:br>
              <a:rPr lang="en-US" sz="1400" b="1" dirty="0" smtClean="0">
                <a:latin typeface="Candara"/>
              </a:rPr>
            </a:br>
            <a:r>
              <a:rPr lang="en-US" sz="1400" b="1" dirty="0" smtClean="0">
                <a:latin typeface="Candara"/>
              </a:rPr>
              <a:t>1.9: Limitations of Cursor Variables  						……contd.</a:t>
            </a:r>
            <a:r>
              <a:rPr lang="en-US" sz="1400" b="1" dirty="0" smtClean="0">
                <a:latin typeface="Candara"/>
              </a:rPr>
              <a:t/>
            </a:r>
            <a:br>
              <a:rPr lang="en-US" sz="14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CURSOR FOR LOOP cannot be used for cursor variables</a:t>
            </a:r>
            <a:r>
              <a:rPr lang="en-US" b="1" dirty="0" smtClean="0">
                <a:latin typeface="Candara"/>
              </a:rPr>
              <a:t>	 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806116"/>
            <a:ext cx="8570662" cy="406667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400" dirty="0" smtClean="0"/>
              <a:t>We cannot fetch from a cursor-variable which is not associated with a query or which is null :</a:t>
            </a:r>
          </a:p>
          <a:p>
            <a:pPr algn="just"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declare</a:t>
            </a:r>
            <a:endParaRPr lang="en-US" sz="15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</a:t>
            </a:r>
            <a:r>
              <a:rPr lang="en-US" sz="15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v_weak_cursor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</a:t>
            </a:r>
            <a:r>
              <a:rPr lang="en-US" sz="15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sys_refcursor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</a:t>
            </a:r>
            <a:r>
              <a:rPr lang="en-US" sz="15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emprec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</a:t>
            </a:r>
            <a:r>
              <a:rPr lang="en-US" sz="15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emp%rowtype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begin</a:t>
            </a:r>
            <a:endParaRPr lang="en-US" sz="15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LOOP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FETCH </a:t>
            </a:r>
            <a:r>
              <a:rPr lang="en-US" sz="15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v_weak_cursor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INTO </a:t>
            </a:r>
            <a:r>
              <a:rPr lang="en-US" sz="15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emprec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 		EXIT WHEN </a:t>
            </a:r>
            <a:r>
              <a:rPr lang="en-US" sz="15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v_weak_cursor%NOTFOUND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 		DBMS_OUTPUT.PUT_LINE('</a:t>
            </a:r>
            <a:r>
              <a:rPr lang="en-US" sz="15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Ename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:'||</a:t>
            </a:r>
            <a:r>
              <a:rPr lang="en-US" sz="15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emprec.ename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END LOOP;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END;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/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ERROR at line 1: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ORA-01001: invalid cursor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ORA-06512: at line 6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3768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/>
            </a:r>
            <a:br>
              <a:rPr lang="en-US" sz="1400" b="1" dirty="0" smtClean="0">
                <a:latin typeface="Candara"/>
              </a:rPr>
            </a:br>
            <a:r>
              <a:rPr lang="en-US" sz="1400" b="1" dirty="0" smtClean="0">
                <a:latin typeface="Candara"/>
              </a:rPr>
              <a:t>1.9: Limitations of Cursor Variables  						……contd.</a:t>
            </a:r>
            <a:r>
              <a:rPr lang="en-US" sz="1400" b="1" dirty="0" smtClean="0">
                <a:latin typeface="Candara"/>
              </a:rPr>
              <a:t/>
            </a:r>
            <a:br>
              <a:rPr lang="en-US" sz="14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Cannot fetch from a non-open cursor variable</a:t>
            </a:r>
            <a:r>
              <a:rPr lang="en-US" b="1" dirty="0" smtClean="0">
                <a:latin typeface="Candara"/>
              </a:rPr>
              <a:t>	 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806116"/>
            <a:ext cx="8570662" cy="406667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400" dirty="0" smtClean="0"/>
              <a:t>	Unlike </a:t>
            </a:r>
            <a:r>
              <a:rPr lang="en-US" sz="1400" dirty="0" smtClean="0"/>
              <a:t>packaged variables, cursor variables do not have persistent state. Remember, declaring a </a:t>
            </a:r>
            <a:r>
              <a:rPr lang="en-US" sz="1400" dirty="0" smtClean="0"/>
              <a:t>cursor variable </a:t>
            </a:r>
            <a:r>
              <a:rPr lang="en-US" sz="1400" dirty="0" smtClean="0"/>
              <a:t>creates a pointer, not an item</a:t>
            </a:r>
            <a:r>
              <a:rPr lang="en-US" sz="1400" dirty="0" smtClean="0"/>
              <a:t> :</a:t>
            </a:r>
          </a:p>
          <a:p>
            <a:pPr algn="just"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Create or replace package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mypack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is</a:t>
            </a:r>
          </a:p>
          <a:p>
            <a:pPr algn="just"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TYPE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DeptCurTyp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IS REF CURSOR RETURN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dept%ROWTYPE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 algn="just"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dept_cv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DeptCurTyp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 -- declare cursor variable</a:t>
            </a:r>
          </a:p>
          <a:p>
            <a:pPr algn="just"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end;</a:t>
            </a:r>
          </a:p>
          <a:p>
            <a:pPr algn="just"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/</a:t>
            </a:r>
          </a:p>
          <a:p>
            <a:pPr>
              <a:lnSpc>
                <a:spcPct val="80000"/>
              </a:lnSpc>
              <a:buNone/>
            </a:pPr>
            <a:endParaRPr lang="en-US" sz="15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Show errors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Errors for PACKAGE MYPACK:</a:t>
            </a:r>
          </a:p>
          <a:p>
            <a:pPr>
              <a:lnSpc>
                <a:spcPct val="80000"/>
              </a:lnSpc>
              <a:buNone/>
            </a:pPr>
            <a:endParaRPr lang="en-US" sz="15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LINE/COL 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ERROR</a:t>
            </a:r>
            <a:endParaRPr lang="en-US" sz="15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-------- 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-----------------------------------------------------------------</a:t>
            </a:r>
            <a:endParaRPr lang="en-US" sz="15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3/10     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PL/SQL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: Declaration ignored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3/10     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PLS-00994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: Cursor Variables cannot be declared as part of </a:t>
            </a:r>
            <a:r>
              <a:rPr lang="en-US" sz="15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a package</a:t>
            </a:r>
            <a:endParaRPr lang="en-US" sz="15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3768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/>
            </a:r>
            <a:br>
              <a:rPr lang="en-US" sz="1400" b="1" dirty="0" smtClean="0">
                <a:latin typeface="Candara"/>
              </a:rPr>
            </a:br>
            <a:r>
              <a:rPr lang="en-US" sz="1400" b="1" dirty="0" smtClean="0">
                <a:latin typeface="Candara"/>
              </a:rPr>
              <a:t>1.9: Limitations of Cursor Variables  						……contd.</a:t>
            </a:r>
            <a:r>
              <a:rPr lang="en-US" sz="1400" b="1" dirty="0" smtClean="0">
                <a:latin typeface="Candara"/>
              </a:rPr>
              <a:t/>
            </a:r>
            <a:br>
              <a:rPr lang="en-US" sz="1400" b="1" dirty="0" smtClean="0">
                <a:latin typeface="Candara"/>
              </a:rPr>
            </a:br>
            <a:r>
              <a:rPr lang="en-US" dirty="0" smtClean="0"/>
              <a:t>You </a:t>
            </a:r>
            <a:r>
              <a:rPr lang="en-US" dirty="0" smtClean="0"/>
              <a:t>cannot declare cursor variables in a package</a:t>
            </a:r>
            <a:r>
              <a:rPr lang="en-US" b="1" dirty="0" smtClean="0">
                <a:latin typeface="Candara"/>
              </a:rPr>
              <a:t> 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/>
          </p:cNvSpPr>
          <p:nvPr/>
        </p:nvSpPr>
        <p:spPr bwMode="auto">
          <a:xfrm>
            <a:off x="390525" y="129781"/>
            <a:ext cx="8153400" cy="53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</a:pPr>
            <a:r>
              <a:rPr lang="en-US" sz="2800" b="1" dirty="0" smtClean="0">
                <a:latin typeface="Candara"/>
                <a:ea typeface="+mj-ea"/>
                <a:cs typeface="Arial" pitchFamily="34" charset="0"/>
              </a:rPr>
              <a:t>Lesson Objectives</a:t>
            </a:r>
          </a:p>
        </p:txBody>
      </p:sp>
      <p:sp>
        <p:nvSpPr>
          <p:cNvPr id="5123" name="Content Placeholder 12"/>
          <p:cNvSpPr>
            <a:spLocks/>
          </p:cNvSpPr>
          <p:nvPr/>
        </p:nvSpPr>
        <p:spPr bwMode="auto">
          <a:xfrm>
            <a:off x="319088" y="925116"/>
            <a:ext cx="6157912" cy="3770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On completion of this lesson on REF Cursors, you will be able to:</a:t>
            </a:r>
          </a:p>
          <a:p>
            <a:pPr lvl="1"/>
            <a:r>
              <a:rPr lang="en-US" dirty="0" smtClean="0"/>
              <a:t>State the need for REF cursors </a:t>
            </a:r>
          </a:p>
          <a:p>
            <a:pPr lvl="1"/>
            <a:r>
              <a:rPr lang="en-US" dirty="0" smtClean="0"/>
              <a:t>Understand the </a:t>
            </a:r>
            <a:r>
              <a:rPr lang="en-US" dirty="0" smtClean="0"/>
              <a:t>ways </a:t>
            </a:r>
            <a:r>
              <a:rPr lang="en-US" dirty="0" smtClean="0"/>
              <a:t>of implementing REF cursors</a:t>
            </a:r>
          </a:p>
          <a:p>
            <a:pPr lvl="1"/>
            <a:r>
              <a:rPr lang="en-US" dirty="0" smtClean="0"/>
              <a:t>Understand the use of the Strong and Weak REF </a:t>
            </a:r>
            <a:r>
              <a:rPr lang="en-US" dirty="0" err="1" smtClean="0"/>
              <a:t>cusors</a:t>
            </a:r>
            <a:endParaRPr lang="en-US" dirty="0" smtClean="0"/>
          </a:p>
          <a:p>
            <a:pPr lvl="1"/>
            <a:r>
              <a:rPr lang="en-US" dirty="0" smtClean="0"/>
              <a:t>Understand the differences between Static Cursors and REF Cursors</a:t>
            </a:r>
            <a:endParaRPr lang="en-US" dirty="0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934200" y="1182291"/>
            <a:ext cx="1716088" cy="1103709"/>
            <a:chOff x="4176" y="993"/>
            <a:chExt cx="1273" cy="1119"/>
          </a:xfrm>
        </p:grpSpPr>
        <p:sp>
          <p:nvSpPr>
            <p:cNvPr id="5125" name="Rectangle 14"/>
            <p:cNvSpPr>
              <a:spLocks noChangeArrowheads="1"/>
            </p:cNvSpPr>
            <p:nvPr/>
          </p:nvSpPr>
          <p:spPr bwMode="auto">
            <a:xfrm>
              <a:off x="4176" y="993"/>
              <a:ext cx="1273" cy="1119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126" name="Picture 16" descr="objectives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4" y="1080"/>
              <a:ext cx="1056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xmlns="" val="21053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926306"/>
            <a:ext cx="8570662" cy="3771900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dirty="0" smtClean="0"/>
              <a:t>REF Cursors/Dynamic Cursors/Cursor Variables</a:t>
            </a:r>
          </a:p>
          <a:p>
            <a:pPr algn="just">
              <a:buNone/>
              <a:defRPr/>
            </a:pPr>
            <a:endParaRPr lang="en-US" dirty="0" smtClean="0"/>
          </a:p>
          <a:p>
            <a:pPr lvl="1" algn="just">
              <a:defRPr/>
            </a:pPr>
            <a:r>
              <a:rPr lang="en-US" dirty="0" smtClean="0"/>
              <a:t>REF Cursors, also known a Dynamic Cursors or Cursor variables are like C or Pascal pointers, which hold the memory location (address) of some item instead of the item itself. </a:t>
            </a:r>
          </a:p>
          <a:p>
            <a:pPr lvl="1" algn="just">
              <a:buNone/>
              <a:defRPr/>
            </a:pPr>
            <a:endParaRPr lang="en-US" dirty="0" smtClean="0"/>
          </a:p>
          <a:p>
            <a:pPr lvl="1" algn="just">
              <a:defRPr/>
            </a:pPr>
            <a:r>
              <a:rPr lang="en-US" dirty="0" smtClean="0"/>
              <a:t>So, declaring a cursor variable creates a pointer or reference to a work-area</a:t>
            </a:r>
          </a:p>
          <a:p>
            <a:pPr lvl="1" algn="just">
              <a:buNone/>
              <a:defRPr/>
            </a:pPr>
            <a:endParaRPr lang="en-US" dirty="0" smtClean="0"/>
          </a:p>
          <a:p>
            <a:pPr lvl="1" algn="just">
              <a:defRPr/>
            </a:pPr>
            <a:r>
              <a:rPr lang="en-US" dirty="0" smtClean="0"/>
              <a:t>In PL/SQL, a pointer has </a:t>
            </a:r>
            <a:r>
              <a:rPr lang="en-US" dirty="0" err="1" smtClean="0"/>
              <a:t>datatype</a:t>
            </a:r>
            <a:r>
              <a:rPr lang="en-US" dirty="0" smtClean="0"/>
              <a:t> REF X, where REF is short-form for REFERENCE and X stands for a class of objects. Therefore, a cursor variable has </a:t>
            </a:r>
            <a:r>
              <a:rPr lang="en-US" dirty="0" err="1" smtClean="0"/>
              <a:t>datatype</a:t>
            </a:r>
            <a:r>
              <a:rPr lang="en-US" dirty="0" smtClean="0"/>
              <a:t> REF CURSOR.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465138" y="98992"/>
            <a:ext cx="81534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1.1: Introduction to </a:t>
            </a:r>
            <a:r>
              <a:rPr lang="en-US" sz="1400" dirty="0" smtClean="0">
                <a:latin typeface="Candara"/>
              </a:rPr>
              <a:t>REF Cursors</a:t>
            </a:r>
            <a:r>
              <a:rPr lang="en-US" sz="1200" b="1" dirty="0" smtClean="0">
                <a:latin typeface="Candara"/>
              </a:rPr>
              <a:t/>
            </a:r>
            <a:br>
              <a:rPr lang="en-US" sz="1200" b="1" dirty="0" smtClean="0">
                <a:latin typeface="Candara"/>
              </a:rPr>
            </a:br>
            <a:r>
              <a:rPr lang="en-US" b="1" dirty="0" smtClean="0">
                <a:latin typeface="Candara"/>
              </a:rPr>
              <a:t>What is </a:t>
            </a:r>
            <a:r>
              <a:rPr lang="en-US" dirty="0" smtClean="0">
                <a:latin typeface="Candara"/>
              </a:rPr>
              <a:t>a REF Cursor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4" y="926306"/>
            <a:ext cx="8823325" cy="3771900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dirty="0" smtClean="0"/>
              <a:t>Difference between Cursors/Static cursors and REF cursors/Dynamic Cursors</a:t>
            </a:r>
          </a:p>
          <a:p>
            <a:pPr algn="just">
              <a:buNone/>
              <a:defRPr/>
            </a:pPr>
            <a:endParaRPr lang="en-US" dirty="0" smtClean="0"/>
          </a:p>
          <a:p>
            <a:pPr lvl="1" algn="just"/>
            <a:r>
              <a:rPr lang="en-US" sz="1600" dirty="0" smtClean="0"/>
              <a:t>Like a cursor, a cursor variable points to the current row in the result set of a multi-row query. But, cursors differ from cursor variables the way constants differ from variables. Whereas a cursor is static, a cursor variable is dynamic because it is not tied to a specific query. You can open a cursor variable for any type-compatible query. This gives you more flexibility.</a:t>
            </a:r>
            <a:endParaRPr lang="en-US" sz="1400" dirty="0" smtClean="0"/>
          </a:p>
          <a:p>
            <a:endParaRPr lang="en-US" sz="1800" dirty="0" smtClean="0"/>
          </a:p>
          <a:p>
            <a:pPr lvl="1" algn="just"/>
            <a:r>
              <a:rPr lang="en-US" sz="1600" dirty="0" smtClean="0"/>
              <a:t>Also, you can assign new values to a cursor variable and pass it as a parameter to local and stored subprograms. This gives you an easy way to centralize data retrieval, that is, pass record or result sets as parameters.</a:t>
            </a:r>
            <a:endParaRPr lang="en-US" dirty="0" smtClean="0"/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465138" y="98992"/>
            <a:ext cx="81534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1.2: Cursors versus REF Cursors</a:t>
            </a:r>
            <a:r>
              <a:rPr lang="en-US" sz="1200" b="1" dirty="0" smtClean="0">
                <a:latin typeface="Candara"/>
              </a:rPr>
              <a:t/>
            </a:r>
            <a:br>
              <a:rPr lang="en-US" sz="12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How are Cursors different from REF cursors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926306"/>
            <a:ext cx="8570662" cy="37719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Steps </a:t>
            </a:r>
            <a:r>
              <a:rPr lang="en-US" dirty="0" smtClean="0"/>
              <a:t>:</a:t>
            </a:r>
            <a:endParaRPr lang="en-US" dirty="0" smtClean="0"/>
          </a:p>
          <a:p>
            <a:pPr lvl="1" algn="just"/>
            <a:r>
              <a:rPr lang="en-US" dirty="0" smtClean="0"/>
              <a:t>First, you define a REF CURSOR type</a:t>
            </a:r>
            <a:r>
              <a:rPr lang="en-US" b="1" dirty="0" smtClean="0"/>
              <a:t> :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sz="2000" dirty="0" smtClean="0"/>
              <a:t>TYPE </a:t>
            </a:r>
            <a:r>
              <a:rPr lang="en-US" sz="2000" dirty="0" err="1" smtClean="0"/>
              <a:t>ref_type_name</a:t>
            </a:r>
            <a:r>
              <a:rPr lang="en-US" sz="2000" dirty="0" smtClean="0"/>
              <a:t> IS REF CURSOR [RETURN </a:t>
            </a:r>
            <a:r>
              <a:rPr lang="en-US" sz="2000" dirty="0" err="1" smtClean="0"/>
              <a:t>return_type</a:t>
            </a:r>
            <a:r>
              <a:rPr lang="en-US" sz="2000" dirty="0" smtClean="0"/>
              <a:t>]; </a:t>
            </a:r>
            <a:endParaRPr lang="en-US" sz="1800" dirty="0" smtClean="0"/>
          </a:p>
          <a:p>
            <a:pPr>
              <a:buNone/>
            </a:pPr>
            <a:r>
              <a:rPr lang="en-US" sz="2000" dirty="0" smtClean="0"/>
              <a:t>		</a:t>
            </a:r>
          </a:p>
          <a:p>
            <a:pPr algn="just">
              <a:buNone/>
            </a:pPr>
            <a:r>
              <a:rPr lang="en-US" sz="2000" dirty="0" smtClean="0"/>
              <a:t>	where </a:t>
            </a:r>
            <a:r>
              <a:rPr lang="en-US" sz="2000" dirty="0" err="1" smtClean="0"/>
              <a:t>ref_type_name</a:t>
            </a:r>
            <a:r>
              <a:rPr lang="en-US" sz="2000" dirty="0" smtClean="0"/>
              <a:t> is a type </a:t>
            </a:r>
            <a:r>
              <a:rPr lang="en-US" sz="2000" dirty="0" err="1" smtClean="0"/>
              <a:t>specifier</a:t>
            </a:r>
            <a:r>
              <a:rPr lang="en-US" sz="2000" dirty="0" smtClean="0"/>
              <a:t> used in subsequent </a:t>
            </a:r>
            <a:r>
              <a:rPr lang="en-US" sz="2000" dirty="0" err="1" smtClean="0"/>
              <a:t>declarationsof</a:t>
            </a:r>
            <a:r>
              <a:rPr lang="en-US" sz="2000" dirty="0" smtClean="0"/>
              <a:t> </a:t>
            </a:r>
            <a:r>
              <a:rPr lang="en-US" sz="2000" dirty="0" smtClean="0"/>
              <a:t>cursor variables and </a:t>
            </a:r>
            <a:r>
              <a:rPr lang="en-US" sz="2000" dirty="0" err="1" smtClean="0"/>
              <a:t>return_type</a:t>
            </a:r>
            <a:r>
              <a:rPr lang="en-US" sz="2000" dirty="0" smtClean="0"/>
              <a:t> must represent a record or a row in a database </a:t>
            </a:r>
            <a:r>
              <a:rPr lang="en-US" sz="2000" dirty="0" smtClean="0"/>
              <a:t>table</a:t>
            </a:r>
          </a:p>
          <a:p>
            <a:pPr algn="just">
              <a:buNone/>
            </a:pPr>
            <a:endParaRPr lang="en-US" sz="2000" dirty="0" smtClean="0"/>
          </a:p>
          <a:p>
            <a:pPr lvl="1" algn="just"/>
            <a:r>
              <a:rPr lang="en-US" dirty="0" smtClean="0"/>
              <a:t>Then, </a:t>
            </a:r>
            <a:r>
              <a:rPr lang="en-US" dirty="0" smtClean="0"/>
              <a:t>you define a </a:t>
            </a:r>
            <a:r>
              <a:rPr lang="en-US" dirty="0" smtClean="0"/>
              <a:t>Cursor Variable of the REF </a:t>
            </a:r>
            <a:r>
              <a:rPr lang="en-US" dirty="0" smtClean="0"/>
              <a:t>CURSOR type</a:t>
            </a:r>
            <a:r>
              <a:rPr lang="en-US" b="1" dirty="0" smtClean="0"/>
              <a:t> :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sz="2000" dirty="0" err="1" smtClean="0"/>
              <a:t>cv</a:t>
            </a:r>
            <a:r>
              <a:rPr lang="en-US" sz="2000" dirty="0" smtClean="0"/>
              <a:t> </a:t>
            </a:r>
            <a:r>
              <a:rPr lang="en-US" sz="2000" dirty="0" err="1" smtClean="0"/>
              <a:t>ref_type_name</a:t>
            </a:r>
            <a:r>
              <a:rPr lang="en-US" sz="2000" dirty="0" smtClean="0"/>
              <a:t>;</a:t>
            </a: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	where </a:t>
            </a:r>
            <a:r>
              <a:rPr lang="en-US" sz="2000" dirty="0" err="1" smtClean="0"/>
              <a:t>cv</a:t>
            </a:r>
            <a:r>
              <a:rPr lang="en-US" sz="2000" dirty="0" smtClean="0"/>
              <a:t> </a:t>
            </a:r>
            <a:r>
              <a:rPr lang="en-US" sz="2000" dirty="0" smtClean="0"/>
              <a:t>is </a:t>
            </a:r>
            <a:r>
              <a:rPr lang="en-US" sz="2000" dirty="0" smtClean="0"/>
              <a:t>the cursor variable which would be later bound with type-specific query</a:t>
            </a:r>
            <a:endParaRPr lang="en-US" sz="2000" dirty="0" smtClean="0"/>
          </a:p>
          <a:p>
            <a:pPr algn="just">
              <a:buNone/>
            </a:pPr>
            <a:endParaRPr lang="en-US" sz="2000" dirty="0" smtClean="0"/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465138" y="98992"/>
            <a:ext cx="81534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1.3: </a:t>
            </a:r>
            <a:r>
              <a:rPr lang="en-US" sz="1400" dirty="0" smtClean="0">
                <a:latin typeface="Candara"/>
              </a:rPr>
              <a:t>Defining REF </a:t>
            </a:r>
            <a:r>
              <a:rPr lang="en-US" sz="1400" dirty="0" smtClean="0">
                <a:latin typeface="Candara"/>
              </a:rPr>
              <a:t>cursors</a:t>
            </a:r>
            <a:r>
              <a:rPr lang="en-US" sz="1200" b="1" dirty="0" smtClean="0">
                <a:latin typeface="Candara"/>
              </a:rPr>
              <a:t/>
            </a:r>
            <a:br>
              <a:rPr lang="en-US" sz="12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H</a:t>
            </a:r>
            <a:r>
              <a:rPr lang="en-US" b="1" dirty="0" smtClean="0">
                <a:latin typeface="Candara"/>
              </a:rPr>
              <a:t>ow to define a REF cursor </a:t>
            </a:r>
            <a:r>
              <a:rPr lang="en-US" b="1" dirty="0" smtClean="0">
                <a:latin typeface="Candara"/>
              </a:rPr>
              <a:t>type and a Cursor Variable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986588"/>
            <a:ext cx="8570662" cy="3711617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dirty="0" smtClean="0"/>
          </a:p>
          <a:p>
            <a:pPr lvl="1" algn="just"/>
            <a:r>
              <a:rPr lang="en-US" sz="1800" dirty="0" smtClean="0"/>
              <a:t>You want more flexibility. For example, you might want to </a:t>
            </a:r>
            <a:r>
              <a:rPr lang="en-US" sz="1800" b="1" dirty="0" smtClean="0"/>
              <a:t>defer your choice of schema objects until run time.</a:t>
            </a:r>
            <a:r>
              <a:rPr lang="en-US" sz="1800" dirty="0" smtClean="0"/>
              <a:t> Or, you might want your program to build </a:t>
            </a:r>
            <a:r>
              <a:rPr lang="en-US" sz="1800" b="1" dirty="0" smtClean="0"/>
              <a:t>different search conditions for the WHERE clause</a:t>
            </a:r>
            <a:r>
              <a:rPr lang="en-US" sz="1800" dirty="0" smtClean="0"/>
              <a:t> of a SELECT statement. A more complex program might choose from various SQL operations, clauses, etc</a:t>
            </a:r>
            <a:r>
              <a:rPr lang="en-US" sz="1800" dirty="0" smtClean="0"/>
              <a:t>.</a:t>
            </a:r>
          </a:p>
          <a:p>
            <a:pPr lvl="1" algn="just">
              <a:buNone/>
            </a:pPr>
            <a:endParaRPr lang="en-US" sz="1800" dirty="0" smtClean="0"/>
          </a:p>
          <a:p>
            <a:pPr lvl="1" algn="just"/>
            <a:r>
              <a:rPr lang="en-US" sz="1800" dirty="0" smtClean="0"/>
              <a:t>You </a:t>
            </a:r>
            <a:r>
              <a:rPr lang="en-US" sz="1800" dirty="0" smtClean="0"/>
              <a:t>want better performance as compared to DBMS_SQL, something easier to use(Native Dynamic SQL). This is specifically an advantage of Native Dynamic SQL(using EXECUTE IMMEDIATE command)</a:t>
            </a:r>
          </a:p>
          <a:p>
            <a:pPr>
              <a:buNone/>
            </a:pPr>
            <a:endParaRPr lang="en-US" dirty="0" smtClean="0">
              <a:ln>
                <a:solidFill>
                  <a:srgbClr val="00B0F0"/>
                </a:solidFill>
              </a:ln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465138" y="98992"/>
            <a:ext cx="81534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1.4: Advantages of a Cursor Variable</a:t>
            </a:r>
            <a:r>
              <a:rPr lang="en-US" sz="1200" b="1" dirty="0" smtClean="0">
                <a:latin typeface="Candara"/>
              </a:rPr>
              <a:t/>
            </a:r>
            <a:br>
              <a:rPr lang="en-US" sz="1200" b="1" dirty="0" smtClean="0">
                <a:latin typeface="Candara"/>
              </a:rPr>
            </a:br>
            <a:r>
              <a:rPr lang="en-US" sz="2400" dirty="0" smtClean="0">
                <a:latin typeface="Candara"/>
              </a:rPr>
              <a:t>Dynamically deciding the query 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914400"/>
            <a:ext cx="8570662" cy="38862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REF CURSOR types can be </a:t>
            </a:r>
            <a:r>
              <a:rPr lang="en-US" sz="2000" b="1" i="1" dirty="0" smtClean="0"/>
              <a:t>strong </a:t>
            </a:r>
            <a:r>
              <a:rPr lang="en-US" sz="2000" b="1" dirty="0" smtClean="0"/>
              <a:t>(restrictive)</a:t>
            </a:r>
            <a:r>
              <a:rPr lang="en-US" sz="2000" dirty="0" smtClean="0"/>
              <a:t> or </a:t>
            </a:r>
            <a:r>
              <a:rPr lang="en-US" sz="2000" b="1" i="1" dirty="0" smtClean="0"/>
              <a:t>weak </a:t>
            </a:r>
            <a:r>
              <a:rPr lang="en-US" sz="2000" b="1" dirty="0" smtClean="0"/>
              <a:t>(nonrestrictive)</a:t>
            </a:r>
            <a:r>
              <a:rPr lang="en-US" sz="2000" dirty="0" smtClean="0"/>
              <a:t>. A strong REF CURSOR type definition specifies a return type, but a weak definition does not: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Declaring a STRONG REF CURSOR type : </a:t>
            </a: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		TYPE </a:t>
            </a:r>
            <a:r>
              <a:rPr lang="en-US" sz="2000" dirty="0" err="1" smtClean="0"/>
              <a:t>EmpCurTyp</a:t>
            </a:r>
            <a:r>
              <a:rPr lang="en-US" sz="2000" dirty="0" smtClean="0"/>
              <a:t> IS REF CURSOR RETURN </a:t>
            </a:r>
            <a:r>
              <a:rPr lang="en-US" sz="2000" dirty="0" smtClean="0"/>
              <a:t>	</a:t>
            </a:r>
            <a:r>
              <a:rPr lang="en-US" sz="2000" dirty="0" err="1" smtClean="0"/>
              <a:t>emp%ROWTYPE</a:t>
            </a:r>
            <a:r>
              <a:rPr lang="en-US" sz="2000" dirty="0" smtClean="0"/>
              <a:t>;</a:t>
            </a:r>
          </a:p>
          <a:p>
            <a:pPr algn="just">
              <a:buNone/>
            </a:pPr>
            <a:endParaRPr lang="en-US" sz="2000" dirty="0" smtClean="0"/>
          </a:p>
          <a:p>
            <a:r>
              <a:rPr lang="en-US" sz="2000" dirty="0" smtClean="0"/>
              <a:t>Declaring a WEAK REF CURSOR type :</a:t>
            </a:r>
          </a:p>
          <a:p>
            <a:pPr>
              <a:buNone/>
            </a:pPr>
            <a:r>
              <a:rPr lang="en-US" sz="2000" dirty="0" smtClean="0"/>
              <a:t>		TYPE </a:t>
            </a:r>
            <a:r>
              <a:rPr lang="en-US" sz="2000" dirty="0" err="1" smtClean="0"/>
              <a:t>GenericCurTyp</a:t>
            </a:r>
            <a:r>
              <a:rPr lang="en-US" sz="2000" dirty="0" smtClean="0"/>
              <a:t> IS REF CURSOR</a:t>
            </a:r>
            <a:r>
              <a:rPr lang="en-US" sz="2000" dirty="0" smtClean="0"/>
              <a:t>;</a:t>
            </a:r>
            <a:endParaRPr lang="en-US" sz="2000" dirty="0"/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465138" y="98992"/>
            <a:ext cx="81534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1.5: REF Cursor Types</a:t>
            </a:r>
            <a:r>
              <a:rPr lang="en-US" sz="1200" b="1" dirty="0" smtClean="0">
                <a:latin typeface="Candara"/>
              </a:rPr>
              <a:t/>
            </a:r>
            <a:br>
              <a:rPr lang="en-US" sz="12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STRONG and WEAK REF Cursor type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034716"/>
            <a:ext cx="8570662" cy="3633537"/>
          </a:xfrm>
        </p:spPr>
        <p:txBody>
          <a:bodyPr>
            <a:normAutofit/>
          </a:bodyPr>
          <a:lstStyle/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Strong </a:t>
            </a:r>
            <a:r>
              <a:rPr lang="en-US" sz="2000" dirty="0" smtClean="0"/>
              <a:t>REF CURSOR types are less error prone because the PL/SQL compiler lets you associate a strongly typed cursor variable only with type-compatible queries. </a:t>
            </a:r>
          </a:p>
          <a:p>
            <a:pPr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However, weak REF CURSOR types are more flexible because the compiler lets you associate a weakly typed cursor variable with any query.</a:t>
            </a:r>
            <a:endParaRPr lang="en-US" sz="20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465138" y="98992"/>
            <a:ext cx="81534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dirty="0" smtClean="0">
                <a:latin typeface="Candara"/>
              </a:rPr>
              <a:t>1.5: REF Cursor Types</a:t>
            </a:r>
            <a:r>
              <a:rPr lang="en-US" sz="800" dirty="0" smtClean="0">
                <a:latin typeface="Candara"/>
              </a:rPr>
              <a:t/>
            </a:r>
            <a:br>
              <a:rPr lang="en-US" sz="800" dirty="0" smtClean="0">
                <a:latin typeface="Candara"/>
              </a:rPr>
            </a:br>
            <a:r>
              <a:rPr lang="en-US" dirty="0" smtClean="0">
                <a:latin typeface="Candara"/>
              </a:rPr>
              <a:t>STRONG and WEAK REF Cursor </a:t>
            </a:r>
            <a:r>
              <a:rPr lang="en-US" dirty="0" smtClean="0">
                <a:latin typeface="Candara"/>
              </a:rPr>
              <a:t>type</a:t>
            </a:r>
            <a:r>
              <a:rPr lang="en-US" b="1" dirty="0" smtClean="0">
                <a:latin typeface="Candara"/>
              </a:rPr>
              <a:t>		….</a:t>
            </a:r>
            <a:r>
              <a:rPr lang="en-US" b="1" dirty="0" err="1" smtClean="0">
                <a:latin typeface="Candara"/>
              </a:rPr>
              <a:t>contd</a:t>
            </a:r>
            <a:r>
              <a:rPr lang="en-US" b="1" dirty="0" smtClean="0">
                <a:latin typeface="Candar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034716"/>
            <a:ext cx="8570662" cy="3633537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sz="14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declare</a:t>
            </a:r>
            <a:endParaRPr lang="en-US" sz="14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type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my_emp_type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is ref cursor return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emp%rowtype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v_emp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my_emp_type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v_edata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emp%rowtype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begin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open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v_emp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for select * from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loop</a:t>
            </a:r>
            <a:endParaRPr lang="en-US" sz="14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fetch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v_emp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into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v_edata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exit 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when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v_emp%notfound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dbms_output.put_line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v_edata.empno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||' '||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v_edata.ename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||' '||v_edata.sal);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end 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loop;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close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v_emp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end;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/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465138" y="98992"/>
            <a:ext cx="81534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300" dirty="0" smtClean="0">
                <a:latin typeface="Candara"/>
              </a:rPr>
              <a:t>1.6: STRONG REF </a:t>
            </a:r>
            <a:r>
              <a:rPr lang="en-US" sz="1300" dirty="0" smtClean="0">
                <a:latin typeface="Candara"/>
              </a:rPr>
              <a:t>Cursor Types</a:t>
            </a:r>
            <a:r>
              <a:rPr lang="en-US" sz="300" dirty="0" smtClean="0">
                <a:latin typeface="Candara"/>
              </a:rPr>
              <a:t/>
            </a:r>
            <a:br>
              <a:rPr lang="en-US" sz="300" dirty="0" smtClean="0">
                <a:latin typeface="Candara"/>
              </a:rPr>
            </a:br>
            <a:r>
              <a:rPr lang="en-US" sz="2400" dirty="0" smtClean="0">
                <a:latin typeface="Candara"/>
              </a:rPr>
              <a:t>STRONG </a:t>
            </a:r>
            <a:r>
              <a:rPr lang="en-US" sz="2400" dirty="0" smtClean="0">
                <a:latin typeface="Candara"/>
              </a:rPr>
              <a:t>REF </a:t>
            </a:r>
            <a:r>
              <a:rPr lang="en-US" sz="2400" dirty="0" smtClean="0">
                <a:latin typeface="Candara"/>
              </a:rPr>
              <a:t>Cursor </a:t>
            </a:r>
            <a:r>
              <a:rPr lang="en-US" sz="2400" dirty="0" smtClean="0">
                <a:latin typeface="Candara"/>
              </a:rPr>
              <a:t>type : Example 1</a:t>
            </a:r>
            <a:r>
              <a:rPr lang="en-US" sz="2400" dirty="0" smtClean="0">
                <a:latin typeface="Candara"/>
              </a:rPr>
              <a:t>	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heme/theme1.xml><?xml version="1.0" encoding="utf-8"?>
<a:theme xmlns:a="http://schemas.openxmlformats.org/drawingml/2006/main" name="ClassBook-LessonXX-Template Capgemini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losing slides">
  <a:themeElements>
    <a:clrScheme name="Capgemini Palette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4F2559C04AE4488E94205E47398A2E" ma:contentTypeVersion="1" ma:contentTypeDescription="Create a new document." ma:contentTypeScope="" ma:versionID="bb2d9302acd88bfb40288f9de05848d0">
  <xsd:schema xmlns:xsd="http://www.w3.org/2001/XMLSchema" xmlns:xs="http://www.w3.org/2001/XMLSchema" xmlns:p="http://schemas.microsoft.com/office/2006/metadata/properties" xmlns:ns2="a85eb2a3-840f-4054-86f6-d41d0c1cba4b" xmlns:ns3="952a6df7-b138-4f89-9bc4-e7a874ea3254" targetNamespace="http://schemas.microsoft.com/office/2006/metadata/properties" ma:root="true" ma:fieldsID="2d7d6362be7cac7839ee051b71b7ca70" ns2:_="" ns3:_="">
    <xsd:import namespace="a85eb2a3-840f-4054-86f6-d41d0c1cba4b"/>
    <xsd:import namespace="952a6df7-b138-4f89-9bc4-e7a874ea3254"/>
    <xsd:element name="properties">
      <xsd:complexType>
        <xsd:sequence>
          <xsd:element name="documentManagement">
            <xsd:complexType>
              <xsd:all>
                <xsd:element ref="ns2:Material_x0020_Type"/>
                <xsd:element ref="ns3:FolderNa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eb2a3-840f-4054-86f6-d41d0c1cba4b" elementFormDefault="qualified">
    <xsd:import namespace="http://schemas.microsoft.com/office/2006/documentManagement/types"/>
    <xsd:import namespace="http://schemas.microsoft.com/office/infopath/2007/PartnerControls"/>
    <xsd:element name="Material_x0020_Type" ma:index="8" ma:displayName="Material Type" ma:default="Template" ma:format="Dropdown" ma:internalName="Material_x0020_Type">
      <xsd:simpleType>
        <xsd:restriction base="dms:Choice">
          <xsd:enumeration value="Procedure"/>
          <xsd:enumeration value="Guideline"/>
          <xsd:enumeration value="Form"/>
          <xsd:enumeration value="Format"/>
          <xsd:enumeration value="General"/>
          <xsd:enumeration value="Templat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9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a85eb2a3-840f-4054-86f6-d41d0c1cba4b">Template</Material_x0020_Type>
    <FolderName xmlns="952a6df7-b138-4f89-9bc4-e7a874ea3254" xsi:nil="true"/>
  </documentManagement>
</p:properties>
</file>

<file path=customXml/itemProps1.xml><?xml version="1.0" encoding="utf-8"?>
<ds:datastoreItem xmlns:ds="http://schemas.openxmlformats.org/officeDocument/2006/customXml" ds:itemID="{813D12F9-4C52-4333-958E-73B490CD8B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5eb2a3-840f-4054-86f6-d41d0c1cba4b"/>
    <ds:schemaRef ds:uri="952a6df7-b138-4f89-9bc4-e7a874ea32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1830C8-F522-4AF4-83DD-915E4EE23EB4}">
  <ds:schemaRefs>
    <ds:schemaRef ds:uri="http://schemas.microsoft.com/office/2006/metadata/properties"/>
    <ds:schemaRef ds:uri="http://schemas.microsoft.com/office/infopath/2007/PartnerControls"/>
    <ds:schemaRef ds:uri="a85eb2a3-840f-4054-86f6-d41d0c1cba4b"/>
    <ds:schemaRef ds:uri="952a6df7-b138-4f89-9bc4-e7a874ea325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ClassBook-LessonXX-Template Capgemini</Template>
  <TotalTime>70984</TotalTime>
  <Words>619</Words>
  <Application>Microsoft Office PowerPoint</Application>
  <PresentationFormat>On-screen Show (16:9)</PresentationFormat>
  <Paragraphs>245</Paragraphs>
  <Slides>18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ClassBook-LessonXX-Template Capgemini</vt:lpstr>
      <vt:lpstr>2_Office Theme</vt:lpstr>
      <vt:lpstr>1_Office Theme</vt:lpstr>
      <vt:lpstr>Closing slides</vt:lpstr>
      <vt:lpstr>think-cell Slide</vt:lpstr>
      <vt:lpstr>Advanced PLSQL</vt:lpstr>
      <vt:lpstr>Slide 2</vt:lpstr>
      <vt:lpstr>1.1: Introduction to REF Cursors What is a REF Cursor</vt:lpstr>
      <vt:lpstr>1.2: Cursors versus REF Cursors How are Cursors different from REF cursors</vt:lpstr>
      <vt:lpstr>1.3: Defining REF cursors How to define a REF cursor type and a Cursor Variable</vt:lpstr>
      <vt:lpstr>1.4: Advantages of a Cursor Variable Dynamically deciding the query </vt:lpstr>
      <vt:lpstr>1.5: REF Cursor Types STRONG and WEAK REF Cursor type</vt:lpstr>
      <vt:lpstr>1.5: REF Cursor Types STRONG and WEAK REF Cursor type  ….contd </vt:lpstr>
      <vt:lpstr>1.6: STRONG REF Cursor Types STRONG REF Cursor type : Example 1 </vt:lpstr>
      <vt:lpstr>1.6: STRONG REF Cursor Types      …..contd STRONG REF Cursor type : Example 2 </vt:lpstr>
      <vt:lpstr>1.7:  WEAK REF Cursor Types  WEAK REF Cursor type : Example 1 </vt:lpstr>
      <vt:lpstr>1.8: Cursor Variables as Parameters  Cursor variables can be passed a parameters   </vt:lpstr>
      <vt:lpstr>1.8: Cursor Variables as Parameters  Cursor variables can be passed a parameters ……contd </vt:lpstr>
      <vt:lpstr> 1.9: Limitations of Cursor Variables   Cursor variables cannot be compared like other scalar variables   </vt:lpstr>
      <vt:lpstr> 1.9: Limitations of Cursor Variables        ……contd. Cursor variables cannot be compared like other scalar variables   </vt:lpstr>
      <vt:lpstr> 1.9: Limitations of Cursor Variables        ……contd. CURSOR FOR LOOP cannot be used for cursor variables  </vt:lpstr>
      <vt:lpstr> 1.9: Limitations of Cursor Variables        ……contd. Cannot fetch from a non-open cursor variable  </vt:lpstr>
      <vt:lpstr> 1.9: Limitations of Cursor Variables        ……contd. You cannot declare cursor variables in a package 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hpangam</dc:creator>
  <cp:lastModifiedBy>hpangam</cp:lastModifiedBy>
  <cp:revision>1789</cp:revision>
  <dcterms:created xsi:type="dcterms:W3CDTF">2016-10-27T07:09:48Z</dcterms:created>
  <dcterms:modified xsi:type="dcterms:W3CDTF">2017-02-17T04:03:19Z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0x010100A64F2559C04AE4488E94205E47398A2E</vt:lpwstr>
  </property>
</Properties>
</file>