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heme/theme6.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bin" ContentType="application/vnd.openxmlformats-officedocument.oleObject"/>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42.xml" ContentType="application/vnd.openxmlformats-officedocument.presentationml.notesSlide+xml"/>
  <Default Extension="vml" ContentType="application/vnd.openxmlformats-officedocument.vmlDrawing"/>
  <Override PartName="/ppt/slideLayouts/slideLayout10.xml" ContentType="application/vnd.openxmlformats-officedocument.presentationml.slideLayout+xml"/>
  <Default Extension="gif" ContentType="image/gif"/>
  <Override PartName="/ppt/tags/tag2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tags/tag10.xml" ContentType="application/vnd.openxmlformats-officedocument.presentationml.tags+xml"/>
  <Override PartName="/ppt/slideLayouts/slideLayout9.xml" ContentType="application/vnd.openxmlformats-officedocument.presentationml.slideLayout+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728" r:id="rId5"/>
    <p:sldMasterId id="2147483716" r:id="rId6"/>
    <p:sldMasterId id="2147483713" r:id="rId7"/>
  </p:sldMasterIdLst>
  <p:notesMasterIdLst>
    <p:notesMasterId r:id="rId57"/>
  </p:notesMasterIdLst>
  <p:handoutMasterIdLst>
    <p:handoutMasterId r:id="rId58"/>
  </p:handoutMasterIdLst>
  <p:sldIdLst>
    <p:sldId id="265" r:id="rId8"/>
    <p:sldId id="339" r:id="rId9"/>
    <p:sldId id="340"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Lst>
  <p:sldSz cx="9144000" cy="5143500" type="screen16x9"/>
  <p:notesSz cx="6858000" cy="9144000"/>
  <p:defaultText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BDBD00"/>
    <a:srgbClr val="FF9900"/>
    <a:srgbClr val="598E20"/>
    <a:srgbClr val="00234B"/>
    <a:srgbClr val="ED771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1541" autoAdjust="0"/>
  </p:normalViewPr>
  <p:slideViewPr>
    <p:cSldViewPr snapToGrid="0" showGuides="1">
      <p:cViewPr>
        <p:scale>
          <a:sx n="79" d="100"/>
          <a:sy n="79" d="100"/>
        </p:scale>
        <p:origin x="-996" y="84"/>
      </p:cViewPr>
      <p:guideLst>
        <p:guide orient="horz" pos="162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9" d="100"/>
        <a:sy n="79" d="100"/>
      </p:scale>
      <p:origin x="0" y="0"/>
    </p:cViewPr>
  </p:sorterViewPr>
  <p:notesViewPr>
    <p:cSldViewPr snapToGrid="0">
      <p:cViewPr varScale="1">
        <p:scale>
          <a:sx n="67" d="100"/>
          <a:sy n="67" d="100"/>
        </p:scale>
        <p:origin x="-3168"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0475" y="685800"/>
            <a:ext cx="6096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1pPr>
    <a:lvl2pPr marL="389626"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2pPr>
    <a:lvl3pPr marL="779252"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3pPr>
    <a:lvl4pPr marL="1168878"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4pPr>
    <a:lvl5pPr marL="1558503" algn="l" defTabSz="779252" rtl="0" eaLnBrk="1" latinLnBrk="0" hangingPunct="1">
      <a:buClr>
        <a:srgbClr val="BDBD00"/>
      </a:buClr>
      <a:buFont typeface="Wingdings" pitchFamily="2" charset="2"/>
      <a:buChar char="q"/>
      <a:defRPr sz="900" kern="1200">
        <a:solidFill>
          <a:schemeClr val="tx1"/>
        </a:solidFill>
        <a:latin typeface="Arial" pitchFamily="34" charset="0"/>
        <a:ea typeface="+mn-ea"/>
        <a:cs typeface="Arial"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212850" y="841375"/>
            <a:ext cx="6097588" cy="3430588"/>
          </a:xfrm>
          <a:ln/>
        </p:spPr>
      </p:sp>
      <p:sp>
        <p:nvSpPr>
          <p:cNvPr id="36868" name="Rectangle 3"/>
          <p:cNvSpPr>
            <a:spLocks noGrp="1" noChangeArrowheads="1"/>
          </p:cNvSpPr>
          <p:nvPr>
            <p:ph type="body" idx="1"/>
          </p:nvPr>
        </p:nvSpPr>
        <p:spPr>
          <a:xfrm>
            <a:off x="1977390" y="4343400"/>
            <a:ext cx="4663440" cy="4114800"/>
          </a:xfrm>
          <a:noFill/>
          <a:ln/>
        </p:spPr>
        <p:txBody>
          <a:bodyPr lIns="91202" tIns="45601" rIns="91202" bIns="45601"/>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3.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oleObject" Target="../embeddings/oleObject6.bin"/><Relationship Id="rId4"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46538" cy="119063"/>
        </p:xfrm>
        <a:graphic>
          <a:graphicData uri="http://schemas.openxmlformats.org/presentationml/2006/ole">
            <p:oleObj spid="_x0000_s14340" name="think-cell Slide" r:id="rId6" imgW="360" imgH="360" progId="">
              <p:embed/>
            </p:oleObj>
          </a:graphicData>
        </a:graphic>
      </p:graphicFrame>
      <p:pic>
        <p:nvPicPr>
          <p:cNvPr id="6" name="Image 11" descr="GraphicTablet_shutterstock_73936774.jpg"/>
          <p:cNvPicPr>
            <a:picLocks noChangeAspect="1"/>
          </p:cNvPicPr>
          <p:nvPr userDrawn="1"/>
        </p:nvPicPr>
        <p:blipFill>
          <a:blip r:embed="rId7" cstate="print"/>
          <a:srcRect b="14021"/>
          <a:stretch>
            <a:fillRect/>
          </a:stretch>
        </p:blipFill>
        <p:spPr>
          <a:xfrm>
            <a:off x="1588" y="883526"/>
            <a:ext cx="9904413" cy="4259975"/>
          </a:xfrm>
          <a:prstGeom prst="rect">
            <a:avLst/>
          </a:prstGeom>
        </p:spPr>
      </p:pic>
      <p:sp>
        <p:nvSpPr>
          <p:cNvPr id="7" name="Rectangle 7"/>
          <p:cNvSpPr/>
          <p:nvPr userDrawn="1">
            <p:custDataLst>
              <p:tags r:id="rId2"/>
            </p:custDataLst>
          </p:nvPr>
        </p:nvSpPr>
        <p:spPr bwMode="auto">
          <a:xfrm>
            <a:off x="2" y="0"/>
            <a:ext cx="9906318" cy="20122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3"/>
            </p:custDataLst>
          </p:nvPr>
        </p:nvSpPr>
        <p:spPr>
          <a:xfrm>
            <a:off x="4943238" y="2208806"/>
            <a:ext cx="4915261" cy="823618"/>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4"/>
            </p:custDataLst>
          </p:nvPr>
        </p:nvSpPr>
        <p:spPr>
          <a:xfrm>
            <a:off x="4940137" y="3324784"/>
            <a:ext cx="4918363" cy="710813"/>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8" cstate="print"/>
          <a:stretch>
            <a:fillRect/>
          </a:stretch>
        </p:blipFill>
        <p:spPr>
          <a:xfrm>
            <a:off x="735690" y="494028"/>
            <a:ext cx="2880000" cy="514535"/>
          </a:xfrm>
          <a:prstGeom prst="rect">
            <a:avLst/>
          </a:prstGeom>
        </p:spPr>
      </p:pic>
    </p:spTree>
    <p:extLst>
      <p:ext uri="{BB962C8B-B14F-4D97-AF65-F5344CB8AC3E}">
        <p14:creationId xmlns=""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6/5/2017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6/5/2017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6/5/2017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6/5/2017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6/5/2017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35749" cy="107989"/>
        </p:xfrm>
        <a:graphic>
          <a:graphicData uri="http://schemas.openxmlformats.org/presentationml/2006/ole">
            <p:oleObj spid="_x0000_s153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121076"/>
            <a:ext cx="884548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 xmlns:p14="http://schemas.microsoft.com/office/powerpoint/2010/main" val="39054096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6/5/2017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E125D57F-D058-4785-AE69-4051EF09BCDE}" type="datetime1">
              <a:rPr lang="en-US" smtClean="0"/>
              <a:pPr/>
              <a:t>6/5/2017</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0142EE93-3912-4F7A-A116-AD58C43B6D10}" type="datetime1">
              <a:rPr lang="en-US" smtClean="0"/>
              <a:pPr/>
              <a:t>6/5/2017</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CACDFF22-B6EA-4CED-A6CA-61C16E5EAB15}" type="datetime1">
              <a:rPr lang="en-US" smtClean="0"/>
              <a:pPr/>
              <a:t>6/5/2017</a:t>
            </a:fld>
            <a:endParaRPr 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0410464-921E-44DE-8661-BEFE8F21C728}" type="datetime1">
              <a:rPr lang="en-US" smtClean="0"/>
              <a:pPr/>
              <a:t>6/5/2017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24E67F5D-EE00-4A60-BE82-D0881C03BA66}" type="datetime1">
              <a:rPr lang="en-US" smtClean="0"/>
              <a:pPr/>
              <a:t>6/5/2017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2453C69-B6DB-4482-9D7D-A9D66B2576A4}"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E1D0F29-5A92-4827-9A0E-CF6BC89C19B0}"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35749" cy="107989"/>
        </p:xfrm>
        <a:graphic>
          <a:graphicData uri="http://schemas.openxmlformats.org/presentationml/2006/ole">
            <p:oleObj spid="_x0000_s69634" name="think-cell Slide" r:id="rId5" imgW="360" imgH="360" progId="">
              <p:embed/>
            </p:oleObj>
          </a:graphicData>
        </a:graphic>
      </p:graphicFrame>
      <p:sp>
        <p:nvSpPr>
          <p:cNvPr id="7" name="Rectangle 6"/>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 Rightshore</a:t>
            </a:r>
            <a:r>
              <a:rPr lang="en-US" sz="500" b="0" baseline="30000" dirty="0" smtClean="0">
                <a:solidFill>
                  <a:schemeClr val="bg1"/>
                </a:solidFill>
                <a:latin typeface="Arial" pitchFamily="34" charset="0"/>
                <a:cs typeface="Arial" pitchFamily="34" charset="0"/>
              </a:rPr>
              <a:t>®  </a:t>
            </a:r>
            <a:r>
              <a:rPr lang="en-US" sz="500" b="0" baseline="0" dirty="0" smtClean="0">
                <a:solidFill>
                  <a:schemeClr val="bg1"/>
                </a:solidFill>
                <a:latin typeface="Arial" pitchFamily="34" charset="0"/>
                <a:cs typeface="Arial" pitchFamily="34" charset="0"/>
              </a:rPr>
              <a:t>is a trademark belonging to Capgemini.</a:t>
            </a:r>
            <a:endParaRPr lang="en-US" sz="5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021004" y="2769919"/>
            <a:ext cx="3932160" cy="1511693"/>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06792" tIns="43420" rIns="184075" bIns="122717" rtlCol="0" anchor="b"/>
          <a:lstStyle/>
          <a:p>
            <a:pPr marL="0" marR="0" indent="0" algn="just" defTabSz="888816"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latin typeface="Arial"/>
                <a:cs typeface="Arial"/>
              </a:rPr>
              <a:t>About Capgemini</a:t>
            </a:r>
            <a:endParaRPr lang="en-US" sz="900" dirty="0" smtClean="0">
              <a:solidFill>
                <a:schemeClr val="bg1"/>
              </a:solidFill>
              <a:latin typeface="Arial" pitchFamily="34" charset="0"/>
              <a:cs typeface="Arial" pitchFamily="34" charset="0"/>
            </a:endParaRPr>
          </a:p>
          <a:p>
            <a:pPr marL="0" indent="0" algn="just"/>
            <a:endParaRPr lang="en-US" sz="900" dirty="0" smtClean="0">
              <a:solidFill>
                <a:schemeClr val="bg1"/>
              </a:solidFill>
              <a:latin typeface="Arial" pitchFamily="34" charset="0"/>
              <a:cs typeface="Arial" pitchFamily="34" charset="0"/>
            </a:endParaRPr>
          </a:p>
          <a:p>
            <a:pPr marL="0" indent="0" algn="just"/>
            <a:r>
              <a:rPr lang="en-US" sz="900" dirty="0" smtClean="0">
                <a:solidFill>
                  <a:schemeClr val="bg1"/>
                </a:solidFill>
                <a:latin typeface="Arial" pitchFamily="34" charset="0"/>
                <a:cs typeface="Arial" pitchFamily="34" charset="0"/>
              </a:rPr>
              <a:t>With almost 140,000 </a:t>
            </a:r>
            <a:r>
              <a:rPr lang="en-US" sz="900" dirty="0">
                <a:solidFill>
                  <a:schemeClr val="bg1"/>
                </a:solidFill>
                <a:latin typeface="Arial" pitchFamily="34" charset="0"/>
                <a:cs typeface="Arial" pitchFamily="34" charset="0"/>
              </a:rPr>
              <a:t>people in </a:t>
            </a:r>
            <a:r>
              <a:rPr lang="en-US" sz="900" dirty="0" smtClean="0">
                <a:solidFill>
                  <a:schemeClr val="bg1"/>
                </a:solidFill>
                <a:latin typeface="Arial" pitchFamily="34" charset="0"/>
                <a:cs typeface="Arial" pitchFamily="34" charset="0"/>
              </a:rPr>
              <a:t>over 40 </a:t>
            </a:r>
            <a:r>
              <a:rPr lang="en-US" sz="9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900" dirty="0" smtClean="0">
                <a:solidFill>
                  <a:schemeClr val="bg1"/>
                </a:solidFill>
                <a:latin typeface="Arial" pitchFamily="34" charset="0"/>
                <a:cs typeface="Arial" pitchFamily="34" charset="0"/>
              </a:rPr>
              <a:t>2013</a:t>
            </a:r>
            <a:r>
              <a:rPr lang="en-US" sz="900" baseline="0" dirty="0" smtClean="0">
                <a:solidFill>
                  <a:schemeClr val="bg1"/>
                </a:solidFill>
                <a:latin typeface="Arial" pitchFamily="34" charset="0"/>
                <a:cs typeface="Arial" pitchFamily="34" charset="0"/>
              </a:rPr>
              <a:t> </a:t>
            </a:r>
            <a:r>
              <a:rPr lang="en-US" sz="900" dirty="0" smtClean="0">
                <a:solidFill>
                  <a:schemeClr val="bg1"/>
                </a:solidFill>
                <a:latin typeface="Arial" pitchFamily="34" charset="0"/>
                <a:cs typeface="Arial" pitchFamily="34" charset="0"/>
              </a:rPr>
              <a:t>global </a:t>
            </a:r>
            <a:r>
              <a:rPr lang="en-US" sz="900" dirty="0">
                <a:solidFill>
                  <a:schemeClr val="bg1"/>
                </a:solidFill>
                <a:latin typeface="Arial" pitchFamily="34" charset="0"/>
                <a:cs typeface="Arial" pitchFamily="34" charset="0"/>
              </a:rPr>
              <a:t>revenues of </a:t>
            </a:r>
            <a:r>
              <a:rPr lang="en-US" sz="900" dirty="0" smtClean="0">
                <a:solidFill>
                  <a:schemeClr val="bg1"/>
                </a:solidFill>
                <a:latin typeface="Arial" pitchFamily="34" charset="0"/>
                <a:cs typeface="Arial" pitchFamily="34" charset="0"/>
              </a:rPr>
              <a:t> EUR 10.1 </a:t>
            </a:r>
            <a:r>
              <a:rPr lang="en-US" sz="900" dirty="0">
                <a:solidFill>
                  <a:schemeClr val="bg1"/>
                </a:solidFill>
                <a:latin typeface="Arial" pitchFamily="34" charset="0"/>
                <a:cs typeface="Arial" pitchFamily="34" charset="0"/>
              </a:rPr>
              <a:t>billion.</a:t>
            </a:r>
          </a:p>
          <a:p>
            <a:pPr marL="0" indent="0" algn="just"/>
            <a:r>
              <a:rPr lang="en-US" sz="9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900" baseline="30000" dirty="0">
                <a:solidFill>
                  <a:schemeClr val="bg1"/>
                </a:solidFill>
                <a:latin typeface="Arial" pitchFamily="34" charset="0"/>
                <a:cs typeface="Arial" pitchFamily="34" charset="0"/>
              </a:rPr>
              <a:t>TM</a:t>
            </a:r>
            <a:r>
              <a:rPr lang="en-US" sz="900" dirty="0">
                <a:solidFill>
                  <a:schemeClr val="bg1"/>
                </a:solidFill>
                <a:latin typeface="Arial" pitchFamily="34" charset="0"/>
                <a:cs typeface="Arial" pitchFamily="34" charset="0"/>
              </a:rPr>
              <a:t>, and draws on Rightshore</a:t>
            </a:r>
            <a:r>
              <a:rPr lang="en-US" sz="900" b="1" baseline="30000" dirty="0">
                <a:solidFill>
                  <a:schemeClr val="bg1"/>
                </a:solidFill>
                <a:latin typeface="Arial" pitchFamily="34" charset="0"/>
                <a:cs typeface="Arial" pitchFamily="34" charset="0"/>
              </a:rPr>
              <a:t> ®</a:t>
            </a:r>
            <a:r>
              <a:rPr lang="en-US" sz="900" dirty="0">
                <a:solidFill>
                  <a:schemeClr val="bg1"/>
                </a:solidFill>
                <a:latin typeface="Arial" pitchFamily="34" charset="0"/>
                <a:cs typeface="Arial" pitchFamily="34" charset="0"/>
              </a:rPr>
              <a:t>, its worldwide delivery model</a:t>
            </a:r>
            <a:r>
              <a:rPr lang="en-US" sz="900" dirty="0" smtClean="0">
                <a:solidFill>
                  <a:schemeClr val="bg1"/>
                </a:solidFill>
                <a:latin typeface="Arial" pitchFamily="34" charset="0"/>
                <a:cs typeface="Arial" pitchFamily="34" charset="0"/>
              </a:rPr>
              <a:t>.</a:t>
            </a:r>
            <a:endParaRPr lang="en-US" sz="9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751798" y="2594015"/>
            <a:ext cx="531692" cy="432000"/>
          </a:xfrm>
          <a:prstGeom prst="rect">
            <a:avLst/>
          </a:prstGeom>
        </p:spPr>
      </p:pic>
      <p:pic>
        <p:nvPicPr>
          <p:cNvPr id="8" name="Image 7" descr="Locations_Map_2014.png"/>
          <p:cNvPicPr>
            <a:picLocks noChangeAspect="1"/>
          </p:cNvPicPr>
          <p:nvPr userDrawn="1"/>
        </p:nvPicPr>
        <p:blipFill>
          <a:blip r:embed="rId7" cstate="print"/>
          <a:stretch>
            <a:fillRect/>
          </a:stretch>
        </p:blipFill>
        <p:spPr>
          <a:xfrm>
            <a:off x="5042446" y="2532039"/>
            <a:ext cx="3595355" cy="14040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19063"/>
        </p:xfrm>
        <a:graphic>
          <a:graphicData uri="http://schemas.openxmlformats.org/presentationml/2006/ole">
            <p:oleObj spid="_x0000_s70658" name="think-cell Slide" r:id="rId4" imgW="360" imgH="360" progId="">
              <p:embed/>
            </p:oleObj>
          </a:graphicData>
        </a:graphic>
      </p:graphicFrame>
      <p:sp>
        <p:nvSpPr>
          <p:cNvPr id="4" name="Rectangle 3"/>
          <p:cNvSpPr/>
          <p:nvPr userDrawn="1">
            <p:custDataLst>
              <p:tags r:id="rId2"/>
            </p:custDataLst>
          </p:nvPr>
        </p:nvSpPr>
        <p:spPr>
          <a:xfrm>
            <a:off x="4527501" y="4785622"/>
            <a:ext cx="4045000" cy="210785"/>
          </a:xfrm>
          <a:prstGeom prst="rect">
            <a:avLst/>
          </a:prstGeom>
        </p:spPr>
        <p:txBody>
          <a:bodyPr wrap="square" lIns="28173" tIns="28173" rIns="0" bIns="28173" anchor="b" anchorCtr="0">
            <a:spAutoFit/>
          </a:bodyPr>
          <a:lstStyle/>
          <a:p>
            <a:pPr algn="r"/>
            <a:r>
              <a:rPr lang="en-US" sz="500" b="0" dirty="0">
                <a:solidFill>
                  <a:schemeClr val="bg1"/>
                </a:solidFill>
                <a:latin typeface="Arial" pitchFamily="34" charset="0"/>
                <a:cs typeface="Arial" pitchFamily="34" charset="0"/>
              </a:rPr>
              <a:t>The information contained in this presentation is </a:t>
            </a:r>
            <a:r>
              <a:rPr lang="en-US" sz="500" b="0" dirty="0" smtClean="0">
                <a:solidFill>
                  <a:schemeClr val="bg1"/>
                </a:solidFill>
                <a:latin typeface="Arial" pitchFamily="34" charset="0"/>
                <a:cs typeface="Arial" pitchFamily="34" charset="0"/>
              </a:rPr>
              <a:t>proprietary.</a:t>
            </a:r>
          </a:p>
          <a:p>
            <a:pPr marL="0" marR="0" indent="0" algn="r" defTabSz="816200" rtl="0" eaLnBrk="1" fontAlgn="auto" latinLnBrk="0" hangingPunct="1">
              <a:lnSpc>
                <a:spcPct val="100000"/>
              </a:lnSpc>
              <a:spcBef>
                <a:spcPts val="0"/>
              </a:spcBef>
              <a:spcAft>
                <a:spcPts val="0"/>
              </a:spcAft>
              <a:buClrTx/>
              <a:buSzTx/>
              <a:buFontTx/>
              <a:buNone/>
              <a:tabLst/>
              <a:defRPr/>
            </a:pPr>
            <a:r>
              <a:rPr lang="en-US" sz="500" b="0" dirty="0" smtClean="0">
                <a:solidFill>
                  <a:schemeClr val="bg1"/>
                </a:solidFill>
                <a:latin typeface="Arial" pitchFamily="34" charset="0"/>
                <a:cs typeface="Arial" pitchFamily="34" charset="0"/>
              </a:rPr>
              <a:t>© 2014 </a:t>
            </a:r>
            <a:r>
              <a:rPr lang="en-US" sz="500" b="0" dirty="0">
                <a:solidFill>
                  <a:schemeClr val="bg1"/>
                </a:solidFill>
                <a:latin typeface="Arial" pitchFamily="34" charset="0"/>
                <a:cs typeface="Arial" pitchFamily="34" charset="0"/>
              </a:rPr>
              <a:t>Capgemini. All rights </a:t>
            </a:r>
            <a:r>
              <a:rPr lang="en-US" sz="500" b="0" dirty="0" smtClean="0">
                <a:solidFill>
                  <a:schemeClr val="bg1"/>
                </a:solidFill>
                <a:latin typeface="Arial" pitchFamily="34" charset="0"/>
                <a:cs typeface="Arial" pitchFamily="34" charset="0"/>
              </a:rPr>
              <a:t>reserved.</a:t>
            </a:r>
            <a:r>
              <a:rPr lang="en-US" sz="500" b="0" baseline="0" dirty="0" smtClean="0">
                <a:solidFill>
                  <a:schemeClr val="bg1"/>
                </a:solidFill>
                <a:latin typeface="Arial" pitchFamily="34" charset="0"/>
                <a:cs typeface="Arial" pitchFamily="34" charset="0"/>
              </a:rPr>
              <a:t>.</a:t>
            </a:r>
            <a:endParaRPr lang="en-US" sz="5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121076"/>
            <a:ext cx="6793764" cy="3482813"/>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110102" y="1371600"/>
            <a:ext cx="1985371" cy="1508760"/>
          </a:xfrm>
          <a:prstGeom prst="rect">
            <a:avLst/>
          </a:prstGeom>
        </p:spPr>
      </p:pic>
    </p:spTree>
    <p:extLst>
      <p:ext uri="{BB962C8B-B14F-4D97-AF65-F5344CB8AC3E}">
        <p14:creationId xmlns=""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35749" cy="107989"/>
        </p:xfrm>
        <a:graphic>
          <a:graphicData uri="http://schemas.openxmlformats.org/presentationml/2006/ole">
            <p:oleObj spid="_x0000_s20484" name="think-cell Slide" r:id="rId3" imgW="360" imgH="360" progId="">
              <p:embed/>
            </p:oleObj>
          </a:graphicData>
        </a:graphic>
      </p:graphicFrame>
    </p:spTree>
    <p:extLst>
      <p:ext uri="{BB962C8B-B14F-4D97-AF65-F5344CB8AC3E}">
        <p14:creationId xmlns="" xmlns:p14="http://schemas.microsoft.com/office/powerpoint/2010/main" val="25390493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727887C-E3D9-4956-B241-0D7B3E50E8A2}" type="datetime1">
              <a:rPr lang="en-US" smtClean="0"/>
              <a:pPr/>
              <a:t>6/5/2017</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1B09E437-E805-4B6F-B83F-3A554894CB63}"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2727887C-E3D9-4956-B241-0D7B3E50E8A2}"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75850057-C325-4AB0-8C0E-59DC42E45BBA}" type="datetime1">
              <a:rPr lang="en-US" smtClean="0"/>
              <a:pPr/>
              <a:t>6/5/2017</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BD9E8221-FB7D-4883-86F6-263E75469167}" type="datetime1">
              <a:rPr lang="en-US" smtClean="0"/>
              <a:pPr/>
              <a:t>6/5/2017</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6.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oleObject" Target="../embeddings/oleObject5.bin"/><Relationship Id="rId18" Type="http://schemas.openxmlformats.org/officeDocument/2006/relationships/image" Target="../media/image9.png"/><Relationship Id="rId3" Type="http://schemas.openxmlformats.org/officeDocument/2006/relationships/theme" Target="../theme/theme4.xml"/><Relationship Id="rId21" Type="http://schemas.openxmlformats.org/officeDocument/2006/relationships/hyperlink" Target="http://www.youtube.com/capgemini" TargetMode="Externa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hyperlink" Target="http://www.linkedin.com/company/capgemini" TargetMode="External"/><Relationship Id="rId25" Type="http://schemas.openxmlformats.org/officeDocument/2006/relationships/image" Target="../media/image4.jpeg"/><Relationship Id="rId2" Type="http://schemas.openxmlformats.org/officeDocument/2006/relationships/slideLayout" Target="../slideLayouts/slideLayout29.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8.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12.gif"/><Relationship Id="rId5" Type="http://schemas.openxmlformats.org/officeDocument/2006/relationships/tags" Target="../tags/tag13.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18.xml"/><Relationship Id="rId19" Type="http://schemas.openxmlformats.org/officeDocument/2006/relationships/hyperlink" Target="http://www.twitter.com/capgemini" TargetMode="External"/><Relationship Id="rId4" Type="http://schemas.openxmlformats.org/officeDocument/2006/relationships/vmlDrawing" Target="../drawings/vmlDrawing5.vml"/><Relationship Id="rId9" Type="http://schemas.openxmlformats.org/officeDocument/2006/relationships/tags" Target="../tags/tag17.xml"/><Relationship Id="rId14" Type="http://schemas.openxmlformats.org/officeDocument/2006/relationships/image" Target="../media/image7.emf"/><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19063"/>
        </p:xfrm>
        <a:graphic>
          <a:graphicData uri="http://schemas.openxmlformats.org/presentationml/2006/ole">
            <p:oleObj spid="_x0000_s13316" name="think-cell Slide" r:id="rId14" imgW="360" imgH="360" progId="">
              <p:embed/>
            </p:oleObj>
          </a:graphicData>
        </a:graphic>
      </p:graphicFrame>
      <p:sp>
        <p:nvSpPr>
          <p:cNvPr id="2" name="Title Placeholder 1"/>
          <p:cNvSpPr>
            <a:spLocks noGrp="1"/>
          </p:cNvSpPr>
          <p:nvPr>
            <p:ph type="title"/>
            <p:custDataLst>
              <p:tags r:id="rId8"/>
            </p:custDataLst>
          </p:nvPr>
        </p:nvSpPr>
        <p:spPr>
          <a:xfrm>
            <a:off x="2" y="0"/>
            <a:ext cx="9143999" cy="751601"/>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9"/>
            </p:custDataLst>
          </p:nvPr>
        </p:nvSpPr>
        <p:spPr>
          <a:xfrm>
            <a:off x="298517" y="1126483"/>
            <a:ext cx="8712115" cy="3477405"/>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35291" y="4990498"/>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11"/>
            </p:custDataLst>
          </p:nvPr>
        </p:nvSpPr>
        <p:spPr bwMode="auto">
          <a:xfrm>
            <a:off x="3" y="507301"/>
            <a:ext cx="9143999" cy="54609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a:p>
        </p:txBody>
      </p:sp>
      <p:sp>
        <p:nvSpPr>
          <p:cNvPr id="12" name="Rectangle 11"/>
          <p:cNvSpPr>
            <a:spLocks noChangeArrowheads="1"/>
          </p:cNvSpPr>
          <p:nvPr>
            <p:custDataLst>
              <p:tags r:id="rId12"/>
            </p:custDataLst>
          </p:nvPr>
        </p:nvSpPr>
        <p:spPr bwMode="auto">
          <a:xfrm>
            <a:off x="6223229" y="4967554"/>
            <a:ext cx="2455979" cy="137627"/>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13"/>
            </p:custDataLst>
          </p:nvPr>
        </p:nvCxnSpPr>
        <p:spPr>
          <a:xfrm flipH="1">
            <a:off x="3" y="4772025"/>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270463" y="4829271"/>
            <a:ext cx="1438102" cy="258734"/>
          </a:xfrm>
          <a:prstGeom prst="rect">
            <a:avLst/>
          </a:prstGeom>
          <a:noFill/>
          <a:ln>
            <a:noFill/>
          </a:ln>
        </p:spPr>
      </p:pic>
    </p:spTree>
    <p:extLst>
      <p:ext uri="{BB962C8B-B14F-4D97-AF65-F5344CB8AC3E}">
        <p14:creationId xmlns=""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710" r:id="rId4"/>
    <p:sldLayoutId id="2147483741" r:id="rId5"/>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5,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2"/>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0" y="514350"/>
            <a:ext cx="5600700" cy="278606"/>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949"/>
            <a:ext cx="8229600" cy="59412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4948186"/>
            <a:ext cx="1219200" cy="17145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5, 2017</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4948186"/>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493915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1" name="Straight Connector 10"/>
          <p:cNvCxnSpPr/>
          <p:nvPr/>
        </p:nvCxnSpPr>
        <p:spPr>
          <a:xfrm flipH="1">
            <a:off x="381000" y="4937149"/>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4937307"/>
            <a:ext cx="0" cy="17356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0" y="514350"/>
            <a:ext cx="5600700" cy="278606"/>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19063"/>
        </p:xfrm>
        <a:graphic>
          <a:graphicData uri="http://schemas.openxmlformats.org/presentationml/2006/ole">
            <p:oleObj spid="_x0000_s68610" name="think-cell Slide" r:id="rId13" imgW="360" imgH="360" progId="">
              <p:embed/>
            </p:oleObj>
          </a:graphicData>
        </a:graphic>
      </p:graphicFrame>
      <p:sp>
        <p:nvSpPr>
          <p:cNvPr id="357" name="Rectangle 7"/>
          <p:cNvSpPr/>
          <p:nvPr>
            <p:custDataLst>
              <p:tags r:id="rId5"/>
            </p:custDataLst>
          </p:nvPr>
        </p:nvSpPr>
        <p:spPr bwMode="auto">
          <a:xfrm flipV="1">
            <a:off x="-1529" y="1258495"/>
            <a:ext cx="9145530" cy="38850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5914038" y="906941"/>
            <a:ext cx="2658462" cy="172015"/>
          </a:xfrm>
          <a:prstGeom prst="rect">
            <a:avLst/>
          </a:prstGeom>
          <a:noFill/>
        </p:spPr>
      </p:pic>
      <p:sp>
        <p:nvSpPr>
          <p:cNvPr id="15" name="Rectangle 14"/>
          <p:cNvSpPr/>
          <p:nvPr>
            <p:custDataLst>
              <p:tags r:id="rId7"/>
            </p:custDataLst>
          </p:nvPr>
        </p:nvSpPr>
        <p:spPr>
          <a:xfrm>
            <a:off x="6419731" y="4055244"/>
            <a:ext cx="2152769" cy="323567"/>
          </a:xfrm>
          <a:prstGeom prst="rect">
            <a:avLst/>
          </a:prstGeom>
        </p:spPr>
        <p:txBody>
          <a:bodyPr wrap="none" lIns="0" tIns="30679" rIns="0" bIns="30679" anchor="b" anchorCtr="0">
            <a:spAutoFit/>
          </a:bodyPr>
          <a:lstStyle/>
          <a:p>
            <a:pPr algn="r"/>
            <a:r>
              <a:rPr lang="en-US" sz="17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098349" y="4449410"/>
            <a:ext cx="256821" cy="197828"/>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7407960" y="4449410"/>
            <a:ext cx="259674" cy="200025"/>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7988626" y="4449410"/>
            <a:ext cx="259674" cy="200025"/>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301091" y="4449410"/>
            <a:ext cx="259674" cy="200025"/>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7720424" y="4449411"/>
            <a:ext cx="215411" cy="178594"/>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5" cstate="print"/>
          <a:stretch>
            <a:fillRect/>
          </a:stretch>
        </p:blipFill>
        <p:spPr>
          <a:xfrm>
            <a:off x="690062" y="761224"/>
            <a:ext cx="2658462" cy="514535"/>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Lst>
  <p:hf hdr="0" ftr="0" dt="0"/>
  <p:txStyles>
    <p:titleStyle>
      <a:lvl1pPr algn="ctr" defTabSz="715587" rtl="0" eaLnBrk="1" latinLnBrk="0" hangingPunct="1">
        <a:spcBef>
          <a:spcPct val="0"/>
        </a:spcBef>
        <a:buNone/>
        <a:defRPr sz="3400" kern="1200">
          <a:solidFill>
            <a:schemeClr val="tx1"/>
          </a:solidFill>
          <a:latin typeface="+mj-lt"/>
          <a:ea typeface="+mj-ea"/>
          <a:cs typeface="+mj-cs"/>
        </a:defRPr>
      </a:lvl1pPr>
    </p:titleStyle>
    <p:bodyStyle>
      <a:lvl1pPr marL="268345" indent="-268345" algn="l" defTabSz="715587"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81414" indent="-223621" algn="l" defTabSz="715587"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894484" indent="-178896" algn="l" defTabSz="715587"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125227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610070"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96786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325657"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83451"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3041244" indent="-178896" algn="l" defTabSz="71558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custDataLst>
              <p:tags r:id="rId1"/>
            </p:custDataLst>
          </p:nvPr>
        </p:nvSpPr>
        <p:spPr>
          <a:xfrm>
            <a:off x="4943238" y="2208806"/>
            <a:ext cx="4915261" cy="823618"/>
          </a:xfrm>
        </p:spPr>
        <p:txBody>
          <a:bodyPr vert="horz" lIns="0" tIns="28173" rIns="28173" bIns="28173" rtlCol="0" anchor="t">
            <a:noAutofit/>
          </a:bodyPr>
          <a:lstStyle>
            <a:lvl1pPr marL="0" indent="0" algn="l" defTabSz="914342" rtl="0" eaLnBrk="1" latinLnBrk="0" hangingPunct="1">
              <a:lnSpc>
                <a:spcPct val="85000"/>
              </a:lnSpc>
              <a:spcBef>
                <a:spcPct val="0"/>
              </a:spcBef>
              <a:buNone/>
              <a:defRPr lang="en-US" sz="4400" b="0" kern="1200" dirty="0">
                <a:solidFill>
                  <a:schemeClr val="tx1"/>
                </a:solidFill>
                <a:latin typeface="+mj-lt"/>
                <a:ea typeface="+mj-ea"/>
                <a:cs typeface="+mj-cs"/>
              </a:defRPr>
            </a:lvl1pPr>
          </a:lstStyle>
          <a:p>
            <a:r>
              <a:rPr lang="en-US" dirty="0" smtClean="0"/>
              <a:t>Advanced PLSQL</a:t>
            </a:r>
            <a:endParaRPr lang="en-US" dirty="0"/>
          </a:p>
        </p:txBody>
      </p:sp>
      <p:sp>
        <p:nvSpPr>
          <p:cNvPr id="5" name="Subtitle 2"/>
          <p:cNvSpPr>
            <a:spLocks noGrp="1"/>
          </p:cNvSpPr>
          <p:nvPr>
            <p:ph type="subTitle" idx="1"/>
            <p:custDataLst>
              <p:tags r:id="rId2"/>
            </p:custDataLst>
          </p:nvPr>
        </p:nvSpPr>
        <p:spPr>
          <a:xfrm>
            <a:off x="4940137" y="3324784"/>
            <a:ext cx="4918363" cy="710813"/>
          </a:xfrm>
        </p:spPr>
        <p:txBody>
          <a:bodyPr lIns="0" tIns="28173" rIns="28173" bIns="28173"/>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z="2000" dirty="0" err="1" smtClean="0"/>
              <a:t>Lesson</a:t>
            </a:r>
            <a:r>
              <a:rPr lang="fr-FR" sz="2000" dirty="0" smtClean="0"/>
              <a:t>  –  </a:t>
            </a:r>
            <a:r>
              <a:rPr lang="fr-FR" sz="2000" dirty="0" smtClean="0"/>
              <a:t>Large </a:t>
            </a:r>
            <a:r>
              <a:rPr lang="fr-FR" sz="2000" dirty="0" err="1" smtClean="0"/>
              <a:t>Objects</a:t>
            </a:r>
            <a:r>
              <a:rPr lang="fr-FR" sz="2000" dirty="0" smtClean="0"/>
              <a:t>(</a:t>
            </a:r>
            <a:r>
              <a:rPr lang="fr-FR" sz="2000" dirty="0" err="1" smtClean="0"/>
              <a:t>LOBs</a:t>
            </a:r>
            <a:r>
              <a:rPr lang="fr-FR" sz="2000" dirty="0" smtClean="0"/>
              <a:t>)</a:t>
            </a:r>
            <a:endParaRPr lang="fr-F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fontScale="92500" lnSpcReduction="10000"/>
          </a:bodyPr>
          <a:lstStyle/>
          <a:p>
            <a:pPr algn="just">
              <a:defRPr/>
            </a:pPr>
            <a:r>
              <a:rPr lang="en-US" sz="2800" dirty="0" smtClean="0"/>
              <a:t>Implicit </a:t>
            </a:r>
            <a:r>
              <a:rPr lang="en-US" sz="2800" dirty="0" smtClean="0"/>
              <a:t>conversion </a:t>
            </a:r>
            <a:r>
              <a:rPr lang="en-US" sz="2800" dirty="0" smtClean="0"/>
              <a:t>from BLOB to LONG RAW happens, but LONG RAW to BLOB is not implicitly possible :</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x(c1 long</a:t>
            </a:r>
            <a:r>
              <a:rPr lang="en-US" sz="1300" dirty="0" smtClean="0">
                <a:ln>
                  <a:solidFill>
                    <a:srgbClr val="00B0F0"/>
                  </a:solidFill>
                </a:ln>
                <a:solidFill>
                  <a:srgbClr val="00B0F0"/>
                </a:solidFill>
              </a:rPr>
              <a:t>) raw;</a:t>
            </a: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y(c1 </a:t>
            </a:r>
            <a:r>
              <a:rPr lang="en-US" sz="1300" dirty="0" smtClean="0">
                <a:ln>
                  <a:solidFill>
                    <a:srgbClr val="00B0F0"/>
                  </a:solidFill>
                </a:ln>
                <a:solidFill>
                  <a:srgbClr val="00B0F0"/>
                </a:solidFill>
              </a:rPr>
              <a:t>blob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p>
          <a:p>
            <a:r>
              <a:rPr lang="en-US" sz="2800" dirty="0" smtClean="0"/>
              <a:t>The following is </a:t>
            </a:r>
            <a:r>
              <a:rPr lang="en-US" sz="2800" dirty="0" smtClean="0"/>
              <a:t>allowed, subject to size-limit </a:t>
            </a:r>
            <a:r>
              <a:rPr lang="en-US" sz="2800" dirty="0" smtClean="0"/>
              <a:t>:</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select * from y;</a:t>
            </a:r>
          </a:p>
          <a:p>
            <a:pPr>
              <a:buNone/>
            </a:pPr>
            <a:r>
              <a:rPr lang="en-US" sz="1300" dirty="0" smtClean="0">
                <a:ln>
                  <a:solidFill>
                    <a:srgbClr val="00B0F0"/>
                  </a:solidFill>
                </a:ln>
                <a:solidFill>
                  <a:srgbClr val="00B0F0"/>
                </a:solidFill>
              </a:rPr>
              <a:t> </a:t>
            </a:r>
          </a:p>
          <a:p>
            <a:r>
              <a:rPr lang="en-US" sz="2800" dirty="0" smtClean="0"/>
              <a:t>But, the following is not allowed :</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select * from x;</a:t>
            </a:r>
          </a:p>
          <a:p>
            <a:pPr>
              <a:buNone/>
            </a:pPr>
            <a:r>
              <a:rPr lang="en-US" sz="1300" dirty="0" smtClean="0">
                <a:ln>
                  <a:solidFill>
                    <a:srgbClr val="00B0F0"/>
                  </a:solidFill>
                </a:ln>
                <a:solidFill>
                  <a:srgbClr val="00B0F0"/>
                </a:solidFill>
              </a:rPr>
              <a:t>		</a:t>
            </a:r>
            <a:r>
              <a:rPr lang="en-US" sz="1300" dirty="0" smtClean="0"/>
              <a:t>ORA-00997: illegal use of LONG </a:t>
            </a:r>
            <a:r>
              <a:rPr lang="en-US" sz="1300" dirty="0" err="1" smtClean="0"/>
              <a:t>datatype</a:t>
            </a:r>
            <a:endParaRPr lang="en-US" sz="13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1.7:  </a:t>
            </a:r>
            <a:r>
              <a:rPr lang="en-US" sz="1400" dirty="0" smtClean="0">
                <a:latin typeface="Candara"/>
              </a:rPr>
              <a:t>Conversion between LONG and CLOB					</a:t>
            </a:r>
            <a:r>
              <a:rPr lang="en-US" sz="1200" b="1" dirty="0" smtClean="0">
                <a:latin typeface="Candara"/>
              </a:rPr>
              <a:t/>
            </a:r>
            <a:br>
              <a:rPr lang="en-US" sz="1200" b="1" dirty="0" smtClean="0">
                <a:latin typeface="Candara"/>
              </a:rPr>
            </a:br>
            <a:r>
              <a:rPr lang="en-US" dirty="0" smtClean="0">
                <a:latin typeface="Candara"/>
              </a:rPr>
              <a:t>Implicit conversion from BLOB to LONG RAW</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a:bodyPr>
          <a:lstStyle/>
          <a:p>
            <a:pPr algn="just">
              <a:defRPr/>
            </a:pPr>
            <a:r>
              <a:rPr lang="en-US" sz="2800" dirty="0" smtClean="0"/>
              <a:t>Direct alteration of </a:t>
            </a:r>
            <a:r>
              <a:rPr lang="en-US" sz="2800" dirty="0" err="1" smtClean="0"/>
              <a:t>datatype</a:t>
            </a:r>
            <a:r>
              <a:rPr lang="en-US" sz="2800" dirty="0" smtClean="0"/>
              <a:t> from LONG RAW to BLOB is possible :</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x(c1 </a:t>
            </a:r>
            <a:r>
              <a:rPr lang="en-US" sz="1300" dirty="0" smtClean="0">
                <a:ln>
                  <a:solidFill>
                    <a:srgbClr val="00B0F0"/>
                  </a:solidFill>
                </a:ln>
                <a:solidFill>
                  <a:srgbClr val="00B0F0"/>
                </a:solidFill>
              </a:rPr>
              <a:t>long raw);</a:t>
            </a: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alter </a:t>
            </a:r>
            <a:r>
              <a:rPr lang="en-US" sz="1300" dirty="0" smtClean="0">
                <a:ln>
                  <a:solidFill>
                    <a:srgbClr val="00B0F0"/>
                  </a:solidFill>
                </a:ln>
                <a:solidFill>
                  <a:srgbClr val="00B0F0"/>
                </a:solidFill>
              </a:rPr>
              <a:t>table x modify c1 </a:t>
            </a:r>
            <a:r>
              <a:rPr lang="en-US" sz="1300" dirty="0" err="1" smtClean="0">
                <a:ln>
                  <a:solidFill>
                    <a:srgbClr val="00B0F0"/>
                  </a:solidFill>
                </a:ln>
                <a:solidFill>
                  <a:srgbClr val="00B0F0"/>
                </a:solidFill>
              </a:rPr>
              <a:t>cbob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p>
          <a:p>
            <a:r>
              <a:rPr lang="en-US" sz="2800" dirty="0" smtClean="0"/>
              <a:t>But, the following is not allowed :</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create table y(c1 </a:t>
            </a:r>
            <a:r>
              <a:rPr lang="en-US" sz="1300" dirty="0" smtClean="0">
                <a:ln>
                  <a:solidFill>
                    <a:srgbClr val="00B0F0"/>
                  </a:solidFill>
                </a:ln>
                <a:solidFill>
                  <a:srgbClr val="00B0F0"/>
                </a:solidFill>
              </a:rPr>
              <a:t>blob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insert into y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alter table y modify c1 </a:t>
            </a:r>
            <a:r>
              <a:rPr lang="en-US" sz="1300" dirty="0" smtClean="0">
                <a:ln>
                  <a:solidFill>
                    <a:srgbClr val="00B0F0"/>
                  </a:solidFill>
                </a:ln>
                <a:solidFill>
                  <a:srgbClr val="00B0F0"/>
                </a:solidFill>
              </a:rPr>
              <a:t>long raw;</a:t>
            </a:r>
            <a:endParaRPr lang="en-US" sz="1300" dirty="0" smtClean="0">
              <a:ln>
                <a:solidFill>
                  <a:srgbClr val="00B0F0"/>
                </a:solidFill>
              </a:ln>
              <a:solidFill>
                <a:srgbClr val="00B0F0"/>
              </a:solidFill>
            </a:endParaRPr>
          </a:p>
          <a:p>
            <a:pPr>
              <a:buNone/>
            </a:pPr>
            <a:r>
              <a:rPr lang="en-US" sz="1400" dirty="0" smtClean="0"/>
              <a:t>		ORA-22859</a:t>
            </a:r>
            <a:r>
              <a:rPr lang="en-US" sz="1400" dirty="0" smtClean="0"/>
              <a:t>: invalid modification of columns</a:t>
            </a:r>
            <a:endParaRPr lang="en-US" sz="14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1.8:  </a:t>
            </a:r>
            <a:r>
              <a:rPr lang="en-US" sz="1400" dirty="0" smtClean="0">
                <a:latin typeface="Candara"/>
              </a:rPr>
              <a:t>Alteration Between CLOB and LONG					</a:t>
            </a:r>
            <a:r>
              <a:rPr lang="en-US" sz="1200" b="1" dirty="0" smtClean="0">
                <a:latin typeface="Candara"/>
              </a:rPr>
              <a:t/>
            </a:r>
            <a:br>
              <a:rPr lang="en-US" sz="1200" b="1" dirty="0" smtClean="0">
                <a:latin typeface="Candara"/>
              </a:rPr>
            </a:br>
            <a:r>
              <a:rPr lang="en-US" dirty="0" smtClean="0">
                <a:latin typeface="Candara"/>
              </a:rPr>
              <a:t>Direct alteration from LONG RAW to </a:t>
            </a:r>
            <a:r>
              <a:rPr lang="en-US" dirty="0" smtClean="0">
                <a:latin typeface="Candara"/>
              </a:rPr>
              <a:t>B</a:t>
            </a:r>
            <a:r>
              <a:rPr lang="en-US" dirty="0" smtClean="0">
                <a:latin typeface="Candara"/>
              </a:rPr>
              <a:t>LOB</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fontScale="77500" lnSpcReduction="20000"/>
          </a:bodyPr>
          <a:lstStyle/>
          <a:p>
            <a:pPr algn="just"/>
            <a:r>
              <a:rPr lang="en-US" sz="2800" dirty="0" smtClean="0"/>
              <a:t>Long and Long Raw data-types were previously used for large text and unstructured data. These data-types are now superseded by the LOB data-types. Oracle Database 10G provides functions to migrate from LONG columns to LOB columns.</a:t>
            </a:r>
          </a:p>
          <a:p>
            <a:pPr>
              <a:buNone/>
            </a:pPr>
            <a:r>
              <a:rPr lang="en-US" sz="2800" dirty="0" smtClean="0">
                <a:ln>
                  <a:solidFill>
                    <a:srgbClr val="00B0F0"/>
                  </a:solidFill>
                </a:ln>
                <a:solidFill>
                  <a:srgbClr val="00B0F0"/>
                </a:solidFill>
              </a:rPr>
              <a:t> </a:t>
            </a:r>
          </a:p>
          <a:p>
            <a:r>
              <a:rPr lang="en-US" sz="2800" dirty="0" smtClean="0"/>
              <a:t>Following is a comparison of LOBs with LONGs :</a:t>
            </a:r>
          </a:p>
          <a:p>
            <a:pPr lvl="1"/>
            <a:r>
              <a:rPr lang="en-US" sz="2400" dirty="0" smtClean="0"/>
              <a:t>A table can have multiple LOB columns, but a table can have only one LONG column</a:t>
            </a:r>
          </a:p>
          <a:p>
            <a:pPr lvl="1"/>
            <a:r>
              <a:rPr lang="en-US" sz="2400" dirty="0" smtClean="0"/>
              <a:t>LOBs </a:t>
            </a:r>
            <a:r>
              <a:rPr lang="en-US" sz="2400" dirty="0" smtClean="0"/>
              <a:t>can be </a:t>
            </a:r>
            <a:r>
              <a:rPr lang="en-US" sz="2400" dirty="0" err="1" smtClean="0"/>
              <a:t>upto</a:t>
            </a:r>
            <a:r>
              <a:rPr lang="en-US" sz="2400" dirty="0" smtClean="0"/>
              <a:t> 4GB. LONGs can be </a:t>
            </a:r>
            <a:r>
              <a:rPr lang="en-US" sz="2400" dirty="0" err="1" smtClean="0"/>
              <a:t>upto</a:t>
            </a:r>
            <a:r>
              <a:rPr lang="en-US" sz="2400" dirty="0" smtClean="0"/>
              <a:t> 2GB.</a:t>
            </a:r>
          </a:p>
          <a:p>
            <a:pPr lvl="1"/>
            <a:r>
              <a:rPr lang="en-US" sz="2400" dirty="0" smtClean="0"/>
              <a:t>LOBs </a:t>
            </a:r>
            <a:r>
              <a:rPr lang="en-US" sz="2400" dirty="0" smtClean="0"/>
              <a:t>can be Object-type attributes. LONGs cannot.</a:t>
            </a:r>
          </a:p>
          <a:p>
            <a:pPr lvl="1"/>
            <a:r>
              <a:rPr lang="en-US" sz="2400" dirty="0" smtClean="0"/>
              <a:t>LOBs </a:t>
            </a:r>
            <a:r>
              <a:rPr lang="en-US" sz="2400" dirty="0" smtClean="0"/>
              <a:t>return the locator. LONGs return data.</a:t>
            </a:r>
          </a:p>
          <a:p>
            <a:pPr>
              <a:buNone/>
            </a:pPr>
            <a:endParaRPr lang="en-US" sz="2800" dirty="0" smtClean="0"/>
          </a:p>
          <a:p>
            <a:pPr algn="just"/>
            <a:r>
              <a:rPr lang="en-US" sz="2800" dirty="0" smtClean="0"/>
              <a:t>LOBs store a locator in the table and the data in a different </a:t>
            </a:r>
            <a:r>
              <a:rPr lang="en-US" sz="2800" dirty="0" smtClean="0"/>
              <a:t>LOB segment. LONGs </a:t>
            </a:r>
            <a:r>
              <a:rPr lang="en-US" sz="2800" dirty="0" smtClean="0"/>
              <a:t>store all the data in the same data block. </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1.9:  LOBS versus LONGs</a:t>
            </a:r>
            <a:r>
              <a:rPr lang="en-US" sz="1400" dirty="0" smtClean="0">
                <a:latin typeface="Candara"/>
              </a:rPr>
              <a:t>				</a:t>
            </a:r>
            <a:r>
              <a:rPr lang="en-US" sz="1200" b="1" dirty="0" smtClean="0">
                <a:latin typeface="Candara"/>
              </a:rPr>
              <a:t/>
            </a:r>
            <a:br>
              <a:rPr lang="en-US" sz="1200" b="1" dirty="0" smtClean="0">
                <a:latin typeface="Candara"/>
              </a:rPr>
            </a:br>
            <a:r>
              <a:rPr lang="en-US" dirty="0" smtClean="0">
                <a:latin typeface="Candara"/>
              </a:rPr>
              <a:t>Comparison of LOB </a:t>
            </a:r>
            <a:r>
              <a:rPr lang="en-US" dirty="0" err="1" smtClean="0">
                <a:latin typeface="Candara"/>
              </a:rPr>
              <a:t>datatypes</a:t>
            </a:r>
            <a:r>
              <a:rPr lang="en-US" dirty="0" smtClean="0">
                <a:latin typeface="Candara"/>
              </a:rPr>
              <a:t> with the LONG </a:t>
            </a:r>
            <a:r>
              <a:rPr lang="en-US" dirty="0" err="1" smtClean="0">
                <a:latin typeface="Candara"/>
              </a:rPr>
              <a:t>datatypes</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a:bodyPr>
          <a:lstStyle/>
          <a:p>
            <a:pPr algn="just">
              <a:defRPr/>
            </a:pPr>
            <a:r>
              <a:rPr lang="en-US" sz="2200" dirty="0" smtClean="0"/>
              <a:t>The TO_LOB function can be used to convert a LONG or LONG RAW value in a column to </a:t>
            </a:r>
            <a:r>
              <a:rPr lang="en-US" sz="2200" dirty="0" smtClean="0"/>
              <a:t>CLOB or BLOB value respectively:</a:t>
            </a:r>
          </a:p>
          <a:p>
            <a:pPr>
              <a:buNone/>
            </a:pPr>
            <a:r>
              <a:rPr lang="en-US" sz="1400" dirty="0" smtClean="0"/>
              <a:t>		</a:t>
            </a:r>
            <a:r>
              <a:rPr lang="en-US" sz="1600" dirty="0" smtClean="0">
                <a:ln>
                  <a:solidFill>
                    <a:srgbClr val="00B0F0"/>
                  </a:solidFill>
                </a:ln>
                <a:solidFill>
                  <a:srgbClr val="00B0F0"/>
                </a:solidFill>
              </a:rPr>
              <a:t>create table </a:t>
            </a:r>
            <a:r>
              <a:rPr lang="en-US" sz="1600" dirty="0" err="1" smtClean="0">
                <a:ln>
                  <a:solidFill>
                    <a:srgbClr val="00B0F0"/>
                  </a:solidFill>
                </a:ln>
                <a:solidFill>
                  <a:srgbClr val="00B0F0"/>
                </a:solidFill>
              </a:rPr>
              <a:t>olddata</a:t>
            </a:r>
            <a:r>
              <a:rPr lang="en-US" sz="1600" dirty="0" smtClean="0">
                <a:ln>
                  <a:solidFill>
                    <a:srgbClr val="00B0F0"/>
                  </a:solidFill>
                </a:ln>
                <a:solidFill>
                  <a:srgbClr val="00B0F0"/>
                </a:solidFill>
              </a:rPr>
              <a:t>(c long);</a:t>
            </a:r>
          </a:p>
          <a:p>
            <a:pPr>
              <a:buNone/>
            </a:pPr>
            <a:r>
              <a:rPr lang="en-US" sz="1600" dirty="0" smtClean="0">
                <a:ln>
                  <a:solidFill>
                    <a:srgbClr val="00B0F0"/>
                  </a:solidFill>
                </a:ln>
                <a:solidFill>
                  <a:srgbClr val="00B0F0"/>
                </a:solidFill>
              </a:rPr>
              <a:t>		insert into </a:t>
            </a:r>
            <a:r>
              <a:rPr lang="en-US" sz="1600" dirty="0" err="1" smtClean="0">
                <a:ln>
                  <a:solidFill>
                    <a:srgbClr val="00B0F0"/>
                  </a:solidFill>
                </a:ln>
                <a:solidFill>
                  <a:srgbClr val="00B0F0"/>
                </a:solidFill>
              </a:rPr>
              <a:t>olddata</a:t>
            </a:r>
            <a:r>
              <a:rPr lang="en-US" sz="1600" dirty="0" smtClean="0">
                <a:ln>
                  <a:solidFill>
                    <a:srgbClr val="00B0F0"/>
                  </a:solidFill>
                </a:ln>
                <a:solidFill>
                  <a:srgbClr val="00B0F0"/>
                </a:solidFill>
              </a:rPr>
              <a:t> values('hi how are you?');</a:t>
            </a:r>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create table </a:t>
            </a:r>
            <a:r>
              <a:rPr lang="en-US" sz="1600" dirty="0" err="1" smtClean="0">
                <a:ln>
                  <a:solidFill>
                    <a:srgbClr val="00B0F0"/>
                  </a:solidFill>
                </a:ln>
                <a:solidFill>
                  <a:srgbClr val="00B0F0"/>
                </a:solidFill>
              </a:rPr>
              <a:t>newdata</a:t>
            </a:r>
            <a:r>
              <a:rPr lang="en-US" sz="1600" dirty="0" smtClean="0">
                <a:ln>
                  <a:solidFill>
                    <a:srgbClr val="00B0F0"/>
                  </a:solidFill>
                </a:ln>
                <a:solidFill>
                  <a:srgbClr val="00B0F0"/>
                </a:solidFill>
              </a:rPr>
              <a:t>(c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insert into </a:t>
            </a:r>
            <a:r>
              <a:rPr lang="en-US" sz="1600" dirty="0" err="1" smtClean="0">
                <a:ln>
                  <a:solidFill>
                    <a:srgbClr val="00B0F0"/>
                  </a:solidFill>
                </a:ln>
                <a:solidFill>
                  <a:srgbClr val="00B0F0"/>
                </a:solidFill>
              </a:rPr>
              <a:t>newdata</a:t>
            </a:r>
            <a:r>
              <a:rPr lang="en-US" sz="1600" dirty="0" smtClean="0">
                <a:ln>
                  <a:solidFill>
                    <a:srgbClr val="00B0F0"/>
                  </a:solidFill>
                </a:ln>
                <a:solidFill>
                  <a:srgbClr val="00B0F0"/>
                </a:solidFill>
              </a:rPr>
              <a:t> select c from </a:t>
            </a:r>
            <a:r>
              <a:rPr lang="en-US" sz="1600" dirty="0" err="1" smtClean="0">
                <a:ln>
                  <a:solidFill>
                    <a:srgbClr val="00B0F0"/>
                  </a:solidFill>
                </a:ln>
                <a:solidFill>
                  <a:srgbClr val="00B0F0"/>
                </a:solidFill>
              </a:rPr>
              <a:t>olddata</a:t>
            </a:r>
            <a:r>
              <a:rPr lang="en-US" sz="1600" dirty="0" smtClean="0">
                <a:ln>
                  <a:solidFill>
                    <a:srgbClr val="00B0F0"/>
                  </a:solidFill>
                </a:ln>
                <a:solidFill>
                  <a:srgbClr val="00B0F0"/>
                </a:solidFill>
              </a:rPr>
              <a:t>;</a:t>
            </a:r>
          </a:p>
          <a:p>
            <a:pPr>
              <a:buNone/>
            </a:pPr>
            <a:r>
              <a:rPr lang="en-US" sz="1600" dirty="0" smtClean="0"/>
              <a:t>			This </a:t>
            </a:r>
            <a:r>
              <a:rPr lang="en-US" sz="1600" dirty="0" smtClean="0"/>
              <a:t>gives an error : ORA-00997: illegal use of LONG </a:t>
            </a:r>
            <a:r>
              <a:rPr lang="en-US" sz="1600" dirty="0" err="1" smtClean="0"/>
              <a:t>datatype</a:t>
            </a:r>
            <a:endParaRPr lang="en-US" sz="1600" dirty="0" smtClean="0"/>
          </a:p>
          <a:p>
            <a:pPr>
              <a:buNone/>
            </a:pPr>
            <a:r>
              <a:rPr lang="en-US" sz="1600" dirty="0" smtClean="0"/>
              <a:t> </a:t>
            </a:r>
            <a:endParaRPr lang="en-US" sz="1600" dirty="0" smtClean="0"/>
          </a:p>
          <a:p>
            <a:pPr>
              <a:buNone/>
            </a:pPr>
            <a:r>
              <a:rPr lang="en-US" sz="1600" dirty="0" smtClean="0"/>
              <a:t>	</a:t>
            </a:r>
            <a:r>
              <a:rPr lang="en-US" sz="1600" dirty="0" smtClean="0"/>
              <a:t>	</a:t>
            </a:r>
            <a:r>
              <a:rPr lang="en-US" sz="1600" dirty="0" smtClean="0">
                <a:ln>
                  <a:solidFill>
                    <a:srgbClr val="00B0F0"/>
                  </a:solidFill>
                </a:ln>
                <a:solidFill>
                  <a:srgbClr val="00B0F0"/>
                </a:solidFill>
              </a:rPr>
              <a:t>insert into </a:t>
            </a:r>
            <a:r>
              <a:rPr lang="en-US" sz="1600" dirty="0" err="1" smtClean="0">
                <a:ln>
                  <a:solidFill>
                    <a:srgbClr val="00B0F0"/>
                  </a:solidFill>
                </a:ln>
                <a:solidFill>
                  <a:srgbClr val="00B0F0"/>
                </a:solidFill>
              </a:rPr>
              <a:t>newdata</a:t>
            </a:r>
            <a:r>
              <a:rPr lang="en-US" sz="1600" dirty="0" smtClean="0">
                <a:ln>
                  <a:solidFill>
                    <a:srgbClr val="00B0F0"/>
                  </a:solidFill>
                </a:ln>
                <a:solidFill>
                  <a:srgbClr val="00B0F0"/>
                </a:solidFill>
              </a:rPr>
              <a:t> select </a:t>
            </a:r>
            <a:r>
              <a:rPr lang="en-US" sz="1600" dirty="0" err="1" smtClean="0">
                <a:ln>
                  <a:solidFill>
                    <a:srgbClr val="00B0F0"/>
                  </a:solidFill>
                </a:ln>
                <a:solidFill>
                  <a:srgbClr val="00B0F0"/>
                </a:solidFill>
              </a:rPr>
              <a:t>to_lob</a:t>
            </a:r>
            <a:r>
              <a:rPr lang="en-US" sz="1600" dirty="0" smtClean="0">
                <a:ln>
                  <a:solidFill>
                    <a:srgbClr val="00B0F0"/>
                  </a:solidFill>
                </a:ln>
                <a:solidFill>
                  <a:srgbClr val="00B0F0"/>
                </a:solidFill>
              </a:rPr>
              <a:t>(c) from </a:t>
            </a:r>
            <a:r>
              <a:rPr lang="en-US" sz="1600" dirty="0" err="1" smtClean="0">
                <a:ln>
                  <a:solidFill>
                    <a:srgbClr val="00B0F0"/>
                  </a:solidFill>
                </a:ln>
                <a:solidFill>
                  <a:srgbClr val="00B0F0"/>
                </a:solidFill>
              </a:rPr>
              <a:t>olddata</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This will work through the use of TO_LOB</a:t>
            </a:r>
          </a:p>
          <a:p>
            <a:pPr>
              <a:buNone/>
            </a:pPr>
            <a:r>
              <a:rPr lang="en-US" sz="1600" dirty="0" smtClean="0">
                <a:ln>
                  <a:solidFill>
                    <a:srgbClr val="00B0F0"/>
                  </a:solidFill>
                </a:ln>
                <a:solidFill>
                  <a:srgbClr val="00B0F0"/>
                </a:solidFill>
              </a:rPr>
              <a:t> </a:t>
            </a:r>
            <a:endParaRPr lang="en-US" sz="16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1.10:  </a:t>
            </a:r>
            <a:r>
              <a:rPr lang="en-US" sz="1400" dirty="0" smtClean="0">
                <a:latin typeface="Candara"/>
              </a:rPr>
              <a:t>Explicit Conversion					</a:t>
            </a:r>
            <a:r>
              <a:rPr lang="en-US" sz="1200" b="1" dirty="0" smtClean="0">
                <a:latin typeface="Candara"/>
              </a:rPr>
              <a:t/>
            </a:r>
            <a:br>
              <a:rPr lang="en-US" sz="1200" b="1" dirty="0" smtClean="0">
                <a:latin typeface="Candara"/>
              </a:rPr>
            </a:br>
            <a:r>
              <a:rPr lang="en-US" dirty="0" smtClean="0">
                <a:latin typeface="Candara"/>
              </a:rPr>
              <a:t>TO_LOB function</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a:bodyPr>
          <a:lstStyle/>
          <a:p>
            <a:pPr algn="just">
              <a:defRPr/>
            </a:pPr>
            <a:r>
              <a:rPr lang="en-US" sz="2200" dirty="0" smtClean="0"/>
              <a:t>The TO_LOB function can be used to convert a LONG or LONG RAW value in a column to </a:t>
            </a:r>
            <a:r>
              <a:rPr lang="en-US" sz="2200" dirty="0" smtClean="0"/>
              <a:t>CLOB or BLOB value respectively:</a:t>
            </a:r>
          </a:p>
          <a:p>
            <a:pPr>
              <a:buNone/>
            </a:pPr>
            <a:r>
              <a:rPr lang="en-US" sz="1400" dirty="0" smtClean="0"/>
              <a:t>		</a:t>
            </a:r>
            <a:r>
              <a:rPr lang="en-US" sz="1600" dirty="0" smtClean="0">
                <a:ln>
                  <a:solidFill>
                    <a:srgbClr val="00B0F0"/>
                  </a:solidFill>
                </a:ln>
                <a:solidFill>
                  <a:srgbClr val="00B0F0"/>
                </a:solidFill>
              </a:rPr>
              <a:t>create </a:t>
            </a:r>
            <a:r>
              <a:rPr lang="en-US" sz="1600" dirty="0" smtClean="0">
                <a:ln>
                  <a:solidFill>
                    <a:srgbClr val="00B0F0"/>
                  </a:solidFill>
                </a:ln>
                <a:solidFill>
                  <a:srgbClr val="00B0F0"/>
                </a:solidFill>
              </a:rPr>
              <a:t>table </a:t>
            </a:r>
            <a:r>
              <a:rPr lang="en-US" sz="1600" dirty="0" err="1" smtClean="0">
                <a:ln>
                  <a:solidFill>
                    <a:srgbClr val="00B0F0"/>
                  </a:solidFill>
                </a:ln>
                <a:solidFill>
                  <a:srgbClr val="00B0F0"/>
                </a:solidFill>
              </a:rPr>
              <a:t>olddatar</a:t>
            </a:r>
            <a:r>
              <a:rPr lang="en-US" sz="1600" dirty="0" smtClean="0">
                <a:ln>
                  <a:solidFill>
                    <a:srgbClr val="00B0F0"/>
                  </a:solidFill>
                </a:ln>
                <a:solidFill>
                  <a:srgbClr val="00B0F0"/>
                </a:solidFill>
              </a:rPr>
              <a:t>(c long raw);</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a:t>
            </a:r>
            <a:r>
              <a:rPr lang="en-US" sz="1600" dirty="0" err="1" smtClean="0">
                <a:ln>
                  <a:solidFill>
                    <a:srgbClr val="00B0F0"/>
                  </a:solidFill>
                </a:ln>
                <a:solidFill>
                  <a:srgbClr val="00B0F0"/>
                </a:solidFill>
              </a:rPr>
              <a:t>olddatar</a:t>
            </a:r>
            <a:r>
              <a:rPr lang="en-US" sz="1600" dirty="0" smtClean="0">
                <a:ln>
                  <a:solidFill>
                    <a:srgbClr val="00B0F0"/>
                  </a:solidFill>
                </a:ln>
                <a:solidFill>
                  <a:srgbClr val="00B0F0"/>
                </a:solidFill>
              </a:rPr>
              <a:t> values('</a:t>
            </a:r>
            <a:r>
              <a:rPr lang="en-US" sz="1600" dirty="0" err="1" smtClean="0">
                <a:ln>
                  <a:solidFill>
                    <a:srgbClr val="00B0F0"/>
                  </a:solidFill>
                </a:ln>
                <a:solidFill>
                  <a:srgbClr val="00B0F0"/>
                </a:solidFill>
              </a:rPr>
              <a:t>abcd</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a:t>
            </a:r>
            <a:r>
              <a:rPr lang="en-US" sz="1600" dirty="0" err="1" smtClean="0">
                <a:ln>
                  <a:solidFill>
                    <a:srgbClr val="00B0F0"/>
                  </a:solidFill>
                </a:ln>
                <a:solidFill>
                  <a:srgbClr val="00B0F0"/>
                </a:solidFill>
              </a:rPr>
              <a:t>newdatar</a:t>
            </a:r>
            <a:r>
              <a:rPr lang="en-US" sz="1600" dirty="0" smtClean="0">
                <a:ln>
                  <a:solidFill>
                    <a:srgbClr val="00B0F0"/>
                  </a:solidFill>
                </a:ln>
                <a:solidFill>
                  <a:srgbClr val="00B0F0"/>
                </a:solidFill>
              </a:rPr>
              <a:t>(c blob);</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a:t>
            </a:r>
            <a:r>
              <a:rPr lang="en-US" sz="1600" dirty="0" err="1" smtClean="0">
                <a:ln>
                  <a:solidFill>
                    <a:srgbClr val="00B0F0"/>
                  </a:solidFill>
                </a:ln>
                <a:solidFill>
                  <a:srgbClr val="00B0F0"/>
                </a:solidFill>
              </a:rPr>
              <a:t>newdatar</a:t>
            </a:r>
            <a:r>
              <a:rPr lang="en-US" sz="1600" dirty="0" smtClean="0">
                <a:ln>
                  <a:solidFill>
                    <a:srgbClr val="00B0F0"/>
                  </a:solidFill>
                </a:ln>
                <a:solidFill>
                  <a:srgbClr val="00B0F0"/>
                </a:solidFill>
              </a:rPr>
              <a:t> select c from </a:t>
            </a:r>
            <a:r>
              <a:rPr lang="en-US" sz="1600" dirty="0" err="1" smtClean="0">
                <a:ln>
                  <a:solidFill>
                    <a:srgbClr val="00B0F0"/>
                  </a:solidFill>
                </a:ln>
                <a:solidFill>
                  <a:srgbClr val="00B0F0"/>
                </a:solidFill>
              </a:rPr>
              <a:t>olddatar</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r>
              <a:rPr lang="en-US" sz="1600" dirty="0" smtClean="0"/>
              <a:t>This </a:t>
            </a:r>
            <a:r>
              <a:rPr lang="en-US" sz="1600" dirty="0" smtClean="0"/>
              <a:t>gives an error : ORA-00997: illegal use of LONG </a:t>
            </a:r>
            <a:r>
              <a:rPr lang="en-US" sz="1600" dirty="0" err="1" smtClean="0"/>
              <a:t>datatype</a:t>
            </a:r>
            <a:endParaRPr lang="en-US" sz="1600" dirty="0" smtClean="0"/>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a:t>
            </a:r>
            <a:r>
              <a:rPr lang="en-US" sz="1600" dirty="0" err="1" smtClean="0">
                <a:ln>
                  <a:solidFill>
                    <a:srgbClr val="00B0F0"/>
                  </a:solidFill>
                </a:ln>
                <a:solidFill>
                  <a:srgbClr val="00B0F0"/>
                </a:solidFill>
              </a:rPr>
              <a:t>newdatar</a:t>
            </a:r>
            <a:r>
              <a:rPr lang="en-US" sz="1600" dirty="0" smtClean="0">
                <a:ln>
                  <a:solidFill>
                    <a:srgbClr val="00B0F0"/>
                  </a:solidFill>
                </a:ln>
                <a:solidFill>
                  <a:srgbClr val="00B0F0"/>
                </a:solidFill>
              </a:rPr>
              <a:t> select </a:t>
            </a:r>
            <a:r>
              <a:rPr lang="en-US" sz="1600" dirty="0" err="1" smtClean="0">
                <a:ln>
                  <a:solidFill>
                    <a:srgbClr val="00B0F0"/>
                  </a:solidFill>
                </a:ln>
                <a:solidFill>
                  <a:srgbClr val="00B0F0"/>
                </a:solidFill>
              </a:rPr>
              <a:t>to_lob</a:t>
            </a:r>
            <a:r>
              <a:rPr lang="en-US" sz="1600" dirty="0" smtClean="0">
                <a:ln>
                  <a:solidFill>
                    <a:srgbClr val="00B0F0"/>
                  </a:solidFill>
                </a:ln>
                <a:solidFill>
                  <a:srgbClr val="00B0F0"/>
                </a:solidFill>
              </a:rPr>
              <a:t>(c) from </a:t>
            </a:r>
            <a:r>
              <a:rPr lang="en-US" sz="1600" dirty="0" err="1" smtClean="0">
                <a:ln>
                  <a:solidFill>
                    <a:srgbClr val="00B0F0"/>
                  </a:solidFill>
                </a:ln>
                <a:solidFill>
                  <a:srgbClr val="00B0F0"/>
                </a:solidFill>
              </a:rPr>
              <a:t>olddatar</a:t>
            </a:r>
            <a:r>
              <a:rPr lang="en-US" sz="1600" dirty="0" smtClean="0">
                <a:ln>
                  <a:solidFill>
                    <a:srgbClr val="00B0F0"/>
                  </a:solidFill>
                </a:ln>
                <a:solidFill>
                  <a:srgbClr val="00B0F0"/>
                </a:solidFill>
              </a:rPr>
              <a:t>;</a:t>
            </a:r>
          </a:p>
          <a:p>
            <a:pPr>
              <a:buNone/>
            </a:pPr>
            <a:r>
              <a:rPr lang="en-US" sz="1600" dirty="0" smtClean="0"/>
              <a:t>	</a:t>
            </a:r>
            <a:r>
              <a:rPr lang="en-US" sz="1600" dirty="0" smtClean="0"/>
              <a:t>	</a:t>
            </a:r>
            <a:r>
              <a:rPr lang="en-US" sz="1600" dirty="0" smtClean="0">
                <a:ln>
                  <a:solidFill>
                    <a:srgbClr val="00B0F0"/>
                  </a:solidFill>
                </a:ln>
                <a:solidFill>
                  <a:srgbClr val="00B0F0"/>
                </a:solidFill>
              </a:rPr>
              <a:t>This </a:t>
            </a:r>
            <a:r>
              <a:rPr lang="en-US" sz="1600" dirty="0" smtClean="0">
                <a:ln>
                  <a:solidFill>
                    <a:srgbClr val="00B0F0"/>
                  </a:solidFill>
                </a:ln>
                <a:solidFill>
                  <a:srgbClr val="00B0F0"/>
                </a:solidFill>
              </a:rPr>
              <a:t>will work through the use of TO_LOB</a:t>
            </a:r>
          </a:p>
          <a:p>
            <a:pPr>
              <a:buNone/>
            </a:pPr>
            <a:r>
              <a:rPr lang="en-US" sz="1600" dirty="0" smtClean="0">
                <a:ln>
                  <a:solidFill>
                    <a:srgbClr val="00B0F0"/>
                  </a:solidFill>
                </a:ln>
                <a:solidFill>
                  <a:srgbClr val="00B0F0"/>
                </a:solidFill>
              </a:rPr>
              <a:t> </a:t>
            </a:r>
            <a:endParaRPr lang="en-US" sz="16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1.10:  </a:t>
            </a:r>
            <a:r>
              <a:rPr lang="en-US" sz="1400" dirty="0" smtClean="0">
                <a:latin typeface="Candara"/>
              </a:rPr>
              <a:t>Explicit Conversion					</a:t>
            </a:r>
            <a:r>
              <a:rPr lang="en-US" sz="1200" b="1" dirty="0" smtClean="0">
                <a:latin typeface="Candara"/>
              </a:rPr>
              <a:t/>
            </a:r>
            <a:br>
              <a:rPr lang="en-US" sz="1200" b="1" dirty="0" smtClean="0">
                <a:latin typeface="Candara"/>
              </a:rPr>
            </a:br>
            <a:r>
              <a:rPr lang="en-US" dirty="0" smtClean="0">
                <a:latin typeface="Candara"/>
              </a:rPr>
              <a:t>TO_LOB function						……</a:t>
            </a:r>
            <a:r>
              <a:rPr lang="en-US" dirty="0" err="1" smtClean="0">
                <a:latin typeface="Candara"/>
              </a:rPr>
              <a:t>contd</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a:bodyPr>
          <a:lstStyle/>
          <a:p>
            <a:pPr algn="just"/>
            <a:r>
              <a:rPr lang="en-US" sz="2400" dirty="0" smtClean="0"/>
              <a:t>LOB </a:t>
            </a:r>
            <a:r>
              <a:rPr lang="en-US" sz="2400" dirty="0" smtClean="0"/>
              <a:t>value </a:t>
            </a:r>
            <a:r>
              <a:rPr lang="en-US" sz="2400" dirty="0" smtClean="0"/>
              <a:t> : 	The </a:t>
            </a:r>
            <a:r>
              <a:rPr lang="en-US" sz="2400" dirty="0" smtClean="0"/>
              <a:t>data that constitutes the real object being </a:t>
            </a:r>
            <a:r>
              <a:rPr lang="en-US" sz="2400" dirty="0" smtClean="0"/>
              <a:t>			stored</a:t>
            </a:r>
            <a:endParaRPr lang="en-US" sz="2400" dirty="0" smtClean="0"/>
          </a:p>
          <a:p>
            <a:pPr algn="just"/>
            <a:r>
              <a:rPr lang="en-US" sz="2400" dirty="0" smtClean="0"/>
              <a:t>LOB locator </a:t>
            </a:r>
            <a:r>
              <a:rPr lang="en-US" sz="2400" dirty="0" smtClean="0"/>
              <a:t> : 	A </a:t>
            </a:r>
            <a:r>
              <a:rPr lang="en-US" sz="2400" dirty="0" smtClean="0"/>
              <a:t>pointer to the location of the LOB value </a:t>
            </a:r>
            <a:r>
              <a:rPr lang="en-US" sz="2400" dirty="0" smtClean="0"/>
              <a:t> 				stored </a:t>
            </a:r>
            <a:r>
              <a:rPr lang="en-US" sz="2400" dirty="0" smtClean="0"/>
              <a:t>in the database</a:t>
            </a:r>
          </a:p>
          <a:p>
            <a:endParaRPr lang="en-US" sz="2400" dirty="0" smtClean="0"/>
          </a:p>
          <a:p>
            <a:pPr algn="just"/>
            <a:r>
              <a:rPr lang="en-US" sz="2400" dirty="0" smtClean="0"/>
              <a:t>Regardless </a:t>
            </a:r>
            <a:r>
              <a:rPr lang="en-US" sz="2400" dirty="0" smtClean="0"/>
              <a:t>of where the value of the LOB is stored, a locator should be stored in the row. The locator is like a pointer to the actual location of the LOB value. Thus, a LOB column does not contain the data, it contains the locator(pointer) to the LOB value.</a:t>
            </a:r>
            <a:endParaRPr lang="en-US" sz="24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1.11:  Components of LOB</a:t>
            </a:r>
            <a:r>
              <a:rPr lang="en-US" sz="1400" dirty="0" smtClean="0">
                <a:latin typeface="Candara"/>
              </a:rPr>
              <a:t>					</a:t>
            </a:r>
            <a:r>
              <a:rPr lang="en-US" sz="1200" b="1" dirty="0" smtClean="0">
                <a:latin typeface="Candara"/>
              </a:rPr>
              <a:t/>
            </a:r>
            <a:br>
              <a:rPr lang="en-US" sz="1200" b="1" dirty="0" smtClean="0">
                <a:latin typeface="Candara"/>
              </a:rPr>
            </a:br>
            <a:r>
              <a:rPr lang="en-US" dirty="0" err="1" smtClean="0">
                <a:latin typeface="Candara"/>
              </a:rPr>
              <a:t>LOB</a:t>
            </a:r>
            <a:r>
              <a:rPr lang="en-US" dirty="0" smtClean="0">
                <a:latin typeface="Candara"/>
              </a:rPr>
              <a:t> Locator and LOB value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fontScale="85000" lnSpcReduction="10000"/>
          </a:bodyPr>
          <a:lstStyle/>
          <a:p>
            <a:r>
              <a:rPr lang="en-US" sz="2400" dirty="0" smtClean="0"/>
              <a:t>The internal LOBs are stored in the Oracle Server. A BLOB, CLOB, NCLOB can be :</a:t>
            </a:r>
          </a:p>
          <a:p>
            <a:pPr lvl="1"/>
            <a:r>
              <a:rPr lang="en-US" sz="2000" dirty="0" smtClean="0"/>
              <a:t>	An </a:t>
            </a:r>
            <a:r>
              <a:rPr lang="en-US" sz="2000" dirty="0" smtClean="0"/>
              <a:t>attribute of a user-defined type</a:t>
            </a:r>
          </a:p>
          <a:p>
            <a:pPr lvl="1"/>
            <a:r>
              <a:rPr lang="en-US" sz="2000" dirty="0" smtClean="0"/>
              <a:t>	A column in a table</a:t>
            </a:r>
          </a:p>
          <a:p>
            <a:pPr lvl="1"/>
            <a:r>
              <a:rPr lang="en-US" sz="2000" dirty="0" smtClean="0"/>
              <a:t>	A bind or host variable(Variable x </a:t>
            </a:r>
            <a:r>
              <a:rPr lang="en-US" sz="2000" dirty="0" err="1" smtClean="0"/>
              <a:t>clob</a:t>
            </a:r>
            <a:r>
              <a:rPr lang="en-US" sz="2000" dirty="0" smtClean="0"/>
              <a:t>)</a:t>
            </a:r>
          </a:p>
          <a:p>
            <a:pPr lvl="1"/>
            <a:r>
              <a:rPr lang="en-US" sz="2000" dirty="0" smtClean="0"/>
              <a:t>	A PLSQL variable, parameter.</a:t>
            </a:r>
          </a:p>
          <a:p>
            <a:pPr>
              <a:buNone/>
            </a:pPr>
            <a:r>
              <a:rPr lang="en-US" sz="2400" dirty="0" smtClean="0"/>
              <a:t> </a:t>
            </a:r>
          </a:p>
          <a:p>
            <a:r>
              <a:rPr lang="en-US" sz="2400" b="1" dirty="0" smtClean="0"/>
              <a:t>External LOB : BFILE</a:t>
            </a:r>
            <a:endParaRPr lang="en-US" sz="2400" dirty="0" smtClean="0"/>
          </a:p>
          <a:p>
            <a:pPr>
              <a:buNone/>
            </a:pPr>
            <a:r>
              <a:rPr lang="en-US" sz="2400" dirty="0" smtClean="0"/>
              <a:t>The BFILE data-type supports an external or file-based large object as :</a:t>
            </a:r>
          </a:p>
          <a:p>
            <a:pPr lvl="1"/>
            <a:r>
              <a:rPr lang="en-US" sz="2400" dirty="0" smtClean="0"/>
              <a:t>	</a:t>
            </a:r>
            <a:r>
              <a:rPr lang="en-US" sz="2000" dirty="0" smtClean="0"/>
              <a:t>An </a:t>
            </a:r>
            <a:r>
              <a:rPr lang="en-US" sz="2000" dirty="0" smtClean="0"/>
              <a:t>attribute of a user-defined type</a:t>
            </a:r>
          </a:p>
          <a:p>
            <a:pPr lvl="1"/>
            <a:r>
              <a:rPr lang="en-US" sz="2000" dirty="0" smtClean="0"/>
              <a:t>	A column in a table</a:t>
            </a:r>
          </a:p>
          <a:p>
            <a:pPr lvl="1"/>
            <a:r>
              <a:rPr lang="en-US" sz="2000" dirty="0" smtClean="0"/>
              <a:t>	A bind or host variable(Variable x </a:t>
            </a:r>
            <a:r>
              <a:rPr lang="en-US" sz="2000" dirty="0" err="1" smtClean="0"/>
              <a:t>clob</a:t>
            </a:r>
            <a:r>
              <a:rPr lang="en-US" sz="2000" dirty="0" smtClean="0"/>
              <a:t>)</a:t>
            </a:r>
          </a:p>
          <a:p>
            <a:pPr lvl="1"/>
            <a:r>
              <a:rPr lang="en-US" sz="2000" dirty="0" smtClean="0"/>
              <a:t>	A PLSQL variable, parameter.</a:t>
            </a:r>
            <a:endParaRPr lang="en-US" sz="20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1.12:  Features of LOBs</a:t>
            </a:r>
            <a:r>
              <a:rPr lang="en-US" sz="1400" dirty="0" smtClean="0">
                <a:latin typeface="Candara"/>
              </a:rPr>
              <a:t>				</a:t>
            </a:r>
            <a:r>
              <a:rPr lang="en-US" sz="1200" b="1" dirty="0" smtClean="0">
                <a:latin typeface="Candara"/>
              </a:rPr>
              <a:t/>
            </a:r>
            <a:br>
              <a:rPr lang="en-US" sz="1200" b="1" dirty="0" smtClean="0">
                <a:latin typeface="Candara"/>
              </a:rPr>
            </a:br>
            <a:r>
              <a:rPr lang="en-US" dirty="0" err="1" smtClean="0">
                <a:latin typeface="Candara"/>
              </a:rPr>
              <a:t>Applicabilty</a:t>
            </a:r>
            <a:r>
              <a:rPr lang="en-US" dirty="0" smtClean="0">
                <a:latin typeface="Candara"/>
              </a:rPr>
              <a:t> on LOBs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a:bodyPr>
          <a:lstStyle/>
          <a:p>
            <a:pPr algn="just"/>
            <a:r>
              <a:rPr lang="en-US" sz="1800" dirty="0" smtClean="0"/>
              <a:t>The operations that are required for using BFILEs are possible through the DBMS_LOB package. </a:t>
            </a:r>
            <a:endParaRPr lang="en-US" sz="1800" dirty="0" smtClean="0"/>
          </a:p>
          <a:p>
            <a:pPr algn="just"/>
            <a:r>
              <a:rPr lang="en-US" sz="1800" dirty="0" smtClean="0"/>
              <a:t>BFILEs </a:t>
            </a:r>
            <a:r>
              <a:rPr lang="en-US" sz="1800" dirty="0" smtClean="0"/>
              <a:t>are read-only. </a:t>
            </a:r>
            <a:endParaRPr lang="en-US" sz="1800" dirty="0" smtClean="0"/>
          </a:p>
          <a:p>
            <a:pPr algn="just"/>
            <a:r>
              <a:rPr lang="en-US" sz="1800" dirty="0" smtClean="0"/>
              <a:t>Integrity </a:t>
            </a:r>
            <a:r>
              <a:rPr lang="en-US" sz="1800" dirty="0" smtClean="0"/>
              <a:t>and durability must be provided by the OS. </a:t>
            </a:r>
            <a:endParaRPr lang="en-US" sz="1800" dirty="0" smtClean="0"/>
          </a:p>
          <a:p>
            <a:pPr algn="just"/>
            <a:r>
              <a:rPr lang="en-US" sz="1800" dirty="0" smtClean="0"/>
              <a:t>The </a:t>
            </a:r>
            <a:r>
              <a:rPr lang="en-US" sz="1800" dirty="0" smtClean="0"/>
              <a:t>file must be created and placed in appropriate directory, giving the Oracle process privileges to read the file. </a:t>
            </a:r>
            <a:endParaRPr lang="en-US" sz="1800" dirty="0" smtClean="0"/>
          </a:p>
          <a:p>
            <a:pPr algn="just"/>
            <a:r>
              <a:rPr lang="en-US" sz="1800" dirty="0" smtClean="0"/>
              <a:t>When </a:t>
            </a:r>
            <a:r>
              <a:rPr lang="en-US" sz="1800" dirty="0" smtClean="0"/>
              <a:t>the LOB row is deleted, the Oracle Server does not delete the file. </a:t>
            </a:r>
            <a:endParaRPr lang="en-US" sz="1800" dirty="0" smtClean="0"/>
          </a:p>
          <a:p>
            <a:pPr algn="just"/>
            <a:r>
              <a:rPr lang="en-US" sz="1800" dirty="0" smtClean="0"/>
              <a:t>The </a:t>
            </a:r>
            <a:r>
              <a:rPr lang="en-US" sz="1800" dirty="0" smtClean="0"/>
              <a:t>maximum size of an External LOB depends on the OS, but cannot exceed 4 GB. </a:t>
            </a:r>
            <a:endParaRPr lang="en-US" sz="1800" dirty="0" smtClean="0"/>
          </a:p>
          <a:p>
            <a:pPr algn="just"/>
            <a:r>
              <a:rPr lang="en-US" sz="1800" dirty="0" smtClean="0"/>
              <a:t>Oracle </a:t>
            </a:r>
            <a:r>
              <a:rPr lang="en-US" sz="1800" dirty="0" smtClean="0"/>
              <a:t>Backup and Recovery methods support only the LOB locators, not the physical files.</a:t>
            </a:r>
            <a:endParaRPr lang="en-US" sz="20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1.13:  BFILE type</a:t>
            </a:r>
            <a:r>
              <a:rPr lang="en-US" sz="1400" dirty="0" smtClean="0">
                <a:latin typeface="Candara"/>
              </a:rPr>
              <a:t>			</a:t>
            </a:r>
            <a:r>
              <a:rPr lang="en-US" sz="1200" b="1" dirty="0" smtClean="0">
                <a:latin typeface="Candara"/>
              </a:rPr>
              <a:t/>
            </a:r>
            <a:br>
              <a:rPr lang="en-US" sz="1200" b="1" dirty="0" smtClean="0">
                <a:latin typeface="Candara"/>
              </a:rPr>
            </a:br>
            <a:r>
              <a:rPr lang="en-US" dirty="0" smtClean="0">
                <a:latin typeface="Candara"/>
              </a:rPr>
              <a:t>Read-only BFILE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fontScale="70000" lnSpcReduction="20000"/>
          </a:bodyPr>
          <a:lstStyle/>
          <a:p>
            <a:r>
              <a:rPr lang="en-US" sz="1800" dirty="0" smtClean="0"/>
              <a:t>A DIRECTORY is a non-schema database object that enables the </a:t>
            </a:r>
            <a:r>
              <a:rPr lang="en-US" sz="1800" dirty="0" smtClean="0"/>
              <a:t>access </a:t>
            </a:r>
            <a:r>
              <a:rPr lang="en-US" sz="1800" dirty="0" smtClean="0"/>
              <a:t>and usage of BFILEs in Oracle </a:t>
            </a:r>
            <a:r>
              <a:rPr lang="en-US" sz="1800" dirty="0" smtClean="0"/>
              <a:t>Database.</a:t>
            </a:r>
            <a:endParaRPr lang="en-US" sz="1800" dirty="0" smtClean="0"/>
          </a:p>
          <a:p>
            <a:pPr>
              <a:buNone/>
            </a:pPr>
            <a:endParaRPr lang="en-US" sz="1800" dirty="0" smtClean="0"/>
          </a:p>
          <a:p>
            <a:pPr algn="just"/>
            <a:r>
              <a:rPr lang="en-US" sz="1800" dirty="0" smtClean="0"/>
              <a:t>A DIRECTORY specifies an alias for a directory on the file system of the server under which a BFILE is located. By granting suitable privileges for a DIRECTORY object, you can provide secure access to files in the corresponding directories on a user-by-user basis(certain directories can be made read-only or  inaccessible to certain users).</a:t>
            </a:r>
          </a:p>
          <a:p>
            <a:pPr algn="just">
              <a:buNone/>
            </a:pPr>
            <a:endParaRPr lang="en-US" sz="1800" dirty="0" smtClean="0"/>
          </a:p>
          <a:p>
            <a:pPr algn="just">
              <a:buNone/>
            </a:pPr>
            <a:r>
              <a:rPr lang="en-US" sz="2300" dirty="0" smtClean="0">
                <a:ln>
                  <a:solidFill>
                    <a:srgbClr val="00B0F0"/>
                  </a:solidFill>
                </a:ln>
                <a:solidFill>
                  <a:srgbClr val="00B0F0"/>
                </a:solidFill>
              </a:rPr>
              <a:t>GRANT READ ON DIRECTORY &lt;</a:t>
            </a:r>
            <a:r>
              <a:rPr lang="en-US" sz="2300" dirty="0" err="1" smtClean="0">
                <a:ln>
                  <a:solidFill>
                    <a:srgbClr val="00B0F0"/>
                  </a:solidFill>
                </a:ln>
                <a:solidFill>
                  <a:srgbClr val="00B0F0"/>
                </a:solidFill>
              </a:rPr>
              <a:t>DIRECTORY_name</a:t>
            </a:r>
            <a:r>
              <a:rPr lang="en-US" sz="2300" dirty="0" smtClean="0">
                <a:ln>
                  <a:solidFill>
                    <a:srgbClr val="00B0F0"/>
                  </a:solidFill>
                </a:ln>
                <a:solidFill>
                  <a:srgbClr val="00B0F0"/>
                </a:solidFill>
              </a:rPr>
              <a:t>&gt; to users;</a:t>
            </a:r>
          </a:p>
          <a:p>
            <a:pPr algn="just">
              <a:buNone/>
            </a:pPr>
            <a:r>
              <a:rPr lang="en-US" sz="2300" dirty="0" smtClean="0">
                <a:ln>
                  <a:solidFill>
                    <a:srgbClr val="00B0F0"/>
                  </a:solidFill>
                </a:ln>
                <a:solidFill>
                  <a:srgbClr val="00B0F0"/>
                </a:solidFill>
              </a:rPr>
              <a:t>GRANT WRITE ON DIRECTORY &lt;</a:t>
            </a:r>
            <a:r>
              <a:rPr lang="en-US" sz="2300" dirty="0" err="1" smtClean="0">
                <a:ln>
                  <a:solidFill>
                    <a:srgbClr val="00B0F0"/>
                  </a:solidFill>
                </a:ln>
                <a:solidFill>
                  <a:srgbClr val="00B0F0"/>
                </a:solidFill>
              </a:rPr>
              <a:t>DIRECTORY_name</a:t>
            </a:r>
            <a:r>
              <a:rPr lang="en-US" sz="2300" dirty="0" smtClean="0">
                <a:ln>
                  <a:solidFill>
                    <a:srgbClr val="00B0F0"/>
                  </a:solidFill>
                </a:ln>
                <a:solidFill>
                  <a:srgbClr val="00B0F0"/>
                </a:solidFill>
              </a:rPr>
              <a:t>&gt; to users;</a:t>
            </a:r>
          </a:p>
          <a:p>
            <a:pPr algn="just">
              <a:buNone/>
            </a:pPr>
            <a:r>
              <a:rPr lang="en-US" sz="2300" dirty="0" smtClean="0">
                <a:ln>
                  <a:solidFill>
                    <a:srgbClr val="00B0F0"/>
                  </a:solidFill>
                </a:ln>
                <a:solidFill>
                  <a:srgbClr val="00B0F0"/>
                </a:solidFill>
              </a:rPr>
              <a:t>GRANT ALL ON DIRECTORY &lt;</a:t>
            </a:r>
            <a:r>
              <a:rPr lang="en-US" sz="2300" dirty="0" err="1" smtClean="0">
                <a:ln>
                  <a:solidFill>
                    <a:srgbClr val="00B0F0"/>
                  </a:solidFill>
                </a:ln>
                <a:solidFill>
                  <a:srgbClr val="00B0F0"/>
                </a:solidFill>
              </a:rPr>
              <a:t>DIRECTORY_name</a:t>
            </a:r>
            <a:r>
              <a:rPr lang="en-US" sz="2300" dirty="0" smtClean="0">
                <a:ln>
                  <a:solidFill>
                    <a:srgbClr val="00B0F0"/>
                  </a:solidFill>
                </a:ln>
                <a:solidFill>
                  <a:srgbClr val="00B0F0"/>
                </a:solidFill>
              </a:rPr>
              <a:t>&gt; to users;</a:t>
            </a:r>
          </a:p>
          <a:p>
            <a:pPr algn="just">
              <a:buNone/>
            </a:pPr>
            <a:r>
              <a:rPr lang="en-US" sz="1800" dirty="0" smtClean="0"/>
              <a:t> </a:t>
            </a:r>
          </a:p>
          <a:p>
            <a:pPr algn="just"/>
            <a:r>
              <a:rPr lang="en-US" sz="1800" dirty="0" smtClean="0"/>
              <a:t>Also, these DIRECTORY objects can be used while referring to files(open, close, read, and so on) in PLSQL. Thus, it provides application abstraction from hard-coded path-names and gives flexibility in managing file-locations.</a:t>
            </a:r>
          </a:p>
          <a:p>
            <a:pPr algn="just">
              <a:buNone/>
            </a:pPr>
            <a:r>
              <a:rPr lang="en-US" sz="1800" dirty="0" smtClean="0"/>
              <a:t> </a:t>
            </a:r>
          </a:p>
          <a:p>
            <a:pPr algn="just"/>
            <a:r>
              <a:rPr lang="en-US" sz="1800" dirty="0" smtClean="0"/>
              <a:t>The DIRECTORY object is owned by SYS and created by the DBA(or any other user with CREATE ANY DIRECTORY privilege). The DIRECTORY object has object-privileges unlike other non-schema objects. Privileges to DIRECTORY object can be Granted and Revoked.</a:t>
            </a:r>
          </a:p>
          <a:p>
            <a:pPr algn="just">
              <a:buNone/>
            </a:pPr>
            <a:r>
              <a:rPr lang="en-US" sz="1800" dirty="0" smtClean="0"/>
              <a:t> </a:t>
            </a:r>
          </a:p>
          <a:p>
            <a:pPr algn="just"/>
            <a:r>
              <a:rPr lang="en-US" sz="1800" dirty="0" smtClean="0"/>
              <a:t>The DIRECTORY object information is stored in the DBA_DIRECTORIES and ALL_DIRECTORIES data-dictionary views.</a:t>
            </a:r>
            <a:endParaRPr lang="en-US" sz="18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1.14:  Directory Object</a:t>
            </a:r>
            <a:r>
              <a:rPr lang="en-US" sz="1400" dirty="0" smtClean="0">
                <a:latin typeface="Candara"/>
              </a:rPr>
              <a:t>			</a:t>
            </a:r>
            <a:r>
              <a:rPr lang="en-US" sz="1200" b="1" dirty="0" smtClean="0">
                <a:latin typeface="Candara"/>
              </a:rPr>
              <a:t/>
            </a:r>
            <a:br>
              <a:rPr lang="en-US" sz="1200" b="1" dirty="0" smtClean="0">
                <a:latin typeface="Candara"/>
              </a:rPr>
            </a:br>
            <a:r>
              <a:rPr lang="en-US" dirty="0" smtClean="0">
                <a:latin typeface="Candara"/>
              </a:rPr>
              <a:t>Abstraction for an OS folder path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Autofit/>
          </a:bodyPr>
          <a:lstStyle/>
          <a:p>
            <a:r>
              <a:rPr lang="en-US" sz="1600" dirty="0" smtClean="0"/>
              <a:t>DIRECTORY </a:t>
            </a:r>
            <a:r>
              <a:rPr lang="en-US" sz="1600" dirty="0" smtClean="0"/>
              <a:t>objects should not point to paths that contain your database files(data files, log files and/or control files), because tampering with these files could corrupt the database.</a:t>
            </a:r>
          </a:p>
          <a:p>
            <a:pPr>
              <a:buNone/>
            </a:pPr>
            <a:r>
              <a:rPr lang="en-US" sz="1600" dirty="0" smtClean="0"/>
              <a:t> </a:t>
            </a:r>
          </a:p>
          <a:p>
            <a:r>
              <a:rPr lang="en-US" sz="1600" dirty="0" smtClean="0"/>
              <a:t>The CREATE ANY DIRECTORY and DROP ANY DIRECTORY system privileges should be used carefully and not granted to users indiscriminately.</a:t>
            </a:r>
          </a:p>
          <a:p>
            <a:pPr>
              <a:buNone/>
            </a:pPr>
            <a:r>
              <a:rPr lang="en-US" sz="1600" dirty="0" smtClean="0"/>
              <a:t> </a:t>
            </a:r>
          </a:p>
          <a:p>
            <a:r>
              <a:rPr lang="en-US" sz="1600" dirty="0" smtClean="0"/>
              <a:t>All </a:t>
            </a:r>
            <a:r>
              <a:rPr lang="en-US" sz="1600" dirty="0" smtClean="0"/>
              <a:t>DIRECTORY objects are non-schema objects, all are owned by SYS.</a:t>
            </a:r>
          </a:p>
          <a:p>
            <a:pPr>
              <a:buNone/>
            </a:pPr>
            <a:r>
              <a:rPr lang="en-US" sz="1600" dirty="0" smtClean="0"/>
              <a:t> </a:t>
            </a:r>
          </a:p>
          <a:p>
            <a:r>
              <a:rPr lang="en-US" sz="1600" dirty="0" smtClean="0"/>
              <a:t>First create the OS Directory paths with appropriate permissions and then create the DIRECTORY objects, as Oracle does not create the OS paths.</a:t>
            </a:r>
          </a:p>
          <a:p>
            <a:pPr>
              <a:buNone/>
            </a:pPr>
            <a:r>
              <a:rPr lang="en-US" sz="1600" dirty="0" smtClean="0"/>
              <a:t> </a:t>
            </a:r>
          </a:p>
          <a:p>
            <a:r>
              <a:rPr lang="en-US" sz="1600" dirty="0" smtClean="0"/>
              <a:t>If you migrate the database to a different OS, you will be required to change the path value of the DIRECTORY object using the REPLACE option</a:t>
            </a:r>
          </a:p>
          <a:p>
            <a:pPr>
              <a:buNone/>
            </a:pPr>
            <a:r>
              <a:rPr lang="en-US" sz="1600" dirty="0" smtClean="0"/>
              <a:t>	</a:t>
            </a:r>
            <a:r>
              <a:rPr lang="en-US" sz="1600" dirty="0" smtClean="0"/>
              <a:t>	</a:t>
            </a:r>
            <a:r>
              <a:rPr lang="en-US" sz="1600" dirty="0" smtClean="0">
                <a:ln>
                  <a:solidFill>
                    <a:srgbClr val="00B0F0"/>
                  </a:solidFill>
                </a:ln>
                <a:solidFill>
                  <a:srgbClr val="00B0F0"/>
                </a:solidFill>
              </a:rPr>
              <a:t>create </a:t>
            </a:r>
            <a:r>
              <a:rPr lang="en-US" sz="1600" dirty="0" smtClean="0">
                <a:ln>
                  <a:solidFill>
                    <a:srgbClr val="00B0F0"/>
                  </a:solidFill>
                </a:ln>
                <a:solidFill>
                  <a:srgbClr val="00B0F0"/>
                </a:solidFill>
              </a:rPr>
              <a:t>or replace directory x as 'E:\hemant';</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1.14:  Directory Object</a:t>
            </a:r>
            <a:r>
              <a:rPr lang="en-US" sz="1400" dirty="0" smtClean="0">
                <a:latin typeface="Candara"/>
              </a:rPr>
              <a:t>							…..</a:t>
            </a:r>
            <a:r>
              <a:rPr lang="en-US" sz="1400" dirty="0" err="1" smtClean="0">
                <a:latin typeface="Candara"/>
              </a:rPr>
              <a:t>contd</a:t>
            </a:r>
            <a:r>
              <a:rPr lang="en-US" sz="1400" dirty="0" smtClean="0">
                <a:latin typeface="Candara"/>
              </a:rPr>
              <a:t>	</a:t>
            </a:r>
            <a:r>
              <a:rPr lang="en-US" sz="1200" b="1" dirty="0" smtClean="0">
                <a:latin typeface="Candara"/>
              </a:rPr>
              <a:t/>
            </a:r>
            <a:br>
              <a:rPr lang="en-US" sz="1200" b="1" dirty="0" smtClean="0">
                <a:latin typeface="Candara"/>
              </a:rPr>
            </a:br>
            <a:r>
              <a:rPr lang="en-US" dirty="0" smtClean="0">
                <a:latin typeface="Candara"/>
              </a:rPr>
              <a:t>G</a:t>
            </a:r>
            <a:r>
              <a:rPr lang="en-US" dirty="0" smtClean="0">
                <a:latin typeface="Candara"/>
              </a:rPr>
              <a:t>uidelines for Directory Object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p:cNvSpPr>
          <p:nvPr/>
        </p:nvSpPr>
        <p:spPr bwMode="auto">
          <a:xfrm>
            <a:off x="390525" y="129781"/>
            <a:ext cx="8153400" cy="536972"/>
          </a:xfrm>
          <a:prstGeom prst="rect">
            <a:avLst/>
          </a:prstGeom>
          <a:noFill/>
          <a:ln w="9525">
            <a:noFill/>
            <a:miter lim="800000"/>
            <a:headEnd/>
            <a:tailEnd/>
          </a:ln>
        </p:spPr>
        <p:txBody>
          <a:bodyPr anchor="ctr"/>
          <a:lstStyle/>
          <a:p>
            <a:pPr eaLnBrk="0" hangingPunct="0">
              <a:lnSpc>
                <a:spcPct val="80000"/>
              </a:lnSpc>
            </a:pPr>
            <a:r>
              <a:rPr lang="en-US" sz="2800" b="1" dirty="0" smtClean="0">
                <a:latin typeface="Candara"/>
                <a:ea typeface="+mj-ea"/>
                <a:cs typeface="Arial" pitchFamily="34" charset="0"/>
              </a:rPr>
              <a:t>Lesson Objectives</a:t>
            </a:r>
          </a:p>
        </p:txBody>
      </p:sp>
      <p:sp>
        <p:nvSpPr>
          <p:cNvPr id="5123" name="Content Placeholder 12"/>
          <p:cNvSpPr>
            <a:spLocks/>
          </p:cNvSpPr>
          <p:nvPr/>
        </p:nvSpPr>
        <p:spPr bwMode="auto">
          <a:xfrm>
            <a:off x="319088" y="925116"/>
            <a:ext cx="6157912" cy="3770709"/>
          </a:xfrm>
          <a:prstGeom prst="rect">
            <a:avLst/>
          </a:prstGeom>
          <a:noFill/>
          <a:ln w="9525">
            <a:noFill/>
            <a:miter lim="800000"/>
            <a:headEnd/>
            <a:tailEnd/>
          </a:ln>
        </p:spPr>
        <p:txBody>
          <a:bodyPr/>
          <a:lstStyle/>
          <a:p>
            <a:r>
              <a:rPr lang="en-US" dirty="0" smtClean="0"/>
              <a:t>On completion of this lesson on REF Cursors, you will be able to:</a:t>
            </a:r>
          </a:p>
          <a:p>
            <a:pPr lvl="1"/>
            <a:r>
              <a:rPr lang="en-US" dirty="0" smtClean="0"/>
              <a:t>Need </a:t>
            </a:r>
            <a:r>
              <a:rPr lang="en-US" dirty="0" smtClean="0"/>
              <a:t>for </a:t>
            </a:r>
            <a:r>
              <a:rPr lang="en-US" dirty="0" smtClean="0"/>
              <a:t>LOBs</a:t>
            </a:r>
            <a:endParaRPr lang="en-US" dirty="0" smtClean="0"/>
          </a:p>
          <a:p>
            <a:pPr lvl="1"/>
            <a:r>
              <a:rPr lang="en-US" dirty="0" smtClean="0"/>
              <a:t>Types of LOBs</a:t>
            </a:r>
            <a:endParaRPr lang="en-US" dirty="0" smtClean="0"/>
          </a:p>
          <a:p>
            <a:pPr lvl="1" algn="just"/>
            <a:r>
              <a:rPr lang="en-US" dirty="0" smtClean="0"/>
              <a:t>Comparison of LOBs with LONGs</a:t>
            </a:r>
            <a:endParaRPr lang="en-US" dirty="0" smtClean="0"/>
          </a:p>
          <a:p>
            <a:pPr lvl="1"/>
            <a:r>
              <a:rPr lang="en-US" dirty="0" smtClean="0"/>
              <a:t>Components of LOBs</a:t>
            </a:r>
            <a:endParaRPr lang="en-US" dirty="0" smtClean="0"/>
          </a:p>
          <a:p>
            <a:pPr lvl="1"/>
            <a:r>
              <a:rPr lang="en-US" dirty="0" smtClean="0"/>
              <a:t>Working with </a:t>
            </a:r>
            <a:r>
              <a:rPr lang="en-US" dirty="0" smtClean="0"/>
              <a:t>BFILEs.</a:t>
            </a:r>
          </a:p>
          <a:p>
            <a:pPr lvl="1"/>
            <a:r>
              <a:rPr lang="en-US" dirty="0" smtClean="0"/>
              <a:t>Use of DBMS_LOB for working with LOBs</a:t>
            </a:r>
          </a:p>
          <a:p>
            <a:pPr lvl="1"/>
            <a:r>
              <a:rPr lang="en-US" dirty="0" smtClean="0"/>
              <a:t>Initializing and Populating LOB columns</a:t>
            </a:r>
          </a:p>
          <a:p>
            <a:pPr lvl="1"/>
            <a:r>
              <a:rPr lang="en-US" dirty="0" smtClean="0"/>
              <a:t>Managing Internal LOBs</a:t>
            </a:r>
          </a:p>
          <a:p>
            <a:pPr lvl="1"/>
            <a:r>
              <a:rPr lang="en-US" dirty="0" smtClean="0"/>
              <a:t>Loading BLOB data using BFILE</a:t>
            </a:r>
          </a:p>
          <a:p>
            <a:pPr lvl="1"/>
            <a:r>
              <a:rPr lang="en-US" dirty="0" smtClean="0"/>
              <a:t>SQL LOADER support for LOBs</a:t>
            </a:r>
            <a:endParaRPr lang="en-US" dirty="0"/>
          </a:p>
        </p:txBody>
      </p:sp>
      <p:grpSp>
        <p:nvGrpSpPr>
          <p:cNvPr id="2" name="Group 17"/>
          <p:cNvGrpSpPr>
            <a:grpSpLocks/>
          </p:cNvGrpSpPr>
          <p:nvPr/>
        </p:nvGrpSpPr>
        <p:grpSpPr bwMode="auto">
          <a:xfrm>
            <a:off x="6934200" y="1182291"/>
            <a:ext cx="1716088" cy="1103709"/>
            <a:chOff x="4176" y="993"/>
            <a:chExt cx="1273" cy="1119"/>
          </a:xfrm>
        </p:grpSpPr>
        <p:sp>
          <p:nvSpPr>
            <p:cNvPr id="512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5126" name="Picture 16"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Tree>
    <p:extLst>
      <p:ext uri="{BB962C8B-B14F-4D97-AF65-F5344CB8AC3E}">
        <p14:creationId xmlns:p14="http://schemas.microsoft.com/office/powerpoint/2010/main" xmlns="" val="210533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92506" y="926305"/>
            <a:ext cx="8951494" cy="3838199"/>
          </a:xfrm>
        </p:spPr>
        <p:txBody>
          <a:bodyPr>
            <a:noAutofit/>
          </a:bodyPr>
          <a:lstStyle/>
          <a:p>
            <a:r>
              <a:rPr lang="en-US" sz="2000" dirty="0" smtClean="0"/>
              <a:t>Managing BFILEs requires coordination between the Database or System Administrator and between the Developer and the User of the files.</a:t>
            </a:r>
          </a:p>
          <a:p>
            <a:pPr>
              <a:buNone/>
            </a:pPr>
            <a:endParaRPr lang="en-US" sz="2000" dirty="0" smtClean="0"/>
          </a:p>
          <a:p>
            <a:r>
              <a:rPr lang="en-US" sz="2000" dirty="0" smtClean="0"/>
              <a:t>The Database or System Administrator should perform the following privileged tasks :</a:t>
            </a:r>
          </a:p>
          <a:p>
            <a:pPr lvl="1" algn="just"/>
            <a:r>
              <a:rPr lang="en-US" sz="2000" dirty="0" smtClean="0"/>
              <a:t>	</a:t>
            </a:r>
            <a:r>
              <a:rPr lang="en-US" sz="2000" dirty="0" smtClean="0"/>
              <a:t>Create </a:t>
            </a:r>
            <a:r>
              <a:rPr lang="en-US" sz="2000" dirty="0" smtClean="0"/>
              <a:t>the OS Directory and set permissions so that the Oracle Server </a:t>
            </a:r>
            <a:r>
              <a:rPr lang="en-US" sz="2000" dirty="0" smtClean="0"/>
              <a:t>	can read </a:t>
            </a:r>
            <a:r>
              <a:rPr lang="en-US" sz="2000" dirty="0" smtClean="0"/>
              <a:t>the </a:t>
            </a:r>
            <a:r>
              <a:rPr lang="en-US" sz="2000" dirty="0" smtClean="0"/>
              <a:t> contents </a:t>
            </a:r>
            <a:r>
              <a:rPr lang="en-US" sz="2000" dirty="0" smtClean="0"/>
              <a:t>of the OS </a:t>
            </a:r>
            <a:r>
              <a:rPr lang="en-US" sz="2000" dirty="0" smtClean="0"/>
              <a:t>Directory</a:t>
            </a:r>
            <a:r>
              <a:rPr lang="en-US" sz="2000" dirty="0" smtClean="0"/>
              <a:t>. Load the files in the OS </a:t>
            </a:r>
            <a:r>
              <a:rPr lang="en-US" sz="2000" dirty="0" smtClean="0"/>
              <a:t>	Directory</a:t>
            </a:r>
            <a:endParaRPr lang="en-US" sz="2000" dirty="0" smtClean="0"/>
          </a:p>
          <a:p>
            <a:pPr lvl="1" algn="just"/>
            <a:r>
              <a:rPr lang="en-US" sz="2000" dirty="0" smtClean="0"/>
              <a:t>	</a:t>
            </a:r>
            <a:r>
              <a:rPr lang="en-US" sz="2000" dirty="0" smtClean="0"/>
              <a:t>Create </a:t>
            </a:r>
            <a:r>
              <a:rPr lang="en-US" sz="2000" dirty="0" smtClean="0"/>
              <a:t>the database DIRECTORY object that references the OS </a:t>
            </a:r>
            <a:r>
              <a:rPr lang="en-US" sz="2000" dirty="0" smtClean="0"/>
              <a:t>	Directory</a:t>
            </a:r>
            <a:endParaRPr lang="en-US" sz="2000" dirty="0" smtClean="0"/>
          </a:p>
          <a:p>
            <a:pPr lvl="1" algn="just"/>
            <a:r>
              <a:rPr lang="en-US" sz="2000" dirty="0" smtClean="0"/>
              <a:t>	</a:t>
            </a:r>
            <a:r>
              <a:rPr lang="en-US" sz="2000" dirty="0" smtClean="0"/>
              <a:t>Grant </a:t>
            </a:r>
            <a:r>
              <a:rPr lang="en-US" sz="2000" dirty="0" smtClean="0"/>
              <a:t>READ privileges on the database DIRECTORY object to </a:t>
            </a:r>
            <a:r>
              <a:rPr lang="en-US" sz="2000" dirty="0" smtClean="0"/>
              <a:t>	database 	users  requiring </a:t>
            </a:r>
            <a:r>
              <a:rPr lang="en-US" sz="2000" dirty="0" smtClean="0"/>
              <a:t>access to it.</a:t>
            </a:r>
          </a:p>
          <a:p>
            <a:pPr>
              <a:buNone/>
            </a:pPr>
            <a:r>
              <a:rPr lang="en-US" sz="1800" dirty="0" smtClean="0"/>
              <a:t> </a:t>
            </a:r>
            <a:endParaRPr lang="en-US" sz="18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1.14:  Directory Object</a:t>
            </a:r>
            <a:r>
              <a:rPr lang="en-US" sz="1400" dirty="0" smtClean="0">
                <a:latin typeface="Candara"/>
              </a:rPr>
              <a:t>							…..</a:t>
            </a:r>
            <a:r>
              <a:rPr lang="en-US" sz="1400" dirty="0" err="1" smtClean="0">
                <a:latin typeface="Candara"/>
              </a:rPr>
              <a:t>contd</a:t>
            </a:r>
            <a:r>
              <a:rPr lang="en-US" sz="1400" dirty="0" smtClean="0">
                <a:latin typeface="Candara"/>
              </a:rPr>
              <a:t>	</a:t>
            </a:r>
            <a:r>
              <a:rPr lang="en-US" sz="1200" b="1" dirty="0" smtClean="0">
                <a:latin typeface="Candara"/>
              </a:rPr>
              <a:t/>
            </a:r>
            <a:br>
              <a:rPr lang="en-US" sz="1200" b="1" dirty="0" smtClean="0">
                <a:latin typeface="Candara"/>
              </a:rPr>
            </a:br>
            <a:r>
              <a:rPr lang="en-US" dirty="0" smtClean="0">
                <a:latin typeface="Candara"/>
              </a:rPr>
              <a:t>Managing BFILEs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Autofit/>
          </a:bodyPr>
          <a:lstStyle/>
          <a:p>
            <a:r>
              <a:rPr lang="en-US" sz="2000" dirty="0" smtClean="0"/>
              <a:t>The </a:t>
            </a:r>
            <a:r>
              <a:rPr lang="en-US" sz="2000" dirty="0" smtClean="0"/>
              <a:t>Designer, application developer or user should perform the following tasks :</a:t>
            </a:r>
          </a:p>
          <a:p>
            <a:pPr lvl="1"/>
            <a:r>
              <a:rPr lang="en-US" sz="2000" dirty="0" smtClean="0"/>
              <a:t>Create </a:t>
            </a:r>
            <a:r>
              <a:rPr lang="en-US" sz="2000" dirty="0" smtClean="0"/>
              <a:t>a table containing a column with BFILE data-type</a:t>
            </a:r>
          </a:p>
          <a:p>
            <a:pPr lvl="1" algn="just"/>
            <a:r>
              <a:rPr lang="en-US" sz="2000" dirty="0" smtClean="0"/>
              <a:t>Insert </a:t>
            </a:r>
            <a:r>
              <a:rPr lang="en-US" sz="2000" dirty="0" smtClean="0"/>
              <a:t>rows into the table using the BFILENAME function to populate the BFILE column associating the field to an OS file in the named DIRECTORY</a:t>
            </a:r>
          </a:p>
          <a:p>
            <a:pPr lvl="1"/>
            <a:r>
              <a:rPr lang="en-US" sz="2000" dirty="0" smtClean="0"/>
              <a:t>Write </a:t>
            </a:r>
            <a:r>
              <a:rPr lang="en-US" sz="2000" dirty="0" smtClean="0"/>
              <a:t>PLSQL sub-programs that :</a:t>
            </a:r>
          </a:p>
          <a:p>
            <a:pPr lvl="2"/>
            <a:r>
              <a:rPr lang="en-US" sz="2000" dirty="0" smtClean="0"/>
              <a:t>Declare </a:t>
            </a:r>
            <a:r>
              <a:rPr lang="en-US" sz="2000" dirty="0" smtClean="0"/>
              <a:t>and Initialize the BFILE LOB Locator</a:t>
            </a:r>
          </a:p>
          <a:p>
            <a:pPr lvl="2" algn="just"/>
            <a:r>
              <a:rPr lang="en-US" sz="2000" dirty="0" smtClean="0"/>
              <a:t>Select </a:t>
            </a:r>
            <a:r>
              <a:rPr lang="en-US" sz="2000" dirty="0" smtClean="0"/>
              <a:t>the row and column containing the BFILE into the LOB locator</a:t>
            </a:r>
          </a:p>
          <a:p>
            <a:pPr lvl="2"/>
            <a:r>
              <a:rPr lang="en-US" sz="2000" dirty="0" smtClean="0"/>
              <a:t>Read </a:t>
            </a:r>
            <a:r>
              <a:rPr lang="en-US" sz="2000" dirty="0" smtClean="0"/>
              <a:t>the BFILE with a DBMS_LOB function, using the locator file reference</a:t>
            </a:r>
            <a:endParaRPr lang="en-US" sz="20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1.14:  Directory Object</a:t>
            </a:r>
            <a:r>
              <a:rPr lang="en-US" sz="1400" dirty="0" smtClean="0">
                <a:latin typeface="Candara"/>
              </a:rPr>
              <a:t>						</a:t>
            </a:r>
            <a:r>
              <a:rPr lang="en-US" sz="1200" b="1" dirty="0" smtClean="0">
                <a:latin typeface="Candara"/>
              </a:rPr>
              <a:t/>
            </a:r>
            <a:br>
              <a:rPr lang="en-US" sz="1200" b="1" dirty="0" smtClean="0">
                <a:latin typeface="Candara"/>
              </a:rPr>
            </a:br>
            <a:r>
              <a:rPr lang="en-US" dirty="0" smtClean="0">
                <a:latin typeface="Candara"/>
              </a:rPr>
              <a:t>Managing BFILEs						….</a:t>
            </a:r>
            <a:r>
              <a:rPr lang="en-US" dirty="0" err="1" smtClean="0">
                <a:latin typeface="Candara"/>
              </a:rPr>
              <a:t>contd</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Autofit/>
          </a:bodyPr>
          <a:lstStyle/>
          <a:p>
            <a:r>
              <a:rPr lang="en-US" sz="2000" dirty="0" smtClean="0"/>
              <a:t>At the OS, create folder ‘D:\Photos’ containing video files ‘video1.mp4’ and ‘video2.mp4</a:t>
            </a:r>
            <a:r>
              <a:rPr lang="en-US" sz="2000" dirty="0" smtClean="0"/>
              <a:t>’</a:t>
            </a:r>
          </a:p>
          <a:p>
            <a:r>
              <a:rPr lang="en-US" sz="2000" dirty="0" smtClean="0"/>
              <a:t>Grant appropriate privileges to </a:t>
            </a:r>
            <a:r>
              <a:rPr lang="en-US" sz="2000" dirty="0" err="1" smtClean="0"/>
              <a:t>scott</a:t>
            </a:r>
            <a:r>
              <a:rPr lang="en-US" sz="2000" dirty="0" smtClean="0"/>
              <a:t> user : </a:t>
            </a:r>
            <a:endParaRPr lang="en-US" sz="2000" dirty="0" smtClean="0"/>
          </a:p>
          <a:p>
            <a:pPr>
              <a:buNone/>
            </a:pPr>
            <a:r>
              <a:rPr lang="en-US" sz="1600" dirty="0" smtClean="0">
                <a:ln>
                  <a:solidFill>
                    <a:srgbClr val="00B0F0"/>
                  </a:solidFill>
                </a:ln>
                <a:solidFill>
                  <a:srgbClr val="00B0F0"/>
                </a:solidFill>
              </a:rPr>
              <a:t>		Connect </a:t>
            </a:r>
            <a:r>
              <a:rPr lang="en-US" sz="1600" dirty="0" smtClean="0">
                <a:ln>
                  <a:solidFill>
                    <a:srgbClr val="00B0F0"/>
                  </a:solidFill>
                </a:ln>
                <a:solidFill>
                  <a:srgbClr val="00B0F0"/>
                </a:solidFill>
              </a:rPr>
              <a:t>system/</a:t>
            </a:r>
            <a:r>
              <a:rPr lang="en-US" sz="1600" dirty="0" err="1" smtClean="0">
                <a:ln>
                  <a:solidFill>
                    <a:srgbClr val="00B0F0"/>
                  </a:solidFill>
                </a:ln>
                <a:solidFill>
                  <a:srgbClr val="00B0F0"/>
                </a:solidFill>
              </a:rPr>
              <a:t>abc</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Grant </a:t>
            </a:r>
            <a:r>
              <a:rPr lang="en-US" sz="1600" dirty="0" smtClean="0">
                <a:ln>
                  <a:solidFill>
                    <a:srgbClr val="00B0F0"/>
                  </a:solidFill>
                </a:ln>
                <a:solidFill>
                  <a:srgbClr val="00B0F0"/>
                </a:solidFill>
              </a:rPr>
              <a:t>CREATE ANY DIRECTORY to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Grant </a:t>
            </a:r>
            <a:r>
              <a:rPr lang="en-US" sz="1600" dirty="0" smtClean="0">
                <a:ln>
                  <a:solidFill>
                    <a:srgbClr val="00B0F0"/>
                  </a:solidFill>
                </a:ln>
                <a:solidFill>
                  <a:srgbClr val="00B0F0"/>
                </a:solidFill>
              </a:rPr>
              <a:t>DROP ANY DIRECTORY to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a:t>
            </a:r>
          </a:p>
          <a:p>
            <a:r>
              <a:rPr lang="en-US" sz="1600" dirty="0" smtClean="0">
                <a:ln>
                  <a:solidFill>
                    <a:srgbClr val="00B0F0"/>
                  </a:solidFill>
                </a:ln>
                <a:solidFill>
                  <a:srgbClr val="00B0F0"/>
                </a:solidFill>
              </a:rPr>
              <a:t> </a:t>
            </a:r>
            <a:r>
              <a:rPr lang="en-US" sz="2000" dirty="0" smtClean="0"/>
              <a:t>C</a:t>
            </a:r>
            <a:r>
              <a:rPr lang="en-US" sz="2000" dirty="0" smtClean="0"/>
              <a:t>onnect  as </a:t>
            </a:r>
            <a:r>
              <a:rPr lang="en-US" sz="2000" dirty="0" err="1" smtClean="0"/>
              <a:t>scott</a:t>
            </a:r>
            <a:r>
              <a:rPr lang="en-US" sz="2000" dirty="0" smtClean="0"/>
              <a:t>  </a:t>
            </a:r>
            <a:r>
              <a:rPr lang="en-US" sz="2000" dirty="0" smtClean="0"/>
              <a:t>: </a:t>
            </a:r>
          </a:p>
          <a:p>
            <a:pPr>
              <a:buNone/>
            </a:pPr>
            <a:r>
              <a:rPr lang="en-US" sz="1600" dirty="0" smtClean="0">
                <a:ln>
                  <a:solidFill>
                    <a:srgbClr val="00B0F0"/>
                  </a:solidFill>
                </a:ln>
                <a:solidFill>
                  <a:srgbClr val="00B0F0"/>
                </a:solidFill>
              </a:rPr>
              <a:t>		Conn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abc</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employee(</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 number, </a:t>
            </a:r>
            <a:r>
              <a:rPr lang="en-US" sz="1600" dirty="0" err="1" smtClean="0">
                <a:ln>
                  <a:solidFill>
                    <a:srgbClr val="00B0F0"/>
                  </a:solidFill>
                </a:ln>
                <a:solidFill>
                  <a:srgbClr val="00B0F0"/>
                </a:solidFill>
              </a:rPr>
              <a:t>empname</a:t>
            </a:r>
            <a:r>
              <a:rPr lang="en-US" sz="1600" dirty="0" smtClean="0">
                <a:ln>
                  <a:solidFill>
                    <a:srgbClr val="00B0F0"/>
                  </a:solidFill>
                </a:ln>
                <a:solidFill>
                  <a:srgbClr val="00B0F0"/>
                </a:solidFill>
              </a:rPr>
              <a:t> varchar2(30));</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employee values(1,’Ram’);</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employee values(2,’Laxman’);</a:t>
            </a:r>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1.15:  BFILE columns in table</a:t>
            </a:r>
            <a:r>
              <a:rPr lang="en-US" sz="1400" dirty="0" smtClean="0">
                <a:latin typeface="Candara"/>
              </a:rPr>
              <a:t>						</a:t>
            </a:r>
            <a:r>
              <a:rPr lang="en-US" sz="1200" b="1" dirty="0" smtClean="0">
                <a:latin typeface="Candara"/>
              </a:rPr>
              <a:t/>
            </a:r>
            <a:br>
              <a:rPr lang="en-US" sz="1200" b="1" dirty="0" smtClean="0">
                <a:latin typeface="Candara"/>
              </a:rPr>
            </a:br>
            <a:r>
              <a:rPr lang="en-US" dirty="0" smtClean="0"/>
              <a:t>Populating </a:t>
            </a:r>
            <a:r>
              <a:rPr lang="en-US" dirty="0" smtClean="0"/>
              <a:t>BFILE Columns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Autofit/>
          </a:bodyPr>
          <a:lstStyle/>
          <a:p>
            <a:r>
              <a:rPr lang="en-US" sz="2000" dirty="0" smtClean="0"/>
              <a:t>Alter the table to add a column named video</a:t>
            </a:r>
          </a:p>
          <a:p>
            <a:pPr lvl="1">
              <a:buNone/>
            </a:pPr>
            <a:r>
              <a:rPr lang="en-US" sz="1200" dirty="0" smtClean="0">
                <a:ln>
                  <a:solidFill>
                    <a:srgbClr val="00B0F0"/>
                  </a:solidFill>
                </a:ln>
                <a:solidFill>
                  <a:srgbClr val="00B0F0"/>
                </a:solidFill>
              </a:rPr>
              <a:t>		</a:t>
            </a:r>
            <a:r>
              <a:rPr lang="en-US" sz="1600" dirty="0" smtClean="0">
                <a:ln>
                  <a:solidFill>
                    <a:srgbClr val="00B0F0"/>
                  </a:solidFill>
                </a:ln>
                <a:solidFill>
                  <a:srgbClr val="00B0F0"/>
                </a:solidFill>
              </a:rPr>
              <a:t>Alter </a:t>
            </a:r>
            <a:r>
              <a:rPr lang="en-US" sz="1600" dirty="0" smtClean="0">
                <a:ln>
                  <a:solidFill>
                    <a:srgbClr val="00B0F0"/>
                  </a:solidFill>
                </a:ln>
                <a:solidFill>
                  <a:srgbClr val="00B0F0"/>
                </a:solidFill>
              </a:rPr>
              <a:t>table employee add video BFILE;</a:t>
            </a:r>
          </a:p>
          <a:p>
            <a:pPr lvl="1"/>
            <a:endParaRPr lang="en-US" sz="1200" dirty="0" smtClean="0">
              <a:ln>
                <a:solidFill>
                  <a:srgbClr val="00B0F0"/>
                </a:solidFill>
              </a:ln>
              <a:solidFill>
                <a:srgbClr val="00B0F0"/>
              </a:solidFill>
            </a:endParaRPr>
          </a:p>
          <a:p>
            <a:r>
              <a:rPr lang="en-US" sz="1600" dirty="0" smtClean="0">
                <a:ln>
                  <a:solidFill>
                    <a:srgbClr val="00B0F0"/>
                  </a:solidFill>
                </a:ln>
                <a:solidFill>
                  <a:srgbClr val="00B0F0"/>
                </a:solidFill>
              </a:rPr>
              <a:t> </a:t>
            </a:r>
            <a:r>
              <a:rPr lang="en-US" sz="2000" dirty="0" smtClean="0"/>
              <a:t>Create a Directory Object and verify the creation : </a:t>
            </a:r>
            <a:endParaRPr lang="en-US" sz="2000" dirty="0" smtClean="0"/>
          </a:p>
          <a:p>
            <a:pPr>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or replace Directory </a:t>
            </a:r>
            <a:r>
              <a:rPr lang="en-US" sz="1600" dirty="0" err="1" smtClean="0">
                <a:ln>
                  <a:solidFill>
                    <a:srgbClr val="00B0F0"/>
                  </a:solidFill>
                </a:ln>
                <a:solidFill>
                  <a:srgbClr val="00B0F0"/>
                </a:solidFill>
              </a:rPr>
              <a:t>data_files</a:t>
            </a:r>
            <a:r>
              <a:rPr lang="en-US" sz="1600" dirty="0" smtClean="0">
                <a:ln>
                  <a:solidFill>
                    <a:srgbClr val="00B0F0"/>
                  </a:solidFill>
                </a:ln>
                <a:solidFill>
                  <a:srgbClr val="00B0F0"/>
                </a:solidFill>
              </a:rPr>
              <a:t> as 'd:\photos';</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select </a:t>
            </a:r>
            <a:r>
              <a:rPr lang="en-US" sz="1600" dirty="0" smtClean="0">
                <a:ln>
                  <a:solidFill>
                    <a:srgbClr val="00B0F0"/>
                  </a:solidFill>
                </a:ln>
                <a:solidFill>
                  <a:srgbClr val="00B0F0"/>
                </a:solidFill>
              </a:rPr>
              <a:t>owner, DIRECTORY_NAME,DIRECTORY_PATH from </a:t>
            </a:r>
            <a:r>
              <a:rPr lang="en-US" sz="1600" dirty="0" err="1" smtClean="0">
                <a:ln>
                  <a:solidFill>
                    <a:srgbClr val="00B0F0"/>
                  </a:solidFill>
                </a:ln>
                <a:solidFill>
                  <a:srgbClr val="00B0F0"/>
                </a:solidFill>
              </a:rPr>
              <a:t>all_directories</a:t>
            </a:r>
            <a:r>
              <a:rPr lang="en-US" sz="1600" dirty="0" smtClean="0">
                <a:ln>
                  <a:solidFill>
                    <a:srgbClr val="00B0F0"/>
                  </a:solidFill>
                </a:ln>
                <a:solidFill>
                  <a:srgbClr val="00B0F0"/>
                </a:solidFill>
              </a:rPr>
              <a:t> where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directory_name</a:t>
            </a:r>
            <a:r>
              <a:rPr lang="en-US" sz="1600" dirty="0" smtClean="0">
                <a:ln>
                  <a:solidFill>
                    <a:srgbClr val="00B0F0"/>
                  </a:solidFill>
                </a:ln>
                <a:solidFill>
                  <a:srgbClr val="00B0F0"/>
                </a:solidFill>
              </a:rPr>
              <a:t>=’DATA_FILES</a:t>
            </a:r>
            <a:r>
              <a:rPr lang="en-US" sz="1600" dirty="0" smtClean="0">
                <a:ln>
                  <a:solidFill>
                    <a:srgbClr val="00B0F0"/>
                  </a:solidFill>
                </a:ln>
                <a:solidFill>
                  <a:srgbClr val="00B0F0"/>
                </a:solidFill>
              </a:rPr>
              <a:t>’;</a:t>
            </a:r>
          </a:p>
          <a:p>
            <a:pPr>
              <a:buNone/>
            </a:pP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Update </a:t>
            </a:r>
            <a:r>
              <a:rPr lang="en-US" sz="1600" dirty="0" smtClean="0">
                <a:ln>
                  <a:solidFill>
                    <a:srgbClr val="00B0F0"/>
                  </a:solidFill>
                </a:ln>
                <a:solidFill>
                  <a:srgbClr val="00B0F0"/>
                </a:solidFill>
              </a:rPr>
              <a:t>employee set video=BFILENAME('</a:t>
            </a:r>
            <a:r>
              <a:rPr lang="en-US" sz="1600" dirty="0" err="1" smtClean="0">
                <a:ln>
                  <a:solidFill>
                    <a:srgbClr val="00B0F0"/>
                  </a:solidFill>
                </a:ln>
                <a:solidFill>
                  <a:srgbClr val="00B0F0"/>
                </a:solidFill>
              </a:rPr>
              <a:t>data_files</a:t>
            </a:r>
            <a:r>
              <a:rPr lang="en-US" sz="1600" dirty="0" smtClean="0">
                <a:ln>
                  <a:solidFill>
                    <a:srgbClr val="00B0F0"/>
                  </a:solidFill>
                </a:ln>
                <a:solidFill>
                  <a:srgbClr val="00B0F0"/>
                </a:solidFill>
              </a:rPr>
              <a:t>', 'video1.mp4') where </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=1;</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Update </a:t>
            </a:r>
            <a:r>
              <a:rPr lang="en-US" sz="1600" dirty="0" smtClean="0">
                <a:ln>
                  <a:solidFill>
                    <a:srgbClr val="00B0F0"/>
                  </a:solidFill>
                </a:ln>
                <a:solidFill>
                  <a:srgbClr val="00B0F0"/>
                </a:solidFill>
              </a:rPr>
              <a:t>employee set video=BFILENAME('</a:t>
            </a:r>
            <a:r>
              <a:rPr lang="en-US" sz="1600" dirty="0" err="1" smtClean="0">
                <a:ln>
                  <a:solidFill>
                    <a:srgbClr val="00B0F0"/>
                  </a:solidFill>
                </a:ln>
                <a:solidFill>
                  <a:srgbClr val="00B0F0"/>
                </a:solidFill>
              </a:rPr>
              <a:t>data_files</a:t>
            </a:r>
            <a:r>
              <a:rPr lang="en-US" sz="1600" dirty="0" smtClean="0">
                <a:ln>
                  <a:solidFill>
                    <a:srgbClr val="00B0F0"/>
                  </a:solidFill>
                </a:ln>
                <a:solidFill>
                  <a:srgbClr val="00B0F0"/>
                </a:solidFill>
              </a:rPr>
              <a:t>', 'video2.mp4') where </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=2;</a:t>
            </a:r>
          </a:p>
          <a:p>
            <a:pPr>
              <a:buNone/>
            </a:pPr>
            <a:r>
              <a:rPr lang="en-US" sz="1600" dirty="0" smtClean="0">
                <a:ln>
                  <a:solidFill>
                    <a:srgbClr val="00B0F0"/>
                  </a:solidFill>
                </a:ln>
                <a:solidFill>
                  <a:srgbClr val="00B0F0"/>
                </a:solidFill>
              </a:rPr>
              <a:t> </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select </a:t>
            </a:r>
            <a:r>
              <a:rPr lang="en-US" sz="1600" dirty="0" smtClean="0">
                <a:ln>
                  <a:solidFill>
                    <a:srgbClr val="00B0F0"/>
                  </a:solidFill>
                </a:ln>
                <a:solidFill>
                  <a:srgbClr val="00B0F0"/>
                </a:solidFill>
              </a:rPr>
              <a:t>* from employee;</a:t>
            </a:r>
          </a:p>
          <a:p>
            <a:pPr>
              <a:buNone/>
            </a:pP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1.15:  BFILE columns in table</a:t>
            </a:r>
            <a:r>
              <a:rPr lang="en-US" sz="1400" dirty="0" smtClean="0">
                <a:latin typeface="Candara"/>
              </a:rPr>
              <a:t>						</a:t>
            </a:r>
            <a:r>
              <a:rPr lang="en-US" sz="1200" b="1" dirty="0" smtClean="0">
                <a:latin typeface="Candara"/>
              </a:rPr>
              <a:t/>
            </a:r>
            <a:br>
              <a:rPr lang="en-US" sz="1200" b="1" dirty="0" smtClean="0">
                <a:latin typeface="Candara"/>
              </a:rPr>
            </a:br>
            <a:r>
              <a:rPr lang="en-US" dirty="0" smtClean="0"/>
              <a:t>Populating </a:t>
            </a:r>
            <a:r>
              <a:rPr lang="en-US" dirty="0" smtClean="0"/>
              <a:t>BFILE Columns </a:t>
            </a:r>
            <a:r>
              <a:rPr lang="en-US" dirty="0" smtClean="0"/>
              <a:t>			….</a:t>
            </a:r>
            <a:r>
              <a:rPr lang="en-US" dirty="0" err="1" smtClean="0"/>
              <a:t>contd</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Autofit/>
          </a:bodyPr>
          <a:lstStyle/>
          <a:p>
            <a:r>
              <a:rPr lang="en-US" sz="2000" dirty="0" smtClean="0"/>
              <a:t>The BFILENAME function is a built-in function that you use to initialize a BFILE column using 2 parameters</a:t>
            </a:r>
          </a:p>
          <a:p>
            <a:pPr lvl="1"/>
            <a:r>
              <a:rPr lang="en-US" sz="1600" dirty="0" smtClean="0"/>
              <a:t>FUNCTION BFILENAME(</a:t>
            </a:r>
            <a:r>
              <a:rPr lang="en-US" sz="1600" dirty="0" err="1" smtClean="0"/>
              <a:t>directory_alias</a:t>
            </a:r>
            <a:r>
              <a:rPr lang="en-US" sz="1600" dirty="0" smtClean="0"/>
              <a:t> in varchar2, filename in varchar2) RETURN BFILE;</a:t>
            </a:r>
          </a:p>
          <a:p>
            <a:pPr lvl="1"/>
            <a:r>
              <a:rPr lang="en-US" sz="1600" dirty="0" err="1" smtClean="0"/>
              <a:t>directory_alias</a:t>
            </a:r>
            <a:r>
              <a:rPr lang="en-US" sz="1600" dirty="0" smtClean="0"/>
              <a:t> </a:t>
            </a:r>
            <a:r>
              <a:rPr lang="en-US" sz="1600" dirty="0" smtClean="0"/>
              <a:t>is the name of the DIRECTORY database object that references to the OS directory containing the </a:t>
            </a:r>
            <a:r>
              <a:rPr lang="en-US" sz="1600" dirty="0" smtClean="0"/>
              <a:t>files</a:t>
            </a:r>
          </a:p>
          <a:p>
            <a:pPr lvl="1"/>
            <a:r>
              <a:rPr lang="en-US" sz="1600" dirty="0" smtClean="0"/>
              <a:t>filename </a:t>
            </a:r>
            <a:r>
              <a:rPr lang="en-US" sz="1600" dirty="0" smtClean="0"/>
              <a:t>is for the name of the BFILE to be read</a:t>
            </a:r>
          </a:p>
          <a:p>
            <a:pPr algn="just"/>
            <a:r>
              <a:rPr lang="en-US" sz="2000" dirty="0" smtClean="0"/>
              <a:t>The </a:t>
            </a:r>
            <a:r>
              <a:rPr lang="en-US" sz="2000" dirty="0" smtClean="0"/>
              <a:t>BFILENAME function returns(creates) a pointer (or LOB locator) to the external file stored in a physical directory, which is assigned a Directory alias name that is used as the first parameter of the function. </a:t>
            </a:r>
            <a:endParaRPr lang="en-US" sz="2000" dirty="0" smtClean="0"/>
          </a:p>
          <a:p>
            <a:pPr algn="just"/>
            <a:r>
              <a:rPr lang="en-US" sz="2000" dirty="0" smtClean="0"/>
              <a:t>You </a:t>
            </a:r>
            <a:r>
              <a:rPr lang="en-US" sz="2000" dirty="0" smtClean="0"/>
              <a:t>can populate the BFILE column using the BFILENAME function in either :</a:t>
            </a:r>
          </a:p>
          <a:p>
            <a:pPr lvl="1"/>
            <a:r>
              <a:rPr lang="en-US" sz="1600" dirty="0" smtClean="0"/>
              <a:t>The </a:t>
            </a:r>
            <a:r>
              <a:rPr lang="en-US" sz="1600" dirty="0" smtClean="0"/>
              <a:t>VALUES clause of the INSERT command</a:t>
            </a:r>
          </a:p>
          <a:p>
            <a:pPr lvl="1"/>
            <a:r>
              <a:rPr lang="en-US" sz="1600" dirty="0" smtClean="0"/>
              <a:t>The </a:t>
            </a:r>
            <a:r>
              <a:rPr lang="en-US" sz="1600" dirty="0" smtClean="0"/>
              <a:t>SET clause of the UPDATE command;</a:t>
            </a:r>
            <a:endParaRPr lang="en-US" sz="12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1.16:  BFILENAME</a:t>
            </a:r>
            <a:r>
              <a:rPr lang="en-US" sz="1400" dirty="0" smtClean="0">
                <a:latin typeface="Candara"/>
              </a:rPr>
              <a:t>						</a:t>
            </a:r>
            <a:r>
              <a:rPr lang="en-US" sz="1200" b="1" dirty="0" smtClean="0">
                <a:latin typeface="Candara"/>
              </a:rPr>
              <a:t/>
            </a:r>
            <a:br>
              <a:rPr lang="en-US" sz="1200" b="1" dirty="0" smtClean="0">
                <a:latin typeface="Candara"/>
              </a:rPr>
            </a:br>
            <a:r>
              <a:rPr lang="en-US" dirty="0" smtClean="0"/>
              <a:t>Initialize </a:t>
            </a:r>
            <a:r>
              <a:rPr lang="en-US" dirty="0" smtClean="0"/>
              <a:t>a BFILE </a:t>
            </a:r>
            <a:r>
              <a:rPr lang="en-US" dirty="0" smtClean="0"/>
              <a:t>column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62525"/>
            <a:ext cx="8823325" cy="3850107"/>
          </a:xfrm>
        </p:spPr>
        <p:txBody>
          <a:bodyPr>
            <a:noAutofit/>
          </a:bodyPr>
          <a:lstStyle/>
          <a:p>
            <a:pPr>
              <a:buNone/>
            </a:pPr>
            <a:r>
              <a:rPr lang="en-US" sz="1400" dirty="0" smtClean="0">
                <a:ln>
                  <a:solidFill>
                    <a:srgbClr val="00B0F0"/>
                  </a:solidFill>
                </a:ln>
                <a:solidFill>
                  <a:srgbClr val="00B0F0"/>
                </a:solidFill>
              </a:rPr>
              <a:t>Create table </a:t>
            </a:r>
            <a:r>
              <a:rPr lang="en-US" sz="1400" dirty="0" err="1" smtClean="0">
                <a:ln>
                  <a:solidFill>
                    <a:srgbClr val="00B0F0"/>
                  </a:solidFill>
                </a:ln>
                <a:solidFill>
                  <a:srgbClr val="00B0F0"/>
                </a:solidFill>
              </a:rPr>
              <a:t>newemployee</a:t>
            </a:r>
            <a:r>
              <a:rPr lang="en-US" sz="1400" dirty="0" smtClean="0">
                <a:ln>
                  <a:solidFill>
                    <a:srgbClr val="00B0F0"/>
                  </a:solidFill>
                </a:ln>
                <a:solidFill>
                  <a:srgbClr val="00B0F0"/>
                </a:solidFill>
              </a:rPr>
              <a:t>(</a:t>
            </a:r>
            <a:r>
              <a:rPr lang="en-US" sz="1400" dirty="0" err="1" smtClean="0">
                <a:ln>
                  <a:solidFill>
                    <a:srgbClr val="00B0F0"/>
                  </a:solidFill>
                </a:ln>
                <a:solidFill>
                  <a:srgbClr val="00B0F0"/>
                </a:solidFill>
              </a:rPr>
              <a:t>empid</a:t>
            </a:r>
            <a:r>
              <a:rPr lang="en-US" sz="1400" dirty="0" smtClean="0">
                <a:ln>
                  <a:solidFill>
                    <a:srgbClr val="00B0F0"/>
                  </a:solidFill>
                </a:ln>
                <a:solidFill>
                  <a:srgbClr val="00B0F0"/>
                </a:solidFill>
              </a:rPr>
              <a:t> number, </a:t>
            </a:r>
            <a:r>
              <a:rPr lang="en-US" sz="1400" dirty="0" err="1" smtClean="0">
                <a:ln>
                  <a:solidFill>
                    <a:srgbClr val="00B0F0"/>
                  </a:solidFill>
                </a:ln>
                <a:solidFill>
                  <a:srgbClr val="00B0F0"/>
                </a:solidFill>
              </a:rPr>
              <a:t>empname</a:t>
            </a:r>
            <a:r>
              <a:rPr lang="en-US" sz="1400" dirty="0" smtClean="0">
                <a:ln>
                  <a:solidFill>
                    <a:srgbClr val="00B0F0"/>
                  </a:solidFill>
                </a:ln>
                <a:solidFill>
                  <a:srgbClr val="00B0F0"/>
                </a:solidFill>
              </a:rPr>
              <a:t> varchar2(30), video BFILE);</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newemployee</a:t>
            </a:r>
            <a:r>
              <a:rPr lang="en-US" sz="1400" dirty="0" smtClean="0">
                <a:ln>
                  <a:solidFill>
                    <a:srgbClr val="00B0F0"/>
                  </a:solidFill>
                </a:ln>
                <a:solidFill>
                  <a:srgbClr val="00B0F0"/>
                </a:solidFill>
              </a:rPr>
              <a:t> values(1,'Ram', BFILENAME('</a:t>
            </a:r>
            <a:r>
              <a:rPr lang="en-US" sz="1400" dirty="0" err="1" smtClean="0">
                <a:ln>
                  <a:solidFill>
                    <a:srgbClr val="00B0F0"/>
                  </a:solidFill>
                </a:ln>
                <a:solidFill>
                  <a:srgbClr val="00B0F0"/>
                </a:solidFill>
              </a:rPr>
              <a:t>data_files</a:t>
            </a:r>
            <a:r>
              <a:rPr lang="en-US" sz="1400" dirty="0" smtClean="0">
                <a:ln>
                  <a:solidFill>
                    <a:srgbClr val="00B0F0"/>
                  </a:solidFill>
                </a:ln>
                <a:solidFill>
                  <a:srgbClr val="00B0F0"/>
                </a:solidFill>
              </a:rPr>
              <a:t>', 'video1.mp4'));</a:t>
            </a:r>
          </a:p>
          <a:p>
            <a:pPr>
              <a:buNone/>
            </a:pPr>
            <a:r>
              <a:rPr lang="en-US" sz="1400" dirty="0" smtClean="0">
                <a:ln>
                  <a:solidFill>
                    <a:srgbClr val="00B0F0"/>
                  </a:solidFill>
                </a:ln>
                <a:solidFill>
                  <a:srgbClr val="00B0F0"/>
                </a:solidFill>
              </a:rPr>
              <a:t>Insert into </a:t>
            </a:r>
            <a:r>
              <a:rPr lang="en-US" sz="1400" dirty="0" err="1" smtClean="0">
                <a:ln>
                  <a:solidFill>
                    <a:srgbClr val="00B0F0"/>
                  </a:solidFill>
                </a:ln>
                <a:solidFill>
                  <a:srgbClr val="00B0F0"/>
                </a:solidFill>
              </a:rPr>
              <a:t>newemployee</a:t>
            </a:r>
            <a:r>
              <a:rPr lang="en-US" sz="1400" dirty="0" smtClean="0">
                <a:ln>
                  <a:solidFill>
                    <a:srgbClr val="00B0F0"/>
                  </a:solidFill>
                </a:ln>
                <a:solidFill>
                  <a:srgbClr val="00B0F0"/>
                </a:solidFill>
              </a:rPr>
              <a:t> values(2,'Laxman', BFILENAME('</a:t>
            </a:r>
            <a:r>
              <a:rPr lang="en-US" sz="1400" dirty="0" err="1" smtClean="0">
                <a:ln>
                  <a:solidFill>
                    <a:srgbClr val="00B0F0"/>
                  </a:solidFill>
                </a:ln>
                <a:solidFill>
                  <a:srgbClr val="00B0F0"/>
                </a:solidFill>
              </a:rPr>
              <a:t>data_files</a:t>
            </a:r>
            <a:r>
              <a:rPr lang="en-US" sz="1400" dirty="0" smtClean="0">
                <a:ln>
                  <a:solidFill>
                    <a:srgbClr val="00B0F0"/>
                  </a:solidFill>
                </a:ln>
                <a:solidFill>
                  <a:srgbClr val="00B0F0"/>
                </a:solidFill>
              </a:rPr>
              <a:t>', 'video2.mp4'));</a:t>
            </a:r>
          </a:p>
          <a:p>
            <a:pPr>
              <a:buNone/>
            </a:pPr>
            <a:r>
              <a:rPr lang="en-US" sz="1400" dirty="0" smtClean="0"/>
              <a:t>  </a:t>
            </a:r>
            <a:endParaRPr lang="en-US" sz="500" dirty="0" smtClean="0"/>
          </a:p>
          <a:p>
            <a:pPr>
              <a:buNone/>
            </a:pPr>
            <a:r>
              <a:rPr lang="en-US" sz="1400" dirty="0" smtClean="0"/>
              <a:t>An </a:t>
            </a:r>
            <a:r>
              <a:rPr lang="en-US" sz="1400" dirty="0" smtClean="0"/>
              <a:t>UPDATE operation can be used to change the pointer reference target of the BFILE column (that is associate a particular rows BFILE column with a new file at the OS level).</a:t>
            </a:r>
          </a:p>
          <a:p>
            <a:pPr>
              <a:buNone/>
            </a:pPr>
            <a:r>
              <a:rPr lang="en-US" sz="500" dirty="0" smtClean="0"/>
              <a:t> </a:t>
            </a:r>
          </a:p>
          <a:p>
            <a:pPr algn="just"/>
            <a:r>
              <a:rPr lang="en-US" sz="1400" dirty="0" smtClean="0"/>
              <a:t>A </a:t>
            </a:r>
            <a:r>
              <a:rPr lang="en-US" sz="1400" dirty="0" smtClean="0"/>
              <a:t>BFILE column can also be initialized to NULL value and updated later with the BFILENAME function, as shown in the above two cases.(Initially when the column of type BFILE is created, it’s initial value is NULL</a:t>
            </a:r>
            <a:r>
              <a:rPr lang="en-US" sz="1400" dirty="0" smtClean="0"/>
              <a:t>);</a:t>
            </a:r>
          </a:p>
          <a:p>
            <a:pPr algn="just">
              <a:buNone/>
            </a:pPr>
            <a:endParaRPr lang="en-US" sz="500" dirty="0" smtClean="0"/>
          </a:p>
          <a:p>
            <a:pPr algn="just"/>
            <a:r>
              <a:rPr lang="en-US" sz="1400" dirty="0" smtClean="0"/>
              <a:t>You </a:t>
            </a:r>
            <a:r>
              <a:rPr lang="en-US" sz="1400" dirty="0" smtClean="0"/>
              <a:t>may also update a BFILE column to NULL as follows :</a:t>
            </a:r>
          </a:p>
          <a:p>
            <a:pPr>
              <a:buNone/>
            </a:pPr>
            <a:r>
              <a:rPr lang="en-US" sz="1400" dirty="0" smtClean="0"/>
              <a:t>	</a:t>
            </a:r>
            <a:r>
              <a:rPr lang="en-US" sz="1400" dirty="0" smtClean="0">
                <a:ln>
                  <a:solidFill>
                    <a:srgbClr val="00B0F0"/>
                  </a:solidFill>
                </a:ln>
                <a:solidFill>
                  <a:srgbClr val="00B0F0"/>
                </a:solidFill>
              </a:rPr>
              <a:t>Update </a:t>
            </a:r>
            <a:r>
              <a:rPr lang="en-US" sz="1400" dirty="0" err="1" smtClean="0">
                <a:ln>
                  <a:solidFill>
                    <a:srgbClr val="00B0F0"/>
                  </a:solidFill>
                </a:ln>
                <a:solidFill>
                  <a:srgbClr val="00B0F0"/>
                </a:solidFill>
              </a:rPr>
              <a:t>newemployee</a:t>
            </a:r>
            <a:r>
              <a:rPr lang="en-US" sz="1400" dirty="0" smtClean="0">
                <a:ln>
                  <a:solidFill>
                    <a:srgbClr val="00B0F0"/>
                  </a:solidFill>
                </a:ln>
                <a:solidFill>
                  <a:srgbClr val="00B0F0"/>
                </a:solidFill>
              </a:rPr>
              <a:t> set video=null;</a:t>
            </a:r>
          </a:p>
          <a:p>
            <a:pPr>
              <a:buNone/>
            </a:pPr>
            <a:r>
              <a:rPr lang="en-US" sz="1400" dirty="0" smtClean="0">
                <a:ln>
                  <a:solidFill>
                    <a:srgbClr val="00B0F0"/>
                  </a:solidFill>
                </a:ln>
                <a:solidFill>
                  <a:srgbClr val="00B0F0"/>
                </a:solidFill>
              </a:rPr>
              <a:t> 	Update </a:t>
            </a:r>
            <a:r>
              <a:rPr lang="en-US" sz="1400" dirty="0" err="1" smtClean="0">
                <a:ln>
                  <a:solidFill>
                    <a:srgbClr val="00B0F0"/>
                  </a:solidFill>
                </a:ln>
                <a:solidFill>
                  <a:srgbClr val="00B0F0"/>
                </a:solidFill>
              </a:rPr>
              <a:t>newemployee</a:t>
            </a:r>
            <a:r>
              <a:rPr lang="en-US" sz="1400" dirty="0" smtClean="0">
                <a:ln>
                  <a:solidFill>
                    <a:srgbClr val="00B0F0"/>
                  </a:solidFill>
                </a:ln>
                <a:solidFill>
                  <a:srgbClr val="00B0F0"/>
                </a:solidFill>
              </a:rPr>
              <a:t> set video= </a:t>
            </a:r>
            <a:r>
              <a:rPr lang="en-US" sz="1400" dirty="0" err="1" smtClean="0">
                <a:ln>
                  <a:solidFill>
                    <a:srgbClr val="00B0F0"/>
                  </a:solidFill>
                </a:ln>
                <a:solidFill>
                  <a:srgbClr val="00B0F0"/>
                </a:solidFill>
              </a:rPr>
              <a:t>bfilename</a:t>
            </a:r>
            <a:r>
              <a:rPr lang="en-US" sz="1400" dirty="0" smtClean="0">
                <a:ln>
                  <a:solidFill>
                    <a:srgbClr val="00B0F0"/>
                  </a:solidFill>
                </a:ln>
                <a:solidFill>
                  <a:srgbClr val="00B0F0"/>
                </a:solidFill>
              </a:rPr>
              <a:t>('</a:t>
            </a:r>
            <a:r>
              <a:rPr lang="en-US" sz="1400" dirty="0" err="1" smtClean="0">
                <a:ln>
                  <a:solidFill>
                    <a:srgbClr val="00B0F0"/>
                  </a:solidFill>
                </a:ln>
                <a:solidFill>
                  <a:srgbClr val="00B0F0"/>
                </a:solidFill>
              </a:rPr>
              <a:t>data_files</a:t>
            </a:r>
            <a:r>
              <a:rPr lang="en-US" sz="1400" dirty="0" smtClean="0">
                <a:ln>
                  <a:solidFill>
                    <a:srgbClr val="00B0F0"/>
                  </a:solidFill>
                </a:ln>
                <a:solidFill>
                  <a:srgbClr val="00B0F0"/>
                </a:solidFill>
              </a:rPr>
              <a:t>', 'video2.mp4') where </a:t>
            </a:r>
            <a:r>
              <a:rPr lang="en-US" sz="1400" dirty="0" err="1" smtClean="0">
                <a:ln>
                  <a:solidFill>
                    <a:srgbClr val="00B0F0"/>
                  </a:solidFill>
                </a:ln>
                <a:solidFill>
                  <a:srgbClr val="00B0F0"/>
                </a:solidFill>
              </a:rPr>
              <a:t>empid</a:t>
            </a:r>
            <a:r>
              <a:rPr lang="en-US" sz="1400" dirty="0" smtClean="0">
                <a:ln>
                  <a:solidFill>
                    <a:srgbClr val="00B0F0"/>
                  </a:solidFill>
                </a:ln>
                <a:solidFill>
                  <a:srgbClr val="00B0F0"/>
                </a:solidFill>
              </a:rPr>
              <a:t>=1;</a:t>
            </a:r>
          </a:p>
          <a:p>
            <a:pPr>
              <a:buNone/>
            </a:pPr>
            <a:r>
              <a:rPr lang="en-US" sz="1400" dirty="0" smtClean="0">
                <a:ln>
                  <a:solidFill>
                    <a:srgbClr val="00B0F0"/>
                  </a:solidFill>
                </a:ln>
                <a:solidFill>
                  <a:srgbClr val="00B0F0"/>
                </a:solidFill>
              </a:rPr>
              <a:t> 	Update </a:t>
            </a:r>
            <a:r>
              <a:rPr lang="en-US" sz="1400" dirty="0" err="1" smtClean="0">
                <a:ln>
                  <a:solidFill>
                    <a:srgbClr val="00B0F0"/>
                  </a:solidFill>
                </a:ln>
                <a:solidFill>
                  <a:srgbClr val="00B0F0"/>
                </a:solidFill>
              </a:rPr>
              <a:t>newemployee</a:t>
            </a:r>
            <a:r>
              <a:rPr lang="en-US" sz="1400" dirty="0" smtClean="0">
                <a:ln>
                  <a:solidFill>
                    <a:srgbClr val="00B0F0"/>
                  </a:solidFill>
                </a:ln>
                <a:solidFill>
                  <a:srgbClr val="00B0F0"/>
                </a:solidFill>
              </a:rPr>
              <a:t> set video= </a:t>
            </a:r>
            <a:r>
              <a:rPr lang="en-US" sz="1400" dirty="0" err="1" smtClean="0">
                <a:ln>
                  <a:solidFill>
                    <a:srgbClr val="00B0F0"/>
                  </a:solidFill>
                </a:ln>
                <a:solidFill>
                  <a:srgbClr val="00B0F0"/>
                </a:solidFill>
              </a:rPr>
              <a:t>bfilename</a:t>
            </a:r>
            <a:r>
              <a:rPr lang="en-US" sz="1400" dirty="0" smtClean="0">
                <a:ln>
                  <a:solidFill>
                    <a:srgbClr val="00B0F0"/>
                  </a:solidFill>
                </a:ln>
                <a:solidFill>
                  <a:srgbClr val="00B0F0"/>
                </a:solidFill>
              </a:rPr>
              <a:t>('</a:t>
            </a:r>
            <a:r>
              <a:rPr lang="en-US" sz="1400" dirty="0" err="1" smtClean="0">
                <a:ln>
                  <a:solidFill>
                    <a:srgbClr val="00B0F0"/>
                  </a:solidFill>
                </a:ln>
                <a:solidFill>
                  <a:srgbClr val="00B0F0"/>
                </a:solidFill>
              </a:rPr>
              <a:t>data_files</a:t>
            </a:r>
            <a:r>
              <a:rPr lang="en-US" sz="1400" dirty="0" smtClean="0">
                <a:ln>
                  <a:solidFill>
                    <a:srgbClr val="00B0F0"/>
                  </a:solidFill>
                </a:ln>
                <a:solidFill>
                  <a:srgbClr val="00B0F0"/>
                </a:solidFill>
              </a:rPr>
              <a:t>', 'video1.mp4') where </a:t>
            </a:r>
            <a:r>
              <a:rPr lang="en-US" sz="1400" dirty="0" err="1" smtClean="0">
                <a:ln>
                  <a:solidFill>
                    <a:srgbClr val="00B0F0"/>
                  </a:solidFill>
                </a:ln>
                <a:solidFill>
                  <a:srgbClr val="00B0F0"/>
                </a:solidFill>
              </a:rPr>
              <a:t>empid</a:t>
            </a:r>
            <a:r>
              <a:rPr lang="en-US" sz="1400" dirty="0" smtClean="0">
                <a:ln>
                  <a:solidFill>
                    <a:srgbClr val="00B0F0"/>
                  </a:solidFill>
                </a:ln>
                <a:solidFill>
                  <a:srgbClr val="00B0F0"/>
                </a:solidFill>
              </a:rPr>
              <a:t>=2</a:t>
            </a:r>
            <a:r>
              <a:rPr lang="en-US" sz="1400" dirty="0" smtClean="0"/>
              <a:t>;</a:t>
            </a:r>
          </a:p>
          <a:p>
            <a:r>
              <a:rPr lang="en-US" sz="1400" dirty="0" smtClean="0"/>
              <a:t>After a BFILE column has been associated with a file, subsequent read operations on the BFILE can be performed by using the DBMS_LOB package. However, these files are read-only when accessed through the BFILEs. Therefore, these files cannot be updated or deleted through BFILEs.</a:t>
            </a:r>
            <a:endParaRPr lang="en-US" sz="14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1.16:  BFILENAME</a:t>
            </a:r>
            <a:r>
              <a:rPr lang="en-US" sz="1400" dirty="0" smtClean="0">
                <a:latin typeface="Candara"/>
              </a:rPr>
              <a:t>						</a:t>
            </a:r>
            <a:r>
              <a:rPr lang="en-US" sz="1200" b="1" dirty="0" smtClean="0">
                <a:latin typeface="Candara"/>
              </a:rPr>
              <a:t/>
            </a:r>
            <a:br>
              <a:rPr lang="en-US" sz="1200" b="1" dirty="0" smtClean="0">
                <a:latin typeface="Candara"/>
              </a:rPr>
            </a:br>
            <a:r>
              <a:rPr lang="en-US" dirty="0" smtClean="0"/>
              <a:t>Initialize </a:t>
            </a:r>
            <a:r>
              <a:rPr lang="en-US" dirty="0" smtClean="0"/>
              <a:t>a BFILE </a:t>
            </a:r>
            <a:r>
              <a:rPr lang="en-US" dirty="0" smtClean="0"/>
              <a:t>column 			……</a:t>
            </a:r>
            <a:r>
              <a:rPr lang="en-US" dirty="0" err="1" smtClean="0"/>
              <a:t>contd</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62525"/>
            <a:ext cx="8823325" cy="3850107"/>
          </a:xfrm>
        </p:spPr>
        <p:txBody>
          <a:bodyPr>
            <a:noAutofit/>
          </a:bodyPr>
          <a:lstStyle/>
          <a:p>
            <a:r>
              <a:rPr lang="en-US" sz="2000" dirty="0" smtClean="0"/>
              <a:t>At the OS, create folder ‘D:\Photos’ containing video files ‘saloni.mp4’ and ‘hetal.mp4’ </a:t>
            </a:r>
          </a:p>
          <a:p>
            <a:pPr>
              <a:buNone/>
            </a:pPr>
            <a:r>
              <a:rPr lang="en-US" sz="2000" dirty="0" smtClean="0">
                <a:ln>
                  <a:solidFill>
                    <a:srgbClr val="00B0F0"/>
                  </a:solidFill>
                </a:ln>
                <a:solidFill>
                  <a:srgbClr val="00B0F0"/>
                </a:solidFill>
              </a:rPr>
              <a:t>	create </a:t>
            </a:r>
            <a:r>
              <a:rPr lang="en-US" sz="2000" dirty="0" smtClean="0">
                <a:ln>
                  <a:solidFill>
                    <a:srgbClr val="00B0F0"/>
                  </a:solidFill>
                </a:ln>
                <a:solidFill>
                  <a:srgbClr val="00B0F0"/>
                </a:solidFill>
              </a:rPr>
              <a:t>table </a:t>
            </a:r>
            <a:r>
              <a:rPr lang="en-US" sz="2000" dirty="0" err="1" smtClean="0">
                <a:ln>
                  <a:solidFill>
                    <a:srgbClr val="00B0F0"/>
                  </a:solidFill>
                </a:ln>
                <a:solidFill>
                  <a:srgbClr val="00B0F0"/>
                </a:solidFill>
              </a:rPr>
              <a:t>employeenew</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empid</a:t>
            </a:r>
            <a:r>
              <a:rPr lang="en-US" sz="2000" dirty="0" smtClean="0">
                <a:ln>
                  <a:solidFill>
                    <a:srgbClr val="00B0F0"/>
                  </a:solidFill>
                </a:ln>
                <a:solidFill>
                  <a:srgbClr val="00B0F0"/>
                </a:solidFill>
              </a:rPr>
              <a:t> number, </a:t>
            </a:r>
            <a:r>
              <a:rPr lang="en-US" sz="2000" dirty="0" err="1" smtClean="0">
                <a:ln>
                  <a:solidFill>
                    <a:srgbClr val="00B0F0"/>
                  </a:solidFill>
                </a:ln>
                <a:solidFill>
                  <a:srgbClr val="00B0F0"/>
                </a:solidFill>
              </a:rPr>
              <a:t>ename</a:t>
            </a:r>
            <a:r>
              <a:rPr lang="en-US" sz="2000" dirty="0" smtClean="0">
                <a:ln>
                  <a:solidFill>
                    <a:srgbClr val="00B0F0"/>
                  </a:solidFill>
                </a:ln>
                <a:solidFill>
                  <a:srgbClr val="00B0F0"/>
                </a:solidFill>
              </a:rPr>
              <a:t> varchar2(20), video BFILE);</a:t>
            </a:r>
          </a:p>
          <a:p>
            <a:pPr>
              <a:buNone/>
            </a:pPr>
            <a:r>
              <a:rPr lang="en-US" sz="2000" dirty="0" smtClean="0">
                <a:ln>
                  <a:solidFill>
                    <a:srgbClr val="00B0F0"/>
                  </a:solidFill>
                </a:ln>
                <a:solidFill>
                  <a:srgbClr val="00B0F0"/>
                </a:solidFill>
              </a:rPr>
              <a:t> </a:t>
            </a:r>
            <a:r>
              <a:rPr lang="en-US" sz="2000" dirty="0" smtClean="0">
                <a:ln>
                  <a:solidFill>
                    <a:srgbClr val="00B0F0"/>
                  </a:solidFill>
                </a:ln>
                <a:solidFill>
                  <a:srgbClr val="00B0F0"/>
                </a:solidFill>
              </a:rPr>
              <a:t>	insert </a:t>
            </a:r>
            <a:r>
              <a:rPr lang="en-US" sz="2000" dirty="0" smtClean="0">
                <a:ln>
                  <a:solidFill>
                    <a:srgbClr val="00B0F0"/>
                  </a:solidFill>
                </a:ln>
                <a:solidFill>
                  <a:srgbClr val="00B0F0"/>
                </a:solidFill>
              </a:rPr>
              <a:t>into </a:t>
            </a:r>
            <a:r>
              <a:rPr lang="en-US" sz="2000" dirty="0" err="1" smtClean="0">
                <a:ln>
                  <a:solidFill>
                    <a:srgbClr val="00B0F0"/>
                  </a:solidFill>
                </a:ln>
                <a:solidFill>
                  <a:srgbClr val="00B0F0"/>
                </a:solidFill>
              </a:rPr>
              <a:t>employeenew</a:t>
            </a:r>
            <a:r>
              <a:rPr lang="en-US" sz="2000" dirty="0" smtClean="0">
                <a:ln>
                  <a:solidFill>
                    <a:srgbClr val="00B0F0"/>
                  </a:solidFill>
                </a:ln>
                <a:solidFill>
                  <a:srgbClr val="00B0F0"/>
                </a:solidFill>
              </a:rPr>
              <a:t>(</a:t>
            </a:r>
            <a:r>
              <a:rPr lang="en-US" sz="2000" dirty="0" err="1" smtClean="0">
                <a:ln>
                  <a:solidFill>
                    <a:srgbClr val="00B0F0"/>
                  </a:solidFill>
                </a:ln>
                <a:solidFill>
                  <a:srgbClr val="00B0F0"/>
                </a:solidFill>
              </a:rPr>
              <a:t>empid</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ename</a:t>
            </a:r>
            <a:r>
              <a:rPr lang="en-US" sz="2000" dirty="0" smtClean="0">
                <a:ln>
                  <a:solidFill>
                    <a:srgbClr val="00B0F0"/>
                  </a:solidFill>
                </a:ln>
                <a:solidFill>
                  <a:srgbClr val="00B0F0"/>
                </a:solidFill>
              </a:rPr>
              <a:t>) values(1,'saloni');</a:t>
            </a:r>
          </a:p>
          <a:p>
            <a:pPr>
              <a:buNone/>
            </a:pPr>
            <a:r>
              <a:rPr lang="en-US" sz="2000" dirty="0" smtClean="0">
                <a:ln>
                  <a:solidFill>
                    <a:srgbClr val="00B0F0"/>
                  </a:solidFill>
                </a:ln>
                <a:solidFill>
                  <a:srgbClr val="00B0F0"/>
                </a:solidFill>
              </a:rPr>
              <a:t>	insert </a:t>
            </a:r>
            <a:r>
              <a:rPr lang="en-US" sz="2000" dirty="0" smtClean="0">
                <a:ln>
                  <a:solidFill>
                    <a:srgbClr val="00B0F0"/>
                  </a:solidFill>
                </a:ln>
                <a:solidFill>
                  <a:srgbClr val="00B0F0"/>
                </a:solidFill>
              </a:rPr>
              <a:t>into </a:t>
            </a:r>
            <a:r>
              <a:rPr lang="en-US" sz="2000" dirty="0" err="1" smtClean="0">
                <a:ln>
                  <a:solidFill>
                    <a:srgbClr val="00B0F0"/>
                  </a:solidFill>
                </a:ln>
                <a:solidFill>
                  <a:srgbClr val="00B0F0"/>
                </a:solidFill>
              </a:rPr>
              <a:t>employeenew</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empid</a:t>
            </a:r>
            <a:r>
              <a:rPr lang="en-US" sz="2000" dirty="0" smtClean="0">
                <a:ln>
                  <a:solidFill>
                    <a:srgbClr val="00B0F0"/>
                  </a:solidFill>
                </a:ln>
                <a:solidFill>
                  <a:srgbClr val="00B0F0"/>
                </a:solidFill>
              </a:rPr>
              <a:t>, </a:t>
            </a:r>
            <a:r>
              <a:rPr lang="en-US" sz="2000" dirty="0" err="1" smtClean="0">
                <a:ln>
                  <a:solidFill>
                    <a:srgbClr val="00B0F0"/>
                  </a:solidFill>
                </a:ln>
                <a:solidFill>
                  <a:srgbClr val="00B0F0"/>
                </a:solidFill>
              </a:rPr>
              <a:t>ename</a:t>
            </a:r>
            <a:r>
              <a:rPr lang="en-US" sz="2000" dirty="0" smtClean="0">
                <a:ln>
                  <a:solidFill>
                    <a:srgbClr val="00B0F0"/>
                  </a:solidFill>
                </a:ln>
                <a:solidFill>
                  <a:srgbClr val="00B0F0"/>
                </a:solidFill>
              </a:rPr>
              <a:t>) values(2,'hetal');</a:t>
            </a:r>
          </a:p>
          <a:p>
            <a:pPr>
              <a:buNone/>
            </a:pPr>
            <a:r>
              <a:rPr lang="en-US" sz="2000" b="1" dirty="0" smtClean="0"/>
              <a:t> </a:t>
            </a:r>
            <a:endParaRPr lang="en-US" sz="2000" dirty="0" smtClean="0"/>
          </a:p>
          <a:p>
            <a:r>
              <a:rPr lang="en-US" sz="2000" dirty="0" smtClean="0"/>
              <a:t>At the OS, create folder ‘D:\Photos’ containing video files ‘saloni.mp4’ and ‘hetal.mp4’ </a:t>
            </a:r>
          </a:p>
          <a:p>
            <a:pPr>
              <a:buNone/>
            </a:pPr>
            <a:r>
              <a:rPr lang="en-US" sz="2000" dirty="0" smtClean="0"/>
              <a:t> </a:t>
            </a:r>
            <a:r>
              <a:rPr lang="en-US" sz="2000" dirty="0" smtClean="0"/>
              <a:t>	</a:t>
            </a:r>
            <a:r>
              <a:rPr lang="en-US" sz="2000" dirty="0" smtClean="0">
                <a:ln>
                  <a:solidFill>
                    <a:srgbClr val="00B0F0"/>
                  </a:solidFill>
                </a:ln>
                <a:solidFill>
                  <a:srgbClr val="00B0F0"/>
                </a:solidFill>
              </a:rPr>
              <a:t>Create </a:t>
            </a:r>
            <a:r>
              <a:rPr lang="en-US" sz="2000" dirty="0" smtClean="0">
                <a:ln>
                  <a:solidFill>
                    <a:srgbClr val="00B0F0"/>
                  </a:solidFill>
                </a:ln>
                <a:solidFill>
                  <a:srgbClr val="00B0F0"/>
                </a:solidFill>
              </a:rPr>
              <a:t>or replace Directory </a:t>
            </a:r>
            <a:r>
              <a:rPr lang="en-US" sz="2000" dirty="0" err="1" smtClean="0">
                <a:ln>
                  <a:solidFill>
                    <a:srgbClr val="00B0F0"/>
                  </a:solidFill>
                </a:ln>
                <a:solidFill>
                  <a:srgbClr val="00B0F0"/>
                </a:solidFill>
              </a:rPr>
              <a:t>data_files</a:t>
            </a:r>
            <a:r>
              <a:rPr lang="en-US" sz="2000" dirty="0" smtClean="0">
                <a:ln>
                  <a:solidFill>
                    <a:srgbClr val="00B0F0"/>
                  </a:solidFill>
                </a:ln>
                <a:solidFill>
                  <a:srgbClr val="00B0F0"/>
                </a:solidFill>
              </a:rPr>
              <a:t> as 'd:\photos</a:t>
            </a:r>
            <a:r>
              <a:rPr lang="en-US" sz="2000" dirty="0" smtClean="0">
                <a:ln>
                  <a:solidFill>
                    <a:srgbClr val="00B0F0"/>
                  </a:solidFill>
                </a:ln>
                <a:solidFill>
                  <a:srgbClr val="00B0F0"/>
                </a:solidFill>
              </a:rPr>
              <a:t>';</a:t>
            </a:r>
          </a:p>
          <a:p>
            <a:pPr>
              <a:buNone/>
            </a:pPr>
            <a:endParaRPr lang="en-US" sz="1400" dirty="0" smtClean="0">
              <a:ln>
                <a:solidFill>
                  <a:srgbClr val="00B0F0"/>
                </a:solidFill>
              </a:ln>
              <a:solidFill>
                <a:srgbClr val="00B0F0"/>
              </a:solidFill>
            </a:endParaRPr>
          </a:p>
          <a:p>
            <a:pPr>
              <a:buNone/>
            </a:pPr>
            <a:endParaRPr lang="en-US" sz="14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1.17:  DBMS_LOB</a:t>
            </a:r>
            <a:r>
              <a:rPr lang="en-US" sz="1400" dirty="0" smtClean="0">
                <a:latin typeface="Candara"/>
              </a:rPr>
              <a:t>						</a:t>
            </a:r>
            <a:r>
              <a:rPr lang="en-US" sz="1200" b="1" dirty="0" smtClean="0">
                <a:latin typeface="Candara"/>
              </a:rPr>
              <a:t/>
            </a:r>
            <a:br>
              <a:rPr lang="en-US" sz="1200" b="1" dirty="0" smtClean="0">
                <a:latin typeface="Candara"/>
              </a:rPr>
            </a:br>
            <a:r>
              <a:rPr lang="en-US" dirty="0" smtClean="0"/>
              <a:t>BFILE operations using DBMS_LOB</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685801"/>
            <a:ext cx="8987588" cy="4126832"/>
          </a:xfrm>
        </p:spPr>
        <p:txBody>
          <a:bodyPr>
            <a:noAutofit/>
          </a:bodyPr>
          <a:lstStyle/>
          <a:p>
            <a:pPr>
              <a:buNone/>
            </a:pPr>
            <a:endParaRPr lang="en-US" sz="1200" dirty="0" smtClean="0">
              <a:ln>
                <a:solidFill>
                  <a:srgbClr val="00B0F0"/>
                </a:solidFill>
              </a:ln>
              <a:solidFill>
                <a:srgbClr val="00B0F0"/>
              </a:solidFill>
            </a:endParaRPr>
          </a:p>
          <a:p>
            <a:pPr>
              <a:buNone/>
            </a:pPr>
            <a:r>
              <a:rPr lang="en-US" sz="1200" dirty="0" smtClean="0">
                <a:ln>
                  <a:solidFill>
                    <a:srgbClr val="00B0F0"/>
                  </a:solidFill>
                </a:ln>
                <a:solidFill>
                  <a:srgbClr val="00B0F0"/>
                </a:solidFill>
              </a:rPr>
              <a:t>Create </a:t>
            </a:r>
            <a:r>
              <a:rPr lang="en-US" sz="1200" dirty="0" smtClean="0">
                <a:ln>
                  <a:solidFill>
                    <a:srgbClr val="00B0F0"/>
                  </a:solidFill>
                </a:ln>
                <a:solidFill>
                  <a:srgbClr val="00B0F0"/>
                </a:solidFill>
              </a:rPr>
              <a:t>or Replace procedure </a:t>
            </a:r>
            <a:r>
              <a:rPr lang="en-US" sz="1200" dirty="0" err="1" smtClean="0">
                <a:ln>
                  <a:solidFill>
                    <a:srgbClr val="00B0F0"/>
                  </a:solidFill>
                </a:ln>
                <a:solidFill>
                  <a:srgbClr val="00B0F0"/>
                </a:solidFill>
              </a:rPr>
              <a:t>set_video</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dir_alias</a:t>
            </a:r>
            <a:r>
              <a:rPr lang="en-US" sz="1200" dirty="0" smtClean="0">
                <a:ln>
                  <a:solidFill>
                    <a:srgbClr val="00B0F0"/>
                  </a:solidFill>
                </a:ln>
                <a:solidFill>
                  <a:srgbClr val="00B0F0"/>
                </a:solidFill>
              </a:rPr>
              <a:t> varchar2) is</a:t>
            </a:r>
          </a:p>
          <a:p>
            <a:pPr>
              <a:buNone/>
            </a:pPr>
            <a:r>
              <a:rPr lang="en-US" sz="1200" dirty="0" smtClean="0">
                <a:ln>
                  <a:solidFill>
                    <a:srgbClr val="00B0F0"/>
                  </a:solidFill>
                </a:ln>
                <a:solidFill>
                  <a:srgbClr val="00B0F0"/>
                </a:solidFill>
              </a:rPr>
              <a:t>	Filename varchar2(40);</a:t>
            </a:r>
          </a:p>
          <a:p>
            <a:pPr>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File_ptr</a:t>
            </a:r>
            <a:r>
              <a:rPr lang="en-US" sz="1200" dirty="0" smtClean="0">
                <a:ln>
                  <a:solidFill>
                    <a:srgbClr val="00B0F0"/>
                  </a:solidFill>
                </a:ln>
                <a:solidFill>
                  <a:srgbClr val="00B0F0"/>
                </a:solidFill>
              </a:rPr>
              <a:t> BFILE;</a:t>
            </a:r>
          </a:p>
          <a:p>
            <a:pPr>
              <a:buNone/>
            </a:pPr>
            <a:r>
              <a:rPr lang="en-US" sz="1200" dirty="0" smtClean="0">
                <a:ln>
                  <a:solidFill>
                    <a:srgbClr val="00B0F0"/>
                  </a:solidFill>
                </a:ln>
                <a:solidFill>
                  <a:srgbClr val="00B0F0"/>
                </a:solidFill>
              </a:rPr>
              <a:t>	Cursor </a:t>
            </a:r>
            <a:r>
              <a:rPr lang="en-US" sz="1200" dirty="0" err="1" smtClean="0">
                <a:ln>
                  <a:solidFill>
                    <a:srgbClr val="00B0F0"/>
                  </a:solidFill>
                </a:ln>
                <a:solidFill>
                  <a:srgbClr val="00B0F0"/>
                </a:solidFill>
              </a:rPr>
              <a:t>csr</a:t>
            </a:r>
            <a:r>
              <a:rPr lang="en-US" sz="1200" dirty="0" smtClean="0">
                <a:ln>
                  <a:solidFill>
                    <a:srgbClr val="00B0F0"/>
                  </a:solidFill>
                </a:ln>
                <a:solidFill>
                  <a:srgbClr val="00B0F0"/>
                </a:solidFill>
              </a:rPr>
              <a:t> is Select </a:t>
            </a:r>
            <a:r>
              <a:rPr lang="en-US" sz="1200" dirty="0" err="1" smtClean="0">
                <a:ln>
                  <a:solidFill>
                    <a:srgbClr val="00B0F0"/>
                  </a:solidFill>
                </a:ln>
                <a:solidFill>
                  <a:srgbClr val="00B0F0"/>
                </a:solidFill>
              </a:rPr>
              <a:t>ename</a:t>
            </a:r>
            <a:r>
              <a:rPr lang="en-US" sz="1200" dirty="0" smtClean="0">
                <a:ln>
                  <a:solidFill>
                    <a:srgbClr val="00B0F0"/>
                  </a:solidFill>
                </a:ln>
                <a:solidFill>
                  <a:srgbClr val="00B0F0"/>
                </a:solidFill>
              </a:rPr>
              <a:t> from </a:t>
            </a:r>
            <a:r>
              <a:rPr lang="en-US" sz="1200" dirty="0" err="1" smtClean="0">
                <a:ln>
                  <a:solidFill>
                    <a:srgbClr val="00B0F0"/>
                  </a:solidFill>
                </a:ln>
                <a:solidFill>
                  <a:srgbClr val="00B0F0"/>
                </a:solidFill>
              </a:rPr>
              <a:t>employeenew</a:t>
            </a:r>
            <a:r>
              <a:rPr lang="en-US" sz="1200" dirty="0" smtClean="0">
                <a:ln>
                  <a:solidFill>
                    <a:srgbClr val="00B0F0"/>
                  </a:solidFill>
                </a:ln>
                <a:solidFill>
                  <a:srgbClr val="00B0F0"/>
                </a:solidFill>
              </a:rPr>
              <a:t> for update;</a:t>
            </a:r>
          </a:p>
          <a:p>
            <a:pPr>
              <a:buNone/>
            </a:pPr>
            <a:r>
              <a:rPr lang="en-US" sz="1200" dirty="0" smtClean="0">
                <a:ln>
                  <a:solidFill>
                    <a:srgbClr val="00B0F0"/>
                  </a:solidFill>
                </a:ln>
                <a:solidFill>
                  <a:srgbClr val="00B0F0"/>
                </a:solidFill>
              </a:rPr>
              <a:t>Begin</a:t>
            </a:r>
          </a:p>
          <a:p>
            <a:pPr>
              <a:buNone/>
            </a:pPr>
            <a:r>
              <a:rPr lang="en-US" sz="1200" dirty="0" smtClean="0">
                <a:ln>
                  <a:solidFill>
                    <a:srgbClr val="00B0F0"/>
                  </a:solidFill>
                </a:ln>
                <a:solidFill>
                  <a:srgbClr val="00B0F0"/>
                </a:solidFill>
              </a:rPr>
              <a:t>	For </a:t>
            </a:r>
            <a:r>
              <a:rPr lang="en-US" sz="1200" dirty="0" err="1" smtClean="0">
                <a:ln>
                  <a:solidFill>
                    <a:srgbClr val="00B0F0"/>
                  </a:solidFill>
                </a:ln>
                <a:solidFill>
                  <a:srgbClr val="00B0F0"/>
                </a:solidFill>
              </a:rPr>
              <a:t>rec</a:t>
            </a:r>
            <a:r>
              <a:rPr lang="en-US" sz="1200" dirty="0" smtClean="0">
                <a:ln>
                  <a:solidFill>
                    <a:srgbClr val="00B0F0"/>
                  </a:solidFill>
                </a:ln>
                <a:solidFill>
                  <a:srgbClr val="00B0F0"/>
                </a:solidFill>
              </a:rPr>
              <a:t> in </a:t>
            </a:r>
            <a:r>
              <a:rPr lang="en-US" sz="1200" dirty="0" err="1" smtClean="0">
                <a:ln>
                  <a:solidFill>
                    <a:srgbClr val="00B0F0"/>
                  </a:solidFill>
                </a:ln>
                <a:solidFill>
                  <a:srgbClr val="00B0F0"/>
                </a:solidFill>
              </a:rPr>
              <a:t>csr</a:t>
            </a:r>
            <a:r>
              <a:rPr lang="en-US" sz="1200" dirty="0" smtClean="0">
                <a:ln>
                  <a:solidFill>
                    <a:srgbClr val="00B0F0"/>
                  </a:solidFill>
                </a:ln>
                <a:solidFill>
                  <a:srgbClr val="00B0F0"/>
                </a:solidFill>
              </a:rPr>
              <a:t> loop</a:t>
            </a:r>
          </a:p>
          <a:p>
            <a:pPr>
              <a:buNone/>
            </a:pPr>
            <a:r>
              <a:rPr lang="en-US" sz="1200" dirty="0" smtClean="0">
                <a:ln>
                  <a:solidFill>
                    <a:srgbClr val="00B0F0"/>
                  </a:solidFill>
                </a:ln>
                <a:solidFill>
                  <a:srgbClr val="00B0F0"/>
                </a:solidFill>
              </a:rPr>
              <a:t>		Filename:=</a:t>
            </a:r>
            <a:r>
              <a:rPr lang="en-US" sz="1200" dirty="0" err="1" smtClean="0">
                <a:ln>
                  <a:solidFill>
                    <a:srgbClr val="00B0F0"/>
                  </a:solidFill>
                </a:ln>
                <a:solidFill>
                  <a:srgbClr val="00B0F0"/>
                </a:solidFill>
              </a:rPr>
              <a:t>rec.ename</a:t>
            </a:r>
            <a:r>
              <a:rPr lang="en-US" sz="1200" dirty="0" smtClean="0">
                <a:ln>
                  <a:solidFill>
                    <a:srgbClr val="00B0F0"/>
                  </a:solidFill>
                </a:ln>
                <a:solidFill>
                  <a:srgbClr val="00B0F0"/>
                </a:solidFill>
              </a:rPr>
              <a:t> || '.MP4';</a:t>
            </a:r>
          </a:p>
          <a:p>
            <a:pPr>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File_ptr</a:t>
            </a:r>
            <a:r>
              <a:rPr lang="en-US" sz="1200" dirty="0" smtClean="0">
                <a:ln>
                  <a:solidFill>
                    <a:srgbClr val="00B0F0"/>
                  </a:solidFill>
                </a:ln>
                <a:solidFill>
                  <a:srgbClr val="00B0F0"/>
                </a:solidFill>
              </a:rPr>
              <a:t>:=BFILENAME(</a:t>
            </a:r>
            <a:r>
              <a:rPr lang="en-US" sz="1200" dirty="0" err="1" smtClean="0">
                <a:ln>
                  <a:solidFill>
                    <a:srgbClr val="00B0F0"/>
                  </a:solidFill>
                </a:ln>
                <a:solidFill>
                  <a:srgbClr val="00B0F0"/>
                </a:solidFill>
              </a:rPr>
              <a:t>dir_alias</a:t>
            </a:r>
            <a:r>
              <a:rPr lang="en-US" sz="1200" dirty="0" smtClean="0">
                <a:ln>
                  <a:solidFill>
                    <a:srgbClr val="00B0F0"/>
                  </a:solidFill>
                </a:ln>
                <a:solidFill>
                  <a:srgbClr val="00B0F0"/>
                </a:solidFill>
              </a:rPr>
              <a:t>, filename);</a:t>
            </a:r>
          </a:p>
          <a:p>
            <a:pPr>
              <a:buNone/>
            </a:pPr>
            <a:r>
              <a:rPr lang="en-US" sz="1200" dirty="0" smtClean="0">
                <a:ln>
                  <a:solidFill>
                    <a:srgbClr val="00B0F0"/>
                  </a:solidFill>
                </a:ln>
                <a:solidFill>
                  <a:srgbClr val="00B0F0"/>
                </a:solidFill>
              </a:rPr>
              <a:t>		DBMS_LOB.FILEOPEN(</a:t>
            </a:r>
            <a:r>
              <a:rPr lang="en-US" sz="1200" dirty="0" err="1" smtClean="0">
                <a:ln>
                  <a:solidFill>
                    <a:srgbClr val="00B0F0"/>
                  </a:solidFill>
                </a:ln>
                <a:solidFill>
                  <a:srgbClr val="00B0F0"/>
                </a:solidFill>
              </a:rPr>
              <a:t>file_ptr</a:t>
            </a:r>
            <a:r>
              <a:rPr lang="en-US" sz="1200" dirty="0" smtClean="0">
                <a:ln>
                  <a:solidFill>
                    <a:srgbClr val="00B0F0"/>
                  </a:solidFill>
                </a:ln>
                <a:solidFill>
                  <a:srgbClr val="00B0F0"/>
                </a:solidFill>
              </a:rPr>
              <a:t>);</a:t>
            </a:r>
          </a:p>
          <a:p>
            <a:pPr>
              <a:buNone/>
            </a:pPr>
            <a:r>
              <a:rPr lang="en-US" sz="1200" dirty="0" smtClean="0">
                <a:ln>
                  <a:solidFill>
                    <a:srgbClr val="00B0F0"/>
                  </a:solidFill>
                </a:ln>
                <a:solidFill>
                  <a:srgbClr val="00B0F0"/>
                </a:solidFill>
              </a:rPr>
              <a:t>		Update </a:t>
            </a:r>
            <a:r>
              <a:rPr lang="en-US" sz="1200" dirty="0" err="1" smtClean="0">
                <a:ln>
                  <a:solidFill>
                    <a:srgbClr val="00B0F0"/>
                  </a:solidFill>
                </a:ln>
                <a:solidFill>
                  <a:srgbClr val="00B0F0"/>
                </a:solidFill>
              </a:rPr>
              <a:t>employeenew</a:t>
            </a:r>
            <a:r>
              <a:rPr lang="en-US" sz="1200" dirty="0" smtClean="0">
                <a:ln>
                  <a:solidFill>
                    <a:srgbClr val="00B0F0"/>
                  </a:solidFill>
                </a:ln>
                <a:solidFill>
                  <a:srgbClr val="00B0F0"/>
                </a:solidFill>
              </a:rPr>
              <a:t> set video=</a:t>
            </a:r>
            <a:r>
              <a:rPr lang="en-US" sz="1200" dirty="0" err="1" smtClean="0">
                <a:ln>
                  <a:solidFill>
                    <a:srgbClr val="00B0F0"/>
                  </a:solidFill>
                </a:ln>
                <a:solidFill>
                  <a:srgbClr val="00B0F0"/>
                </a:solidFill>
              </a:rPr>
              <a:t>file_ptr</a:t>
            </a:r>
            <a:r>
              <a:rPr lang="en-US" sz="1200" dirty="0" smtClean="0">
                <a:ln>
                  <a:solidFill>
                    <a:srgbClr val="00B0F0"/>
                  </a:solidFill>
                </a:ln>
                <a:solidFill>
                  <a:srgbClr val="00B0F0"/>
                </a:solidFill>
              </a:rPr>
              <a:t> where current of </a:t>
            </a:r>
            <a:r>
              <a:rPr lang="en-US" sz="1200" dirty="0" err="1" smtClean="0">
                <a:ln>
                  <a:solidFill>
                    <a:srgbClr val="00B0F0"/>
                  </a:solidFill>
                </a:ln>
                <a:solidFill>
                  <a:srgbClr val="00B0F0"/>
                </a:solidFill>
              </a:rPr>
              <a:t>csr</a:t>
            </a:r>
            <a:r>
              <a:rPr lang="en-US" sz="1200" dirty="0" smtClean="0">
                <a:ln>
                  <a:solidFill>
                    <a:srgbClr val="00B0F0"/>
                  </a:solidFill>
                </a:ln>
                <a:solidFill>
                  <a:srgbClr val="00B0F0"/>
                </a:solidFill>
              </a:rPr>
              <a:t>;</a:t>
            </a:r>
          </a:p>
          <a:p>
            <a:pPr>
              <a:buNone/>
            </a:pP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Dbms_output.put_line</a:t>
            </a:r>
            <a:r>
              <a:rPr lang="en-US" sz="1200" dirty="0" smtClean="0">
                <a:ln>
                  <a:solidFill>
                    <a:srgbClr val="00B0F0"/>
                  </a:solidFill>
                </a:ln>
                <a:solidFill>
                  <a:srgbClr val="00B0F0"/>
                </a:solidFill>
              </a:rPr>
              <a:t>('FILE '||filename||' SIZE '||</a:t>
            </a:r>
            <a:r>
              <a:rPr lang="en-US" sz="1200" dirty="0" err="1" smtClean="0">
                <a:ln>
                  <a:solidFill>
                    <a:srgbClr val="00B0F0"/>
                  </a:solidFill>
                </a:ln>
                <a:solidFill>
                  <a:srgbClr val="00B0F0"/>
                </a:solidFill>
              </a:rPr>
              <a:t>dbms_lob.getlength</a:t>
            </a:r>
            <a:r>
              <a:rPr lang="en-US" sz="1200" dirty="0" smtClean="0">
                <a:ln>
                  <a:solidFill>
                    <a:srgbClr val="00B0F0"/>
                  </a:solidFill>
                </a:ln>
                <a:solidFill>
                  <a:srgbClr val="00B0F0"/>
                </a:solidFill>
              </a:rPr>
              <a:t>(</a:t>
            </a:r>
            <a:r>
              <a:rPr lang="en-US" sz="1200" dirty="0" err="1" smtClean="0">
                <a:ln>
                  <a:solidFill>
                    <a:srgbClr val="00B0F0"/>
                  </a:solidFill>
                </a:ln>
                <a:solidFill>
                  <a:srgbClr val="00B0F0"/>
                </a:solidFill>
              </a:rPr>
              <a:t>file_ptr</a:t>
            </a:r>
            <a:r>
              <a:rPr lang="en-US" sz="1200" dirty="0" smtClean="0">
                <a:ln>
                  <a:solidFill>
                    <a:srgbClr val="00B0F0"/>
                  </a:solidFill>
                </a:ln>
                <a:solidFill>
                  <a:srgbClr val="00B0F0"/>
                </a:solidFill>
              </a:rPr>
              <a:t>));</a:t>
            </a:r>
          </a:p>
          <a:p>
            <a:pPr>
              <a:buNone/>
            </a:pPr>
            <a:r>
              <a:rPr lang="en-US" sz="1200" dirty="0" smtClean="0">
                <a:ln>
                  <a:solidFill>
                    <a:srgbClr val="00B0F0"/>
                  </a:solidFill>
                </a:ln>
                <a:solidFill>
                  <a:srgbClr val="00B0F0"/>
                </a:solidFill>
              </a:rPr>
              <a:t>		DBMS_LOB.FILECLOSE(</a:t>
            </a:r>
            <a:r>
              <a:rPr lang="en-US" sz="1200" dirty="0" err="1" smtClean="0">
                <a:ln>
                  <a:solidFill>
                    <a:srgbClr val="00B0F0"/>
                  </a:solidFill>
                </a:ln>
                <a:solidFill>
                  <a:srgbClr val="00B0F0"/>
                </a:solidFill>
              </a:rPr>
              <a:t>file_ptr</a:t>
            </a:r>
            <a:r>
              <a:rPr lang="en-US" sz="1200" dirty="0" smtClean="0">
                <a:ln>
                  <a:solidFill>
                    <a:srgbClr val="00B0F0"/>
                  </a:solidFill>
                </a:ln>
                <a:solidFill>
                  <a:srgbClr val="00B0F0"/>
                </a:solidFill>
              </a:rPr>
              <a:t>);</a:t>
            </a:r>
          </a:p>
          <a:p>
            <a:pPr>
              <a:buNone/>
            </a:pPr>
            <a:r>
              <a:rPr lang="en-US" sz="1200" dirty="0" smtClean="0">
                <a:ln>
                  <a:solidFill>
                    <a:srgbClr val="00B0F0"/>
                  </a:solidFill>
                </a:ln>
                <a:solidFill>
                  <a:srgbClr val="00B0F0"/>
                </a:solidFill>
              </a:rPr>
              <a:t>	End loop;</a:t>
            </a:r>
          </a:p>
          <a:p>
            <a:pPr>
              <a:buNone/>
            </a:pPr>
            <a:r>
              <a:rPr lang="en-US" sz="1200" dirty="0" smtClean="0">
                <a:ln>
                  <a:solidFill>
                    <a:srgbClr val="00B0F0"/>
                  </a:solidFill>
                </a:ln>
                <a:solidFill>
                  <a:srgbClr val="00B0F0"/>
                </a:solidFill>
              </a:rPr>
              <a:t>End </a:t>
            </a:r>
            <a:r>
              <a:rPr lang="en-US" sz="1200" dirty="0" err="1" smtClean="0">
                <a:ln>
                  <a:solidFill>
                    <a:srgbClr val="00B0F0"/>
                  </a:solidFill>
                </a:ln>
                <a:solidFill>
                  <a:srgbClr val="00B0F0"/>
                </a:solidFill>
              </a:rPr>
              <a:t>set_video</a:t>
            </a:r>
            <a:r>
              <a:rPr lang="en-US" sz="1200" dirty="0" smtClean="0">
                <a:ln>
                  <a:solidFill>
                    <a:srgbClr val="00B0F0"/>
                  </a:solidFill>
                </a:ln>
                <a:solidFill>
                  <a:srgbClr val="00B0F0"/>
                </a:solidFill>
              </a:rPr>
              <a:t>;</a:t>
            </a:r>
          </a:p>
          <a:p>
            <a:pPr>
              <a:buNone/>
            </a:pPr>
            <a:r>
              <a:rPr lang="en-US" sz="1200" dirty="0" smtClean="0">
                <a:ln>
                  <a:solidFill>
                    <a:srgbClr val="00B0F0"/>
                  </a:solidFill>
                </a:ln>
                <a:solidFill>
                  <a:srgbClr val="00B0F0"/>
                </a:solidFill>
              </a:rPr>
              <a:t>/</a:t>
            </a:r>
          </a:p>
          <a:p>
            <a:pPr>
              <a:buNone/>
            </a:pPr>
            <a:r>
              <a:rPr lang="en-US" sz="1200" dirty="0" smtClean="0">
                <a:ln>
                  <a:solidFill>
                    <a:srgbClr val="00B0F0"/>
                  </a:solidFill>
                </a:ln>
                <a:solidFill>
                  <a:srgbClr val="00B0F0"/>
                </a:solidFill>
              </a:rPr>
              <a:t>EXEC </a:t>
            </a:r>
            <a:r>
              <a:rPr lang="en-US" sz="1200" dirty="0" err="1" smtClean="0">
                <a:ln>
                  <a:solidFill>
                    <a:srgbClr val="00B0F0"/>
                  </a:solidFill>
                </a:ln>
                <a:solidFill>
                  <a:srgbClr val="00B0F0"/>
                </a:solidFill>
              </a:rPr>
              <a:t>set_video</a:t>
            </a:r>
            <a:r>
              <a:rPr lang="en-US" sz="1200" dirty="0" smtClean="0">
                <a:ln>
                  <a:solidFill>
                    <a:srgbClr val="00B0F0"/>
                  </a:solidFill>
                </a:ln>
                <a:solidFill>
                  <a:srgbClr val="00B0F0"/>
                </a:solidFill>
              </a:rPr>
              <a:t>('DATA_FILES');</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1.17:  DBMS_LOB</a:t>
            </a:r>
            <a:r>
              <a:rPr lang="en-US" sz="1400" dirty="0" smtClean="0">
                <a:latin typeface="Candara"/>
              </a:rPr>
              <a:t>						</a:t>
            </a:r>
            <a:r>
              <a:rPr lang="en-US" sz="1200" b="1" dirty="0" smtClean="0">
                <a:latin typeface="Candara"/>
              </a:rPr>
              <a:t/>
            </a:r>
            <a:br>
              <a:rPr lang="en-US" sz="1200" b="1" dirty="0" smtClean="0">
                <a:latin typeface="Candara"/>
              </a:rPr>
            </a:br>
            <a:r>
              <a:rPr lang="en-US" dirty="0" smtClean="0"/>
              <a:t>BFILE operations using DBMS_LOB		…</a:t>
            </a:r>
            <a:r>
              <a:rPr lang="en-US" dirty="0" err="1" smtClean="0"/>
              <a:t>contd</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685801"/>
            <a:ext cx="8987588" cy="4126832"/>
          </a:xfrm>
        </p:spPr>
        <p:txBody>
          <a:bodyPr>
            <a:noAutofit/>
          </a:bodyPr>
          <a:lstStyle/>
          <a:p>
            <a:pPr>
              <a:buNone/>
            </a:pPr>
            <a:endParaRPr lang="en-US" sz="1200" dirty="0" smtClean="0">
              <a:ln>
                <a:solidFill>
                  <a:srgbClr val="00B0F0"/>
                </a:solidFill>
              </a:ln>
              <a:solidFill>
                <a:srgbClr val="00B0F0"/>
              </a:solidFill>
            </a:endParaRPr>
          </a:p>
          <a:p>
            <a:endParaRPr lang="en-US" sz="1200" dirty="0" smtClean="0"/>
          </a:p>
          <a:p>
            <a:pPr algn="just"/>
            <a:r>
              <a:rPr lang="en-US" sz="2000" dirty="0" smtClean="0"/>
              <a:t>The </a:t>
            </a:r>
            <a:r>
              <a:rPr lang="en-US" sz="2000" dirty="0" smtClean="0"/>
              <a:t>BFILENAME function directly sets the </a:t>
            </a:r>
            <a:r>
              <a:rPr lang="en-US" sz="2000" dirty="0" err="1" smtClean="0"/>
              <a:t>file_ptr</a:t>
            </a:r>
            <a:r>
              <a:rPr lang="en-US" sz="2000" dirty="0" smtClean="0"/>
              <a:t> variable to the specified filename in the specified directory object, even if the specified file does not exist. </a:t>
            </a:r>
            <a:endParaRPr lang="en-US" sz="2000" dirty="0" smtClean="0"/>
          </a:p>
          <a:p>
            <a:pPr algn="just"/>
            <a:endParaRPr lang="en-US" sz="2000" dirty="0" smtClean="0"/>
          </a:p>
          <a:p>
            <a:pPr algn="just"/>
            <a:r>
              <a:rPr lang="en-US" sz="2000" dirty="0" smtClean="0"/>
              <a:t>Hence</a:t>
            </a:r>
            <a:r>
              <a:rPr lang="en-US" sz="2000" dirty="0" smtClean="0"/>
              <a:t>, DBMS_LOB.FILEEXISTS function can verify if the file exists in the OS. The function returns 0 if the file does not exist, and returns 1 if the file exists. The DBMS_LOB.FILEEXISTS function expects a BFILE locator as a parameter, and returns an Integer 1 or 0.</a:t>
            </a:r>
          </a:p>
          <a:p>
            <a:pPr>
              <a:buNone/>
            </a:pPr>
            <a:r>
              <a:rPr lang="en-US" sz="1200" dirty="0" smtClean="0"/>
              <a:t> </a:t>
            </a:r>
          </a:p>
          <a:p>
            <a:pPr>
              <a:buNone/>
            </a:pPr>
            <a:r>
              <a:rPr lang="en-US" sz="1200" dirty="0" smtClean="0">
                <a:ln>
                  <a:solidFill>
                    <a:srgbClr val="00B0F0"/>
                  </a:solidFill>
                </a:ln>
                <a:solidFill>
                  <a:srgbClr val="00B0F0"/>
                </a:solidFill>
              </a:rPr>
              <a:t>	insert </a:t>
            </a:r>
            <a:r>
              <a:rPr lang="en-US" sz="1200" dirty="0" smtClean="0">
                <a:ln>
                  <a:solidFill>
                    <a:srgbClr val="00B0F0"/>
                  </a:solidFill>
                </a:ln>
                <a:solidFill>
                  <a:srgbClr val="00B0F0"/>
                </a:solidFill>
              </a:rPr>
              <a:t>into </a:t>
            </a:r>
            <a:r>
              <a:rPr lang="en-US" sz="1200" dirty="0" err="1" smtClean="0">
                <a:ln>
                  <a:solidFill>
                    <a:srgbClr val="00B0F0"/>
                  </a:solidFill>
                </a:ln>
                <a:solidFill>
                  <a:srgbClr val="00B0F0"/>
                </a:solidFill>
              </a:rPr>
              <a:t>employeenew</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empid</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ename</a:t>
            </a:r>
            <a:r>
              <a:rPr lang="en-US" sz="1200" dirty="0" smtClean="0">
                <a:ln>
                  <a:solidFill>
                    <a:srgbClr val="00B0F0"/>
                  </a:solidFill>
                </a:ln>
                <a:solidFill>
                  <a:srgbClr val="00B0F0"/>
                </a:solidFill>
              </a:rPr>
              <a:t>) values(3,'hemant');</a:t>
            </a:r>
          </a:p>
          <a:p>
            <a:pPr>
              <a:buNone/>
            </a:pPr>
            <a:r>
              <a:rPr lang="en-US" sz="1200" dirty="0" smtClean="0">
                <a:ln>
                  <a:solidFill>
                    <a:srgbClr val="00B0F0"/>
                  </a:solidFill>
                </a:ln>
                <a:solidFill>
                  <a:srgbClr val="00B0F0"/>
                </a:solidFill>
              </a:rPr>
              <a:t>	insert </a:t>
            </a:r>
            <a:r>
              <a:rPr lang="en-US" sz="1200" dirty="0" smtClean="0">
                <a:ln>
                  <a:solidFill>
                    <a:srgbClr val="00B0F0"/>
                  </a:solidFill>
                </a:ln>
                <a:solidFill>
                  <a:srgbClr val="00B0F0"/>
                </a:solidFill>
              </a:rPr>
              <a:t>into </a:t>
            </a:r>
            <a:r>
              <a:rPr lang="en-US" sz="1200" dirty="0" err="1" smtClean="0">
                <a:ln>
                  <a:solidFill>
                    <a:srgbClr val="00B0F0"/>
                  </a:solidFill>
                </a:ln>
                <a:solidFill>
                  <a:srgbClr val="00B0F0"/>
                </a:solidFill>
              </a:rPr>
              <a:t>employeenew</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empid</a:t>
            </a:r>
            <a:r>
              <a:rPr lang="en-US" sz="1200" dirty="0" smtClean="0">
                <a:ln>
                  <a:solidFill>
                    <a:srgbClr val="00B0F0"/>
                  </a:solidFill>
                </a:ln>
                <a:solidFill>
                  <a:srgbClr val="00B0F0"/>
                </a:solidFill>
              </a:rPr>
              <a:t>, </a:t>
            </a:r>
            <a:r>
              <a:rPr lang="en-US" sz="1200" dirty="0" err="1" smtClean="0">
                <a:ln>
                  <a:solidFill>
                    <a:srgbClr val="00B0F0"/>
                  </a:solidFill>
                </a:ln>
                <a:solidFill>
                  <a:srgbClr val="00B0F0"/>
                </a:solidFill>
              </a:rPr>
              <a:t>ename</a:t>
            </a:r>
            <a:r>
              <a:rPr lang="en-US" sz="1200" dirty="0" smtClean="0">
                <a:ln>
                  <a:solidFill>
                    <a:srgbClr val="00B0F0"/>
                  </a:solidFill>
                </a:ln>
                <a:solidFill>
                  <a:srgbClr val="00B0F0"/>
                </a:solidFill>
              </a:rPr>
              <a:t>) values(4,'manoj');</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1.18:  DBMS_LOB</a:t>
            </a:r>
            <a:r>
              <a:rPr lang="en-US" sz="1400" dirty="0" smtClean="0">
                <a:latin typeface="Candara"/>
              </a:rPr>
              <a:t>						</a:t>
            </a:r>
            <a:r>
              <a:rPr lang="en-US" sz="1200" b="1" dirty="0" smtClean="0">
                <a:latin typeface="Candara"/>
              </a:rPr>
              <a:t/>
            </a:r>
            <a:br>
              <a:rPr lang="en-US" sz="1200" b="1" dirty="0" smtClean="0">
                <a:latin typeface="Candara"/>
              </a:rPr>
            </a:br>
            <a:r>
              <a:rPr lang="en-US" dirty="0" smtClean="0"/>
              <a:t>DBMS_LOB.FILEEXISTS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4042612"/>
          </a:xfrm>
        </p:spPr>
        <p:txBody>
          <a:bodyPr>
            <a:noAutofit/>
          </a:bodyPr>
          <a:lstStyle/>
          <a:p>
            <a:pPr>
              <a:buNone/>
            </a:pP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Create </a:t>
            </a:r>
            <a:r>
              <a:rPr lang="en-US" sz="1600" dirty="0" smtClean="0">
                <a:ln>
                  <a:solidFill>
                    <a:srgbClr val="00B0F0"/>
                  </a:solidFill>
                </a:ln>
                <a:solidFill>
                  <a:srgbClr val="00B0F0"/>
                </a:solidFill>
              </a:rPr>
              <a:t>or Replace procedure </a:t>
            </a:r>
            <a:r>
              <a:rPr lang="en-US" sz="1600" dirty="0" err="1" smtClean="0">
                <a:ln>
                  <a:solidFill>
                    <a:srgbClr val="00B0F0"/>
                  </a:solidFill>
                </a:ln>
                <a:solidFill>
                  <a:srgbClr val="00B0F0"/>
                </a:solidFill>
              </a:rPr>
              <a:t>setvideo</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dir_alias</a:t>
            </a:r>
            <a:r>
              <a:rPr lang="en-US" sz="1600" dirty="0" smtClean="0">
                <a:ln>
                  <a:solidFill>
                    <a:srgbClr val="00B0F0"/>
                  </a:solidFill>
                </a:ln>
                <a:solidFill>
                  <a:srgbClr val="00B0F0"/>
                </a:solidFill>
              </a:rPr>
              <a:t> varchar2) is</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Filename </a:t>
            </a:r>
            <a:r>
              <a:rPr lang="en-US" sz="1600" dirty="0" smtClean="0">
                <a:ln>
                  <a:solidFill>
                    <a:srgbClr val="00B0F0"/>
                  </a:solidFill>
                </a:ln>
                <a:solidFill>
                  <a:srgbClr val="00B0F0"/>
                </a:solidFill>
              </a:rPr>
              <a:t>varchar2(40);</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BFILE;</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 </a:t>
            </a:r>
            <a:r>
              <a:rPr lang="en-US" sz="1600" dirty="0" err="1" smtClean="0">
                <a:ln>
                  <a:solidFill>
                    <a:srgbClr val="00B0F0"/>
                  </a:solidFill>
                </a:ln>
                <a:solidFill>
                  <a:srgbClr val="00B0F0"/>
                </a:solidFill>
              </a:rPr>
              <a:t>boolean</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Cursor </a:t>
            </a:r>
            <a:r>
              <a:rPr lang="en-US" sz="1600" dirty="0" err="1" smtClean="0">
                <a:ln>
                  <a:solidFill>
                    <a:srgbClr val="00B0F0"/>
                  </a:solidFill>
                </a:ln>
                <a:solidFill>
                  <a:srgbClr val="00B0F0"/>
                </a:solidFill>
              </a:rPr>
              <a:t>csr</a:t>
            </a:r>
            <a:r>
              <a:rPr lang="en-US" sz="1600" dirty="0" smtClean="0">
                <a:ln>
                  <a:solidFill>
                    <a:srgbClr val="00B0F0"/>
                  </a:solidFill>
                </a:ln>
                <a:solidFill>
                  <a:srgbClr val="00B0F0"/>
                </a:solidFill>
              </a:rPr>
              <a:t> is Select </a:t>
            </a:r>
            <a:r>
              <a:rPr lang="en-US" sz="1600" dirty="0" err="1" smtClean="0">
                <a:ln>
                  <a:solidFill>
                    <a:srgbClr val="00B0F0"/>
                  </a:solidFill>
                </a:ln>
                <a:solidFill>
                  <a:srgbClr val="00B0F0"/>
                </a:solidFill>
              </a:rPr>
              <a:t>ename</a:t>
            </a:r>
            <a:r>
              <a:rPr lang="en-US" sz="1600" dirty="0" smtClean="0">
                <a:ln>
                  <a:solidFill>
                    <a:srgbClr val="00B0F0"/>
                  </a:solidFill>
                </a:ln>
                <a:solidFill>
                  <a:srgbClr val="00B0F0"/>
                </a:solidFill>
              </a:rPr>
              <a:t> from </a:t>
            </a:r>
            <a:r>
              <a:rPr lang="en-US" sz="1600" dirty="0" err="1" smtClean="0">
                <a:ln>
                  <a:solidFill>
                    <a:srgbClr val="00B0F0"/>
                  </a:solidFill>
                </a:ln>
                <a:solidFill>
                  <a:srgbClr val="00B0F0"/>
                </a:solidFill>
              </a:rPr>
              <a:t>employeenew</a:t>
            </a:r>
            <a:r>
              <a:rPr lang="en-US" sz="1600" dirty="0" smtClean="0">
                <a:ln>
                  <a:solidFill>
                    <a:srgbClr val="00B0F0"/>
                  </a:solidFill>
                </a:ln>
                <a:solidFill>
                  <a:srgbClr val="00B0F0"/>
                </a:solidFill>
              </a:rPr>
              <a:t> for update;</a:t>
            </a:r>
          </a:p>
          <a:p>
            <a:pPr>
              <a:buNone/>
            </a:pPr>
            <a:r>
              <a:rPr lang="en-US" sz="1600" dirty="0" smtClean="0">
                <a:ln>
                  <a:solidFill>
                    <a:srgbClr val="00B0F0"/>
                  </a:solidFill>
                </a:ln>
                <a:solidFill>
                  <a:srgbClr val="00B0F0"/>
                </a:solidFill>
              </a:rPr>
              <a:t>Begin</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For </a:t>
            </a:r>
            <a:r>
              <a:rPr lang="en-US" sz="1600" dirty="0" err="1" smtClean="0">
                <a:ln>
                  <a:solidFill>
                    <a:srgbClr val="00B0F0"/>
                  </a:solidFill>
                </a:ln>
                <a:solidFill>
                  <a:srgbClr val="00B0F0"/>
                </a:solidFill>
              </a:rPr>
              <a:t>rec</a:t>
            </a:r>
            <a:r>
              <a:rPr lang="en-US" sz="1600" dirty="0" smtClean="0">
                <a:ln>
                  <a:solidFill>
                    <a:srgbClr val="00B0F0"/>
                  </a:solidFill>
                </a:ln>
                <a:solidFill>
                  <a:srgbClr val="00B0F0"/>
                </a:solidFill>
              </a:rPr>
              <a:t> in </a:t>
            </a:r>
            <a:r>
              <a:rPr lang="en-US" sz="1600" dirty="0" err="1" smtClean="0">
                <a:ln>
                  <a:solidFill>
                    <a:srgbClr val="00B0F0"/>
                  </a:solidFill>
                </a:ln>
                <a:solidFill>
                  <a:srgbClr val="00B0F0"/>
                </a:solidFill>
              </a:rPr>
              <a:t>csr</a:t>
            </a:r>
            <a:r>
              <a:rPr lang="en-US" sz="1600" dirty="0" smtClean="0">
                <a:ln>
                  <a:solidFill>
                    <a:srgbClr val="00B0F0"/>
                  </a:solidFill>
                </a:ln>
                <a:solidFill>
                  <a:srgbClr val="00B0F0"/>
                </a:solidFill>
              </a:rPr>
              <a:t> loop</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Filename</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rec.ename</a:t>
            </a:r>
            <a:r>
              <a:rPr lang="en-US" sz="1600" dirty="0" smtClean="0">
                <a:ln>
                  <a:solidFill>
                    <a:srgbClr val="00B0F0"/>
                  </a:solidFill>
                </a:ln>
                <a:solidFill>
                  <a:srgbClr val="00B0F0"/>
                </a:solidFill>
              </a:rPr>
              <a:t> || '.MP4';</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:=BFILENAME(</a:t>
            </a:r>
            <a:r>
              <a:rPr lang="en-US" sz="1600" dirty="0" err="1" smtClean="0">
                <a:ln>
                  <a:solidFill>
                    <a:srgbClr val="00B0F0"/>
                  </a:solidFill>
                </a:ln>
                <a:solidFill>
                  <a:srgbClr val="00B0F0"/>
                </a:solidFill>
              </a:rPr>
              <a:t>dir_alias</a:t>
            </a:r>
            <a:r>
              <a:rPr lang="en-US" sz="1600" dirty="0" smtClean="0">
                <a:ln>
                  <a:solidFill>
                    <a:srgbClr val="00B0F0"/>
                  </a:solidFill>
                </a:ln>
                <a:solidFill>
                  <a:srgbClr val="00B0F0"/>
                </a:solidFill>
              </a:rPr>
              <a:t>, filename);</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dbms_lob.fileexists</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)=1;</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If </a:t>
            </a:r>
            <a:r>
              <a:rPr lang="en-US" sz="1600" dirty="0" smtClean="0">
                <a:ln>
                  <a:solidFill>
                    <a:srgbClr val="00B0F0"/>
                  </a:solidFill>
                </a:ln>
                <a:solidFill>
                  <a:srgbClr val="00B0F0"/>
                </a:solidFill>
              </a:rPr>
              <a:t>a then</a:t>
            </a:r>
          </a:p>
          <a:p>
            <a:pPr>
              <a:buNone/>
            </a:pPr>
            <a:r>
              <a:rPr lang="en-US" sz="1600" dirty="0" smtClean="0">
                <a:ln>
                  <a:solidFill>
                    <a:srgbClr val="00B0F0"/>
                  </a:solidFill>
                </a:ln>
                <a:solidFill>
                  <a:srgbClr val="00B0F0"/>
                </a:solidFill>
              </a:rPr>
              <a:t>				DBMS_LOB.FILEOPEN(</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Update </a:t>
            </a:r>
            <a:r>
              <a:rPr lang="en-US" sz="1600" dirty="0" err="1" smtClean="0">
                <a:ln>
                  <a:solidFill>
                    <a:srgbClr val="00B0F0"/>
                  </a:solidFill>
                </a:ln>
                <a:solidFill>
                  <a:srgbClr val="00B0F0"/>
                </a:solidFill>
              </a:rPr>
              <a:t>employeenew</a:t>
            </a:r>
            <a:r>
              <a:rPr lang="en-US" sz="1600" dirty="0" smtClean="0">
                <a:ln>
                  <a:solidFill>
                    <a:srgbClr val="00B0F0"/>
                  </a:solidFill>
                </a:ln>
                <a:solidFill>
                  <a:srgbClr val="00B0F0"/>
                </a:solidFill>
              </a:rPr>
              <a:t> set video=</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 where current of </a:t>
            </a:r>
            <a:r>
              <a:rPr lang="en-US" sz="1600" dirty="0" err="1" smtClean="0">
                <a:ln>
                  <a:solidFill>
                    <a:srgbClr val="00B0F0"/>
                  </a:solidFill>
                </a:ln>
                <a:solidFill>
                  <a:srgbClr val="00B0F0"/>
                </a:solidFill>
              </a:rPr>
              <a:t>csr</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1.18:  DBMS_LOB</a:t>
            </a:r>
            <a:r>
              <a:rPr lang="en-US" sz="1400" dirty="0" smtClean="0">
                <a:latin typeface="Candara"/>
              </a:rPr>
              <a:t>						</a:t>
            </a:r>
            <a:r>
              <a:rPr lang="en-US" sz="1200" b="1" dirty="0" smtClean="0">
                <a:latin typeface="Candara"/>
              </a:rPr>
              <a:t/>
            </a:r>
            <a:br>
              <a:rPr lang="en-US" sz="1200" b="1" dirty="0" smtClean="0">
                <a:latin typeface="Candara"/>
              </a:rPr>
            </a:br>
            <a:r>
              <a:rPr lang="en-US" dirty="0" smtClean="0"/>
              <a:t>DBMS_LOB.FILEEXISTS			……</a:t>
            </a:r>
            <a:r>
              <a:rPr lang="en-US" dirty="0" err="1" smtClean="0"/>
              <a:t>contd</a:t>
            </a:r>
            <a:r>
              <a:rPr lang="en-US" dirty="0" smtClean="0"/>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5" y="926306"/>
            <a:ext cx="8570662" cy="3771900"/>
          </a:xfrm>
        </p:spPr>
        <p:txBody>
          <a:bodyPr>
            <a:normAutofit/>
          </a:bodyPr>
          <a:lstStyle/>
          <a:p>
            <a:pPr algn="just">
              <a:buNone/>
              <a:defRPr/>
            </a:pPr>
            <a:r>
              <a:rPr lang="en-US" dirty="0" smtClean="0"/>
              <a:t>LOBs</a:t>
            </a:r>
            <a:endParaRPr lang="en-US" dirty="0" smtClean="0"/>
          </a:p>
          <a:p>
            <a:pPr algn="just"/>
            <a:r>
              <a:rPr lang="en-US" sz="2000" dirty="0" smtClean="0"/>
              <a:t>LOBs </a:t>
            </a:r>
            <a:r>
              <a:rPr lang="en-US" sz="2000" dirty="0" smtClean="0"/>
              <a:t>are used to store large unstructured data such as text, graphics, films, and sound waveforms.</a:t>
            </a:r>
          </a:p>
          <a:p>
            <a:pPr>
              <a:buNone/>
            </a:pPr>
            <a:r>
              <a:rPr lang="en-US" sz="2000" dirty="0" smtClean="0"/>
              <a:t> </a:t>
            </a:r>
          </a:p>
          <a:p>
            <a:pPr algn="just"/>
            <a:r>
              <a:rPr lang="en-US" sz="2000" dirty="0" smtClean="0"/>
              <a:t>A LOB data-type is a data-type that is used to store such unstructured data.</a:t>
            </a:r>
          </a:p>
          <a:p>
            <a:pPr>
              <a:buNone/>
            </a:pPr>
            <a:r>
              <a:rPr lang="en-US" sz="2000" dirty="0" smtClean="0"/>
              <a:t> </a:t>
            </a:r>
          </a:p>
          <a:p>
            <a:pPr algn="just"/>
            <a:r>
              <a:rPr lang="en-US" sz="2000" dirty="0" smtClean="0"/>
              <a:t>Normally, structured data(data stored in data-types other than LOB data-types) could be few 100 bytes in length. But data such as video-clippings, images, text, graphics can be thousands of time larger. Also, multimedia data may reside in OS files, which may need to be accessed from a database.</a:t>
            </a:r>
            <a:endParaRPr lang="en-US" sz="20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 Introduction to </a:t>
            </a:r>
            <a:r>
              <a:rPr lang="en-US" sz="1400" dirty="0" smtClean="0">
                <a:latin typeface="Candara"/>
              </a:rPr>
              <a:t>Large-Objects(LOBs)</a:t>
            </a:r>
            <a:r>
              <a:rPr lang="en-US" sz="1200" b="1" dirty="0" smtClean="0">
                <a:latin typeface="Candara"/>
              </a:rPr>
              <a:t/>
            </a:r>
            <a:br>
              <a:rPr lang="en-US" sz="1200" b="1" dirty="0" smtClean="0">
                <a:latin typeface="Candara"/>
              </a:rPr>
            </a:br>
            <a:r>
              <a:rPr lang="en-US" b="1" dirty="0" smtClean="0">
                <a:latin typeface="Candara"/>
              </a:rPr>
              <a:t>What is </a:t>
            </a:r>
            <a:r>
              <a:rPr lang="en-US" dirty="0" smtClean="0">
                <a:latin typeface="Candara"/>
              </a:rPr>
              <a:t>a </a:t>
            </a:r>
            <a:r>
              <a:rPr lang="en-US" dirty="0" smtClean="0">
                <a:latin typeface="Candara"/>
              </a:rPr>
              <a:t>Large-Object</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4042612"/>
          </a:xfrm>
        </p:spPr>
        <p:txBody>
          <a:bodyPr>
            <a:noAutofit/>
          </a:bodyPr>
          <a:lstStyle/>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Dbms_output.put_line</a:t>
            </a:r>
            <a:r>
              <a:rPr lang="en-US" sz="1600" dirty="0" smtClean="0">
                <a:ln>
                  <a:solidFill>
                    <a:srgbClr val="00B0F0"/>
                  </a:solidFill>
                </a:ln>
                <a:solidFill>
                  <a:srgbClr val="00B0F0"/>
                </a:solidFill>
              </a:rPr>
              <a:t>('FILE '||filename||' SIZE '||</a:t>
            </a:r>
            <a:r>
              <a:rPr lang="en-US" sz="1600" dirty="0" err="1" smtClean="0">
                <a:ln>
                  <a:solidFill>
                    <a:srgbClr val="00B0F0"/>
                  </a:solidFill>
                </a:ln>
                <a:solidFill>
                  <a:srgbClr val="00B0F0"/>
                </a:solidFill>
              </a:rPr>
              <a:t>dbms_lob.getlength</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DBMS_LOB.FILECLOSE(</a:t>
            </a:r>
            <a:r>
              <a:rPr lang="en-US" sz="1600" dirty="0" err="1" smtClean="0">
                <a:ln>
                  <a:solidFill>
                    <a:srgbClr val="00B0F0"/>
                  </a:solidFill>
                </a:ln>
                <a:solidFill>
                  <a:srgbClr val="00B0F0"/>
                </a:solidFill>
              </a:rPr>
              <a:t>file_ptr</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Else</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Dbms_output.put_line</a:t>
            </a:r>
            <a:r>
              <a:rPr lang="en-US" sz="1600" dirty="0" smtClean="0">
                <a:ln>
                  <a:solidFill>
                    <a:srgbClr val="00B0F0"/>
                  </a:solidFill>
                </a:ln>
                <a:solidFill>
                  <a:srgbClr val="00B0F0"/>
                </a:solidFill>
              </a:rPr>
              <a:t>('FILE not found for this employee' || </a:t>
            </a:r>
            <a:r>
              <a:rPr lang="en-US" sz="1600" dirty="0" err="1" smtClean="0">
                <a:ln>
                  <a:solidFill>
                    <a:srgbClr val="00B0F0"/>
                  </a:solidFill>
                </a:ln>
                <a:solidFill>
                  <a:srgbClr val="00B0F0"/>
                </a:solidFill>
              </a:rPr>
              <a:t>rec.ename</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End </a:t>
            </a:r>
            <a:r>
              <a:rPr lang="en-US" sz="1600" dirty="0" smtClean="0">
                <a:ln>
                  <a:solidFill>
                    <a:srgbClr val="00B0F0"/>
                  </a:solidFill>
                </a:ln>
                <a:solidFill>
                  <a:srgbClr val="00B0F0"/>
                </a:solidFill>
              </a:rPr>
              <a:t>if;</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End </a:t>
            </a:r>
            <a:r>
              <a:rPr lang="en-US" sz="1600" dirty="0" smtClean="0">
                <a:ln>
                  <a:solidFill>
                    <a:srgbClr val="00B0F0"/>
                  </a:solidFill>
                </a:ln>
                <a:solidFill>
                  <a:srgbClr val="00B0F0"/>
                </a:solidFill>
              </a:rPr>
              <a:t>loop;</a:t>
            </a:r>
          </a:p>
          <a:p>
            <a:pPr>
              <a:buNone/>
            </a:pPr>
            <a:r>
              <a:rPr lang="en-US" sz="1600" dirty="0" smtClean="0">
                <a:ln>
                  <a:solidFill>
                    <a:srgbClr val="00B0F0"/>
                  </a:solidFill>
                </a:ln>
                <a:solidFill>
                  <a:srgbClr val="00B0F0"/>
                </a:solidFill>
              </a:rPr>
              <a:t>End </a:t>
            </a:r>
            <a:r>
              <a:rPr lang="en-US" sz="1600" dirty="0" err="1" smtClean="0">
                <a:ln>
                  <a:solidFill>
                    <a:srgbClr val="00B0F0"/>
                  </a:solidFill>
                </a:ln>
                <a:solidFill>
                  <a:srgbClr val="00B0F0"/>
                </a:solidFill>
              </a:rPr>
              <a:t>setvideo</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EXEC </a:t>
            </a:r>
            <a:r>
              <a:rPr lang="en-US" sz="1600" dirty="0" err="1" smtClean="0">
                <a:ln>
                  <a:solidFill>
                    <a:srgbClr val="00B0F0"/>
                  </a:solidFill>
                </a:ln>
                <a:solidFill>
                  <a:srgbClr val="00B0F0"/>
                </a:solidFill>
              </a:rPr>
              <a:t>setvideo</a:t>
            </a:r>
            <a:r>
              <a:rPr lang="en-US" sz="1600" dirty="0" smtClean="0">
                <a:ln>
                  <a:solidFill>
                    <a:srgbClr val="00B0F0"/>
                  </a:solidFill>
                </a:ln>
                <a:solidFill>
                  <a:srgbClr val="00B0F0"/>
                </a:solidFill>
              </a:rPr>
              <a:t>('DATA_FILES');</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1.18:  DBMS_LOB</a:t>
            </a:r>
            <a:r>
              <a:rPr lang="en-US" sz="1400" dirty="0" smtClean="0">
                <a:latin typeface="Candara"/>
              </a:rPr>
              <a:t>						</a:t>
            </a:r>
            <a:r>
              <a:rPr lang="en-US" sz="1200" b="1" dirty="0" smtClean="0">
                <a:latin typeface="Candara"/>
              </a:rPr>
              <a:t/>
            </a:r>
            <a:br>
              <a:rPr lang="en-US" sz="1200" b="1" dirty="0" smtClean="0">
                <a:latin typeface="Candara"/>
              </a:rPr>
            </a:br>
            <a:r>
              <a:rPr lang="en-US" dirty="0" smtClean="0"/>
              <a:t>DBMS_LOB.FILEEXISTS			……</a:t>
            </a:r>
            <a:r>
              <a:rPr lang="en-US" dirty="0" err="1" smtClean="0"/>
              <a:t>contd</a:t>
            </a:r>
            <a:r>
              <a:rPr lang="en-US" dirty="0" smtClean="0"/>
              <a:t>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886200"/>
          </a:xfrm>
        </p:spPr>
        <p:txBody>
          <a:bodyPr>
            <a:noAutofit/>
          </a:bodyPr>
          <a:lstStyle/>
          <a:p>
            <a:pPr>
              <a:buNone/>
            </a:pPr>
            <a:r>
              <a:rPr lang="en-US" sz="1600" dirty="0" smtClean="0">
                <a:ln>
                  <a:solidFill>
                    <a:srgbClr val="00B0F0"/>
                  </a:solidFill>
                </a:ln>
                <a:solidFill>
                  <a:srgbClr val="00B0F0"/>
                </a:solidFill>
              </a:rPr>
              <a:t>	</a:t>
            </a:r>
            <a:endParaRPr lang="en-US" sz="1600" dirty="0" smtClean="0">
              <a:ln>
                <a:solidFill>
                  <a:srgbClr val="00B0F0"/>
                </a:solidFill>
              </a:ln>
              <a:solidFill>
                <a:srgbClr val="00B0F0"/>
              </a:solidFill>
            </a:endParaRPr>
          </a:p>
          <a:p>
            <a:r>
              <a:rPr lang="en-US" sz="1600" dirty="0" smtClean="0"/>
              <a:t> </a:t>
            </a:r>
            <a:r>
              <a:rPr lang="en-US" sz="1600" dirty="0" smtClean="0"/>
              <a:t>TO_CLOB : Converts </a:t>
            </a:r>
            <a:r>
              <a:rPr lang="en-US" sz="1600" dirty="0" smtClean="0"/>
              <a:t>LONG</a:t>
            </a:r>
            <a:r>
              <a:rPr lang="en-US" sz="1600" dirty="0" smtClean="0"/>
              <a:t> </a:t>
            </a:r>
            <a:r>
              <a:rPr lang="en-US" sz="1600" dirty="0" smtClean="0"/>
              <a:t>to CLOB through PLSQL</a:t>
            </a:r>
          </a:p>
          <a:p>
            <a:pPr>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x(c1 long, c2 varchar2(10), c3 char(10));</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x values('</a:t>
            </a:r>
            <a:r>
              <a:rPr lang="en-US" sz="1600" dirty="0" err="1" smtClean="0">
                <a:ln>
                  <a:solidFill>
                    <a:srgbClr val="00B0F0"/>
                  </a:solidFill>
                </a:ln>
                <a:solidFill>
                  <a:srgbClr val="00B0F0"/>
                </a:solidFill>
              </a:rPr>
              <a:t>abc</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xyz','pqr</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x values('</a:t>
            </a:r>
            <a:r>
              <a:rPr lang="en-US" sz="1600" dirty="0" err="1" smtClean="0">
                <a:ln>
                  <a:solidFill>
                    <a:srgbClr val="00B0F0"/>
                  </a:solidFill>
                </a:ln>
                <a:solidFill>
                  <a:srgbClr val="00B0F0"/>
                </a:solidFill>
              </a:rPr>
              <a:t>aaa</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bbb','ccc</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a:t>
            </a: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a:t>
            </a:r>
            <a:r>
              <a:rPr lang="en-US" sz="1600" dirty="0" smtClean="0">
                <a:ln>
                  <a:solidFill>
                    <a:srgbClr val="00B0F0"/>
                  </a:solidFill>
                </a:ln>
                <a:solidFill>
                  <a:srgbClr val="00B0F0"/>
                </a:solidFill>
              </a:rPr>
              <a:t>y(c1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c2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c3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a:t>
            </a:r>
            <a:endParaRPr lang="en-US" sz="1600" dirty="0" smtClean="0">
              <a:ln>
                <a:solidFill>
                  <a:srgbClr val="00B0F0"/>
                </a:solidFill>
              </a:ln>
              <a:solidFill>
                <a:srgbClr val="00B0F0"/>
              </a:solidFill>
            </a:endParaRPr>
          </a:p>
          <a:p>
            <a:pPr>
              <a:buNone/>
            </a:pPr>
            <a:r>
              <a:rPr lang="en-US" sz="1600" dirty="0" smtClean="0"/>
              <a:t>		</a:t>
            </a:r>
          </a:p>
          <a:p>
            <a:r>
              <a:rPr lang="en-US" sz="1600" dirty="0" smtClean="0"/>
              <a:t> </a:t>
            </a:r>
            <a:r>
              <a:rPr lang="en-US" sz="1600" dirty="0" smtClean="0"/>
              <a:t>The following will give an error at the SQL-engine level</a:t>
            </a:r>
            <a:endParaRPr lang="en-US" sz="1600" dirty="0" smtClean="0"/>
          </a:p>
          <a:p>
            <a:pPr>
              <a:buNone/>
            </a:pPr>
            <a:r>
              <a:rPr lang="en-US" sz="1600" dirty="0" smtClean="0">
                <a:ln>
                  <a:solidFill>
                    <a:srgbClr val="00B0F0"/>
                  </a:solidFill>
                </a:ln>
                <a:solidFill>
                  <a:srgbClr val="00B0F0"/>
                </a:solidFill>
              </a:rPr>
              <a:t>		insert into y(c1) select </a:t>
            </a:r>
            <a:r>
              <a:rPr lang="en-US" sz="1600" dirty="0" err="1" smtClean="0">
                <a:ln>
                  <a:solidFill>
                    <a:srgbClr val="00B0F0"/>
                  </a:solidFill>
                </a:ln>
                <a:solidFill>
                  <a:srgbClr val="00B0F0"/>
                </a:solidFill>
              </a:rPr>
              <a:t>to_clob</a:t>
            </a:r>
            <a:r>
              <a:rPr lang="en-US" sz="1600" dirty="0" smtClean="0">
                <a:ln>
                  <a:solidFill>
                    <a:srgbClr val="00B0F0"/>
                  </a:solidFill>
                </a:ln>
                <a:solidFill>
                  <a:srgbClr val="00B0F0"/>
                </a:solidFill>
              </a:rPr>
              <a:t>(c1) from </a:t>
            </a:r>
            <a:r>
              <a:rPr lang="en-US" sz="1600" dirty="0" smtClean="0">
                <a:ln>
                  <a:solidFill>
                    <a:srgbClr val="00B0F0"/>
                  </a:solidFill>
                </a:ln>
                <a:solidFill>
                  <a:srgbClr val="00B0F0"/>
                </a:solidFill>
              </a:rPr>
              <a:t>x;</a:t>
            </a:r>
            <a:endParaRPr lang="en-US" sz="1600" dirty="0" smtClean="0">
              <a:ln>
                <a:solidFill>
                  <a:srgbClr val="00B0F0"/>
                </a:solidFill>
              </a:ln>
              <a:solidFill>
                <a:srgbClr val="00B0F0"/>
              </a:solidFill>
            </a:endParaRPr>
          </a:p>
          <a:p>
            <a:pPr>
              <a:buNone/>
            </a:pPr>
            <a:r>
              <a:rPr lang="en-US" sz="1600" dirty="0" smtClean="0"/>
              <a:t>		ERROR </a:t>
            </a:r>
            <a:r>
              <a:rPr lang="en-US" sz="1600" dirty="0" smtClean="0"/>
              <a:t>at line 1:</a:t>
            </a:r>
          </a:p>
          <a:p>
            <a:pPr>
              <a:buNone/>
            </a:pPr>
            <a:r>
              <a:rPr lang="en-US" sz="1600" dirty="0" smtClean="0"/>
              <a:t>		ORA-00932</a:t>
            </a:r>
            <a:r>
              <a:rPr lang="en-US" sz="1600" dirty="0" smtClean="0"/>
              <a:t>: inconsistent </a:t>
            </a:r>
            <a:r>
              <a:rPr lang="en-US" sz="1600" dirty="0" err="1" smtClean="0"/>
              <a:t>datatypes</a:t>
            </a:r>
            <a:r>
              <a:rPr lang="en-US" sz="1600" dirty="0" smtClean="0"/>
              <a:t>: expected NUMBER got LONG</a:t>
            </a:r>
          </a:p>
          <a:p>
            <a:pPr>
              <a:buNone/>
            </a:pP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1.19:  TO_CLOB and TO_BLOB</a:t>
            </a:r>
            <a:r>
              <a:rPr lang="en-US" sz="1400" dirty="0" smtClean="0">
                <a:latin typeface="Candara"/>
              </a:rPr>
              <a:t>						</a:t>
            </a:r>
            <a:r>
              <a:rPr lang="en-US" sz="1200" b="1" dirty="0" smtClean="0">
                <a:latin typeface="Candara"/>
              </a:rPr>
              <a:t/>
            </a:r>
            <a:br>
              <a:rPr lang="en-US" sz="1200" b="1" dirty="0" smtClean="0">
                <a:latin typeface="Candara"/>
              </a:rPr>
            </a:br>
            <a:r>
              <a:rPr lang="en-US" dirty="0" smtClean="0"/>
              <a:t>PLSQL conversion </a:t>
            </a:r>
            <a:r>
              <a:rPr lang="en-US" dirty="0" smtClean="0"/>
              <a:t>functions</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886200"/>
          </a:xfrm>
        </p:spPr>
        <p:txBody>
          <a:bodyPr>
            <a:noAutofit/>
          </a:bodyPr>
          <a:lstStyle/>
          <a:p>
            <a:pPr>
              <a:buNone/>
            </a:pPr>
            <a:r>
              <a:rPr lang="en-US" sz="1600" dirty="0" smtClean="0">
                <a:ln>
                  <a:solidFill>
                    <a:srgbClr val="00B0F0"/>
                  </a:solidFill>
                </a:ln>
                <a:solidFill>
                  <a:srgbClr val="00B0F0"/>
                </a:solidFill>
              </a:rPr>
              <a:t>	</a:t>
            </a:r>
            <a:endParaRPr lang="en-US" sz="1600" dirty="0" smtClean="0">
              <a:ln>
                <a:solidFill>
                  <a:srgbClr val="00B0F0"/>
                </a:solidFill>
              </a:ln>
              <a:solidFill>
                <a:srgbClr val="00B0F0"/>
              </a:solidFill>
            </a:endParaRPr>
          </a:p>
          <a:p>
            <a:r>
              <a:rPr lang="en-US" sz="2000" dirty="0" smtClean="0"/>
              <a:t>Hence, following use of TO_CLOB is needed thru PLSQL :</a:t>
            </a:r>
          </a:p>
          <a:p>
            <a:pPr>
              <a:buNone/>
            </a:pPr>
            <a:r>
              <a:rPr lang="en-US" sz="1600" dirty="0" smtClean="0"/>
              <a:t>		</a:t>
            </a:r>
            <a:r>
              <a:rPr lang="en-US" sz="1600" dirty="0" smtClean="0">
                <a:ln>
                  <a:solidFill>
                    <a:srgbClr val="00B0F0"/>
                  </a:solidFill>
                </a:ln>
                <a:solidFill>
                  <a:srgbClr val="00B0F0"/>
                </a:solidFill>
              </a:rPr>
              <a:t>declare</a:t>
            </a:r>
          </a:p>
          <a:p>
            <a:pPr>
              <a:buNone/>
            </a:pPr>
            <a:r>
              <a:rPr lang="en-US" sz="1600" dirty="0" smtClean="0">
                <a:ln>
                  <a:solidFill>
                    <a:srgbClr val="00B0F0"/>
                  </a:solidFill>
                </a:ln>
                <a:solidFill>
                  <a:srgbClr val="00B0F0"/>
                </a:solidFill>
              </a:rPr>
              <a:t>			a long;</a:t>
            </a:r>
          </a:p>
          <a:p>
            <a:pPr>
              <a:buNone/>
            </a:pPr>
            <a:r>
              <a:rPr lang="en-US" sz="1600" dirty="0" smtClean="0">
                <a:ln>
                  <a:solidFill>
                    <a:srgbClr val="00B0F0"/>
                  </a:solidFill>
                </a:ln>
                <a:solidFill>
                  <a:srgbClr val="00B0F0"/>
                </a:solidFill>
              </a:rPr>
              <a:t>		 	b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a:t>
            </a:r>
          </a:p>
          <a:p>
            <a:pPr>
              <a:buNone/>
            </a:pPr>
            <a:r>
              <a:rPr lang="en-US" sz="1600" dirty="0" smtClean="0">
                <a:ln>
                  <a:solidFill>
                    <a:srgbClr val="00B0F0"/>
                  </a:solidFill>
                </a:ln>
                <a:solidFill>
                  <a:srgbClr val="00B0F0"/>
                </a:solidFill>
              </a:rPr>
              <a:t>		begin</a:t>
            </a:r>
          </a:p>
          <a:p>
            <a:pPr>
              <a:buNone/>
            </a:pPr>
            <a:r>
              <a:rPr lang="en-US" sz="1600" dirty="0" smtClean="0">
                <a:ln>
                  <a:solidFill>
                    <a:srgbClr val="00B0F0"/>
                  </a:solidFill>
                </a:ln>
                <a:solidFill>
                  <a:srgbClr val="00B0F0"/>
                </a:solidFill>
              </a:rPr>
              <a:t>			select c1 into a from x where c2='xyz';</a:t>
            </a:r>
          </a:p>
          <a:p>
            <a:pPr>
              <a:buNone/>
            </a:pPr>
            <a:r>
              <a:rPr lang="en-US" sz="1600" dirty="0" smtClean="0">
                <a:ln>
                  <a:solidFill>
                    <a:srgbClr val="00B0F0"/>
                  </a:solidFill>
                </a:ln>
                <a:solidFill>
                  <a:srgbClr val="00B0F0"/>
                </a:solidFill>
              </a:rPr>
              <a:t>			b:=</a:t>
            </a:r>
            <a:r>
              <a:rPr lang="en-US" sz="1600" dirty="0" err="1" smtClean="0">
                <a:ln>
                  <a:solidFill>
                    <a:srgbClr val="00B0F0"/>
                  </a:solidFill>
                </a:ln>
                <a:solidFill>
                  <a:srgbClr val="00B0F0"/>
                </a:solidFill>
              </a:rPr>
              <a:t>to_clob</a:t>
            </a:r>
            <a:r>
              <a:rPr lang="en-US" sz="1600" dirty="0" smtClean="0">
                <a:ln>
                  <a:solidFill>
                    <a:srgbClr val="00B0F0"/>
                  </a:solidFill>
                </a:ln>
                <a:solidFill>
                  <a:srgbClr val="00B0F0"/>
                </a:solidFill>
              </a:rPr>
              <a:t>(a);</a:t>
            </a:r>
          </a:p>
          <a:p>
            <a:pPr>
              <a:buNone/>
            </a:pPr>
            <a:r>
              <a:rPr lang="en-US" sz="1600" dirty="0" smtClean="0">
                <a:ln>
                  <a:solidFill>
                    <a:srgbClr val="00B0F0"/>
                  </a:solidFill>
                </a:ln>
                <a:solidFill>
                  <a:srgbClr val="00B0F0"/>
                </a:solidFill>
              </a:rPr>
              <a:t>			insert into y(c1) select b from dual;</a:t>
            </a:r>
          </a:p>
          <a:p>
            <a:pPr>
              <a:buNone/>
            </a:pPr>
            <a:r>
              <a:rPr lang="en-US" sz="1600" dirty="0" smtClean="0">
                <a:ln>
                  <a:solidFill>
                    <a:srgbClr val="00B0F0"/>
                  </a:solidFill>
                </a:ln>
                <a:solidFill>
                  <a:srgbClr val="00B0F0"/>
                </a:solidFill>
              </a:rPr>
              <a:t>		end;</a:t>
            </a:r>
          </a:p>
          <a:p>
            <a:pPr>
              <a:buNone/>
            </a:pPr>
            <a:r>
              <a:rPr lang="en-US" sz="1600" dirty="0" smtClean="0">
                <a:ln>
                  <a:solidFill>
                    <a:srgbClr val="00B0F0"/>
                  </a:solidFill>
                </a:ln>
                <a:solidFill>
                  <a:srgbClr val="00B0F0"/>
                </a:solidFill>
              </a:rPr>
              <a:t> 		/</a:t>
            </a:r>
          </a:p>
          <a:p>
            <a:pPr>
              <a:buNone/>
            </a:pPr>
            <a:endParaRPr lang="en-US" sz="1600" dirty="0" smtClean="0"/>
          </a:p>
          <a:p>
            <a:pPr>
              <a:buNone/>
            </a:pPr>
            <a:r>
              <a:rPr lang="en-US" sz="1600" dirty="0" smtClean="0"/>
              <a:t>SQL&gt; </a:t>
            </a:r>
            <a:r>
              <a:rPr lang="en-US" sz="1600" dirty="0" smtClean="0">
                <a:ln>
                  <a:solidFill>
                    <a:srgbClr val="00B0F0"/>
                  </a:solidFill>
                </a:ln>
                <a:solidFill>
                  <a:srgbClr val="00B0F0"/>
                </a:solidFill>
              </a:rPr>
              <a:t>select c1 from y;</a:t>
            </a:r>
          </a:p>
          <a:p>
            <a:pPr>
              <a:buNone/>
            </a:pPr>
            <a:r>
              <a:rPr lang="en-US" sz="1600" dirty="0" smtClean="0"/>
              <a:t> </a:t>
            </a:r>
            <a:endParaRPr lang="en-US" sz="16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1.19:  TO_CLOB and TO_BLOB</a:t>
            </a:r>
            <a:r>
              <a:rPr lang="en-US" sz="1400" dirty="0" smtClean="0">
                <a:latin typeface="Candara"/>
              </a:rPr>
              <a:t>						</a:t>
            </a:r>
            <a:r>
              <a:rPr lang="en-US" sz="1200" b="1" dirty="0" smtClean="0">
                <a:latin typeface="Candara"/>
              </a:rPr>
              <a:t/>
            </a:r>
            <a:br>
              <a:rPr lang="en-US" sz="1200" b="1" dirty="0" smtClean="0">
                <a:latin typeface="Candara"/>
              </a:rPr>
            </a:br>
            <a:r>
              <a:rPr lang="en-US" dirty="0" smtClean="0"/>
              <a:t>PLSQL conversion functions		……..</a:t>
            </a:r>
            <a:r>
              <a:rPr lang="en-US" dirty="0" err="1" smtClean="0"/>
              <a:t>contd</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886200"/>
          </a:xfrm>
        </p:spPr>
        <p:txBody>
          <a:bodyPr>
            <a:noAutofit/>
          </a:bodyPr>
          <a:lstStyle/>
          <a:p>
            <a:pPr>
              <a:buNone/>
            </a:pPr>
            <a:r>
              <a:rPr lang="en-US" sz="1600" dirty="0" smtClean="0">
                <a:ln>
                  <a:solidFill>
                    <a:srgbClr val="00B0F0"/>
                  </a:solidFill>
                </a:ln>
                <a:solidFill>
                  <a:srgbClr val="00B0F0"/>
                </a:solidFill>
              </a:rPr>
              <a:t>	</a:t>
            </a:r>
            <a:endParaRPr lang="en-US" sz="1600" dirty="0" smtClean="0">
              <a:ln>
                <a:solidFill>
                  <a:srgbClr val="00B0F0"/>
                </a:solidFill>
              </a:ln>
              <a:solidFill>
                <a:srgbClr val="00B0F0"/>
              </a:solidFill>
            </a:endParaRPr>
          </a:p>
          <a:p>
            <a:r>
              <a:rPr lang="en-US" sz="2000" dirty="0" smtClean="0"/>
              <a:t>This gives error as </a:t>
            </a:r>
            <a:r>
              <a:rPr lang="en-US" sz="2000" dirty="0" err="1" smtClean="0"/>
              <a:t>to_clob</a:t>
            </a:r>
            <a:r>
              <a:rPr lang="en-US" sz="2000" dirty="0" smtClean="0"/>
              <a:t> only works on </a:t>
            </a:r>
            <a:r>
              <a:rPr lang="en-US" sz="2000" dirty="0" err="1" smtClean="0"/>
              <a:t>plsql</a:t>
            </a:r>
            <a:r>
              <a:rPr lang="en-US" sz="2000" dirty="0" smtClean="0"/>
              <a:t> variables and not on columns of tables</a:t>
            </a:r>
            <a:endParaRPr lang="en-US" sz="1600" dirty="0" smtClean="0">
              <a:ln>
                <a:solidFill>
                  <a:srgbClr val="00B0F0"/>
                </a:solidFill>
              </a:ln>
              <a:solidFill>
                <a:srgbClr val="00B0F0"/>
              </a:solidFill>
            </a:endParaRPr>
          </a:p>
          <a:p>
            <a:pPr>
              <a:buNone/>
            </a:pPr>
            <a:r>
              <a:rPr lang="en-US" sz="1600" dirty="0" smtClean="0"/>
              <a:t> </a:t>
            </a:r>
          </a:p>
          <a:p>
            <a:pPr>
              <a:buNone/>
            </a:pPr>
            <a:r>
              <a:rPr lang="en-US" sz="1600" dirty="0" smtClean="0">
                <a:ln>
                  <a:solidFill>
                    <a:srgbClr val="00B0F0"/>
                  </a:solidFill>
                </a:ln>
                <a:solidFill>
                  <a:srgbClr val="00B0F0"/>
                </a:solidFill>
              </a:rPr>
              <a:t>begin</a:t>
            </a:r>
          </a:p>
          <a:p>
            <a:pPr>
              <a:buNone/>
            </a:pPr>
            <a:r>
              <a:rPr lang="en-US" sz="1600" dirty="0" smtClean="0">
                <a:ln>
                  <a:solidFill>
                    <a:srgbClr val="00B0F0"/>
                  </a:solidFill>
                </a:ln>
                <a:solidFill>
                  <a:srgbClr val="00B0F0"/>
                </a:solidFill>
              </a:rPr>
              <a:t>		insert into y(c1) select </a:t>
            </a:r>
            <a:r>
              <a:rPr lang="en-US" sz="1600" dirty="0" err="1" smtClean="0">
                <a:ln>
                  <a:solidFill>
                    <a:srgbClr val="00B0F0"/>
                  </a:solidFill>
                </a:ln>
                <a:solidFill>
                  <a:srgbClr val="00B0F0"/>
                </a:solidFill>
              </a:rPr>
              <a:t>to_clob</a:t>
            </a:r>
            <a:r>
              <a:rPr lang="en-US" sz="1600" dirty="0" smtClean="0">
                <a:ln>
                  <a:solidFill>
                    <a:srgbClr val="00B0F0"/>
                  </a:solidFill>
                </a:ln>
                <a:solidFill>
                  <a:srgbClr val="00B0F0"/>
                </a:solidFill>
              </a:rPr>
              <a:t>(c1) from x where c2='xyz';</a:t>
            </a:r>
          </a:p>
          <a:p>
            <a:pPr>
              <a:buNone/>
            </a:pPr>
            <a:r>
              <a:rPr lang="en-US" sz="1600" dirty="0" smtClean="0">
                <a:ln>
                  <a:solidFill>
                    <a:srgbClr val="00B0F0"/>
                  </a:solidFill>
                </a:ln>
                <a:solidFill>
                  <a:srgbClr val="00B0F0"/>
                </a:solidFill>
              </a:rPr>
              <a:t>end;</a:t>
            </a:r>
          </a:p>
          <a:p>
            <a:pPr>
              <a:buNone/>
            </a:pPr>
            <a:r>
              <a:rPr lang="en-US" sz="1600" dirty="0" smtClean="0">
                <a:ln>
                  <a:solidFill>
                    <a:srgbClr val="00B0F0"/>
                  </a:solidFill>
                </a:ln>
                <a:solidFill>
                  <a:srgbClr val="00B0F0"/>
                </a:solidFill>
              </a:rPr>
              <a:t>/</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1.19:  TO_CLOB and TO_BLOB</a:t>
            </a:r>
            <a:r>
              <a:rPr lang="en-US" sz="1400" dirty="0" smtClean="0">
                <a:latin typeface="Candara"/>
              </a:rPr>
              <a:t>						</a:t>
            </a:r>
            <a:r>
              <a:rPr lang="en-US" sz="1200" b="1" dirty="0" smtClean="0">
                <a:latin typeface="Candara"/>
              </a:rPr>
              <a:t/>
            </a:r>
            <a:br>
              <a:rPr lang="en-US" sz="1200" b="1" dirty="0" smtClean="0">
                <a:latin typeface="Candara"/>
              </a:rPr>
            </a:br>
            <a:r>
              <a:rPr lang="en-US" dirty="0" smtClean="0"/>
              <a:t>PLSQL conversion functions		……..</a:t>
            </a:r>
            <a:r>
              <a:rPr lang="en-US" dirty="0" err="1" smtClean="0"/>
              <a:t>contd</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886200"/>
          </a:xfrm>
        </p:spPr>
        <p:txBody>
          <a:bodyPr>
            <a:noAutofit/>
          </a:bodyPr>
          <a:lstStyle/>
          <a:p>
            <a:r>
              <a:rPr lang="en-US" sz="2000" dirty="0" smtClean="0"/>
              <a:t>LOB </a:t>
            </a:r>
            <a:r>
              <a:rPr lang="en-US" sz="2000" dirty="0" smtClean="0"/>
              <a:t>columns get implicit nulls</a:t>
            </a:r>
          </a:p>
          <a:p>
            <a:pPr>
              <a:buNone/>
            </a:pPr>
            <a:r>
              <a:rPr lang="en-US" sz="2000" dirty="0" smtClean="0"/>
              <a:t>	</a:t>
            </a:r>
            <a:r>
              <a:rPr lang="en-US" sz="1600" dirty="0" smtClean="0">
                <a:ln>
                  <a:solidFill>
                    <a:srgbClr val="00B0F0"/>
                  </a:solidFill>
                </a:ln>
                <a:solidFill>
                  <a:srgbClr val="00B0F0"/>
                </a:solidFill>
              </a:rPr>
              <a:t>Drop table employee;</a:t>
            </a:r>
          </a:p>
          <a:p>
            <a:pPr algn="just">
              <a:buNone/>
            </a:pPr>
            <a:r>
              <a:rPr lang="en-US" sz="1600" dirty="0" smtClean="0">
                <a:ln>
                  <a:solidFill>
                    <a:srgbClr val="00B0F0"/>
                  </a:solidFill>
                </a:ln>
                <a:solidFill>
                  <a:srgbClr val="00B0F0"/>
                </a:solidFill>
              </a:rPr>
              <a:t>	create table employee(</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 number(6), name varchar2(10), resume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 picture blob);</a:t>
            </a:r>
          </a:p>
          <a:p>
            <a:pPr>
              <a:buNone/>
            </a:pPr>
            <a:r>
              <a:rPr lang="en-US" sz="1600" dirty="0" smtClean="0">
                <a:ln>
                  <a:solidFill>
                    <a:srgbClr val="00B0F0"/>
                  </a:solidFill>
                </a:ln>
                <a:solidFill>
                  <a:srgbClr val="00B0F0"/>
                </a:solidFill>
              </a:rPr>
              <a:t>	insert into employee(</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 name) values(100,'A');</a:t>
            </a:r>
          </a:p>
          <a:p>
            <a:pPr>
              <a:buNone/>
            </a:pPr>
            <a:r>
              <a:rPr lang="en-US" sz="2000" dirty="0" smtClean="0"/>
              <a:t> </a:t>
            </a:r>
            <a:endParaRPr lang="en-US" sz="2000" dirty="0" smtClean="0"/>
          </a:p>
          <a:p>
            <a:r>
              <a:rPr lang="en-US" sz="2000" dirty="0" smtClean="0"/>
              <a:t>LOB columns get explicit nulls</a:t>
            </a:r>
          </a:p>
          <a:p>
            <a:pPr>
              <a:buNone/>
            </a:pPr>
            <a:r>
              <a:rPr lang="en-US" sz="2000" dirty="0" smtClean="0"/>
              <a:t> </a:t>
            </a:r>
            <a:r>
              <a:rPr lang="en-US" sz="1600" dirty="0" smtClean="0">
                <a:ln>
                  <a:solidFill>
                    <a:srgbClr val="00B0F0"/>
                  </a:solidFill>
                </a:ln>
                <a:solidFill>
                  <a:srgbClr val="00B0F0"/>
                </a:solidFill>
              </a:rPr>
              <a:t>insert into employee values(101,'B', null, null);</a:t>
            </a:r>
          </a:p>
          <a:p>
            <a:pPr>
              <a:buNone/>
            </a:pPr>
            <a:endParaRPr lang="en-US" sz="2000" dirty="0" smtClean="0"/>
          </a:p>
          <a:p>
            <a:pPr>
              <a:buNone/>
            </a:pPr>
            <a:r>
              <a:rPr lang="en-US" sz="1600" dirty="0" smtClean="0">
                <a:ln>
                  <a:solidFill>
                    <a:srgbClr val="00B0F0"/>
                  </a:solidFill>
                </a:ln>
                <a:solidFill>
                  <a:srgbClr val="00B0F0"/>
                </a:solidFill>
              </a:rPr>
              <a:t>select count(*) from employee where resume is null;</a:t>
            </a:r>
          </a:p>
          <a:p>
            <a:pPr>
              <a:buNone/>
            </a:pPr>
            <a:r>
              <a:rPr lang="en-US" sz="2000" dirty="0" smtClean="0"/>
              <a:t>Output : 2</a:t>
            </a:r>
            <a:endParaRPr lang="en-US" sz="2000" dirty="0" smtClean="0"/>
          </a:p>
          <a:p>
            <a:pPr>
              <a:buNone/>
            </a:pPr>
            <a:r>
              <a:rPr lang="en-US" sz="1600" dirty="0" smtClean="0">
                <a:ln>
                  <a:solidFill>
                    <a:srgbClr val="00B0F0"/>
                  </a:solidFill>
                </a:ln>
                <a:solidFill>
                  <a:srgbClr val="00B0F0"/>
                </a:solidFill>
              </a:rPr>
              <a:t>select count(*) from employee where resume is null;</a:t>
            </a:r>
          </a:p>
          <a:p>
            <a:pPr>
              <a:buNone/>
            </a:pPr>
            <a:r>
              <a:rPr lang="en-US" sz="2000" dirty="0" smtClean="0"/>
              <a:t>Output : 2</a:t>
            </a:r>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1.20:  EMPTY_CLOB and EMPTY_BLOB</a:t>
            </a:r>
            <a:r>
              <a:rPr lang="en-US" sz="1400" dirty="0" smtClean="0">
                <a:latin typeface="Candara"/>
              </a:rPr>
              <a:t>						</a:t>
            </a:r>
            <a:r>
              <a:rPr lang="en-US" sz="1200" b="1" dirty="0" smtClean="0">
                <a:latin typeface="Candara"/>
              </a:rPr>
              <a:t/>
            </a:r>
            <a:br>
              <a:rPr lang="en-US" sz="1200" b="1" dirty="0" smtClean="0">
                <a:latin typeface="Candara"/>
              </a:rPr>
            </a:br>
            <a:r>
              <a:rPr lang="en-US" dirty="0" smtClean="0"/>
              <a:t>Initializing </a:t>
            </a:r>
            <a:r>
              <a:rPr lang="en-US" dirty="0" smtClean="0"/>
              <a:t>and Populating LOB columns </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886200"/>
          </a:xfrm>
        </p:spPr>
        <p:txBody>
          <a:bodyPr>
            <a:noAutofit/>
          </a:bodyPr>
          <a:lstStyle/>
          <a:p>
            <a:endParaRPr lang="en-US" sz="2000" dirty="0" smtClean="0"/>
          </a:p>
          <a:p>
            <a:pPr algn="just"/>
            <a:r>
              <a:rPr lang="en-US" sz="2000" dirty="0" smtClean="0"/>
              <a:t>The below will not put a NULL value, </a:t>
            </a:r>
            <a:r>
              <a:rPr lang="en-US" sz="2000" dirty="0" smtClean="0"/>
              <a:t>but now the LOB columns contain locators with empty contents, that is, the LOB locators are pointing to an empty LOB value.</a:t>
            </a:r>
          </a:p>
          <a:p>
            <a:pPr>
              <a:buNone/>
            </a:pPr>
            <a:endParaRPr lang="en-US" sz="2000" dirty="0" smtClean="0"/>
          </a:p>
          <a:p>
            <a:pPr>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employee values(102,'C',empty_clob(), </a:t>
            </a:r>
            <a:r>
              <a:rPr lang="en-US" sz="1600" dirty="0" err="1" smtClean="0">
                <a:ln>
                  <a:solidFill>
                    <a:srgbClr val="00B0F0"/>
                  </a:solidFill>
                </a:ln>
                <a:solidFill>
                  <a:srgbClr val="00B0F0"/>
                </a:solidFill>
              </a:rPr>
              <a:t>empty_blob</a:t>
            </a:r>
            <a:r>
              <a:rPr lang="en-US" sz="1600" dirty="0" smtClean="0">
                <a:ln>
                  <a:solidFill>
                    <a:srgbClr val="00B0F0"/>
                  </a:solidFill>
                </a:ln>
                <a:solidFill>
                  <a:srgbClr val="00B0F0"/>
                </a:solidFill>
              </a:rPr>
              <a:t>());</a:t>
            </a:r>
          </a:p>
          <a:p>
            <a:pPr>
              <a:buNone/>
            </a:pPr>
            <a:endParaRPr lang="en-US" sz="2000" dirty="0" smtClean="0"/>
          </a:p>
          <a:p>
            <a:pPr>
              <a:buNone/>
            </a:pPr>
            <a:r>
              <a:rPr lang="en-US" sz="1600" dirty="0" smtClean="0">
                <a:ln>
                  <a:solidFill>
                    <a:srgbClr val="00B0F0"/>
                  </a:solidFill>
                </a:ln>
                <a:solidFill>
                  <a:srgbClr val="00B0F0"/>
                </a:solidFill>
              </a:rPr>
              <a:t>	select </a:t>
            </a:r>
            <a:r>
              <a:rPr lang="en-US" sz="1600" dirty="0" smtClean="0">
                <a:ln>
                  <a:solidFill>
                    <a:srgbClr val="00B0F0"/>
                  </a:solidFill>
                </a:ln>
                <a:solidFill>
                  <a:srgbClr val="00B0F0"/>
                </a:solidFill>
              </a:rPr>
              <a:t>count(*) from employee where resume is null;</a:t>
            </a:r>
          </a:p>
          <a:p>
            <a:pPr>
              <a:buNone/>
            </a:pPr>
            <a:r>
              <a:rPr lang="en-US" sz="2000" dirty="0" smtClean="0"/>
              <a:t>	Output : 2</a:t>
            </a:r>
            <a:endParaRPr lang="en-US" sz="2000" dirty="0" smtClean="0"/>
          </a:p>
          <a:p>
            <a:pPr>
              <a:buNone/>
            </a:pP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select </a:t>
            </a:r>
            <a:r>
              <a:rPr lang="en-US" sz="1600" dirty="0" smtClean="0">
                <a:ln>
                  <a:solidFill>
                    <a:srgbClr val="00B0F0"/>
                  </a:solidFill>
                </a:ln>
                <a:solidFill>
                  <a:srgbClr val="00B0F0"/>
                </a:solidFill>
              </a:rPr>
              <a:t>count(*) from employee where resume is null;</a:t>
            </a:r>
          </a:p>
          <a:p>
            <a:pPr>
              <a:buNone/>
            </a:pPr>
            <a:r>
              <a:rPr lang="en-US" sz="2000" dirty="0" smtClean="0"/>
              <a:t>	Output </a:t>
            </a:r>
            <a:r>
              <a:rPr lang="en-US" sz="2000" dirty="0" smtClean="0"/>
              <a:t>: 2</a:t>
            </a:r>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1.20:  EMPTY_CLOB and EMPTY_BLOB</a:t>
            </a:r>
            <a:r>
              <a:rPr lang="en-US" sz="1400" dirty="0" smtClean="0">
                <a:latin typeface="Candara"/>
              </a:rPr>
              <a:t>						</a:t>
            </a:r>
            <a:r>
              <a:rPr lang="en-US" sz="1200" b="1" dirty="0" smtClean="0">
                <a:latin typeface="Candara"/>
              </a:rPr>
              <a:t/>
            </a:r>
            <a:br>
              <a:rPr lang="en-US" sz="1200" b="1" dirty="0" smtClean="0">
                <a:latin typeface="Candara"/>
              </a:rPr>
            </a:br>
            <a:r>
              <a:rPr lang="en-US" dirty="0" smtClean="0"/>
              <a:t>Initializing </a:t>
            </a:r>
            <a:r>
              <a:rPr lang="en-US" dirty="0" smtClean="0"/>
              <a:t>and Populating LOB </a:t>
            </a:r>
            <a:r>
              <a:rPr lang="en-US" dirty="0" smtClean="0"/>
              <a:t>columns	…..</a:t>
            </a:r>
            <a:r>
              <a:rPr lang="en-US" dirty="0" err="1" smtClean="0"/>
              <a:t>contd</a:t>
            </a:r>
            <a:r>
              <a:rPr lang="en-US" dirty="0" smtClean="0"/>
              <a:t> </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886200"/>
          </a:xfrm>
        </p:spPr>
        <p:txBody>
          <a:bodyPr>
            <a:noAutofit/>
          </a:bodyPr>
          <a:lstStyle/>
          <a:p>
            <a:pPr algn="just"/>
            <a:r>
              <a:rPr lang="en-US" sz="2000" dirty="0" smtClean="0"/>
              <a:t>Thus</a:t>
            </a:r>
            <a:r>
              <a:rPr lang="en-US" sz="2000" dirty="0" smtClean="0"/>
              <a:t>, you can initialize a columns LOB locator value with the EMPTY_CLOB() and EMPTY_BLOB() functions for CLOB/NCLOB and BLOB columns respectively. That is, the LOB columns will not then contain NULL values, but will contain LOB locators pointing to empty LOB value.</a:t>
            </a:r>
          </a:p>
          <a:p>
            <a:r>
              <a:rPr lang="en-US" sz="2000" dirty="0" smtClean="0"/>
              <a:t>The </a:t>
            </a:r>
            <a:r>
              <a:rPr lang="en-US" sz="2000" dirty="0" smtClean="0"/>
              <a:t>EMPTY_CLOB() and EMPTY_BLOB() functions can also be used in the DEFAULT option in a CREATE TABLE command as follows :</a:t>
            </a:r>
          </a:p>
          <a:p>
            <a:pPr algn="just">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a:t>
            </a:r>
            <a:r>
              <a:rPr lang="en-US" sz="1600" dirty="0" err="1" smtClean="0">
                <a:ln>
                  <a:solidFill>
                    <a:srgbClr val="00B0F0"/>
                  </a:solidFill>
                </a:ln>
                <a:solidFill>
                  <a:srgbClr val="00B0F0"/>
                </a:solidFill>
              </a:rPr>
              <a:t>myemployee</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 number(6), name varchar2(10), resume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 DEFAULT EMPTY_CLOB(), picture blob DEFAULT EMPTY_BLOB());</a:t>
            </a:r>
          </a:p>
          <a:p>
            <a:pPr>
              <a:buNone/>
            </a:pPr>
            <a:r>
              <a:rPr lang="en-US" sz="2000" dirty="0" smtClean="0"/>
              <a:t>	</a:t>
            </a:r>
            <a:r>
              <a:rPr lang="en-US" sz="1600" dirty="0" smtClean="0">
                <a:ln>
                  <a:solidFill>
                    <a:srgbClr val="00B0F0"/>
                  </a:solidFill>
                </a:ln>
                <a:solidFill>
                  <a:srgbClr val="00B0F0"/>
                </a:solidFill>
              </a:rPr>
              <a:t>insert into </a:t>
            </a:r>
            <a:r>
              <a:rPr lang="en-US" sz="1600" dirty="0" err="1" smtClean="0">
                <a:ln>
                  <a:solidFill>
                    <a:srgbClr val="00B0F0"/>
                  </a:solidFill>
                </a:ln>
                <a:solidFill>
                  <a:srgbClr val="00B0F0"/>
                </a:solidFill>
              </a:rPr>
              <a:t>myemployee</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 name) values(100,'A');</a:t>
            </a:r>
          </a:p>
          <a:p>
            <a:pPr>
              <a:buNone/>
            </a:pPr>
            <a:r>
              <a:rPr lang="en-US" sz="1600" dirty="0" smtClean="0">
                <a:ln>
                  <a:solidFill>
                    <a:srgbClr val="00B0F0"/>
                  </a:solidFill>
                </a:ln>
                <a:solidFill>
                  <a:srgbClr val="00B0F0"/>
                </a:solidFill>
              </a:rPr>
              <a:t>	insert into </a:t>
            </a:r>
            <a:r>
              <a:rPr lang="en-US" sz="1600" dirty="0" err="1" smtClean="0">
                <a:ln>
                  <a:solidFill>
                    <a:srgbClr val="00B0F0"/>
                  </a:solidFill>
                </a:ln>
                <a:solidFill>
                  <a:srgbClr val="00B0F0"/>
                </a:solidFill>
              </a:rPr>
              <a:t>myemployee</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empid</a:t>
            </a:r>
            <a:r>
              <a:rPr lang="en-US" sz="1600" dirty="0" smtClean="0">
                <a:ln>
                  <a:solidFill>
                    <a:srgbClr val="00B0F0"/>
                  </a:solidFill>
                </a:ln>
                <a:solidFill>
                  <a:srgbClr val="00B0F0"/>
                </a:solidFill>
              </a:rPr>
              <a:t>, name) values(101,'B');</a:t>
            </a:r>
          </a:p>
          <a:p>
            <a:pPr algn="just"/>
            <a:r>
              <a:rPr lang="en-US" sz="2000" dirty="0" smtClean="0"/>
              <a:t>Here</a:t>
            </a:r>
            <a:r>
              <a:rPr lang="en-US" sz="2000" dirty="0" smtClean="0"/>
              <a:t>, the LOB locator values are populated in their respective columns </a:t>
            </a:r>
            <a:r>
              <a:rPr lang="en-US" sz="2000" dirty="0" smtClean="0"/>
              <a:t>when </a:t>
            </a:r>
            <a:r>
              <a:rPr lang="en-US" sz="2000" dirty="0" smtClean="0"/>
              <a:t>a row is inserted into the table and the LOB columns have not </a:t>
            </a:r>
            <a:r>
              <a:rPr lang="en-US" sz="2000" dirty="0" smtClean="0"/>
              <a:t>been </a:t>
            </a:r>
            <a:r>
              <a:rPr lang="en-US" sz="2000" dirty="0" smtClean="0"/>
              <a:t>specified in the INSERT command.</a:t>
            </a:r>
            <a:endParaRPr lang="en-US" sz="2000" dirty="0"/>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1.20:  EMPTY_CLOB and EMPTY_BLOB</a:t>
            </a:r>
            <a:r>
              <a:rPr lang="en-US" sz="1400" dirty="0" smtClean="0">
                <a:latin typeface="Candara"/>
              </a:rPr>
              <a:t>						</a:t>
            </a:r>
            <a:r>
              <a:rPr lang="en-US" sz="1200" b="1" dirty="0" smtClean="0">
                <a:latin typeface="Candara"/>
              </a:rPr>
              <a:t/>
            </a:r>
            <a:br>
              <a:rPr lang="en-US" sz="1200" b="1" dirty="0" smtClean="0">
                <a:latin typeface="Candara"/>
              </a:rPr>
            </a:br>
            <a:r>
              <a:rPr lang="en-US" dirty="0" smtClean="0"/>
              <a:t>Initializing </a:t>
            </a:r>
            <a:r>
              <a:rPr lang="en-US" dirty="0" smtClean="0"/>
              <a:t>and Populating LOB </a:t>
            </a:r>
            <a:r>
              <a:rPr lang="en-US" dirty="0" smtClean="0"/>
              <a:t>columns	…..</a:t>
            </a:r>
            <a:r>
              <a:rPr lang="en-US" dirty="0" err="1" smtClean="0"/>
              <a:t>contd</a:t>
            </a:r>
            <a:r>
              <a:rPr lang="en-US" dirty="0" smtClean="0"/>
              <a:t> </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156412" y="770021"/>
            <a:ext cx="8987588" cy="3994484"/>
          </a:xfrm>
        </p:spPr>
        <p:txBody>
          <a:bodyPr>
            <a:noAutofit/>
          </a:bodyPr>
          <a:lstStyle/>
          <a:p>
            <a:pPr algn="just">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 number(6), </a:t>
            </a:r>
            <a:r>
              <a:rPr lang="en-US" sz="1600" dirty="0" err="1" smtClean="0">
                <a:ln>
                  <a:solidFill>
                    <a:srgbClr val="00B0F0"/>
                  </a:solidFill>
                </a:ln>
                <a:solidFill>
                  <a:srgbClr val="00B0F0"/>
                </a:solidFill>
              </a:rPr>
              <a:t>full_name</a:t>
            </a:r>
            <a:r>
              <a:rPr lang="en-US" sz="1600" dirty="0" smtClean="0">
                <a:ln>
                  <a:solidFill>
                    <a:srgbClr val="00B0F0"/>
                  </a:solidFill>
                </a:ln>
                <a:solidFill>
                  <a:srgbClr val="00B0F0"/>
                </a:solidFill>
              </a:rPr>
              <a:t> varchar2(45), resume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 default </a:t>
            </a:r>
            <a:r>
              <a:rPr lang="en-US" sz="1600" dirty="0" err="1" smtClean="0">
                <a:ln>
                  <a:solidFill>
                    <a:srgbClr val="00B0F0"/>
                  </a:solidFill>
                </a:ln>
                <a:solidFill>
                  <a:srgbClr val="00B0F0"/>
                </a:solidFill>
              </a:rPr>
              <a:t>empty_clob</a:t>
            </a:r>
            <a:r>
              <a:rPr lang="en-US" sz="1600" dirty="0" smtClean="0">
                <a:ln>
                  <a:solidFill>
                    <a:srgbClr val="00B0F0"/>
                  </a:solidFill>
                </a:ln>
                <a:solidFill>
                  <a:srgbClr val="00B0F0"/>
                </a:solidFill>
              </a:rPr>
              <a:t>(), picture blob default </a:t>
            </a:r>
            <a:r>
              <a:rPr lang="en-US" sz="1600" dirty="0" err="1" smtClean="0">
                <a:ln>
                  <a:solidFill>
                    <a:srgbClr val="00B0F0"/>
                  </a:solidFill>
                </a:ln>
                <a:solidFill>
                  <a:srgbClr val="00B0F0"/>
                </a:solidFill>
              </a:rPr>
              <a:t>empty_blob</a:t>
            </a:r>
            <a:r>
              <a:rPr lang="en-US" sz="1600" dirty="0" smtClean="0">
                <a:ln>
                  <a:solidFill>
                    <a:srgbClr val="00B0F0"/>
                  </a:solidFill>
                </a:ln>
                <a:solidFill>
                  <a:srgbClr val="00B0F0"/>
                </a:solidFill>
              </a:rPr>
              <a:t>());</a:t>
            </a:r>
          </a:p>
          <a:p>
            <a:pPr algn="just">
              <a:buNone/>
            </a:pPr>
            <a:r>
              <a:rPr lang="en-US" sz="1600" dirty="0" smtClean="0">
                <a:ln>
                  <a:solidFill>
                    <a:srgbClr val="00B0F0"/>
                  </a:solidFill>
                </a:ln>
                <a:solidFill>
                  <a:srgbClr val="00B0F0"/>
                </a:solidFill>
              </a:rPr>
              <a:t> </a:t>
            </a:r>
          </a:p>
          <a:p>
            <a:pPr algn="just">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full_name</a:t>
            </a:r>
            <a:r>
              <a:rPr lang="en-US" sz="1600" dirty="0" smtClean="0">
                <a:ln>
                  <a:solidFill>
                    <a:srgbClr val="00B0F0"/>
                  </a:solidFill>
                </a:ln>
                <a:solidFill>
                  <a:srgbClr val="00B0F0"/>
                </a:solidFill>
              </a:rPr>
              <a:t>, resume, picture) values(405, 'Marvin Ellis', EMPTY_CLOB(), NULL);</a:t>
            </a:r>
          </a:p>
          <a:p>
            <a:pPr algn="just">
              <a:buNone/>
            </a:pPr>
            <a:r>
              <a:rPr lang="en-US" sz="1600" dirty="0" smtClean="0">
                <a:ln>
                  <a:solidFill>
                    <a:srgbClr val="00B0F0"/>
                  </a:solidFill>
                </a:ln>
                <a:solidFill>
                  <a:srgbClr val="00B0F0"/>
                </a:solidFill>
              </a:rPr>
              <a:t> </a:t>
            </a:r>
          </a:p>
          <a:p>
            <a:pPr algn="just">
              <a:buNone/>
            </a:pPr>
            <a:r>
              <a:rPr lang="en-US" sz="1600" dirty="0" smtClean="0">
                <a:ln>
                  <a:solidFill>
                    <a:srgbClr val="00B0F0"/>
                  </a:solidFill>
                </a:ln>
                <a:solidFill>
                  <a:srgbClr val="00B0F0"/>
                </a:solidFill>
              </a:rPr>
              <a:t>	insert </a:t>
            </a:r>
            <a:r>
              <a:rPr lang="en-US" sz="1600" dirty="0" smtClean="0">
                <a:ln>
                  <a:solidFill>
                    <a:srgbClr val="00B0F0"/>
                  </a:solidFill>
                </a:ln>
                <a:solidFill>
                  <a:srgbClr val="00B0F0"/>
                </a:solidFill>
              </a:rPr>
              <a:t>into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full_name</a:t>
            </a:r>
            <a:r>
              <a:rPr lang="en-US" sz="1600" dirty="0" smtClean="0">
                <a:ln>
                  <a:solidFill>
                    <a:srgbClr val="00B0F0"/>
                  </a:solidFill>
                </a:ln>
                <a:solidFill>
                  <a:srgbClr val="00B0F0"/>
                </a:solidFill>
              </a:rPr>
              <a:t>, resume, picture) values(170, 'Ram Shankar', EMPTY_CLOB(), EMPTY_BLOB());</a:t>
            </a:r>
          </a:p>
          <a:p>
            <a:pPr algn="just">
              <a:buNone/>
            </a:pPr>
            <a:r>
              <a:rPr lang="en-US" sz="1600" dirty="0" smtClean="0">
                <a:ln>
                  <a:solidFill>
                    <a:srgbClr val="00B0F0"/>
                  </a:solidFill>
                </a:ln>
                <a:solidFill>
                  <a:srgbClr val="00B0F0"/>
                </a:solidFill>
              </a:rPr>
              <a:t> </a:t>
            </a:r>
          </a:p>
          <a:p>
            <a:pPr algn="just">
              <a:buNone/>
            </a:pPr>
            <a:r>
              <a:rPr lang="en-US" sz="1600" dirty="0" smtClean="0">
                <a:ln>
                  <a:solidFill>
                    <a:srgbClr val="00B0F0"/>
                  </a:solidFill>
                </a:ln>
                <a:solidFill>
                  <a:srgbClr val="00B0F0"/>
                </a:solidFill>
              </a:rPr>
              <a:t>	update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set resume=’Date of birth is 8th July, 1976’, picture=</a:t>
            </a:r>
            <a:r>
              <a:rPr lang="en-US" sz="1600" dirty="0" err="1" smtClean="0">
                <a:ln>
                  <a:solidFill>
                    <a:srgbClr val="00B0F0"/>
                  </a:solidFill>
                </a:ln>
                <a:solidFill>
                  <a:srgbClr val="00B0F0"/>
                </a:solidFill>
              </a:rPr>
              <a:t>empty_blob</a:t>
            </a:r>
            <a:r>
              <a:rPr lang="en-US" sz="1600" dirty="0" smtClean="0">
                <a:ln>
                  <a:solidFill>
                    <a:srgbClr val="00B0F0"/>
                  </a:solidFill>
                </a:ln>
                <a:solidFill>
                  <a:srgbClr val="00B0F0"/>
                </a:solidFill>
              </a:rPr>
              <a:t>()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=405;</a:t>
            </a:r>
          </a:p>
          <a:p>
            <a:pPr algn="just">
              <a:buNone/>
            </a:pPr>
            <a:r>
              <a:rPr lang="en-US" sz="1600" dirty="0" smtClean="0">
                <a:ln>
                  <a:solidFill>
                    <a:srgbClr val="00B0F0"/>
                  </a:solidFill>
                </a:ln>
                <a:solidFill>
                  <a:srgbClr val="00B0F0"/>
                </a:solidFill>
              </a:rPr>
              <a:t> </a:t>
            </a:r>
          </a:p>
          <a:p>
            <a:pPr algn="just">
              <a:buNone/>
            </a:pPr>
            <a:r>
              <a:rPr lang="en-US" sz="1600" dirty="0" smtClean="0">
                <a:ln>
                  <a:solidFill>
                    <a:srgbClr val="00B0F0"/>
                  </a:solidFill>
                </a:ln>
                <a:solidFill>
                  <a:srgbClr val="00B0F0"/>
                </a:solidFill>
              </a:rPr>
              <a:t>	update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set resume=’Date of birth is 2nd December, 1977’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=170;</a:t>
            </a:r>
          </a:p>
          <a:p>
            <a:pPr algn="just">
              <a:buNone/>
            </a:pPr>
            <a:r>
              <a:rPr lang="en-US" sz="2000" dirty="0" smtClean="0"/>
              <a:t>	</a:t>
            </a:r>
            <a:r>
              <a:rPr lang="en-US" sz="1600" dirty="0" smtClean="0">
                <a:ln>
                  <a:solidFill>
                    <a:srgbClr val="00B0F0"/>
                  </a:solidFill>
                </a:ln>
                <a:solidFill>
                  <a:srgbClr val="00B0F0"/>
                </a:solidFill>
              </a:rPr>
              <a:t>commit;</a:t>
            </a:r>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1.21:  DBMS_BLOB  in PLSQL</a:t>
            </a:r>
            <a:r>
              <a:rPr lang="en-US" sz="1400" dirty="0" smtClean="0">
                <a:latin typeface="Candara"/>
              </a:rPr>
              <a:t>						</a:t>
            </a:r>
            <a:r>
              <a:rPr lang="en-US" sz="1200" b="1" dirty="0" smtClean="0">
                <a:latin typeface="Candara"/>
              </a:rPr>
              <a:t/>
            </a:r>
            <a:br>
              <a:rPr lang="en-US" sz="1200" b="1" dirty="0" smtClean="0">
                <a:latin typeface="Candara"/>
              </a:rPr>
            </a:br>
            <a:r>
              <a:rPr lang="en-US" dirty="0" smtClean="0"/>
              <a:t>Updating </a:t>
            </a:r>
            <a:r>
              <a:rPr lang="en-US" dirty="0" smtClean="0"/>
              <a:t>LOB by Using DBMS_LOB in PLSQL</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70021"/>
            <a:ext cx="8999621" cy="3994484"/>
          </a:xfrm>
        </p:spPr>
        <p:txBody>
          <a:bodyPr>
            <a:noAutofit/>
          </a:bodyPr>
          <a:lstStyle/>
          <a:p>
            <a:pPr>
              <a:buNone/>
            </a:pPr>
            <a:r>
              <a:rPr lang="en-US" sz="1600" dirty="0" smtClean="0">
                <a:ln>
                  <a:solidFill>
                    <a:srgbClr val="00B0F0"/>
                  </a:solidFill>
                </a:ln>
                <a:solidFill>
                  <a:srgbClr val="00B0F0"/>
                </a:solidFill>
              </a:rPr>
              <a:t>	</a:t>
            </a:r>
            <a:r>
              <a:rPr lang="en-US" sz="1400" dirty="0" smtClean="0">
                <a:ln>
                  <a:solidFill>
                    <a:srgbClr val="00B0F0"/>
                  </a:solidFill>
                </a:ln>
                <a:solidFill>
                  <a:srgbClr val="00B0F0"/>
                </a:solidFill>
              </a:rPr>
              <a:t>declare</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lobloc</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CLOB;		--serves as LOB locator</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text varchar2(50):=’MCA M.PHIL’;</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amount </a:t>
            </a:r>
            <a:r>
              <a:rPr lang="en-US" sz="1400" dirty="0" smtClean="0">
                <a:ln>
                  <a:solidFill>
                    <a:srgbClr val="00B0F0"/>
                  </a:solidFill>
                </a:ln>
                <a:solidFill>
                  <a:srgbClr val="00B0F0"/>
                </a:solidFill>
              </a:rPr>
              <a:t>number;	--amount to be written</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offset </a:t>
            </a:r>
            <a:r>
              <a:rPr lang="en-US" sz="1400" dirty="0" smtClean="0">
                <a:ln>
                  <a:solidFill>
                    <a:srgbClr val="00B0F0"/>
                  </a:solidFill>
                </a:ln>
                <a:solidFill>
                  <a:srgbClr val="00B0F0"/>
                </a:solidFill>
              </a:rPr>
              <a:t>number;	--where to start writing</a:t>
            </a:r>
          </a:p>
          <a:p>
            <a:pPr>
              <a:buNone/>
            </a:pPr>
            <a:r>
              <a:rPr lang="en-US" sz="1400" dirty="0" smtClean="0">
                <a:ln>
                  <a:solidFill>
                    <a:srgbClr val="00B0F0"/>
                  </a:solidFill>
                </a:ln>
                <a:solidFill>
                  <a:srgbClr val="00B0F0"/>
                </a:solidFill>
              </a:rPr>
              <a:t>	begin</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		select </a:t>
            </a:r>
            <a:r>
              <a:rPr lang="en-US" sz="1400" dirty="0" smtClean="0">
                <a:ln>
                  <a:solidFill>
                    <a:srgbClr val="00B0F0"/>
                  </a:solidFill>
                </a:ln>
                <a:solidFill>
                  <a:srgbClr val="00B0F0"/>
                </a:solidFill>
              </a:rPr>
              <a:t>resume into </a:t>
            </a:r>
            <a:r>
              <a:rPr lang="en-US" sz="1400" dirty="0" err="1" smtClean="0">
                <a:ln>
                  <a:solidFill>
                    <a:srgbClr val="00B0F0"/>
                  </a:solidFill>
                </a:ln>
                <a:solidFill>
                  <a:srgbClr val="00B0F0"/>
                </a:solidFill>
              </a:rPr>
              <a:t>lobloc</a:t>
            </a:r>
            <a:r>
              <a:rPr lang="en-US" sz="1400" dirty="0" smtClean="0">
                <a:ln>
                  <a:solidFill>
                    <a:srgbClr val="00B0F0"/>
                  </a:solidFill>
                </a:ln>
                <a:solidFill>
                  <a:srgbClr val="00B0F0"/>
                </a:solidFill>
              </a:rPr>
              <a:t> from </a:t>
            </a:r>
            <a:r>
              <a:rPr lang="en-US" sz="1400" dirty="0" err="1" smtClean="0">
                <a:ln>
                  <a:solidFill>
                    <a:srgbClr val="00B0F0"/>
                  </a:solidFill>
                </a:ln>
                <a:solidFill>
                  <a:srgbClr val="00B0F0"/>
                </a:solidFill>
              </a:rPr>
              <a:t>emp_hiredata</a:t>
            </a:r>
            <a:r>
              <a:rPr lang="en-US" sz="1400" dirty="0" smtClean="0">
                <a:ln>
                  <a:solidFill>
                    <a:srgbClr val="00B0F0"/>
                  </a:solidFill>
                </a:ln>
                <a:solidFill>
                  <a:srgbClr val="00B0F0"/>
                </a:solidFill>
              </a:rPr>
              <a:t> where </a:t>
            </a:r>
            <a:r>
              <a:rPr lang="en-US" sz="1400" dirty="0" err="1" smtClean="0">
                <a:ln>
                  <a:solidFill>
                    <a:srgbClr val="00B0F0"/>
                  </a:solidFill>
                </a:ln>
                <a:solidFill>
                  <a:srgbClr val="00B0F0"/>
                </a:solidFill>
              </a:rPr>
              <a:t>employee_id</a:t>
            </a:r>
            <a:r>
              <a:rPr lang="en-US" sz="1400" dirty="0" smtClean="0">
                <a:ln>
                  <a:solidFill>
                    <a:srgbClr val="00B0F0"/>
                  </a:solidFill>
                </a:ln>
                <a:solidFill>
                  <a:srgbClr val="00B0F0"/>
                </a:solidFill>
              </a:rPr>
              <a:t>=405 for update;</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offset</a:t>
            </a:r>
            <a:r>
              <a:rPr lang="en-US" sz="1400" dirty="0" smtClean="0">
                <a:ln>
                  <a:solidFill>
                    <a:srgbClr val="00B0F0"/>
                  </a:solidFill>
                </a:ln>
                <a:solidFill>
                  <a:srgbClr val="00B0F0"/>
                </a:solidFill>
              </a:rPr>
              <a:t>:=DBMS_LOB.GETLENGTH(</a:t>
            </a:r>
            <a:r>
              <a:rPr lang="en-US" sz="1400" dirty="0" err="1" smtClean="0">
                <a:ln>
                  <a:solidFill>
                    <a:srgbClr val="00B0F0"/>
                  </a:solidFill>
                </a:ln>
                <a:solidFill>
                  <a:srgbClr val="00B0F0"/>
                </a:solidFill>
              </a:rPr>
              <a:t>lobloc</a:t>
            </a:r>
            <a:r>
              <a:rPr lang="en-US" sz="1400" dirty="0" smtClean="0">
                <a:ln>
                  <a:solidFill>
                    <a:srgbClr val="00B0F0"/>
                  </a:solidFill>
                </a:ln>
                <a:solidFill>
                  <a:srgbClr val="00B0F0"/>
                </a:solidFill>
              </a:rPr>
              <a:t>)+2;</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amount</a:t>
            </a:r>
            <a:r>
              <a:rPr lang="en-US" sz="1400" dirty="0" smtClean="0">
                <a:ln>
                  <a:solidFill>
                    <a:srgbClr val="00B0F0"/>
                  </a:solidFill>
                </a:ln>
                <a:solidFill>
                  <a:srgbClr val="00B0F0"/>
                </a:solidFill>
              </a:rPr>
              <a:t>:=length(text);</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DBMS_LOB.WRITE(</a:t>
            </a:r>
            <a:r>
              <a:rPr lang="en-US" sz="1400" dirty="0" err="1" smtClean="0">
                <a:ln>
                  <a:solidFill>
                    <a:srgbClr val="00B0F0"/>
                  </a:solidFill>
                </a:ln>
                <a:solidFill>
                  <a:srgbClr val="00B0F0"/>
                </a:solidFill>
              </a:rPr>
              <a:t>lobloc</a:t>
            </a:r>
            <a:r>
              <a:rPr lang="en-US" sz="1400" dirty="0" smtClean="0">
                <a:ln>
                  <a:solidFill>
                    <a:srgbClr val="00B0F0"/>
                  </a:solidFill>
                </a:ln>
                <a:solidFill>
                  <a:srgbClr val="00B0F0"/>
                </a:solidFill>
              </a:rPr>
              <a:t>, amount, offset, text);</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Text </a:t>
            </a:r>
            <a:r>
              <a:rPr lang="en-US" sz="1400" dirty="0" smtClean="0">
                <a:ln>
                  <a:solidFill>
                    <a:srgbClr val="00B0F0"/>
                  </a:solidFill>
                </a:ln>
                <a:solidFill>
                  <a:srgbClr val="00B0F0"/>
                </a:solidFill>
              </a:rPr>
              <a:t>:=’MCA M.PHIL MBA’;</a:t>
            </a:r>
          </a:p>
          <a:p>
            <a:pPr>
              <a:buNone/>
            </a:pPr>
            <a:r>
              <a:rPr lang="en-US" sz="1400" dirty="0" smtClean="0">
                <a:ln>
                  <a:solidFill>
                    <a:srgbClr val="00B0F0"/>
                  </a:solidFill>
                </a:ln>
                <a:solidFill>
                  <a:srgbClr val="00B0F0"/>
                </a:solidFill>
              </a:rPr>
              <a:t>		select </a:t>
            </a:r>
            <a:r>
              <a:rPr lang="en-US" sz="1400" dirty="0" smtClean="0">
                <a:ln>
                  <a:solidFill>
                    <a:srgbClr val="00B0F0"/>
                  </a:solidFill>
                </a:ln>
                <a:solidFill>
                  <a:srgbClr val="00B0F0"/>
                </a:solidFill>
              </a:rPr>
              <a:t>resume into </a:t>
            </a:r>
            <a:r>
              <a:rPr lang="en-US" sz="1400" dirty="0" err="1" smtClean="0">
                <a:ln>
                  <a:solidFill>
                    <a:srgbClr val="00B0F0"/>
                  </a:solidFill>
                </a:ln>
                <a:solidFill>
                  <a:srgbClr val="00B0F0"/>
                </a:solidFill>
              </a:rPr>
              <a:t>lobloc</a:t>
            </a:r>
            <a:r>
              <a:rPr lang="en-US" sz="1400" dirty="0" smtClean="0">
                <a:ln>
                  <a:solidFill>
                    <a:srgbClr val="00B0F0"/>
                  </a:solidFill>
                </a:ln>
                <a:solidFill>
                  <a:srgbClr val="00B0F0"/>
                </a:solidFill>
              </a:rPr>
              <a:t> from </a:t>
            </a:r>
            <a:r>
              <a:rPr lang="en-US" sz="1400" dirty="0" err="1" smtClean="0">
                <a:ln>
                  <a:solidFill>
                    <a:srgbClr val="00B0F0"/>
                  </a:solidFill>
                </a:ln>
                <a:solidFill>
                  <a:srgbClr val="00B0F0"/>
                </a:solidFill>
              </a:rPr>
              <a:t>emp_hiredata</a:t>
            </a:r>
            <a:r>
              <a:rPr lang="en-US" sz="1400" dirty="0" smtClean="0">
                <a:ln>
                  <a:solidFill>
                    <a:srgbClr val="00B0F0"/>
                  </a:solidFill>
                </a:ln>
                <a:solidFill>
                  <a:srgbClr val="00B0F0"/>
                </a:solidFill>
              </a:rPr>
              <a:t> where </a:t>
            </a:r>
            <a:r>
              <a:rPr lang="en-US" sz="1400" dirty="0" err="1" smtClean="0">
                <a:ln>
                  <a:solidFill>
                    <a:srgbClr val="00B0F0"/>
                  </a:solidFill>
                </a:ln>
                <a:solidFill>
                  <a:srgbClr val="00B0F0"/>
                </a:solidFill>
              </a:rPr>
              <a:t>employee_id</a:t>
            </a:r>
            <a:r>
              <a:rPr lang="en-US" sz="1400" dirty="0" smtClean="0">
                <a:ln>
                  <a:solidFill>
                    <a:srgbClr val="00B0F0"/>
                  </a:solidFill>
                </a:ln>
                <a:solidFill>
                  <a:srgbClr val="00B0F0"/>
                </a:solidFill>
              </a:rPr>
              <a:t>=170 for update;</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amount</a:t>
            </a:r>
            <a:r>
              <a:rPr lang="en-US" sz="1400" dirty="0" smtClean="0">
                <a:ln>
                  <a:solidFill>
                    <a:srgbClr val="00B0F0"/>
                  </a:solidFill>
                </a:ln>
                <a:solidFill>
                  <a:srgbClr val="00B0F0"/>
                </a:solidFill>
              </a:rPr>
              <a:t>:=length(text);</a:t>
            </a:r>
          </a:p>
          <a:p>
            <a:pPr>
              <a:buNone/>
            </a:pP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DBMS_LOB.WRITEAPPEND(</a:t>
            </a:r>
            <a:r>
              <a:rPr lang="en-US" sz="1400" dirty="0" err="1" smtClean="0">
                <a:ln>
                  <a:solidFill>
                    <a:srgbClr val="00B0F0"/>
                  </a:solidFill>
                </a:ln>
                <a:solidFill>
                  <a:srgbClr val="00B0F0"/>
                </a:solidFill>
              </a:rPr>
              <a:t>lobloc</a:t>
            </a:r>
            <a:r>
              <a:rPr lang="en-US" sz="1400" dirty="0" smtClean="0">
                <a:ln>
                  <a:solidFill>
                    <a:srgbClr val="00B0F0"/>
                  </a:solidFill>
                </a:ln>
                <a:solidFill>
                  <a:srgbClr val="00B0F0"/>
                </a:solidFill>
              </a:rPr>
              <a:t>, amount, text);</a:t>
            </a:r>
          </a:p>
          <a:p>
            <a:pPr>
              <a:buNone/>
            </a:pPr>
            <a:r>
              <a:rPr lang="en-US" sz="1400" dirty="0" smtClean="0">
                <a:ln>
                  <a:solidFill>
                    <a:srgbClr val="00B0F0"/>
                  </a:solidFill>
                </a:ln>
                <a:solidFill>
                  <a:srgbClr val="00B0F0"/>
                </a:solidFill>
              </a:rPr>
              <a:t>		Commit</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End;</a:t>
            </a:r>
          </a:p>
          <a:p>
            <a:pPr>
              <a:buNone/>
            </a:pPr>
            <a:r>
              <a:rPr lang="en-US" sz="1400" dirty="0" smtClean="0">
                <a:ln>
                  <a:solidFill>
                    <a:srgbClr val="00B0F0"/>
                  </a:solidFill>
                </a:ln>
                <a:solidFill>
                  <a:srgbClr val="00B0F0"/>
                </a:solidFill>
              </a:rPr>
              <a:t>/</a:t>
            </a:r>
          </a:p>
          <a:p>
            <a:pPr algn="just">
              <a:buNone/>
            </a:pP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1.21:  DBMS_BLOB  in PLSQL</a:t>
            </a:r>
            <a:r>
              <a:rPr lang="en-US" sz="1400" dirty="0" smtClean="0">
                <a:latin typeface="Candara"/>
              </a:rPr>
              <a:t>						</a:t>
            </a:r>
            <a:r>
              <a:rPr lang="en-US" sz="1200" b="1" dirty="0" smtClean="0">
                <a:latin typeface="Candara"/>
              </a:rPr>
              <a:t/>
            </a:r>
            <a:br>
              <a:rPr lang="en-US" sz="1200" b="1" dirty="0" smtClean="0">
                <a:latin typeface="Candara"/>
              </a:rPr>
            </a:br>
            <a:r>
              <a:rPr lang="en-US" dirty="0" smtClean="0"/>
              <a:t>Updating </a:t>
            </a:r>
            <a:r>
              <a:rPr lang="en-US" dirty="0" smtClean="0"/>
              <a:t>LOB by Using DBMS_LOB in </a:t>
            </a:r>
            <a:r>
              <a:rPr lang="en-US" dirty="0" smtClean="0"/>
              <a:t>PLSQL  …</a:t>
            </a:r>
            <a:r>
              <a:rPr lang="en-US" dirty="0" err="1" smtClean="0"/>
              <a:t>contd</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70021"/>
            <a:ext cx="8999621" cy="3994484"/>
          </a:xfrm>
        </p:spPr>
        <p:txBody>
          <a:bodyPr>
            <a:noAutofit/>
          </a:bodyPr>
          <a:lstStyle/>
          <a:p>
            <a:endParaRPr lang="en-US" sz="1600" dirty="0" smtClean="0"/>
          </a:p>
          <a:p>
            <a:pPr algn="just"/>
            <a:r>
              <a:rPr lang="en-US" sz="1600" dirty="0" smtClean="0"/>
              <a:t>Here</a:t>
            </a:r>
            <a:r>
              <a:rPr lang="en-US" sz="1600" dirty="0" smtClean="0"/>
              <a:t>, the LOBLOC serves as the LOB locator, and the AMOUNT is set to the length of the text you want to add. </a:t>
            </a:r>
            <a:endParaRPr lang="en-US" sz="1600" dirty="0" smtClean="0"/>
          </a:p>
          <a:p>
            <a:pPr algn="just"/>
            <a:endParaRPr lang="en-US" sz="1600" dirty="0" smtClean="0"/>
          </a:p>
          <a:p>
            <a:pPr algn="just"/>
            <a:r>
              <a:rPr lang="en-US" sz="1600" dirty="0" smtClean="0"/>
              <a:t>The </a:t>
            </a:r>
            <a:r>
              <a:rPr lang="en-US" sz="1600" dirty="0" smtClean="0"/>
              <a:t>SELECT FOR UPDATE statement locks the row and returns the LOB locator for the RESUME LOB column. </a:t>
            </a:r>
            <a:endParaRPr lang="en-US" sz="1600" dirty="0" smtClean="0"/>
          </a:p>
          <a:p>
            <a:pPr algn="just"/>
            <a:endParaRPr lang="en-US" sz="1600" dirty="0" smtClean="0"/>
          </a:p>
          <a:p>
            <a:pPr algn="just"/>
            <a:r>
              <a:rPr lang="en-US" sz="1600" dirty="0" smtClean="0"/>
              <a:t>The </a:t>
            </a:r>
            <a:r>
              <a:rPr lang="en-US" sz="1600" dirty="0" smtClean="0"/>
              <a:t>WRITE packaged procedure is to write the text into the LOB value at the specified offset. </a:t>
            </a:r>
            <a:endParaRPr lang="en-US" sz="1600" dirty="0" smtClean="0"/>
          </a:p>
          <a:p>
            <a:pPr algn="just"/>
            <a:endParaRPr lang="en-US" sz="1600" dirty="0" smtClean="0"/>
          </a:p>
          <a:p>
            <a:pPr algn="just"/>
            <a:r>
              <a:rPr lang="en-US" sz="1600" dirty="0" smtClean="0"/>
              <a:t>WRITEAPPEND </a:t>
            </a:r>
            <a:r>
              <a:rPr lang="en-US" sz="1600" dirty="0" smtClean="0"/>
              <a:t>appends to the existing LOB value</a:t>
            </a:r>
            <a:r>
              <a:rPr lang="en-US" sz="1600" dirty="0" smtClean="0"/>
              <a:t>.</a:t>
            </a:r>
          </a:p>
          <a:p>
            <a:pPr algn="just"/>
            <a:endParaRPr lang="en-US" sz="1600" dirty="0" smtClean="0"/>
          </a:p>
          <a:p>
            <a:pPr algn="just"/>
            <a:r>
              <a:rPr lang="en-US" sz="1600" dirty="0" smtClean="0"/>
              <a:t>To verify the data changes in the table :</a:t>
            </a:r>
            <a:endParaRPr lang="en-US" sz="1600" dirty="0" smtClean="0"/>
          </a:p>
          <a:p>
            <a:pPr algn="just">
              <a:buNone/>
            </a:pPr>
            <a:r>
              <a:rPr lang="en-US" sz="1400" dirty="0" smtClean="0">
                <a:ln>
                  <a:solidFill>
                    <a:srgbClr val="00B0F0"/>
                  </a:solidFill>
                </a:ln>
                <a:solidFill>
                  <a:srgbClr val="00B0F0"/>
                </a:solidFill>
              </a:rPr>
              <a:t>		select </a:t>
            </a:r>
            <a:r>
              <a:rPr lang="en-US" sz="1400" dirty="0" smtClean="0">
                <a:ln>
                  <a:solidFill>
                    <a:srgbClr val="00B0F0"/>
                  </a:solidFill>
                </a:ln>
                <a:solidFill>
                  <a:srgbClr val="00B0F0"/>
                </a:solidFill>
              </a:rPr>
              <a:t>resume from </a:t>
            </a:r>
            <a:r>
              <a:rPr lang="en-US" sz="1400" dirty="0" err="1" smtClean="0">
                <a:ln>
                  <a:solidFill>
                    <a:srgbClr val="00B0F0"/>
                  </a:solidFill>
                </a:ln>
                <a:solidFill>
                  <a:srgbClr val="00B0F0"/>
                </a:solidFill>
              </a:rPr>
              <a:t>emp_hiredata</a:t>
            </a:r>
            <a:r>
              <a:rPr lang="en-US" sz="1400" dirty="0" smtClean="0">
                <a:ln>
                  <a:solidFill>
                    <a:srgbClr val="00B0F0"/>
                  </a:solidFill>
                </a:ln>
                <a:solidFill>
                  <a:srgbClr val="00B0F0"/>
                </a:solidFill>
              </a:rPr>
              <a:t>;</a:t>
            </a:r>
          </a:p>
          <a:p>
            <a:pPr algn="just">
              <a:buNone/>
            </a:pPr>
            <a:endParaRPr lang="en-US" sz="1600" dirty="0" smtClean="0"/>
          </a:p>
          <a:p>
            <a:pPr algn="just">
              <a:buNone/>
            </a:pP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1.21:  DBMS_BLOB  in PLSQL</a:t>
            </a:r>
            <a:r>
              <a:rPr lang="en-US" sz="1400" dirty="0" smtClean="0">
                <a:latin typeface="Candara"/>
              </a:rPr>
              <a:t>						</a:t>
            </a:r>
            <a:r>
              <a:rPr lang="en-US" sz="1200" b="1" dirty="0" smtClean="0">
                <a:latin typeface="Candara"/>
              </a:rPr>
              <a:t/>
            </a:r>
            <a:br>
              <a:rPr lang="en-US" sz="1200" b="1" dirty="0" smtClean="0">
                <a:latin typeface="Candara"/>
              </a:rPr>
            </a:br>
            <a:r>
              <a:rPr lang="en-US" dirty="0" smtClean="0"/>
              <a:t>Updating </a:t>
            </a:r>
            <a:r>
              <a:rPr lang="en-US" dirty="0" smtClean="0"/>
              <a:t>LOB by Using DBMS_LOB in </a:t>
            </a:r>
            <a:r>
              <a:rPr lang="en-US" dirty="0" smtClean="0"/>
              <a:t>PLSQL  …</a:t>
            </a:r>
            <a:r>
              <a:rPr lang="en-US" dirty="0" err="1" smtClean="0"/>
              <a:t>contd</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6"/>
            <a:ext cx="8823325" cy="3771900"/>
          </a:xfrm>
        </p:spPr>
        <p:txBody>
          <a:bodyPr>
            <a:normAutofit/>
          </a:bodyPr>
          <a:lstStyle/>
          <a:p>
            <a:pPr algn="just">
              <a:buNone/>
              <a:defRPr/>
            </a:pPr>
            <a:endParaRPr lang="en-US" dirty="0" smtClean="0"/>
          </a:p>
          <a:p>
            <a:pPr algn="just">
              <a:buNone/>
              <a:defRPr/>
            </a:pPr>
            <a:r>
              <a:rPr lang="en-US" sz="3200" dirty="0" smtClean="0"/>
              <a:t>Categories of LOBs based upon storage-aspect </a:t>
            </a:r>
            <a:endParaRPr lang="en-US" sz="3200" dirty="0" smtClean="0"/>
          </a:p>
          <a:p>
            <a:r>
              <a:rPr lang="en-US" sz="2000" b="1" dirty="0" smtClean="0"/>
              <a:t>LOBs </a:t>
            </a:r>
            <a:r>
              <a:rPr lang="en-US" sz="2000" b="1" dirty="0" smtClean="0"/>
              <a:t>can be stored internally(inside the database) or in host files(OS files). There are two categories of LOBs </a:t>
            </a:r>
            <a:r>
              <a:rPr lang="en-US" sz="2000" b="1" dirty="0" smtClean="0"/>
              <a:t>:</a:t>
            </a:r>
          </a:p>
          <a:p>
            <a:pPr>
              <a:buNone/>
            </a:pPr>
            <a:endParaRPr lang="en-US" sz="2000" dirty="0" smtClean="0"/>
          </a:p>
          <a:p>
            <a:pPr lvl="1"/>
            <a:r>
              <a:rPr lang="en-US" sz="1600" b="1" dirty="0" smtClean="0"/>
              <a:t>Internal </a:t>
            </a:r>
            <a:r>
              <a:rPr lang="en-US" sz="1600" b="1" dirty="0" smtClean="0"/>
              <a:t>LOBs(CLOB, NCLOB, BLOB) : Stored in the database</a:t>
            </a:r>
            <a:endParaRPr lang="en-US" sz="1600" dirty="0" smtClean="0"/>
          </a:p>
          <a:p>
            <a:pPr lvl="1"/>
            <a:endParaRPr lang="en-US" sz="1600" b="1" dirty="0" smtClean="0"/>
          </a:p>
          <a:p>
            <a:pPr lvl="1"/>
            <a:r>
              <a:rPr lang="en-US" sz="1600" b="1" dirty="0" smtClean="0"/>
              <a:t>External </a:t>
            </a:r>
            <a:r>
              <a:rPr lang="en-US" sz="1600" b="1" dirty="0" smtClean="0"/>
              <a:t>LOBs(BFILE) : Stored outside the database as files. BFILEs can be accessed only in read-only mode from an Oracle Server.</a:t>
            </a:r>
            <a:endParaRPr lang="en-US" sz="1600" dirty="0" smtClean="0"/>
          </a:p>
          <a:p>
            <a:pPr lvl="1" algn="just">
              <a:buNone/>
            </a:pPr>
            <a:endParaRPr lang="en-US" sz="16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1.2:  </a:t>
            </a:r>
            <a:r>
              <a:rPr lang="en-US" sz="1400" dirty="0" smtClean="0">
                <a:latin typeface="Candara"/>
              </a:rPr>
              <a:t>Types of LOBs</a:t>
            </a:r>
            <a:r>
              <a:rPr lang="en-US" sz="1200" b="1" dirty="0" smtClean="0">
                <a:latin typeface="Candara"/>
              </a:rPr>
              <a:t/>
            </a:r>
            <a:br>
              <a:rPr lang="en-US" sz="1200" b="1" dirty="0" smtClean="0">
                <a:latin typeface="Candara"/>
              </a:rPr>
            </a:br>
            <a:r>
              <a:rPr lang="en-US" dirty="0" smtClean="0">
                <a:latin typeface="Candara"/>
              </a:rPr>
              <a:t>Internal and External LOBs</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70021"/>
            <a:ext cx="9144000" cy="3994484"/>
          </a:xfrm>
        </p:spPr>
        <p:txBody>
          <a:bodyPr>
            <a:noAutofit/>
          </a:bodyPr>
          <a:lstStyle/>
          <a:p>
            <a:pPr algn="just"/>
            <a:r>
              <a:rPr lang="en-US" sz="1400" dirty="0" smtClean="0"/>
              <a:t>This </a:t>
            </a:r>
            <a:r>
              <a:rPr lang="en-US" sz="1400" dirty="0" smtClean="0"/>
              <a:t>is how we used to fetch a CLOB column in releases prior to Oracle 9i, where it was not possible to fetch CLOB column directly into a character column. The column value needed to be bound to a LOB locator, which was accessed by the DBMS_LOB package. Now, you can directly fetch a CLOB column by binding it to a character variable.</a:t>
            </a:r>
          </a:p>
          <a:p>
            <a:pPr>
              <a:buNone/>
            </a:pPr>
            <a:r>
              <a:rPr lang="en-US" sz="1300" dirty="0" smtClean="0">
                <a:ln>
                  <a:solidFill>
                    <a:srgbClr val="00B0F0"/>
                  </a:solidFill>
                </a:ln>
                <a:solidFill>
                  <a:srgbClr val="00B0F0"/>
                </a:solidFill>
              </a:rPr>
              <a:t>	declare</a:t>
            </a: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	text </a:t>
            </a:r>
            <a:r>
              <a:rPr lang="en-US" sz="1300" dirty="0" smtClean="0">
                <a:ln>
                  <a:solidFill>
                    <a:srgbClr val="00B0F0"/>
                  </a:solidFill>
                </a:ln>
                <a:solidFill>
                  <a:srgbClr val="00B0F0"/>
                </a:solidFill>
              </a:rPr>
              <a:t>varchar2(100);</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begin</a:t>
            </a: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select </a:t>
            </a:r>
            <a:r>
              <a:rPr lang="en-US" sz="1300" dirty="0" smtClean="0">
                <a:ln>
                  <a:solidFill>
                    <a:srgbClr val="00B0F0"/>
                  </a:solidFill>
                </a:ln>
                <a:solidFill>
                  <a:srgbClr val="00B0F0"/>
                </a:solidFill>
              </a:rPr>
              <a:t>resume into text from </a:t>
            </a:r>
            <a:r>
              <a:rPr lang="en-US" sz="1300" dirty="0" err="1" smtClean="0">
                <a:ln>
                  <a:solidFill>
                    <a:srgbClr val="00B0F0"/>
                  </a:solidFill>
                </a:ln>
                <a:solidFill>
                  <a:srgbClr val="00B0F0"/>
                </a:solidFill>
              </a:rPr>
              <a:t>emp_hiredata</a:t>
            </a:r>
            <a:r>
              <a:rPr lang="en-US" sz="1300" dirty="0" smtClean="0">
                <a:ln>
                  <a:solidFill>
                    <a:srgbClr val="00B0F0"/>
                  </a:solidFill>
                </a:ln>
                <a:solidFill>
                  <a:srgbClr val="00B0F0"/>
                </a:solidFill>
              </a:rPr>
              <a:t> where </a:t>
            </a:r>
            <a:r>
              <a:rPr lang="en-US" sz="1300" dirty="0" err="1" smtClean="0">
                <a:ln>
                  <a:solidFill>
                    <a:srgbClr val="00B0F0"/>
                  </a:solidFill>
                </a:ln>
                <a:solidFill>
                  <a:srgbClr val="00B0F0"/>
                </a:solidFill>
              </a:rPr>
              <a:t>employee_id</a:t>
            </a:r>
            <a:r>
              <a:rPr lang="en-US" sz="1300" dirty="0" smtClean="0">
                <a:ln>
                  <a:solidFill>
                    <a:srgbClr val="00B0F0"/>
                  </a:solidFill>
                </a:ln>
                <a:solidFill>
                  <a:srgbClr val="00B0F0"/>
                </a:solidFill>
              </a:rPr>
              <a:t>=405 for update;</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	text</a:t>
            </a:r>
            <a:r>
              <a:rPr lang="en-US" sz="1300" dirty="0" smtClean="0">
                <a:ln>
                  <a:solidFill>
                    <a:srgbClr val="00B0F0"/>
                  </a:solidFill>
                </a:ln>
                <a:solidFill>
                  <a:srgbClr val="00B0F0"/>
                </a:solidFill>
              </a:rPr>
              <a:t>:=text||’ PLSQL’;</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	update </a:t>
            </a:r>
            <a:r>
              <a:rPr lang="en-US" sz="1300" dirty="0" err="1" smtClean="0">
                <a:ln>
                  <a:solidFill>
                    <a:srgbClr val="00B0F0"/>
                  </a:solidFill>
                </a:ln>
                <a:solidFill>
                  <a:srgbClr val="00B0F0"/>
                </a:solidFill>
              </a:rPr>
              <a:t>emp_hiredata</a:t>
            </a:r>
            <a:r>
              <a:rPr lang="en-US" sz="1300" dirty="0" smtClean="0">
                <a:ln>
                  <a:solidFill>
                    <a:srgbClr val="00B0F0"/>
                  </a:solidFill>
                </a:ln>
                <a:solidFill>
                  <a:srgbClr val="00B0F0"/>
                </a:solidFill>
              </a:rPr>
              <a:t> set resume=text where </a:t>
            </a:r>
            <a:r>
              <a:rPr lang="en-US" sz="1300" dirty="0" err="1" smtClean="0">
                <a:ln>
                  <a:solidFill>
                    <a:srgbClr val="00B0F0"/>
                  </a:solidFill>
                </a:ln>
                <a:solidFill>
                  <a:srgbClr val="00B0F0"/>
                </a:solidFill>
              </a:rPr>
              <a:t>employee_id</a:t>
            </a:r>
            <a:r>
              <a:rPr lang="en-US" sz="1300" dirty="0" smtClean="0">
                <a:ln>
                  <a:solidFill>
                    <a:srgbClr val="00B0F0"/>
                  </a:solidFill>
                </a:ln>
                <a:solidFill>
                  <a:srgbClr val="00B0F0"/>
                </a:solidFill>
              </a:rPr>
              <a:t>=405;</a:t>
            </a:r>
          </a:p>
          <a:p>
            <a:pPr>
              <a:buNone/>
            </a:pPr>
            <a:r>
              <a:rPr lang="en-US" sz="1300" dirty="0" smtClean="0">
                <a:ln>
                  <a:solidFill>
                    <a:srgbClr val="00B0F0"/>
                  </a:solidFill>
                </a:ln>
                <a:solidFill>
                  <a:srgbClr val="00B0F0"/>
                </a:solidFill>
              </a:rPr>
              <a:t>		select </a:t>
            </a:r>
            <a:r>
              <a:rPr lang="en-US" sz="1300" dirty="0" smtClean="0">
                <a:ln>
                  <a:solidFill>
                    <a:srgbClr val="00B0F0"/>
                  </a:solidFill>
                </a:ln>
                <a:solidFill>
                  <a:srgbClr val="00B0F0"/>
                </a:solidFill>
              </a:rPr>
              <a:t>resume into text from </a:t>
            </a:r>
            <a:r>
              <a:rPr lang="en-US" sz="1300" dirty="0" err="1" smtClean="0">
                <a:ln>
                  <a:solidFill>
                    <a:srgbClr val="00B0F0"/>
                  </a:solidFill>
                </a:ln>
                <a:solidFill>
                  <a:srgbClr val="00B0F0"/>
                </a:solidFill>
              </a:rPr>
              <a:t>emp_hiredata</a:t>
            </a:r>
            <a:r>
              <a:rPr lang="en-US" sz="1300" dirty="0" smtClean="0">
                <a:ln>
                  <a:solidFill>
                    <a:srgbClr val="00B0F0"/>
                  </a:solidFill>
                </a:ln>
                <a:solidFill>
                  <a:srgbClr val="00B0F0"/>
                </a:solidFill>
              </a:rPr>
              <a:t> where </a:t>
            </a:r>
            <a:r>
              <a:rPr lang="en-US" sz="1300" dirty="0" err="1" smtClean="0">
                <a:ln>
                  <a:solidFill>
                    <a:srgbClr val="00B0F0"/>
                  </a:solidFill>
                </a:ln>
                <a:solidFill>
                  <a:srgbClr val="00B0F0"/>
                </a:solidFill>
              </a:rPr>
              <a:t>employee_id</a:t>
            </a:r>
            <a:r>
              <a:rPr lang="en-US" sz="1300" dirty="0" smtClean="0">
                <a:ln>
                  <a:solidFill>
                    <a:srgbClr val="00B0F0"/>
                  </a:solidFill>
                </a:ln>
                <a:solidFill>
                  <a:srgbClr val="00B0F0"/>
                </a:solidFill>
              </a:rPr>
              <a:t>=170 for update;</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	text</a:t>
            </a:r>
            <a:r>
              <a:rPr lang="en-US" sz="1300" dirty="0" smtClean="0">
                <a:ln>
                  <a:solidFill>
                    <a:srgbClr val="00B0F0"/>
                  </a:solidFill>
                </a:ln>
                <a:solidFill>
                  <a:srgbClr val="00B0F0"/>
                </a:solidFill>
              </a:rPr>
              <a:t>:=text||’ ADV PLSQL’;</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	update </a:t>
            </a:r>
            <a:r>
              <a:rPr lang="en-US" sz="1300" dirty="0" err="1" smtClean="0">
                <a:ln>
                  <a:solidFill>
                    <a:srgbClr val="00B0F0"/>
                  </a:solidFill>
                </a:ln>
                <a:solidFill>
                  <a:srgbClr val="00B0F0"/>
                </a:solidFill>
              </a:rPr>
              <a:t>emp_hiredata</a:t>
            </a:r>
            <a:r>
              <a:rPr lang="en-US" sz="1300" dirty="0" smtClean="0">
                <a:ln>
                  <a:solidFill>
                    <a:srgbClr val="00B0F0"/>
                  </a:solidFill>
                </a:ln>
                <a:solidFill>
                  <a:srgbClr val="00B0F0"/>
                </a:solidFill>
              </a:rPr>
              <a:t> set resume=text where </a:t>
            </a:r>
            <a:r>
              <a:rPr lang="en-US" sz="1300" dirty="0" err="1" smtClean="0">
                <a:ln>
                  <a:solidFill>
                    <a:srgbClr val="00B0F0"/>
                  </a:solidFill>
                </a:ln>
                <a:solidFill>
                  <a:srgbClr val="00B0F0"/>
                </a:solidFill>
              </a:rPr>
              <a:t>employee_id</a:t>
            </a:r>
            <a:r>
              <a:rPr lang="en-US" sz="1300" dirty="0" smtClean="0">
                <a:ln>
                  <a:solidFill>
                    <a:srgbClr val="00B0F0"/>
                  </a:solidFill>
                </a:ln>
                <a:solidFill>
                  <a:srgbClr val="00B0F0"/>
                </a:solidFill>
              </a:rPr>
              <a:t>=170;</a:t>
            </a:r>
          </a:p>
          <a:p>
            <a:pPr>
              <a:buNone/>
            </a:pPr>
            <a:r>
              <a:rPr lang="en-US" sz="1300" dirty="0" smtClean="0">
                <a:ln>
                  <a:solidFill>
                    <a:srgbClr val="00B0F0"/>
                  </a:solidFill>
                </a:ln>
                <a:solidFill>
                  <a:srgbClr val="00B0F0"/>
                </a:solidFill>
              </a:rPr>
              <a:t>		commit</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end</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a:t>
            </a: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select </a:t>
            </a:r>
            <a:r>
              <a:rPr lang="en-US" sz="1300" dirty="0" smtClean="0">
                <a:ln>
                  <a:solidFill>
                    <a:srgbClr val="00B0F0"/>
                  </a:solidFill>
                </a:ln>
                <a:solidFill>
                  <a:srgbClr val="00B0F0"/>
                </a:solidFill>
              </a:rPr>
              <a:t>resume from </a:t>
            </a:r>
            <a:r>
              <a:rPr lang="en-US" sz="1300" dirty="0" err="1" smtClean="0">
                <a:ln>
                  <a:solidFill>
                    <a:srgbClr val="00B0F0"/>
                  </a:solidFill>
                </a:ln>
                <a:solidFill>
                  <a:srgbClr val="00B0F0"/>
                </a:solidFill>
              </a:rPr>
              <a:t>emp_hiredata</a:t>
            </a:r>
            <a:r>
              <a:rPr lang="en-US" sz="1300" dirty="0" smtClean="0">
                <a:ln>
                  <a:solidFill>
                    <a:srgbClr val="00B0F0"/>
                  </a:solidFill>
                </a:ln>
                <a:solidFill>
                  <a:srgbClr val="00B0F0"/>
                </a:solidFill>
              </a:rPr>
              <a:t>;</a:t>
            </a:r>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1.21:  DBMS_BLOB  in PLSQL</a:t>
            </a:r>
            <a:r>
              <a:rPr lang="en-US" sz="1400" dirty="0" smtClean="0">
                <a:latin typeface="Candara"/>
              </a:rPr>
              <a:t>						</a:t>
            </a:r>
            <a:r>
              <a:rPr lang="en-US" sz="1200" b="1" dirty="0" smtClean="0">
                <a:latin typeface="Candara"/>
              </a:rPr>
              <a:t/>
            </a:r>
            <a:br>
              <a:rPr lang="en-US" sz="1200" b="1" dirty="0" smtClean="0">
                <a:latin typeface="Candara"/>
              </a:rPr>
            </a:br>
            <a:r>
              <a:rPr lang="en-US" dirty="0" smtClean="0"/>
              <a:t>Updating </a:t>
            </a:r>
            <a:r>
              <a:rPr lang="en-US" dirty="0" smtClean="0"/>
              <a:t>LOB by Using DBMS_LOB in </a:t>
            </a:r>
            <a:r>
              <a:rPr lang="en-US" dirty="0" smtClean="0"/>
              <a:t>PLSQL  …</a:t>
            </a:r>
            <a:r>
              <a:rPr lang="en-US" dirty="0" err="1" smtClean="0"/>
              <a:t>contd</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70021"/>
            <a:ext cx="9144000" cy="3994484"/>
          </a:xfrm>
        </p:spPr>
        <p:txBody>
          <a:bodyPr>
            <a:noAutofit/>
          </a:bodyPr>
          <a:lstStyle/>
          <a:p>
            <a:endParaRPr lang="en-US" sz="1400" dirty="0" smtClean="0"/>
          </a:p>
          <a:p>
            <a:pPr algn="just"/>
            <a:r>
              <a:rPr lang="en-US" sz="1600" dirty="0" smtClean="0"/>
              <a:t>In </a:t>
            </a:r>
            <a:r>
              <a:rPr lang="en-US" sz="1600" dirty="0" smtClean="0"/>
              <a:t>oracle 10g, CLOB values are implicitly converted to varchar2. In prior versions, you first retrieved the CLOB locator value from the column into a CLOB variable, and then read the LOB contents specifying the amount and offset in the DBMS_LOB.READ procedure as follows :</a:t>
            </a:r>
          </a:p>
          <a:p>
            <a:pPr algn="just">
              <a:buNone/>
            </a:pPr>
            <a:r>
              <a:rPr lang="en-US" sz="1600" dirty="0" smtClean="0"/>
              <a:t> 	</a:t>
            </a:r>
            <a:r>
              <a:rPr lang="en-US" sz="1600" dirty="0" smtClean="0">
                <a:ln>
                  <a:solidFill>
                    <a:srgbClr val="00B0F0"/>
                  </a:solidFill>
                </a:ln>
                <a:solidFill>
                  <a:srgbClr val="00B0F0"/>
                </a:solidFill>
              </a:rPr>
              <a:t>declare</a:t>
            </a:r>
            <a:endParaRPr lang="en-US" sz="1600" dirty="0" smtClean="0">
              <a:ln>
                <a:solidFill>
                  <a:srgbClr val="00B0F0"/>
                </a:solidFill>
              </a:ln>
              <a:solidFill>
                <a:srgbClr val="00B0F0"/>
              </a:solidFill>
            </a:endParaRP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Rlob</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clob</a:t>
            </a:r>
            <a:r>
              <a:rPr lang="en-US" sz="1600" dirty="0" smtClean="0">
                <a:ln>
                  <a:solidFill>
                    <a:srgbClr val="00B0F0"/>
                  </a:solidFill>
                </a:ln>
                <a:solidFill>
                  <a:srgbClr val="00B0F0"/>
                </a:solidFill>
              </a:rPr>
              <a:t>;</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Text </a:t>
            </a:r>
            <a:r>
              <a:rPr lang="en-US" sz="1600" dirty="0" smtClean="0">
                <a:ln>
                  <a:solidFill>
                    <a:srgbClr val="00B0F0"/>
                  </a:solidFill>
                </a:ln>
                <a:solidFill>
                  <a:srgbClr val="00B0F0"/>
                </a:solidFill>
              </a:rPr>
              <a:t>varchar2(2000);</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Amt </a:t>
            </a:r>
            <a:r>
              <a:rPr lang="en-US" sz="1600" dirty="0" smtClean="0">
                <a:ln>
                  <a:solidFill>
                    <a:srgbClr val="00B0F0"/>
                  </a:solidFill>
                </a:ln>
                <a:solidFill>
                  <a:srgbClr val="00B0F0"/>
                </a:solidFill>
              </a:rPr>
              <a:t>number:=4;</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Offset </a:t>
            </a:r>
            <a:r>
              <a:rPr lang="en-US" sz="1600" dirty="0" smtClean="0">
                <a:ln>
                  <a:solidFill>
                    <a:srgbClr val="00B0F0"/>
                  </a:solidFill>
                </a:ln>
                <a:solidFill>
                  <a:srgbClr val="00B0F0"/>
                </a:solidFill>
              </a:rPr>
              <a:t>number:=3;</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begin</a:t>
            </a:r>
            <a:endParaRPr lang="en-US" sz="1600" dirty="0" smtClean="0">
              <a:ln>
                <a:solidFill>
                  <a:srgbClr val="00B0F0"/>
                </a:solidFill>
              </a:ln>
              <a:solidFill>
                <a:srgbClr val="00B0F0"/>
              </a:solidFill>
            </a:endParaRP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Select </a:t>
            </a:r>
            <a:r>
              <a:rPr lang="en-US" sz="1600" dirty="0" smtClean="0">
                <a:ln>
                  <a:solidFill>
                    <a:srgbClr val="00B0F0"/>
                  </a:solidFill>
                </a:ln>
                <a:solidFill>
                  <a:srgbClr val="00B0F0"/>
                </a:solidFill>
              </a:rPr>
              <a:t>resume into </a:t>
            </a:r>
            <a:r>
              <a:rPr lang="en-US" sz="1600" dirty="0" err="1" smtClean="0">
                <a:ln>
                  <a:solidFill>
                    <a:srgbClr val="00B0F0"/>
                  </a:solidFill>
                </a:ln>
                <a:solidFill>
                  <a:srgbClr val="00B0F0"/>
                </a:solidFill>
              </a:rPr>
              <a:t>rlob</a:t>
            </a:r>
            <a:r>
              <a:rPr lang="en-US" sz="1600" dirty="0" smtClean="0">
                <a:ln>
                  <a:solidFill>
                    <a:srgbClr val="00B0F0"/>
                  </a:solidFill>
                </a:ln>
                <a:solidFill>
                  <a:srgbClr val="00B0F0"/>
                </a:solidFill>
              </a:rPr>
              <a:t> from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=170;</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DBMS_LOB.READ(</a:t>
            </a:r>
            <a:r>
              <a:rPr lang="en-US" sz="1600" dirty="0" err="1" smtClean="0">
                <a:ln>
                  <a:solidFill>
                    <a:srgbClr val="00B0F0"/>
                  </a:solidFill>
                </a:ln>
                <a:solidFill>
                  <a:srgbClr val="00B0F0"/>
                </a:solidFill>
              </a:rPr>
              <a:t>rlob</a:t>
            </a:r>
            <a:r>
              <a:rPr lang="en-US" sz="1600" dirty="0" smtClean="0">
                <a:ln>
                  <a:solidFill>
                    <a:srgbClr val="00B0F0"/>
                  </a:solidFill>
                </a:ln>
                <a:solidFill>
                  <a:srgbClr val="00B0F0"/>
                </a:solidFill>
              </a:rPr>
              <a:t>, amt, offset, text);</a:t>
            </a:r>
          </a:p>
          <a:p>
            <a:pPr algn="just">
              <a:buNone/>
            </a:pP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DBMS_OUTPUT.PUT_LINE</a:t>
            </a:r>
            <a:r>
              <a:rPr lang="en-US" sz="1600" dirty="0" smtClean="0">
                <a:ln>
                  <a:solidFill>
                    <a:srgbClr val="00B0F0"/>
                  </a:solidFill>
                </a:ln>
                <a:solidFill>
                  <a:srgbClr val="00B0F0"/>
                </a:solidFill>
              </a:rPr>
              <a:t>('TEXT is '|| text);</a:t>
            </a:r>
          </a:p>
          <a:p>
            <a:pPr algn="just">
              <a:buNone/>
            </a:pPr>
            <a:r>
              <a:rPr lang="en-US" sz="1600" dirty="0" smtClean="0">
                <a:ln>
                  <a:solidFill>
                    <a:srgbClr val="00B0F0"/>
                  </a:solidFill>
                </a:ln>
                <a:solidFill>
                  <a:srgbClr val="00B0F0"/>
                </a:solidFill>
              </a:rPr>
              <a:t>	End</a:t>
            </a:r>
            <a:r>
              <a:rPr lang="en-US" sz="1600" dirty="0" smtClean="0">
                <a:ln>
                  <a:solidFill>
                    <a:srgbClr val="00B0F0"/>
                  </a:solidFill>
                </a:ln>
                <a:solidFill>
                  <a:srgbClr val="00B0F0"/>
                </a:solidFill>
              </a:rPr>
              <a:t>;</a:t>
            </a:r>
          </a:p>
          <a:p>
            <a:pPr algn="just">
              <a:buNone/>
            </a:pPr>
            <a:r>
              <a:rPr lang="en-US" sz="1600" dirty="0" smtClean="0">
                <a:ln>
                  <a:solidFill>
                    <a:srgbClr val="00B0F0"/>
                  </a:solidFill>
                </a:ln>
                <a:solidFill>
                  <a:srgbClr val="00B0F0"/>
                </a:solidFill>
              </a:rPr>
              <a:t>	/</a:t>
            </a: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465138" y="98992"/>
            <a:ext cx="8402136" cy="536972"/>
          </a:xfrm>
          <a:noFill/>
        </p:spPr>
        <p:txBody>
          <a:bodyPr>
            <a:normAutofit fontScale="90000"/>
          </a:bodyPr>
          <a:lstStyle/>
          <a:p>
            <a:r>
              <a:rPr lang="en-US" sz="1400" b="1" dirty="0" smtClean="0">
                <a:latin typeface="Candara"/>
              </a:rPr>
              <a:t>1.21:  DBMS_BLOB  in PLSQL</a:t>
            </a:r>
            <a:r>
              <a:rPr lang="en-US" sz="1400" dirty="0" smtClean="0">
                <a:latin typeface="Candara"/>
              </a:rPr>
              <a:t>						</a:t>
            </a:r>
            <a:r>
              <a:rPr lang="en-US" sz="1200" b="1" dirty="0" smtClean="0">
                <a:latin typeface="Candara"/>
              </a:rPr>
              <a:t/>
            </a:r>
            <a:br>
              <a:rPr lang="en-US" sz="1200" b="1" dirty="0" smtClean="0">
                <a:latin typeface="Candara"/>
              </a:rPr>
            </a:br>
            <a:r>
              <a:rPr lang="en-US" dirty="0" smtClean="0"/>
              <a:t>Updating </a:t>
            </a:r>
            <a:r>
              <a:rPr lang="en-US" dirty="0" smtClean="0"/>
              <a:t>LOB by Using DBMS_LOB in </a:t>
            </a:r>
            <a:r>
              <a:rPr lang="en-US" dirty="0" smtClean="0"/>
              <a:t>PLSQL  …</a:t>
            </a:r>
            <a:r>
              <a:rPr lang="en-US" dirty="0" err="1" smtClean="0"/>
              <a:t>contd</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70021"/>
            <a:ext cx="9144000" cy="3994484"/>
          </a:xfrm>
        </p:spPr>
        <p:txBody>
          <a:bodyPr>
            <a:noAutofit/>
          </a:bodyPr>
          <a:lstStyle/>
          <a:p>
            <a:r>
              <a:rPr lang="en-US" sz="1600" dirty="0" smtClean="0"/>
              <a:t>You </a:t>
            </a:r>
            <a:r>
              <a:rPr lang="en-US" sz="1600" dirty="0" smtClean="0"/>
              <a:t>can delete a row containing LOBs :</a:t>
            </a:r>
          </a:p>
          <a:p>
            <a:pPr>
              <a:buNone/>
            </a:pPr>
            <a:r>
              <a:rPr lang="en-US" sz="1600" dirty="0" smtClean="0">
                <a:ln>
                  <a:solidFill>
                    <a:srgbClr val="00B0F0"/>
                  </a:solidFill>
                </a:ln>
                <a:solidFill>
                  <a:srgbClr val="00B0F0"/>
                </a:solidFill>
              </a:rPr>
              <a:t>		Delete </a:t>
            </a:r>
            <a:r>
              <a:rPr lang="en-US" sz="1600" dirty="0" smtClean="0">
                <a:ln>
                  <a:solidFill>
                    <a:srgbClr val="00B0F0"/>
                  </a:solidFill>
                </a:ln>
                <a:solidFill>
                  <a:srgbClr val="00B0F0"/>
                </a:solidFill>
              </a:rPr>
              <a:t>from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=405;</a:t>
            </a:r>
          </a:p>
          <a:p>
            <a:pPr>
              <a:buNone/>
            </a:pPr>
            <a:endParaRPr lang="en-US" sz="1600" dirty="0" smtClean="0"/>
          </a:p>
          <a:p>
            <a:r>
              <a:rPr lang="en-US" sz="1600" dirty="0" smtClean="0"/>
              <a:t>Disassociation of a LOB value from a row :</a:t>
            </a:r>
          </a:p>
          <a:p>
            <a:pPr>
              <a:buNone/>
            </a:pPr>
            <a:r>
              <a:rPr lang="en-US" sz="1600" dirty="0" smtClean="0"/>
              <a:t>		</a:t>
            </a:r>
            <a:r>
              <a:rPr lang="en-US" sz="1600" dirty="0" smtClean="0">
                <a:ln>
                  <a:solidFill>
                    <a:srgbClr val="00B0F0"/>
                  </a:solidFill>
                </a:ln>
                <a:solidFill>
                  <a:srgbClr val="00B0F0"/>
                </a:solidFill>
              </a:rPr>
              <a:t>Update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set resume=</a:t>
            </a:r>
            <a:r>
              <a:rPr lang="en-US" sz="1600" dirty="0" err="1" smtClean="0">
                <a:ln>
                  <a:solidFill>
                    <a:srgbClr val="00B0F0"/>
                  </a:solidFill>
                </a:ln>
                <a:solidFill>
                  <a:srgbClr val="00B0F0"/>
                </a:solidFill>
              </a:rPr>
              <a:t>empty_clob</a:t>
            </a:r>
            <a:r>
              <a:rPr lang="en-US" sz="1600" dirty="0" smtClean="0">
                <a:ln>
                  <a:solidFill>
                    <a:srgbClr val="00B0F0"/>
                  </a:solidFill>
                </a:ln>
                <a:solidFill>
                  <a:srgbClr val="00B0F0"/>
                </a:solidFill>
              </a:rPr>
              <a:t>()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=170;</a:t>
            </a:r>
          </a:p>
          <a:p>
            <a:pPr>
              <a:buNone/>
            </a:pPr>
            <a:r>
              <a:rPr lang="en-US" sz="1600" dirty="0" smtClean="0">
                <a:ln>
                  <a:solidFill>
                    <a:srgbClr val="00B0F0"/>
                  </a:solidFill>
                </a:ln>
                <a:solidFill>
                  <a:srgbClr val="00B0F0"/>
                </a:solidFill>
              </a:rPr>
              <a:t>		Select count(*) from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where resume is null;</a:t>
            </a:r>
          </a:p>
          <a:p>
            <a:pPr>
              <a:buNone/>
            </a:pPr>
            <a:r>
              <a:rPr lang="en-US" sz="1600" dirty="0" smtClean="0">
                <a:ln>
                  <a:solidFill>
                    <a:srgbClr val="00B0F0"/>
                  </a:solidFill>
                </a:ln>
                <a:solidFill>
                  <a:srgbClr val="00B0F0"/>
                </a:solidFill>
              </a:rPr>
              <a:t>		Or</a:t>
            </a:r>
          </a:p>
          <a:p>
            <a:pPr>
              <a:buNone/>
            </a:pPr>
            <a:r>
              <a:rPr lang="en-US" sz="1600" dirty="0" smtClean="0">
                <a:ln>
                  <a:solidFill>
                    <a:srgbClr val="00B0F0"/>
                  </a:solidFill>
                </a:ln>
                <a:solidFill>
                  <a:srgbClr val="00B0F0"/>
                </a:solidFill>
              </a:rPr>
              <a:t>		Update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set resume=null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=405;</a:t>
            </a:r>
          </a:p>
          <a:p>
            <a:pPr>
              <a:buNone/>
            </a:pPr>
            <a:r>
              <a:rPr lang="en-US" sz="1600" dirty="0" smtClean="0">
                <a:ln>
                  <a:solidFill>
                    <a:srgbClr val="00B0F0"/>
                  </a:solidFill>
                </a:ln>
                <a:solidFill>
                  <a:srgbClr val="00B0F0"/>
                </a:solidFill>
              </a:rPr>
              <a:t>		Select count(*) from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where resume is null;</a:t>
            </a:r>
          </a:p>
          <a:p>
            <a:pPr>
              <a:buNone/>
            </a:pPr>
            <a:r>
              <a:rPr lang="en-US" sz="1600" dirty="0" smtClean="0">
                <a:ln>
                  <a:solidFill>
                    <a:srgbClr val="00B0F0"/>
                  </a:solidFill>
                </a:ln>
                <a:solidFill>
                  <a:srgbClr val="00B0F0"/>
                </a:solidFill>
              </a:rPr>
              <a:t>		Or</a:t>
            </a: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Update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set resume=’’ where </a:t>
            </a:r>
            <a:r>
              <a:rPr lang="en-US" sz="1600" dirty="0" err="1" smtClean="0">
                <a:ln>
                  <a:solidFill>
                    <a:srgbClr val="00B0F0"/>
                  </a:solidFill>
                </a:ln>
                <a:solidFill>
                  <a:srgbClr val="00B0F0"/>
                </a:solidFill>
              </a:rPr>
              <a:t>employee_id</a:t>
            </a:r>
            <a:r>
              <a:rPr lang="en-US" sz="1600" dirty="0" smtClean="0">
                <a:ln>
                  <a:solidFill>
                    <a:srgbClr val="00B0F0"/>
                  </a:solidFill>
                </a:ln>
                <a:solidFill>
                  <a:srgbClr val="00B0F0"/>
                </a:solidFill>
              </a:rPr>
              <a:t>=170;</a:t>
            </a:r>
          </a:p>
          <a:p>
            <a:pPr>
              <a:buNone/>
            </a:pPr>
            <a:r>
              <a:rPr lang="en-US" sz="1600" dirty="0" smtClean="0">
                <a:ln>
                  <a:solidFill>
                    <a:srgbClr val="00B0F0"/>
                  </a:solidFill>
                </a:ln>
                <a:solidFill>
                  <a:srgbClr val="00B0F0"/>
                </a:solidFill>
              </a:rPr>
              <a:t>		Select count(*) from </a:t>
            </a:r>
            <a:r>
              <a:rPr lang="en-US" sz="1600" dirty="0" err="1" smtClean="0">
                <a:ln>
                  <a:solidFill>
                    <a:srgbClr val="00B0F0"/>
                  </a:solidFill>
                </a:ln>
                <a:solidFill>
                  <a:srgbClr val="00B0F0"/>
                </a:solidFill>
              </a:rPr>
              <a:t>emp_hiredata</a:t>
            </a:r>
            <a:r>
              <a:rPr lang="en-US" sz="1600" dirty="0" smtClean="0">
                <a:ln>
                  <a:solidFill>
                    <a:srgbClr val="00B0F0"/>
                  </a:solidFill>
                </a:ln>
                <a:solidFill>
                  <a:srgbClr val="00B0F0"/>
                </a:solidFill>
              </a:rPr>
              <a:t> where resume is null;</a:t>
            </a:r>
          </a:p>
          <a:p>
            <a:r>
              <a:rPr lang="en-US" sz="1600" dirty="0" smtClean="0"/>
              <a:t> </a:t>
            </a:r>
            <a:r>
              <a:rPr lang="en-US" sz="1600" dirty="0" smtClean="0"/>
              <a:t>Thus</a:t>
            </a:r>
            <a:r>
              <a:rPr lang="en-US" sz="1600" dirty="0" smtClean="0"/>
              <a:t>, to destroy only the reference to the LOB, you must update the row by replacing the LOB column value with NULL or an empty string(‘’), or by using the </a:t>
            </a:r>
            <a:r>
              <a:rPr lang="en-US" sz="1600" dirty="0" err="1" smtClean="0"/>
              <a:t>empty_clob</a:t>
            </a:r>
            <a:r>
              <a:rPr lang="en-US" sz="1600" dirty="0" smtClean="0"/>
              <a:t>()/</a:t>
            </a:r>
            <a:r>
              <a:rPr lang="en-US" sz="1600" dirty="0" err="1" smtClean="0"/>
              <a:t>empty_blob</a:t>
            </a:r>
            <a:r>
              <a:rPr lang="en-US" sz="1600" dirty="0" smtClean="0"/>
              <a:t>() function.</a:t>
            </a: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1.22:  Removing LOBs</a:t>
            </a:r>
            <a:r>
              <a:rPr lang="en-US" sz="1400" dirty="0" smtClean="0">
                <a:latin typeface="Candara"/>
              </a:rPr>
              <a:t>						</a:t>
            </a:r>
            <a:r>
              <a:rPr lang="en-US" sz="1200" b="1" dirty="0" smtClean="0">
                <a:latin typeface="Candara"/>
              </a:rPr>
              <a:t/>
            </a:r>
            <a:br>
              <a:rPr lang="en-US" sz="1200" b="1" dirty="0" smtClean="0">
                <a:latin typeface="Candara"/>
              </a:rPr>
            </a:br>
            <a:r>
              <a:rPr lang="en-US" dirty="0" smtClean="0"/>
              <a:t>Setting LOBs to Empty-LOB pointer or NULL</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pPr>
              <a:buNone/>
            </a:pPr>
            <a:r>
              <a:rPr lang="en-US" sz="1300" dirty="0" smtClean="0">
                <a:ln>
                  <a:solidFill>
                    <a:srgbClr val="00B0F0"/>
                  </a:solidFill>
                </a:ln>
                <a:solidFill>
                  <a:srgbClr val="00B0F0"/>
                </a:solidFill>
              </a:rPr>
              <a:t>create table </a:t>
            </a:r>
            <a:r>
              <a:rPr lang="en-US" sz="1300" dirty="0" err="1" smtClean="0">
                <a:ln>
                  <a:solidFill>
                    <a:srgbClr val="00B0F0"/>
                  </a:solidFill>
                </a:ln>
                <a:solidFill>
                  <a:srgbClr val="00B0F0"/>
                </a:solidFill>
              </a:rPr>
              <a:t>loadalbum</a:t>
            </a:r>
            <a:r>
              <a:rPr lang="en-US" sz="1300" dirty="0" smtClean="0">
                <a:ln>
                  <a:solidFill>
                    <a:srgbClr val="00B0F0"/>
                  </a:solidFill>
                </a:ln>
                <a:solidFill>
                  <a:srgbClr val="00B0F0"/>
                </a:solidFill>
              </a:rPr>
              <a:t>(name varchar2(100), image blob);</a:t>
            </a:r>
          </a:p>
          <a:p>
            <a:pPr>
              <a:buNone/>
            </a:pPr>
            <a:r>
              <a:rPr lang="en-US" sz="1300" dirty="0" smtClean="0">
                <a:ln>
                  <a:solidFill>
                    <a:srgbClr val="00B0F0"/>
                  </a:solidFill>
                </a:ln>
                <a:solidFill>
                  <a:srgbClr val="00B0F0"/>
                </a:solidFill>
              </a:rPr>
              <a:t>CREATE OR REPLACE DIRECTORY DOCUMENTS AS 'd:\photos';</a:t>
            </a:r>
          </a:p>
          <a:p>
            <a:pPr>
              <a:buNone/>
            </a:pPr>
            <a:r>
              <a:rPr lang="en-US" sz="600" dirty="0" smtClean="0">
                <a:ln>
                  <a:solidFill>
                    <a:srgbClr val="00B0F0"/>
                  </a:solidFill>
                </a:ln>
                <a:solidFill>
                  <a:srgbClr val="00B0F0"/>
                </a:solidFill>
              </a:rPr>
              <a:t> </a:t>
            </a:r>
            <a:endParaRPr lang="en-US" sz="6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declare</a:t>
            </a: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l_blob</a:t>
            </a:r>
            <a:r>
              <a:rPr lang="en-US" sz="1300" dirty="0" smtClean="0">
                <a:ln>
                  <a:solidFill>
                    <a:srgbClr val="00B0F0"/>
                  </a:solidFill>
                </a:ln>
                <a:solidFill>
                  <a:srgbClr val="00B0F0"/>
                </a:solidFill>
              </a:rPr>
              <a:t>    blob;</a:t>
            </a:r>
          </a:p>
          <a:p>
            <a:pPr>
              <a:buNone/>
            </a:pP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l_bfile</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bfile</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begin</a:t>
            </a:r>
          </a:p>
          <a:p>
            <a:pPr>
              <a:buNone/>
            </a:pPr>
            <a:r>
              <a:rPr lang="en-US" sz="1300" dirty="0" smtClean="0">
                <a:ln>
                  <a:solidFill>
                    <a:srgbClr val="00B0F0"/>
                  </a:solidFill>
                </a:ln>
                <a:solidFill>
                  <a:srgbClr val="00B0F0"/>
                </a:solidFill>
              </a:rPr>
              <a:t>		insert into </a:t>
            </a:r>
            <a:r>
              <a:rPr lang="en-US" sz="1300" dirty="0" err="1" smtClean="0">
                <a:ln>
                  <a:solidFill>
                    <a:srgbClr val="00B0F0"/>
                  </a:solidFill>
                </a:ln>
                <a:solidFill>
                  <a:srgbClr val="00B0F0"/>
                </a:solidFill>
              </a:rPr>
              <a:t>loadalbum</a:t>
            </a:r>
            <a:r>
              <a:rPr lang="en-US" sz="1300" dirty="0" smtClean="0">
                <a:ln>
                  <a:solidFill>
                    <a:srgbClr val="00B0F0"/>
                  </a:solidFill>
                </a:ln>
                <a:solidFill>
                  <a:srgbClr val="00B0F0"/>
                </a:solidFill>
              </a:rPr>
              <a:t> values ('</a:t>
            </a:r>
            <a:r>
              <a:rPr lang="en-US" sz="1300" dirty="0" err="1" smtClean="0">
                <a:ln>
                  <a:solidFill>
                    <a:srgbClr val="00B0F0"/>
                  </a:solidFill>
                </a:ln>
                <a:solidFill>
                  <a:srgbClr val="00B0F0"/>
                </a:solidFill>
              </a:rPr>
              <a:t>saloni</a:t>
            </a:r>
            <a:r>
              <a:rPr lang="en-US" sz="1300" dirty="0" smtClean="0">
                <a:ln>
                  <a:solidFill>
                    <a:srgbClr val="00B0F0"/>
                  </a:solidFill>
                </a:ln>
                <a:solidFill>
                  <a:srgbClr val="00B0F0"/>
                </a:solidFill>
              </a:rPr>
              <a:t>', EMPTY_BLOB()) returning image into </a:t>
            </a:r>
            <a:r>
              <a:rPr lang="en-US" sz="1300" dirty="0" err="1" smtClean="0">
                <a:ln>
                  <a:solidFill>
                    <a:srgbClr val="00B0F0"/>
                  </a:solidFill>
                </a:ln>
                <a:solidFill>
                  <a:srgbClr val="00B0F0"/>
                </a:solidFill>
              </a:rPr>
              <a:t>l_blob</a:t>
            </a:r>
            <a:r>
              <a:rPr lang="en-US" sz="1300" dirty="0" smtClean="0">
                <a:ln>
                  <a:solidFill>
                    <a:srgbClr val="00B0F0"/>
                  </a:solidFill>
                </a:ln>
                <a:solidFill>
                  <a:srgbClr val="00B0F0"/>
                </a:solidFill>
              </a:rPr>
              <a:t>;    </a:t>
            </a:r>
          </a:p>
          <a:p>
            <a:pPr>
              <a:buNone/>
            </a:pPr>
            <a:r>
              <a:rPr lang="en-US" sz="1300" dirty="0" smtClean="0">
                <a:ln>
                  <a:solidFill>
                    <a:srgbClr val="00B0F0"/>
                  </a:solidFill>
                </a:ln>
                <a:solidFill>
                  <a:srgbClr val="00B0F0"/>
                </a:solidFill>
              </a:rPr>
              <a:t>		-- First create a Empty binary large object and get a reference</a:t>
            </a:r>
          </a:p>
          <a:p>
            <a:pPr>
              <a:buNone/>
            </a:pP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l_bfile</a:t>
            </a:r>
            <a:r>
              <a:rPr lang="en-US" sz="1300" dirty="0" smtClean="0">
                <a:ln>
                  <a:solidFill>
                    <a:srgbClr val="00B0F0"/>
                  </a:solidFill>
                </a:ln>
                <a:solidFill>
                  <a:srgbClr val="00B0F0"/>
                </a:solidFill>
              </a:rPr>
              <a:t> := </a:t>
            </a:r>
            <a:r>
              <a:rPr lang="en-US" sz="1300" dirty="0" err="1" smtClean="0">
                <a:ln>
                  <a:solidFill>
                    <a:srgbClr val="00B0F0"/>
                  </a:solidFill>
                </a:ln>
                <a:solidFill>
                  <a:srgbClr val="00B0F0"/>
                </a:solidFill>
              </a:rPr>
              <a:t>bfilename</a:t>
            </a:r>
            <a:r>
              <a:rPr lang="en-US" sz="1300" dirty="0" smtClean="0">
                <a:ln>
                  <a:solidFill>
                    <a:srgbClr val="00B0F0"/>
                  </a:solidFill>
                </a:ln>
                <a:solidFill>
                  <a:srgbClr val="00B0F0"/>
                </a:solidFill>
              </a:rPr>
              <a:t>('DOCUMENTS', </a:t>
            </a:r>
            <a:r>
              <a:rPr lang="en-US" sz="1300" dirty="0" smtClean="0">
                <a:ln>
                  <a:solidFill>
                    <a:srgbClr val="00B0F0"/>
                  </a:solidFill>
                </a:ln>
                <a:solidFill>
                  <a:srgbClr val="00B0F0"/>
                </a:solidFill>
              </a:rPr>
              <a:t>'salonig.jpg</a:t>
            </a:r>
            <a:r>
              <a:rPr lang="en-US" sz="1300" dirty="0" smtClean="0">
                <a:ln>
                  <a:solidFill>
                    <a:srgbClr val="00B0F0"/>
                  </a:solidFill>
                </a:ln>
                <a:solidFill>
                  <a:srgbClr val="00B0F0"/>
                </a:solidFill>
              </a:rPr>
              <a:t>' );  </a:t>
            </a:r>
          </a:p>
          <a:p>
            <a:pPr>
              <a:buNone/>
            </a:pPr>
            <a:r>
              <a:rPr lang="en-US" sz="1300" dirty="0" smtClean="0">
                <a:ln>
                  <a:solidFill>
                    <a:srgbClr val="00B0F0"/>
                  </a:solidFill>
                </a:ln>
                <a:solidFill>
                  <a:srgbClr val="00B0F0"/>
                </a:solidFill>
              </a:rPr>
              <a:t>		--Get the pointer to a file in directory</a:t>
            </a:r>
          </a:p>
          <a:p>
            <a:pPr>
              <a:buNone/>
            </a:pP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dbms_lob.fileopen</a:t>
            </a:r>
            <a:r>
              <a:rPr lang="en-US" sz="1300" dirty="0" smtClean="0">
                <a:ln>
                  <a:solidFill>
                    <a:srgbClr val="00B0F0"/>
                  </a:solidFill>
                </a:ln>
                <a:solidFill>
                  <a:srgbClr val="00B0F0"/>
                </a:solidFill>
              </a:rPr>
              <a:t>(</a:t>
            </a:r>
            <a:r>
              <a:rPr lang="en-US" sz="1300" dirty="0" err="1" smtClean="0">
                <a:ln>
                  <a:solidFill>
                    <a:srgbClr val="00B0F0"/>
                  </a:solidFill>
                </a:ln>
                <a:solidFill>
                  <a:srgbClr val="00B0F0"/>
                </a:solidFill>
              </a:rPr>
              <a:t>l_bfile</a:t>
            </a:r>
            <a:r>
              <a:rPr lang="en-US" sz="1300" dirty="0" smtClean="0">
                <a:ln>
                  <a:solidFill>
                    <a:srgbClr val="00B0F0"/>
                  </a:solidFill>
                </a:ln>
                <a:solidFill>
                  <a:srgbClr val="00B0F0"/>
                </a:solidFill>
              </a:rPr>
              <a:t> );                                       </a:t>
            </a:r>
          </a:p>
          <a:p>
            <a:pPr>
              <a:buNone/>
            </a:pPr>
            <a:r>
              <a:rPr lang="en-US" sz="1300" dirty="0" smtClean="0">
                <a:ln>
                  <a:solidFill>
                    <a:srgbClr val="00B0F0"/>
                  </a:solidFill>
                </a:ln>
                <a:solidFill>
                  <a:srgbClr val="00B0F0"/>
                </a:solidFill>
              </a:rPr>
              <a:t>		-- Open file</a:t>
            </a:r>
          </a:p>
          <a:p>
            <a:pPr>
              <a:buNone/>
            </a:pP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dbms_lob.loadfromfile</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l_blob</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l_bfile</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dbms_lob.getlength</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l_bfile</a:t>
            </a:r>
            <a:r>
              <a:rPr lang="en-US" sz="1300" dirty="0" smtClean="0">
                <a:ln>
                  <a:solidFill>
                    <a:srgbClr val="00B0F0"/>
                  </a:solidFill>
                </a:ln>
                <a:solidFill>
                  <a:srgbClr val="00B0F0"/>
                </a:solidFill>
              </a:rPr>
              <a:t> ) );   </a:t>
            </a:r>
          </a:p>
          <a:p>
            <a:pPr>
              <a:buNone/>
            </a:pPr>
            <a:r>
              <a:rPr lang="en-US" sz="1300" dirty="0" smtClean="0">
                <a:ln>
                  <a:solidFill>
                    <a:srgbClr val="00B0F0"/>
                  </a:solidFill>
                </a:ln>
                <a:solidFill>
                  <a:srgbClr val="00B0F0"/>
                </a:solidFill>
              </a:rPr>
              <a:t>		--loads </a:t>
            </a:r>
            <a:r>
              <a:rPr lang="en-US" sz="1300" dirty="0" err="1" smtClean="0">
                <a:ln>
                  <a:solidFill>
                    <a:srgbClr val="00B0F0"/>
                  </a:solidFill>
                </a:ln>
                <a:solidFill>
                  <a:srgbClr val="00B0F0"/>
                </a:solidFill>
              </a:rPr>
              <a:t>bfile</a:t>
            </a:r>
            <a:r>
              <a:rPr lang="en-US" sz="1300" dirty="0" smtClean="0">
                <a:ln>
                  <a:solidFill>
                    <a:srgbClr val="00B0F0"/>
                  </a:solidFill>
                </a:ln>
                <a:solidFill>
                  <a:srgbClr val="00B0F0"/>
                </a:solidFill>
              </a:rPr>
              <a:t> data into internal lob</a:t>
            </a:r>
          </a:p>
          <a:p>
            <a:pPr>
              <a:buNone/>
            </a:pP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dbms_lob.fileclose</a:t>
            </a:r>
            <a:r>
              <a:rPr lang="en-US" sz="1300" dirty="0" smtClean="0">
                <a:ln>
                  <a:solidFill>
                    <a:srgbClr val="00B0F0"/>
                  </a:solidFill>
                </a:ln>
                <a:solidFill>
                  <a:srgbClr val="00B0F0"/>
                </a:solidFill>
              </a:rPr>
              <a:t>( </a:t>
            </a:r>
            <a:r>
              <a:rPr lang="en-US" sz="1300" dirty="0" err="1" smtClean="0">
                <a:ln>
                  <a:solidFill>
                    <a:srgbClr val="00B0F0"/>
                  </a:solidFill>
                </a:ln>
                <a:solidFill>
                  <a:srgbClr val="00B0F0"/>
                </a:solidFill>
              </a:rPr>
              <a:t>l_bfile</a:t>
            </a:r>
            <a:r>
              <a:rPr lang="en-US" sz="1300" dirty="0" smtClean="0">
                <a:ln>
                  <a:solidFill>
                    <a:srgbClr val="00B0F0"/>
                  </a:solidFill>
                </a:ln>
                <a:solidFill>
                  <a:srgbClr val="00B0F0"/>
                </a:solidFill>
              </a:rPr>
              <a:t> );</a:t>
            </a:r>
          </a:p>
          <a:p>
            <a:pPr>
              <a:buNone/>
            </a:pPr>
            <a:r>
              <a:rPr lang="en-US" sz="1300" dirty="0" smtClean="0">
                <a:ln>
                  <a:solidFill>
                    <a:srgbClr val="00B0F0"/>
                  </a:solidFill>
                </a:ln>
                <a:solidFill>
                  <a:srgbClr val="00B0F0"/>
                </a:solidFill>
              </a:rPr>
              <a:t>		--closes the file</a:t>
            </a:r>
          </a:p>
          <a:p>
            <a:pPr>
              <a:buNone/>
            </a:pPr>
            <a:r>
              <a:rPr lang="en-US" sz="1300" dirty="0" smtClean="0">
                <a:ln>
                  <a:solidFill>
                    <a:srgbClr val="00B0F0"/>
                  </a:solidFill>
                </a:ln>
                <a:solidFill>
                  <a:srgbClr val="00B0F0"/>
                </a:solidFill>
              </a:rPr>
              <a:t>end;</a:t>
            </a:r>
          </a:p>
          <a:p>
            <a:pPr>
              <a:buNone/>
            </a:pPr>
            <a:r>
              <a:rPr lang="en-US" sz="1300" dirty="0" smtClean="0">
                <a:ln>
                  <a:solidFill>
                    <a:srgbClr val="00B0F0"/>
                  </a:solidFill>
                </a:ln>
                <a:solidFill>
                  <a:srgbClr val="00B0F0"/>
                </a:solidFill>
              </a:rPr>
              <a:t>/</a:t>
            </a:r>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1.23:  BLOB</a:t>
            </a:r>
            <a:r>
              <a:rPr lang="en-US" sz="1400" dirty="0" smtClean="0">
                <a:latin typeface="Candara"/>
              </a:rPr>
              <a:t>						</a:t>
            </a:r>
            <a:r>
              <a:rPr lang="en-US" sz="1200" b="1" dirty="0" smtClean="0">
                <a:latin typeface="Candara"/>
              </a:rPr>
              <a:t/>
            </a:r>
            <a:br>
              <a:rPr lang="en-US" sz="1200" b="1" dirty="0" smtClean="0">
                <a:latin typeface="Candara"/>
              </a:rPr>
            </a:br>
            <a:r>
              <a:rPr lang="en-US" dirty="0" smtClean="0"/>
              <a:t>Storing </a:t>
            </a:r>
            <a:r>
              <a:rPr lang="en-US" dirty="0" smtClean="0"/>
              <a:t>a image file in oracle database</a:t>
            </a:r>
            <a:endParaRPr lang="en-US"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endParaRPr lang="en-US" sz="1400" dirty="0" smtClean="0"/>
          </a:p>
          <a:p>
            <a:r>
              <a:rPr lang="en-US" sz="1800" dirty="0" smtClean="0"/>
              <a:t>You </a:t>
            </a:r>
            <a:r>
              <a:rPr lang="en-US" sz="1800" dirty="0" smtClean="0"/>
              <a:t>can use SQL*Loader utility to bulk upload images as follows :</a:t>
            </a:r>
          </a:p>
          <a:p>
            <a:pPr>
              <a:buNone/>
            </a:pPr>
            <a:r>
              <a:rPr lang="en-US" sz="1800" dirty="0" smtClean="0">
                <a:ln>
                  <a:solidFill>
                    <a:srgbClr val="00B0F0"/>
                  </a:solidFill>
                </a:ln>
                <a:solidFill>
                  <a:srgbClr val="00B0F0"/>
                </a:solidFill>
              </a:rPr>
              <a:t>		CREATE </a:t>
            </a:r>
            <a:r>
              <a:rPr lang="en-US" sz="1800" dirty="0" smtClean="0">
                <a:ln>
                  <a:solidFill>
                    <a:srgbClr val="00B0F0"/>
                  </a:solidFill>
                </a:ln>
                <a:solidFill>
                  <a:srgbClr val="00B0F0"/>
                </a:solidFill>
              </a:rPr>
              <a:t>TABLE </a:t>
            </a:r>
            <a:r>
              <a:rPr lang="en-US" sz="1800" dirty="0" err="1" smtClean="0">
                <a:ln>
                  <a:solidFill>
                    <a:srgbClr val="00B0F0"/>
                  </a:solidFill>
                </a:ln>
                <a:solidFill>
                  <a:srgbClr val="00B0F0"/>
                </a:solidFill>
              </a:rPr>
              <a:t>photoalbum</a:t>
            </a:r>
            <a:r>
              <a:rPr lang="en-US" sz="1800" dirty="0" smtClean="0">
                <a:ln>
                  <a:solidFill>
                    <a:srgbClr val="00B0F0"/>
                  </a:solidFill>
                </a:ln>
                <a:solidFill>
                  <a:srgbClr val="00B0F0"/>
                </a:solidFill>
              </a:rPr>
              <a:t> (</a:t>
            </a:r>
            <a:r>
              <a:rPr lang="en-US" sz="1800" dirty="0" err="1" smtClean="0">
                <a:ln>
                  <a:solidFill>
                    <a:srgbClr val="00B0F0"/>
                  </a:solidFill>
                </a:ln>
                <a:solidFill>
                  <a:srgbClr val="00B0F0"/>
                </a:solidFill>
              </a:rPr>
              <a:t>photolob</a:t>
            </a:r>
            <a:r>
              <a:rPr lang="en-US" sz="1800" dirty="0" smtClean="0">
                <a:ln>
                  <a:solidFill>
                    <a:srgbClr val="00B0F0"/>
                  </a:solidFill>
                </a:ln>
                <a:solidFill>
                  <a:srgbClr val="00B0F0"/>
                </a:solidFill>
              </a:rPr>
              <a:t> BLOB);</a:t>
            </a:r>
          </a:p>
          <a:p>
            <a:pPr>
              <a:buNone/>
            </a:pPr>
            <a:r>
              <a:rPr lang="en-US" sz="1800" dirty="0" smtClean="0"/>
              <a:t> </a:t>
            </a:r>
          </a:p>
          <a:p>
            <a:r>
              <a:rPr lang="en-US" sz="1800" dirty="0" smtClean="0"/>
              <a:t>Create a file (example photos.txt ) in the folder ‘D:\PHOTOS’ which will contain list of images to be uploaded.</a:t>
            </a:r>
          </a:p>
          <a:p>
            <a:pPr>
              <a:buNone/>
            </a:pPr>
            <a:r>
              <a:rPr lang="en-US" sz="1800" dirty="0" smtClean="0"/>
              <a:t> </a:t>
            </a:r>
            <a:r>
              <a:rPr lang="en-US" sz="1800" dirty="0" smtClean="0"/>
              <a:t>		saloni.jpg</a:t>
            </a:r>
            <a:r>
              <a:rPr lang="en-US" sz="1800" dirty="0" smtClean="0"/>
              <a:t/>
            </a:r>
            <a:br>
              <a:rPr lang="en-US" sz="1800" dirty="0" smtClean="0"/>
            </a:br>
            <a:r>
              <a:rPr lang="en-US" sz="1800" dirty="0" smtClean="0"/>
              <a:t>	kiyara.jpg</a:t>
            </a:r>
            <a:endParaRPr lang="en-US" sz="1800" dirty="0" smtClean="0"/>
          </a:p>
          <a:p>
            <a:pPr>
              <a:buNone/>
            </a:pPr>
            <a:r>
              <a:rPr lang="en-US" sz="1800" dirty="0" smtClean="0"/>
              <a:t>		hetal.jpg</a:t>
            </a:r>
            <a:endParaRPr lang="en-US" sz="1800" dirty="0" smtClean="0"/>
          </a:p>
          <a:p>
            <a:pPr>
              <a:buNone/>
            </a:pPr>
            <a:r>
              <a:rPr lang="en-US" sz="1800" dirty="0" smtClean="0"/>
              <a:t>		tiny.jpg</a:t>
            </a:r>
            <a:endParaRPr lang="en-US" sz="1800" dirty="0" smtClean="0"/>
          </a:p>
          <a:p>
            <a:pPr>
              <a:buNone/>
            </a:pPr>
            <a:r>
              <a:rPr lang="en-US" sz="1800" dirty="0" smtClean="0"/>
              <a:t>		aarav.jpg</a:t>
            </a:r>
          </a:p>
          <a:p>
            <a:pPr>
              <a:buNone/>
            </a:pPr>
            <a:endParaRPr lang="en-US" sz="1800" dirty="0"/>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1.24:  BLOB</a:t>
            </a:r>
            <a:r>
              <a:rPr lang="en-US" sz="1400" dirty="0" smtClean="0">
                <a:latin typeface="Candara"/>
              </a:rPr>
              <a:t>	   bulk Upload			</a:t>
            </a:r>
            <a:r>
              <a:rPr lang="en-US" sz="1200" b="1" dirty="0" smtClean="0">
                <a:latin typeface="Candara"/>
              </a:rPr>
              <a:t/>
            </a:r>
            <a:br>
              <a:rPr lang="en-US" sz="1200" b="1" dirty="0" smtClean="0">
                <a:latin typeface="Candara"/>
              </a:rPr>
            </a:br>
            <a:r>
              <a:rPr lang="en-US" dirty="0" smtClean="0"/>
              <a:t>Doing </a:t>
            </a:r>
            <a:r>
              <a:rPr lang="en-US" dirty="0" smtClean="0"/>
              <a:t>bulk upload of images to </a:t>
            </a:r>
            <a:r>
              <a:rPr lang="en-US" dirty="0" smtClean="0"/>
              <a:t>database</a:t>
            </a:r>
            <a:endParaRPr lang="en-US" dirty="0"/>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endParaRPr lang="en-US" sz="1400" dirty="0" smtClean="0"/>
          </a:p>
          <a:p>
            <a:pPr algn="just"/>
            <a:r>
              <a:rPr lang="en-US" sz="1600" dirty="0" smtClean="0"/>
              <a:t>Create a control file required by SQL*Loader to upload data. Create new file called  </a:t>
            </a:r>
            <a:r>
              <a:rPr lang="en-US" sz="1600" b="1" dirty="0" smtClean="0"/>
              <a:t>loadphotos.ctl  </a:t>
            </a:r>
            <a:r>
              <a:rPr lang="en-US" sz="1600" dirty="0" smtClean="0"/>
              <a:t>in the</a:t>
            </a:r>
            <a:r>
              <a:rPr lang="en-US" sz="1600" b="1" dirty="0" smtClean="0"/>
              <a:t> </a:t>
            </a:r>
            <a:r>
              <a:rPr lang="en-US" sz="1600" dirty="0" smtClean="0"/>
              <a:t>‘D:\PHOTOS’</a:t>
            </a:r>
            <a:r>
              <a:rPr lang="en-US" sz="1600" b="1" dirty="0" smtClean="0"/>
              <a:t> </a:t>
            </a:r>
            <a:r>
              <a:rPr lang="en-US" sz="1600" dirty="0" smtClean="0"/>
              <a:t>and insert following content into it</a:t>
            </a:r>
            <a:r>
              <a:rPr lang="en-US" sz="1600" dirty="0" smtClean="0"/>
              <a:t>.</a:t>
            </a:r>
            <a:r>
              <a:rPr lang="en-US" sz="1600" dirty="0" smtClean="0"/>
              <a:t/>
            </a:r>
            <a:br>
              <a:rPr lang="en-US" sz="1600" dirty="0" smtClean="0"/>
            </a:br>
            <a:endParaRPr lang="en-US" sz="1600" dirty="0" smtClean="0"/>
          </a:p>
          <a:p>
            <a:pPr algn="just">
              <a:buNone/>
            </a:pPr>
            <a:r>
              <a:rPr lang="en-US" sz="1600" dirty="0" smtClean="0"/>
              <a:t>		</a:t>
            </a:r>
            <a:r>
              <a:rPr lang="en-US" sz="1600" dirty="0" smtClean="0">
                <a:ln>
                  <a:solidFill>
                    <a:srgbClr val="00B0F0"/>
                  </a:solidFill>
                </a:ln>
                <a:solidFill>
                  <a:srgbClr val="00B0F0"/>
                </a:solidFill>
              </a:rPr>
              <a:t>load data</a:t>
            </a:r>
          </a:p>
          <a:p>
            <a:pPr algn="just">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infile</a:t>
            </a:r>
            <a:r>
              <a:rPr lang="en-US" sz="1600" dirty="0" smtClean="0">
                <a:ln>
                  <a:solidFill>
                    <a:srgbClr val="00B0F0"/>
                  </a:solidFill>
                </a:ln>
                <a:solidFill>
                  <a:srgbClr val="00B0F0"/>
                </a:solidFill>
              </a:rPr>
              <a:t> photos.txt</a:t>
            </a:r>
          </a:p>
          <a:p>
            <a:pPr algn="just">
              <a:buNone/>
            </a:pPr>
            <a:r>
              <a:rPr lang="en-US" sz="1600" dirty="0" smtClean="0">
                <a:ln>
                  <a:solidFill>
                    <a:srgbClr val="00B0F0"/>
                  </a:solidFill>
                </a:ln>
                <a:solidFill>
                  <a:srgbClr val="00B0F0"/>
                </a:solidFill>
              </a:rPr>
              <a:t>		into table </a:t>
            </a:r>
            <a:r>
              <a:rPr lang="en-US" sz="1600" dirty="0" err="1" smtClean="0">
                <a:ln>
                  <a:solidFill>
                    <a:srgbClr val="00B0F0"/>
                  </a:solidFill>
                </a:ln>
                <a:solidFill>
                  <a:srgbClr val="00B0F0"/>
                </a:solidFill>
              </a:rPr>
              <a:t>photoalbum</a:t>
            </a:r>
            <a:endParaRPr lang="en-US" sz="1600" dirty="0" smtClean="0">
              <a:ln>
                <a:solidFill>
                  <a:srgbClr val="00B0F0"/>
                </a:solidFill>
              </a:ln>
              <a:solidFill>
                <a:srgbClr val="00B0F0"/>
              </a:solidFill>
            </a:endParaRPr>
          </a:p>
          <a:p>
            <a:pPr algn="just">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ext_fname</a:t>
            </a:r>
            <a:r>
              <a:rPr lang="en-US" sz="1600" dirty="0" smtClean="0">
                <a:ln>
                  <a:solidFill>
                    <a:srgbClr val="00B0F0"/>
                  </a:solidFill>
                </a:ln>
                <a:solidFill>
                  <a:srgbClr val="00B0F0"/>
                </a:solidFill>
              </a:rPr>
              <a:t> filler char(200),</a:t>
            </a:r>
          </a:p>
          <a:p>
            <a:pPr algn="just">
              <a:buNone/>
            </a:pP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photolob</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lobfile</a:t>
            </a:r>
            <a:r>
              <a:rPr lang="en-US" sz="1600" dirty="0" smtClean="0">
                <a:ln>
                  <a:solidFill>
                    <a:srgbClr val="00B0F0"/>
                  </a:solidFill>
                </a:ln>
                <a:solidFill>
                  <a:srgbClr val="00B0F0"/>
                </a:solidFill>
              </a:rPr>
              <a:t>(</a:t>
            </a:r>
            <a:r>
              <a:rPr lang="en-US" sz="1600" dirty="0" err="1" smtClean="0">
                <a:ln>
                  <a:solidFill>
                    <a:srgbClr val="00B0F0"/>
                  </a:solidFill>
                </a:ln>
                <a:solidFill>
                  <a:srgbClr val="00B0F0"/>
                </a:solidFill>
              </a:rPr>
              <a:t>ext_fname</a:t>
            </a:r>
            <a:r>
              <a:rPr lang="en-US" sz="1600" dirty="0" smtClean="0">
                <a:ln>
                  <a:solidFill>
                    <a:srgbClr val="00B0F0"/>
                  </a:solidFill>
                </a:ln>
                <a:solidFill>
                  <a:srgbClr val="00B0F0"/>
                </a:solidFill>
              </a:rPr>
              <a:t>) terminated by EOF)</a:t>
            </a:r>
          </a:p>
          <a:p>
            <a:pPr algn="just">
              <a:buNone/>
            </a:pPr>
            <a:r>
              <a:rPr lang="en-US" sz="1600" dirty="0" smtClean="0"/>
              <a:t> </a:t>
            </a:r>
          </a:p>
          <a:p>
            <a:pPr algn="just"/>
            <a:r>
              <a:rPr lang="en-US" sz="1600" dirty="0" smtClean="0"/>
              <a:t>The </a:t>
            </a:r>
            <a:r>
              <a:rPr lang="en-US" sz="1600" dirty="0" smtClean="0"/>
              <a:t>meaning of above code </a:t>
            </a:r>
            <a:r>
              <a:rPr lang="en-US" sz="1600" dirty="0" smtClean="0"/>
              <a:t>is “load </a:t>
            </a:r>
            <a:r>
              <a:rPr lang="en-US" sz="1600" dirty="0" smtClean="0"/>
              <a:t>the data listed in the file photos.txt into a table called </a:t>
            </a:r>
            <a:r>
              <a:rPr lang="en-US" sz="1600" dirty="0" err="1" smtClean="0"/>
              <a:t>photoalbum</a:t>
            </a:r>
            <a:r>
              <a:rPr lang="en-US" sz="1600" dirty="0" smtClean="0"/>
              <a:t>.   The data will be loaded into the column of that table called ‘</a:t>
            </a:r>
            <a:r>
              <a:rPr lang="en-US" sz="1600" dirty="0" err="1" smtClean="0"/>
              <a:t>photoblob</a:t>
            </a:r>
            <a:r>
              <a:rPr lang="en-US" sz="1600" dirty="0" smtClean="0"/>
              <a:t>’ and has </a:t>
            </a:r>
            <a:r>
              <a:rPr lang="en-US" sz="1600" dirty="0" err="1" smtClean="0"/>
              <a:t>lobfile</a:t>
            </a:r>
            <a:r>
              <a:rPr lang="en-US" sz="1600" dirty="0" smtClean="0"/>
              <a:t> characteristics, that is, it is binary data. Expect the file names for the binary files being loaded to be up to 200 characters in length. When you reach the end of the list of photos, terminate the load process”.</a:t>
            </a:r>
            <a:endParaRPr lang="en-US" sz="1600" dirty="0"/>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1.24:  BLOB</a:t>
            </a:r>
            <a:r>
              <a:rPr lang="en-US" sz="1400" dirty="0" smtClean="0">
                <a:latin typeface="Candara"/>
              </a:rPr>
              <a:t>	   bulk Upload			</a:t>
            </a:r>
            <a:r>
              <a:rPr lang="en-US" sz="1200" b="1" dirty="0" smtClean="0">
                <a:latin typeface="Candara"/>
              </a:rPr>
              <a:t/>
            </a:r>
            <a:br>
              <a:rPr lang="en-US" sz="1200" b="1" dirty="0" smtClean="0">
                <a:latin typeface="Candara"/>
              </a:rPr>
            </a:br>
            <a:r>
              <a:rPr lang="en-US" dirty="0" smtClean="0"/>
              <a:t>Doing </a:t>
            </a:r>
            <a:r>
              <a:rPr lang="en-US" dirty="0" smtClean="0"/>
              <a:t>bulk upload of images to </a:t>
            </a:r>
            <a:r>
              <a:rPr lang="en-US" dirty="0" smtClean="0"/>
              <a:t>database	……</a:t>
            </a:r>
            <a:r>
              <a:rPr lang="en-US" dirty="0" err="1" smtClean="0"/>
              <a:t>contd</a:t>
            </a:r>
            <a:endParaRPr lang="en-US" dirty="0"/>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endParaRPr lang="en-US" sz="1400" dirty="0" smtClean="0"/>
          </a:p>
          <a:p>
            <a:pPr algn="just"/>
            <a:r>
              <a:rPr lang="en-US" sz="1600" dirty="0" smtClean="0"/>
              <a:t>Please note that photos.txt is used in control file and we are not giving absolute path, but relative path. So control file </a:t>
            </a:r>
            <a:r>
              <a:rPr lang="en-US" sz="1600" b="1" dirty="0" smtClean="0"/>
              <a:t>loadphotos.ctl  </a:t>
            </a:r>
            <a:r>
              <a:rPr lang="en-US" sz="1600" dirty="0" smtClean="0"/>
              <a:t>and </a:t>
            </a:r>
            <a:r>
              <a:rPr lang="en-US" sz="1600" b="1" dirty="0" smtClean="0"/>
              <a:t>photos.txt</a:t>
            </a:r>
            <a:r>
              <a:rPr lang="en-US" sz="1600" dirty="0" smtClean="0"/>
              <a:t> should be in same directory and so also all image files to be loaded</a:t>
            </a:r>
          </a:p>
          <a:p>
            <a:pPr>
              <a:buNone/>
            </a:pPr>
            <a:endParaRPr lang="en-US" sz="1600" dirty="0" smtClean="0"/>
          </a:p>
          <a:p>
            <a:r>
              <a:rPr lang="en-US" sz="1600" dirty="0" smtClean="0"/>
              <a:t>Go to command prompt and in the folder ‘d:\photos’, run the SQL LOADER :</a:t>
            </a:r>
          </a:p>
          <a:p>
            <a:pPr>
              <a:buNone/>
            </a:pPr>
            <a:r>
              <a:rPr lang="en-US" sz="1600" dirty="0" smtClean="0"/>
              <a:t>		</a:t>
            </a:r>
            <a:r>
              <a:rPr lang="en-US" sz="1600" dirty="0" err="1" smtClean="0">
                <a:ln>
                  <a:solidFill>
                    <a:srgbClr val="00B0F0"/>
                  </a:solidFill>
                </a:ln>
                <a:solidFill>
                  <a:srgbClr val="00B0F0"/>
                </a:solidFill>
              </a:rPr>
              <a:t>sqlldr</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scott</a:t>
            </a:r>
            <a:r>
              <a:rPr lang="en-US" sz="1600" dirty="0" smtClean="0">
                <a:ln>
                  <a:solidFill>
                    <a:srgbClr val="00B0F0"/>
                  </a:solidFill>
                </a:ln>
                <a:solidFill>
                  <a:srgbClr val="00B0F0"/>
                </a:solidFill>
              </a:rPr>
              <a:t>/tiger control=loadphotos.ctl</a:t>
            </a:r>
          </a:p>
          <a:p>
            <a:pPr>
              <a:buNone/>
            </a:pPr>
            <a:endParaRPr lang="en-US" sz="1600" dirty="0" smtClean="0">
              <a:ln>
                <a:solidFill>
                  <a:srgbClr val="00B0F0"/>
                </a:solidFill>
              </a:ln>
              <a:solidFill>
                <a:srgbClr val="00B0F0"/>
              </a:solidFill>
            </a:endParaRPr>
          </a:p>
          <a:p>
            <a:pPr>
              <a:buNone/>
            </a:pPr>
            <a:r>
              <a:rPr lang="en-US" sz="1600" dirty="0" smtClean="0">
                <a:ln>
                  <a:solidFill>
                    <a:srgbClr val="00B0F0"/>
                  </a:solidFill>
                </a:ln>
                <a:solidFill>
                  <a:srgbClr val="00B0F0"/>
                </a:solidFill>
              </a:rPr>
              <a:t>		Select count(*) from </a:t>
            </a:r>
            <a:r>
              <a:rPr lang="en-US" sz="1600" dirty="0" err="1" smtClean="0">
                <a:ln>
                  <a:solidFill>
                    <a:srgbClr val="00B0F0"/>
                  </a:solidFill>
                </a:ln>
                <a:solidFill>
                  <a:srgbClr val="00B0F0"/>
                </a:solidFill>
              </a:rPr>
              <a:t>photoalbum</a:t>
            </a:r>
            <a:r>
              <a:rPr lang="en-US" sz="1600" dirty="0" smtClean="0">
                <a:ln>
                  <a:solidFill>
                    <a:srgbClr val="00B0F0"/>
                  </a:solidFill>
                </a:ln>
                <a:solidFill>
                  <a:srgbClr val="00B0F0"/>
                </a:solidFill>
              </a:rPr>
              <a:t>;</a:t>
            </a:r>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1.24:  BLOB</a:t>
            </a:r>
            <a:r>
              <a:rPr lang="en-US" sz="1400" dirty="0" smtClean="0">
                <a:latin typeface="Candara"/>
              </a:rPr>
              <a:t>	   bulk Upload			</a:t>
            </a:r>
            <a:r>
              <a:rPr lang="en-US" sz="1200" b="1" dirty="0" smtClean="0">
                <a:latin typeface="Candara"/>
              </a:rPr>
              <a:t/>
            </a:r>
            <a:br>
              <a:rPr lang="en-US" sz="1200" b="1" dirty="0" smtClean="0">
                <a:latin typeface="Candara"/>
              </a:rPr>
            </a:br>
            <a:r>
              <a:rPr lang="en-US" dirty="0" smtClean="0"/>
              <a:t>Doing </a:t>
            </a:r>
            <a:r>
              <a:rPr lang="en-US" dirty="0" smtClean="0"/>
              <a:t>bulk upload of images to </a:t>
            </a:r>
            <a:r>
              <a:rPr lang="en-US" dirty="0" smtClean="0"/>
              <a:t>database	……</a:t>
            </a:r>
            <a:r>
              <a:rPr lang="en-US" dirty="0" err="1" smtClean="0"/>
              <a:t>contd</a:t>
            </a:r>
            <a:endParaRPr lang="en-US" dirty="0"/>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endParaRPr lang="en-US" sz="1400" dirty="0" smtClean="0"/>
          </a:p>
          <a:p>
            <a:r>
              <a:rPr lang="en-US" sz="1600" dirty="0" smtClean="0"/>
              <a:t>Create the following table :</a:t>
            </a:r>
          </a:p>
          <a:p>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TABLE </a:t>
            </a:r>
            <a:r>
              <a:rPr lang="en-US" sz="1600" dirty="0" err="1" smtClean="0">
                <a:ln>
                  <a:solidFill>
                    <a:srgbClr val="00B0F0"/>
                  </a:solidFill>
                </a:ln>
                <a:solidFill>
                  <a:srgbClr val="00B0F0"/>
                </a:solidFill>
              </a:rPr>
              <a:t>my_docs</a:t>
            </a:r>
            <a:r>
              <a:rPr lang="en-US" sz="1600" dirty="0" smtClean="0">
                <a:ln>
                  <a:solidFill>
                    <a:srgbClr val="00B0F0"/>
                  </a:solidFill>
                </a:ln>
                <a:solidFill>
                  <a:srgbClr val="00B0F0"/>
                </a:solidFill>
              </a:rPr>
              <a:t/>
            </a:r>
            <a:br>
              <a:rPr lang="en-US" sz="1600" dirty="0" smtClean="0">
                <a:ln>
                  <a:solidFill>
                    <a:srgbClr val="00B0F0"/>
                  </a:solidFill>
                </a:ln>
                <a:solidFill>
                  <a:srgbClr val="00B0F0"/>
                </a:solidFill>
              </a:rPr>
            </a:b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doc_id</a:t>
            </a:r>
            <a:r>
              <a:rPr lang="en-US" sz="1600" dirty="0" smtClean="0">
                <a:ln>
                  <a:solidFill>
                    <a:srgbClr val="00B0F0"/>
                  </a:solidFill>
                </a:ln>
                <a:solidFill>
                  <a:srgbClr val="00B0F0"/>
                </a:solidFill>
              </a:rPr>
              <a:t>   NUMBER,</a:t>
            </a:r>
            <a:br>
              <a:rPr lang="en-US" sz="1600" dirty="0" smtClean="0">
                <a:ln>
                  <a:solidFill>
                    <a:srgbClr val="00B0F0"/>
                  </a:solidFill>
                </a:ln>
                <a:solidFill>
                  <a:srgbClr val="00B0F0"/>
                </a:solidFill>
              </a:rPr>
            </a:b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bfile_loc</a:t>
            </a:r>
            <a:r>
              <a:rPr lang="en-US" sz="1600" dirty="0" smtClean="0">
                <a:ln>
                  <a:solidFill>
                    <a:srgbClr val="00B0F0"/>
                  </a:solidFill>
                </a:ln>
                <a:solidFill>
                  <a:srgbClr val="00B0F0"/>
                </a:solidFill>
              </a:rPr>
              <a:t> BFILE,</a:t>
            </a:r>
            <a:br>
              <a:rPr lang="en-US" sz="1600" dirty="0" smtClean="0">
                <a:ln>
                  <a:solidFill>
                    <a:srgbClr val="00B0F0"/>
                  </a:solidFill>
                </a:ln>
                <a:solidFill>
                  <a:srgbClr val="00B0F0"/>
                </a:solidFill>
              </a:rPr>
            </a:b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doc_title</a:t>
            </a: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VARCHAR2(255),</a:t>
            </a:r>
            <a:br>
              <a:rPr lang="en-US" sz="1600" dirty="0" smtClean="0">
                <a:ln>
                  <a:solidFill>
                    <a:srgbClr val="00B0F0"/>
                  </a:solidFill>
                </a:ln>
                <a:solidFill>
                  <a:srgbClr val="00B0F0"/>
                </a:solidFill>
              </a:rPr>
            </a:br>
            <a:r>
              <a:rPr lang="en-US" sz="1600" dirty="0" smtClean="0">
                <a:ln>
                  <a:solidFill>
                    <a:srgbClr val="00B0F0"/>
                  </a:solidFill>
                </a:ln>
                <a:solidFill>
                  <a:srgbClr val="00B0F0"/>
                </a:solidFill>
              </a:rPr>
              <a:t> </a:t>
            </a:r>
            <a:r>
              <a:rPr lang="en-US" sz="1600" dirty="0" smtClean="0">
                <a:ln>
                  <a:solidFill>
                    <a:srgbClr val="00B0F0"/>
                  </a:solidFill>
                </a:ln>
                <a:solidFill>
                  <a:srgbClr val="00B0F0"/>
                </a:solidFill>
              </a:rPr>
              <a:t>	</a:t>
            </a:r>
            <a:r>
              <a:rPr lang="en-US" sz="1600" dirty="0" err="1" smtClean="0">
                <a:ln>
                  <a:solidFill>
                    <a:srgbClr val="00B0F0"/>
                  </a:solidFill>
                </a:ln>
                <a:solidFill>
                  <a:srgbClr val="00B0F0"/>
                </a:solidFill>
              </a:rPr>
              <a:t>doc_blob</a:t>
            </a:r>
            <a:r>
              <a:rPr lang="en-US" sz="1600" dirty="0" smtClean="0">
                <a:ln>
                  <a:solidFill>
                    <a:srgbClr val="00B0F0"/>
                  </a:solidFill>
                </a:ln>
                <a:solidFill>
                  <a:srgbClr val="00B0F0"/>
                </a:solidFill>
              </a:rPr>
              <a:t>  BLOB DEFAULT EMPTY_BLOB() );</a:t>
            </a:r>
            <a:r>
              <a:rPr lang="en-US" sz="1600" dirty="0" smtClean="0"/>
              <a:t> </a:t>
            </a:r>
            <a:r>
              <a:rPr lang="en-US" sz="1200" dirty="0" smtClean="0"/>
              <a:t>   // Default value will be empty binary large object</a:t>
            </a:r>
            <a:r>
              <a:rPr lang="en-US" sz="1600" dirty="0" smtClean="0"/>
              <a:t/>
            </a:r>
            <a:br>
              <a:rPr lang="en-US" sz="1600" dirty="0" smtClean="0"/>
            </a:br>
            <a:endParaRPr lang="en-US" sz="1600" dirty="0" smtClean="0"/>
          </a:p>
          <a:p>
            <a:r>
              <a:rPr lang="en-US" sz="1600" dirty="0" smtClean="0"/>
              <a:t>Create </a:t>
            </a:r>
            <a:r>
              <a:rPr lang="en-US" sz="1600" dirty="0" smtClean="0"/>
              <a:t>directory object as follows :</a:t>
            </a:r>
          </a:p>
          <a:p>
            <a:pPr>
              <a:buNone/>
            </a:pPr>
            <a:r>
              <a:rPr lang="en-US" sz="1600" dirty="0" smtClean="0">
                <a:ln>
                  <a:solidFill>
                    <a:srgbClr val="00B0F0"/>
                  </a:solidFill>
                </a:ln>
                <a:solidFill>
                  <a:srgbClr val="00B0F0"/>
                </a:solidFill>
              </a:rPr>
              <a:t>		CREATE </a:t>
            </a:r>
            <a:r>
              <a:rPr lang="en-US" sz="1600" dirty="0" smtClean="0">
                <a:ln>
                  <a:solidFill>
                    <a:srgbClr val="00B0F0"/>
                  </a:solidFill>
                </a:ln>
                <a:solidFill>
                  <a:srgbClr val="00B0F0"/>
                </a:solidFill>
              </a:rPr>
              <a:t>OR REPLACE DIRECTORY DOC_DIR AS  'D:\photos';</a:t>
            </a:r>
          </a:p>
          <a:p>
            <a:pPr>
              <a:buNone/>
            </a:pPr>
            <a:r>
              <a:rPr lang="en-US" sz="1600" dirty="0" smtClean="0"/>
              <a:t/>
            </a:r>
            <a:br>
              <a:rPr lang="en-US" sz="1600" dirty="0" smtClean="0"/>
            </a:b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1.25:  BLOB</a:t>
            </a:r>
            <a:r>
              <a:rPr lang="en-US" sz="1400" dirty="0" smtClean="0">
                <a:latin typeface="Candara"/>
              </a:rPr>
              <a:t>	   bulk Upload			</a:t>
            </a:r>
            <a:r>
              <a:rPr lang="en-US" sz="1200" b="1" dirty="0" smtClean="0">
                <a:latin typeface="Candara"/>
              </a:rPr>
              <a:t/>
            </a:r>
            <a:br>
              <a:rPr lang="en-US" sz="1200" b="1" dirty="0" smtClean="0">
                <a:latin typeface="Candara"/>
              </a:rPr>
            </a:br>
            <a:r>
              <a:rPr lang="en-US" dirty="0" smtClean="0"/>
              <a:t>Uploading </a:t>
            </a:r>
            <a:r>
              <a:rPr lang="en-US" dirty="0" smtClean="0"/>
              <a:t>Word Document to oracle </a:t>
            </a:r>
            <a:r>
              <a:rPr lang="en-US" dirty="0" smtClean="0"/>
              <a:t>database</a:t>
            </a:r>
            <a:endParaRPr lang="en-US" dirty="0"/>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r>
              <a:rPr lang="en-US" sz="1600" dirty="0" smtClean="0"/>
              <a:t>Create </a:t>
            </a:r>
            <a:r>
              <a:rPr lang="en-US" sz="1600" dirty="0" smtClean="0"/>
              <a:t>a procedure for uploading the file. Here, inputs will be </a:t>
            </a:r>
            <a:r>
              <a:rPr lang="en-US" sz="1600" dirty="0" err="1" smtClean="0"/>
              <a:t>file_name</a:t>
            </a:r>
            <a:r>
              <a:rPr lang="en-US" sz="1600" dirty="0" smtClean="0"/>
              <a:t> and  </a:t>
            </a:r>
            <a:r>
              <a:rPr lang="en-US" sz="1600" dirty="0" err="1" smtClean="0"/>
              <a:t>file_id</a:t>
            </a:r>
            <a:r>
              <a:rPr lang="en-US" sz="1600" dirty="0" smtClean="0"/>
              <a:t>(just for uniquely identifying each file/row in the table) as follows :</a:t>
            </a:r>
          </a:p>
          <a:p>
            <a:pPr>
              <a:buNone/>
            </a:pPr>
            <a:r>
              <a:rPr lang="en-US" sz="1400" dirty="0" smtClean="0">
                <a:ln>
                  <a:solidFill>
                    <a:srgbClr val="00B0F0"/>
                  </a:solidFill>
                </a:ln>
                <a:solidFill>
                  <a:srgbClr val="00B0F0"/>
                </a:solidFill>
              </a:rPr>
              <a:t>	Create </a:t>
            </a:r>
            <a:r>
              <a:rPr lang="en-US" sz="1400" dirty="0" smtClean="0">
                <a:ln>
                  <a:solidFill>
                    <a:srgbClr val="00B0F0"/>
                  </a:solidFill>
                </a:ln>
                <a:solidFill>
                  <a:srgbClr val="00B0F0"/>
                </a:solidFill>
              </a:rPr>
              <a:t>or replace PROCEDURE load (</a:t>
            </a:r>
            <a:r>
              <a:rPr lang="en-US" sz="1400" dirty="0" err="1" smtClean="0">
                <a:ln>
                  <a:solidFill>
                    <a:srgbClr val="00B0F0"/>
                  </a:solidFill>
                </a:ln>
                <a:solidFill>
                  <a:srgbClr val="00B0F0"/>
                </a:solidFill>
              </a:rPr>
              <a:t>in_doc</a:t>
            </a:r>
            <a:r>
              <a:rPr lang="en-US" sz="1400" dirty="0" smtClean="0">
                <a:ln>
                  <a:solidFill>
                    <a:srgbClr val="00B0F0"/>
                  </a:solidFill>
                </a:ln>
                <a:solidFill>
                  <a:srgbClr val="00B0F0"/>
                </a:solidFill>
              </a:rPr>
              <a:t> IN VARCHAR2, </a:t>
            </a:r>
            <a:r>
              <a:rPr lang="en-US" sz="1400" dirty="0" err="1" smtClean="0">
                <a:ln>
                  <a:solidFill>
                    <a:srgbClr val="00B0F0"/>
                  </a:solidFill>
                </a:ln>
                <a:solidFill>
                  <a:srgbClr val="00B0F0"/>
                </a:solidFill>
              </a:rPr>
              <a:t>in_id</a:t>
            </a:r>
            <a:r>
              <a:rPr lang="en-US" sz="1400" dirty="0" smtClean="0">
                <a:ln>
                  <a:solidFill>
                    <a:srgbClr val="00B0F0"/>
                  </a:solidFill>
                </a:ln>
                <a:solidFill>
                  <a:srgbClr val="00B0F0"/>
                </a:solidFill>
              </a:rPr>
              <a:t>  IN NUMBER) IS</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temp_blob</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BLOB := </a:t>
            </a:r>
            <a:r>
              <a:rPr lang="en-US" sz="1400" dirty="0" err="1" smtClean="0">
                <a:ln>
                  <a:solidFill>
                    <a:srgbClr val="00B0F0"/>
                  </a:solidFill>
                </a:ln>
                <a:solidFill>
                  <a:srgbClr val="00B0F0"/>
                </a:solidFill>
              </a:rPr>
              <a:t>empty_blob</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BFILE;</a:t>
            </a:r>
          </a:p>
          <a:p>
            <a:pPr>
              <a:buNone/>
            </a:pPr>
            <a:r>
              <a:rPr lang="en-US" sz="1400" dirty="0" smtClean="0">
                <a:ln>
                  <a:solidFill>
                    <a:srgbClr val="00B0F0"/>
                  </a:solidFill>
                </a:ln>
                <a:solidFill>
                  <a:srgbClr val="00B0F0"/>
                </a:solidFill>
              </a:rPr>
              <a:t>	BEGIN</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 </a:t>
            </a:r>
            <a:r>
              <a:rPr lang="en-US" sz="1400" dirty="0" smtClean="0">
                <a:ln>
                  <a:solidFill>
                    <a:srgbClr val="00B0F0"/>
                  </a:solidFill>
                </a:ln>
                <a:solidFill>
                  <a:srgbClr val="00B0F0"/>
                </a:solidFill>
              </a:rPr>
              <a:t>:= BFILENAME('DOC_DIR', </a:t>
            </a:r>
            <a:r>
              <a:rPr lang="en-US" sz="1400" dirty="0" err="1" smtClean="0">
                <a:ln>
                  <a:solidFill>
                    <a:srgbClr val="00B0F0"/>
                  </a:solidFill>
                </a:ln>
                <a:solidFill>
                  <a:srgbClr val="00B0F0"/>
                </a:solidFill>
              </a:rPr>
              <a:t>in_doc</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INSERT </a:t>
            </a:r>
            <a:r>
              <a:rPr lang="en-US" sz="1400" dirty="0" smtClean="0">
                <a:ln>
                  <a:solidFill>
                    <a:srgbClr val="00B0F0"/>
                  </a:solidFill>
                </a:ln>
                <a:solidFill>
                  <a:srgbClr val="00B0F0"/>
                </a:solidFill>
              </a:rPr>
              <a:t>INTO </a:t>
            </a:r>
            <a:r>
              <a:rPr lang="en-US" sz="1400" dirty="0" err="1" smtClean="0">
                <a:ln>
                  <a:solidFill>
                    <a:srgbClr val="00B0F0"/>
                  </a:solidFill>
                </a:ln>
                <a:solidFill>
                  <a:srgbClr val="00B0F0"/>
                </a:solidFill>
              </a:rPr>
              <a:t>my_docs</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doc_id</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doc_title</a:t>
            </a:r>
            <a:r>
              <a:rPr lang="en-US" sz="1400" dirty="0" smtClean="0">
                <a:ln>
                  <a:solidFill>
                    <a:srgbClr val="00B0F0"/>
                  </a:solidFill>
                </a:ln>
                <a:solidFill>
                  <a:srgbClr val="00B0F0"/>
                </a:solidFill>
              </a:rPr>
              <a:t>)  VALUES (</a:t>
            </a:r>
            <a:r>
              <a:rPr lang="en-US" sz="1400" dirty="0" err="1" smtClean="0">
                <a:ln>
                  <a:solidFill>
                    <a:srgbClr val="00B0F0"/>
                  </a:solidFill>
                </a:ln>
                <a:solidFill>
                  <a:srgbClr val="00B0F0"/>
                </a:solidFill>
              </a:rPr>
              <a:t>in_id</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in_doc</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SELECT </a:t>
            </a:r>
            <a:r>
              <a:rPr lang="en-US" sz="1400" dirty="0" err="1" smtClean="0">
                <a:ln>
                  <a:solidFill>
                    <a:srgbClr val="00B0F0"/>
                  </a:solidFill>
                </a:ln>
                <a:solidFill>
                  <a:srgbClr val="00B0F0"/>
                </a:solidFill>
              </a:rPr>
              <a:t>doc_blob</a:t>
            </a:r>
            <a:r>
              <a:rPr lang="en-US" sz="1400" dirty="0" smtClean="0">
                <a:ln>
                  <a:solidFill>
                    <a:srgbClr val="00B0F0"/>
                  </a:solidFill>
                </a:ln>
                <a:solidFill>
                  <a:srgbClr val="00B0F0"/>
                </a:solidFill>
              </a:rPr>
              <a:t> INTO </a:t>
            </a:r>
            <a:r>
              <a:rPr lang="en-US" sz="1400" dirty="0" err="1" smtClean="0">
                <a:ln>
                  <a:solidFill>
                    <a:srgbClr val="00B0F0"/>
                  </a:solidFill>
                </a:ln>
                <a:solidFill>
                  <a:srgbClr val="00B0F0"/>
                </a:solidFill>
              </a:rPr>
              <a:t>temp_blob</a:t>
            </a:r>
            <a:r>
              <a:rPr lang="en-US" sz="1400" dirty="0" smtClean="0">
                <a:ln>
                  <a:solidFill>
                    <a:srgbClr val="00B0F0"/>
                  </a:solidFill>
                </a:ln>
                <a:solidFill>
                  <a:srgbClr val="00B0F0"/>
                </a:solidFill>
              </a:rPr>
              <a:t> FROM </a:t>
            </a:r>
            <a:r>
              <a:rPr lang="en-US" sz="1400" dirty="0" err="1" smtClean="0">
                <a:ln>
                  <a:solidFill>
                    <a:srgbClr val="00B0F0"/>
                  </a:solidFill>
                </a:ln>
                <a:solidFill>
                  <a:srgbClr val="00B0F0"/>
                </a:solidFill>
              </a:rPr>
              <a:t>my_docs</a:t>
            </a:r>
            <a:r>
              <a:rPr lang="en-US" sz="1400" dirty="0" smtClean="0">
                <a:ln>
                  <a:solidFill>
                    <a:srgbClr val="00B0F0"/>
                  </a:solidFill>
                </a:ln>
                <a:solidFill>
                  <a:srgbClr val="00B0F0"/>
                </a:solidFill>
              </a:rPr>
              <a:t> WHERE </a:t>
            </a:r>
            <a:r>
              <a:rPr lang="en-US" sz="1400" dirty="0" err="1" smtClean="0">
                <a:ln>
                  <a:solidFill>
                    <a:srgbClr val="00B0F0"/>
                  </a:solidFill>
                </a:ln>
                <a:solidFill>
                  <a:srgbClr val="00B0F0"/>
                </a:solidFill>
              </a:rPr>
              <a:t>doc_id</a:t>
            </a:r>
            <a:r>
              <a:rPr lang="en-US" sz="1400" dirty="0" smtClean="0">
                <a:ln>
                  <a:solidFill>
                    <a:srgbClr val="00B0F0"/>
                  </a:solidFill>
                </a:ln>
                <a:solidFill>
                  <a:srgbClr val="00B0F0"/>
                </a:solidFill>
              </a:rPr>
              <a:t> = </a:t>
            </a:r>
            <a:r>
              <a:rPr lang="en-US" sz="1400" dirty="0" err="1" smtClean="0">
                <a:ln>
                  <a:solidFill>
                    <a:srgbClr val="00B0F0"/>
                  </a:solidFill>
                </a:ln>
                <a:solidFill>
                  <a:srgbClr val="00B0F0"/>
                </a:solidFill>
              </a:rPr>
              <a:t>in_id</a:t>
            </a:r>
            <a:r>
              <a:rPr lang="en-US" sz="1400" dirty="0" smtClean="0">
                <a:ln>
                  <a:solidFill>
                    <a:srgbClr val="00B0F0"/>
                  </a:solidFill>
                </a:ln>
                <a:solidFill>
                  <a:srgbClr val="00B0F0"/>
                </a:solidFill>
              </a:rPr>
              <a:t> FOR UPDATE;</a:t>
            </a:r>
          </a:p>
          <a:p>
            <a:pPr>
              <a:buNone/>
            </a:pPr>
            <a:r>
              <a:rPr lang="en-US" sz="1400" dirty="0" smtClean="0">
                <a:ln>
                  <a:solidFill>
                    <a:srgbClr val="00B0F0"/>
                  </a:solidFill>
                </a:ln>
                <a:solidFill>
                  <a:srgbClr val="00B0F0"/>
                </a:solidFill>
              </a:rPr>
              <a:t>	DBMS_LOB.OPEN(</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 DBMS_LOB.LOB_READONLY);</a:t>
            </a:r>
          </a:p>
          <a:p>
            <a:pPr>
              <a:buNone/>
            </a:pPr>
            <a:r>
              <a:rPr lang="en-US" sz="1400" dirty="0" smtClean="0">
                <a:ln>
                  <a:solidFill>
                    <a:srgbClr val="00B0F0"/>
                  </a:solidFill>
                </a:ln>
                <a:solidFill>
                  <a:srgbClr val="00B0F0"/>
                </a:solidFill>
              </a:rPr>
              <a:t>	DBMS_LOB.OPEN(</a:t>
            </a:r>
            <a:r>
              <a:rPr lang="en-US" sz="1400" dirty="0" err="1" smtClean="0">
                <a:ln>
                  <a:solidFill>
                    <a:srgbClr val="00B0F0"/>
                  </a:solidFill>
                </a:ln>
                <a:solidFill>
                  <a:srgbClr val="00B0F0"/>
                </a:solidFill>
              </a:rPr>
              <a:t>temp_blob</a:t>
            </a:r>
            <a:r>
              <a:rPr lang="en-US" sz="1400" dirty="0" smtClean="0">
                <a:ln>
                  <a:solidFill>
                    <a:srgbClr val="00B0F0"/>
                  </a:solidFill>
                </a:ln>
                <a:solidFill>
                  <a:srgbClr val="00B0F0"/>
                </a:solidFill>
              </a:rPr>
              <a:t>, DBMS_LOB.LOB_READWRITE);</a:t>
            </a:r>
          </a:p>
          <a:p>
            <a:pPr>
              <a:buNone/>
            </a:pPr>
            <a:r>
              <a:rPr lang="en-US" sz="1400" dirty="0" smtClean="0">
                <a:ln>
                  <a:solidFill>
                    <a:srgbClr val="00B0F0"/>
                  </a:solidFill>
                </a:ln>
                <a:solidFill>
                  <a:srgbClr val="00B0F0"/>
                </a:solidFill>
              </a:rPr>
              <a:t>	DBMS_LOB.LOADFROMFILE(</a:t>
            </a:r>
            <a:r>
              <a:rPr lang="en-US" sz="1400" dirty="0" err="1" smtClean="0">
                <a:ln>
                  <a:solidFill>
                    <a:srgbClr val="00B0F0"/>
                  </a:solidFill>
                </a:ln>
                <a:solidFill>
                  <a:srgbClr val="00B0F0"/>
                </a:solidFill>
              </a:rPr>
              <a:t>temp_blob</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 </a:t>
            </a:r>
            <a:r>
              <a:rPr lang="en-US" sz="1400" dirty="0" err="1" smtClean="0">
                <a:ln>
                  <a:solidFill>
                    <a:srgbClr val="00B0F0"/>
                  </a:solidFill>
                </a:ln>
                <a:solidFill>
                  <a:srgbClr val="00B0F0"/>
                </a:solidFill>
              </a:rPr>
              <a:t>dbms_lob.getlength</a:t>
            </a:r>
            <a:r>
              <a:rPr lang="en-US" sz="1400" dirty="0" smtClean="0">
                <a:ln>
                  <a:solidFill>
                    <a:srgbClr val="00B0F0"/>
                  </a:solidFill>
                </a:ln>
                <a:solidFill>
                  <a:srgbClr val="00B0F0"/>
                </a:solidFill>
              </a:rPr>
              <a:t>(</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DBMS_LOB.CLOSE(</a:t>
            </a:r>
            <a:r>
              <a:rPr lang="en-US" sz="1400" dirty="0" err="1" smtClean="0">
                <a:ln>
                  <a:solidFill>
                    <a:srgbClr val="00B0F0"/>
                  </a:solidFill>
                </a:ln>
                <a:solidFill>
                  <a:srgbClr val="00B0F0"/>
                </a:solidFill>
              </a:rPr>
              <a:t>temp_blob</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DBMS_LOB.CLOSE(</a:t>
            </a:r>
            <a:r>
              <a:rPr lang="en-US" sz="1400" dirty="0" err="1" smtClean="0">
                <a:ln>
                  <a:solidFill>
                    <a:srgbClr val="00B0F0"/>
                  </a:solidFill>
                </a:ln>
                <a:solidFill>
                  <a:srgbClr val="00B0F0"/>
                </a:solidFill>
              </a:rPr>
              <a:t>bfile_loc</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COMMIT</a:t>
            </a:r>
            <a:r>
              <a:rPr lang="en-US" sz="1400" dirty="0" smtClean="0">
                <a:ln>
                  <a:solidFill>
                    <a:srgbClr val="00B0F0"/>
                  </a:solidFill>
                </a:ln>
                <a:solidFill>
                  <a:srgbClr val="00B0F0"/>
                </a:solidFill>
              </a:rPr>
              <a:t>;</a:t>
            </a:r>
          </a:p>
          <a:p>
            <a:pPr>
              <a:buNone/>
            </a:pPr>
            <a:r>
              <a:rPr lang="en-US" sz="1400" dirty="0" smtClean="0">
                <a:ln>
                  <a:solidFill>
                    <a:srgbClr val="00B0F0"/>
                  </a:solidFill>
                </a:ln>
                <a:solidFill>
                  <a:srgbClr val="00B0F0"/>
                </a:solidFill>
              </a:rPr>
              <a:t>	END ;</a:t>
            </a:r>
            <a:endParaRPr lang="en-US" sz="1400" dirty="0" smtClean="0">
              <a:ln>
                <a:solidFill>
                  <a:srgbClr val="00B0F0"/>
                </a:solidFill>
              </a:ln>
              <a:solidFill>
                <a:srgbClr val="00B0F0"/>
              </a:solidFill>
            </a:endParaRPr>
          </a:p>
          <a:p>
            <a:pPr>
              <a:buNone/>
            </a:pPr>
            <a:r>
              <a:rPr lang="en-US" sz="1400" dirty="0" smtClean="0">
                <a:ln>
                  <a:solidFill>
                    <a:srgbClr val="00B0F0"/>
                  </a:solidFill>
                </a:ln>
                <a:solidFill>
                  <a:srgbClr val="00B0F0"/>
                </a:solidFill>
              </a:rPr>
              <a:t>/</a:t>
            </a:r>
            <a:r>
              <a:rPr lang="en-US" sz="1600" dirty="0" smtClean="0"/>
              <a:t/>
            </a:r>
            <a:br>
              <a:rPr lang="en-US" sz="1600" dirty="0" smtClean="0"/>
            </a:b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1.25:  BLOB</a:t>
            </a:r>
            <a:r>
              <a:rPr lang="en-US" sz="1400" dirty="0" smtClean="0">
                <a:latin typeface="Candara"/>
              </a:rPr>
              <a:t>	   bulk Upload			</a:t>
            </a:r>
            <a:r>
              <a:rPr lang="en-US" sz="1200" b="1" dirty="0" smtClean="0">
                <a:latin typeface="Candara"/>
              </a:rPr>
              <a:t/>
            </a:r>
            <a:br>
              <a:rPr lang="en-US" sz="1200" b="1" dirty="0" smtClean="0">
                <a:latin typeface="Candara"/>
              </a:rPr>
            </a:br>
            <a:r>
              <a:rPr lang="en-US" dirty="0" smtClean="0"/>
              <a:t>Uploading </a:t>
            </a:r>
            <a:r>
              <a:rPr lang="en-US" dirty="0" smtClean="0"/>
              <a:t>Word Document to oracle </a:t>
            </a:r>
            <a:r>
              <a:rPr lang="en-US" dirty="0" smtClean="0"/>
              <a:t>database….</a:t>
            </a:r>
            <a:r>
              <a:rPr lang="en-US" dirty="0" err="1" smtClean="0"/>
              <a:t>contd</a:t>
            </a:r>
            <a:endParaRPr lang="en-US" dirty="0"/>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0" y="757989"/>
            <a:ext cx="9144000" cy="4006516"/>
          </a:xfrm>
        </p:spPr>
        <p:txBody>
          <a:bodyPr>
            <a:noAutofit/>
          </a:bodyPr>
          <a:lstStyle/>
          <a:p>
            <a:endParaRPr lang="en-US" sz="1600" dirty="0" smtClean="0"/>
          </a:p>
          <a:p>
            <a:r>
              <a:rPr lang="en-US" sz="1600" dirty="0" smtClean="0"/>
              <a:t>Suppose </a:t>
            </a:r>
            <a:r>
              <a:rPr lang="en-US" sz="1600" dirty="0" smtClean="0"/>
              <a:t>you want to upload app1.docx file present in the DOC_DIR directory(D:\photos\ at OS level) created above</a:t>
            </a:r>
            <a:r>
              <a:rPr lang="en-US" sz="1600" dirty="0" smtClean="0"/>
              <a:t>.</a:t>
            </a:r>
          </a:p>
          <a:p>
            <a:pPr>
              <a:buNone/>
            </a:pPr>
            <a:endParaRPr lang="en-US" sz="1600" dirty="0" smtClean="0"/>
          </a:p>
          <a:p>
            <a:r>
              <a:rPr lang="en-US" sz="1600" dirty="0" smtClean="0"/>
              <a:t>The </a:t>
            </a:r>
            <a:r>
              <a:rPr lang="en-US" sz="1600" dirty="0" smtClean="0"/>
              <a:t>doc name is app1.docx in the D:\photos\ folder at the OS level. Execute the above procedure as given below.</a:t>
            </a:r>
          </a:p>
          <a:p>
            <a:pPr>
              <a:buNone/>
            </a:pPr>
            <a:r>
              <a:rPr lang="en-US" sz="1400" dirty="0" smtClean="0">
                <a:ln>
                  <a:solidFill>
                    <a:srgbClr val="00B0F0"/>
                  </a:solidFill>
                </a:ln>
                <a:solidFill>
                  <a:srgbClr val="00B0F0"/>
                </a:solidFill>
              </a:rPr>
              <a:t>		exec </a:t>
            </a:r>
            <a:r>
              <a:rPr lang="en-US" sz="1400" dirty="0" smtClean="0">
                <a:ln>
                  <a:solidFill>
                    <a:srgbClr val="00B0F0"/>
                  </a:solidFill>
                </a:ln>
                <a:solidFill>
                  <a:srgbClr val="00B0F0"/>
                </a:solidFill>
              </a:rPr>
              <a:t>load('app1.docx', 1);</a:t>
            </a:r>
          </a:p>
          <a:p>
            <a:pPr>
              <a:buNone/>
            </a:pPr>
            <a:r>
              <a:rPr lang="en-US" sz="1600" dirty="0" smtClean="0"/>
              <a:t/>
            </a:r>
            <a:br>
              <a:rPr lang="en-US" sz="1600" dirty="0" smtClean="0"/>
            </a:br>
            <a:endParaRPr lang="en-US" sz="1600" dirty="0" smtClean="0">
              <a:ln>
                <a:solidFill>
                  <a:srgbClr val="00B0F0"/>
                </a:solidFill>
              </a:ln>
              <a:solidFill>
                <a:srgbClr val="00B0F0"/>
              </a:solidFill>
            </a:endParaRPr>
          </a:p>
        </p:txBody>
      </p:sp>
      <p:sp>
        <p:nvSpPr>
          <p:cNvPr id="6147" name="Rectangle 3"/>
          <p:cNvSpPr>
            <a:spLocks noGrp="1"/>
          </p:cNvSpPr>
          <p:nvPr>
            <p:ph type="title"/>
          </p:nvPr>
        </p:nvSpPr>
        <p:spPr>
          <a:xfrm>
            <a:off x="240632" y="98992"/>
            <a:ext cx="8626642" cy="536972"/>
          </a:xfrm>
          <a:noFill/>
        </p:spPr>
        <p:txBody>
          <a:bodyPr>
            <a:normAutofit fontScale="90000"/>
          </a:bodyPr>
          <a:lstStyle/>
          <a:p>
            <a:r>
              <a:rPr lang="en-US" sz="1400" b="1" dirty="0" smtClean="0">
                <a:latin typeface="Candara"/>
              </a:rPr>
              <a:t>1.25:  BLOB</a:t>
            </a:r>
            <a:r>
              <a:rPr lang="en-US" sz="1400" dirty="0" smtClean="0">
                <a:latin typeface="Candara"/>
              </a:rPr>
              <a:t>	   bulk Upload			</a:t>
            </a:r>
            <a:r>
              <a:rPr lang="en-US" sz="1200" b="1" dirty="0" smtClean="0">
                <a:latin typeface="Candara"/>
              </a:rPr>
              <a:t/>
            </a:r>
            <a:br>
              <a:rPr lang="en-US" sz="1200" b="1" dirty="0" smtClean="0">
                <a:latin typeface="Candara"/>
              </a:rPr>
            </a:br>
            <a:r>
              <a:rPr lang="en-US" dirty="0" smtClean="0"/>
              <a:t>Uploading </a:t>
            </a:r>
            <a:r>
              <a:rPr lang="en-US" dirty="0" smtClean="0"/>
              <a:t>Word Document to oracle </a:t>
            </a:r>
            <a:r>
              <a:rPr lang="en-US" dirty="0" smtClean="0"/>
              <a:t>database….</a:t>
            </a:r>
            <a:r>
              <a:rPr lang="en-US" dirty="0" err="1" smtClean="0"/>
              <a:t>contd</a:t>
            </a:r>
            <a:endParaRPr lang="en-US" dirty="0"/>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6"/>
            <a:ext cx="8823325" cy="3771900"/>
          </a:xfrm>
        </p:spPr>
        <p:txBody>
          <a:bodyPr>
            <a:normAutofit fontScale="92500" lnSpcReduction="10000"/>
          </a:bodyPr>
          <a:lstStyle/>
          <a:p>
            <a:pPr algn="just">
              <a:defRPr/>
            </a:pPr>
            <a:r>
              <a:rPr lang="en-US" sz="3200" dirty="0" smtClean="0"/>
              <a:t>Internal LOBS are categorized as follows based upon their interpretation by Oracle :</a:t>
            </a:r>
            <a:endParaRPr lang="en-US" sz="3200" dirty="0" smtClean="0"/>
          </a:p>
          <a:p>
            <a:pPr lvl="1" algn="just"/>
            <a:r>
              <a:rPr lang="en-US" sz="1600" b="1" dirty="0" smtClean="0"/>
              <a:t>The BLOB data-type is interpreted by the Oracle Server as a </a:t>
            </a:r>
            <a:r>
              <a:rPr lang="en-US" sz="1600" b="1" dirty="0" smtClean="0"/>
              <a:t>bit-stream</a:t>
            </a:r>
            <a:r>
              <a:rPr lang="en-US" sz="1600" b="1" dirty="0" smtClean="0"/>
              <a:t>.</a:t>
            </a:r>
            <a:endParaRPr lang="en-US" sz="1600" dirty="0" smtClean="0"/>
          </a:p>
          <a:p>
            <a:pPr lvl="1"/>
            <a:endParaRPr lang="en-US" sz="1600" b="1" dirty="0" smtClean="0"/>
          </a:p>
          <a:p>
            <a:pPr lvl="1"/>
            <a:r>
              <a:rPr lang="en-US" sz="1600" b="1" dirty="0" smtClean="0"/>
              <a:t>The </a:t>
            </a:r>
            <a:r>
              <a:rPr lang="en-US" sz="1600" b="1" dirty="0" smtClean="0"/>
              <a:t>CLOB data-type is interpreted as a single-byte character stream</a:t>
            </a:r>
            <a:endParaRPr lang="en-US" sz="1600" dirty="0" smtClean="0"/>
          </a:p>
          <a:p>
            <a:pPr lvl="1">
              <a:buNone/>
            </a:pPr>
            <a:endParaRPr lang="en-US" sz="1600" b="1" dirty="0" smtClean="0"/>
          </a:p>
          <a:p>
            <a:pPr lvl="1"/>
            <a:r>
              <a:rPr lang="en-US" sz="1600" b="1" dirty="0" smtClean="0"/>
              <a:t>The </a:t>
            </a:r>
            <a:r>
              <a:rPr lang="en-US" sz="1600" b="1" dirty="0" smtClean="0"/>
              <a:t>NCLOB data-type is interpreted as a multi-byte character stream</a:t>
            </a:r>
            <a:endParaRPr lang="en-US" sz="1600" dirty="0" smtClean="0"/>
          </a:p>
          <a:p>
            <a:pPr algn="just">
              <a:defRPr/>
            </a:pPr>
            <a:endParaRPr lang="en-US" sz="3200" dirty="0" smtClean="0"/>
          </a:p>
          <a:p>
            <a:pPr algn="just">
              <a:defRPr/>
            </a:pPr>
            <a:r>
              <a:rPr lang="en-US" sz="3200" dirty="0" smtClean="0"/>
              <a:t>External </a:t>
            </a:r>
            <a:r>
              <a:rPr lang="en-US" sz="3200" dirty="0" smtClean="0"/>
              <a:t>LOBS are </a:t>
            </a:r>
            <a:r>
              <a:rPr lang="en-US" sz="3200" dirty="0" smtClean="0"/>
              <a:t>stored outside the </a:t>
            </a:r>
            <a:r>
              <a:rPr lang="en-US" sz="3200" dirty="0" smtClean="0"/>
              <a:t>Oracle </a:t>
            </a:r>
            <a:r>
              <a:rPr lang="en-US" sz="3200" dirty="0" smtClean="0"/>
              <a:t>Database, hence Oracle can only point to those file.</a:t>
            </a:r>
            <a:endParaRPr lang="en-US" sz="32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1.2:  </a:t>
            </a:r>
            <a:r>
              <a:rPr lang="en-US" sz="1400" dirty="0" smtClean="0">
                <a:latin typeface="Candara"/>
              </a:rPr>
              <a:t>Types of LOBs							…….</a:t>
            </a:r>
            <a:r>
              <a:rPr lang="en-US" sz="1400" dirty="0" err="1" smtClean="0">
                <a:latin typeface="Candara"/>
              </a:rPr>
              <a:t>contd</a:t>
            </a:r>
            <a:r>
              <a:rPr lang="en-US" sz="1200" b="1" dirty="0" smtClean="0">
                <a:latin typeface="Candara"/>
              </a:rPr>
              <a:t/>
            </a:r>
            <a:br>
              <a:rPr lang="en-US" sz="1200" b="1" dirty="0" smtClean="0">
                <a:latin typeface="Candara"/>
              </a:rPr>
            </a:br>
            <a:r>
              <a:rPr lang="en-US" dirty="0" smtClean="0">
                <a:latin typeface="Candara"/>
              </a:rPr>
              <a:t>LOB-interpretations by Oracle</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fontScale="92500" lnSpcReduction="10000"/>
          </a:bodyPr>
          <a:lstStyle/>
          <a:p>
            <a:pPr algn="just">
              <a:defRPr/>
            </a:pPr>
            <a:r>
              <a:rPr lang="en-US" sz="2800" dirty="0" smtClean="0"/>
              <a:t>Oracle Database 10G onwards implicit conversion between CLOB and VARCHAR2/Char data types happens</a:t>
            </a:r>
            <a:r>
              <a:rPr lang="en-US" sz="2800" dirty="0" smtClean="0"/>
              <a:t>.</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x(c1 varchar2(10));</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y(c1 </a:t>
            </a:r>
            <a:r>
              <a:rPr lang="en-US" sz="1300" dirty="0" err="1" smtClean="0">
                <a:ln>
                  <a:solidFill>
                    <a:srgbClr val="00B0F0"/>
                  </a:solidFill>
                </a:ln>
                <a:solidFill>
                  <a:srgbClr val="00B0F0"/>
                </a:solidFill>
              </a:rPr>
              <a:t>clob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endParaRPr lang="en-US" sz="1300" dirty="0" smtClean="0">
              <a:ln>
                <a:solidFill>
                  <a:srgbClr val="00B0F0"/>
                </a:solidFill>
              </a:ln>
              <a:solidFill>
                <a:srgbClr val="00B0F0"/>
              </a:solidFill>
            </a:endParaRPr>
          </a:p>
          <a:p>
            <a:r>
              <a:rPr lang="en-US" sz="2800" dirty="0" smtClean="0"/>
              <a:t>The </a:t>
            </a:r>
            <a:r>
              <a:rPr lang="en-US" sz="2800" dirty="0" smtClean="0"/>
              <a:t>following implicit conversions are supported </a:t>
            </a:r>
            <a:r>
              <a:rPr lang="en-US" sz="2800" dirty="0" smtClean="0"/>
              <a:t>:</a:t>
            </a:r>
            <a:endParaRPr lang="en-US" sz="2800" dirty="0" smtClean="0"/>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select * from y;</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select * from x;</a:t>
            </a:r>
          </a:p>
          <a:p>
            <a:pPr algn="just">
              <a:defRPr/>
            </a:pPr>
            <a:r>
              <a:rPr lang="en-US" sz="2800" dirty="0" smtClean="0"/>
              <a:t>The above conversion is subject to size-limit non-violation of size</a:t>
            </a:r>
            <a:endParaRPr lang="en-US" sz="28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1.3:  </a:t>
            </a:r>
            <a:r>
              <a:rPr lang="en-US" sz="1400" dirty="0" smtClean="0">
                <a:latin typeface="Candara"/>
              </a:rPr>
              <a:t>Conversion between Char/</a:t>
            </a:r>
            <a:r>
              <a:rPr lang="en-US" sz="1400" dirty="0" err="1" smtClean="0">
                <a:latin typeface="Candara"/>
              </a:rPr>
              <a:t>Varchar</a:t>
            </a:r>
            <a:r>
              <a:rPr lang="en-US" sz="1400" dirty="0" smtClean="0">
                <a:latin typeface="Candara"/>
              </a:rPr>
              <a:t> and CLOB					</a:t>
            </a:r>
            <a:r>
              <a:rPr lang="en-US" sz="1200" b="1" dirty="0" smtClean="0">
                <a:latin typeface="Candara"/>
              </a:rPr>
              <a:t/>
            </a:r>
            <a:br>
              <a:rPr lang="en-US" sz="1200" b="1" dirty="0" smtClean="0">
                <a:latin typeface="Candara"/>
              </a:rPr>
            </a:br>
            <a:r>
              <a:rPr lang="en-US" dirty="0" smtClean="0">
                <a:latin typeface="Candara"/>
              </a:rPr>
              <a:t>Implicit conversion between Char/</a:t>
            </a:r>
            <a:r>
              <a:rPr lang="en-US" dirty="0" err="1" smtClean="0">
                <a:latin typeface="Candara"/>
              </a:rPr>
              <a:t>Varchar</a:t>
            </a:r>
            <a:r>
              <a:rPr lang="en-US" dirty="0" smtClean="0">
                <a:latin typeface="Candara"/>
              </a:rPr>
              <a:t> and CLOB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lnSpcReduction="10000"/>
          </a:bodyPr>
          <a:lstStyle/>
          <a:p>
            <a:pPr algn="just">
              <a:defRPr/>
            </a:pPr>
            <a:r>
              <a:rPr lang="en-US" sz="2800" dirty="0" smtClean="0"/>
              <a:t>Oracle Database 10G </a:t>
            </a:r>
            <a:r>
              <a:rPr lang="en-US" sz="2800" dirty="0" smtClean="0"/>
              <a:t>does not allow alterations </a:t>
            </a:r>
            <a:r>
              <a:rPr lang="en-US" sz="2800" dirty="0" smtClean="0"/>
              <a:t>between CLOB and </a:t>
            </a:r>
            <a:r>
              <a:rPr lang="en-US" sz="2800" dirty="0" smtClean="0"/>
              <a:t>VARCHAR/Char.</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x(c1 varchar2(10));</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endParaRPr lang="en-US" sz="1300" dirty="0" smtClean="0">
              <a:ln>
                <a:solidFill>
                  <a:srgbClr val="00B0F0"/>
                </a:solidFill>
              </a:ln>
              <a:solidFill>
                <a:srgbClr val="00B0F0"/>
              </a:solidFill>
            </a:endParaRP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y(c1 </a:t>
            </a:r>
            <a:r>
              <a:rPr lang="en-US" sz="1300" dirty="0" err="1" smtClean="0">
                <a:ln>
                  <a:solidFill>
                    <a:srgbClr val="00B0F0"/>
                  </a:solidFill>
                </a:ln>
                <a:solidFill>
                  <a:srgbClr val="00B0F0"/>
                </a:solidFill>
              </a:rPr>
              <a:t>clob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endParaRPr lang="en-US" sz="1300" dirty="0" smtClean="0">
              <a:ln>
                <a:solidFill>
                  <a:srgbClr val="00B0F0"/>
                </a:solidFill>
              </a:ln>
              <a:solidFill>
                <a:srgbClr val="00B0F0"/>
              </a:solidFill>
            </a:endParaRPr>
          </a:p>
          <a:p>
            <a:r>
              <a:rPr lang="en-US" sz="2800" dirty="0" smtClean="0"/>
              <a:t>The </a:t>
            </a:r>
            <a:r>
              <a:rPr lang="en-US" sz="2800" dirty="0" smtClean="0"/>
              <a:t>following </a:t>
            </a:r>
            <a:r>
              <a:rPr lang="en-US" sz="2800" dirty="0" smtClean="0"/>
              <a:t>alterations will give errors :</a:t>
            </a:r>
            <a:endParaRPr lang="en-US" sz="2800" dirty="0" smtClean="0"/>
          </a:p>
          <a:p>
            <a:pPr>
              <a:buNone/>
            </a:pPr>
            <a:r>
              <a:rPr lang="en-US" sz="1300" dirty="0" smtClean="0">
                <a:ln>
                  <a:solidFill>
                    <a:srgbClr val="00B0F0"/>
                  </a:solidFill>
                </a:ln>
                <a:solidFill>
                  <a:srgbClr val="00B0F0"/>
                </a:solidFill>
              </a:rPr>
              <a:t>		alter </a:t>
            </a:r>
            <a:r>
              <a:rPr lang="en-US" sz="1300" dirty="0" smtClean="0">
                <a:ln>
                  <a:solidFill>
                    <a:srgbClr val="00B0F0"/>
                  </a:solidFill>
                </a:ln>
                <a:solidFill>
                  <a:srgbClr val="00B0F0"/>
                </a:solidFill>
              </a:rPr>
              <a:t>table x modify c1 </a:t>
            </a:r>
            <a:r>
              <a:rPr lang="en-US" sz="1300" dirty="0" err="1" smtClean="0">
                <a:ln>
                  <a:solidFill>
                    <a:srgbClr val="00B0F0"/>
                  </a:solidFill>
                </a:ln>
                <a:solidFill>
                  <a:srgbClr val="00B0F0"/>
                </a:solidFill>
              </a:rPr>
              <a:t>clob</a:t>
            </a:r>
            <a:r>
              <a:rPr lang="en-US" sz="1500" dirty="0" smtClean="0"/>
              <a:t>;</a:t>
            </a:r>
          </a:p>
          <a:p>
            <a:pPr>
              <a:buNone/>
            </a:pPr>
            <a:r>
              <a:rPr lang="en-US" sz="1500" dirty="0" smtClean="0"/>
              <a:t>			ORA-22858</a:t>
            </a:r>
            <a:r>
              <a:rPr lang="en-US" sz="1500" dirty="0" smtClean="0"/>
              <a:t>: invalid alteration of </a:t>
            </a:r>
            <a:r>
              <a:rPr lang="en-US" sz="1500" dirty="0" err="1" smtClean="0"/>
              <a:t>datatype</a:t>
            </a:r>
            <a:endParaRPr lang="en-US" sz="1500" dirty="0" smtClean="0"/>
          </a:p>
          <a:p>
            <a:pPr>
              <a:buNone/>
            </a:pPr>
            <a:r>
              <a:rPr lang="en-US" sz="1300" dirty="0" smtClean="0">
                <a:ln>
                  <a:solidFill>
                    <a:srgbClr val="00B0F0"/>
                  </a:solidFill>
                </a:ln>
                <a:solidFill>
                  <a:srgbClr val="00B0F0"/>
                </a:solidFill>
              </a:rPr>
              <a:t>		alter </a:t>
            </a:r>
            <a:r>
              <a:rPr lang="en-US" sz="1300" dirty="0" smtClean="0">
                <a:ln>
                  <a:solidFill>
                    <a:srgbClr val="00B0F0"/>
                  </a:solidFill>
                </a:ln>
                <a:solidFill>
                  <a:srgbClr val="00B0F0"/>
                </a:solidFill>
              </a:rPr>
              <a:t>table y modify c1 varchar2(10);</a:t>
            </a:r>
          </a:p>
          <a:p>
            <a:pPr>
              <a:buNone/>
            </a:pPr>
            <a:r>
              <a:rPr lang="en-US" sz="1500" dirty="0" smtClean="0"/>
              <a:t>			ORA-22859</a:t>
            </a:r>
            <a:r>
              <a:rPr lang="en-US" sz="1500" dirty="0" smtClean="0"/>
              <a:t>: invalid modification of columns</a:t>
            </a:r>
          </a:p>
          <a:p>
            <a:pPr>
              <a:buNone/>
            </a:pPr>
            <a:endParaRPr lang="en-US" sz="28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1.4:  </a:t>
            </a:r>
            <a:r>
              <a:rPr lang="en-US" sz="1400" dirty="0" smtClean="0">
                <a:latin typeface="Candara"/>
              </a:rPr>
              <a:t>Alteration between Char/</a:t>
            </a:r>
            <a:r>
              <a:rPr lang="en-US" sz="1400" dirty="0" err="1" smtClean="0">
                <a:latin typeface="Candara"/>
              </a:rPr>
              <a:t>Varchar</a:t>
            </a:r>
            <a:r>
              <a:rPr lang="en-US" sz="1400" dirty="0" smtClean="0">
                <a:latin typeface="Candara"/>
              </a:rPr>
              <a:t> and CLOB					</a:t>
            </a:r>
            <a:r>
              <a:rPr lang="en-US" sz="1200" b="1" dirty="0" smtClean="0">
                <a:latin typeface="Candara"/>
              </a:rPr>
              <a:t/>
            </a:r>
            <a:br>
              <a:rPr lang="en-US" sz="1200" b="1" dirty="0" smtClean="0">
                <a:latin typeface="Candara"/>
              </a:rPr>
            </a:br>
            <a:r>
              <a:rPr lang="en-US" dirty="0" smtClean="0">
                <a:latin typeface="Candara"/>
              </a:rPr>
              <a:t>Alteration between Char/</a:t>
            </a:r>
            <a:r>
              <a:rPr lang="en-US" dirty="0" err="1" smtClean="0">
                <a:latin typeface="Candara"/>
              </a:rPr>
              <a:t>V</a:t>
            </a:r>
            <a:r>
              <a:rPr lang="en-US" dirty="0" err="1" smtClean="0">
                <a:latin typeface="Candara"/>
              </a:rPr>
              <a:t>archar</a:t>
            </a:r>
            <a:r>
              <a:rPr lang="en-US" dirty="0" smtClean="0">
                <a:latin typeface="Candara"/>
              </a:rPr>
              <a:t> and CLOB  </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fontScale="92500" lnSpcReduction="10000"/>
          </a:bodyPr>
          <a:lstStyle/>
          <a:p>
            <a:pPr algn="just">
              <a:defRPr/>
            </a:pPr>
            <a:r>
              <a:rPr lang="en-US" sz="2800" dirty="0" smtClean="0"/>
              <a:t>Implicit </a:t>
            </a:r>
            <a:r>
              <a:rPr lang="en-US" sz="2800" dirty="0" smtClean="0"/>
              <a:t>conversion </a:t>
            </a:r>
            <a:r>
              <a:rPr lang="en-US" sz="2800" dirty="0" smtClean="0"/>
              <a:t>from CLOB to LONG happens, but LONG to CLOB is not implicitly possible :</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x(c1 long);</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y(c1 </a:t>
            </a:r>
            <a:r>
              <a:rPr lang="en-US" sz="1300" dirty="0" err="1" smtClean="0">
                <a:ln>
                  <a:solidFill>
                    <a:srgbClr val="00B0F0"/>
                  </a:solidFill>
                </a:ln>
                <a:solidFill>
                  <a:srgbClr val="00B0F0"/>
                </a:solidFill>
              </a:rPr>
              <a:t>clob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p>
          <a:p>
            <a:r>
              <a:rPr lang="en-US" sz="2800" dirty="0" smtClean="0"/>
              <a:t>The following is </a:t>
            </a:r>
            <a:r>
              <a:rPr lang="en-US" sz="2800" dirty="0" smtClean="0"/>
              <a:t>allowed, subject to size-limit </a:t>
            </a:r>
            <a:r>
              <a:rPr lang="en-US" sz="2800" dirty="0" smtClean="0"/>
              <a:t>:</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select * from y;</a:t>
            </a:r>
          </a:p>
          <a:p>
            <a:pPr>
              <a:buNone/>
            </a:pPr>
            <a:r>
              <a:rPr lang="en-US" sz="1300" dirty="0" smtClean="0">
                <a:ln>
                  <a:solidFill>
                    <a:srgbClr val="00B0F0"/>
                  </a:solidFill>
                </a:ln>
                <a:solidFill>
                  <a:srgbClr val="00B0F0"/>
                </a:solidFill>
              </a:rPr>
              <a:t> </a:t>
            </a:r>
          </a:p>
          <a:p>
            <a:r>
              <a:rPr lang="en-US" sz="2800" dirty="0" smtClean="0"/>
              <a:t>But, the following is not allowed :</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y select * from x;</a:t>
            </a:r>
          </a:p>
          <a:p>
            <a:pPr>
              <a:buNone/>
            </a:pPr>
            <a:r>
              <a:rPr lang="en-US" sz="1300" dirty="0" smtClean="0">
                <a:ln>
                  <a:solidFill>
                    <a:srgbClr val="00B0F0"/>
                  </a:solidFill>
                </a:ln>
                <a:solidFill>
                  <a:srgbClr val="00B0F0"/>
                </a:solidFill>
              </a:rPr>
              <a:t>		</a:t>
            </a:r>
            <a:r>
              <a:rPr lang="en-US" sz="1300" dirty="0" smtClean="0"/>
              <a:t>ORA-00997: illegal use of LONG </a:t>
            </a:r>
            <a:r>
              <a:rPr lang="en-US" sz="1300" dirty="0" err="1" smtClean="0"/>
              <a:t>datatype</a:t>
            </a:r>
            <a:endParaRPr lang="en-US" sz="1300" dirty="0" smtClean="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1.5:  </a:t>
            </a:r>
            <a:r>
              <a:rPr lang="en-US" sz="1400" dirty="0" smtClean="0">
                <a:latin typeface="Candara"/>
              </a:rPr>
              <a:t>Conversion between LONG and CLOB					</a:t>
            </a:r>
            <a:r>
              <a:rPr lang="en-US" sz="1200" b="1" dirty="0" smtClean="0">
                <a:latin typeface="Candara"/>
              </a:rPr>
              <a:t/>
            </a:r>
            <a:br>
              <a:rPr lang="en-US" sz="1200" b="1" dirty="0" smtClean="0">
                <a:latin typeface="Candara"/>
              </a:rPr>
            </a:br>
            <a:r>
              <a:rPr lang="en-US" dirty="0" smtClean="0">
                <a:latin typeface="Candara"/>
              </a:rPr>
              <a:t>Implicit conversion from CLOB to LONG</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idx="1"/>
          </p:nvPr>
        </p:nvSpPr>
        <p:spPr>
          <a:xfrm>
            <a:off x="320674" y="926305"/>
            <a:ext cx="8823325" cy="3838199"/>
          </a:xfrm>
        </p:spPr>
        <p:txBody>
          <a:bodyPr>
            <a:normAutofit/>
          </a:bodyPr>
          <a:lstStyle/>
          <a:p>
            <a:pPr algn="just">
              <a:defRPr/>
            </a:pPr>
            <a:r>
              <a:rPr lang="en-US" sz="2800" dirty="0" smtClean="0"/>
              <a:t>Direct alteration of </a:t>
            </a:r>
            <a:r>
              <a:rPr lang="en-US" sz="2800" dirty="0" err="1" smtClean="0"/>
              <a:t>datatype</a:t>
            </a:r>
            <a:r>
              <a:rPr lang="en-US" sz="2800" dirty="0" smtClean="0"/>
              <a:t> from LONG to CLOB is possible :</a:t>
            </a:r>
          </a:p>
          <a:p>
            <a:pPr>
              <a:buNone/>
            </a:pPr>
            <a:r>
              <a:rPr lang="en-US" sz="1300" dirty="0" smtClean="0">
                <a:ln>
                  <a:solidFill>
                    <a:srgbClr val="00B0F0"/>
                  </a:solidFill>
                </a:ln>
                <a:solidFill>
                  <a:srgbClr val="00B0F0"/>
                </a:solidFill>
              </a:rPr>
              <a:t>		create </a:t>
            </a:r>
            <a:r>
              <a:rPr lang="en-US" sz="1300" dirty="0" smtClean="0">
                <a:ln>
                  <a:solidFill>
                    <a:srgbClr val="00B0F0"/>
                  </a:solidFill>
                </a:ln>
                <a:solidFill>
                  <a:srgbClr val="00B0F0"/>
                </a:solidFill>
              </a:rPr>
              <a:t>table x(c1 long);</a:t>
            </a:r>
          </a:p>
          <a:p>
            <a:pPr>
              <a:buNone/>
            </a:pPr>
            <a:r>
              <a:rPr lang="en-US" sz="1300" dirty="0" smtClean="0">
                <a:ln>
                  <a:solidFill>
                    <a:srgbClr val="00B0F0"/>
                  </a:solidFill>
                </a:ln>
                <a:solidFill>
                  <a:srgbClr val="00B0F0"/>
                </a:solidFill>
              </a:rPr>
              <a:t>		insert </a:t>
            </a:r>
            <a:r>
              <a:rPr lang="en-US" sz="1300" dirty="0" smtClean="0">
                <a:ln>
                  <a:solidFill>
                    <a:srgbClr val="00B0F0"/>
                  </a:solidFill>
                </a:ln>
                <a:solidFill>
                  <a:srgbClr val="00B0F0"/>
                </a:solidFill>
              </a:rPr>
              <a:t>into x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alter </a:t>
            </a:r>
            <a:r>
              <a:rPr lang="en-US" sz="1300" dirty="0" smtClean="0">
                <a:ln>
                  <a:solidFill>
                    <a:srgbClr val="00B0F0"/>
                  </a:solidFill>
                </a:ln>
                <a:solidFill>
                  <a:srgbClr val="00B0F0"/>
                </a:solidFill>
              </a:rPr>
              <a:t>table x modify c1 </a:t>
            </a:r>
            <a:r>
              <a:rPr lang="en-US" sz="1300" dirty="0" err="1" smtClean="0">
                <a:ln>
                  <a:solidFill>
                    <a:srgbClr val="00B0F0"/>
                  </a:solidFill>
                </a:ln>
                <a:solidFill>
                  <a:srgbClr val="00B0F0"/>
                </a:solidFill>
              </a:rPr>
              <a:t>clob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t>
            </a:r>
          </a:p>
          <a:p>
            <a:r>
              <a:rPr lang="en-US" sz="2800" dirty="0" smtClean="0"/>
              <a:t>But, the following is not allowed :</a:t>
            </a:r>
          </a:p>
          <a:p>
            <a:pPr>
              <a:buNone/>
            </a:pPr>
            <a:r>
              <a:rPr lang="en-US" sz="1300" dirty="0" smtClean="0">
                <a:ln>
                  <a:solidFill>
                    <a:srgbClr val="00B0F0"/>
                  </a:solidFill>
                </a:ln>
                <a:solidFill>
                  <a:srgbClr val="00B0F0"/>
                </a:solidFill>
              </a:rPr>
              <a:t>		</a:t>
            </a:r>
            <a:r>
              <a:rPr lang="en-US" sz="1300" dirty="0" smtClean="0">
                <a:ln>
                  <a:solidFill>
                    <a:srgbClr val="00B0F0"/>
                  </a:solidFill>
                </a:ln>
                <a:solidFill>
                  <a:srgbClr val="00B0F0"/>
                </a:solidFill>
              </a:rPr>
              <a:t>create table y(c1 </a:t>
            </a:r>
            <a:r>
              <a:rPr lang="en-US" sz="1300" dirty="0" err="1" smtClean="0">
                <a:ln>
                  <a:solidFill>
                    <a:srgbClr val="00B0F0"/>
                  </a:solidFill>
                </a:ln>
                <a:solidFill>
                  <a:srgbClr val="00B0F0"/>
                </a:solidFill>
              </a:rPr>
              <a:t>clob</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insert into y values('</a:t>
            </a:r>
            <a:r>
              <a:rPr lang="en-US" sz="1300" dirty="0" err="1" smtClean="0">
                <a:ln>
                  <a:solidFill>
                    <a:srgbClr val="00B0F0"/>
                  </a:solidFill>
                </a:ln>
                <a:solidFill>
                  <a:srgbClr val="00B0F0"/>
                </a:solidFill>
              </a:rPr>
              <a:t>abc</a:t>
            </a:r>
            <a:r>
              <a:rPr lang="en-US" sz="1300" dirty="0" smtClean="0">
                <a:ln>
                  <a:solidFill>
                    <a:srgbClr val="00B0F0"/>
                  </a:solidFill>
                </a:ln>
                <a:solidFill>
                  <a:srgbClr val="00B0F0"/>
                </a:solidFill>
              </a:rPr>
              <a:t>');</a:t>
            </a:r>
          </a:p>
          <a:p>
            <a:pPr>
              <a:buNone/>
            </a:pPr>
            <a:r>
              <a:rPr lang="en-US" sz="1300" dirty="0" smtClean="0">
                <a:ln>
                  <a:solidFill>
                    <a:srgbClr val="00B0F0"/>
                  </a:solidFill>
                </a:ln>
                <a:solidFill>
                  <a:srgbClr val="00B0F0"/>
                </a:solidFill>
              </a:rPr>
              <a:t>		alter table y modify c1 long;</a:t>
            </a:r>
          </a:p>
          <a:p>
            <a:pPr>
              <a:buNone/>
            </a:pPr>
            <a:r>
              <a:rPr lang="en-US" sz="1400" dirty="0" smtClean="0"/>
              <a:t>		ORA-22859</a:t>
            </a:r>
            <a:r>
              <a:rPr lang="en-US" sz="1400" dirty="0" smtClean="0"/>
              <a:t>: invalid modification of columns</a:t>
            </a:r>
            <a:endParaRPr lang="en-US" sz="1400" dirty="0"/>
          </a:p>
        </p:txBody>
      </p:sp>
      <p:sp>
        <p:nvSpPr>
          <p:cNvPr id="6147" name="Rectangle 3"/>
          <p:cNvSpPr>
            <a:spLocks noGrp="1"/>
          </p:cNvSpPr>
          <p:nvPr>
            <p:ph type="title"/>
          </p:nvPr>
        </p:nvSpPr>
        <p:spPr>
          <a:xfrm>
            <a:off x="465138" y="98992"/>
            <a:ext cx="8153400" cy="536972"/>
          </a:xfrm>
          <a:noFill/>
        </p:spPr>
        <p:txBody>
          <a:bodyPr>
            <a:normAutofit fontScale="90000"/>
          </a:bodyPr>
          <a:lstStyle/>
          <a:p>
            <a:r>
              <a:rPr lang="en-US" sz="1400" b="1" dirty="0" smtClean="0">
                <a:latin typeface="Candara"/>
              </a:rPr>
              <a:t>1.6:  </a:t>
            </a:r>
            <a:r>
              <a:rPr lang="en-US" sz="1400" dirty="0" smtClean="0">
                <a:latin typeface="Candara"/>
              </a:rPr>
              <a:t>Alteration Between CLOB and LONG					</a:t>
            </a:r>
            <a:r>
              <a:rPr lang="en-US" sz="1200" b="1" dirty="0" smtClean="0">
                <a:latin typeface="Candara"/>
              </a:rPr>
              <a:t/>
            </a:r>
            <a:br>
              <a:rPr lang="en-US" sz="1200" b="1" dirty="0" smtClean="0">
                <a:latin typeface="Candara"/>
              </a:rPr>
            </a:br>
            <a:r>
              <a:rPr lang="en-US" dirty="0" smtClean="0">
                <a:latin typeface="Candara"/>
              </a:rPr>
              <a:t>Direct alteration from LONG to CLOB</a:t>
            </a:r>
            <a:endParaRPr lang="en-US" sz="2400" b="1" dirty="0" smtClean="0">
              <a:latin typeface="Candara"/>
            </a:endParaRPr>
          </a:p>
        </p:txBody>
      </p:sp>
    </p:spTree>
    <p:extLst>
      <p:ext uri="{BB962C8B-B14F-4D97-AF65-F5344CB8AC3E}">
        <p14:creationId xmlns:p14="http://schemas.microsoft.com/office/powerpoint/2010/main" xmlns="" val="1118155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ClassBook-LessonXX-Template 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ClassBook-LessonXX-Template Capgemini</Template>
  <TotalTime>87102</TotalTime>
  <Words>1813</Words>
  <Application>Microsoft Office PowerPoint</Application>
  <PresentationFormat>On-screen Show (16:9)</PresentationFormat>
  <Paragraphs>558</Paragraphs>
  <Slides>49</Slides>
  <Notes>49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49</vt:i4>
      </vt:variant>
    </vt:vector>
  </HeadingPairs>
  <TitlesOfParts>
    <vt:vector size="54" baseType="lpstr">
      <vt:lpstr>ClassBook-LessonXX-Template Capgemini</vt:lpstr>
      <vt:lpstr>2_Office Theme</vt:lpstr>
      <vt:lpstr>1_Office Theme</vt:lpstr>
      <vt:lpstr>Closing slides</vt:lpstr>
      <vt:lpstr>think-cell Slide</vt:lpstr>
      <vt:lpstr>Advanced PLSQL</vt:lpstr>
      <vt:lpstr>Slide 2</vt:lpstr>
      <vt:lpstr>1.1: Introduction to Large-Objects(LOBs) What is a Large-Object</vt:lpstr>
      <vt:lpstr>1.2:  Types of LOBs Internal and External LOBs</vt:lpstr>
      <vt:lpstr>1.2:  Types of LOBs       …….contd LOB-interpretations by Oracle</vt:lpstr>
      <vt:lpstr>1.3:  Conversion between Char/Varchar and CLOB      Implicit conversion between Char/Varchar and CLOB </vt:lpstr>
      <vt:lpstr>1.4:  Alteration between Char/Varchar and CLOB      Alteration between Char/Varchar and CLOB  </vt:lpstr>
      <vt:lpstr>1.5:  Conversion between LONG and CLOB      Implicit conversion from CLOB to LONG</vt:lpstr>
      <vt:lpstr>1.6:  Alteration Between CLOB and LONG      Direct alteration from LONG to CLOB</vt:lpstr>
      <vt:lpstr>1.7:  Conversion between LONG and CLOB      Implicit conversion from BLOB to LONG RAW</vt:lpstr>
      <vt:lpstr>1.8:  Alteration Between CLOB and LONG      Direct alteration from LONG RAW to BLOB</vt:lpstr>
      <vt:lpstr>1.9:  LOBS versus LONGs     Comparison of LOB datatypes with the LONG datatypes</vt:lpstr>
      <vt:lpstr>1.10:  Explicit Conversion      TO_LOB function</vt:lpstr>
      <vt:lpstr>1.10:  Explicit Conversion      TO_LOB function      ……contd</vt:lpstr>
      <vt:lpstr>1.11:  Components of LOB      LOB Locator and LOB value     </vt:lpstr>
      <vt:lpstr>1.12:  Features of LOBs     Applicabilty on LOBs     </vt:lpstr>
      <vt:lpstr>1.13:  BFILE type    Read-only BFILE     </vt:lpstr>
      <vt:lpstr>1.14:  Directory Object    Abstraction for an OS folder path    </vt:lpstr>
      <vt:lpstr>1.14:  Directory Object       …..contd  Guidelines for Directory Object </vt:lpstr>
      <vt:lpstr>1.14:  Directory Object       …..contd  Managing BFILEs </vt:lpstr>
      <vt:lpstr>1.14:  Directory Object       Managing BFILEs      ….contd</vt:lpstr>
      <vt:lpstr>1.15:  BFILE columns in table       Populating BFILE Columns </vt:lpstr>
      <vt:lpstr>1.15:  BFILE columns in table       Populating BFILE Columns    ….contd</vt:lpstr>
      <vt:lpstr>1.16:  BFILENAME       Initialize a BFILE column   </vt:lpstr>
      <vt:lpstr>1.16:  BFILENAME       Initialize a BFILE column    ……contd</vt:lpstr>
      <vt:lpstr>1.17:  DBMS_LOB       BFILE operations using DBMS_LOB</vt:lpstr>
      <vt:lpstr>1.17:  DBMS_LOB       BFILE operations using DBMS_LOB  …contd</vt:lpstr>
      <vt:lpstr>1.18:  DBMS_LOB       DBMS_LOB.FILEEXISTS  </vt:lpstr>
      <vt:lpstr>1.18:  DBMS_LOB       DBMS_LOB.FILEEXISTS   ……contd </vt:lpstr>
      <vt:lpstr>1.18:  DBMS_LOB       DBMS_LOB.FILEEXISTS   ……contd </vt:lpstr>
      <vt:lpstr>1.19:  TO_CLOB and TO_BLOB       PLSQL conversion functions</vt:lpstr>
      <vt:lpstr>1.19:  TO_CLOB and TO_BLOB       PLSQL conversion functions  ……..contd</vt:lpstr>
      <vt:lpstr>1.19:  TO_CLOB and TO_BLOB       PLSQL conversion functions  ……..contd</vt:lpstr>
      <vt:lpstr>1.20:  EMPTY_CLOB and EMPTY_BLOB       Initializing and Populating LOB columns </vt:lpstr>
      <vt:lpstr>1.20:  EMPTY_CLOB and EMPTY_BLOB       Initializing and Populating LOB columns …..contd </vt:lpstr>
      <vt:lpstr>1.20:  EMPTY_CLOB and EMPTY_BLOB       Initializing and Populating LOB columns …..contd </vt:lpstr>
      <vt:lpstr>1.21:  DBMS_BLOB  in PLSQL       Updating LOB by Using DBMS_LOB in PLSQL</vt:lpstr>
      <vt:lpstr>1.21:  DBMS_BLOB  in PLSQL       Updating LOB by Using DBMS_LOB in PLSQL  …contd</vt:lpstr>
      <vt:lpstr>1.21:  DBMS_BLOB  in PLSQL       Updating LOB by Using DBMS_LOB in PLSQL  …contd</vt:lpstr>
      <vt:lpstr>1.21:  DBMS_BLOB  in PLSQL       Updating LOB by Using DBMS_LOB in PLSQL  …contd</vt:lpstr>
      <vt:lpstr>1.21:  DBMS_BLOB  in PLSQL       Updating LOB by Using DBMS_LOB in PLSQL  …contd</vt:lpstr>
      <vt:lpstr>1.22:  Removing LOBs       Setting LOBs to Empty-LOB pointer or NULL</vt:lpstr>
      <vt:lpstr>1.23:  BLOB       Storing a image file in oracle database</vt:lpstr>
      <vt:lpstr>1.24:  BLOB    bulk Upload    Doing bulk upload of images to database</vt:lpstr>
      <vt:lpstr>1.24:  BLOB    bulk Upload    Doing bulk upload of images to database ……contd</vt:lpstr>
      <vt:lpstr>1.24:  BLOB    bulk Upload    Doing bulk upload of images to database ……contd</vt:lpstr>
      <vt:lpstr>1.25:  BLOB    bulk Upload    Uploading Word Document to oracle database</vt:lpstr>
      <vt:lpstr>1.25:  BLOB    bulk Upload    Uploading Word Document to oracle database….contd</vt:lpstr>
      <vt:lpstr>1.25:  BLOB    bulk Upload    Uploading Word Document to oracle database….contd</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hpangam</dc:creator>
  <cp:lastModifiedBy>hpangam</cp:lastModifiedBy>
  <cp:revision>1961</cp:revision>
  <dcterms:created xsi:type="dcterms:W3CDTF">2016-10-27T07:09:48Z</dcterms:created>
  <dcterms:modified xsi:type="dcterms:W3CDTF">2017-06-09T10:36:25Z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