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tags/tag8.xml" ContentType="application/vnd.openxmlformats-officedocument.presentationml.tags+xml"/>
  <Override PartName="/ppt/theme/theme5.xml" ContentType="application/vnd.openxmlformats-officedocument.them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tags/tag4.xml" ContentType="application/vnd.openxmlformats-officedocument.presentationml.tags+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tags/tag16.xml" ContentType="application/vnd.openxmlformats-officedocument.presentationml.tag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heme/theme6.xml" ContentType="application/vnd.openxmlformats-officedocument.them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Default Extension="bin" ContentType="application/vnd.openxmlformats-officedocument.oleObject"/>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ags/tag5.xml" ContentType="application/vnd.openxmlformats-officedocument.presentationml.tags+xml"/>
  <Override PartName="/ppt/theme/theme2.xml" ContentType="application/vnd.openxmlformats-officedocument.theme+xml"/>
  <Override PartName="/ppt/slideLayouts/slideLayout18.xml" ContentType="application/vnd.openxmlformats-officedocument.presentationml.slideLayout+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emf" ContentType="image/x-emf"/>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tags/tag17.xml" ContentType="application/vnd.openxmlformats-officedocument.presentationml.tags+xml"/>
  <Override PartName="/ppt/notesSlides/notesSlide13.xml" ContentType="application/vnd.openxmlformats-officedocument.presentationml.notesSlide+xml"/>
  <Override PartName="/ppt/notesSlides/notesSlide42.xml" ContentType="application/vnd.openxmlformats-officedocument.presentationml.notesSlide+xml"/>
  <Default Extension="vml" ContentType="application/vnd.openxmlformats-officedocument.vmlDrawing"/>
  <Override PartName="/ppt/slideLayouts/slideLayout10.xml" ContentType="application/vnd.openxmlformats-officedocument.presentationml.slideLayout+xml"/>
  <Default Extension="gif" ContentType="image/gif"/>
  <Override PartName="/ppt/tags/tag24.xml" ContentType="application/vnd.openxmlformats-officedocument.presentationml.tags+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tags/tag13.xml" ContentType="application/vnd.openxmlformats-officedocument.presentationml.tags+xml"/>
  <Override PartName="/ppt/slides/slide49.xml" ContentType="application/vnd.openxmlformats-officedocument.presentationml.slide+xml"/>
  <Override PartName="/ppt/handoutMasters/handoutMaster1.xml" ContentType="application/vnd.openxmlformats-officedocument.presentationml.handoutMaster+xml"/>
  <Override PartName="/ppt/tags/tag20.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tags/tag6.xml" ContentType="application/vnd.openxmlformats-officedocument.presentationml.tags+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tags/tag2.xml" ContentType="application/vnd.openxmlformats-officedocument.presentationml.tags+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tags/tag14.xml" ContentType="application/vnd.openxmlformats-officedocument.presentationml.tags+xml"/>
  <Override PartName="/ppt/tags/tag25.xml" ContentType="application/vnd.openxmlformats-officedocument.presentationml.tag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tags/tag10.xml" ContentType="application/vnd.openxmlformats-officedocument.presentationml.tags+xml"/>
  <Override PartName="/ppt/slideLayouts/slideLayout9.xml" ContentType="application/vnd.openxmlformats-officedocument.presentationml.slideLayout+xml"/>
  <Override PartName="/ppt/tags/tag21.xml" ContentType="application/vnd.openxmlformats-officedocument.presentationml.tags+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tags/tag7.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tags/tag3.xml" ContentType="application/vnd.openxmlformats-officedocument.presentationml.tags+xml"/>
  <Default Extension="jpeg" ContentType="image/jpeg"/>
  <Override PartName="/ppt/slideLayouts/slideLayout16.xml" ContentType="application/vnd.openxmlformats-officedocument.presentationml.slideLayout+xml"/>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tags/tag19.xml" ContentType="application/vnd.openxmlformats-officedocument.presentationml.tags+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tags/tag15.xml" ContentType="application/vnd.openxmlformats-officedocument.presentationml.tags+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tags/tag22.xml" ContentType="application/vnd.openxmlformats-officedocument.presentationml.tags+xml"/>
  <Override PartName="/ppt/notesSlides/notesSlide6.xml" ContentType="application/vnd.openxmlformats-officedocument.presentationml.notesSlide+xml"/>
  <Override PartName="/ppt/slides/slide8.xml" ContentType="application/vnd.openxmlformats-officedocument.presentationml.slide+xml"/>
  <Override PartName="/ppt/tags/tag11.xml" ContentType="application/vnd.openxmlformats-officedocument.presentationml.tag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4"/>
    <p:sldMasterId id="2147483728" r:id="rId5"/>
    <p:sldMasterId id="2147483716" r:id="rId6"/>
    <p:sldMasterId id="2147483713" r:id="rId7"/>
  </p:sldMasterIdLst>
  <p:notesMasterIdLst>
    <p:notesMasterId r:id="rId61"/>
  </p:notesMasterIdLst>
  <p:handoutMasterIdLst>
    <p:handoutMasterId r:id="rId62"/>
  </p:handoutMasterIdLst>
  <p:sldIdLst>
    <p:sldId id="265" r:id="rId8"/>
    <p:sldId id="339" r:id="rId9"/>
    <p:sldId id="340" r:id="rId10"/>
    <p:sldId id="370" r:id="rId11"/>
    <p:sldId id="371" r:id="rId12"/>
    <p:sldId id="372" r:id="rId13"/>
    <p:sldId id="373" r:id="rId14"/>
    <p:sldId id="374" r:id="rId15"/>
    <p:sldId id="425" r:id="rId16"/>
    <p:sldId id="375" r:id="rId17"/>
    <p:sldId id="417" r:id="rId18"/>
    <p:sldId id="428" r:id="rId19"/>
    <p:sldId id="426" r:id="rId20"/>
    <p:sldId id="427" r:id="rId21"/>
    <p:sldId id="429" r:id="rId22"/>
    <p:sldId id="418" r:id="rId23"/>
    <p:sldId id="376" r:id="rId24"/>
    <p:sldId id="419" r:id="rId25"/>
    <p:sldId id="430" r:id="rId26"/>
    <p:sldId id="431" r:id="rId27"/>
    <p:sldId id="432" r:id="rId28"/>
    <p:sldId id="433" r:id="rId29"/>
    <p:sldId id="434" r:id="rId30"/>
    <p:sldId id="435" r:id="rId31"/>
    <p:sldId id="436" r:id="rId32"/>
    <p:sldId id="437" r:id="rId33"/>
    <p:sldId id="438" r:id="rId34"/>
    <p:sldId id="439" r:id="rId35"/>
    <p:sldId id="440" r:id="rId36"/>
    <p:sldId id="441" r:id="rId37"/>
    <p:sldId id="442" r:id="rId38"/>
    <p:sldId id="443" r:id="rId39"/>
    <p:sldId id="444" r:id="rId40"/>
    <p:sldId id="445" r:id="rId41"/>
    <p:sldId id="446" r:id="rId42"/>
    <p:sldId id="447" r:id="rId43"/>
    <p:sldId id="448" r:id="rId44"/>
    <p:sldId id="449" r:id="rId45"/>
    <p:sldId id="450" r:id="rId46"/>
    <p:sldId id="451" r:id="rId47"/>
    <p:sldId id="452" r:id="rId48"/>
    <p:sldId id="453" r:id="rId49"/>
    <p:sldId id="454" r:id="rId50"/>
    <p:sldId id="455" r:id="rId51"/>
    <p:sldId id="456" r:id="rId52"/>
    <p:sldId id="457" r:id="rId53"/>
    <p:sldId id="458" r:id="rId54"/>
    <p:sldId id="459" r:id="rId55"/>
    <p:sldId id="460" r:id="rId56"/>
    <p:sldId id="461" r:id="rId57"/>
    <p:sldId id="462" r:id="rId58"/>
    <p:sldId id="463" r:id="rId59"/>
    <p:sldId id="464" r:id="rId60"/>
  </p:sldIdLst>
  <p:sldSz cx="9144000" cy="5143500" type="screen16x9"/>
  <p:notesSz cx="6858000" cy="9144000"/>
  <p:defaultText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00"/>
    <a:srgbClr val="BDBD00"/>
    <a:srgbClr val="FF9900"/>
    <a:srgbClr val="598E20"/>
    <a:srgbClr val="00234B"/>
    <a:srgbClr val="ED771A"/>
    <a:srgbClr val="FF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78" autoAdjust="0"/>
    <p:restoredTop sz="81541" autoAdjust="0"/>
  </p:normalViewPr>
  <p:slideViewPr>
    <p:cSldViewPr snapToGrid="0" showGuides="1">
      <p:cViewPr>
        <p:scale>
          <a:sx n="79" d="100"/>
          <a:sy n="79" d="100"/>
        </p:scale>
        <p:origin x="-996" y="84"/>
      </p:cViewPr>
      <p:guideLst>
        <p:guide orient="horz" pos="162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9" d="100"/>
        <a:sy n="79" d="100"/>
      </p:scale>
      <p:origin x="0" y="0"/>
    </p:cViewPr>
  </p:sorterViewPr>
  <p:notesViewPr>
    <p:cSldViewPr snapToGrid="0">
      <p:cViewPr varScale="1">
        <p:scale>
          <a:sx n="67" d="100"/>
          <a:sy n="67" d="100"/>
        </p:scale>
        <p:origin x="-3168" y="-8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presProps" Target="pres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61"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viewProps" Target="viewProps.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5/29/2017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xmlns=""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260475" y="685800"/>
            <a:ext cx="6096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905000" y="457200"/>
            <a:ext cx="0" cy="8001000"/>
          </a:xfrm>
          <a:prstGeom prst="line">
            <a:avLst/>
          </a:prstGeom>
          <a:noFill/>
          <a:ln w="9525">
            <a:solidFill>
              <a:schemeClr val="tx1"/>
            </a:solidFill>
            <a:round/>
            <a:headEnd/>
            <a:tailEnd/>
          </a:ln>
          <a:effectLst/>
        </p:spPr>
        <p:txBody>
          <a:bodyPr/>
          <a:lstStyle/>
          <a:p>
            <a:endParaRPr lang="en-US"/>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&lt;Course Name&gt;				&lt;Lesson Name&gt;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XX-</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xmlns="" val="1122094422"/>
      </p:ext>
    </p:extLst>
  </p:cSld>
  <p:clrMap bg1="lt1" tx1="dk1" bg2="lt2" tx2="dk2" accent1="accent1" accent2="accent2" accent3="accent3" accent4="accent4" accent5="accent5" accent6="accent6" hlink="hlink" folHlink="folHlink"/>
  <p:hf dt="0"/>
  <p:notesStyle>
    <a:lvl1pPr marL="0" algn="l" defTabSz="779252" rtl="0" eaLnBrk="1" latinLnBrk="0" hangingPunct="1">
      <a:buClr>
        <a:srgbClr val="BDBD00"/>
      </a:buClr>
      <a:buFont typeface="Wingdings" pitchFamily="2" charset="2"/>
      <a:buChar char="q"/>
      <a:defRPr sz="900" kern="1200">
        <a:solidFill>
          <a:schemeClr val="tx1"/>
        </a:solidFill>
        <a:latin typeface="Arial" pitchFamily="34" charset="0"/>
        <a:ea typeface="+mn-ea"/>
        <a:cs typeface="Arial" pitchFamily="34" charset="0"/>
      </a:defRPr>
    </a:lvl1pPr>
    <a:lvl2pPr marL="389626" algn="l" defTabSz="779252" rtl="0" eaLnBrk="1" latinLnBrk="0" hangingPunct="1">
      <a:buClr>
        <a:srgbClr val="BDBD00"/>
      </a:buClr>
      <a:buFont typeface="Wingdings" pitchFamily="2" charset="2"/>
      <a:buChar char="q"/>
      <a:defRPr sz="900" kern="1200">
        <a:solidFill>
          <a:schemeClr val="tx1"/>
        </a:solidFill>
        <a:latin typeface="Arial" pitchFamily="34" charset="0"/>
        <a:ea typeface="+mn-ea"/>
        <a:cs typeface="Arial" pitchFamily="34" charset="0"/>
      </a:defRPr>
    </a:lvl2pPr>
    <a:lvl3pPr marL="779252" algn="l" defTabSz="779252" rtl="0" eaLnBrk="1" latinLnBrk="0" hangingPunct="1">
      <a:buClr>
        <a:srgbClr val="BDBD00"/>
      </a:buClr>
      <a:buFont typeface="Wingdings" pitchFamily="2" charset="2"/>
      <a:buChar char="q"/>
      <a:defRPr sz="900" kern="1200">
        <a:solidFill>
          <a:schemeClr val="tx1"/>
        </a:solidFill>
        <a:latin typeface="Arial" pitchFamily="34" charset="0"/>
        <a:ea typeface="+mn-ea"/>
        <a:cs typeface="Arial" pitchFamily="34" charset="0"/>
      </a:defRPr>
    </a:lvl3pPr>
    <a:lvl4pPr marL="1168878" algn="l" defTabSz="779252" rtl="0" eaLnBrk="1" latinLnBrk="0" hangingPunct="1">
      <a:buClr>
        <a:srgbClr val="BDBD00"/>
      </a:buClr>
      <a:buFont typeface="Wingdings" pitchFamily="2" charset="2"/>
      <a:buChar char="q"/>
      <a:defRPr sz="900" kern="1200">
        <a:solidFill>
          <a:schemeClr val="tx1"/>
        </a:solidFill>
        <a:latin typeface="Arial" pitchFamily="34" charset="0"/>
        <a:ea typeface="+mn-ea"/>
        <a:cs typeface="Arial" pitchFamily="34" charset="0"/>
      </a:defRPr>
    </a:lvl4pPr>
    <a:lvl5pPr marL="1558503" algn="l" defTabSz="779252" rtl="0" eaLnBrk="1" latinLnBrk="0" hangingPunct="1">
      <a:buClr>
        <a:srgbClr val="BDBD00"/>
      </a:buClr>
      <a:buFont typeface="Wingdings" pitchFamily="2" charset="2"/>
      <a:buChar char="q"/>
      <a:defRPr sz="900" kern="1200">
        <a:solidFill>
          <a:schemeClr val="tx1"/>
        </a:solidFill>
        <a:latin typeface="Arial" pitchFamily="34" charset="0"/>
        <a:ea typeface="+mn-ea"/>
        <a:cs typeface="Arial" pitchFamily="34" charset="0"/>
      </a:defRPr>
    </a:lvl5pPr>
    <a:lvl6pPr marL="1948129" algn="l" defTabSz="779252" rtl="0" eaLnBrk="1" latinLnBrk="0" hangingPunct="1">
      <a:defRPr sz="1000" kern="1200">
        <a:solidFill>
          <a:schemeClr val="tx1"/>
        </a:solidFill>
        <a:latin typeface="+mn-lt"/>
        <a:ea typeface="+mn-ea"/>
        <a:cs typeface="+mn-cs"/>
      </a:defRPr>
    </a:lvl6pPr>
    <a:lvl7pPr marL="2337755" algn="l" defTabSz="779252" rtl="0" eaLnBrk="1" latinLnBrk="0" hangingPunct="1">
      <a:defRPr sz="1000" kern="1200">
        <a:solidFill>
          <a:schemeClr val="tx1"/>
        </a:solidFill>
        <a:latin typeface="+mn-lt"/>
        <a:ea typeface="+mn-ea"/>
        <a:cs typeface="+mn-cs"/>
      </a:defRPr>
    </a:lvl7pPr>
    <a:lvl8pPr marL="2727381" algn="l" defTabSz="779252" rtl="0" eaLnBrk="1" latinLnBrk="0" hangingPunct="1">
      <a:defRPr sz="1000" kern="1200">
        <a:solidFill>
          <a:schemeClr val="tx1"/>
        </a:solidFill>
        <a:latin typeface="+mn-lt"/>
        <a:ea typeface="+mn-ea"/>
        <a:cs typeface="+mn-cs"/>
      </a:defRPr>
    </a:lvl8pPr>
    <a:lvl9pPr marL="3117007" algn="l" defTabSz="779252"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60475" y="685800"/>
            <a:ext cx="6096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Rot="1" noChangeAspect="1" noChangeArrowheads="1" noTextEdit="1"/>
          </p:cNvSpPr>
          <p:nvPr>
            <p:ph type="sldImg"/>
          </p:nvPr>
        </p:nvSpPr>
        <p:spPr>
          <a:xfrm>
            <a:off x="1192213" y="839788"/>
            <a:ext cx="6226175" cy="3503612"/>
          </a:xfrm>
          <a:ln/>
        </p:spPr>
      </p:sp>
      <p:sp>
        <p:nvSpPr>
          <p:cNvPr id="35844" name="Rectangle 4"/>
          <p:cNvSpPr>
            <a:spLocks noGrp="1" noChangeArrowheads="1"/>
          </p:cNvSpPr>
          <p:nvPr>
            <p:ph type="body" idx="1"/>
          </p:nvPr>
        </p:nvSpPr>
        <p:spPr>
          <a:xfrm>
            <a:off x="1981200" y="4572000"/>
            <a:ext cx="4648200" cy="3963988"/>
          </a:xfrm>
          <a:noFill/>
          <a:ln/>
        </p:spPr>
        <p:txBody>
          <a:bodyPr/>
          <a:lstStyle/>
          <a:p>
            <a:pPr eaLnBrk="1" hangingPunct="1"/>
            <a:endParaRPr lang="en-US" smtClean="0"/>
          </a:p>
        </p:txBody>
      </p:sp>
      <p:sp>
        <p:nvSpPr>
          <p:cNvPr id="35845" name="Text Box 5"/>
          <p:cNvSpPr txBox="1">
            <a:spLocks noChangeArrowheads="1"/>
          </p:cNvSpPr>
          <p:nvPr/>
        </p:nvSpPr>
        <p:spPr bwMode="auto">
          <a:xfrm>
            <a:off x="152400" y="1295400"/>
            <a:ext cx="1676400" cy="396875"/>
          </a:xfrm>
          <a:prstGeom prst="rect">
            <a:avLst/>
          </a:prstGeom>
          <a:noFill/>
          <a:ln w="9525">
            <a:noFill/>
            <a:miter lim="800000"/>
            <a:headEnd/>
            <a:tailEnd/>
          </a:ln>
        </p:spPr>
        <p:txBody>
          <a:bodyPr>
            <a:spAutoFit/>
          </a:bodyPr>
          <a:lstStyle/>
          <a:p>
            <a:r>
              <a:rPr lang="en-US" sz="1000" dirty="0">
                <a:latin typeface="Trebuchet MS" pitchFamily="34" charset="0"/>
              </a:rPr>
              <a:t>Explain the lesson coverage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tags" Target="../tags/tag8.xml"/><Relationship Id="rId7" Type="http://schemas.openxmlformats.org/officeDocument/2006/relationships/image" Target="../media/image3.jpeg"/><Relationship Id="rId2" Type="http://schemas.openxmlformats.org/officeDocument/2006/relationships/tags" Target="../tags/tag7.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9.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vmlDrawing" Target="../drawings/vmlDrawing3.vml"/><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tags" Target="../tags/tag22.xml"/><Relationship Id="rId7" Type="http://schemas.openxmlformats.org/officeDocument/2006/relationships/image" Target="../media/image14.png"/><Relationship Id="rId2" Type="http://schemas.openxmlformats.org/officeDocument/2006/relationships/tags" Target="../tags/tag21.xml"/><Relationship Id="rId1" Type="http://schemas.openxmlformats.org/officeDocument/2006/relationships/vmlDrawing" Target="../drawings/vmlDrawing6.vml"/><Relationship Id="rId6" Type="http://schemas.openxmlformats.org/officeDocument/2006/relationships/image" Target="../media/image13.png"/><Relationship Id="rId5" Type="http://schemas.openxmlformats.org/officeDocument/2006/relationships/oleObject" Target="../embeddings/oleObject6.bin"/><Relationship Id="rId4"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3.xml"/><Relationship Id="rId1" Type="http://schemas.openxmlformats.org/officeDocument/2006/relationships/vmlDrawing" Target="../drawings/vmlDrawing7.vml"/><Relationship Id="rId4" Type="http://schemas.openxmlformats.org/officeDocument/2006/relationships/oleObject" Target="../embeddings/oleObject7.bin"/></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vmlDrawing" Target="../drawings/vmlDrawing4.v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1" y="0"/>
          <a:ext cx="146538" cy="119063"/>
        </p:xfrm>
        <a:graphic>
          <a:graphicData uri="http://schemas.openxmlformats.org/presentationml/2006/ole">
            <p:oleObj spid="_x0000_s14340" name="think-cell Slide" r:id="rId6" imgW="360" imgH="360" progId="">
              <p:embed/>
            </p:oleObj>
          </a:graphicData>
        </a:graphic>
      </p:graphicFrame>
      <p:pic>
        <p:nvPicPr>
          <p:cNvPr id="6" name="Image 11" descr="GraphicTablet_shutterstock_73936774.jpg"/>
          <p:cNvPicPr>
            <a:picLocks noChangeAspect="1"/>
          </p:cNvPicPr>
          <p:nvPr userDrawn="1"/>
        </p:nvPicPr>
        <p:blipFill>
          <a:blip r:embed="rId7" cstate="print"/>
          <a:srcRect b="14021"/>
          <a:stretch>
            <a:fillRect/>
          </a:stretch>
        </p:blipFill>
        <p:spPr>
          <a:xfrm>
            <a:off x="1588" y="883526"/>
            <a:ext cx="9904413" cy="4259975"/>
          </a:xfrm>
          <a:prstGeom prst="rect">
            <a:avLst/>
          </a:prstGeom>
        </p:spPr>
      </p:pic>
      <p:sp>
        <p:nvSpPr>
          <p:cNvPr id="7" name="Rectangle 7"/>
          <p:cNvSpPr/>
          <p:nvPr userDrawn="1">
            <p:custDataLst>
              <p:tags r:id="rId2"/>
            </p:custDataLst>
          </p:nvPr>
        </p:nvSpPr>
        <p:spPr bwMode="auto">
          <a:xfrm>
            <a:off x="2" y="0"/>
            <a:ext cx="9906318" cy="20122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28173" tIns="36624" rIns="28173" bIns="36624" rtlCol="0" anchor="ctr"/>
          <a:lstStyle/>
          <a:p>
            <a:pPr algn="ctr" fontAlgn="auto">
              <a:spcBef>
                <a:spcPts val="0"/>
              </a:spcBef>
              <a:spcAft>
                <a:spcPts val="0"/>
              </a:spcAft>
            </a:pPr>
            <a:endParaRPr lang="en-US" sz="900" dirty="0" smtClean="0">
              <a:solidFill>
                <a:schemeClr val="bg1"/>
              </a:solidFill>
              <a:latin typeface="Arial"/>
              <a:cs typeface="Arial"/>
            </a:endParaRPr>
          </a:p>
        </p:txBody>
      </p:sp>
      <p:sp>
        <p:nvSpPr>
          <p:cNvPr id="9" name="Title 1"/>
          <p:cNvSpPr>
            <a:spLocks noGrp="1"/>
          </p:cNvSpPr>
          <p:nvPr>
            <p:ph type="ctrTitle" hasCustomPrompt="1"/>
            <p:custDataLst>
              <p:tags r:id="rId3"/>
            </p:custDataLst>
          </p:nvPr>
        </p:nvSpPr>
        <p:spPr>
          <a:xfrm>
            <a:off x="4943238" y="2208806"/>
            <a:ext cx="4915261" cy="823618"/>
          </a:xfrm>
        </p:spPr>
        <p:txBody>
          <a:bodyPr vert="horz" lIns="0" tIns="28173" rIns="28173" bIns="28173" rtlCol="0" anchor="t">
            <a:noAutofit/>
          </a:bodyPr>
          <a:lstStyle>
            <a:lvl1pPr marL="0" indent="0" algn="l" defTabSz="779202" rtl="0" eaLnBrk="1" latinLnBrk="0" hangingPunct="1">
              <a:lnSpc>
                <a:spcPct val="85000"/>
              </a:lnSpc>
              <a:spcBef>
                <a:spcPct val="0"/>
              </a:spcBef>
              <a:buNone/>
              <a:defRPr lang="en-US" sz="3700" b="0" kern="1200" dirty="0">
                <a:solidFill>
                  <a:schemeClr val="tx1"/>
                </a:solidFill>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0" name="Subtitle 2"/>
          <p:cNvSpPr>
            <a:spLocks noGrp="1"/>
          </p:cNvSpPr>
          <p:nvPr>
            <p:ph type="subTitle" idx="1" hasCustomPrompt="1"/>
            <p:custDataLst>
              <p:tags r:id="rId4"/>
            </p:custDataLst>
          </p:nvPr>
        </p:nvSpPr>
        <p:spPr>
          <a:xfrm>
            <a:off x="4940137" y="3324784"/>
            <a:ext cx="4918363" cy="710813"/>
          </a:xfrm>
        </p:spPr>
        <p:txBody>
          <a:bodyPr lIns="0" tIns="28173" rIns="28173" bIns="28173"/>
          <a:lstStyle>
            <a:lvl1pPr marL="0" indent="0" algn="l">
              <a:buNone/>
              <a:defRPr sz="1900" b="0">
                <a:solidFill>
                  <a:schemeClr val="tx1"/>
                </a:solidFill>
              </a:defRPr>
            </a:lvl1pPr>
            <a:lvl2pPr marL="389601" indent="0" algn="ctr">
              <a:buNone/>
              <a:defRPr>
                <a:solidFill>
                  <a:schemeClr val="tx1">
                    <a:tint val="75000"/>
                  </a:schemeClr>
                </a:solidFill>
              </a:defRPr>
            </a:lvl2pPr>
            <a:lvl3pPr marL="779202" indent="0" algn="ctr">
              <a:buNone/>
              <a:defRPr>
                <a:solidFill>
                  <a:schemeClr val="tx1">
                    <a:tint val="75000"/>
                  </a:schemeClr>
                </a:solidFill>
              </a:defRPr>
            </a:lvl3pPr>
            <a:lvl4pPr marL="1168803" indent="0" algn="ctr">
              <a:buNone/>
              <a:defRPr>
                <a:solidFill>
                  <a:schemeClr val="tx1">
                    <a:tint val="75000"/>
                  </a:schemeClr>
                </a:solidFill>
              </a:defRPr>
            </a:lvl4pPr>
            <a:lvl5pPr marL="1558405" indent="0" algn="ctr">
              <a:buNone/>
              <a:defRPr>
                <a:solidFill>
                  <a:schemeClr val="tx1">
                    <a:tint val="75000"/>
                  </a:schemeClr>
                </a:solidFill>
              </a:defRPr>
            </a:lvl5pPr>
            <a:lvl6pPr marL="1948006" indent="0" algn="ctr">
              <a:buNone/>
              <a:defRPr>
                <a:solidFill>
                  <a:schemeClr val="tx1">
                    <a:tint val="75000"/>
                  </a:schemeClr>
                </a:solidFill>
              </a:defRPr>
            </a:lvl6pPr>
            <a:lvl7pPr marL="2337607" indent="0" algn="ctr">
              <a:buNone/>
              <a:defRPr>
                <a:solidFill>
                  <a:schemeClr val="tx1">
                    <a:tint val="75000"/>
                  </a:schemeClr>
                </a:solidFill>
              </a:defRPr>
            </a:lvl7pPr>
            <a:lvl8pPr marL="2727209" indent="0" algn="ctr">
              <a:buNone/>
              <a:defRPr>
                <a:solidFill>
                  <a:schemeClr val="tx1">
                    <a:tint val="75000"/>
                  </a:schemeClr>
                </a:solidFill>
              </a:defRPr>
            </a:lvl8pPr>
            <a:lvl9pPr marL="3116810"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8" name="Image 10" descr="Capgemini_logo.jpg"/>
          <p:cNvPicPr>
            <a:picLocks noChangeAspect="1"/>
          </p:cNvPicPr>
          <p:nvPr userDrawn="1"/>
        </p:nvPicPr>
        <p:blipFill>
          <a:blip r:embed="rId8" cstate="print"/>
          <a:stretch>
            <a:fillRect/>
          </a:stretch>
        </p:blipFill>
        <p:spPr>
          <a:xfrm>
            <a:off x="735690" y="494028"/>
            <a:ext cx="2880000" cy="514535"/>
          </a:xfrm>
          <a:prstGeom prst="rect">
            <a:avLst/>
          </a:prstGeom>
        </p:spPr>
      </p:pic>
    </p:spTree>
    <p:extLst>
      <p:ext uri="{BB962C8B-B14F-4D97-AF65-F5344CB8AC3E}">
        <p14:creationId xmlns:p14="http://schemas.microsoft.com/office/powerpoint/2010/main" xmlns="" val="364609396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4767264"/>
            <a:ext cx="2133600" cy="273844"/>
          </a:xfrm>
          <a:prstGeom prst="rect">
            <a:avLst/>
          </a:prstGeom>
        </p:spPr>
        <p:txBody>
          <a:bodyPr/>
          <a:lstStyle/>
          <a:p>
            <a:fld id="{E125D57F-D058-4785-AE69-4051EF09BCDE}" type="datetime1">
              <a:rPr lang="en-US" smtClean="0"/>
              <a:pPr/>
              <a:t>5/29/2017</a:t>
            </a:fld>
            <a:endParaRPr lang="en-US"/>
          </a:p>
        </p:txBody>
      </p:sp>
      <p:sp>
        <p:nvSpPr>
          <p:cNvPr id="8" name="Footer Placeholder 7"/>
          <p:cNvSpPr>
            <a:spLocks noGrp="1"/>
          </p:cNvSpPr>
          <p:nvPr>
            <p:ph type="ftr" sz="quarter" idx="11"/>
          </p:nvPr>
        </p:nvSpPr>
        <p:spPr>
          <a:xfrm>
            <a:off x="3124200" y="4767264"/>
            <a:ext cx="2895600"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4767264"/>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603234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smtClean="0"/>
              <a:t>Click to edit Master title style</a:t>
            </a:r>
            <a:endParaRPr lang="en-US"/>
          </a:p>
        </p:txBody>
      </p:sp>
      <p:sp>
        <p:nvSpPr>
          <p:cNvPr id="3" name="Date Placeholder 2"/>
          <p:cNvSpPr>
            <a:spLocks noGrp="1"/>
          </p:cNvSpPr>
          <p:nvPr>
            <p:ph type="dt" sz="half" idx="10"/>
          </p:nvPr>
        </p:nvSpPr>
        <p:spPr>
          <a:xfrm>
            <a:off x="457200" y="4767264"/>
            <a:ext cx="2133600" cy="273844"/>
          </a:xfrm>
          <a:prstGeom prst="rect">
            <a:avLst/>
          </a:prstGeom>
        </p:spPr>
        <p:txBody>
          <a:bodyPr/>
          <a:lstStyle/>
          <a:p>
            <a:fld id="{0142EE93-3912-4F7A-A116-AD58C43B6D10}" type="datetime1">
              <a:rPr lang="en-US" smtClean="0"/>
              <a:pPr/>
              <a:t>5/29/2017</a:t>
            </a:fld>
            <a:endParaRPr lang="en-US"/>
          </a:p>
        </p:txBody>
      </p:sp>
      <p:sp>
        <p:nvSpPr>
          <p:cNvPr id="4" name="Footer Placeholder 3"/>
          <p:cNvSpPr>
            <a:spLocks noGrp="1"/>
          </p:cNvSpPr>
          <p:nvPr>
            <p:ph type="ftr" sz="quarter" idx="11"/>
          </p:nvPr>
        </p:nvSpPr>
        <p:spPr>
          <a:xfrm>
            <a:off x="3124200" y="4767264"/>
            <a:ext cx="2895600" cy="273844"/>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4767264"/>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14690651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4"/>
            <a:ext cx="2133600" cy="273844"/>
          </a:xfrm>
          <a:prstGeom prst="rect">
            <a:avLst/>
          </a:prstGeom>
        </p:spPr>
        <p:txBody>
          <a:bodyPr/>
          <a:lstStyle/>
          <a:p>
            <a:fld id="{CACDFF22-B6EA-4CED-A6CA-61C16E5EAB15}" type="datetime1">
              <a:rPr lang="en-US" smtClean="0"/>
              <a:pPr/>
              <a:t>5/29/2017</a:t>
            </a:fld>
            <a:endParaRPr lang="en-US"/>
          </a:p>
        </p:txBody>
      </p:sp>
      <p:sp>
        <p:nvSpPr>
          <p:cNvPr id="3" name="Footer Placeholder 2"/>
          <p:cNvSpPr>
            <a:spLocks noGrp="1"/>
          </p:cNvSpPr>
          <p:nvPr>
            <p:ph type="ftr" sz="quarter" idx="11"/>
          </p:nvPr>
        </p:nvSpPr>
        <p:spPr>
          <a:xfrm>
            <a:off x="3124200" y="4767264"/>
            <a:ext cx="2895600"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4767264"/>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16161237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9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4767264"/>
            <a:ext cx="2133600" cy="273844"/>
          </a:xfrm>
          <a:prstGeom prst="rect">
            <a:avLst/>
          </a:prstGeom>
        </p:spPr>
        <p:txBody>
          <a:bodyPr/>
          <a:lstStyle/>
          <a:p>
            <a:fld id="{A0410464-921E-44DE-8661-BEFE8F21C728}" type="datetime1">
              <a:rPr lang="en-US" smtClean="0"/>
              <a:pPr/>
              <a:t>5/29/2017</a:t>
            </a:fld>
            <a:endParaRPr lang="en-US"/>
          </a:p>
        </p:txBody>
      </p:sp>
      <p:sp>
        <p:nvSpPr>
          <p:cNvPr id="6" name="Footer Placeholder 5"/>
          <p:cNvSpPr>
            <a:spLocks noGrp="1"/>
          </p:cNvSpPr>
          <p:nvPr>
            <p:ph type="ftr" sz="quarter" idx="11"/>
          </p:nvPr>
        </p:nvSpPr>
        <p:spPr>
          <a:xfrm>
            <a:off x="3124200" y="4767264"/>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4"/>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40810021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4767264"/>
            <a:ext cx="2133600" cy="273844"/>
          </a:xfrm>
          <a:prstGeom prst="rect">
            <a:avLst/>
          </a:prstGeom>
        </p:spPr>
        <p:txBody>
          <a:bodyPr/>
          <a:lstStyle/>
          <a:p>
            <a:fld id="{24E67F5D-EE00-4A60-BE82-D0881C03BA66}" type="datetime1">
              <a:rPr lang="en-US" smtClean="0"/>
              <a:pPr/>
              <a:t>5/29/2017</a:t>
            </a:fld>
            <a:endParaRPr lang="en-US"/>
          </a:p>
        </p:txBody>
      </p:sp>
      <p:sp>
        <p:nvSpPr>
          <p:cNvPr id="6" name="Footer Placeholder 5"/>
          <p:cNvSpPr>
            <a:spLocks noGrp="1"/>
          </p:cNvSpPr>
          <p:nvPr>
            <p:ph type="ftr" sz="quarter" idx="11"/>
          </p:nvPr>
        </p:nvSpPr>
        <p:spPr>
          <a:xfrm>
            <a:off x="3124200" y="4767264"/>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4"/>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35028776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7264"/>
            <a:ext cx="2133600" cy="273844"/>
          </a:xfrm>
          <a:prstGeom prst="rect">
            <a:avLst/>
          </a:prstGeom>
        </p:spPr>
        <p:txBody>
          <a:bodyPr/>
          <a:lstStyle/>
          <a:p>
            <a:fld id="{92453C69-B6DB-4482-9D7D-A9D66B2576A4}" type="datetime1">
              <a:rPr lang="en-US" smtClean="0"/>
              <a:pPr/>
              <a:t>5/29/2017</a:t>
            </a:fld>
            <a:endParaRPr lang="en-US"/>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38249681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lvl1pPr>
              <a:defRPr b="1"/>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7264"/>
            <a:ext cx="2133600" cy="273844"/>
          </a:xfrm>
          <a:prstGeom prst="rect">
            <a:avLst/>
          </a:prstGeom>
        </p:spPr>
        <p:txBody>
          <a:bodyPr/>
          <a:lstStyle/>
          <a:p>
            <a:fld id="{CE1D0F29-5A92-4827-9A0E-CF6BC89C19B0}" type="datetime1">
              <a:rPr lang="en-US" smtClean="0"/>
              <a:pPr/>
              <a:t>5/29/2017</a:t>
            </a:fld>
            <a:endParaRPr lang="en-US"/>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10749971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lvl1pPr>
              <a:defRPr b="1"/>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2914650"/>
            <a:ext cx="6400800" cy="1314450"/>
          </a:xfrm>
        </p:spPr>
        <p:txBody>
          <a:bodyPr>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4767264"/>
            <a:ext cx="2133600" cy="273844"/>
          </a:xfrm>
          <a:prstGeom prst="rect">
            <a:avLst/>
          </a:prstGeom>
        </p:spPr>
        <p:txBody>
          <a:bodyPr/>
          <a:lstStyle/>
          <a:p>
            <a:fld id="{1B09E437-E805-4B6F-B83F-3A554894CB63}" type="datetime1">
              <a:rPr lang="en-US" smtClean="0"/>
              <a:pPr/>
              <a:t>5/29/2017</a:t>
            </a:fld>
            <a:endParaRPr lang="en-US"/>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398055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4767264"/>
            <a:ext cx="2133600" cy="273844"/>
          </a:xfrm>
          <a:prstGeom prst="rect">
            <a:avLst/>
          </a:prstGeom>
        </p:spPr>
        <p:txBody>
          <a:bodyPr/>
          <a:lstStyle/>
          <a:p>
            <a:fld id="{2727887C-E3D9-4956-B241-0D7B3E50E8A2}" type="datetime1">
              <a:rPr lang="en-US" smtClean="0"/>
              <a:pPr/>
              <a:t>5/29/2017</a:t>
            </a:fld>
            <a:endParaRPr lang="en-US"/>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37531576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4767264"/>
            <a:ext cx="2133600" cy="273844"/>
          </a:xfrm>
          <a:prstGeom prst="rect">
            <a:avLst/>
          </a:prstGeom>
        </p:spPr>
        <p:txBody>
          <a:bodyPr/>
          <a:lstStyle/>
          <a:p>
            <a:fld id="{75850057-C325-4AB0-8C0E-59DC42E45BBA}" type="datetime1">
              <a:rPr lang="en-US" smtClean="0"/>
              <a:pPr/>
              <a:t>5/29/2017</a:t>
            </a:fld>
            <a:endParaRPr lang="en-US"/>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2156211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1" y="1"/>
          <a:ext cx="135749" cy="107989"/>
        </p:xfrm>
        <a:graphic>
          <a:graphicData uri="http://schemas.openxmlformats.org/presentationml/2006/ole">
            <p:oleObj spid="_x0000_s15364"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298516" y="1121076"/>
            <a:ext cx="8845484" cy="3482813"/>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xmlns="" val="390540968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4767264"/>
            <a:ext cx="2133600" cy="273844"/>
          </a:xfrm>
          <a:prstGeom prst="rect">
            <a:avLst/>
          </a:prstGeom>
        </p:spPr>
        <p:txBody>
          <a:bodyPr/>
          <a:lstStyle/>
          <a:p>
            <a:fld id="{BD9E8221-FB7D-4883-86F6-263E75469167}" type="datetime1">
              <a:rPr lang="en-US" smtClean="0"/>
              <a:pPr/>
              <a:t>5/29/2017</a:t>
            </a:fld>
            <a:endParaRPr lang="en-US"/>
          </a:p>
        </p:txBody>
      </p:sp>
      <p:sp>
        <p:nvSpPr>
          <p:cNvPr id="6" name="Footer Placeholder 5"/>
          <p:cNvSpPr>
            <a:spLocks noGrp="1"/>
          </p:cNvSpPr>
          <p:nvPr>
            <p:ph type="ftr" sz="quarter" idx="11"/>
          </p:nvPr>
        </p:nvSpPr>
        <p:spPr>
          <a:xfrm>
            <a:off x="3124200" y="4767264"/>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4"/>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18445858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4767264"/>
            <a:ext cx="2133600" cy="273844"/>
          </a:xfrm>
          <a:prstGeom prst="rect">
            <a:avLst/>
          </a:prstGeom>
        </p:spPr>
        <p:txBody>
          <a:bodyPr/>
          <a:lstStyle/>
          <a:p>
            <a:fld id="{E125D57F-D058-4785-AE69-4051EF09BCDE}" type="datetime1">
              <a:rPr lang="en-US" smtClean="0"/>
              <a:pPr/>
              <a:t>5/29/2017</a:t>
            </a:fld>
            <a:endParaRPr lang="en-US"/>
          </a:p>
        </p:txBody>
      </p:sp>
      <p:sp>
        <p:nvSpPr>
          <p:cNvPr id="8" name="Footer Placeholder 7"/>
          <p:cNvSpPr>
            <a:spLocks noGrp="1"/>
          </p:cNvSpPr>
          <p:nvPr>
            <p:ph type="ftr" sz="quarter" idx="11"/>
          </p:nvPr>
        </p:nvSpPr>
        <p:spPr>
          <a:xfrm>
            <a:off x="3124200" y="4767264"/>
            <a:ext cx="2895600"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4767264"/>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6032346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smtClean="0"/>
              <a:t>Click to edit Master title style</a:t>
            </a:r>
            <a:endParaRPr lang="en-US"/>
          </a:p>
        </p:txBody>
      </p:sp>
      <p:sp>
        <p:nvSpPr>
          <p:cNvPr id="3" name="Date Placeholder 2"/>
          <p:cNvSpPr>
            <a:spLocks noGrp="1"/>
          </p:cNvSpPr>
          <p:nvPr>
            <p:ph type="dt" sz="half" idx="10"/>
          </p:nvPr>
        </p:nvSpPr>
        <p:spPr>
          <a:xfrm>
            <a:off x="457200" y="4767264"/>
            <a:ext cx="2133600" cy="273844"/>
          </a:xfrm>
          <a:prstGeom prst="rect">
            <a:avLst/>
          </a:prstGeom>
        </p:spPr>
        <p:txBody>
          <a:bodyPr/>
          <a:lstStyle/>
          <a:p>
            <a:fld id="{0142EE93-3912-4F7A-A116-AD58C43B6D10}" type="datetime1">
              <a:rPr lang="en-US" smtClean="0"/>
              <a:pPr/>
              <a:t>5/29/2017</a:t>
            </a:fld>
            <a:endParaRPr lang="en-US"/>
          </a:p>
        </p:txBody>
      </p:sp>
      <p:sp>
        <p:nvSpPr>
          <p:cNvPr id="4" name="Footer Placeholder 3"/>
          <p:cNvSpPr>
            <a:spLocks noGrp="1"/>
          </p:cNvSpPr>
          <p:nvPr>
            <p:ph type="ftr" sz="quarter" idx="11"/>
          </p:nvPr>
        </p:nvSpPr>
        <p:spPr>
          <a:xfrm>
            <a:off x="3124200" y="4767264"/>
            <a:ext cx="2895600" cy="273844"/>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4767264"/>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14690651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4"/>
            <a:ext cx="2133600" cy="273844"/>
          </a:xfrm>
          <a:prstGeom prst="rect">
            <a:avLst/>
          </a:prstGeom>
        </p:spPr>
        <p:txBody>
          <a:bodyPr/>
          <a:lstStyle/>
          <a:p>
            <a:fld id="{CACDFF22-B6EA-4CED-A6CA-61C16E5EAB15}" type="datetime1">
              <a:rPr lang="en-US" smtClean="0"/>
              <a:pPr/>
              <a:t>5/29/2017</a:t>
            </a:fld>
            <a:endParaRPr lang="en-US"/>
          </a:p>
        </p:txBody>
      </p:sp>
      <p:sp>
        <p:nvSpPr>
          <p:cNvPr id="3" name="Footer Placeholder 2"/>
          <p:cNvSpPr>
            <a:spLocks noGrp="1"/>
          </p:cNvSpPr>
          <p:nvPr>
            <p:ph type="ftr" sz="quarter" idx="11"/>
          </p:nvPr>
        </p:nvSpPr>
        <p:spPr>
          <a:xfrm>
            <a:off x="3124200" y="4767264"/>
            <a:ext cx="2895600"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4767264"/>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16161237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4767264"/>
            <a:ext cx="2133600" cy="273844"/>
          </a:xfrm>
          <a:prstGeom prst="rect">
            <a:avLst/>
          </a:prstGeom>
        </p:spPr>
        <p:txBody>
          <a:bodyPr/>
          <a:lstStyle/>
          <a:p>
            <a:fld id="{A0410464-921E-44DE-8661-BEFE8F21C728}" type="datetime1">
              <a:rPr lang="en-US" smtClean="0"/>
              <a:pPr/>
              <a:t>5/29/2017</a:t>
            </a:fld>
            <a:endParaRPr lang="en-US"/>
          </a:p>
        </p:txBody>
      </p:sp>
      <p:sp>
        <p:nvSpPr>
          <p:cNvPr id="6" name="Footer Placeholder 5"/>
          <p:cNvSpPr>
            <a:spLocks noGrp="1"/>
          </p:cNvSpPr>
          <p:nvPr>
            <p:ph type="ftr" sz="quarter" idx="11"/>
          </p:nvPr>
        </p:nvSpPr>
        <p:spPr>
          <a:xfrm>
            <a:off x="3124200" y="4767264"/>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4"/>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40810021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4767264"/>
            <a:ext cx="2133600" cy="273844"/>
          </a:xfrm>
          <a:prstGeom prst="rect">
            <a:avLst/>
          </a:prstGeom>
        </p:spPr>
        <p:txBody>
          <a:bodyPr/>
          <a:lstStyle/>
          <a:p>
            <a:fld id="{24E67F5D-EE00-4A60-BE82-D0881C03BA66}" type="datetime1">
              <a:rPr lang="en-US" smtClean="0"/>
              <a:pPr/>
              <a:t>5/29/2017</a:t>
            </a:fld>
            <a:endParaRPr lang="en-US"/>
          </a:p>
        </p:txBody>
      </p:sp>
      <p:sp>
        <p:nvSpPr>
          <p:cNvPr id="6" name="Footer Placeholder 5"/>
          <p:cNvSpPr>
            <a:spLocks noGrp="1"/>
          </p:cNvSpPr>
          <p:nvPr>
            <p:ph type="ftr" sz="quarter" idx="11"/>
          </p:nvPr>
        </p:nvSpPr>
        <p:spPr>
          <a:xfrm>
            <a:off x="3124200" y="4767264"/>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4"/>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35028776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7264"/>
            <a:ext cx="2133600" cy="273844"/>
          </a:xfrm>
          <a:prstGeom prst="rect">
            <a:avLst/>
          </a:prstGeom>
        </p:spPr>
        <p:txBody>
          <a:bodyPr/>
          <a:lstStyle/>
          <a:p>
            <a:fld id="{92453C69-B6DB-4482-9D7D-A9D66B2576A4}" type="datetime1">
              <a:rPr lang="en-US" smtClean="0"/>
              <a:pPr/>
              <a:t>5/29/2017</a:t>
            </a:fld>
            <a:endParaRPr lang="en-US"/>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38249681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lvl1pPr>
              <a:defRPr b="1"/>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7264"/>
            <a:ext cx="2133600" cy="273844"/>
          </a:xfrm>
          <a:prstGeom prst="rect">
            <a:avLst/>
          </a:prstGeom>
        </p:spPr>
        <p:txBody>
          <a:bodyPr/>
          <a:lstStyle/>
          <a:p>
            <a:fld id="{CE1D0F29-5A92-4827-9A0E-CF6BC89C19B0}" type="datetime1">
              <a:rPr lang="en-US" smtClean="0"/>
              <a:pPr/>
              <a:t>5/29/2017</a:t>
            </a:fld>
            <a:endParaRPr lang="en-US"/>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10749971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nvGraphicFramePr>
        <p:xfrm>
          <a:off x="0" y="0"/>
          <a:ext cx="135749" cy="107989"/>
        </p:xfrm>
        <a:graphic>
          <a:graphicData uri="http://schemas.openxmlformats.org/presentationml/2006/ole">
            <p:oleObj spid="_x0000_s69634" name="think-cell Slide" r:id="rId5" imgW="360" imgH="360" progId="">
              <p:embed/>
            </p:oleObj>
          </a:graphicData>
        </a:graphic>
      </p:graphicFrame>
      <p:sp>
        <p:nvSpPr>
          <p:cNvPr id="7" name="Rectangle 6"/>
          <p:cNvSpPr/>
          <p:nvPr userDrawn="1">
            <p:custDataLst>
              <p:tags r:id="rId2"/>
            </p:custDataLst>
          </p:nvPr>
        </p:nvSpPr>
        <p:spPr>
          <a:xfrm>
            <a:off x="4527501" y="4785622"/>
            <a:ext cx="4045000" cy="210785"/>
          </a:xfrm>
          <a:prstGeom prst="rect">
            <a:avLst/>
          </a:prstGeom>
        </p:spPr>
        <p:txBody>
          <a:bodyPr wrap="square" lIns="28173" tIns="28173" rIns="0" bIns="28173" anchor="b" anchorCtr="0">
            <a:spAutoFit/>
          </a:bodyPr>
          <a:lstStyle/>
          <a:p>
            <a:pPr algn="r"/>
            <a:r>
              <a:rPr lang="en-US" sz="500" b="0" dirty="0">
                <a:solidFill>
                  <a:schemeClr val="bg1"/>
                </a:solidFill>
                <a:latin typeface="Arial" pitchFamily="34" charset="0"/>
                <a:cs typeface="Arial" pitchFamily="34" charset="0"/>
              </a:rPr>
              <a:t>The information contained in this presentation is </a:t>
            </a:r>
            <a:r>
              <a:rPr lang="en-US" sz="500" b="0" dirty="0" smtClean="0">
                <a:solidFill>
                  <a:schemeClr val="bg1"/>
                </a:solidFill>
                <a:latin typeface="Arial" pitchFamily="34" charset="0"/>
                <a:cs typeface="Arial" pitchFamily="34" charset="0"/>
              </a:rPr>
              <a:t>proprietary.</a:t>
            </a:r>
          </a:p>
          <a:p>
            <a:pPr marL="0" marR="0" indent="0" algn="r" defTabSz="816200" rtl="0" eaLnBrk="1" fontAlgn="auto" latinLnBrk="0" hangingPunct="1">
              <a:lnSpc>
                <a:spcPct val="100000"/>
              </a:lnSpc>
              <a:spcBef>
                <a:spcPts val="0"/>
              </a:spcBef>
              <a:spcAft>
                <a:spcPts val="0"/>
              </a:spcAft>
              <a:buClrTx/>
              <a:buSzTx/>
              <a:buFontTx/>
              <a:buNone/>
              <a:tabLst/>
              <a:defRPr/>
            </a:pPr>
            <a:r>
              <a:rPr lang="en-US" sz="500" b="0" dirty="0" smtClean="0">
                <a:solidFill>
                  <a:schemeClr val="bg1"/>
                </a:solidFill>
                <a:latin typeface="Arial" pitchFamily="34" charset="0"/>
                <a:cs typeface="Arial" pitchFamily="34" charset="0"/>
              </a:rPr>
              <a:t>© 2014 </a:t>
            </a:r>
            <a:r>
              <a:rPr lang="en-US" sz="500" b="0" dirty="0">
                <a:solidFill>
                  <a:schemeClr val="bg1"/>
                </a:solidFill>
                <a:latin typeface="Arial" pitchFamily="34" charset="0"/>
                <a:cs typeface="Arial" pitchFamily="34" charset="0"/>
              </a:rPr>
              <a:t>Capgemini. All rights </a:t>
            </a:r>
            <a:r>
              <a:rPr lang="en-US" sz="500" b="0" dirty="0" smtClean="0">
                <a:solidFill>
                  <a:schemeClr val="bg1"/>
                </a:solidFill>
                <a:latin typeface="Arial" pitchFamily="34" charset="0"/>
                <a:cs typeface="Arial" pitchFamily="34" charset="0"/>
              </a:rPr>
              <a:t>reserved. Rightshore</a:t>
            </a:r>
            <a:r>
              <a:rPr lang="en-US" sz="500" b="0" baseline="30000" dirty="0" smtClean="0">
                <a:solidFill>
                  <a:schemeClr val="bg1"/>
                </a:solidFill>
                <a:latin typeface="Arial" pitchFamily="34" charset="0"/>
                <a:cs typeface="Arial" pitchFamily="34" charset="0"/>
              </a:rPr>
              <a:t>®  </a:t>
            </a:r>
            <a:r>
              <a:rPr lang="en-US" sz="500" b="0" baseline="0" dirty="0" smtClean="0">
                <a:solidFill>
                  <a:schemeClr val="bg1"/>
                </a:solidFill>
                <a:latin typeface="Arial" pitchFamily="34" charset="0"/>
                <a:cs typeface="Arial" pitchFamily="34" charset="0"/>
              </a:rPr>
              <a:t>is a trademark belonging to Capgemini.</a:t>
            </a:r>
            <a:endParaRPr lang="en-US" sz="500" b="0" kern="0" noProof="1" smtClean="0">
              <a:solidFill>
                <a:schemeClr val="bg1"/>
              </a:solidFill>
              <a:latin typeface="Arial" pitchFamily="34" charset="0"/>
              <a:cs typeface="Arial" pitchFamily="34" charset="0"/>
            </a:endParaRPr>
          </a:p>
        </p:txBody>
      </p:sp>
      <p:sp>
        <p:nvSpPr>
          <p:cNvPr id="10" name="Rectangle 9"/>
          <p:cNvSpPr>
            <a:spLocks noChangeArrowheads="1"/>
          </p:cNvSpPr>
          <p:nvPr userDrawn="1">
            <p:custDataLst>
              <p:tags r:id="rId3"/>
            </p:custDataLst>
          </p:nvPr>
        </p:nvSpPr>
        <p:spPr bwMode="gray">
          <a:xfrm>
            <a:off x="1021004" y="2769919"/>
            <a:ext cx="3932160" cy="1511693"/>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06792" tIns="43420" rIns="184075" bIns="122717" rtlCol="0" anchor="b"/>
          <a:lstStyle/>
          <a:p>
            <a:pPr marL="0" marR="0" indent="0" algn="just" defTabSz="888816" rtl="0" eaLnBrk="1" fontAlgn="auto" latinLnBrk="0" hangingPunct="1">
              <a:lnSpc>
                <a:spcPct val="100000"/>
              </a:lnSpc>
              <a:spcBef>
                <a:spcPts val="0"/>
              </a:spcBef>
              <a:spcAft>
                <a:spcPts val="0"/>
              </a:spcAft>
              <a:buClrTx/>
              <a:buSzTx/>
              <a:buFontTx/>
              <a:buNone/>
              <a:tabLst/>
              <a:defRPr/>
            </a:pPr>
            <a:r>
              <a:rPr lang="en-US" sz="1500" b="1" dirty="0" smtClean="0">
                <a:solidFill>
                  <a:schemeClr val="bg1"/>
                </a:solidFill>
                <a:latin typeface="Arial"/>
                <a:cs typeface="Arial"/>
              </a:rPr>
              <a:t>About Capgemini</a:t>
            </a:r>
            <a:endParaRPr lang="en-US" sz="900" dirty="0" smtClean="0">
              <a:solidFill>
                <a:schemeClr val="bg1"/>
              </a:solidFill>
              <a:latin typeface="Arial" pitchFamily="34" charset="0"/>
              <a:cs typeface="Arial" pitchFamily="34" charset="0"/>
            </a:endParaRPr>
          </a:p>
          <a:p>
            <a:pPr marL="0" indent="0" algn="just"/>
            <a:endParaRPr lang="en-US" sz="900" dirty="0" smtClean="0">
              <a:solidFill>
                <a:schemeClr val="bg1"/>
              </a:solidFill>
              <a:latin typeface="Arial" pitchFamily="34" charset="0"/>
              <a:cs typeface="Arial" pitchFamily="34" charset="0"/>
            </a:endParaRPr>
          </a:p>
          <a:p>
            <a:pPr marL="0" indent="0" algn="just"/>
            <a:r>
              <a:rPr lang="en-US" sz="900" dirty="0" smtClean="0">
                <a:solidFill>
                  <a:schemeClr val="bg1"/>
                </a:solidFill>
                <a:latin typeface="Arial" pitchFamily="34" charset="0"/>
                <a:cs typeface="Arial" pitchFamily="34" charset="0"/>
              </a:rPr>
              <a:t>With almost 140,000 </a:t>
            </a:r>
            <a:r>
              <a:rPr lang="en-US" sz="900" dirty="0">
                <a:solidFill>
                  <a:schemeClr val="bg1"/>
                </a:solidFill>
                <a:latin typeface="Arial" pitchFamily="34" charset="0"/>
                <a:cs typeface="Arial" pitchFamily="34" charset="0"/>
              </a:rPr>
              <a:t>people in </a:t>
            </a:r>
            <a:r>
              <a:rPr lang="en-US" sz="900" dirty="0" smtClean="0">
                <a:solidFill>
                  <a:schemeClr val="bg1"/>
                </a:solidFill>
                <a:latin typeface="Arial" pitchFamily="34" charset="0"/>
                <a:cs typeface="Arial" pitchFamily="34" charset="0"/>
              </a:rPr>
              <a:t>over 40 </a:t>
            </a:r>
            <a:r>
              <a:rPr lang="en-US" sz="900" dirty="0">
                <a:solidFill>
                  <a:schemeClr val="bg1"/>
                </a:solidFill>
                <a:latin typeface="Arial" pitchFamily="34" charset="0"/>
                <a:cs typeface="Arial" pitchFamily="34" charset="0"/>
              </a:rPr>
              <a:t>countries, Capgemini is one of the world's foremost providers of consulting, technology and outsourcing services. The Group reported </a:t>
            </a:r>
            <a:r>
              <a:rPr lang="en-US" sz="900" dirty="0" smtClean="0">
                <a:solidFill>
                  <a:schemeClr val="bg1"/>
                </a:solidFill>
                <a:latin typeface="Arial" pitchFamily="34" charset="0"/>
                <a:cs typeface="Arial" pitchFamily="34" charset="0"/>
              </a:rPr>
              <a:t>2013</a:t>
            </a:r>
            <a:r>
              <a:rPr lang="en-US" sz="900" baseline="0" dirty="0" smtClean="0">
                <a:solidFill>
                  <a:schemeClr val="bg1"/>
                </a:solidFill>
                <a:latin typeface="Arial" pitchFamily="34" charset="0"/>
                <a:cs typeface="Arial" pitchFamily="34" charset="0"/>
              </a:rPr>
              <a:t> </a:t>
            </a:r>
            <a:r>
              <a:rPr lang="en-US" sz="900" dirty="0" smtClean="0">
                <a:solidFill>
                  <a:schemeClr val="bg1"/>
                </a:solidFill>
                <a:latin typeface="Arial" pitchFamily="34" charset="0"/>
                <a:cs typeface="Arial" pitchFamily="34" charset="0"/>
              </a:rPr>
              <a:t>global </a:t>
            </a:r>
            <a:r>
              <a:rPr lang="en-US" sz="900" dirty="0">
                <a:solidFill>
                  <a:schemeClr val="bg1"/>
                </a:solidFill>
                <a:latin typeface="Arial" pitchFamily="34" charset="0"/>
                <a:cs typeface="Arial" pitchFamily="34" charset="0"/>
              </a:rPr>
              <a:t>revenues of </a:t>
            </a:r>
            <a:r>
              <a:rPr lang="en-US" sz="900" dirty="0" smtClean="0">
                <a:solidFill>
                  <a:schemeClr val="bg1"/>
                </a:solidFill>
                <a:latin typeface="Arial" pitchFamily="34" charset="0"/>
                <a:cs typeface="Arial" pitchFamily="34" charset="0"/>
              </a:rPr>
              <a:t> EUR 10.1 </a:t>
            </a:r>
            <a:r>
              <a:rPr lang="en-US" sz="900" dirty="0">
                <a:solidFill>
                  <a:schemeClr val="bg1"/>
                </a:solidFill>
                <a:latin typeface="Arial" pitchFamily="34" charset="0"/>
                <a:cs typeface="Arial" pitchFamily="34" charset="0"/>
              </a:rPr>
              <a:t>billion.</a:t>
            </a:r>
          </a:p>
          <a:p>
            <a:pPr marL="0" indent="0" algn="just"/>
            <a:r>
              <a:rPr lang="en-US" sz="900" dirty="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a:t>
            </a:r>
            <a:r>
              <a:rPr lang="en-US" sz="900" baseline="30000" dirty="0">
                <a:solidFill>
                  <a:schemeClr val="bg1"/>
                </a:solidFill>
                <a:latin typeface="Arial" pitchFamily="34" charset="0"/>
                <a:cs typeface="Arial" pitchFamily="34" charset="0"/>
              </a:rPr>
              <a:t>TM</a:t>
            </a:r>
            <a:r>
              <a:rPr lang="en-US" sz="900" dirty="0">
                <a:solidFill>
                  <a:schemeClr val="bg1"/>
                </a:solidFill>
                <a:latin typeface="Arial" pitchFamily="34" charset="0"/>
                <a:cs typeface="Arial" pitchFamily="34" charset="0"/>
              </a:rPr>
              <a:t>, and draws on Rightshore</a:t>
            </a:r>
            <a:r>
              <a:rPr lang="en-US" sz="900" b="1" baseline="30000" dirty="0">
                <a:solidFill>
                  <a:schemeClr val="bg1"/>
                </a:solidFill>
                <a:latin typeface="Arial" pitchFamily="34" charset="0"/>
                <a:cs typeface="Arial" pitchFamily="34" charset="0"/>
              </a:rPr>
              <a:t> ®</a:t>
            </a:r>
            <a:r>
              <a:rPr lang="en-US" sz="900" dirty="0">
                <a:solidFill>
                  <a:schemeClr val="bg1"/>
                </a:solidFill>
                <a:latin typeface="Arial" pitchFamily="34" charset="0"/>
                <a:cs typeface="Arial" pitchFamily="34" charset="0"/>
              </a:rPr>
              <a:t>, its worldwide delivery model</a:t>
            </a:r>
            <a:r>
              <a:rPr lang="en-US" sz="900" dirty="0" smtClean="0">
                <a:solidFill>
                  <a:schemeClr val="bg1"/>
                </a:solidFill>
                <a:latin typeface="Arial" pitchFamily="34" charset="0"/>
                <a:cs typeface="Arial" pitchFamily="34" charset="0"/>
              </a:rPr>
              <a:t>.</a:t>
            </a:r>
            <a:endParaRPr lang="en-US" sz="900" dirty="0">
              <a:solidFill>
                <a:schemeClr val="bg1"/>
              </a:solidFill>
              <a:latin typeface="Arial" pitchFamily="34" charset="0"/>
              <a:cs typeface="Arial" pitchFamily="34" charset="0"/>
            </a:endParaRPr>
          </a:p>
        </p:txBody>
      </p:sp>
      <p:pic>
        <p:nvPicPr>
          <p:cNvPr id="11" name="Image 10" descr="ppt_Label_CBE.png"/>
          <p:cNvPicPr>
            <a:picLocks noChangeAspect="1"/>
          </p:cNvPicPr>
          <p:nvPr userDrawn="1"/>
        </p:nvPicPr>
        <p:blipFill>
          <a:blip r:embed="rId6" cstate="email"/>
          <a:stretch>
            <a:fillRect/>
          </a:stretch>
        </p:blipFill>
        <p:spPr>
          <a:xfrm>
            <a:off x="751798" y="2594015"/>
            <a:ext cx="531692" cy="432000"/>
          </a:xfrm>
          <a:prstGeom prst="rect">
            <a:avLst/>
          </a:prstGeom>
        </p:spPr>
      </p:pic>
      <p:pic>
        <p:nvPicPr>
          <p:cNvPr id="8" name="Image 7" descr="Locations_Map_2014.png"/>
          <p:cNvPicPr>
            <a:picLocks noChangeAspect="1"/>
          </p:cNvPicPr>
          <p:nvPr userDrawn="1"/>
        </p:nvPicPr>
        <p:blipFill>
          <a:blip r:embed="rId7" cstate="print"/>
          <a:stretch>
            <a:fillRect/>
          </a:stretch>
        </p:blipFill>
        <p:spPr>
          <a:xfrm>
            <a:off x="5042446" y="2532039"/>
            <a:ext cx="3595355" cy="1404000"/>
          </a:xfrm>
          <a:prstGeom prst="rect">
            <a:avLst/>
          </a:prstGeom>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46538" cy="119063"/>
        </p:xfrm>
        <a:graphic>
          <a:graphicData uri="http://schemas.openxmlformats.org/presentationml/2006/ole">
            <p:oleObj spid="_x0000_s70658" name="think-cell Slide" r:id="rId4" imgW="360" imgH="360" progId="">
              <p:embed/>
            </p:oleObj>
          </a:graphicData>
        </a:graphic>
      </p:graphicFrame>
      <p:sp>
        <p:nvSpPr>
          <p:cNvPr id="4" name="Rectangle 3"/>
          <p:cNvSpPr/>
          <p:nvPr userDrawn="1">
            <p:custDataLst>
              <p:tags r:id="rId2"/>
            </p:custDataLst>
          </p:nvPr>
        </p:nvSpPr>
        <p:spPr>
          <a:xfrm>
            <a:off x="4527501" y="4785622"/>
            <a:ext cx="4045000" cy="210785"/>
          </a:xfrm>
          <a:prstGeom prst="rect">
            <a:avLst/>
          </a:prstGeom>
        </p:spPr>
        <p:txBody>
          <a:bodyPr wrap="square" lIns="28173" tIns="28173" rIns="0" bIns="28173" anchor="b" anchorCtr="0">
            <a:spAutoFit/>
          </a:bodyPr>
          <a:lstStyle/>
          <a:p>
            <a:pPr algn="r"/>
            <a:r>
              <a:rPr lang="en-US" sz="500" b="0" dirty="0">
                <a:solidFill>
                  <a:schemeClr val="bg1"/>
                </a:solidFill>
                <a:latin typeface="Arial" pitchFamily="34" charset="0"/>
                <a:cs typeface="Arial" pitchFamily="34" charset="0"/>
              </a:rPr>
              <a:t>The information contained in this presentation is </a:t>
            </a:r>
            <a:r>
              <a:rPr lang="en-US" sz="500" b="0" dirty="0" smtClean="0">
                <a:solidFill>
                  <a:schemeClr val="bg1"/>
                </a:solidFill>
                <a:latin typeface="Arial" pitchFamily="34" charset="0"/>
                <a:cs typeface="Arial" pitchFamily="34" charset="0"/>
              </a:rPr>
              <a:t>proprietary.</a:t>
            </a:r>
          </a:p>
          <a:p>
            <a:pPr marL="0" marR="0" indent="0" algn="r" defTabSz="816200" rtl="0" eaLnBrk="1" fontAlgn="auto" latinLnBrk="0" hangingPunct="1">
              <a:lnSpc>
                <a:spcPct val="100000"/>
              </a:lnSpc>
              <a:spcBef>
                <a:spcPts val="0"/>
              </a:spcBef>
              <a:spcAft>
                <a:spcPts val="0"/>
              </a:spcAft>
              <a:buClrTx/>
              <a:buSzTx/>
              <a:buFontTx/>
              <a:buNone/>
              <a:tabLst/>
              <a:defRPr/>
            </a:pPr>
            <a:r>
              <a:rPr lang="en-US" sz="500" b="0" dirty="0" smtClean="0">
                <a:solidFill>
                  <a:schemeClr val="bg1"/>
                </a:solidFill>
                <a:latin typeface="Arial" pitchFamily="34" charset="0"/>
                <a:cs typeface="Arial" pitchFamily="34" charset="0"/>
              </a:rPr>
              <a:t>© 2014 </a:t>
            </a:r>
            <a:r>
              <a:rPr lang="en-US" sz="500" b="0" dirty="0">
                <a:solidFill>
                  <a:schemeClr val="bg1"/>
                </a:solidFill>
                <a:latin typeface="Arial" pitchFamily="34" charset="0"/>
                <a:cs typeface="Arial" pitchFamily="34" charset="0"/>
              </a:rPr>
              <a:t>Capgemini. All rights </a:t>
            </a:r>
            <a:r>
              <a:rPr lang="en-US" sz="500" b="0" dirty="0" smtClean="0">
                <a:solidFill>
                  <a:schemeClr val="bg1"/>
                </a:solidFill>
                <a:latin typeface="Arial" pitchFamily="34" charset="0"/>
                <a:cs typeface="Arial" pitchFamily="34" charset="0"/>
              </a:rPr>
              <a:t>reserved.</a:t>
            </a:r>
            <a:r>
              <a:rPr lang="en-US" sz="500" b="0" baseline="0" dirty="0" smtClean="0">
                <a:solidFill>
                  <a:schemeClr val="bg1"/>
                </a:solidFill>
                <a:latin typeface="Arial" pitchFamily="34" charset="0"/>
                <a:cs typeface="Arial" pitchFamily="34" charset="0"/>
              </a:rPr>
              <a:t>.</a:t>
            </a:r>
            <a:endParaRPr lang="en-US" sz="500" b="0" kern="0" noProof="1" smtClean="0">
              <a:solidFill>
                <a:schemeClr val="bg1"/>
              </a:solidFill>
              <a:latin typeface="Arial" pitchFamily="34" charset="0"/>
              <a:cs typeface="Arial"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121076"/>
            <a:ext cx="6793764" cy="3482813"/>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7110102" y="1371600"/>
            <a:ext cx="1985371" cy="1508760"/>
          </a:xfrm>
          <a:prstGeom prst="rect">
            <a:avLst/>
          </a:prstGeom>
        </p:spPr>
      </p:pic>
    </p:spTree>
    <p:extLst>
      <p:ext uri="{BB962C8B-B14F-4D97-AF65-F5344CB8AC3E}">
        <p14:creationId xmlns:p14="http://schemas.microsoft.com/office/powerpoint/2010/main" xmlns="" val="125748690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1" y="1"/>
          <a:ext cx="135749" cy="107989"/>
        </p:xfrm>
        <a:graphic>
          <a:graphicData uri="http://schemas.openxmlformats.org/presentationml/2006/ole">
            <p:oleObj spid="_x0000_s20484" name="think-cell Slide" r:id="rId3" imgW="360" imgH="360" progId="">
              <p:embed/>
            </p:oleObj>
          </a:graphicData>
        </a:graphic>
      </p:graphicFrame>
    </p:spTree>
    <p:extLst>
      <p:ext uri="{BB962C8B-B14F-4D97-AF65-F5344CB8AC3E}">
        <p14:creationId xmlns:p14="http://schemas.microsoft.com/office/powerpoint/2010/main" xmlns="" val="25390493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727887C-E3D9-4956-B241-0D7B3E50E8A2}" type="datetime1">
              <a:rPr lang="en-US" smtClean="0"/>
              <a:pPr/>
              <a:t>5/29/2017</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3753157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p:spPr>
        <p:txBody>
          <a:bodyPr/>
          <a:lstStyle>
            <a:lvl1pPr>
              <a:defRPr b="1"/>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2914650"/>
            <a:ext cx="6400800" cy="1314450"/>
          </a:xfrm>
        </p:spPr>
        <p:txBody>
          <a:bodyPr>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4767264"/>
            <a:ext cx="2133600" cy="273844"/>
          </a:xfrm>
          <a:prstGeom prst="rect">
            <a:avLst/>
          </a:prstGeom>
        </p:spPr>
        <p:txBody>
          <a:bodyPr/>
          <a:lstStyle/>
          <a:p>
            <a:fld id="{1B09E437-E805-4B6F-B83F-3A554894CB63}" type="datetime1">
              <a:rPr lang="en-US" smtClean="0"/>
              <a:pPr/>
              <a:t>5/29/2017</a:t>
            </a:fld>
            <a:endParaRPr lang="en-US"/>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39805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4767264"/>
            <a:ext cx="2133600" cy="273844"/>
          </a:xfrm>
          <a:prstGeom prst="rect">
            <a:avLst/>
          </a:prstGeom>
        </p:spPr>
        <p:txBody>
          <a:bodyPr/>
          <a:lstStyle/>
          <a:p>
            <a:fld id="{2727887C-E3D9-4956-B241-0D7B3E50E8A2}" type="datetime1">
              <a:rPr lang="en-US" smtClean="0"/>
              <a:pPr/>
              <a:t>5/29/2017</a:t>
            </a:fld>
            <a:endParaRPr lang="en-US"/>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3753157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4767264"/>
            <a:ext cx="2133600" cy="273844"/>
          </a:xfrm>
          <a:prstGeom prst="rect">
            <a:avLst/>
          </a:prstGeom>
        </p:spPr>
        <p:txBody>
          <a:bodyPr/>
          <a:lstStyle/>
          <a:p>
            <a:fld id="{75850057-C325-4AB0-8C0E-59DC42E45BBA}" type="datetime1">
              <a:rPr lang="en-US" smtClean="0"/>
              <a:pPr/>
              <a:t>5/29/2017</a:t>
            </a:fld>
            <a:endParaRPr lang="en-US"/>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2156211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4767264"/>
            <a:ext cx="2133600" cy="273844"/>
          </a:xfrm>
          <a:prstGeom prst="rect">
            <a:avLst/>
          </a:prstGeom>
        </p:spPr>
        <p:txBody>
          <a:bodyPr/>
          <a:lstStyle/>
          <a:p>
            <a:fld id="{BD9E8221-FB7D-4883-86F6-263E75469167}" type="datetime1">
              <a:rPr lang="en-US" smtClean="0"/>
              <a:pPr/>
              <a:t>5/29/2017</a:t>
            </a:fld>
            <a:endParaRPr lang="en-US"/>
          </a:p>
        </p:txBody>
      </p:sp>
      <p:sp>
        <p:nvSpPr>
          <p:cNvPr id="6" name="Footer Placeholder 5"/>
          <p:cNvSpPr>
            <a:spLocks noGrp="1"/>
          </p:cNvSpPr>
          <p:nvPr>
            <p:ph type="ftr" sz="quarter" idx="11"/>
          </p:nvPr>
        </p:nvSpPr>
        <p:spPr>
          <a:xfrm>
            <a:off x="3124200" y="4767264"/>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4"/>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1844585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1.xml"/><Relationship Id="rId13"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vmlDrawing" Target="../drawings/vmlDrawing1.vml"/><Relationship Id="rId12" Type="http://schemas.openxmlformats.org/officeDocument/2006/relationships/tags" Target="../tags/tag5.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tags" Target="../tags/tag4.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tags" Target="../tags/tag2.xml"/><Relationship Id="rId14"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image" Target="../media/image6.png"/><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image" Target="../media/image6.pn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8" Type="http://schemas.openxmlformats.org/officeDocument/2006/relationships/tags" Target="../tags/tag16.xml"/><Relationship Id="rId13" Type="http://schemas.openxmlformats.org/officeDocument/2006/relationships/oleObject" Target="../embeddings/oleObject5.bin"/><Relationship Id="rId18" Type="http://schemas.openxmlformats.org/officeDocument/2006/relationships/image" Target="../media/image9.png"/><Relationship Id="rId3" Type="http://schemas.openxmlformats.org/officeDocument/2006/relationships/theme" Target="../theme/theme4.xml"/><Relationship Id="rId21" Type="http://schemas.openxmlformats.org/officeDocument/2006/relationships/hyperlink" Target="http://www.youtube.com/capgemini" TargetMode="External"/><Relationship Id="rId7" Type="http://schemas.openxmlformats.org/officeDocument/2006/relationships/tags" Target="../tags/tag15.xml"/><Relationship Id="rId12" Type="http://schemas.openxmlformats.org/officeDocument/2006/relationships/tags" Target="../tags/tag20.xml"/><Relationship Id="rId17" Type="http://schemas.openxmlformats.org/officeDocument/2006/relationships/hyperlink" Target="http://www.linkedin.com/company/capgemini" TargetMode="External"/><Relationship Id="rId25" Type="http://schemas.openxmlformats.org/officeDocument/2006/relationships/image" Target="../media/image4.jpeg"/><Relationship Id="rId2" Type="http://schemas.openxmlformats.org/officeDocument/2006/relationships/slideLayout" Target="../slideLayouts/slideLayout29.xml"/><Relationship Id="rId16" Type="http://schemas.openxmlformats.org/officeDocument/2006/relationships/image" Target="../media/image8.png"/><Relationship Id="rId20" Type="http://schemas.openxmlformats.org/officeDocument/2006/relationships/image" Target="../media/image10.png"/><Relationship Id="rId1" Type="http://schemas.openxmlformats.org/officeDocument/2006/relationships/slideLayout" Target="../slideLayouts/slideLayout28.xml"/><Relationship Id="rId6" Type="http://schemas.openxmlformats.org/officeDocument/2006/relationships/tags" Target="../tags/tag14.xml"/><Relationship Id="rId11" Type="http://schemas.openxmlformats.org/officeDocument/2006/relationships/tags" Target="../tags/tag19.xml"/><Relationship Id="rId24" Type="http://schemas.openxmlformats.org/officeDocument/2006/relationships/image" Target="../media/image12.gif"/><Relationship Id="rId5" Type="http://schemas.openxmlformats.org/officeDocument/2006/relationships/tags" Target="../tags/tag13.xml"/><Relationship Id="rId15" Type="http://schemas.openxmlformats.org/officeDocument/2006/relationships/hyperlink" Target="http://www.facebook.com/Capgemini" TargetMode="External"/><Relationship Id="rId23" Type="http://schemas.openxmlformats.org/officeDocument/2006/relationships/hyperlink" Target="http://www.slideshare.net/capgemini" TargetMode="External"/><Relationship Id="rId10" Type="http://schemas.openxmlformats.org/officeDocument/2006/relationships/tags" Target="../tags/tag18.xml"/><Relationship Id="rId19" Type="http://schemas.openxmlformats.org/officeDocument/2006/relationships/hyperlink" Target="http://www.twitter.com/capgemini" TargetMode="External"/><Relationship Id="rId4" Type="http://schemas.openxmlformats.org/officeDocument/2006/relationships/vmlDrawing" Target="../drawings/vmlDrawing5.vml"/><Relationship Id="rId9" Type="http://schemas.openxmlformats.org/officeDocument/2006/relationships/tags" Target="../tags/tag17.xml"/><Relationship Id="rId14" Type="http://schemas.openxmlformats.org/officeDocument/2006/relationships/image" Target="../media/image7.emf"/><Relationship Id="rId22" Type="http://schemas.openxmlformats.org/officeDocument/2006/relationships/image" Target="../media/image1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46538" cy="119063"/>
        </p:xfrm>
        <a:graphic>
          <a:graphicData uri="http://schemas.openxmlformats.org/presentationml/2006/ole">
            <p:oleObj spid="_x0000_s13316" name="think-cell Slide" r:id="rId14" imgW="360" imgH="360" progId="">
              <p:embed/>
            </p:oleObj>
          </a:graphicData>
        </a:graphic>
      </p:graphicFrame>
      <p:sp>
        <p:nvSpPr>
          <p:cNvPr id="2" name="Title Placeholder 1"/>
          <p:cNvSpPr>
            <a:spLocks noGrp="1"/>
          </p:cNvSpPr>
          <p:nvPr>
            <p:ph type="title"/>
            <p:custDataLst>
              <p:tags r:id="rId8"/>
            </p:custDataLst>
          </p:nvPr>
        </p:nvSpPr>
        <p:spPr>
          <a:xfrm>
            <a:off x="2" y="0"/>
            <a:ext cx="9143999" cy="751601"/>
          </a:xfrm>
          <a:prstGeom prst="rect">
            <a:avLst/>
          </a:prstGeom>
        </p:spPr>
        <p:txBody>
          <a:bodyPr vert="horz" lIns="253554" tIns="28173" rIns="140864" bIns="28173"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9"/>
            </p:custDataLst>
          </p:nvPr>
        </p:nvSpPr>
        <p:spPr>
          <a:xfrm>
            <a:off x="298517" y="1126483"/>
            <a:ext cx="8712115" cy="3477405"/>
          </a:xfrm>
          <a:prstGeom prst="rect">
            <a:avLst/>
          </a:prstGeom>
        </p:spPr>
        <p:txBody>
          <a:bodyPr vert="horz" lIns="92038" tIns="61358" rIns="61358" bIns="61358"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0"/>
            </p:custDataLst>
          </p:nvPr>
        </p:nvSpPr>
        <p:spPr>
          <a:xfrm>
            <a:off x="8835291" y="4990498"/>
            <a:ext cx="94578" cy="92333"/>
          </a:xfrm>
          <a:prstGeom prst="rect">
            <a:avLst/>
          </a:prstGeom>
          <a:noFill/>
        </p:spPr>
        <p:txBody>
          <a:bodyPr wrap="none" lIns="0" tIns="0" rIns="0" bIns="0" rtlCol="0" anchor="ctr">
            <a:spAutoFit/>
          </a:bodyPr>
          <a:lstStyle/>
          <a:p>
            <a:pPr algn="ctr"/>
            <a:fld id="{6A895693-0027-4F28-9367-92E39A51F51C}" type="slidenum">
              <a:rPr lang="en-US" sz="600" smtClean="0">
                <a:solidFill>
                  <a:schemeClr val="tx2"/>
                </a:solidFill>
              </a:rPr>
              <a:pPr algn="ctr"/>
              <a:t>‹#›</a:t>
            </a:fld>
            <a:endParaRPr lang="en-US" sz="600" dirty="0">
              <a:solidFill>
                <a:schemeClr val="tx2"/>
              </a:solidFill>
            </a:endParaRPr>
          </a:p>
        </p:txBody>
      </p:sp>
      <p:sp>
        <p:nvSpPr>
          <p:cNvPr id="9" name="Freeform 4"/>
          <p:cNvSpPr>
            <a:spLocks/>
          </p:cNvSpPr>
          <p:nvPr>
            <p:custDataLst>
              <p:tags r:id="rId11"/>
            </p:custDataLst>
          </p:nvPr>
        </p:nvSpPr>
        <p:spPr bwMode="auto">
          <a:xfrm>
            <a:off x="3" y="507301"/>
            <a:ext cx="9143999" cy="54609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84848" tIns="42424" rIns="84848" bIns="42424" numCol="1" anchor="t" anchorCtr="0" compatLnSpc="1">
            <a:prstTxWarp prst="textNoShape">
              <a:avLst/>
            </a:prstTxWarp>
          </a:bodyPr>
          <a:lstStyle/>
          <a:p>
            <a:endParaRPr lang="fr-FR"/>
          </a:p>
        </p:txBody>
      </p:sp>
      <p:sp>
        <p:nvSpPr>
          <p:cNvPr id="12" name="Rectangle 11"/>
          <p:cNvSpPr>
            <a:spLocks noChangeArrowheads="1"/>
          </p:cNvSpPr>
          <p:nvPr>
            <p:custDataLst>
              <p:tags r:id="rId12"/>
            </p:custDataLst>
          </p:nvPr>
        </p:nvSpPr>
        <p:spPr bwMode="auto">
          <a:xfrm>
            <a:off x="6223229" y="4967554"/>
            <a:ext cx="2455979" cy="137627"/>
          </a:xfrm>
          <a:prstGeom prst="rect">
            <a:avLst/>
          </a:prstGeom>
          <a:noFill/>
          <a:ln w="19050">
            <a:noFill/>
            <a:miter lim="800000"/>
            <a:headEnd/>
            <a:tailEnd/>
          </a:ln>
          <a:effectLst/>
        </p:spPr>
        <p:txBody>
          <a:bodyPr wrap="square" lIns="30677" tIns="30677" rIns="30677" bIns="30677" anchor="b" anchorCtr="0">
            <a:noAutofit/>
          </a:bodyPr>
          <a:lstStyle/>
          <a:p>
            <a:pPr marL="0" marR="0" lvl="0" indent="0" algn="r" defTabSz="848318" rtl="0" eaLnBrk="0" fontAlgn="auto" latinLnBrk="0" hangingPunct="0">
              <a:lnSpc>
                <a:spcPct val="90000"/>
              </a:lnSpc>
              <a:spcBef>
                <a:spcPct val="10000"/>
              </a:spcBef>
              <a:spcAft>
                <a:spcPts val="0"/>
              </a:spcAft>
              <a:buClrTx/>
              <a:buSzTx/>
              <a:buFontTx/>
              <a:buNone/>
              <a:tabLst/>
              <a:defRPr/>
            </a:pPr>
            <a:r>
              <a:rPr lang="en-US" altLang="en-US" sz="500" b="0" i="0" noProof="0" dirty="0" smtClean="0">
                <a:solidFill>
                  <a:schemeClr val="tx2"/>
                </a:solidFill>
                <a:latin typeface="+mj-lt"/>
                <a:cs typeface="Helvetica Light"/>
              </a:rPr>
              <a:t>Copyright © </a:t>
            </a:r>
            <a:r>
              <a:rPr lang="en-US" altLang="en-US" sz="500" b="0" i="0" noProof="0" dirty="0" err="1" smtClean="0">
                <a:solidFill>
                  <a:schemeClr val="tx2"/>
                </a:solidFill>
                <a:latin typeface="+mj-lt"/>
                <a:cs typeface="Helvetica Light"/>
              </a:rPr>
              <a:t>Capgemini</a:t>
            </a:r>
            <a:r>
              <a:rPr lang="en-US" altLang="en-US" sz="500" b="0" i="0" noProof="0" dirty="0" smtClean="0">
                <a:solidFill>
                  <a:schemeClr val="tx2"/>
                </a:solidFill>
                <a:latin typeface="+mj-lt"/>
                <a:cs typeface="Helvetica Light"/>
              </a:rPr>
              <a:t> 2016. All Rights Reserved</a:t>
            </a:r>
          </a:p>
        </p:txBody>
      </p:sp>
      <p:cxnSp>
        <p:nvCxnSpPr>
          <p:cNvPr id="15" name="Straight Connector 5"/>
          <p:cNvCxnSpPr/>
          <p:nvPr>
            <p:custDataLst>
              <p:tags r:id="rId13"/>
            </p:custDataLst>
          </p:nvPr>
        </p:nvCxnSpPr>
        <p:spPr>
          <a:xfrm flipH="1">
            <a:off x="3" y="4772025"/>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15" cstate="print"/>
          <a:stretch>
            <a:fillRect/>
          </a:stretch>
        </p:blipFill>
        <p:spPr>
          <a:xfrm>
            <a:off x="270463" y="4829271"/>
            <a:ext cx="1438102" cy="258734"/>
          </a:xfrm>
          <a:prstGeom prst="rect">
            <a:avLst/>
          </a:prstGeom>
          <a:noFill/>
          <a:ln>
            <a:noFill/>
          </a:ln>
        </p:spPr>
      </p:pic>
    </p:spTree>
    <p:extLst>
      <p:ext uri="{BB962C8B-B14F-4D97-AF65-F5344CB8AC3E}">
        <p14:creationId xmlns:p14="http://schemas.microsoft.com/office/powerpoint/2010/main" xmlns="" val="3136052492"/>
      </p:ext>
    </p:extLst>
  </p:cSld>
  <p:clrMap bg1="lt1" tx1="dk1" bg2="lt2" tx2="dk2" accent1="accent1" accent2="accent2" accent3="accent3" accent4="accent4" accent5="accent5" accent6="accent6" hlink="hlink" folHlink="folHlink"/>
  <p:sldLayoutIdLst>
    <p:sldLayoutId id="2147483694" r:id="rId1"/>
    <p:sldLayoutId id="2147483696" r:id="rId2"/>
    <p:sldLayoutId id="2147483698" r:id="rId3"/>
    <p:sldLayoutId id="2147483710" r:id="rId4"/>
    <p:sldLayoutId id="2147483741" r:id="rId5"/>
  </p:sldLayoutIdLst>
  <p:timing>
    <p:tnLst>
      <p:par>
        <p:cTn id="1" dur="indefinite" restart="never" nodeType="tmRoot"/>
      </p:par>
    </p:tnLst>
  </p:timing>
  <p:txStyles>
    <p:titleStyle>
      <a:lvl1pPr marL="0" indent="0" algn="l" defTabSz="779202" rtl="0" eaLnBrk="1" latinLnBrk="0" hangingPunct="1">
        <a:lnSpc>
          <a:spcPct val="85000"/>
        </a:lnSpc>
        <a:spcBef>
          <a:spcPct val="0"/>
        </a:spcBef>
        <a:buNone/>
        <a:defRPr sz="2700" b="0" kern="1200">
          <a:solidFill>
            <a:schemeClr val="tx1"/>
          </a:solidFill>
          <a:latin typeface="+mj-lt"/>
          <a:ea typeface="+mj-ea"/>
          <a:cs typeface="+mj-cs"/>
        </a:defRPr>
      </a:lvl1pPr>
    </p:titleStyle>
    <p:bodyStyle>
      <a:lvl1pPr marL="141626" indent="-141626" algn="l" defTabSz="779202" rtl="0" eaLnBrk="1" latinLnBrk="0" hangingPunct="1">
        <a:lnSpc>
          <a:spcPct val="90000"/>
        </a:lnSpc>
        <a:spcBef>
          <a:spcPts val="0"/>
        </a:spcBef>
        <a:spcAft>
          <a:spcPts val="511"/>
        </a:spcAft>
        <a:buClr>
          <a:schemeClr val="accent5"/>
        </a:buClr>
        <a:buFont typeface="Wingdings" pitchFamily="2" charset="2"/>
        <a:buChar char="§"/>
        <a:defRPr sz="1900" b="0" kern="1200">
          <a:solidFill>
            <a:schemeClr val="bg2">
              <a:lumMod val="50000"/>
            </a:schemeClr>
          </a:solidFill>
          <a:latin typeface="+mn-lt"/>
          <a:ea typeface="+mn-ea"/>
          <a:cs typeface="+mn-cs"/>
        </a:defRPr>
      </a:lvl1pPr>
      <a:lvl2pPr marL="303042" indent="-154227" algn="l" defTabSz="779202" rtl="0" eaLnBrk="1" latinLnBrk="0" hangingPunct="1">
        <a:lnSpc>
          <a:spcPct val="90000"/>
        </a:lnSpc>
        <a:spcBef>
          <a:spcPts val="0"/>
        </a:spcBef>
        <a:spcAft>
          <a:spcPts val="511"/>
        </a:spcAft>
        <a:buClr>
          <a:schemeClr val="accent3"/>
        </a:buClr>
        <a:buFont typeface="Wingdings" pitchFamily="2" charset="2"/>
        <a:buChar char="§"/>
        <a:defRPr sz="1500" kern="1200">
          <a:solidFill>
            <a:schemeClr val="bg2">
              <a:lumMod val="50000"/>
            </a:schemeClr>
          </a:solidFill>
          <a:latin typeface="+mn-lt"/>
          <a:ea typeface="+mn-ea"/>
          <a:cs typeface="+mn-cs"/>
        </a:defRPr>
      </a:lvl2pPr>
      <a:lvl3pPr marL="457269" indent="-140698" algn="l" defTabSz="779202" rtl="0" eaLnBrk="1" latinLnBrk="0" hangingPunct="1">
        <a:lnSpc>
          <a:spcPct val="90000"/>
        </a:lnSpc>
        <a:spcBef>
          <a:spcPts val="0"/>
        </a:spcBef>
        <a:spcAft>
          <a:spcPts val="511"/>
        </a:spcAft>
        <a:buClr>
          <a:schemeClr val="accent2"/>
        </a:buClr>
        <a:buFont typeface="Arial" pitchFamily="34" charset="0"/>
        <a:buChar char="•"/>
        <a:tabLst/>
        <a:defRPr sz="1400" kern="1200">
          <a:solidFill>
            <a:schemeClr val="bg2">
              <a:lumMod val="50000"/>
            </a:schemeClr>
          </a:solidFill>
          <a:latin typeface="+mn-lt"/>
          <a:ea typeface="+mn-ea"/>
          <a:cs typeface="+mn-cs"/>
        </a:defRPr>
      </a:lvl3pPr>
      <a:lvl4pPr marL="606085" indent="-140698" algn="l" defTabSz="779202" rtl="0" eaLnBrk="1" latinLnBrk="0" hangingPunct="1">
        <a:lnSpc>
          <a:spcPct val="90000"/>
        </a:lnSpc>
        <a:spcBef>
          <a:spcPts val="0"/>
        </a:spcBef>
        <a:spcAft>
          <a:spcPts val="511"/>
        </a:spcAft>
        <a:buClr>
          <a:schemeClr val="bg2"/>
        </a:buClr>
        <a:buFont typeface="Arial" pitchFamily="34" charset="0"/>
        <a:buChar char="–"/>
        <a:tabLst/>
        <a:defRPr sz="1200" kern="1200">
          <a:solidFill>
            <a:schemeClr val="bg2">
              <a:lumMod val="50000"/>
            </a:schemeClr>
          </a:solidFill>
          <a:latin typeface="+mn-lt"/>
          <a:ea typeface="+mn-ea"/>
          <a:cs typeface="+mn-cs"/>
        </a:defRPr>
      </a:lvl4pPr>
      <a:lvl5pPr marL="1371722" indent="-165040" algn="l" defTabSz="779202" rtl="0" eaLnBrk="1" latinLnBrk="0" hangingPunct="1">
        <a:spcBef>
          <a:spcPts val="0"/>
        </a:spcBef>
        <a:buClr>
          <a:srgbClr val="B1B1B1"/>
        </a:buClr>
        <a:buFont typeface="Arial" pitchFamily="34" charset="0"/>
        <a:buChar char="–"/>
        <a:defRPr sz="1400" kern="1200">
          <a:solidFill>
            <a:srgbClr val="494949"/>
          </a:solidFill>
          <a:latin typeface="+mn-lt"/>
          <a:ea typeface="+mn-ea"/>
          <a:cs typeface="+mn-cs"/>
        </a:defRPr>
      </a:lvl5pPr>
      <a:lvl6pPr marL="2142807" indent="-194801" algn="l" defTabSz="779202" rtl="0" eaLnBrk="1" latinLnBrk="0" hangingPunct="1">
        <a:spcBef>
          <a:spcPct val="20000"/>
        </a:spcBef>
        <a:buFont typeface="Arial" pitchFamily="34" charset="0"/>
        <a:buChar char="•"/>
        <a:defRPr sz="1700" kern="1200">
          <a:solidFill>
            <a:schemeClr val="tx1"/>
          </a:solidFill>
          <a:latin typeface="+mn-lt"/>
          <a:ea typeface="+mn-ea"/>
          <a:cs typeface="+mn-cs"/>
        </a:defRPr>
      </a:lvl6pPr>
      <a:lvl7pPr marL="2532408" indent="-194801" algn="l" defTabSz="779202" rtl="0" eaLnBrk="1" latinLnBrk="0" hangingPunct="1">
        <a:spcBef>
          <a:spcPct val="20000"/>
        </a:spcBef>
        <a:buFont typeface="Arial" pitchFamily="34" charset="0"/>
        <a:buChar char="•"/>
        <a:defRPr sz="1700" kern="1200">
          <a:solidFill>
            <a:schemeClr val="tx1"/>
          </a:solidFill>
          <a:latin typeface="+mn-lt"/>
          <a:ea typeface="+mn-ea"/>
          <a:cs typeface="+mn-cs"/>
        </a:defRPr>
      </a:lvl7pPr>
      <a:lvl8pPr marL="2922009" indent="-194801" algn="l" defTabSz="779202" rtl="0" eaLnBrk="1" latinLnBrk="0" hangingPunct="1">
        <a:spcBef>
          <a:spcPct val="20000"/>
        </a:spcBef>
        <a:buFont typeface="Arial" pitchFamily="34" charset="0"/>
        <a:buChar char="•"/>
        <a:defRPr sz="1700" kern="1200">
          <a:solidFill>
            <a:schemeClr val="tx1"/>
          </a:solidFill>
          <a:latin typeface="+mn-lt"/>
          <a:ea typeface="+mn-ea"/>
          <a:cs typeface="+mn-cs"/>
        </a:defRPr>
      </a:lvl8pPr>
      <a:lvl9pPr marL="3311610" indent="-194801" algn="l" defTabSz="779202" rtl="0" eaLnBrk="1" latinLnBrk="0" hangingPunct="1">
        <a:spcBef>
          <a:spcPct val="20000"/>
        </a:spcBef>
        <a:buFont typeface="Arial" pitchFamily="34" charset="0"/>
        <a:buChar char="•"/>
        <a:defRPr sz="1700" kern="1200">
          <a:solidFill>
            <a:schemeClr val="tx1"/>
          </a:solidFill>
          <a:latin typeface="+mn-lt"/>
          <a:ea typeface="+mn-ea"/>
          <a:cs typeface="+mn-cs"/>
        </a:defRPr>
      </a:lvl9pPr>
    </p:bodyStyle>
    <p:otherStyle>
      <a:defPPr>
        <a:defRPr lang="fr-FR"/>
      </a:defPPr>
      <a:lvl1pPr marL="0" algn="l" defTabSz="779202" rtl="0" eaLnBrk="1" latinLnBrk="0" hangingPunct="1">
        <a:defRPr sz="1500" kern="1200">
          <a:solidFill>
            <a:schemeClr val="tx1"/>
          </a:solidFill>
          <a:latin typeface="+mn-lt"/>
          <a:ea typeface="+mn-ea"/>
          <a:cs typeface="+mn-cs"/>
        </a:defRPr>
      </a:lvl1pPr>
      <a:lvl2pPr marL="389601" algn="l" defTabSz="779202" rtl="0" eaLnBrk="1" latinLnBrk="0" hangingPunct="1">
        <a:defRPr sz="1500" kern="1200">
          <a:solidFill>
            <a:schemeClr val="tx1"/>
          </a:solidFill>
          <a:latin typeface="+mn-lt"/>
          <a:ea typeface="+mn-ea"/>
          <a:cs typeface="+mn-cs"/>
        </a:defRPr>
      </a:lvl2pPr>
      <a:lvl3pPr marL="779202" algn="l" defTabSz="779202" rtl="0" eaLnBrk="1" latinLnBrk="0" hangingPunct="1">
        <a:defRPr sz="1500" kern="1200">
          <a:solidFill>
            <a:schemeClr val="tx1"/>
          </a:solidFill>
          <a:latin typeface="+mn-lt"/>
          <a:ea typeface="+mn-ea"/>
          <a:cs typeface="+mn-cs"/>
        </a:defRPr>
      </a:lvl3pPr>
      <a:lvl4pPr marL="1168803" algn="l" defTabSz="779202" rtl="0" eaLnBrk="1" latinLnBrk="0" hangingPunct="1">
        <a:defRPr sz="1500" kern="1200">
          <a:solidFill>
            <a:schemeClr val="tx1"/>
          </a:solidFill>
          <a:latin typeface="+mn-lt"/>
          <a:ea typeface="+mn-ea"/>
          <a:cs typeface="+mn-cs"/>
        </a:defRPr>
      </a:lvl4pPr>
      <a:lvl5pPr marL="1558405" algn="l" defTabSz="779202" rtl="0" eaLnBrk="1" latinLnBrk="0" hangingPunct="1">
        <a:defRPr sz="1500" kern="1200">
          <a:solidFill>
            <a:schemeClr val="tx1"/>
          </a:solidFill>
          <a:latin typeface="+mn-lt"/>
          <a:ea typeface="+mn-ea"/>
          <a:cs typeface="+mn-cs"/>
        </a:defRPr>
      </a:lvl5pPr>
      <a:lvl6pPr marL="1948006" algn="l" defTabSz="779202" rtl="0" eaLnBrk="1" latinLnBrk="0" hangingPunct="1">
        <a:defRPr sz="1500" kern="1200">
          <a:solidFill>
            <a:schemeClr val="tx1"/>
          </a:solidFill>
          <a:latin typeface="+mn-lt"/>
          <a:ea typeface="+mn-ea"/>
          <a:cs typeface="+mn-cs"/>
        </a:defRPr>
      </a:lvl6pPr>
      <a:lvl7pPr marL="2337607" algn="l" defTabSz="779202" rtl="0" eaLnBrk="1" latinLnBrk="0" hangingPunct="1">
        <a:defRPr sz="1500" kern="1200">
          <a:solidFill>
            <a:schemeClr val="tx1"/>
          </a:solidFill>
          <a:latin typeface="+mn-lt"/>
          <a:ea typeface="+mn-ea"/>
          <a:cs typeface="+mn-cs"/>
        </a:defRPr>
      </a:lvl7pPr>
      <a:lvl8pPr marL="2727209" algn="l" defTabSz="779202" rtl="0" eaLnBrk="1" latinLnBrk="0" hangingPunct="1">
        <a:defRPr sz="1500" kern="1200">
          <a:solidFill>
            <a:schemeClr val="tx1"/>
          </a:solidFill>
          <a:latin typeface="+mn-lt"/>
          <a:ea typeface="+mn-ea"/>
          <a:cs typeface="+mn-cs"/>
        </a:defRPr>
      </a:lvl8pPr>
      <a:lvl9pPr marL="3116810" algn="l" defTabSz="779202"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15949"/>
            <a:ext cx="8229600" cy="59412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7" name="Rectangle 20"/>
          <p:cNvSpPr txBox="1">
            <a:spLocks noChangeArrowheads="1"/>
          </p:cNvSpPr>
          <p:nvPr/>
        </p:nvSpPr>
        <p:spPr>
          <a:xfrm>
            <a:off x="285720" y="4948186"/>
            <a:ext cx="1219200" cy="17145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May 29, 2017</a:t>
            </a:fld>
            <a:endParaRPr lang="en-US" sz="800" kern="1200" dirty="0">
              <a:solidFill>
                <a:schemeClr val="bg1">
                  <a:lumMod val="50000"/>
                </a:schemeClr>
              </a:solidFill>
              <a:latin typeface="Candara" panose="020E0502030303020204" pitchFamily="34" charset="0"/>
              <a:ea typeface="+mn-ea"/>
              <a:cs typeface="+mn-cs"/>
            </a:endParaRPr>
          </a:p>
        </p:txBody>
      </p:sp>
      <p:sp>
        <p:nvSpPr>
          <p:cNvPr id="8" name="Text Box 9"/>
          <p:cNvSpPr txBox="1">
            <a:spLocks noChangeArrowheads="1"/>
          </p:cNvSpPr>
          <p:nvPr/>
        </p:nvSpPr>
        <p:spPr bwMode="auto">
          <a:xfrm>
            <a:off x="1271234" y="4948186"/>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9" name="Text Box 5"/>
          <p:cNvSpPr txBox="1">
            <a:spLocks noChangeArrowheads="1"/>
          </p:cNvSpPr>
          <p:nvPr/>
        </p:nvSpPr>
        <p:spPr bwMode="gray">
          <a:xfrm>
            <a:off x="2750256" y="4939152"/>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cxnSp>
        <p:nvCxnSpPr>
          <p:cNvPr id="11" name="Straight Connector 10"/>
          <p:cNvCxnSpPr/>
          <p:nvPr/>
        </p:nvCxnSpPr>
        <p:spPr>
          <a:xfrm flipH="1">
            <a:off x="381000" y="4937149"/>
            <a:ext cx="74676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260144" y="4937307"/>
            <a:ext cx="0" cy="17356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79678" y="4937307"/>
            <a:ext cx="0" cy="17356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13" cstate="print">
            <a:extLst>
              <a:ext uri="{28A0092B-C50C-407E-A947-70E740481C1C}">
                <a14:useLocalDpi xmlns="" xmlns:a14="http://schemas.microsoft.com/office/drawing/2010/main" val="0"/>
              </a:ext>
            </a:extLst>
          </a:blip>
          <a:stretch>
            <a:fillRect/>
          </a:stretch>
        </p:blipFill>
        <p:spPr>
          <a:xfrm>
            <a:off x="0" y="514350"/>
            <a:ext cx="5600700" cy="278606"/>
          </a:xfrm>
          <a:prstGeom prst="rect">
            <a:avLst/>
          </a:prstGeom>
        </p:spPr>
      </p:pic>
    </p:spTree>
    <p:extLst>
      <p:ext uri="{BB962C8B-B14F-4D97-AF65-F5344CB8AC3E}">
        <p14:creationId xmlns="" xmlns:p14="http://schemas.microsoft.com/office/powerpoint/2010/main" val="2428377541"/>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hf sldNum="0" hdr="0" ftr="0" dt="0"/>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Wingdings" pitchFamily="2" charset="2"/>
        <a:buChar char="Ø"/>
        <a:defRPr sz="1800" b="1" kern="1200">
          <a:solidFill>
            <a:schemeClr val="tx1"/>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tx1"/>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tx1"/>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15949"/>
            <a:ext cx="8229600" cy="59412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7" name="Rectangle 20"/>
          <p:cNvSpPr txBox="1">
            <a:spLocks noChangeArrowheads="1"/>
          </p:cNvSpPr>
          <p:nvPr/>
        </p:nvSpPr>
        <p:spPr>
          <a:xfrm>
            <a:off x="285720" y="4948186"/>
            <a:ext cx="1219200" cy="17145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May 29, 2017</a:t>
            </a:fld>
            <a:endParaRPr lang="en-US" sz="800" kern="1200" dirty="0">
              <a:solidFill>
                <a:schemeClr val="bg1">
                  <a:lumMod val="50000"/>
                </a:schemeClr>
              </a:solidFill>
              <a:latin typeface="Candara" panose="020E0502030303020204" pitchFamily="34" charset="0"/>
              <a:ea typeface="+mn-ea"/>
              <a:cs typeface="+mn-cs"/>
            </a:endParaRPr>
          </a:p>
        </p:txBody>
      </p:sp>
      <p:sp>
        <p:nvSpPr>
          <p:cNvPr id="8" name="Text Box 9"/>
          <p:cNvSpPr txBox="1">
            <a:spLocks noChangeArrowheads="1"/>
          </p:cNvSpPr>
          <p:nvPr/>
        </p:nvSpPr>
        <p:spPr bwMode="auto">
          <a:xfrm>
            <a:off x="1271234" y="4948186"/>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9" name="Text Box 5"/>
          <p:cNvSpPr txBox="1">
            <a:spLocks noChangeArrowheads="1"/>
          </p:cNvSpPr>
          <p:nvPr/>
        </p:nvSpPr>
        <p:spPr bwMode="gray">
          <a:xfrm>
            <a:off x="2750256" y="493915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cxnSp>
        <p:nvCxnSpPr>
          <p:cNvPr id="11" name="Straight Connector 10"/>
          <p:cNvCxnSpPr/>
          <p:nvPr/>
        </p:nvCxnSpPr>
        <p:spPr>
          <a:xfrm flipH="1">
            <a:off x="381000" y="4937149"/>
            <a:ext cx="74676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260144" y="4937307"/>
            <a:ext cx="0" cy="17356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79678" y="4937307"/>
            <a:ext cx="0" cy="17356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13" cstate="print">
            <a:extLst>
              <a:ext uri="{28A0092B-C50C-407E-A947-70E740481C1C}">
                <a14:useLocalDpi xmlns="" xmlns:a14="http://schemas.microsoft.com/office/drawing/2010/main" val="0"/>
              </a:ext>
            </a:extLst>
          </a:blip>
          <a:stretch>
            <a:fillRect/>
          </a:stretch>
        </p:blipFill>
        <p:spPr>
          <a:xfrm>
            <a:off x="0" y="514350"/>
            <a:ext cx="5600700" cy="278606"/>
          </a:xfrm>
          <a:prstGeom prst="rect">
            <a:avLst/>
          </a:prstGeom>
        </p:spPr>
      </p:pic>
    </p:spTree>
    <p:extLst>
      <p:ext uri="{BB962C8B-B14F-4D97-AF65-F5344CB8AC3E}">
        <p14:creationId xmlns="" xmlns:p14="http://schemas.microsoft.com/office/powerpoint/2010/main" val="2428377541"/>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hf sldNum="0" hdr="0" ftr="0" dt="0"/>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Wingdings" pitchFamily="2" charset="2"/>
        <a:buChar char="Ø"/>
        <a:defRPr sz="1800" b="1" kern="1200">
          <a:solidFill>
            <a:schemeClr val="tx1"/>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tx1"/>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tx1"/>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0" y="0"/>
          <a:ext cx="146538" cy="119063"/>
        </p:xfrm>
        <a:graphic>
          <a:graphicData uri="http://schemas.openxmlformats.org/presentationml/2006/ole">
            <p:oleObj spid="_x0000_s68610" name="think-cell Slide" r:id="rId13" imgW="360" imgH="360" progId="">
              <p:embed/>
            </p:oleObj>
          </a:graphicData>
        </a:graphic>
      </p:graphicFrame>
      <p:sp>
        <p:nvSpPr>
          <p:cNvPr id="357" name="Rectangle 7"/>
          <p:cNvSpPr/>
          <p:nvPr>
            <p:custDataLst>
              <p:tags r:id="rId5"/>
            </p:custDataLst>
          </p:nvPr>
        </p:nvSpPr>
        <p:spPr bwMode="auto">
          <a:xfrm flipV="1">
            <a:off x="-1529" y="1258495"/>
            <a:ext cx="9145530" cy="388500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28173" tIns="36624" rIns="28173" bIns="36624" rtlCol="0" anchor="ctr"/>
          <a:lstStyle/>
          <a:p>
            <a:pPr algn="ctr" fontAlgn="auto">
              <a:spcBef>
                <a:spcPts val="0"/>
              </a:spcBef>
              <a:spcAft>
                <a:spcPts val="0"/>
              </a:spcAft>
            </a:pPr>
            <a:endParaRPr lang="en-US" sz="900" dirty="0" smtClean="0">
              <a:solidFill>
                <a:schemeClr val="bg1"/>
              </a:solidFill>
              <a:latin typeface="Arial"/>
              <a:cs typeface="Arial"/>
            </a:endParaRPr>
          </a:p>
        </p:txBody>
      </p:sp>
      <p:pic>
        <p:nvPicPr>
          <p:cNvPr id="9" name="Picture 104" descr="C:\Users\UserSim\Desktop\Capgemini\moto.emf"/>
          <p:cNvPicPr>
            <a:picLocks noChangeAspect="1" noChangeArrowheads="1"/>
          </p:cNvPicPr>
          <p:nvPr>
            <p:custDataLst>
              <p:tags r:id="rId6"/>
            </p:custDataLst>
          </p:nvPr>
        </p:nvPicPr>
        <p:blipFill>
          <a:blip r:embed="rId14" cstate="email"/>
          <a:srcRect/>
          <a:stretch>
            <a:fillRect/>
          </a:stretch>
        </p:blipFill>
        <p:spPr bwMode="auto">
          <a:xfrm>
            <a:off x="5914038" y="906941"/>
            <a:ext cx="2658462" cy="172015"/>
          </a:xfrm>
          <a:prstGeom prst="rect">
            <a:avLst/>
          </a:prstGeom>
          <a:noFill/>
        </p:spPr>
      </p:pic>
      <p:sp>
        <p:nvSpPr>
          <p:cNvPr id="15" name="Rectangle 14"/>
          <p:cNvSpPr/>
          <p:nvPr>
            <p:custDataLst>
              <p:tags r:id="rId7"/>
            </p:custDataLst>
          </p:nvPr>
        </p:nvSpPr>
        <p:spPr>
          <a:xfrm>
            <a:off x="6419731" y="4055244"/>
            <a:ext cx="2152769" cy="323567"/>
          </a:xfrm>
          <a:prstGeom prst="rect">
            <a:avLst/>
          </a:prstGeom>
        </p:spPr>
        <p:txBody>
          <a:bodyPr wrap="none" lIns="0" tIns="30679" rIns="0" bIns="30679" anchor="b" anchorCtr="0">
            <a:spAutoFit/>
          </a:bodyPr>
          <a:lstStyle/>
          <a:p>
            <a:pPr algn="r"/>
            <a:r>
              <a:rPr lang="en-US" sz="17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5"/>
          </p:cNvPr>
          <p:cNvPicPr>
            <a:picLocks noChangeAspect="1" noChangeArrowheads="1"/>
          </p:cNvPicPr>
          <p:nvPr>
            <p:custDataLst>
              <p:tags r:id="rId8"/>
            </p:custDataLst>
          </p:nvPr>
        </p:nvPicPr>
        <p:blipFill>
          <a:blip r:embed="rId16" cstate="email"/>
          <a:srcRect/>
          <a:stretch>
            <a:fillRect/>
          </a:stretch>
        </p:blipFill>
        <p:spPr bwMode="auto">
          <a:xfrm>
            <a:off x="7098349" y="4449410"/>
            <a:ext cx="256821" cy="197828"/>
          </a:xfrm>
          <a:prstGeom prst="rect">
            <a:avLst/>
          </a:prstGeom>
          <a:noFill/>
        </p:spPr>
      </p:pic>
      <p:pic>
        <p:nvPicPr>
          <p:cNvPr id="17" name="Picture 4" descr="C:\Users\UserSim\Desktop\DS_icons\128x128 shadows\linkedin.png">
            <a:hlinkClick r:id="rId17"/>
          </p:cNvPr>
          <p:cNvPicPr>
            <a:picLocks noChangeAspect="1" noChangeArrowheads="1"/>
          </p:cNvPicPr>
          <p:nvPr>
            <p:custDataLst>
              <p:tags r:id="rId9"/>
            </p:custDataLst>
          </p:nvPr>
        </p:nvPicPr>
        <p:blipFill>
          <a:blip r:embed="rId18" cstate="email"/>
          <a:srcRect/>
          <a:stretch>
            <a:fillRect/>
          </a:stretch>
        </p:blipFill>
        <p:spPr bwMode="auto">
          <a:xfrm>
            <a:off x="7407960" y="4449410"/>
            <a:ext cx="259674" cy="200025"/>
          </a:xfrm>
          <a:prstGeom prst="rect">
            <a:avLst/>
          </a:prstGeom>
          <a:noFill/>
        </p:spPr>
      </p:pic>
      <p:pic>
        <p:nvPicPr>
          <p:cNvPr id="18" name="Picture 5" descr="C:\Users\UserSim\Desktop\DS_icons\128x128 shadows\twitter.png">
            <a:hlinkClick r:id="rId19"/>
          </p:cNvPr>
          <p:cNvPicPr>
            <a:picLocks noChangeAspect="1" noChangeArrowheads="1"/>
          </p:cNvPicPr>
          <p:nvPr>
            <p:custDataLst>
              <p:tags r:id="rId10"/>
            </p:custDataLst>
          </p:nvPr>
        </p:nvPicPr>
        <p:blipFill>
          <a:blip r:embed="rId20" cstate="email"/>
          <a:srcRect/>
          <a:stretch>
            <a:fillRect/>
          </a:stretch>
        </p:blipFill>
        <p:spPr bwMode="auto">
          <a:xfrm>
            <a:off x="7988626" y="4449410"/>
            <a:ext cx="259674" cy="200025"/>
          </a:xfrm>
          <a:prstGeom prst="rect">
            <a:avLst/>
          </a:prstGeom>
          <a:noFill/>
        </p:spPr>
      </p:pic>
      <p:pic>
        <p:nvPicPr>
          <p:cNvPr id="19" name="Picture 6" descr="C:\Users\UserSim\Desktop\DS_icons\128x128 shadows\youtube.png">
            <a:hlinkClick r:id="rId21"/>
          </p:cNvPr>
          <p:cNvPicPr>
            <a:picLocks noChangeAspect="1" noChangeArrowheads="1"/>
          </p:cNvPicPr>
          <p:nvPr>
            <p:custDataLst>
              <p:tags r:id="rId11"/>
            </p:custDataLst>
          </p:nvPr>
        </p:nvPicPr>
        <p:blipFill>
          <a:blip r:embed="rId22" cstate="email"/>
          <a:srcRect/>
          <a:stretch>
            <a:fillRect/>
          </a:stretch>
        </p:blipFill>
        <p:spPr bwMode="auto">
          <a:xfrm>
            <a:off x="8301091" y="4449410"/>
            <a:ext cx="259674" cy="200025"/>
          </a:xfrm>
          <a:prstGeom prst="rect">
            <a:avLst/>
          </a:prstGeom>
          <a:noFill/>
        </p:spPr>
      </p:pic>
      <p:pic>
        <p:nvPicPr>
          <p:cNvPr id="20" name="Image 22" descr="Picto_Slideshare.gif">
            <a:hlinkClick r:id="rId23"/>
          </p:cNvPr>
          <p:cNvPicPr preferRelativeResize="0">
            <a:picLocks/>
          </p:cNvPicPr>
          <p:nvPr>
            <p:custDataLst>
              <p:tags r:id="rId12"/>
            </p:custDataLst>
          </p:nvPr>
        </p:nvPicPr>
        <p:blipFill>
          <a:blip r:embed="rId24" cstate="email"/>
          <a:srcRect l="4793" t="6316" r="5718" b="7969"/>
          <a:stretch>
            <a:fillRect/>
          </a:stretch>
        </p:blipFill>
        <p:spPr>
          <a:xfrm>
            <a:off x="7720424" y="4449411"/>
            <a:ext cx="215411" cy="178594"/>
          </a:xfrm>
          <a:prstGeom prst="roundRect">
            <a:avLst/>
          </a:prstGeom>
          <a:effectLst>
            <a:outerShdw blurRad="38100" dist="25400" dir="5400000" sx="98000" sy="98000" algn="t" rotWithShape="0">
              <a:schemeClr val="tx2">
                <a:alpha val="51000"/>
              </a:schemeClr>
            </a:outerShdw>
          </a:effectLst>
        </p:spPr>
      </p:pic>
      <p:pic>
        <p:nvPicPr>
          <p:cNvPr id="13" name="Image 12" descr="Capgemini_logo.jpg"/>
          <p:cNvPicPr>
            <a:picLocks noChangeAspect="1"/>
          </p:cNvPicPr>
          <p:nvPr/>
        </p:nvPicPr>
        <p:blipFill>
          <a:blip r:embed="rId25" cstate="print"/>
          <a:stretch>
            <a:fillRect/>
          </a:stretch>
        </p:blipFill>
        <p:spPr>
          <a:xfrm>
            <a:off x="690062" y="761224"/>
            <a:ext cx="2658462" cy="514535"/>
          </a:xfrm>
          <a:prstGeom prst="rect">
            <a:avLst/>
          </a:prstGeom>
        </p:spPr>
      </p:pic>
    </p:spTree>
  </p:cSld>
  <p:clrMap bg1="lt1" tx1="dk1" bg2="lt2" tx2="dk2" accent1="accent1" accent2="accent2" accent3="accent3" accent4="accent4" accent5="accent5" accent6="accent6" hlink="hlink" folHlink="folHlink"/>
  <p:sldLayoutIdLst>
    <p:sldLayoutId id="2147483714" r:id="rId1"/>
    <p:sldLayoutId id="2147483715" r:id="rId2"/>
  </p:sldLayoutIdLst>
  <p:hf hdr="0" ftr="0" dt="0"/>
  <p:txStyles>
    <p:titleStyle>
      <a:lvl1pPr algn="ctr" defTabSz="715587" rtl="0" eaLnBrk="1" latinLnBrk="0" hangingPunct="1">
        <a:spcBef>
          <a:spcPct val="0"/>
        </a:spcBef>
        <a:buNone/>
        <a:defRPr sz="3400" kern="1200">
          <a:solidFill>
            <a:schemeClr val="tx1"/>
          </a:solidFill>
          <a:latin typeface="+mj-lt"/>
          <a:ea typeface="+mj-ea"/>
          <a:cs typeface="+mj-cs"/>
        </a:defRPr>
      </a:lvl1pPr>
    </p:titleStyle>
    <p:bodyStyle>
      <a:lvl1pPr marL="268345" indent="-268345" algn="l" defTabSz="715587" rtl="0" eaLnBrk="1" latinLnBrk="0" hangingPunct="1">
        <a:spcBef>
          <a:spcPct val="20000"/>
        </a:spcBef>
        <a:buFont typeface="Arial" pitchFamily="34" charset="0"/>
        <a:buChar char="•"/>
        <a:defRPr sz="2500" kern="1200">
          <a:solidFill>
            <a:schemeClr val="tx1"/>
          </a:solidFill>
          <a:latin typeface="+mn-lt"/>
          <a:ea typeface="+mn-ea"/>
          <a:cs typeface="+mn-cs"/>
        </a:defRPr>
      </a:lvl1pPr>
      <a:lvl2pPr marL="581414" indent="-223621" algn="l" defTabSz="715587" rtl="0" eaLnBrk="1" latinLnBrk="0" hangingPunct="1">
        <a:spcBef>
          <a:spcPct val="20000"/>
        </a:spcBef>
        <a:buFont typeface="Arial" pitchFamily="34" charset="0"/>
        <a:buChar char="–"/>
        <a:defRPr sz="2200" kern="1200">
          <a:solidFill>
            <a:schemeClr val="tx1"/>
          </a:solidFill>
          <a:latin typeface="+mn-lt"/>
          <a:ea typeface="+mn-ea"/>
          <a:cs typeface="+mn-cs"/>
        </a:defRPr>
      </a:lvl2pPr>
      <a:lvl3pPr marL="894484" indent="-178896" algn="l" defTabSz="715587" rtl="0" eaLnBrk="1" latinLnBrk="0" hangingPunct="1">
        <a:spcBef>
          <a:spcPct val="20000"/>
        </a:spcBef>
        <a:buFont typeface="Arial" pitchFamily="34" charset="0"/>
        <a:buChar char="•"/>
        <a:defRPr sz="1900" kern="1200">
          <a:solidFill>
            <a:schemeClr val="tx1"/>
          </a:solidFill>
          <a:latin typeface="+mn-lt"/>
          <a:ea typeface="+mn-ea"/>
          <a:cs typeface="+mn-cs"/>
        </a:defRPr>
      </a:lvl3pPr>
      <a:lvl4pPr marL="1252277" indent="-178896" algn="l" defTabSz="715587"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610070" indent="-178896" algn="l" defTabSz="715587"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967864" indent="-178896" algn="l" defTabSz="71558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325657" indent="-178896" algn="l" defTabSz="71558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83451" indent="-178896" algn="l" defTabSz="71558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3041244" indent="-178896" algn="l" defTabSz="71558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fr-FR"/>
      </a:defPPr>
      <a:lvl1pPr marL="0" algn="l" defTabSz="715587" rtl="0" eaLnBrk="1" latinLnBrk="0" hangingPunct="1">
        <a:defRPr sz="1400" kern="1200">
          <a:solidFill>
            <a:schemeClr val="tx1"/>
          </a:solidFill>
          <a:latin typeface="+mn-lt"/>
          <a:ea typeface="+mn-ea"/>
          <a:cs typeface="+mn-cs"/>
        </a:defRPr>
      </a:lvl1pPr>
      <a:lvl2pPr marL="357794" algn="l" defTabSz="715587" rtl="0" eaLnBrk="1" latinLnBrk="0" hangingPunct="1">
        <a:defRPr sz="1400" kern="1200">
          <a:solidFill>
            <a:schemeClr val="tx1"/>
          </a:solidFill>
          <a:latin typeface="+mn-lt"/>
          <a:ea typeface="+mn-ea"/>
          <a:cs typeface="+mn-cs"/>
        </a:defRPr>
      </a:lvl2pPr>
      <a:lvl3pPr marL="715587" algn="l" defTabSz="715587" rtl="0" eaLnBrk="1" latinLnBrk="0" hangingPunct="1">
        <a:defRPr sz="1400" kern="1200">
          <a:solidFill>
            <a:schemeClr val="tx1"/>
          </a:solidFill>
          <a:latin typeface="+mn-lt"/>
          <a:ea typeface="+mn-ea"/>
          <a:cs typeface="+mn-cs"/>
        </a:defRPr>
      </a:lvl3pPr>
      <a:lvl4pPr marL="1073380" algn="l" defTabSz="715587" rtl="0" eaLnBrk="1" latinLnBrk="0" hangingPunct="1">
        <a:defRPr sz="1400" kern="1200">
          <a:solidFill>
            <a:schemeClr val="tx1"/>
          </a:solidFill>
          <a:latin typeface="+mn-lt"/>
          <a:ea typeface="+mn-ea"/>
          <a:cs typeface="+mn-cs"/>
        </a:defRPr>
      </a:lvl4pPr>
      <a:lvl5pPr marL="1431174" algn="l" defTabSz="715587" rtl="0" eaLnBrk="1" latinLnBrk="0" hangingPunct="1">
        <a:defRPr sz="1400" kern="1200">
          <a:solidFill>
            <a:schemeClr val="tx1"/>
          </a:solidFill>
          <a:latin typeface="+mn-lt"/>
          <a:ea typeface="+mn-ea"/>
          <a:cs typeface="+mn-cs"/>
        </a:defRPr>
      </a:lvl5pPr>
      <a:lvl6pPr marL="1788967" algn="l" defTabSz="715587" rtl="0" eaLnBrk="1" latinLnBrk="0" hangingPunct="1">
        <a:defRPr sz="1400" kern="1200">
          <a:solidFill>
            <a:schemeClr val="tx1"/>
          </a:solidFill>
          <a:latin typeface="+mn-lt"/>
          <a:ea typeface="+mn-ea"/>
          <a:cs typeface="+mn-cs"/>
        </a:defRPr>
      </a:lvl6pPr>
      <a:lvl7pPr marL="2146761" algn="l" defTabSz="715587" rtl="0" eaLnBrk="1" latinLnBrk="0" hangingPunct="1">
        <a:defRPr sz="1400" kern="1200">
          <a:solidFill>
            <a:schemeClr val="tx1"/>
          </a:solidFill>
          <a:latin typeface="+mn-lt"/>
          <a:ea typeface="+mn-ea"/>
          <a:cs typeface="+mn-cs"/>
        </a:defRPr>
      </a:lvl7pPr>
      <a:lvl8pPr marL="2504554" algn="l" defTabSz="715587" rtl="0" eaLnBrk="1" latinLnBrk="0" hangingPunct="1">
        <a:defRPr sz="1400" kern="1200">
          <a:solidFill>
            <a:schemeClr val="tx1"/>
          </a:solidFill>
          <a:latin typeface="+mn-lt"/>
          <a:ea typeface="+mn-ea"/>
          <a:cs typeface="+mn-cs"/>
        </a:defRPr>
      </a:lvl8pPr>
      <a:lvl9pPr marL="2862347" algn="l" defTabSz="715587"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5.xml"/><Relationship Id="rId1" Type="http://schemas.openxmlformats.org/officeDocument/2006/relationships/tags" Target="../tags/tag24.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custDataLst>
              <p:tags r:id="rId1"/>
            </p:custDataLst>
          </p:nvPr>
        </p:nvSpPr>
        <p:spPr>
          <a:xfrm>
            <a:off x="4943238" y="2208806"/>
            <a:ext cx="4915261" cy="823618"/>
          </a:xfrm>
        </p:spPr>
        <p:txBody>
          <a:bodyPr vert="horz" lIns="0" tIns="28173" rIns="28173" bIns="28173" rtlCol="0" anchor="t">
            <a:noAutofit/>
          </a:bodyPr>
          <a:lstStyle>
            <a:lvl1pPr marL="0" indent="0" algn="l" defTabSz="914342" rtl="0" eaLnBrk="1" latinLnBrk="0" hangingPunct="1">
              <a:lnSpc>
                <a:spcPct val="85000"/>
              </a:lnSpc>
              <a:spcBef>
                <a:spcPct val="0"/>
              </a:spcBef>
              <a:buNone/>
              <a:defRPr lang="en-US" sz="4400" b="0" kern="1200" dirty="0">
                <a:solidFill>
                  <a:schemeClr val="tx1"/>
                </a:solidFill>
                <a:latin typeface="+mj-lt"/>
                <a:ea typeface="+mj-ea"/>
                <a:cs typeface="+mj-cs"/>
              </a:defRPr>
            </a:lvl1pPr>
          </a:lstStyle>
          <a:p>
            <a:r>
              <a:rPr lang="en-US" dirty="0" smtClean="0"/>
              <a:t>Advanced PLSQL</a:t>
            </a:r>
            <a:endParaRPr lang="en-US" dirty="0"/>
          </a:p>
        </p:txBody>
      </p:sp>
      <p:sp>
        <p:nvSpPr>
          <p:cNvPr id="5" name="Subtitle 2"/>
          <p:cNvSpPr>
            <a:spLocks noGrp="1"/>
          </p:cNvSpPr>
          <p:nvPr>
            <p:ph type="subTitle" idx="1"/>
            <p:custDataLst>
              <p:tags r:id="rId2"/>
            </p:custDataLst>
          </p:nvPr>
        </p:nvSpPr>
        <p:spPr>
          <a:xfrm>
            <a:off x="4940137" y="3324784"/>
            <a:ext cx="4918363" cy="710813"/>
          </a:xfrm>
        </p:spPr>
        <p:txBody>
          <a:bodyPr lIns="0" tIns="28173" rIns="28173" bIns="28173"/>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sz="2000" dirty="0" err="1" smtClean="0"/>
              <a:t>Lesson</a:t>
            </a:r>
            <a:r>
              <a:rPr lang="fr-FR" sz="2000" dirty="0" smtClean="0"/>
              <a:t>  –  </a:t>
            </a:r>
            <a:r>
              <a:rPr lang="fr-FR" sz="2000" dirty="0" smtClean="0"/>
              <a:t>SQL Loader</a:t>
            </a:r>
            <a:endParaRPr lang="fr-FR" sz="20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320675" y="1034716"/>
            <a:ext cx="8570662" cy="3633537"/>
          </a:xfrm>
        </p:spPr>
        <p:txBody>
          <a:bodyPr>
            <a:normAutofit/>
          </a:bodyPr>
          <a:lstStyle/>
          <a:p>
            <a:pPr algn="just"/>
            <a:r>
              <a:rPr lang="en-US" sz="2000" dirty="0" smtClean="0"/>
              <a:t>Variable-record </a:t>
            </a:r>
            <a:r>
              <a:rPr lang="en-US" sz="2000" dirty="0" smtClean="0"/>
              <a:t>formats example :</a:t>
            </a:r>
          </a:p>
          <a:p>
            <a:pPr lvl="1"/>
            <a:r>
              <a:rPr lang="en-US" sz="1600" dirty="0" smtClean="0"/>
              <a:t> In the </a:t>
            </a:r>
            <a:r>
              <a:rPr lang="en-US" sz="1600" dirty="0" err="1" smtClean="0"/>
              <a:t>scott</a:t>
            </a:r>
            <a:r>
              <a:rPr lang="en-US" sz="1600" dirty="0" smtClean="0"/>
              <a:t> schema, </a:t>
            </a:r>
            <a:r>
              <a:rPr lang="en-US" sz="1600" dirty="0" smtClean="0"/>
              <a:t>in the earlier created table  </a:t>
            </a:r>
            <a:r>
              <a:rPr lang="en-US" sz="1600" dirty="0" smtClean="0"/>
              <a:t>:</a:t>
            </a:r>
          </a:p>
          <a:p>
            <a:pPr>
              <a:buNone/>
            </a:pPr>
            <a:r>
              <a:rPr lang="en-US" sz="2000" dirty="0" smtClean="0"/>
              <a:t>		</a:t>
            </a:r>
            <a:r>
              <a:rPr lang="en-US" sz="1400" dirty="0" smtClean="0">
                <a:ln>
                  <a:solidFill>
                    <a:srgbClr val="00B0F0"/>
                  </a:solidFill>
                </a:ln>
                <a:solidFill>
                  <a:srgbClr val="00B0F0"/>
                </a:solidFill>
              </a:rPr>
              <a:t>Create table </a:t>
            </a:r>
            <a:r>
              <a:rPr lang="en-US" sz="1400" dirty="0" err="1" smtClean="0">
                <a:ln>
                  <a:solidFill>
                    <a:srgbClr val="00B0F0"/>
                  </a:solidFill>
                </a:ln>
                <a:solidFill>
                  <a:srgbClr val="00B0F0"/>
                </a:solidFill>
              </a:rPr>
              <a:t>empnames</a:t>
            </a:r>
            <a:r>
              <a:rPr lang="en-US" sz="1400" dirty="0" smtClean="0">
                <a:ln>
                  <a:solidFill>
                    <a:srgbClr val="00B0F0"/>
                  </a:solidFill>
                </a:ln>
                <a:solidFill>
                  <a:srgbClr val="00B0F0"/>
                </a:solidFill>
              </a:rPr>
              <a:t>(first varchar2(15),last varchar2(15));</a:t>
            </a:r>
          </a:p>
          <a:p>
            <a:pPr algn="just">
              <a:buNone/>
            </a:pPr>
            <a:endParaRPr lang="en-US" sz="2000" dirty="0" smtClean="0"/>
          </a:p>
          <a:p>
            <a:pPr algn="just"/>
            <a:r>
              <a:rPr lang="en-US" sz="2000" dirty="0" smtClean="0"/>
              <a:t>Create a control file </a:t>
            </a:r>
            <a:r>
              <a:rPr lang="en-US" sz="2000" dirty="0" smtClean="0"/>
              <a:t>c2.ctl  </a:t>
            </a:r>
            <a:r>
              <a:rPr lang="en-US" sz="2000" dirty="0" smtClean="0"/>
              <a:t>in the D:\photos folder  and insert the following into it :</a:t>
            </a:r>
          </a:p>
          <a:p>
            <a:pPr>
              <a:buNone/>
            </a:pPr>
            <a:r>
              <a:rPr lang="en-US" sz="2000" dirty="0" smtClean="0"/>
              <a:t> 		</a:t>
            </a:r>
            <a:r>
              <a:rPr lang="en-US" sz="1400" dirty="0" smtClean="0">
                <a:ln>
                  <a:solidFill>
                    <a:srgbClr val="00B0F0"/>
                  </a:solidFill>
                </a:ln>
                <a:solidFill>
                  <a:srgbClr val="00B0F0"/>
                </a:solidFill>
              </a:rPr>
              <a:t>load data</a:t>
            </a:r>
          </a:p>
          <a:p>
            <a:pPr>
              <a:buNone/>
            </a:pPr>
            <a:r>
              <a:rPr lang="en-US" sz="1400" dirty="0" smtClean="0">
                <a:ln>
                  <a:solidFill>
                    <a:srgbClr val="00B0F0"/>
                  </a:solidFill>
                </a:ln>
                <a:solidFill>
                  <a:srgbClr val="00B0F0"/>
                </a:solidFill>
              </a:rPr>
              <a:t>		</a:t>
            </a:r>
            <a:r>
              <a:rPr lang="en-US" sz="1400" dirty="0" err="1" smtClean="0">
                <a:ln>
                  <a:solidFill>
                    <a:srgbClr val="00B0F0"/>
                  </a:solidFill>
                </a:ln>
                <a:solidFill>
                  <a:srgbClr val="00B0F0"/>
                </a:solidFill>
              </a:rPr>
              <a:t>infile</a:t>
            </a:r>
            <a:r>
              <a:rPr lang="en-US" sz="1400" dirty="0" smtClean="0">
                <a:ln>
                  <a:solidFill>
                    <a:srgbClr val="00B0F0"/>
                  </a:solidFill>
                </a:ln>
                <a:solidFill>
                  <a:srgbClr val="00B0F0"/>
                </a:solidFill>
              </a:rPr>
              <a:t> mydata1.txt "</a:t>
            </a:r>
            <a:r>
              <a:rPr lang="en-US" sz="1400" dirty="0" err="1" smtClean="0">
                <a:ln>
                  <a:solidFill>
                    <a:srgbClr val="00B0F0"/>
                  </a:solidFill>
                </a:ln>
                <a:solidFill>
                  <a:srgbClr val="00B0F0"/>
                </a:solidFill>
              </a:rPr>
              <a:t>var</a:t>
            </a:r>
            <a:r>
              <a:rPr lang="en-US" sz="1400" dirty="0" smtClean="0">
                <a:ln>
                  <a:solidFill>
                    <a:srgbClr val="00B0F0"/>
                  </a:solidFill>
                </a:ln>
                <a:solidFill>
                  <a:srgbClr val="00B0F0"/>
                </a:solidFill>
              </a:rPr>
              <a:t> 3"</a:t>
            </a:r>
          </a:p>
          <a:p>
            <a:pPr>
              <a:buNone/>
            </a:pPr>
            <a:r>
              <a:rPr lang="en-US" sz="1400" dirty="0" smtClean="0">
                <a:ln>
                  <a:solidFill>
                    <a:srgbClr val="00B0F0"/>
                  </a:solidFill>
                </a:ln>
                <a:solidFill>
                  <a:srgbClr val="00B0F0"/>
                </a:solidFill>
              </a:rPr>
              <a:t>		append into table </a:t>
            </a:r>
            <a:r>
              <a:rPr lang="en-US" sz="1400" dirty="0" err="1" smtClean="0">
                <a:ln>
                  <a:solidFill>
                    <a:srgbClr val="00B0F0"/>
                  </a:solidFill>
                </a:ln>
                <a:solidFill>
                  <a:srgbClr val="00B0F0"/>
                </a:solidFill>
              </a:rPr>
              <a:t>empnames</a:t>
            </a:r>
            <a:endParaRPr lang="en-US" sz="1400" dirty="0" smtClean="0">
              <a:ln>
                <a:solidFill>
                  <a:srgbClr val="00B0F0"/>
                </a:solidFill>
              </a:ln>
              <a:solidFill>
                <a:srgbClr val="00B0F0"/>
              </a:solidFill>
            </a:endParaRPr>
          </a:p>
          <a:p>
            <a:pPr>
              <a:buNone/>
            </a:pPr>
            <a:r>
              <a:rPr lang="en-US" sz="1400" dirty="0" smtClean="0">
                <a:ln>
                  <a:solidFill>
                    <a:srgbClr val="00B0F0"/>
                  </a:solidFill>
                </a:ln>
                <a:solidFill>
                  <a:srgbClr val="00B0F0"/>
                </a:solidFill>
              </a:rPr>
              <a:t>		fields terminated by ','</a:t>
            </a:r>
          </a:p>
          <a:p>
            <a:pPr>
              <a:buNone/>
            </a:pPr>
            <a:r>
              <a:rPr lang="en-US" sz="1400" dirty="0" smtClean="0">
                <a:ln>
                  <a:solidFill>
                    <a:srgbClr val="00B0F0"/>
                  </a:solidFill>
                </a:ln>
                <a:solidFill>
                  <a:srgbClr val="00B0F0"/>
                </a:solidFill>
              </a:rPr>
              <a:t>		(</a:t>
            </a:r>
            <a:r>
              <a:rPr lang="en-US" sz="1400" dirty="0" err="1" smtClean="0">
                <a:ln>
                  <a:solidFill>
                    <a:srgbClr val="00B0F0"/>
                  </a:solidFill>
                </a:ln>
                <a:solidFill>
                  <a:srgbClr val="00B0F0"/>
                </a:solidFill>
              </a:rPr>
              <a:t>first,last</a:t>
            </a:r>
            <a:r>
              <a:rPr lang="en-US" sz="1400" dirty="0" smtClean="0">
                <a:ln>
                  <a:solidFill>
                    <a:srgbClr val="00B0F0"/>
                  </a:solidFill>
                </a:ln>
                <a:solidFill>
                  <a:srgbClr val="00B0F0"/>
                </a:solidFill>
              </a:rPr>
              <a:t>)</a:t>
            </a:r>
          </a:p>
        </p:txBody>
      </p:sp>
      <p:sp>
        <p:nvSpPr>
          <p:cNvPr id="5" name="Rectangle 3"/>
          <p:cNvSpPr>
            <a:spLocks noGrp="1"/>
          </p:cNvSpPr>
          <p:nvPr>
            <p:ph type="title"/>
          </p:nvPr>
        </p:nvSpPr>
        <p:spPr>
          <a:noFill/>
        </p:spPr>
        <p:txBody>
          <a:bodyPr>
            <a:normAutofit/>
          </a:bodyPr>
          <a:lstStyle/>
          <a:p>
            <a:r>
              <a:rPr lang="en-US" sz="1400" dirty="0" smtClean="0">
                <a:latin typeface="Candara"/>
              </a:rPr>
              <a:t>1.4: Data-formats understood by SQL LOADER 					……</a:t>
            </a:r>
            <a:r>
              <a:rPr lang="en-US" sz="1400" dirty="0" err="1" smtClean="0">
                <a:latin typeface="Candara"/>
              </a:rPr>
              <a:t>contd</a:t>
            </a:r>
            <a:r>
              <a:rPr lang="en-US" sz="1400" dirty="0" smtClean="0">
                <a:latin typeface="Candara"/>
              </a:rPr>
              <a:t/>
            </a:r>
            <a:br>
              <a:rPr lang="en-US" sz="1400" dirty="0" smtClean="0">
                <a:latin typeface="Candara"/>
              </a:rPr>
            </a:br>
            <a:r>
              <a:rPr lang="en-US" dirty="0" smtClean="0">
                <a:latin typeface="Candara"/>
              </a:rPr>
              <a:t>Variable-record </a:t>
            </a:r>
            <a:r>
              <a:rPr lang="en-US" dirty="0" smtClean="0">
                <a:latin typeface="Candara"/>
              </a:rPr>
              <a:t>format</a:t>
            </a:r>
            <a:endParaRPr lang="en-US" b="1" dirty="0" smtClean="0">
              <a:latin typeface="Candara"/>
            </a:endParaRPr>
          </a:p>
        </p:txBody>
      </p:sp>
    </p:spTree>
    <p:extLst>
      <p:ext uri="{BB962C8B-B14F-4D97-AF65-F5344CB8AC3E}">
        <p14:creationId xmlns="" xmlns:p14="http://schemas.microsoft.com/office/powerpoint/2010/main" val="11181558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192506" y="878305"/>
            <a:ext cx="8951494" cy="4054641"/>
          </a:xfrm>
        </p:spPr>
        <p:txBody>
          <a:bodyPr>
            <a:normAutofit/>
          </a:bodyPr>
          <a:lstStyle/>
          <a:p>
            <a:r>
              <a:rPr lang="en-US" sz="2000" dirty="0" smtClean="0"/>
              <a:t>Create the input file “</a:t>
            </a:r>
            <a:r>
              <a:rPr lang="en-US" sz="2000" dirty="0" smtClean="0"/>
              <a:t>mydata1.txt</a:t>
            </a:r>
            <a:r>
              <a:rPr lang="en-US" sz="2000" dirty="0" smtClean="0"/>
              <a:t>” in the D:\Photos folder with the following contents :</a:t>
            </a:r>
          </a:p>
          <a:p>
            <a:pPr>
              <a:buNone/>
            </a:pPr>
            <a:r>
              <a:rPr lang="en-US" sz="2000" dirty="0" smtClean="0"/>
              <a:t>		015Hemant,Pangam</a:t>
            </a:r>
          </a:p>
          <a:p>
            <a:pPr>
              <a:buNone/>
            </a:pPr>
            <a:r>
              <a:rPr lang="en-US" sz="2000" dirty="0" smtClean="0"/>
              <a:t>		014Hetal,Pangam</a:t>
            </a:r>
            <a:endParaRPr lang="en-US" sz="2000" dirty="0" smtClean="0"/>
          </a:p>
          <a:p>
            <a:pPr>
              <a:buNone/>
            </a:pPr>
            <a:r>
              <a:rPr lang="en-US" sz="2000" dirty="0" smtClean="0"/>
              <a:t>		015Saloni,Pangam</a:t>
            </a:r>
            <a:endParaRPr lang="en-US" sz="2000" dirty="0" smtClean="0"/>
          </a:p>
          <a:p>
            <a:pPr>
              <a:buNone/>
            </a:pPr>
            <a:r>
              <a:rPr lang="en-US" sz="2000" dirty="0" smtClean="0"/>
              <a:t>		014Jairaj,Saraf</a:t>
            </a:r>
            <a:endParaRPr lang="en-US" sz="2000" dirty="0" smtClean="0"/>
          </a:p>
          <a:p>
            <a:pPr>
              <a:buNone/>
            </a:pPr>
            <a:r>
              <a:rPr lang="en-US" sz="2000" dirty="0" smtClean="0"/>
              <a:t>		013Mahi,Pangam</a:t>
            </a:r>
            <a:endParaRPr lang="en-US" sz="2000" dirty="0" smtClean="0"/>
          </a:p>
          <a:p>
            <a:pPr algn="just"/>
            <a:endParaRPr lang="en-US" sz="2000" dirty="0" smtClean="0"/>
          </a:p>
          <a:p>
            <a:pPr algn="just"/>
            <a:r>
              <a:rPr lang="en-US" sz="2000" dirty="0" smtClean="0"/>
              <a:t>Go to command prompt and in the folder ‘d:\photos’, run the SQL LOADER :</a:t>
            </a:r>
          </a:p>
          <a:p>
            <a:pPr>
              <a:buNone/>
            </a:pPr>
            <a:r>
              <a:rPr lang="en-US" sz="2000" dirty="0" smtClean="0"/>
              <a:t>		</a:t>
            </a:r>
            <a:r>
              <a:rPr lang="en-US" sz="2000" dirty="0" smtClean="0">
                <a:ln>
                  <a:solidFill>
                    <a:srgbClr val="00B0F0"/>
                  </a:solidFill>
                </a:ln>
                <a:solidFill>
                  <a:srgbClr val="00B0F0"/>
                </a:solidFill>
              </a:rPr>
              <a:t>D:\photos&gt;</a:t>
            </a:r>
            <a:r>
              <a:rPr lang="en-US" sz="2000" dirty="0" err="1" smtClean="0">
                <a:ln>
                  <a:solidFill>
                    <a:srgbClr val="00B0F0"/>
                  </a:solidFill>
                </a:ln>
                <a:solidFill>
                  <a:srgbClr val="00B0F0"/>
                </a:solidFill>
              </a:rPr>
              <a:t>sqlldr</a:t>
            </a:r>
            <a:r>
              <a:rPr lang="en-US" sz="2000" dirty="0" smtClean="0">
                <a:ln>
                  <a:solidFill>
                    <a:srgbClr val="00B0F0"/>
                  </a:solidFill>
                </a:ln>
                <a:solidFill>
                  <a:srgbClr val="00B0F0"/>
                </a:solidFill>
              </a:rPr>
              <a:t> </a:t>
            </a:r>
            <a:r>
              <a:rPr lang="en-US" sz="2000" dirty="0" err="1" smtClean="0">
                <a:ln>
                  <a:solidFill>
                    <a:srgbClr val="00B0F0"/>
                  </a:solidFill>
                </a:ln>
                <a:solidFill>
                  <a:srgbClr val="00B0F0"/>
                </a:solidFill>
              </a:rPr>
              <a:t>scott</a:t>
            </a:r>
            <a:r>
              <a:rPr lang="en-US" sz="2000" dirty="0" smtClean="0">
                <a:ln>
                  <a:solidFill>
                    <a:srgbClr val="00B0F0"/>
                  </a:solidFill>
                </a:ln>
                <a:solidFill>
                  <a:srgbClr val="00B0F0"/>
                </a:solidFill>
              </a:rPr>
              <a:t>/tiger </a:t>
            </a:r>
            <a:r>
              <a:rPr lang="en-US" sz="2000" dirty="0" smtClean="0">
                <a:ln>
                  <a:solidFill>
                    <a:srgbClr val="00B0F0"/>
                  </a:solidFill>
                </a:ln>
                <a:solidFill>
                  <a:srgbClr val="00B0F0"/>
                </a:solidFill>
              </a:rPr>
              <a:t>control=c2.ctl</a:t>
            </a:r>
            <a:endParaRPr lang="en-US" sz="2000" dirty="0" smtClean="0">
              <a:ln>
                <a:solidFill>
                  <a:srgbClr val="00B0F0"/>
                </a:solidFill>
              </a:ln>
              <a:solidFill>
                <a:srgbClr val="00B0F0"/>
              </a:solidFill>
            </a:endParaRPr>
          </a:p>
        </p:txBody>
      </p:sp>
      <p:sp>
        <p:nvSpPr>
          <p:cNvPr id="5" name="Rectangle 3"/>
          <p:cNvSpPr>
            <a:spLocks noGrp="1"/>
          </p:cNvSpPr>
          <p:nvPr>
            <p:ph type="title"/>
          </p:nvPr>
        </p:nvSpPr>
        <p:spPr>
          <a:noFill/>
        </p:spPr>
        <p:txBody>
          <a:bodyPr>
            <a:normAutofit/>
          </a:bodyPr>
          <a:lstStyle/>
          <a:p>
            <a:r>
              <a:rPr lang="en-US" sz="1400" dirty="0" smtClean="0">
                <a:latin typeface="Candara"/>
              </a:rPr>
              <a:t>1.4: Data-formats understood by SQL LOADER 					……</a:t>
            </a:r>
            <a:r>
              <a:rPr lang="en-US" sz="1400" dirty="0" err="1" smtClean="0">
                <a:latin typeface="Candara"/>
              </a:rPr>
              <a:t>contd</a:t>
            </a:r>
            <a:r>
              <a:rPr lang="en-US" sz="1400" dirty="0" smtClean="0">
                <a:latin typeface="Candara"/>
              </a:rPr>
              <a:t/>
            </a:r>
            <a:br>
              <a:rPr lang="en-US" sz="1400" dirty="0" smtClean="0">
                <a:latin typeface="Candara"/>
              </a:rPr>
            </a:br>
            <a:r>
              <a:rPr lang="en-US" dirty="0" smtClean="0">
                <a:latin typeface="Candara"/>
              </a:rPr>
              <a:t>Variable-record </a:t>
            </a:r>
            <a:r>
              <a:rPr lang="en-US" dirty="0" smtClean="0">
                <a:latin typeface="Candara"/>
              </a:rPr>
              <a:t>format</a:t>
            </a:r>
            <a:endParaRPr lang="en-US" b="1" dirty="0" smtClean="0">
              <a:latin typeface="Candara"/>
            </a:endParaRPr>
          </a:p>
        </p:txBody>
      </p:sp>
    </p:spTree>
    <p:extLst>
      <p:ext uri="{BB962C8B-B14F-4D97-AF65-F5344CB8AC3E}">
        <p14:creationId xmlns="" xmlns:p14="http://schemas.microsoft.com/office/powerpoint/2010/main" val="11181558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192506" y="878305"/>
            <a:ext cx="8951494" cy="4054641"/>
          </a:xfrm>
        </p:spPr>
        <p:txBody>
          <a:bodyPr>
            <a:normAutofit/>
          </a:bodyPr>
          <a:lstStyle/>
          <a:p>
            <a:pPr algn="just"/>
            <a:endParaRPr lang="en-US" sz="2000" dirty="0" smtClean="0"/>
          </a:p>
          <a:p>
            <a:pPr algn="just"/>
            <a:r>
              <a:rPr lang="en-US" sz="2000" dirty="0" smtClean="0"/>
              <a:t>The </a:t>
            </a:r>
            <a:r>
              <a:rPr lang="en-US" sz="2000" dirty="0" smtClean="0"/>
              <a:t>length of each row is a 3-digit number, as specified in the </a:t>
            </a:r>
            <a:r>
              <a:rPr lang="en-US" sz="2000" dirty="0" err="1" smtClean="0"/>
              <a:t>controlfile</a:t>
            </a:r>
            <a:r>
              <a:rPr lang="en-US" sz="2000" dirty="0" smtClean="0"/>
              <a:t>, and must include two characters for the carriage return. Variable record format is not as fast as fixed format, but is faster than stream format.</a:t>
            </a:r>
          </a:p>
          <a:p>
            <a:pPr>
              <a:buNone/>
            </a:pPr>
            <a:endParaRPr lang="en-US" sz="2000" dirty="0" smtClean="0"/>
          </a:p>
          <a:p>
            <a:r>
              <a:rPr lang="en-US" sz="2000" dirty="0" smtClean="0"/>
              <a:t>‘Append ‘ keyword is used to add the retrieved rows to the non-empty table.</a:t>
            </a:r>
            <a:endParaRPr lang="en-US" sz="2000" dirty="0"/>
          </a:p>
        </p:txBody>
      </p:sp>
      <p:sp>
        <p:nvSpPr>
          <p:cNvPr id="5" name="Rectangle 3"/>
          <p:cNvSpPr>
            <a:spLocks noGrp="1"/>
          </p:cNvSpPr>
          <p:nvPr>
            <p:ph type="title"/>
          </p:nvPr>
        </p:nvSpPr>
        <p:spPr>
          <a:noFill/>
        </p:spPr>
        <p:txBody>
          <a:bodyPr>
            <a:normAutofit/>
          </a:bodyPr>
          <a:lstStyle/>
          <a:p>
            <a:r>
              <a:rPr lang="en-US" sz="1400" dirty="0" smtClean="0">
                <a:latin typeface="Candara"/>
              </a:rPr>
              <a:t>1.4: Data-formats understood by SQL LOADER 					……</a:t>
            </a:r>
            <a:r>
              <a:rPr lang="en-US" sz="1400" dirty="0" err="1" smtClean="0">
                <a:latin typeface="Candara"/>
              </a:rPr>
              <a:t>contd</a:t>
            </a:r>
            <a:r>
              <a:rPr lang="en-US" sz="1400" dirty="0" smtClean="0">
                <a:latin typeface="Candara"/>
              </a:rPr>
              <a:t/>
            </a:r>
            <a:br>
              <a:rPr lang="en-US" sz="1400" dirty="0" smtClean="0">
                <a:latin typeface="Candara"/>
              </a:rPr>
            </a:br>
            <a:r>
              <a:rPr lang="en-US" dirty="0" smtClean="0">
                <a:latin typeface="Candara"/>
              </a:rPr>
              <a:t>Variable-record </a:t>
            </a:r>
            <a:r>
              <a:rPr lang="en-US" dirty="0" smtClean="0">
                <a:latin typeface="Candara"/>
              </a:rPr>
              <a:t>format</a:t>
            </a:r>
            <a:endParaRPr lang="en-US" b="1" dirty="0" smtClean="0">
              <a:latin typeface="Candara"/>
            </a:endParaRPr>
          </a:p>
        </p:txBody>
      </p:sp>
    </p:spTree>
    <p:extLst>
      <p:ext uri="{BB962C8B-B14F-4D97-AF65-F5344CB8AC3E}">
        <p14:creationId xmlns="" xmlns:p14="http://schemas.microsoft.com/office/powerpoint/2010/main" val="11181558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320675" y="1034716"/>
            <a:ext cx="8570662" cy="3633537"/>
          </a:xfrm>
        </p:spPr>
        <p:txBody>
          <a:bodyPr>
            <a:normAutofit/>
          </a:bodyPr>
          <a:lstStyle/>
          <a:p>
            <a:pPr algn="just"/>
            <a:r>
              <a:rPr lang="en-US" sz="2000" dirty="0" smtClean="0"/>
              <a:t>Stream-record </a:t>
            </a:r>
            <a:r>
              <a:rPr lang="en-US" sz="2000" dirty="0" smtClean="0"/>
              <a:t>formats example :</a:t>
            </a:r>
          </a:p>
          <a:p>
            <a:pPr lvl="1"/>
            <a:r>
              <a:rPr lang="en-US" sz="1600" dirty="0" smtClean="0"/>
              <a:t> In the </a:t>
            </a:r>
            <a:r>
              <a:rPr lang="en-US" sz="1600" dirty="0" err="1" smtClean="0"/>
              <a:t>scott</a:t>
            </a:r>
            <a:r>
              <a:rPr lang="en-US" sz="1600" dirty="0" smtClean="0"/>
              <a:t> schema, </a:t>
            </a:r>
            <a:r>
              <a:rPr lang="en-US" sz="1600" dirty="0" smtClean="0"/>
              <a:t>in the earlier created table  </a:t>
            </a:r>
            <a:r>
              <a:rPr lang="en-US" sz="1600" dirty="0" smtClean="0"/>
              <a:t>:</a:t>
            </a:r>
          </a:p>
          <a:p>
            <a:pPr>
              <a:buNone/>
            </a:pPr>
            <a:r>
              <a:rPr lang="en-US" sz="2000" dirty="0" smtClean="0"/>
              <a:t>		</a:t>
            </a:r>
            <a:r>
              <a:rPr lang="en-US" sz="1400" dirty="0" smtClean="0">
                <a:ln>
                  <a:solidFill>
                    <a:srgbClr val="00B0F0"/>
                  </a:solidFill>
                </a:ln>
                <a:solidFill>
                  <a:srgbClr val="00B0F0"/>
                </a:solidFill>
              </a:rPr>
              <a:t>Create table </a:t>
            </a:r>
            <a:r>
              <a:rPr lang="en-US" sz="1400" dirty="0" err="1" smtClean="0">
                <a:ln>
                  <a:solidFill>
                    <a:srgbClr val="00B0F0"/>
                  </a:solidFill>
                </a:ln>
                <a:solidFill>
                  <a:srgbClr val="00B0F0"/>
                </a:solidFill>
              </a:rPr>
              <a:t>empnames</a:t>
            </a:r>
            <a:r>
              <a:rPr lang="en-US" sz="1400" dirty="0" smtClean="0">
                <a:ln>
                  <a:solidFill>
                    <a:srgbClr val="00B0F0"/>
                  </a:solidFill>
                </a:ln>
                <a:solidFill>
                  <a:srgbClr val="00B0F0"/>
                </a:solidFill>
              </a:rPr>
              <a:t>(first varchar2(15),last varchar2(15));</a:t>
            </a:r>
          </a:p>
          <a:p>
            <a:pPr algn="just">
              <a:buNone/>
            </a:pPr>
            <a:endParaRPr lang="en-US" sz="2000" dirty="0" smtClean="0"/>
          </a:p>
          <a:p>
            <a:pPr algn="just"/>
            <a:r>
              <a:rPr lang="en-US" sz="2000" dirty="0" smtClean="0"/>
              <a:t>Create a control file </a:t>
            </a:r>
            <a:r>
              <a:rPr lang="en-US" sz="2000" dirty="0" smtClean="0"/>
              <a:t>c3.ctl  </a:t>
            </a:r>
            <a:r>
              <a:rPr lang="en-US" sz="2000" dirty="0" smtClean="0"/>
              <a:t>in the D:\photos folder  and insert the following into it :</a:t>
            </a:r>
          </a:p>
          <a:p>
            <a:pPr>
              <a:buNone/>
            </a:pPr>
            <a:r>
              <a:rPr lang="en-US" sz="2000" dirty="0" smtClean="0"/>
              <a:t> 		</a:t>
            </a:r>
            <a:r>
              <a:rPr lang="en-US" sz="1400" dirty="0" smtClean="0">
                <a:ln>
                  <a:solidFill>
                    <a:srgbClr val="00B0F0"/>
                  </a:solidFill>
                </a:ln>
                <a:solidFill>
                  <a:srgbClr val="00B0F0"/>
                </a:solidFill>
              </a:rPr>
              <a:t>load </a:t>
            </a:r>
            <a:r>
              <a:rPr lang="en-US" sz="1400" dirty="0" smtClean="0">
                <a:ln>
                  <a:solidFill>
                    <a:srgbClr val="00B0F0"/>
                  </a:solidFill>
                </a:ln>
                <a:solidFill>
                  <a:srgbClr val="00B0F0"/>
                </a:solidFill>
              </a:rPr>
              <a:t>data</a:t>
            </a:r>
          </a:p>
          <a:p>
            <a:pPr>
              <a:buNone/>
            </a:pPr>
            <a:r>
              <a:rPr lang="en-US" sz="1400" dirty="0" smtClean="0">
                <a:ln>
                  <a:solidFill>
                    <a:srgbClr val="00B0F0"/>
                  </a:solidFill>
                </a:ln>
                <a:solidFill>
                  <a:srgbClr val="00B0F0"/>
                </a:solidFill>
              </a:rPr>
              <a:t>		</a:t>
            </a:r>
            <a:r>
              <a:rPr lang="en-US" sz="1400" dirty="0" err="1" smtClean="0">
                <a:ln>
                  <a:solidFill>
                    <a:srgbClr val="00B0F0"/>
                  </a:solidFill>
                </a:ln>
                <a:solidFill>
                  <a:srgbClr val="00B0F0"/>
                </a:solidFill>
              </a:rPr>
              <a:t>infile</a:t>
            </a:r>
            <a:r>
              <a:rPr lang="en-US" sz="1400" dirty="0" smtClean="0">
                <a:ln>
                  <a:solidFill>
                    <a:srgbClr val="00B0F0"/>
                  </a:solidFill>
                </a:ln>
                <a:solidFill>
                  <a:srgbClr val="00B0F0"/>
                </a:solidFill>
              </a:rPr>
              <a:t> mydata2.txt "</a:t>
            </a:r>
            <a:r>
              <a:rPr lang="en-US" sz="1400" dirty="0" err="1" smtClean="0">
                <a:ln>
                  <a:solidFill>
                    <a:srgbClr val="00B0F0"/>
                  </a:solidFill>
                </a:ln>
                <a:solidFill>
                  <a:srgbClr val="00B0F0"/>
                </a:solidFill>
              </a:rPr>
              <a:t>str</a:t>
            </a:r>
            <a:r>
              <a:rPr lang="en-US" sz="1400" dirty="0" smtClean="0">
                <a:ln>
                  <a:solidFill>
                    <a:srgbClr val="00B0F0"/>
                  </a:solidFill>
                </a:ln>
                <a:solidFill>
                  <a:srgbClr val="00B0F0"/>
                </a:solidFill>
              </a:rPr>
              <a:t> '\n'"</a:t>
            </a:r>
          </a:p>
          <a:p>
            <a:pPr>
              <a:buNone/>
            </a:pPr>
            <a:r>
              <a:rPr lang="en-US" sz="1400" dirty="0" smtClean="0">
                <a:ln>
                  <a:solidFill>
                    <a:srgbClr val="00B0F0"/>
                  </a:solidFill>
                </a:ln>
                <a:solidFill>
                  <a:srgbClr val="00B0F0"/>
                </a:solidFill>
              </a:rPr>
              <a:t>		</a:t>
            </a:r>
            <a:r>
              <a:rPr lang="en-US" sz="1400" dirty="0" smtClean="0">
                <a:ln>
                  <a:solidFill>
                    <a:srgbClr val="00B0F0"/>
                  </a:solidFill>
                </a:ln>
                <a:solidFill>
                  <a:srgbClr val="00B0F0"/>
                </a:solidFill>
              </a:rPr>
              <a:t>append </a:t>
            </a:r>
            <a:r>
              <a:rPr lang="en-US" sz="1400" dirty="0" smtClean="0">
                <a:ln>
                  <a:solidFill>
                    <a:srgbClr val="00B0F0"/>
                  </a:solidFill>
                </a:ln>
                <a:solidFill>
                  <a:srgbClr val="00B0F0"/>
                </a:solidFill>
              </a:rPr>
              <a:t>into table </a:t>
            </a:r>
            <a:r>
              <a:rPr lang="en-US" sz="1400" dirty="0" err="1" smtClean="0">
                <a:ln>
                  <a:solidFill>
                    <a:srgbClr val="00B0F0"/>
                  </a:solidFill>
                </a:ln>
                <a:solidFill>
                  <a:srgbClr val="00B0F0"/>
                </a:solidFill>
              </a:rPr>
              <a:t>empnames</a:t>
            </a:r>
            <a:endParaRPr lang="en-US" sz="1400" dirty="0" smtClean="0">
              <a:ln>
                <a:solidFill>
                  <a:srgbClr val="00B0F0"/>
                </a:solidFill>
              </a:ln>
              <a:solidFill>
                <a:srgbClr val="00B0F0"/>
              </a:solidFill>
            </a:endParaRPr>
          </a:p>
          <a:p>
            <a:pPr>
              <a:buNone/>
            </a:pPr>
            <a:r>
              <a:rPr lang="en-US" sz="1400" dirty="0" smtClean="0">
                <a:ln>
                  <a:solidFill>
                    <a:srgbClr val="00B0F0"/>
                  </a:solidFill>
                </a:ln>
                <a:solidFill>
                  <a:srgbClr val="00B0F0"/>
                </a:solidFill>
              </a:rPr>
              <a:t>		fields terminated by ','</a:t>
            </a:r>
          </a:p>
          <a:p>
            <a:pPr>
              <a:buNone/>
            </a:pPr>
            <a:r>
              <a:rPr lang="en-US" sz="1400" dirty="0" smtClean="0">
                <a:ln>
                  <a:solidFill>
                    <a:srgbClr val="00B0F0"/>
                  </a:solidFill>
                </a:ln>
                <a:solidFill>
                  <a:srgbClr val="00B0F0"/>
                </a:solidFill>
              </a:rPr>
              <a:t>		(</a:t>
            </a:r>
            <a:r>
              <a:rPr lang="en-US" sz="1400" dirty="0" err="1" smtClean="0">
                <a:ln>
                  <a:solidFill>
                    <a:srgbClr val="00B0F0"/>
                  </a:solidFill>
                </a:ln>
                <a:solidFill>
                  <a:srgbClr val="00B0F0"/>
                </a:solidFill>
              </a:rPr>
              <a:t>first,last</a:t>
            </a:r>
            <a:r>
              <a:rPr lang="en-US" sz="1400" dirty="0" smtClean="0">
                <a:ln>
                  <a:solidFill>
                    <a:srgbClr val="00B0F0"/>
                  </a:solidFill>
                </a:ln>
                <a:solidFill>
                  <a:srgbClr val="00B0F0"/>
                </a:solidFill>
              </a:rPr>
              <a:t>)</a:t>
            </a:r>
          </a:p>
        </p:txBody>
      </p:sp>
      <p:sp>
        <p:nvSpPr>
          <p:cNvPr id="5" name="Rectangle 3"/>
          <p:cNvSpPr>
            <a:spLocks noGrp="1"/>
          </p:cNvSpPr>
          <p:nvPr>
            <p:ph type="title"/>
          </p:nvPr>
        </p:nvSpPr>
        <p:spPr>
          <a:noFill/>
        </p:spPr>
        <p:txBody>
          <a:bodyPr>
            <a:normAutofit/>
          </a:bodyPr>
          <a:lstStyle/>
          <a:p>
            <a:r>
              <a:rPr lang="en-US" sz="1400" dirty="0" smtClean="0">
                <a:latin typeface="Candara"/>
              </a:rPr>
              <a:t>1.4: Data-formats understood by SQL LOADER 					……</a:t>
            </a:r>
            <a:r>
              <a:rPr lang="en-US" sz="1400" dirty="0" err="1" smtClean="0">
                <a:latin typeface="Candara"/>
              </a:rPr>
              <a:t>contd</a:t>
            </a:r>
            <a:r>
              <a:rPr lang="en-US" sz="1400" dirty="0" smtClean="0">
                <a:latin typeface="Candara"/>
              </a:rPr>
              <a:t/>
            </a:r>
            <a:br>
              <a:rPr lang="en-US" sz="1400" dirty="0" smtClean="0">
                <a:latin typeface="Candara"/>
              </a:rPr>
            </a:br>
            <a:r>
              <a:rPr lang="en-US" dirty="0" smtClean="0">
                <a:latin typeface="Candara"/>
              </a:rPr>
              <a:t>Stream-record </a:t>
            </a:r>
            <a:r>
              <a:rPr lang="en-US" dirty="0" smtClean="0">
                <a:latin typeface="Candara"/>
              </a:rPr>
              <a:t>format</a:t>
            </a:r>
            <a:endParaRPr lang="en-US" b="1" dirty="0" smtClean="0">
              <a:latin typeface="Candara"/>
            </a:endParaRPr>
          </a:p>
        </p:txBody>
      </p:sp>
    </p:spTree>
    <p:extLst>
      <p:ext uri="{BB962C8B-B14F-4D97-AF65-F5344CB8AC3E}">
        <p14:creationId xmlns="" xmlns:p14="http://schemas.microsoft.com/office/powerpoint/2010/main" val="11181558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192506" y="878305"/>
            <a:ext cx="8951494" cy="4054641"/>
          </a:xfrm>
        </p:spPr>
        <p:txBody>
          <a:bodyPr>
            <a:normAutofit/>
          </a:bodyPr>
          <a:lstStyle/>
          <a:p>
            <a:r>
              <a:rPr lang="en-US" sz="2000" dirty="0" smtClean="0"/>
              <a:t>Create the input file “</a:t>
            </a:r>
            <a:r>
              <a:rPr lang="en-US" sz="2000" dirty="0" smtClean="0"/>
              <a:t>mydata2.txt</a:t>
            </a:r>
            <a:r>
              <a:rPr lang="en-US" sz="2000" dirty="0" smtClean="0"/>
              <a:t>” in the D:\Photos folder with the following contents :</a:t>
            </a:r>
          </a:p>
          <a:p>
            <a:pPr>
              <a:buNone/>
            </a:pPr>
            <a:r>
              <a:rPr lang="en-US" sz="2000" dirty="0" smtClean="0"/>
              <a:t>		</a:t>
            </a:r>
            <a:r>
              <a:rPr lang="en-US" sz="2000" dirty="0" err="1" smtClean="0"/>
              <a:t>Hemant,Pangam</a:t>
            </a:r>
            <a:endParaRPr lang="en-US" sz="2000" dirty="0" smtClean="0"/>
          </a:p>
          <a:p>
            <a:pPr>
              <a:buNone/>
            </a:pPr>
            <a:r>
              <a:rPr lang="en-US" sz="2000" dirty="0" smtClean="0"/>
              <a:t>		</a:t>
            </a:r>
            <a:r>
              <a:rPr lang="en-US" sz="2000" dirty="0" err="1" smtClean="0"/>
              <a:t>Hetal,Pangam</a:t>
            </a:r>
            <a:endParaRPr lang="en-US" sz="2000" dirty="0" smtClean="0"/>
          </a:p>
          <a:p>
            <a:pPr>
              <a:buNone/>
            </a:pPr>
            <a:r>
              <a:rPr lang="en-US" sz="2000" dirty="0" smtClean="0"/>
              <a:t>		</a:t>
            </a:r>
            <a:r>
              <a:rPr lang="en-US" sz="2000" dirty="0" err="1" smtClean="0"/>
              <a:t>Saloni,Pangam</a:t>
            </a:r>
            <a:endParaRPr lang="en-US" sz="2000" dirty="0" smtClean="0"/>
          </a:p>
          <a:p>
            <a:pPr>
              <a:buNone/>
            </a:pPr>
            <a:r>
              <a:rPr lang="en-US" sz="2000" dirty="0" smtClean="0"/>
              <a:t>		</a:t>
            </a:r>
            <a:r>
              <a:rPr lang="en-US" sz="2000" dirty="0" err="1" smtClean="0"/>
              <a:t>Jairaj,Saraf</a:t>
            </a:r>
            <a:endParaRPr lang="en-US" sz="2000" dirty="0" smtClean="0"/>
          </a:p>
          <a:p>
            <a:pPr>
              <a:buNone/>
            </a:pPr>
            <a:r>
              <a:rPr lang="en-US" sz="2000" dirty="0" smtClean="0"/>
              <a:t>		</a:t>
            </a:r>
            <a:r>
              <a:rPr lang="en-US" sz="2000" dirty="0" err="1" smtClean="0"/>
              <a:t>Mahi,Pangam</a:t>
            </a:r>
            <a:endParaRPr lang="en-US" sz="2000" dirty="0" smtClean="0"/>
          </a:p>
          <a:p>
            <a:pPr>
              <a:buNone/>
            </a:pPr>
            <a:endParaRPr lang="en-US" sz="2000" dirty="0" smtClean="0"/>
          </a:p>
          <a:p>
            <a:pPr algn="just"/>
            <a:r>
              <a:rPr lang="en-US" sz="2000" dirty="0" smtClean="0"/>
              <a:t>Go to command prompt and in the folder ‘d:\photos’, run the SQL LOADER :</a:t>
            </a:r>
          </a:p>
          <a:p>
            <a:pPr>
              <a:buNone/>
            </a:pPr>
            <a:r>
              <a:rPr lang="en-US" sz="2000" dirty="0" smtClean="0"/>
              <a:t>		</a:t>
            </a:r>
            <a:r>
              <a:rPr lang="en-US" sz="2000" dirty="0" smtClean="0">
                <a:ln>
                  <a:solidFill>
                    <a:srgbClr val="00B0F0"/>
                  </a:solidFill>
                </a:ln>
                <a:solidFill>
                  <a:srgbClr val="00B0F0"/>
                </a:solidFill>
              </a:rPr>
              <a:t>D:\photos&gt;</a:t>
            </a:r>
            <a:r>
              <a:rPr lang="en-US" sz="2000" dirty="0" err="1" smtClean="0">
                <a:ln>
                  <a:solidFill>
                    <a:srgbClr val="00B0F0"/>
                  </a:solidFill>
                </a:ln>
                <a:solidFill>
                  <a:srgbClr val="00B0F0"/>
                </a:solidFill>
              </a:rPr>
              <a:t>sqlldr</a:t>
            </a:r>
            <a:r>
              <a:rPr lang="en-US" sz="2000" dirty="0" smtClean="0">
                <a:ln>
                  <a:solidFill>
                    <a:srgbClr val="00B0F0"/>
                  </a:solidFill>
                </a:ln>
                <a:solidFill>
                  <a:srgbClr val="00B0F0"/>
                </a:solidFill>
              </a:rPr>
              <a:t> </a:t>
            </a:r>
            <a:r>
              <a:rPr lang="en-US" sz="2000" dirty="0" err="1" smtClean="0">
                <a:ln>
                  <a:solidFill>
                    <a:srgbClr val="00B0F0"/>
                  </a:solidFill>
                </a:ln>
                <a:solidFill>
                  <a:srgbClr val="00B0F0"/>
                </a:solidFill>
              </a:rPr>
              <a:t>scott</a:t>
            </a:r>
            <a:r>
              <a:rPr lang="en-US" sz="2000" dirty="0" smtClean="0">
                <a:ln>
                  <a:solidFill>
                    <a:srgbClr val="00B0F0"/>
                  </a:solidFill>
                </a:ln>
                <a:solidFill>
                  <a:srgbClr val="00B0F0"/>
                </a:solidFill>
              </a:rPr>
              <a:t>/tiger </a:t>
            </a:r>
            <a:r>
              <a:rPr lang="en-US" sz="2000" dirty="0" smtClean="0">
                <a:ln>
                  <a:solidFill>
                    <a:srgbClr val="00B0F0"/>
                  </a:solidFill>
                </a:ln>
                <a:solidFill>
                  <a:srgbClr val="00B0F0"/>
                </a:solidFill>
              </a:rPr>
              <a:t>control=c3.ctl</a:t>
            </a:r>
            <a:endParaRPr lang="en-US" sz="2000" dirty="0" smtClean="0">
              <a:ln>
                <a:solidFill>
                  <a:srgbClr val="00B0F0"/>
                </a:solidFill>
              </a:ln>
              <a:solidFill>
                <a:srgbClr val="00B0F0"/>
              </a:solidFill>
            </a:endParaRPr>
          </a:p>
        </p:txBody>
      </p:sp>
      <p:sp>
        <p:nvSpPr>
          <p:cNvPr id="5" name="Rectangle 3"/>
          <p:cNvSpPr>
            <a:spLocks noGrp="1"/>
          </p:cNvSpPr>
          <p:nvPr>
            <p:ph type="title"/>
          </p:nvPr>
        </p:nvSpPr>
        <p:spPr>
          <a:noFill/>
        </p:spPr>
        <p:txBody>
          <a:bodyPr>
            <a:normAutofit/>
          </a:bodyPr>
          <a:lstStyle/>
          <a:p>
            <a:r>
              <a:rPr lang="en-US" sz="1400" dirty="0" smtClean="0">
                <a:latin typeface="Candara"/>
              </a:rPr>
              <a:t>1.4: Data-formats understood by SQL LOADER 					……</a:t>
            </a:r>
            <a:r>
              <a:rPr lang="en-US" sz="1400" dirty="0" err="1" smtClean="0">
                <a:latin typeface="Candara"/>
              </a:rPr>
              <a:t>contd</a:t>
            </a:r>
            <a:r>
              <a:rPr lang="en-US" sz="1400" dirty="0" smtClean="0">
                <a:latin typeface="Candara"/>
              </a:rPr>
              <a:t/>
            </a:r>
            <a:br>
              <a:rPr lang="en-US" sz="1400" dirty="0" smtClean="0">
                <a:latin typeface="Candara"/>
              </a:rPr>
            </a:br>
            <a:r>
              <a:rPr lang="en-US" dirty="0" smtClean="0">
                <a:latin typeface="Candara"/>
              </a:rPr>
              <a:t>Stream-record </a:t>
            </a:r>
            <a:r>
              <a:rPr lang="en-US" dirty="0" smtClean="0">
                <a:latin typeface="Candara"/>
              </a:rPr>
              <a:t>format</a:t>
            </a:r>
            <a:endParaRPr lang="en-US" b="1" dirty="0" smtClean="0">
              <a:latin typeface="Candara"/>
            </a:endParaRPr>
          </a:p>
        </p:txBody>
      </p:sp>
    </p:spTree>
    <p:extLst>
      <p:ext uri="{BB962C8B-B14F-4D97-AF65-F5344CB8AC3E}">
        <p14:creationId xmlns="" xmlns:p14="http://schemas.microsoft.com/office/powerpoint/2010/main" val="11181558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192506" y="878305"/>
            <a:ext cx="8951494" cy="4054641"/>
          </a:xfrm>
        </p:spPr>
        <p:txBody>
          <a:bodyPr>
            <a:normAutofit/>
          </a:bodyPr>
          <a:lstStyle/>
          <a:p>
            <a:r>
              <a:rPr lang="en-US" sz="2000" dirty="0" smtClean="0"/>
              <a:t>Also try c31.ctl as follows :</a:t>
            </a:r>
          </a:p>
          <a:p>
            <a:pPr>
              <a:buNone/>
            </a:pPr>
            <a:r>
              <a:rPr lang="en-US" sz="2000" dirty="0" smtClean="0">
                <a:ln>
                  <a:solidFill>
                    <a:srgbClr val="00B0F0"/>
                  </a:solidFill>
                </a:ln>
                <a:solidFill>
                  <a:srgbClr val="00B0F0"/>
                </a:solidFill>
              </a:rPr>
              <a:t>		load </a:t>
            </a:r>
            <a:r>
              <a:rPr lang="en-US" sz="2000" dirty="0" smtClean="0">
                <a:ln>
                  <a:solidFill>
                    <a:srgbClr val="00B0F0"/>
                  </a:solidFill>
                </a:ln>
                <a:solidFill>
                  <a:srgbClr val="00B0F0"/>
                </a:solidFill>
              </a:rPr>
              <a:t>data</a:t>
            </a:r>
          </a:p>
          <a:p>
            <a:pPr>
              <a:buNone/>
            </a:pPr>
            <a:r>
              <a:rPr lang="en-US" sz="2000" dirty="0" smtClean="0">
                <a:ln>
                  <a:solidFill>
                    <a:srgbClr val="00B0F0"/>
                  </a:solidFill>
                </a:ln>
                <a:solidFill>
                  <a:srgbClr val="00B0F0"/>
                </a:solidFill>
              </a:rPr>
              <a:t>		</a:t>
            </a:r>
            <a:r>
              <a:rPr lang="en-US" sz="2000" dirty="0" err="1" smtClean="0">
                <a:ln>
                  <a:solidFill>
                    <a:srgbClr val="00B0F0"/>
                  </a:solidFill>
                </a:ln>
                <a:solidFill>
                  <a:srgbClr val="00B0F0"/>
                </a:solidFill>
              </a:rPr>
              <a:t>infile</a:t>
            </a:r>
            <a:r>
              <a:rPr lang="en-US" sz="2000" dirty="0" smtClean="0">
                <a:ln>
                  <a:solidFill>
                    <a:srgbClr val="00B0F0"/>
                  </a:solidFill>
                </a:ln>
                <a:solidFill>
                  <a:srgbClr val="00B0F0"/>
                </a:solidFill>
              </a:rPr>
              <a:t> </a:t>
            </a:r>
            <a:r>
              <a:rPr lang="en-US" sz="2000" dirty="0" smtClean="0">
                <a:ln>
                  <a:solidFill>
                    <a:srgbClr val="00B0F0"/>
                  </a:solidFill>
                </a:ln>
                <a:solidFill>
                  <a:srgbClr val="00B0F0"/>
                </a:solidFill>
              </a:rPr>
              <a:t>mydata2.txt "</a:t>
            </a:r>
            <a:r>
              <a:rPr lang="en-US" sz="2000" dirty="0" err="1" smtClean="0">
                <a:ln>
                  <a:solidFill>
                    <a:srgbClr val="00B0F0"/>
                  </a:solidFill>
                </a:ln>
                <a:solidFill>
                  <a:srgbClr val="00B0F0"/>
                </a:solidFill>
              </a:rPr>
              <a:t>str</a:t>
            </a:r>
            <a:r>
              <a:rPr lang="en-US" sz="2000" dirty="0" smtClean="0">
                <a:ln>
                  <a:solidFill>
                    <a:srgbClr val="00B0F0"/>
                  </a:solidFill>
                </a:ln>
                <a:solidFill>
                  <a:srgbClr val="00B0F0"/>
                </a:solidFill>
              </a:rPr>
              <a:t> '\n'"</a:t>
            </a:r>
          </a:p>
          <a:p>
            <a:pPr>
              <a:buNone/>
            </a:pPr>
            <a:r>
              <a:rPr lang="en-US" sz="2000" dirty="0" smtClean="0">
                <a:ln>
                  <a:solidFill>
                    <a:srgbClr val="00B0F0"/>
                  </a:solidFill>
                </a:ln>
                <a:solidFill>
                  <a:srgbClr val="00B0F0"/>
                </a:solidFill>
              </a:rPr>
              <a:t>		truncate </a:t>
            </a:r>
            <a:r>
              <a:rPr lang="en-US" sz="2000" dirty="0" smtClean="0">
                <a:ln>
                  <a:solidFill>
                    <a:srgbClr val="00B0F0"/>
                  </a:solidFill>
                </a:ln>
                <a:solidFill>
                  <a:srgbClr val="00B0F0"/>
                </a:solidFill>
              </a:rPr>
              <a:t>into table </a:t>
            </a:r>
            <a:r>
              <a:rPr lang="en-US" sz="2000" dirty="0" err="1" smtClean="0">
                <a:ln>
                  <a:solidFill>
                    <a:srgbClr val="00B0F0"/>
                  </a:solidFill>
                </a:ln>
                <a:solidFill>
                  <a:srgbClr val="00B0F0"/>
                </a:solidFill>
              </a:rPr>
              <a:t>empnames</a:t>
            </a:r>
            <a:endParaRPr lang="en-US" sz="2000" dirty="0" smtClean="0">
              <a:ln>
                <a:solidFill>
                  <a:srgbClr val="00B0F0"/>
                </a:solidFill>
              </a:ln>
              <a:solidFill>
                <a:srgbClr val="00B0F0"/>
              </a:solidFill>
            </a:endParaRPr>
          </a:p>
          <a:p>
            <a:pPr>
              <a:buNone/>
            </a:pPr>
            <a:r>
              <a:rPr lang="en-US" sz="2000" dirty="0" smtClean="0">
                <a:ln>
                  <a:solidFill>
                    <a:srgbClr val="00B0F0"/>
                  </a:solidFill>
                </a:ln>
                <a:solidFill>
                  <a:srgbClr val="00B0F0"/>
                </a:solidFill>
              </a:rPr>
              <a:t>		fields </a:t>
            </a:r>
            <a:r>
              <a:rPr lang="en-US" sz="2000" dirty="0" smtClean="0">
                <a:ln>
                  <a:solidFill>
                    <a:srgbClr val="00B0F0"/>
                  </a:solidFill>
                </a:ln>
                <a:solidFill>
                  <a:srgbClr val="00B0F0"/>
                </a:solidFill>
              </a:rPr>
              <a:t>terminated by ','</a:t>
            </a:r>
          </a:p>
          <a:p>
            <a:pPr>
              <a:buNone/>
            </a:pPr>
            <a:r>
              <a:rPr lang="en-US" sz="2000" dirty="0" smtClean="0">
                <a:ln>
                  <a:solidFill>
                    <a:srgbClr val="00B0F0"/>
                  </a:solidFill>
                </a:ln>
                <a:solidFill>
                  <a:srgbClr val="00B0F0"/>
                </a:solidFill>
              </a:rPr>
              <a:t>		(</a:t>
            </a:r>
            <a:r>
              <a:rPr lang="en-US" sz="2000" dirty="0" err="1" smtClean="0">
                <a:ln>
                  <a:solidFill>
                    <a:srgbClr val="00B0F0"/>
                  </a:solidFill>
                </a:ln>
                <a:solidFill>
                  <a:srgbClr val="00B0F0"/>
                </a:solidFill>
              </a:rPr>
              <a:t>first,last</a:t>
            </a:r>
            <a:r>
              <a:rPr lang="en-US" sz="2000" dirty="0" smtClean="0">
                <a:ln>
                  <a:solidFill>
                    <a:srgbClr val="00B0F0"/>
                  </a:solidFill>
                </a:ln>
                <a:solidFill>
                  <a:srgbClr val="00B0F0"/>
                </a:solidFill>
              </a:rPr>
              <a:t>)</a:t>
            </a:r>
          </a:p>
          <a:p>
            <a:pPr>
              <a:buNone/>
            </a:pPr>
            <a:endParaRPr lang="en-US" sz="2000" dirty="0" smtClean="0"/>
          </a:p>
          <a:p>
            <a:pPr algn="just"/>
            <a:r>
              <a:rPr lang="en-US" sz="2000" dirty="0" smtClean="0"/>
              <a:t>Go to command prompt and in the folder ‘d:\photos’, run the SQL LOADER :</a:t>
            </a:r>
          </a:p>
          <a:p>
            <a:pPr>
              <a:buNone/>
            </a:pPr>
            <a:r>
              <a:rPr lang="en-US" sz="2000" dirty="0" smtClean="0"/>
              <a:t>		</a:t>
            </a:r>
            <a:r>
              <a:rPr lang="en-US" sz="2000" dirty="0" smtClean="0">
                <a:ln>
                  <a:solidFill>
                    <a:srgbClr val="00B0F0"/>
                  </a:solidFill>
                </a:ln>
                <a:solidFill>
                  <a:srgbClr val="00B0F0"/>
                </a:solidFill>
              </a:rPr>
              <a:t>D:\photos&gt;</a:t>
            </a:r>
            <a:r>
              <a:rPr lang="en-US" sz="2000" dirty="0" err="1" smtClean="0">
                <a:ln>
                  <a:solidFill>
                    <a:srgbClr val="00B0F0"/>
                  </a:solidFill>
                </a:ln>
                <a:solidFill>
                  <a:srgbClr val="00B0F0"/>
                </a:solidFill>
              </a:rPr>
              <a:t>sqlldr</a:t>
            </a:r>
            <a:r>
              <a:rPr lang="en-US" sz="2000" dirty="0" smtClean="0">
                <a:ln>
                  <a:solidFill>
                    <a:srgbClr val="00B0F0"/>
                  </a:solidFill>
                </a:ln>
                <a:solidFill>
                  <a:srgbClr val="00B0F0"/>
                </a:solidFill>
              </a:rPr>
              <a:t> </a:t>
            </a:r>
            <a:r>
              <a:rPr lang="en-US" sz="2000" dirty="0" err="1" smtClean="0">
                <a:ln>
                  <a:solidFill>
                    <a:srgbClr val="00B0F0"/>
                  </a:solidFill>
                </a:ln>
                <a:solidFill>
                  <a:srgbClr val="00B0F0"/>
                </a:solidFill>
              </a:rPr>
              <a:t>scott</a:t>
            </a:r>
            <a:r>
              <a:rPr lang="en-US" sz="2000" dirty="0" smtClean="0">
                <a:ln>
                  <a:solidFill>
                    <a:srgbClr val="00B0F0"/>
                  </a:solidFill>
                </a:ln>
                <a:solidFill>
                  <a:srgbClr val="00B0F0"/>
                </a:solidFill>
              </a:rPr>
              <a:t>/tiger </a:t>
            </a:r>
            <a:r>
              <a:rPr lang="en-US" sz="2000" dirty="0" smtClean="0">
                <a:ln>
                  <a:solidFill>
                    <a:srgbClr val="00B0F0"/>
                  </a:solidFill>
                </a:ln>
                <a:solidFill>
                  <a:srgbClr val="00B0F0"/>
                </a:solidFill>
              </a:rPr>
              <a:t>control=c31.ctl</a:t>
            </a:r>
            <a:endParaRPr lang="en-US" sz="2000" dirty="0" smtClean="0">
              <a:ln>
                <a:solidFill>
                  <a:srgbClr val="00B0F0"/>
                </a:solidFill>
              </a:ln>
              <a:solidFill>
                <a:srgbClr val="00B0F0"/>
              </a:solidFill>
            </a:endParaRPr>
          </a:p>
        </p:txBody>
      </p:sp>
      <p:sp>
        <p:nvSpPr>
          <p:cNvPr id="5" name="Rectangle 3"/>
          <p:cNvSpPr>
            <a:spLocks noGrp="1"/>
          </p:cNvSpPr>
          <p:nvPr>
            <p:ph type="title"/>
          </p:nvPr>
        </p:nvSpPr>
        <p:spPr>
          <a:noFill/>
        </p:spPr>
        <p:txBody>
          <a:bodyPr>
            <a:normAutofit/>
          </a:bodyPr>
          <a:lstStyle/>
          <a:p>
            <a:r>
              <a:rPr lang="en-US" sz="1400" dirty="0" smtClean="0">
                <a:latin typeface="Candara"/>
              </a:rPr>
              <a:t>1.4: Data-formats understood by SQL LOADER 					……</a:t>
            </a:r>
            <a:r>
              <a:rPr lang="en-US" sz="1400" dirty="0" err="1" smtClean="0">
                <a:latin typeface="Candara"/>
              </a:rPr>
              <a:t>contd</a:t>
            </a:r>
            <a:r>
              <a:rPr lang="en-US" sz="1400" dirty="0" smtClean="0">
                <a:latin typeface="Candara"/>
              </a:rPr>
              <a:t/>
            </a:r>
            <a:br>
              <a:rPr lang="en-US" sz="1400" dirty="0" smtClean="0">
                <a:latin typeface="Candara"/>
              </a:rPr>
            </a:br>
            <a:r>
              <a:rPr lang="en-US" dirty="0" smtClean="0">
                <a:latin typeface="Candara"/>
              </a:rPr>
              <a:t>Stream-record </a:t>
            </a:r>
            <a:r>
              <a:rPr lang="en-US" dirty="0" smtClean="0">
                <a:latin typeface="Candara"/>
              </a:rPr>
              <a:t>format</a:t>
            </a:r>
            <a:endParaRPr lang="en-US" b="1" dirty="0" smtClean="0">
              <a:latin typeface="Candara"/>
            </a:endParaRPr>
          </a:p>
        </p:txBody>
      </p:sp>
    </p:spTree>
    <p:extLst>
      <p:ext uri="{BB962C8B-B14F-4D97-AF65-F5344CB8AC3E}">
        <p14:creationId xmlns="" xmlns:p14="http://schemas.microsoft.com/office/powerpoint/2010/main" val="11181558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320675" y="806116"/>
            <a:ext cx="8570662" cy="4018547"/>
          </a:xfrm>
        </p:spPr>
        <p:txBody>
          <a:bodyPr>
            <a:normAutofit/>
          </a:bodyPr>
          <a:lstStyle/>
          <a:p>
            <a:pPr>
              <a:buNone/>
            </a:pPr>
            <a:endParaRPr lang="en-US" sz="1400" dirty="0" smtClean="0">
              <a:ln>
                <a:solidFill>
                  <a:srgbClr val="00B0F0"/>
                </a:solidFill>
              </a:ln>
              <a:solidFill>
                <a:srgbClr val="00B0F0"/>
              </a:solidFill>
            </a:endParaRPr>
          </a:p>
          <a:p>
            <a:pPr algn="just"/>
            <a:r>
              <a:rPr lang="en-US" sz="2000" dirty="0" smtClean="0"/>
              <a:t>Fixed-length column-position example </a:t>
            </a:r>
            <a:r>
              <a:rPr lang="en-US" sz="2000" dirty="0" smtClean="0"/>
              <a:t>:</a:t>
            </a:r>
          </a:p>
          <a:p>
            <a:pPr lvl="1"/>
            <a:r>
              <a:rPr lang="en-US" sz="1600" dirty="0" smtClean="0"/>
              <a:t> In the </a:t>
            </a:r>
            <a:r>
              <a:rPr lang="en-US" sz="1600" dirty="0" err="1" smtClean="0"/>
              <a:t>scott</a:t>
            </a:r>
            <a:r>
              <a:rPr lang="en-US" sz="1600" dirty="0" smtClean="0"/>
              <a:t> schema, create the following table :</a:t>
            </a:r>
          </a:p>
          <a:p>
            <a:pPr algn="just">
              <a:buNone/>
            </a:pPr>
            <a:r>
              <a:rPr lang="en-US" sz="2000" dirty="0" smtClean="0"/>
              <a:t>		</a:t>
            </a:r>
            <a:r>
              <a:rPr lang="en-US" sz="1600" dirty="0" smtClean="0">
                <a:ln>
                  <a:solidFill>
                    <a:srgbClr val="00B0F0"/>
                  </a:solidFill>
                </a:ln>
                <a:solidFill>
                  <a:srgbClr val="00B0F0"/>
                </a:solidFill>
              </a:rPr>
              <a:t>create table </a:t>
            </a:r>
            <a:r>
              <a:rPr lang="en-US" sz="1600" dirty="0" err="1" smtClean="0">
                <a:ln>
                  <a:solidFill>
                    <a:srgbClr val="00B0F0"/>
                  </a:solidFill>
                </a:ln>
                <a:solidFill>
                  <a:srgbClr val="00B0F0"/>
                </a:solidFill>
              </a:rPr>
              <a:t>enames</a:t>
            </a:r>
            <a:r>
              <a:rPr lang="en-US" sz="1600" dirty="0" smtClean="0">
                <a:ln>
                  <a:solidFill>
                    <a:srgbClr val="00B0F0"/>
                  </a:solidFill>
                </a:ln>
                <a:solidFill>
                  <a:srgbClr val="00B0F0"/>
                </a:solidFill>
              </a:rPr>
              <a:t>(</a:t>
            </a:r>
            <a:r>
              <a:rPr lang="en-US" sz="1600" dirty="0" err="1" smtClean="0">
                <a:ln>
                  <a:solidFill>
                    <a:srgbClr val="00B0F0"/>
                  </a:solidFill>
                </a:ln>
                <a:solidFill>
                  <a:srgbClr val="00B0F0"/>
                </a:solidFill>
              </a:rPr>
              <a:t>first_name</a:t>
            </a:r>
            <a:r>
              <a:rPr lang="en-US" sz="1600" dirty="0" smtClean="0">
                <a:ln>
                  <a:solidFill>
                    <a:srgbClr val="00B0F0"/>
                  </a:solidFill>
                </a:ln>
                <a:solidFill>
                  <a:srgbClr val="00B0F0"/>
                </a:solidFill>
              </a:rPr>
              <a:t> varchar2(15), </a:t>
            </a:r>
            <a:r>
              <a:rPr lang="en-US" sz="1600" dirty="0" err="1" smtClean="0">
                <a:ln>
                  <a:solidFill>
                    <a:srgbClr val="00B0F0"/>
                  </a:solidFill>
                </a:ln>
                <a:solidFill>
                  <a:srgbClr val="00B0F0"/>
                </a:solidFill>
              </a:rPr>
              <a:t>middle_name</a:t>
            </a:r>
            <a:r>
              <a:rPr lang="en-US" sz="1600" dirty="0" smtClean="0">
                <a:ln>
                  <a:solidFill>
                    <a:srgbClr val="00B0F0"/>
                  </a:solidFill>
                </a:ln>
                <a:solidFill>
                  <a:srgbClr val="00B0F0"/>
                </a:solidFill>
              </a:rPr>
              <a:t> </a:t>
            </a:r>
            <a:r>
              <a:rPr lang="en-US" sz="1600" dirty="0" smtClean="0">
                <a:ln>
                  <a:solidFill>
                    <a:srgbClr val="00B0F0"/>
                  </a:solidFill>
                </a:ln>
                <a:solidFill>
                  <a:srgbClr val="00B0F0"/>
                </a:solidFill>
              </a:rPr>
              <a:t>varchar2(15</a:t>
            </a:r>
            <a:r>
              <a:rPr lang="en-US" sz="1600" dirty="0" smtClean="0">
                <a:ln>
                  <a:solidFill>
                    <a:srgbClr val="00B0F0"/>
                  </a:solidFill>
                </a:ln>
                <a:solidFill>
                  <a:srgbClr val="00B0F0"/>
                </a:solidFill>
              </a:rPr>
              <a:t>), </a:t>
            </a:r>
            <a:r>
              <a:rPr lang="en-US" sz="1600" dirty="0" smtClean="0">
                <a:ln>
                  <a:solidFill>
                    <a:srgbClr val="00B0F0"/>
                  </a:solidFill>
                </a:ln>
                <a:solidFill>
                  <a:srgbClr val="00B0F0"/>
                </a:solidFill>
              </a:rPr>
              <a:t>	</a:t>
            </a:r>
            <a:r>
              <a:rPr lang="en-US" sz="1600" dirty="0" err="1" smtClean="0">
                <a:ln>
                  <a:solidFill>
                    <a:srgbClr val="00B0F0"/>
                  </a:solidFill>
                </a:ln>
                <a:solidFill>
                  <a:srgbClr val="00B0F0"/>
                </a:solidFill>
              </a:rPr>
              <a:t>last_name</a:t>
            </a:r>
            <a:r>
              <a:rPr lang="en-US" sz="1600" dirty="0" smtClean="0">
                <a:ln>
                  <a:solidFill>
                    <a:srgbClr val="00B0F0"/>
                  </a:solidFill>
                </a:ln>
                <a:solidFill>
                  <a:srgbClr val="00B0F0"/>
                </a:solidFill>
              </a:rPr>
              <a:t> </a:t>
            </a:r>
            <a:r>
              <a:rPr lang="en-US" sz="1600" dirty="0" smtClean="0">
                <a:ln>
                  <a:solidFill>
                    <a:srgbClr val="00B0F0"/>
                  </a:solidFill>
                </a:ln>
                <a:solidFill>
                  <a:srgbClr val="00B0F0"/>
                </a:solidFill>
              </a:rPr>
              <a:t>varchar2(15</a:t>
            </a:r>
            <a:r>
              <a:rPr lang="en-US" sz="1600" dirty="0" smtClean="0">
                <a:ln>
                  <a:solidFill>
                    <a:srgbClr val="00B0F0"/>
                  </a:solidFill>
                </a:ln>
                <a:solidFill>
                  <a:srgbClr val="00B0F0"/>
                </a:solidFill>
              </a:rPr>
              <a:t>));</a:t>
            </a:r>
          </a:p>
          <a:p>
            <a:pPr algn="just">
              <a:buNone/>
            </a:pPr>
            <a:endParaRPr lang="en-US" sz="1600" dirty="0" smtClean="0">
              <a:ln>
                <a:solidFill>
                  <a:srgbClr val="00B0F0"/>
                </a:solidFill>
              </a:ln>
              <a:solidFill>
                <a:srgbClr val="00B0F0"/>
              </a:solidFill>
            </a:endParaRPr>
          </a:p>
          <a:p>
            <a:pPr algn="just"/>
            <a:r>
              <a:rPr lang="en-US" sz="2000" dirty="0" smtClean="0"/>
              <a:t>Consider the following Input Data file named namesdata.txt with exactly 15-charactered first name, middle name and last name respectively</a:t>
            </a:r>
            <a:r>
              <a:rPr lang="en-US" sz="1600" dirty="0" smtClean="0"/>
              <a:t>.</a:t>
            </a:r>
          </a:p>
          <a:p>
            <a:pPr>
              <a:buNone/>
            </a:pPr>
            <a:r>
              <a:rPr lang="en-US" sz="1600" dirty="0" smtClean="0"/>
              <a:t> </a:t>
            </a:r>
          </a:p>
          <a:p>
            <a:pPr>
              <a:buNone/>
            </a:pPr>
            <a:r>
              <a:rPr lang="en-US" sz="1600" dirty="0" smtClean="0"/>
              <a:t>Hemant         </a:t>
            </a:r>
            <a:r>
              <a:rPr lang="en-US" sz="1600" dirty="0" err="1" smtClean="0"/>
              <a:t>Jayawant</a:t>
            </a:r>
            <a:r>
              <a:rPr lang="en-US" sz="1600" dirty="0" smtClean="0"/>
              <a:t>       </a:t>
            </a:r>
            <a:r>
              <a:rPr lang="en-US" sz="1600" dirty="0" err="1" smtClean="0"/>
              <a:t>Pangam</a:t>
            </a:r>
            <a:r>
              <a:rPr lang="en-US" sz="1600" dirty="0" smtClean="0"/>
              <a:t>         </a:t>
            </a:r>
          </a:p>
          <a:p>
            <a:pPr>
              <a:buNone/>
            </a:pPr>
            <a:r>
              <a:rPr lang="en-US" sz="1600" dirty="0" err="1" smtClean="0"/>
              <a:t>Hetal</a:t>
            </a:r>
            <a:r>
              <a:rPr lang="en-US" sz="1600" dirty="0" smtClean="0"/>
              <a:t>          Hemant         </a:t>
            </a:r>
            <a:r>
              <a:rPr lang="en-US" sz="1600" dirty="0" err="1" smtClean="0"/>
              <a:t>Pangam</a:t>
            </a:r>
            <a:r>
              <a:rPr lang="en-US" sz="1600" dirty="0" smtClean="0"/>
              <a:t>         </a:t>
            </a:r>
          </a:p>
          <a:p>
            <a:pPr>
              <a:buNone/>
            </a:pPr>
            <a:r>
              <a:rPr lang="en-US" sz="1600" dirty="0" smtClean="0"/>
              <a:t>Saloni         Hemant         </a:t>
            </a:r>
            <a:r>
              <a:rPr lang="en-US" sz="1600" dirty="0" err="1" smtClean="0"/>
              <a:t>Pangam</a:t>
            </a:r>
            <a:r>
              <a:rPr lang="en-US" sz="1600" dirty="0" smtClean="0"/>
              <a:t>         </a:t>
            </a:r>
          </a:p>
          <a:p>
            <a:pPr>
              <a:buNone/>
            </a:pPr>
            <a:r>
              <a:rPr lang="en-US" sz="1600" dirty="0" err="1" smtClean="0"/>
              <a:t>Jairaj</a:t>
            </a:r>
            <a:r>
              <a:rPr lang="en-US" sz="1600" dirty="0" smtClean="0"/>
              <a:t>         Vinayak        Saraf          </a:t>
            </a:r>
          </a:p>
          <a:p>
            <a:pPr algn="just">
              <a:buNone/>
            </a:pPr>
            <a:endParaRPr lang="en-US" sz="1600" dirty="0" smtClean="0">
              <a:ln>
                <a:solidFill>
                  <a:srgbClr val="00B0F0"/>
                </a:solidFill>
              </a:ln>
              <a:solidFill>
                <a:srgbClr val="00B0F0"/>
              </a:solidFill>
            </a:endParaRPr>
          </a:p>
        </p:txBody>
      </p:sp>
      <p:sp>
        <p:nvSpPr>
          <p:cNvPr id="6147" name="Rectangle 3"/>
          <p:cNvSpPr>
            <a:spLocks noGrp="1"/>
          </p:cNvSpPr>
          <p:nvPr>
            <p:ph type="title"/>
          </p:nvPr>
        </p:nvSpPr>
        <p:spPr>
          <a:xfrm>
            <a:off x="465138" y="98992"/>
            <a:ext cx="8153400" cy="536972"/>
          </a:xfrm>
          <a:noFill/>
        </p:spPr>
        <p:txBody>
          <a:bodyPr>
            <a:normAutofit/>
          </a:bodyPr>
          <a:lstStyle/>
          <a:p>
            <a:r>
              <a:rPr lang="en-US" sz="1300" dirty="0" smtClean="0">
                <a:latin typeface="Candara"/>
              </a:rPr>
              <a:t>1.5 : Column positions in data-file</a:t>
            </a:r>
            <a:r>
              <a:rPr lang="en-US" sz="300" dirty="0" smtClean="0">
                <a:latin typeface="Candara"/>
              </a:rPr>
              <a:t/>
            </a:r>
            <a:br>
              <a:rPr lang="en-US" sz="300" dirty="0" smtClean="0">
                <a:latin typeface="Candara"/>
              </a:rPr>
            </a:br>
            <a:r>
              <a:rPr lang="en-US" sz="2400" dirty="0" smtClean="0">
                <a:latin typeface="Candara"/>
              </a:rPr>
              <a:t> </a:t>
            </a:r>
            <a:r>
              <a:rPr lang="en-US" sz="2400" dirty="0" smtClean="0">
                <a:latin typeface="Candara"/>
              </a:rPr>
              <a:t>F</a:t>
            </a:r>
            <a:r>
              <a:rPr lang="en-US" sz="2400" dirty="0" smtClean="0">
                <a:latin typeface="Candara"/>
              </a:rPr>
              <a:t>ixed-Length  column-position</a:t>
            </a:r>
            <a:r>
              <a:rPr lang="en-US" sz="2400" dirty="0" smtClean="0">
                <a:latin typeface="Candara"/>
              </a:rPr>
              <a:t>	</a:t>
            </a:r>
            <a:endParaRPr lang="en-US" sz="2400" b="1" dirty="0" smtClean="0">
              <a:latin typeface="Candara"/>
            </a:endParaRPr>
          </a:p>
        </p:txBody>
      </p:sp>
    </p:spTree>
    <p:extLst>
      <p:ext uri="{BB962C8B-B14F-4D97-AF65-F5344CB8AC3E}">
        <p14:creationId xmlns="" xmlns:p14="http://schemas.microsoft.com/office/powerpoint/2010/main" val="11181558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320675" y="1034716"/>
            <a:ext cx="8570662" cy="3633537"/>
          </a:xfrm>
        </p:spPr>
        <p:txBody>
          <a:bodyPr>
            <a:normAutofit/>
          </a:bodyPr>
          <a:lstStyle/>
          <a:p>
            <a:r>
              <a:rPr lang="en-US" sz="1800" dirty="0" smtClean="0"/>
              <a:t>Consider the following Control file c5.ctl :</a:t>
            </a:r>
          </a:p>
          <a:p>
            <a:pPr>
              <a:buNone/>
            </a:pPr>
            <a:r>
              <a:rPr lang="en-US" sz="1400" dirty="0" smtClean="0"/>
              <a:t>		</a:t>
            </a:r>
            <a:r>
              <a:rPr lang="en-US" sz="1600" dirty="0" smtClean="0">
                <a:ln>
                  <a:solidFill>
                    <a:srgbClr val="00B0F0"/>
                  </a:solidFill>
                </a:ln>
                <a:solidFill>
                  <a:srgbClr val="00B0F0"/>
                </a:solidFill>
              </a:rPr>
              <a:t>Load Data</a:t>
            </a:r>
          </a:p>
          <a:p>
            <a:pPr>
              <a:buNone/>
            </a:pPr>
            <a:r>
              <a:rPr lang="en-US" sz="1600" dirty="0" smtClean="0">
                <a:ln>
                  <a:solidFill>
                    <a:srgbClr val="00B0F0"/>
                  </a:solidFill>
                </a:ln>
                <a:solidFill>
                  <a:srgbClr val="00B0F0"/>
                </a:solidFill>
              </a:rPr>
              <a:t>		</a:t>
            </a:r>
            <a:r>
              <a:rPr lang="en-US" sz="1600" dirty="0" err="1" smtClean="0">
                <a:ln>
                  <a:solidFill>
                    <a:srgbClr val="00B0F0"/>
                  </a:solidFill>
                </a:ln>
                <a:solidFill>
                  <a:srgbClr val="00B0F0"/>
                </a:solidFill>
              </a:rPr>
              <a:t>Infile</a:t>
            </a:r>
            <a:r>
              <a:rPr lang="en-US" sz="1600" dirty="0" smtClean="0">
                <a:ln>
                  <a:solidFill>
                    <a:srgbClr val="00B0F0"/>
                  </a:solidFill>
                </a:ln>
                <a:solidFill>
                  <a:srgbClr val="00B0F0"/>
                </a:solidFill>
              </a:rPr>
              <a:t> 'namesdata.txt'</a:t>
            </a:r>
          </a:p>
          <a:p>
            <a:pPr>
              <a:buNone/>
            </a:pPr>
            <a:r>
              <a:rPr lang="en-US" sz="1600" dirty="0" smtClean="0">
                <a:ln>
                  <a:solidFill>
                    <a:srgbClr val="00B0F0"/>
                  </a:solidFill>
                </a:ln>
                <a:solidFill>
                  <a:srgbClr val="00B0F0"/>
                </a:solidFill>
              </a:rPr>
              <a:t>		truncate</a:t>
            </a:r>
          </a:p>
          <a:p>
            <a:pPr>
              <a:buNone/>
            </a:pPr>
            <a:r>
              <a:rPr lang="en-US" sz="1600" dirty="0" smtClean="0">
                <a:ln>
                  <a:solidFill>
                    <a:srgbClr val="00B0F0"/>
                  </a:solidFill>
                </a:ln>
                <a:solidFill>
                  <a:srgbClr val="00B0F0"/>
                </a:solidFill>
              </a:rPr>
              <a:t>		Into table </a:t>
            </a:r>
            <a:r>
              <a:rPr lang="en-US" sz="1600" dirty="0" err="1" smtClean="0">
                <a:ln>
                  <a:solidFill>
                    <a:srgbClr val="00B0F0"/>
                  </a:solidFill>
                </a:ln>
                <a:solidFill>
                  <a:srgbClr val="00B0F0"/>
                </a:solidFill>
              </a:rPr>
              <a:t>enames</a:t>
            </a:r>
            <a:endParaRPr lang="en-US" sz="1600" dirty="0" smtClean="0">
              <a:ln>
                <a:solidFill>
                  <a:srgbClr val="00B0F0"/>
                </a:solidFill>
              </a:ln>
              <a:solidFill>
                <a:srgbClr val="00B0F0"/>
              </a:solidFill>
            </a:endParaRPr>
          </a:p>
          <a:p>
            <a:pPr>
              <a:buNone/>
            </a:pPr>
            <a:r>
              <a:rPr lang="en-US" sz="1600" dirty="0" smtClean="0">
                <a:ln>
                  <a:solidFill>
                    <a:srgbClr val="00B0F0"/>
                  </a:solidFill>
                </a:ln>
                <a:solidFill>
                  <a:srgbClr val="00B0F0"/>
                </a:solidFill>
              </a:rPr>
              <a:t>		(</a:t>
            </a:r>
            <a:r>
              <a:rPr lang="en-US" sz="1600" dirty="0" err="1" smtClean="0">
                <a:ln>
                  <a:solidFill>
                    <a:srgbClr val="00B0F0"/>
                  </a:solidFill>
                </a:ln>
                <a:solidFill>
                  <a:srgbClr val="00B0F0"/>
                </a:solidFill>
              </a:rPr>
              <a:t>first_name</a:t>
            </a:r>
            <a:r>
              <a:rPr lang="en-US" sz="1600" dirty="0" smtClean="0">
                <a:ln>
                  <a:solidFill>
                    <a:srgbClr val="00B0F0"/>
                  </a:solidFill>
                </a:ln>
                <a:solidFill>
                  <a:srgbClr val="00B0F0"/>
                </a:solidFill>
              </a:rPr>
              <a:t> position(1:15) char,</a:t>
            </a:r>
          </a:p>
          <a:p>
            <a:pPr>
              <a:buNone/>
            </a:pPr>
            <a:r>
              <a:rPr lang="en-US" sz="1600" dirty="0" smtClean="0">
                <a:ln>
                  <a:solidFill>
                    <a:srgbClr val="00B0F0"/>
                  </a:solidFill>
                </a:ln>
                <a:solidFill>
                  <a:srgbClr val="00B0F0"/>
                </a:solidFill>
              </a:rPr>
              <a:t>		</a:t>
            </a:r>
            <a:r>
              <a:rPr lang="en-US" sz="1600" dirty="0" err="1" smtClean="0">
                <a:ln>
                  <a:solidFill>
                    <a:srgbClr val="00B0F0"/>
                  </a:solidFill>
                </a:ln>
                <a:solidFill>
                  <a:srgbClr val="00B0F0"/>
                </a:solidFill>
              </a:rPr>
              <a:t>Middle_name</a:t>
            </a:r>
            <a:r>
              <a:rPr lang="en-US" sz="1600" dirty="0" smtClean="0">
                <a:ln>
                  <a:solidFill>
                    <a:srgbClr val="00B0F0"/>
                  </a:solidFill>
                </a:ln>
                <a:solidFill>
                  <a:srgbClr val="00B0F0"/>
                </a:solidFill>
              </a:rPr>
              <a:t> position(16:30) char,</a:t>
            </a:r>
          </a:p>
          <a:p>
            <a:pPr>
              <a:buNone/>
            </a:pPr>
            <a:r>
              <a:rPr lang="en-US" sz="1600" dirty="0" smtClean="0">
                <a:ln>
                  <a:solidFill>
                    <a:srgbClr val="00B0F0"/>
                  </a:solidFill>
                </a:ln>
                <a:solidFill>
                  <a:srgbClr val="00B0F0"/>
                </a:solidFill>
              </a:rPr>
              <a:t>		</a:t>
            </a:r>
            <a:r>
              <a:rPr lang="en-US" sz="1600" dirty="0" err="1" smtClean="0">
                <a:ln>
                  <a:solidFill>
                    <a:srgbClr val="00B0F0"/>
                  </a:solidFill>
                </a:ln>
                <a:solidFill>
                  <a:srgbClr val="00B0F0"/>
                </a:solidFill>
              </a:rPr>
              <a:t>Last_name</a:t>
            </a:r>
            <a:r>
              <a:rPr lang="en-US" sz="1600" dirty="0" smtClean="0">
                <a:ln>
                  <a:solidFill>
                    <a:srgbClr val="00B0F0"/>
                  </a:solidFill>
                </a:ln>
                <a:solidFill>
                  <a:srgbClr val="00B0F0"/>
                </a:solidFill>
              </a:rPr>
              <a:t> position(31:45) char)</a:t>
            </a:r>
          </a:p>
          <a:p>
            <a:pPr>
              <a:buNone/>
            </a:pPr>
            <a:r>
              <a:rPr lang="en-US" sz="1400" dirty="0" smtClean="0"/>
              <a:t> </a:t>
            </a:r>
          </a:p>
          <a:p>
            <a:pPr algn="just"/>
            <a:r>
              <a:rPr lang="en-US" sz="1400" dirty="0" smtClean="0"/>
              <a:t>Go to command prompt and in the folder ‘d:\photos’, run the SQL LOADER :</a:t>
            </a:r>
          </a:p>
          <a:p>
            <a:pPr>
              <a:buNone/>
            </a:pPr>
            <a:r>
              <a:rPr lang="en-US" sz="1400" dirty="0" smtClean="0"/>
              <a:t>		</a:t>
            </a:r>
            <a:r>
              <a:rPr lang="en-US" sz="1600" dirty="0" smtClean="0">
                <a:ln>
                  <a:solidFill>
                    <a:srgbClr val="00B0F0"/>
                  </a:solidFill>
                </a:ln>
                <a:solidFill>
                  <a:srgbClr val="00B0F0"/>
                </a:solidFill>
              </a:rPr>
              <a:t>D:\photos&gt;</a:t>
            </a:r>
            <a:r>
              <a:rPr lang="en-US" sz="1600" dirty="0" err="1" smtClean="0">
                <a:ln>
                  <a:solidFill>
                    <a:srgbClr val="00B0F0"/>
                  </a:solidFill>
                </a:ln>
                <a:solidFill>
                  <a:srgbClr val="00B0F0"/>
                </a:solidFill>
              </a:rPr>
              <a:t>sqlldr</a:t>
            </a:r>
            <a:r>
              <a:rPr lang="en-US" sz="1600" dirty="0" smtClean="0">
                <a:ln>
                  <a:solidFill>
                    <a:srgbClr val="00B0F0"/>
                  </a:solidFill>
                </a:ln>
                <a:solidFill>
                  <a:srgbClr val="00B0F0"/>
                </a:solidFill>
              </a:rPr>
              <a:t> </a:t>
            </a:r>
            <a:r>
              <a:rPr lang="en-US" sz="1600" dirty="0" err="1" smtClean="0">
                <a:ln>
                  <a:solidFill>
                    <a:srgbClr val="00B0F0"/>
                  </a:solidFill>
                </a:ln>
                <a:solidFill>
                  <a:srgbClr val="00B0F0"/>
                </a:solidFill>
              </a:rPr>
              <a:t>scott</a:t>
            </a:r>
            <a:r>
              <a:rPr lang="en-US" sz="1600" dirty="0" smtClean="0">
                <a:ln>
                  <a:solidFill>
                    <a:srgbClr val="00B0F0"/>
                  </a:solidFill>
                </a:ln>
                <a:solidFill>
                  <a:srgbClr val="00B0F0"/>
                </a:solidFill>
              </a:rPr>
              <a:t>/tiger </a:t>
            </a:r>
            <a:r>
              <a:rPr lang="en-US" sz="1600" dirty="0" smtClean="0">
                <a:ln>
                  <a:solidFill>
                    <a:srgbClr val="00B0F0"/>
                  </a:solidFill>
                </a:ln>
                <a:solidFill>
                  <a:srgbClr val="00B0F0"/>
                </a:solidFill>
              </a:rPr>
              <a:t>control=c5.ctl</a:t>
            </a:r>
            <a:endParaRPr lang="en-US" sz="1600" dirty="0" smtClean="0">
              <a:ln>
                <a:solidFill>
                  <a:srgbClr val="00B0F0"/>
                </a:solidFill>
              </a:ln>
              <a:solidFill>
                <a:srgbClr val="00B0F0"/>
              </a:solidFill>
            </a:endParaRPr>
          </a:p>
          <a:p>
            <a:pPr>
              <a:buNone/>
            </a:pPr>
            <a:endParaRPr lang="en-US" sz="1400" dirty="0" smtClean="0"/>
          </a:p>
          <a:p>
            <a:pPr>
              <a:buNone/>
            </a:pPr>
            <a:endParaRPr lang="en-US" sz="1400" dirty="0">
              <a:ln>
                <a:solidFill>
                  <a:srgbClr val="00B0F0"/>
                </a:solidFill>
              </a:ln>
              <a:solidFill>
                <a:srgbClr val="00B0F0"/>
              </a:solidFill>
            </a:endParaRPr>
          </a:p>
        </p:txBody>
      </p:sp>
      <p:sp>
        <p:nvSpPr>
          <p:cNvPr id="5" name="Rectangle 3"/>
          <p:cNvSpPr>
            <a:spLocks noGrp="1"/>
          </p:cNvSpPr>
          <p:nvPr>
            <p:ph type="title"/>
          </p:nvPr>
        </p:nvSpPr>
        <p:spPr>
          <a:noFill/>
        </p:spPr>
        <p:txBody>
          <a:bodyPr>
            <a:normAutofit/>
          </a:bodyPr>
          <a:lstStyle/>
          <a:p>
            <a:r>
              <a:rPr lang="en-US" sz="1300" dirty="0" smtClean="0">
                <a:latin typeface="Candara"/>
              </a:rPr>
              <a:t>1.5 : Column positions in data-file</a:t>
            </a:r>
            <a:r>
              <a:rPr lang="en-US" sz="300" dirty="0" smtClean="0">
                <a:latin typeface="Candara"/>
              </a:rPr>
              <a:t/>
            </a:r>
            <a:br>
              <a:rPr lang="en-US" sz="300" dirty="0" smtClean="0">
                <a:latin typeface="Candara"/>
              </a:rPr>
            </a:br>
            <a:r>
              <a:rPr lang="en-US" sz="2400" dirty="0" smtClean="0">
                <a:latin typeface="Candara"/>
              </a:rPr>
              <a:t> </a:t>
            </a:r>
            <a:r>
              <a:rPr lang="en-US" sz="2400" dirty="0" smtClean="0">
                <a:latin typeface="Candara"/>
              </a:rPr>
              <a:t>F</a:t>
            </a:r>
            <a:r>
              <a:rPr lang="en-US" sz="2400" dirty="0" smtClean="0">
                <a:latin typeface="Candara"/>
              </a:rPr>
              <a:t>ixed-Length  column-position				……</a:t>
            </a:r>
            <a:r>
              <a:rPr lang="en-US" sz="2400" dirty="0" err="1" smtClean="0">
                <a:latin typeface="Candara"/>
              </a:rPr>
              <a:t>contd</a:t>
            </a:r>
            <a:r>
              <a:rPr lang="en-US" sz="2400" dirty="0" smtClean="0">
                <a:latin typeface="Candara"/>
              </a:rPr>
              <a:t>	</a:t>
            </a:r>
            <a:endParaRPr lang="en-US" sz="2400" b="1" dirty="0" smtClean="0">
              <a:latin typeface="Candara"/>
            </a:endParaRPr>
          </a:p>
        </p:txBody>
      </p:sp>
    </p:spTree>
    <p:extLst>
      <p:ext uri="{BB962C8B-B14F-4D97-AF65-F5344CB8AC3E}">
        <p14:creationId xmlns="" xmlns:p14="http://schemas.microsoft.com/office/powerpoint/2010/main" val="11181558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320675" y="1034716"/>
            <a:ext cx="8570662" cy="3633537"/>
          </a:xfrm>
        </p:spPr>
        <p:txBody>
          <a:bodyPr>
            <a:normAutofit fontScale="85000" lnSpcReduction="20000"/>
          </a:bodyPr>
          <a:lstStyle/>
          <a:p>
            <a:pPr algn="just"/>
            <a:r>
              <a:rPr lang="en-US" sz="2000" dirty="0" smtClean="0"/>
              <a:t>In this example, data will be loaded from the file ‘namesdata.txt’ into the table ‘</a:t>
            </a:r>
            <a:r>
              <a:rPr lang="en-US" sz="2000" dirty="0" err="1" smtClean="0"/>
              <a:t>enames</a:t>
            </a:r>
            <a:r>
              <a:rPr lang="en-US" sz="2000" dirty="0" smtClean="0"/>
              <a:t>’. The ‘namesdata.txt’ file contains data for all the three columns of the ‘</a:t>
            </a:r>
            <a:r>
              <a:rPr lang="en-US" sz="2000" dirty="0" err="1" smtClean="0"/>
              <a:t>enames</a:t>
            </a:r>
            <a:r>
              <a:rPr lang="en-US" sz="2000" dirty="0" smtClean="0"/>
              <a:t>’ table.  </a:t>
            </a:r>
            <a:endParaRPr lang="en-US" sz="2000" dirty="0" smtClean="0"/>
          </a:p>
          <a:p>
            <a:pPr algn="just"/>
            <a:endParaRPr lang="en-US" sz="2000" dirty="0" smtClean="0"/>
          </a:p>
          <a:p>
            <a:pPr algn="just"/>
            <a:r>
              <a:rPr lang="en-US" sz="2000" dirty="0" smtClean="0"/>
              <a:t>Here</a:t>
            </a:r>
            <a:r>
              <a:rPr lang="en-US" sz="2000" dirty="0" smtClean="0"/>
              <a:t>, the </a:t>
            </a:r>
            <a:r>
              <a:rPr lang="en-US" sz="2000" dirty="0" err="1" smtClean="0"/>
              <a:t>middle_name</a:t>
            </a:r>
            <a:r>
              <a:rPr lang="en-US" sz="2000" dirty="0" smtClean="0"/>
              <a:t> column value always begins at the position 16 in the file, even if the </a:t>
            </a:r>
            <a:r>
              <a:rPr lang="en-US" sz="2000" dirty="0" err="1" smtClean="0"/>
              <a:t>first_name</a:t>
            </a:r>
            <a:r>
              <a:rPr lang="en-US" sz="2000" dirty="0" smtClean="0"/>
              <a:t> value is less than 15 characters. </a:t>
            </a:r>
            <a:endParaRPr lang="en-US" sz="2000" dirty="0" smtClean="0"/>
          </a:p>
          <a:p>
            <a:pPr algn="just"/>
            <a:endParaRPr lang="en-US" sz="2000" dirty="0" smtClean="0"/>
          </a:p>
          <a:p>
            <a:pPr algn="just"/>
            <a:r>
              <a:rPr lang="en-US" sz="2000" dirty="0" smtClean="0"/>
              <a:t>Each </a:t>
            </a:r>
            <a:r>
              <a:rPr lang="en-US" sz="2000" dirty="0" smtClean="0"/>
              <a:t>of the columns is listed, along with the position where its data resides in each physical record in the file. </a:t>
            </a:r>
            <a:endParaRPr lang="en-US" sz="2000" dirty="0" smtClean="0"/>
          </a:p>
          <a:p>
            <a:pPr algn="just"/>
            <a:endParaRPr lang="en-US" sz="2000" dirty="0" smtClean="0"/>
          </a:p>
          <a:p>
            <a:pPr algn="just"/>
            <a:r>
              <a:rPr lang="en-US" sz="2000" dirty="0" smtClean="0"/>
              <a:t>This </a:t>
            </a:r>
            <a:r>
              <a:rPr lang="en-US" sz="2000" dirty="0" smtClean="0"/>
              <a:t>format allows you to load data even if the source data’s column order does not match the order of columns in your </a:t>
            </a:r>
            <a:r>
              <a:rPr lang="en-US" sz="2000" dirty="0" smtClean="0"/>
              <a:t>table</a:t>
            </a:r>
          </a:p>
          <a:p>
            <a:pPr algn="just">
              <a:buNone/>
            </a:pPr>
            <a:endParaRPr lang="en-US" sz="2000" dirty="0" smtClean="0"/>
          </a:p>
          <a:p>
            <a:pPr algn="just"/>
            <a:r>
              <a:rPr lang="en-US" sz="2000" dirty="0" smtClean="0"/>
              <a:t>Thus, you </a:t>
            </a:r>
            <a:r>
              <a:rPr lang="en-US" sz="2000" dirty="0" smtClean="0"/>
              <a:t>can use SQL </a:t>
            </a:r>
            <a:r>
              <a:rPr lang="en-US" sz="2000" dirty="0" smtClean="0"/>
              <a:t>Loader </a:t>
            </a:r>
            <a:r>
              <a:rPr lang="en-US" sz="2000" dirty="0" smtClean="0"/>
              <a:t>commands to tell Oracle how to determine where a value starts and ends.</a:t>
            </a:r>
            <a:endParaRPr lang="en-US" sz="2000" dirty="0">
              <a:ln>
                <a:solidFill>
                  <a:srgbClr val="00B0F0"/>
                </a:solidFill>
              </a:ln>
              <a:solidFill>
                <a:srgbClr val="00B0F0"/>
              </a:solidFill>
            </a:endParaRPr>
          </a:p>
        </p:txBody>
      </p:sp>
      <p:sp>
        <p:nvSpPr>
          <p:cNvPr id="5" name="Rectangle 3"/>
          <p:cNvSpPr>
            <a:spLocks noGrp="1"/>
          </p:cNvSpPr>
          <p:nvPr>
            <p:ph type="title"/>
          </p:nvPr>
        </p:nvSpPr>
        <p:spPr>
          <a:noFill/>
        </p:spPr>
        <p:txBody>
          <a:bodyPr>
            <a:normAutofit/>
          </a:bodyPr>
          <a:lstStyle/>
          <a:p>
            <a:r>
              <a:rPr lang="en-US" sz="1300" dirty="0" smtClean="0">
                <a:latin typeface="Candara"/>
              </a:rPr>
              <a:t>1.5 : Column positions in data-file</a:t>
            </a:r>
            <a:r>
              <a:rPr lang="en-US" sz="300" dirty="0" smtClean="0">
                <a:latin typeface="Candara"/>
              </a:rPr>
              <a:t/>
            </a:r>
            <a:br>
              <a:rPr lang="en-US" sz="300" dirty="0" smtClean="0">
                <a:latin typeface="Candara"/>
              </a:rPr>
            </a:br>
            <a:r>
              <a:rPr lang="en-US" sz="2400" dirty="0" smtClean="0">
                <a:latin typeface="Candara"/>
              </a:rPr>
              <a:t> </a:t>
            </a:r>
            <a:r>
              <a:rPr lang="en-US" sz="2400" dirty="0" smtClean="0">
                <a:latin typeface="Candara"/>
              </a:rPr>
              <a:t>F</a:t>
            </a:r>
            <a:r>
              <a:rPr lang="en-US" sz="2400" dirty="0" smtClean="0">
                <a:latin typeface="Candara"/>
              </a:rPr>
              <a:t>ixed-Length  column-position				……</a:t>
            </a:r>
            <a:r>
              <a:rPr lang="en-US" sz="2400" dirty="0" err="1" smtClean="0">
                <a:latin typeface="Candara"/>
              </a:rPr>
              <a:t>contd</a:t>
            </a:r>
            <a:r>
              <a:rPr lang="en-US" sz="2400" dirty="0" smtClean="0">
                <a:latin typeface="Candara"/>
              </a:rPr>
              <a:t>	</a:t>
            </a:r>
            <a:endParaRPr lang="en-US" sz="2400" b="1" dirty="0" smtClean="0">
              <a:latin typeface="Candara"/>
            </a:endParaRPr>
          </a:p>
        </p:txBody>
      </p:sp>
    </p:spTree>
    <p:extLst>
      <p:ext uri="{BB962C8B-B14F-4D97-AF65-F5344CB8AC3E}">
        <p14:creationId xmlns="" xmlns:p14="http://schemas.microsoft.com/office/powerpoint/2010/main" val="11181558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320675" y="806116"/>
            <a:ext cx="8570662" cy="4018547"/>
          </a:xfrm>
        </p:spPr>
        <p:txBody>
          <a:bodyPr>
            <a:normAutofit/>
          </a:bodyPr>
          <a:lstStyle/>
          <a:p>
            <a:pPr>
              <a:buNone/>
            </a:pPr>
            <a:endParaRPr lang="en-US" sz="1400" dirty="0" smtClean="0">
              <a:ln>
                <a:solidFill>
                  <a:srgbClr val="00B0F0"/>
                </a:solidFill>
              </a:ln>
              <a:solidFill>
                <a:srgbClr val="00B0F0"/>
              </a:solidFill>
            </a:endParaRPr>
          </a:p>
          <a:p>
            <a:pPr algn="just"/>
            <a:r>
              <a:rPr lang="en-US" sz="2000" dirty="0" smtClean="0"/>
              <a:t>Delimiter-separated columns example </a:t>
            </a:r>
            <a:r>
              <a:rPr lang="en-US" sz="2000" dirty="0" smtClean="0"/>
              <a:t>:</a:t>
            </a:r>
          </a:p>
          <a:p>
            <a:pPr lvl="1"/>
            <a:r>
              <a:rPr lang="en-US" sz="1600" dirty="0" smtClean="0"/>
              <a:t> In the </a:t>
            </a:r>
            <a:r>
              <a:rPr lang="en-US" sz="1600" dirty="0" err="1" smtClean="0"/>
              <a:t>scott</a:t>
            </a:r>
            <a:r>
              <a:rPr lang="en-US" sz="1600" dirty="0" smtClean="0"/>
              <a:t> schema</a:t>
            </a:r>
            <a:r>
              <a:rPr lang="en-US" sz="1600" dirty="0" smtClean="0"/>
              <a:t>, consider the earlier created table </a:t>
            </a:r>
            <a:r>
              <a:rPr lang="en-US" sz="1600" dirty="0" smtClean="0"/>
              <a:t>:</a:t>
            </a:r>
          </a:p>
          <a:p>
            <a:pPr algn="just">
              <a:buNone/>
            </a:pPr>
            <a:r>
              <a:rPr lang="en-US" sz="2000" dirty="0" smtClean="0"/>
              <a:t>		</a:t>
            </a:r>
            <a:r>
              <a:rPr lang="en-US" sz="1600" dirty="0" smtClean="0">
                <a:ln>
                  <a:solidFill>
                    <a:srgbClr val="00B0F0"/>
                  </a:solidFill>
                </a:ln>
                <a:solidFill>
                  <a:srgbClr val="00B0F0"/>
                </a:solidFill>
              </a:rPr>
              <a:t>create table </a:t>
            </a:r>
            <a:r>
              <a:rPr lang="en-US" sz="1600" dirty="0" err="1" smtClean="0">
                <a:ln>
                  <a:solidFill>
                    <a:srgbClr val="00B0F0"/>
                  </a:solidFill>
                </a:ln>
                <a:solidFill>
                  <a:srgbClr val="00B0F0"/>
                </a:solidFill>
              </a:rPr>
              <a:t>enames</a:t>
            </a:r>
            <a:r>
              <a:rPr lang="en-US" sz="1600" dirty="0" smtClean="0">
                <a:ln>
                  <a:solidFill>
                    <a:srgbClr val="00B0F0"/>
                  </a:solidFill>
                </a:ln>
                <a:solidFill>
                  <a:srgbClr val="00B0F0"/>
                </a:solidFill>
              </a:rPr>
              <a:t>(</a:t>
            </a:r>
            <a:r>
              <a:rPr lang="en-US" sz="1600" dirty="0" err="1" smtClean="0">
                <a:ln>
                  <a:solidFill>
                    <a:srgbClr val="00B0F0"/>
                  </a:solidFill>
                </a:ln>
                <a:solidFill>
                  <a:srgbClr val="00B0F0"/>
                </a:solidFill>
              </a:rPr>
              <a:t>first_name</a:t>
            </a:r>
            <a:r>
              <a:rPr lang="en-US" sz="1600" dirty="0" smtClean="0">
                <a:ln>
                  <a:solidFill>
                    <a:srgbClr val="00B0F0"/>
                  </a:solidFill>
                </a:ln>
                <a:solidFill>
                  <a:srgbClr val="00B0F0"/>
                </a:solidFill>
              </a:rPr>
              <a:t> varchar2(15), </a:t>
            </a:r>
            <a:r>
              <a:rPr lang="en-US" sz="1600" dirty="0" err="1" smtClean="0">
                <a:ln>
                  <a:solidFill>
                    <a:srgbClr val="00B0F0"/>
                  </a:solidFill>
                </a:ln>
                <a:solidFill>
                  <a:srgbClr val="00B0F0"/>
                </a:solidFill>
              </a:rPr>
              <a:t>middle_name</a:t>
            </a:r>
            <a:r>
              <a:rPr lang="en-US" sz="1600" dirty="0" smtClean="0">
                <a:ln>
                  <a:solidFill>
                    <a:srgbClr val="00B0F0"/>
                  </a:solidFill>
                </a:ln>
                <a:solidFill>
                  <a:srgbClr val="00B0F0"/>
                </a:solidFill>
              </a:rPr>
              <a:t> </a:t>
            </a:r>
            <a:r>
              <a:rPr lang="en-US" sz="1600" dirty="0" smtClean="0">
                <a:ln>
                  <a:solidFill>
                    <a:srgbClr val="00B0F0"/>
                  </a:solidFill>
                </a:ln>
                <a:solidFill>
                  <a:srgbClr val="00B0F0"/>
                </a:solidFill>
              </a:rPr>
              <a:t>varchar2(15</a:t>
            </a:r>
            <a:r>
              <a:rPr lang="en-US" sz="1600" dirty="0" smtClean="0">
                <a:ln>
                  <a:solidFill>
                    <a:srgbClr val="00B0F0"/>
                  </a:solidFill>
                </a:ln>
                <a:solidFill>
                  <a:srgbClr val="00B0F0"/>
                </a:solidFill>
              </a:rPr>
              <a:t>), </a:t>
            </a:r>
            <a:r>
              <a:rPr lang="en-US" sz="1600" dirty="0" smtClean="0">
                <a:ln>
                  <a:solidFill>
                    <a:srgbClr val="00B0F0"/>
                  </a:solidFill>
                </a:ln>
                <a:solidFill>
                  <a:srgbClr val="00B0F0"/>
                </a:solidFill>
              </a:rPr>
              <a:t>	</a:t>
            </a:r>
            <a:r>
              <a:rPr lang="en-US" sz="1600" dirty="0" err="1" smtClean="0">
                <a:ln>
                  <a:solidFill>
                    <a:srgbClr val="00B0F0"/>
                  </a:solidFill>
                </a:ln>
                <a:solidFill>
                  <a:srgbClr val="00B0F0"/>
                </a:solidFill>
              </a:rPr>
              <a:t>last_name</a:t>
            </a:r>
            <a:r>
              <a:rPr lang="en-US" sz="1600" dirty="0" smtClean="0">
                <a:ln>
                  <a:solidFill>
                    <a:srgbClr val="00B0F0"/>
                  </a:solidFill>
                </a:ln>
                <a:solidFill>
                  <a:srgbClr val="00B0F0"/>
                </a:solidFill>
              </a:rPr>
              <a:t> </a:t>
            </a:r>
            <a:r>
              <a:rPr lang="en-US" sz="1600" dirty="0" smtClean="0">
                <a:ln>
                  <a:solidFill>
                    <a:srgbClr val="00B0F0"/>
                  </a:solidFill>
                </a:ln>
                <a:solidFill>
                  <a:srgbClr val="00B0F0"/>
                </a:solidFill>
              </a:rPr>
              <a:t>varchar2(15</a:t>
            </a:r>
            <a:r>
              <a:rPr lang="en-US" sz="1600" dirty="0" smtClean="0">
                <a:ln>
                  <a:solidFill>
                    <a:srgbClr val="00B0F0"/>
                  </a:solidFill>
                </a:ln>
                <a:solidFill>
                  <a:srgbClr val="00B0F0"/>
                </a:solidFill>
              </a:rPr>
              <a:t>));</a:t>
            </a:r>
          </a:p>
          <a:p>
            <a:pPr algn="just">
              <a:buNone/>
            </a:pPr>
            <a:endParaRPr lang="en-US" sz="1600" dirty="0" smtClean="0">
              <a:ln>
                <a:solidFill>
                  <a:srgbClr val="00B0F0"/>
                </a:solidFill>
              </a:ln>
              <a:solidFill>
                <a:srgbClr val="00B0F0"/>
              </a:solidFill>
            </a:endParaRPr>
          </a:p>
          <a:p>
            <a:pPr algn="just"/>
            <a:r>
              <a:rPr lang="en-US" sz="2000" dirty="0" smtClean="0"/>
              <a:t>Consider the following Input Data file named names.txt with first name, middle name and last name respectively, separated by commas</a:t>
            </a:r>
          </a:p>
          <a:p>
            <a:pPr>
              <a:buNone/>
            </a:pPr>
            <a:r>
              <a:rPr lang="en-US" sz="1600" dirty="0" smtClean="0"/>
              <a:t> </a:t>
            </a:r>
          </a:p>
          <a:p>
            <a:pPr>
              <a:buNone/>
            </a:pPr>
            <a:r>
              <a:rPr lang="en-US" sz="1600" dirty="0" smtClean="0"/>
              <a:t>		</a:t>
            </a:r>
            <a:r>
              <a:rPr lang="en-US" sz="1600" dirty="0" err="1" smtClean="0"/>
              <a:t>Hari,Prasad,Sharma</a:t>
            </a:r>
            <a:endParaRPr lang="en-US" sz="1600" dirty="0" smtClean="0"/>
          </a:p>
          <a:p>
            <a:pPr>
              <a:buNone/>
            </a:pPr>
            <a:r>
              <a:rPr lang="en-US" sz="1600" dirty="0" smtClean="0"/>
              <a:t>		</a:t>
            </a:r>
            <a:r>
              <a:rPr lang="en-US" sz="1600" dirty="0" err="1" smtClean="0"/>
              <a:t>Shaun,Tait,Pollock</a:t>
            </a:r>
            <a:endParaRPr lang="en-US" sz="1600" dirty="0" smtClean="0"/>
          </a:p>
          <a:p>
            <a:pPr>
              <a:buNone/>
            </a:pPr>
            <a:r>
              <a:rPr lang="en-US" sz="1600" dirty="0" smtClean="0"/>
              <a:t>		</a:t>
            </a:r>
            <a:r>
              <a:rPr lang="en-US" sz="1600" dirty="0" err="1" smtClean="0"/>
              <a:t>Sachin,Ramesh,Tendulkar</a:t>
            </a:r>
            <a:endParaRPr lang="en-US" sz="1600" dirty="0" smtClean="0"/>
          </a:p>
          <a:p>
            <a:pPr>
              <a:buNone/>
            </a:pPr>
            <a:r>
              <a:rPr lang="en-US" sz="1600" dirty="0" smtClean="0"/>
              <a:t>		</a:t>
            </a:r>
            <a:r>
              <a:rPr lang="en-US" sz="1600" dirty="0" err="1" smtClean="0"/>
              <a:t>Kapil,Dev,Nikhanj</a:t>
            </a:r>
            <a:endParaRPr lang="en-US" sz="1600" dirty="0" smtClean="0">
              <a:ln>
                <a:solidFill>
                  <a:srgbClr val="00B0F0"/>
                </a:solidFill>
              </a:ln>
              <a:solidFill>
                <a:srgbClr val="00B0F0"/>
              </a:solidFill>
            </a:endParaRPr>
          </a:p>
        </p:txBody>
      </p:sp>
      <p:sp>
        <p:nvSpPr>
          <p:cNvPr id="6147" name="Rectangle 3"/>
          <p:cNvSpPr>
            <a:spLocks noGrp="1"/>
          </p:cNvSpPr>
          <p:nvPr>
            <p:ph type="title"/>
          </p:nvPr>
        </p:nvSpPr>
        <p:spPr>
          <a:xfrm>
            <a:off x="465138" y="98992"/>
            <a:ext cx="8153400" cy="536972"/>
          </a:xfrm>
          <a:noFill/>
        </p:spPr>
        <p:txBody>
          <a:bodyPr>
            <a:normAutofit fontScale="90000"/>
          </a:bodyPr>
          <a:lstStyle/>
          <a:p>
            <a:r>
              <a:rPr lang="en-US" sz="1300" dirty="0" smtClean="0">
                <a:latin typeface="Candara"/>
              </a:rPr>
              <a:t>1.6: Delimiters in data-file</a:t>
            </a:r>
            <a:r>
              <a:rPr lang="en-US" sz="300" dirty="0" smtClean="0">
                <a:latin typeface="Candara"/>
              </a:rPr>
              <a:t/>
            </a:r>
            <a:br>
              <a:rPr lang="en-US" sz="300" dirty="0" smtClean="0">
                <a:latin typeface="Candara"/>
              </a:rPr>
            </a:br>
            <a:r>
              <a:rPr lang="en-US" sz="2400" dirty="0" smtClean="0">
                <a:latin typeface="Candara"/>
              </a:rPr>
              <a:t> </a:t>
            </a:r>
            <a:r>
              <a:rPr lang="en-US" sz="2400" dirty="0" smtClean="0">
                <a:latin typeface="Candara"/>
              </a:rPr>
              <a:t>Delimiter separated</a:t>
            </a:r>
            <a:r>
              <a:rPr lang="en-US" sz="2400" dirty="0" smtClean="0">
                <a:latin typeface="Candara"/>
              </a:rPr>
              <a:t> columns</a:t>
            </a:r>
            <a:r>
              <a:rPr lang="en-US" sz="2400" dirty="0" smtClean="0">
                <a:latin typeface="Candara"/>
              </a:rPr>
              <a:t>	</a:t>
            </a:r>
            <a:endParaRPr lang="en-US" sz="2400" b="1" dirty="0" smtClean="0">
              <a:latin typeface="Candara"/>
            </a:endParaRPr>
          </a:p>
        </p:txBody>
      </p:sp>
    </p:spTree>
    <p:extLst>
      <p:ext uri="{BB962C8B-B14F-4D97-AF65-F5344CB8AC3E}">
        <p14:creationId xmlns="" xmlns:p14="http://schemas.microsoft.com/office/powerpoint/2010/main" val="11181558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p:cNvSpPr>
          <p:nvPr/>
        </p:nvSpPr>
        <p:spPr bwMode="auto">
          <a:xfrm>
            <a:off x="390525" y="129781"/>
            <a:ext cx="8153400" cy="536972"/>
          </a:xfrm>
          <a:prstGeom prst="rect">
            <a:avLst/>
          </a:prstGeom>
          <a:noFill/>
          <a:ln w="9525">
            <a:noFill/>
            <a:miter lim="800000"/>
            <a:headEnd/>
            <a:tailEnd/>
          </a:ln>
        </p:spPr>
        <p:txBody>
          <a:bodyPr anchor="ctr"/>
          <a:lstStyle/>
          <a:p>
            <a:pPr eaLnBrk="0" hangingPunct="0">
              <a:lnSpc>
                <a:spcPct val="80000"/>
              </a:lnSpc>
            </a:pPr>
            <a:r>
              <a:rPr lang="en-US" sz="2800" b="1" dirty="0" smtClean="0">
                <a:latin typeface="Candara"/>
                <a:ea typeface="+mj-ea"/>
                <a:cs typeface="Arial" pitchFamily="34" charset="0"/>
              </a:rPr>
              <a:t>Lesson Objectives</a:t>
            </a:r>
          </a:p>
        </p:txBody>
      </p:sp>
      <p:sp>
        <p:nvSpPr>
          <p:cNvPr id="5123" name="Content Placeholder 12"/>
          <p:cNvSpPr>
            <a:spLocks/>
          </p:cNvSpPr>
          <p:nvPr/>
        </p:nvSpPr>
        <p:spPr bwMode="auto">
          <a:xfrm>
            <a:off x="319088" y="925116"/>
            <a:ext cx="6157912" cy="3770709"/>
          </a:xfrm>
          <a:prstGeom prst="rect">
            <a:avLst/>
          </a:prstGeom>
          <a:noFill/>
          <a:ln w="9525">
            <a:noFill/>
            <a:miter lim="800000"/>
            <a:headEnd/>
            <a:tailEnd/>
          </a:ln>
        </p:spPr>
        <p:txBody>
          <a:bodyPr/>
          <a:lstStyle/>
          <a:p>
            <a:r>
              <a:rPr lang="en-US" dirty="0" smtClean="0"/>
              <a:t>On completion of this lesson on REF Cursors, you will be able to:</a:t>
            </a:r>
          </a:p>
          <a:p>
            <a:pPr lvl="1"/>
            <a:r>
              <a:rPr lang="en-US" dirty="0" smtClean="0"/>
              <a:t>State the need for </a:t>
            </a:r>
            <a:r>
              <a:rPr lang="en-US" dirty="0" smtClean="0"/>
              <a:t>SQL LOADER</a:t>
            </a:r>
            <a:r>
              <a:rPr lang="en-US" dirty="0" smtClean="0"/>
              <a:t> </a:t>
            </a:r>
            <a:endParaRPr lang="en-US" dirty="0" smtClean="0"/>
          </a:p>
          <a:p>
            <a:pPr lvl="1"/>
            <a:r>
              <a:rPr lang="en-US" dirty="0" smtClean="0"/>
              <a:t>Understand the ways of implementing </a:t>
            </a:r>
            <a:r>
              <a:rPr lang="en-US" dirty="0" smtClean="0"/>
              <a:t>SQL LOADER for different formats of input Data-files</a:t>
            </a:r>
            <a:endParaRPr lang="en-US" dirty="0" smtClean="0"/>
          </a:p>
          <a:p>
            <a:pPr lvl="1" algn="just"/>
            <a:r>
              <a:rPr lang="en-US" dirty="0" smtClean="0"/>
              <a:t>Understand the </a:t>
            </a:r>
            <a:r>
              <a:rPr lang="en-US" dirty="0" smtClean="0"/>
              <a:t>details</a:t>
            </a:r>
            <a:r>
              <a:rPr lang="en-US" dirty="0" smtClean="0"/>
              <a:t> </a:t>
            </a:r>
            <a:r>
              <a:rPr lang="en-US" dirty="0" smtClean="0"/>
              <a:t>of </a:t>
            </a:r>
            <a:r>
              <a:rPr lang="en-US" dirty="0" smtClean="0"/>
              <a:t>Control File, Input File, Bad File, Discard File</a:t>
            </a:r>
            <a:endParaRPr lang="en-US" dirty="0" smtClean="0"/>
          </a:p>
          <a:p>
            <a:pPr lvl="1"/>
            <a:r>
              <a:rPr lang="en-US" dirty="0" smtClean="0"/>
              <a:t>Understand the differences </a:t>
            </a:r>
            <a:r>
              <a:rPr lang="en-US" dirty="0" smtClean="0"/>
              <a:t>Logical Record and Physical Record</a:t>
            </a:r>
          </a:p>
          <a:p>
            <a:pPr lvl="1"/>
            <a:r>
              <a:rPr lang="en-US" dirty="0" smtClean="0"/>
              <a:t>Understand the use of Constants, </a:t>
            </a:r>
            <a:r>
              <a:rPr lang="en-US" dirty="0" err="1" smtClean="0"/>
              <a:t>Rownum</a:t>
            </a:r>
            <a:r>
              <a:rPr lang="en-US" dirty="0" smtClean="0"/>
              <a:t>, Sequence options</a:t>
            </a:r>
            <a:endParaRPr lang="en-US" dirty="0"/>
          </a:p>
        </p:txBody>
      </p:sp>
      <p:grpSp>
        <p:nvGrpSpPr>
          <p:cNvPr id="2" name="Group 17"/>
          <p:cNvGrpSpPr>
            <a:grpSpLocks/>
          </p:cNvGrpSpPr>
          <p:nvPr/>
        </p:nvGrpSpPr>
        <p:grpSpPr bwMode="auto">
          <a:xfrm>
            <a:off x="6934200" y="1182291"/>
            <a:ext cx="1716088" cy="1103709"/>
            <a:chOff x="4176" y="993"/>
            <a:chExt cx="1273" cy="1119"/>
          </a:xfrm>
        </p:grpSpPr>
        <p:sp>
          <p:nvSpPr>
            <p:cNvPr id="5125" name="Rectangle 14"/>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p:spPr>
          <p:txBody>
            <a:bodyPr wrap="none" anchor="ctr"/>
            <a:lstStyle/>
            <a:p>
              <a:endParaRPr lang="en-US"/>
            </a:p>
          </p:txBody>
        </p:sp>
        <p:pic>
          <p:nvPicPr>
            <p:cNvPr id="5126" name="Picture 16" descr="objectives"/>
            <p:cNvPicPr>
              <a:picLocks noChangeAspect="1" noChangeArrowheads="1"/>
            </p:cNvPicPr>
            <p:nvPr/>
          </p:nvPicPr>
          <p:blipFill>
            <a:blip r:embed="rId3" cstate="print"/>
            <a:srcRect/>
            <a:stretch>
              <a:fillRect/>
            </a:stretch>
          </p:blipFill>
          <p:spPr bwMode="auto">
            <a:xfrm>
              <a:off x="4284" y="1080"/>
              <a:ext cx="1056" cy="960"/>
            </a:xfrm>
            <a:prstGeom prst="rect">
              <a:avLst/>
            </a:prstGeom>
            <a:noFill/>
            <a:ln w="9525">
              <a:noFill/>
              <a:miter lim="800000"/>
              <a:headEnd/>
              <a:tailEnd/>
            </a:ln>
          </p:spPr>
        </p:pic>
      </p:grpSp>
    </p:spTree>
    <p:extLst>
      <p:ext uri="{BB962C8B-B14F-4D97-AF65-F5344CB8AC3E}">
        <p14:creationId xmlns="" xmlns:p14="http://schemas.microsoft.com/office/powerpoint/2010/main" val="21053390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320675" y="1034716"/>
            <a:ext cx="8570662" cy="3633537"/>
          </a:xfrm>
        </p:spPr>
        <p:txBody>
          <a:bodyPr>
            <a:normAutofit/>
          </a:bodyPr>
          <a:lstStyle/>
          <a:p>
            <a:r>
              <a:rPr lang="en-US" sz="1800" dirty="0" smtClean="0"/>
              <a:t>Consider the following Control file </a:t>
            </a:r>
            <a:r>
              <a:rPr lang="en-US" sz="1800" dirty="0" smtClean="0"/>
              <a:t>c6.ctl </a:t>
            </a:r>
            <a:r>
              <a:rPr lang="en-US" sz="1800" dirty="0" smtClean="0"/>
              <a:t>:</a:t>
            </a:r>
          </a:p>
          <a:p>
            <a:pPr>
              <a:buNone/>
            </a:pPr>
            <a:r>
              <a:rPr lang="en-US" sz="1400" dirty="0" smtClean="0"/>
              <a:t>		</a:t>
            </a:r>
            <a:r>
              <a:rPr lang="en-US" sz="1600" dirty="0" smtClean="0">
                <a:ln>
                  <a:solidFill>
                    <a:srgbClr val="00B0F0"/>
                  </a:solidFill>
                </a:ln>
                <a:solidFill>
                  <a:srgbClr val="00B0F0"/>
                </a:solidFill>
              </a:rPr>
              <a:t>Load </a:t>
            </a:r>
            <a:r>
              <a:rPr lang="en-US" sz="1600" dirty="0" smtClean="0">
                <a:ln>
                  <a:solidFill>
                    <a:srgbClr val="00B0F0"/>
                  </a:solidFill>
                </a:ln>
                <a:solidFill>
                  <a:srgbClr val="00B0F0"/>
                </a:solidFill>
              </a:rPr>
              <a:t>Data</a:t>
            </a:r>
          </a:p>
          <a:p>
            <a:pPr>
              <a:buNone/>
            </a:pPr>
            <a:r>
              <a:rPr lang="en-US" sz="1600" dirty="0" smtClean="0">
                <a:ln>
                  <a:solidFill>
                    <a:srgbClr val="00B0F0"/>
                  </a:solidFill>
                </a:ln>
                <a:solidFill>
                  <a:srgbClr val="00B0F0"/>
                </a:solidFill>
              </a:rPr>
              <a:t>		</a:t>
            </a:r>
            <a:r>
              <a:rPr lang="en-US" sz="1600" dirty="0" err="1" smtClean="0">
                <a:ln>
                  <a:solidFill>
                    <a:srgbClr val="00B0F0"/>
                  </a:solidFill>
                </a:ln>
                <a:solidFill>
                  <a:srgbClr val="00B0F0"/>
                </a:solidFill>
              </a:rPr>
              <a:t>Infile</a:t>
            </a:r>
            <a:r>
              <a:rPr lang="en-US" sz="1600" dirty="0" smtClean="0">
                <a:ln>
                  <a:solidFill>
                    <a:srgbClr val="00B0F0"/>
                  </a:solidFill>
                </a:ln>
                <a:solidFill>
                  <a:srgbClr val="00B0F0"/>
                </a:solidFill>
              </a:rPr>
              <a:t> 'names.txt'</a:t>
            </a:r>
          </a:p>
          <a:p>
            <a:pPr>
              <a:buNone/>
            </a:pPr>
            <a:r>
              <a:rPr lang="en-US" sz="1600" dirty="0" smtClean="0">
                <a:ln>
                  <a:solidFill>
                    <a:srgbClr val="00B0F0"/>
                  </a:solidFill>
                </a:ln>
                <a:solidFill>
                  <a:srgbClr val="00B0F0"/>
                </a:solidFill>
              </a:rPr>
              <a:t>		truncate</a:t>
            </a:r>
          </a:p>
          <a:p>
            <a:pPr>
              <a:buNone/>
            </a:pPr>
            <a:r>
              <a:rPr lang="en-US" sz="1600" dirty="0" smtClean="0">
                <a:ln>
                  <a:solidFill>
                    <a:srgbClr val="00B0F0"/>
                  </a:solidFill>
                </a:ln>
                <a:solidFill>
                  <a:srgbClr val="00B0F0"/>
                </a:solidFill>
              </a:rPr>
              <a:t>		Into table </a:t>
            </a:r>
            <a:r>
              <a:rPr lang="en-US" sz="1600" dirty="0" err="1" smtClean="0">
                <a:ln>
                  <a:solidFill>
                    <a:srgbClr val="00B0F0"/>
                  </a:solidFill>
                </a:ln>
                <a:solidFill>
                  <a:srgbClr val="00B0F0"/>
                </a:solidFill>
              </a:rPr>
              <a:t>enames</a:t>
            </a:r>
            <a:endParaRPr lang="en-US" sz="1600" dirty="0" smtClean="0">
              <a:ln>
                <a:solidFill>
                  <a:srgbClr val="00B0F0"/>
                </a:solidFill>
              </a:ln>
              <a:solidFill>
                <a:srgbClr val="00B0F0"/>
              </a:solidFill>
            </a:endParaRPr>
          </a:p>
          <a:p>
            <a:pPr>
              <a:buNone/>
            </a:pPr>
            <a:r>
              <a:rPr lang="en-US" sz="1600" dirty="0" smtClean="0">
                <a:ln>
                  <a:solidFill>
                    <a:srgbClr val="00B0F0"/>
                  </a:solidFill>
                </a:ln>
                <a:solidFill>
                  <a:srgbClr val="00B0F0"/>
                </a:solidFill>
              </a:rPr>
              <a:t>		Fields Terminated By ","</a:t>
            </a:r>
          </a:p>
          <a:p>
            <a:pPr>
              <a:buNone/>
            </a:pPr>
            <a:r>
              <a:rPr lang="en-US" sz="1600" dirty="0" smtClean="0">
                <a:ln>
                  <a:solidFill>
                    <a:srgbClr val="00B0F0"/>
                  </a:solidFill>
                </a:ln>
                <a:solidFill>
                  <a:srgbClr val="00B0F0"/>
                </a:solidFill>
              </a:rPr>
              <a:t>		(</a:t>
            </a:r>
            <a:r>
              <a:rPr lang="en-US" sz="1600" dirty="0" err="1" smtClean="0">
                <a:ln>
                  <a:solidFill>
                    <a:srgbClr val="00B0F0"/>
                  </a:solidFill>
                </a:ln>
                <a:solidFill>
                  <a:srgbClr val="00B0F0"/>
                </a:solidFill>
              </a:rPr>
              <a:t>First_name</a:t>
            </a:r>
            <a:r>
              <a:rPr lang="en-US" sz="1600" dirty="0" smtClean="0">
                <a:ln>
                  <a:solidFill>
                    <a:srgbClr val="00B0F0"/>
                  </a:solidFill>
                </a:ln>
                <a:solidFill>
                  <a:srgbClr val="00B0F0"/>
                </a:solidFill>
              </a:rPr>
              <a:t>, </a:t>
            </a:r>
            <a:r>
              <a:rPr lang="en-US" sz="1600" dirty="0" err="1" smtClean="0">
                <a:ln>
                  <a:solidFill>
                    <a:srgbClr val="00B0F0"/>
                  </a:solidFill>
                </a:ln>
                <a:solidFill>
                  <a:srgbClr val="00B0F0"/>
                </a:solidFill>
              </a:rPr>
              <a:t>Middle_name</a:t>
            </a:r>
            <a:r>
              <a:rPr lang="en-US" sz="1600" dirty="0" smtClean="0">
                <a:ln>
                  <a:solidFill>
                    <a:srgbClr val="00B0F0"/>
                  </a:solidFill>
                </a:ln>
                <a:solidFill>
                  <a:srgbClr val="00B0F0"/>
                </a:solidFill>
              </a:rPr>
              <a:t>, </a:t>
            </a:r>
            <a:r>
              <a:rPr lang="en-US" sz="1600" dirty="0" err="1" smtClean="0">
                <a:ln>
                  <a:solidFill>
                    <a:srgbClr val="00B0F0"/>
                  </a:solidFill>
                </a:ln>
                <a:solidFill>
                  <a:srgbClr val="00B0F0"/>
                </a:solidFill>
              </a:rPr>
              <a:t>Last_name</a:t>
            </a:r>
            <a:r>
              <a:rPr lang="en-US" sz="1600" dirty="0" smtClean="0">
                <a:ln>
                  <a:solidFill>
                    <a:srgbClr val="00B0F0"/>
                  </a:solidFill>
                </a:ln>
                <a:solidFill>
                  <a:srgbClr val="00B0F0"/>
                </a:solidFill>
              </a:rPr>
              <a:t>)</a:t>
            </a:r>
          </a:p>
          <a:p>
            <a:pPr algn="just"/>
            <a:endParaRPr lang="en-US" sz="1400" dirty="0" smtClean="0"/>
          </a:p>
          <a:p>
            <a:pPr algn="just"/>
            <a:r>
              <a:rPr lang="en-US" sz="1400" dirty="0" smtClean="0"/>
              <a:t>Go </a:t>
            </a:r>
            <a:r>
              <a:rPr lang="en-US" sz="1400" dirty="0" smtClean="0"/>
              <a:t>to command prompt and in the folder ‘d:\photos’, run the SQL LOADER :</a:t>
            </a:r>
          </a:p>
          <a:p>
            <a:pPr>
              <a:buNone/>
            </a:pPr>
            <a:r>
              <a:rPr lang="en-US" sz="1400" dirty="0" smtClean="0"/>
              <a:t>		</a:t>
            </a:r>
            <a:r>
              <a:rPr lang="en-US" sz="1600" dirty="0" smtClean="0">
                <a:ln>
                  <a:solidFill>
                    <a:srgbClr val="00B0F0"/>
                  </a:solidFill>
                </a:ln>
                <a:solidFill>
                  <a:srgbClr val="00B0F0"/>
                </a:solidFill>
              </a:rPr>
              <a:t>D:\photos&gt;</a:t>
            </a:r>
            <a:r>
              <a:rPr lang="en-US" sz="1600" dirty="0" err="1" smtClean="0">
                <a:ln>
                  <a:solidFill>
                    <a:srgbClr val="00B0F0"/>
                  </a:solidFill>
                </a:ln>
                <a:solidFill>
                  <a:srgbClr val="00B0F0"/>
                </a:solidFill>
              </a:rPr>
              <a:t>sqlldr</a:t>
            </a:r>
            <a:r>
              <a:rPr lang="en-US" sz="1600" dirty="0" smtClean="0">
                <a:ln>
                  <a:solidFill>
                    <a:srgbClr val="00B0F0"/>
                  </a:solidFill>
                </a:ln>
                <a:solidFill>
                  <a:srgbClr val="00B0F0"/>
                </a:solidFill>
              </a:rPr>
              <a:t> </a:t>
            </a:r>
            <a:r>
              <a:rPr lang="en-US" sz="1600" dirty="0" err="1" smtClean="0">
                <a:ln>
                  <a:solidFill>
                    <a:srgbClr val="00B0F0"/>
                  </a:solidFill>
                </a:ln>
                <a:solidFill>
                  <a:srgbClr val="00B0F0"/>
                </a:solidFill>
              </a:rPr>
              <a:t>scott</a:t>
            </a:r>
            <a:r>
              <a:rPr lang="en-US" sz="1600" dirty="0" smtClean="0">
                <a:ln>
                  <a:solidFill>
                    <a:srgbClr val="00B0F0"/>
                  </a:solidFill>
                </a:ln>
                <a:solidFill>
                  <a:srgbClr val="00B0F0"/>
                </a:solidFill>
              </a:rPr>
              <a:t>/tiger </a:t>
            </a:r>
            <a:r>
              <a:rPr lang="en-US" sz="1600" dirty="0" smtClean="0">
                <a:ln>
                  <a:solidFill>
                    <a:srgbClr val="00B0F0"/>
                  </a:solidFill>
                </a:ln>
                <a:solidFill>
                  <a:srgbClr val="00B0F0"/>
                </a:solidFill>
              </a:rPr>
              <a:t>control=c6.ctl</a:t>
            </a:r>
            <a:endParaRPr lang="en-US" sz="1600" dirty="0" smtClean="0">
              <a:ln>
                <a:solidFill>
                  <a:srgbClr val="00B0F0"/>
                </a:solidFill>
              </a:ln>
              <a:solidFill>
                <a:srgbClr val="00B0F0"/>
              </a:solidFill>
            </a:endParaRPr>
          </a:p>
          <a:p>
            <a:pPr>
              <a:buNone/>
            </a:pPr>
            <a:endParaRPr lang="en-US" sz="1400" dirty="0" smtClean="0"/>
          </a:p>
          <a:p>
            <a:pPr>
              <a:buNone/>
            </a:pPr>
            <a:endParaRPr lang="en-US" sz="1400" dirty="0">
              <a:ln>
                <a:solidFill>
                  <a:srgbClr val="00B0F0"/>
                </a:solidFill>
              </a:ln>
              <a:solidFill>
                <a:srgbClr val="00B0F0"/>
              </a:solidFill>
            </a:endParaRPr>
          </a:p>
        </p:txBody>
      </p:sp>
      <p:sp>
        <p:nvSpPr>
          <p:cNvPr id="6" name="Rectangle 3"/>
          <p:cNvSpPr>
            <a:spLocks noGrp="1"/>
          </p:cNvSpPr>
          <p:nvPr>
            <p:ph type="title"/>
          </p:nvPr>
        </p:nvSpPr>
        <p:spPr>
          <a:noFill/>
        </p:spPr>
        <p:txBody>
          <a:bodyPr>
            <a:normAutofit/>
          </a:bodyPr>
          <a:lstStyle/>
          <a:p>
            <a:r>
              <a:rPr lang="en-US" sz="1300" dirty="0" smtClean="0">
                <a:latin typeface="Candara"/>
              </a:rPr>
              <a:t>1.6: Delimiters in data-file</a:t>
            </a:r>
            <a:r>
              <a:rPr lang="en-US" sz="300" dirty="0" smtClean="0">
                <a:latin typeface="Candara"/>
              </a:rPr>
              <a:t/>
            </a:r>
            <a:br>
              <a:rPr lang="en-US" sz="300" dirty="0" smtClean="0">
                <a:latin typeface="Candara"/>
              </a:rPr>
            </a:br>
            <a:r>
              <a:rPr lang="en-US" sz="2400" dirty="0" smtClean="0">
                <a:latin typeface="Candara"/>
              </a:rPr>
              <a:t> </a:t>
            </a:r>
            <a:r>
              <a:rPr lang="en-US" sz="2400" dirty="0" smtClean="0">
                <a:latin typeface="Candara"/>
              </a:rPr>
              <a:t>Delimiter separated</a:t>
            </a:r>
            <a:r>
              <a:rPr lang="en-US" sz="2400" dirty="0" smtClean="0">
                <a:latin typeface="Candara"/>
              </a:rPr>
              <a:t> columns					……</a:t>
            </a:r>
            <a:r>
              <a:rPr lang="en-US" sz="2400" dirty="0" err="1" smtClean="0">
                <a:latin typeface="Candara"/>
              </a:rPr>
              <a:t>contd</a:t>
            </a:r>
            <a:r>
              <a:rPr lang="en-US" sz="2400" dirty="0" smtClean="0">
                <a:latin typeface="Candara"/>
              </a:rPr>
              <a:t>	</a:t>
            </a:r>
            <a:endParaRPr lang="en-US" sz="2400" b="1" dirty="0" smtClean="0">
              <a:latin typeface="Candara"/>
            </a:endParaRPr>
          </a:p>
        </p:txBody>
      </p:sp>
    </p:spTree>
    <p:extLst>
      <p:ext uri="{BB962C8B-B14F-4D97-AF65-F5344CB8AC3E}">
        <p14:creationId xmlns="" xmlns:p14="http://schemas.microsoft.com/office/powerpoint/2010/main" val="11181558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320675" y="1034716"/>
            <a:ext cx="8570662" cy="3633537"/>
          </a:xfrm>
        </p:spPr>
        <p:txBody>
          <a:bodyPr>
            <a:normAutofit fontScale="85000" lnSpcReduction="20000"/>
          </a:bodyPr>
          <a:lstStyle/>
          <a:p>
            <a:pPr algn="just"/>
            <a:r>
              <a:rPr lang="en-US" sz="2000" dirty="0" smtClean="0"/>
              <a:t>Consider the following Control file </a:t>
            </a:r>
            <a:r>
              <a:rPr lang="en-US" sz="2000" dirty="0" smtClean="0"/>
              <a:t>c62.ctl with data within the control file using the “BEGINDATA” clause :</a:t>
            </a:r>
          </a:p>
          <a:p>
            <a:pPr>
              <a:lnSpc>
                <a:spcPct val="100000"/>
              </a:lnSpc>
              <a:buNone/>
            </a:pPr>
            <a:r>
              <a:rPr lang="en-US" sz="1700" dirty="0" smtClean="0">
                <a:ln>
                  <a:solidFill>
                    <a:srgbClr val="00B0F0"/>
                  </a:solidFill>
                </a:ln>
                <a:solidFill>
                  <a:srgbClr val="00B0F0"/>
                </a:solidFill>
              </a:rPr>
              <a:t>		LOAD </a:t>
            </a:r>
            <a:r>
              <a:rPr lang="en-US" sz="1700" dirty="0" smtClean="0">
                <a:ln>
                  <a:solidFill>
                    <a:srgbClr val="00B0F0"/>
                  </a:solidFill>
                </a:ln>
                <a:solidFill>
                  <a:srgbClr val="00B0F0"/>
                </a:solidFill>
              </a:rPr>
              <a:t>DATA</a:t>
            </a:r>
          </a:p>
          <a:p>
            <a:pPr>
              <a:lnSpc>
                <a:spcPct val="100000"/>
              </a:lnSpc>
              <a:buNone/>
            </a:pPr>
            <a:r>
              <a:rPr lang="en-US" sz="1700" dirty="0" smtClean="0">
                <a:ln>
                  <a:solidFill>
                    <a:srgbClr val="00B0F0"/>
                  </a:solidFill>
                </a:ln>
                <a:solidFill>
                  <a:srgbClr val="00B0F0"/>
                </a:solidFill>
              </a:rPr>
              <a:t>		</a:t>
            </a:r>
            <a:r>
              <a:rPr lang="en-US" sz="1700" dirty="0" err="1" smtClean="0">
                <a:ln>
                  <a:solidFill>
                    <a:srgbClr val="00B0F0"/>
                  </a:solidFill>
                </a:ln>
                <a:solidFill>
                  <a:srgbClr val="00B0F0"/>
                </a:solidFill>
              </a:rPr>
              <a:t>Infile</a:t>
            </a:r>
            <a:r>
              <a:rPr lang="en-US" sz="1700" dirty="0" smtClean="0">
                <a:ln>
                  <a:solidFill>
                    <a:srgbClr val="00B0F0"/>
                  </a:solidFill>
                </a:ln>
                <a:solidFill>
                  <a:srgbClr val="00B0F0"/>
                </a:solidFill>
              </a:rPr>
              <a:t> </a:t>
            </a:r>
            <a:r>
              <a:rPr lang="en-US" sz="1700" dirty="0" smtClean="0">
                <a:ln>
                  <a:solidFill>
                    <a:srgbClr val="00B0F0"/>
                  </a:solidFill>
                </a:ln>
                <a:solidFill>
                  <a:srgbClr val="00B0F0"/>
                </a:solidFill>
              </a:rPr>
              <a:t>*</a:t>
            </a:r>
          </a:p>
          <a:p>
            <a:pPr>
              <a:lnSpc>
                <a:spcPct val="100000"/>
              </a:lnSpc>
              <a:buNone/>
            </a:pPr>
            <a:r>
              <a:rPr lang="en-US" sz="1700" dirty="0" smtClean="0">
                <a:ln>
                  <a:solidFill>
                    <a:srgbClr val="00B0F0"/>
                  </a:solidFill>
                </a:ln>
                <a:solidFill>
                  <a:srgbClr val="00B0F0"/>
                </a:solidFill>
              </a:rPr>
              <a:t>		INTO </a:t>
            </a:r>
            <a:r>
              <a:rPr lang="en-US" sz="1700" dirty="0" smtClean="0">
                <a:ln>
                  <a:solidFill>
                    <a:srgbClr val="00B0F0"/>
                  </a:solidFill>
                </a:ln>
                <a:solidFill>
                  <a:srgbClr val="00B0F0"/>
                </a:solidFill>
              </a:rPr>
              <a:t>TABLE DEPTNEW </a:t>
            </a:r>
          </a:p>
          <a:p>
            <a:pPr>
              <a:lnSpc>
                <a:spcPct val="100000"/>
              </a:lnSpc>
              <a:buNone/>
            </a:pPr>
            <a:r>
              <a:rPr lang="en-US" sz="1700" dirty="0" smtClean="0">
                <a:ln>
                  <a:solidFill>
                    <a:srgbClr val="00B0F0"/>
                  </a:solidFill>
                </a:ln>
                <a:solidFill>
                  <a:srgbClr val="00B0F0"/>
                </a:solidFill>
              </a:rPr>
              <a:t>		replace </a:t>
            </a:r>
            <a:endParaRPr lang="en-US" sz="1700" dirty="0" smtClean="0">
              <a:ln>
                <a:solidFill>
                  <a:srgbClr val="00B0F0"/>
                </a:solidFill>
              </a:ln>
              <a:solidFill>
                <a:srgbClr val="00B0F0"/>
              </a:solidFill>
            </a:endParaRPr>
          </a:p>
          <a:p>
            <a:pPr>
              <a:lnSpc>
                <a:spcPct val="100000"/>
              </a:lnSpc>
              <a:buNone/>
            </a:pPr>
            <a:r>
              <a:rPr lang="en-US" sz="1700" dirty="0" smtClean="0">
                <a:ln>
                  <a:solidFill>
                    <a:srgbClr val="00B0F0"/>
                  </a:solidFill>
                </a:ln>
                <a:solidFill>
                  <a:srgbClr val="00B0F0"/>
                </a:solidFill>
              </a:rPr>
              <a:t>		FIELDS </a:t>
            </a:r>
            <a:r>
              <a:rPr lang="en-US" sz="1700" dirty="0" smtClean="0">
                <a:ln>
                  <a:solidFill>
                    <a:srgbClr val="00B0F0"/>
                  </a:solidFill>
                </a:ln>
                <a:solidFill>
                  <a:srgbClr val="00B0F0"/>
                </a:solidFill>
              </a:rPr>
              <a:t>TERMINATED BY '\t' </a:t>
            </a:r>
          </a:p>
          <a:p>
            <a:pPr>
              <a:lnSpc>
                <a:spcPct val="100000"/>
              </a:lnSpc>
              <a:buNone/>
            </a:pPr>
            <a:r>
              <a:rPr lang="en-US" sz="1700" dirty="0" smtClean="0">
                <a:ln>
                  <a:solidFill>
                    <a:srgbClr val="00B0F0"/>
                  </a:solidFill>
                </a:ln>
                <a:solidFill>
                  <a:srgbClr val="00B0F0"/>
                </a:solidFill>
              </a:rPr>
              <a:t>		(</a:t>
            </a:r>
            <a:r>
              <a:rPr lang="en-US" sz="1700" dirty="0" smtClean="0">
                <a:ln>
                  <a:solidFill>
                    <a:srgbClr val="00B0F0"/>
                  </a:solidFill>
                </a:ln>
                <a:solidFill>
                  <a:srgbClr val="00B0F0"/>
                </a:solidFill>
              </a:rPr>
              <a:t>DEPTNO, DNAME, LOC) </a:t>
            </a:r>
          </a:p>
          <a:p>
            <a:pPr>
              <a:lnSpc>
                <a:spcPct val="100000"/>
              </a:lnSpc>
              <a:buNone/>
            </a:pPr>
            <a:r>
              <a:rPr lang="en-US" sz="1700" dirty="0" smtClean="0">
                <a:ln>
                  <a:solidFill>
                    <a:srgbClr val="00B0F0"/>
                  </a:solidFill>
                </a:ln>
                <a:solidFill>
                  <a:srgbClr val="00B0F0"/>
                </a:solidFill>
              </a:rPr>
              <a:t>		BEGINDATA</a:t>
            </a:r>
            <a:endParaRPr lang="en-US" sz="1700" dirty="0" smtClean="0">
              <a:ln>
                <a:solidFill>
                  <a:srgbClr val="00B0F0"/>
                </a:solidFill>
              </a:ln>
              <a:solidFill>
                <a:srgbClr val="00B0F0"/>
              </a:solidFill>
            </a:endParaRPr>
          </a:p>
          <a:p>
            <a:pPr>
              <a:lnSpc>
                <a:spcPct val="100000"/>
              </a:lnSpc>
              <a:buNone/>
            </a:pPr>
            <a:r>
              <a:rPr lang="en-US" sz="1700" dirty="0" smtClean="0">
                <a:ln>
                  <a:solidFill>
                    <a:srgbClr val="00B0F0"/>
                  </a:solidFill>
                </a:ln>
                <a:solidFill>
                  <a:srgbClr val="00B0F0"/>
                </a:solidFill>
              </a:rPr>
              <a:t>		12</a:t>
            </a:r>
            <a:r>
              <a:rPr lang="en-US" sz="1700" dirty="0" smtClean="0">
                <a:ln>
                  <a:solidFill>
                    <a:srgbClr val="00B0F0"/>
                  </a:solidFill>
                </a:ln>
                <a:solidFill>
                  <a:srgbClr val="00B0F0"/>
                </a:solidFill>
              </a:rPr>
              <a:t>		SARATOGA</a:t>
            </a:r>
          </a:p>
          <a:p>
            <a:pPr>
              <a:lnSpc>
                <a:spcPct val="100000"/>
              </a:lnSpc>
              <a:buNone/>
            </a:pPr>
            <a:r>
              <a:rPr lang="en-US" sz="1700" dirty="0" smtClean="0">
                <a:ln>
                  <a:solidFill>
                    <a:srgbClr val="00B0F0"/>
                  </a:solidFill>
                </a:ln>
                <a:solidFill>
                  <a:srgbClr val="00B0F0"/>
                </a:solidFill>
              </a:rPr>
              <a:t>		10</a:t>
            </a:r>
            <a:r>
              <a:rPr lang="en-US" sz="1700" dirty="0" smtClean="0">
                <a:ln>
                  <a:solidFill>
                    <a:srgbClr val="00B0F0"/>
                  </a:solidFill>
                </a:ln>
                <a:solidFill>
                  <a:srgbClr val="00B0F0"/>
                </a:solidFill>
              </a:rPr>
              <a:t>	ACCOUNTING	CLEVELAND</a:t>
            </a:r>
          </a:p>
          <a:p>
            <a:pPr marL="342900" indent="-342900">
              <a:lnSpc>
                <a:spcPct val="100000"/>
              </a:lnSpc>
              <a:buNone/>
            </a:pPr>
            <a:r>
              <a:rPr lang="en-US" sz="1700" dirty="0" smtClean="0">
                <a:ln>
                  <a:solidFill>
                    <a:srgbClr val="00B0F0"/>
                  </a:solidFill>
                </a:ln>
                <a:solidFill>
                  <a:srgbClr val="00B0F0"/>
                </a:solidFill>
              </a:rPr>
              <a:t>		21	SALES</a:t>
            </a:r>
            <a:r>
              <a:rPr lang="en-US" sz="1700" dirty="0" smtClean="0">
                <a:ln>
                  <a:solidFill>
                    <a:srgbClr val="00B0F0"/>
                  </a:solidFill>
                </a:ln>
                <a:solidFill>
                  <a:srgbClr val="00B0F0"/>
                </a:solidFill>
              </a:rPr>
              <a:t>	</a:t>
            </a:r>
            <a:r>
              <a:rPr lang="en-US" sz="1700" dirty="0" smtClean="0">
                <a:ln>
                  <a:solidFill>
                    <a:srgbClr val="00B0F0"/>
                  </a:solidFill>
                </a:ln>
                <a:solidFill>
                  <a:srgbClr val="00B0F0"/>
                </a:solidFill>
              </a:rPr>
              <a:t>PHILA</a:t>
            </a:r>
          </a:p>
          <a:p>
            <a:pPr marL="342900" indent="-342900">
              <a:lnSpc>
                <a:spcPct val="100000"/>
              </a:lnSpc>
              <a:buNone/>
            </a:pPr>
            <a:endParaRPr lang="en-US" sz="1700" dirty="0" smtClean="0">
              <a:ln>
                <a:solidFill>
                  <a:srgbClr val="00B0F0"/>
                </a:solidFill>
              </a:ln>
              <a:solidFill>
                <a:srgbClr val="00B0F0"/>
              </a:solidFill>
            </a:endParaRPr>
          </a:p>
          <a:p>
            <a:pPr marL="342900" indent="-342900">
              <a:lnSpc>
                <a:spcPct val="100000"/>
              </a:lnSpc>
            </a:pPr>
            <a:r>
              <a:rPr lang="en-US" sz="1800" dirty="0" smtClean="0"/>
              <a:t>The “</a:t>
            </a:r>
            <a:r>
              <a:rPr lang="en-US" sz="1800" dirty="0" err="1" smtClean="0"/>
              <a:t>infile</a:t>
            </a:r>
            <a:r>
              <a:rPr lang="en-US" sz="1800" dirty="0" smtClean="0"/>
              <a:t> *” clause is mandatory if the data is within the control file:</a:t>
            </a:r>
            <a:endParaRPr lang="en-US" sz="1800" dirty="0" smtClean="0"/>
          </a:p>
          <a:p>
            <a:pPr marL="342900" indent="-342900">
              <a:lnSpc>
                <a:spcPct val="100000"/>
              </a:lnSpc>
              <a:buAutoNum type="arabicPlain" startAt="21"/>
            </a:pPr>
            <a:endParaRPr lang="en-US" sz="1700" dirty="0" smtClean="0">
              <a:ln>
                <a:solidFill>
                  <a:srgbClr val="00B0F0"/>
                </a:solidFill>
              </a:ln>
              <a:solidFill>
                <a:srgbClr val="00B0F0"/>
              </a:solidFill>
            </a:endParaRPr>
          </a:p>
        </p:txBody>
      </p:sp>
      <p:sp>
        <p:nvSpPr>
          <p:cNvPr id="5" name="Rectangle 3"/>
          <p:cNvSpPr>
            <a:spLocks noGrp="1"/>
          </p:cNvSpPr>
          <p:nvPr>
            <p:ph type="title"/>
          </p:nvPr>
        </p:nvSpPr>
        <p:spPr>
          <a:noFill/>
        </p:spPr>
        <p:txBody>
          <a:bodyPr>
            <a:normAutofit/>
          </a:bodyPr>
          <a:lstStyle/>
          <a:p>
            <a:r>
              <a:rPr lang="en-US" sz="1300" dirty="0" smtClean="0">
                <a:latin typeface="Candara"/>
              </a:rPr>
              <a:t>1. 7: Data within the Control file Column positions in data-file</a:t>
            </a:r>
            <a:r>
              <a:rPr lang="en-US" sz="300" dirty="0" smtClean="0">
                <a:latin typeface="Candara"/>
              </a:rPr>
              <a:t/>
            </a:r>
            <a:br>
              <a:rPr lang="en-US" sz="300" dirty="0" smtClean="0">
                <a:latin typeface="Candara"/>
              </a:rPr>
            </a:br>
            <a:r>
              <a:rPr lang="en-US" sz="2400" dirty="0" smtClean="0">
                <a:latin typeface="Candara"/>
              </a:rPr>
              <a:t> </a:t>
            </a:r>
            <a:r>
              <a:rPr lang="en-US" sz="2400" dirty="0" smtClean="0">
                <a:latin typeface="Candara"/>
              </a:rPr>
              <a:t>BEGINDATA clause				</a:t>
            </a:r>
            <a:r>
              <a:rPr lang="en-US" sz="2400" dirty="0" smtClean="0">
                <a:latin typeface="Candara"/>
              </a:rPr>
              <a:t>	</a:t>
            </a:r>
            <a:endParaRPr lang="en-US" sz="2400" b="1" dirty="0" smtClean="0">
              <a:latin typeface="Candara"/>
            </a:endParaRPr>
          </a:p>
        </p:txBody>
      </p:sp>
    </p:spTree>
    <p:extLst>
      <p:ext uri="{BB962C8B-B14F-4D97-AF65-F5344CB8AC3E}">
        <p14:creationId xmlns="" xmlns:p14="http://schemas.microsoft.com/office/powerpoint/2010/main" val="11181558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320675" y="1034716"/>
            <a:ext cx="8570662" cy="3633537"/>
          </a:xfrm>
        </p:spPr>
        <p:txBody>
          <a:bodyPr>
            <a:normAutofit/>
          </a:bodyPr>
          <a:lstStyle/>
          <a:p>
            <a:pPr algn="just"/>
            <a:r>
              <a:rPr lang="en-US" sz="2000" dirty="0" smtClean="0"/>
              <a:t>Create the following table :</a:t>
            </a:r>
          </a:p>
          <a:p>
            <a:pPr algn="just">
              <a:lnSpc>
                <a:spcPct val="100000"/>
              </a:lnSpc>
              <a:buNone/>
            </a:pPr>
            <a:r>
              <a:rPr lang="en-US" sz="1700" dirty="0" smtClean="0">
                <a:ln>
                  <a:solidFill>
                    <a:srgbClr val="00B0F0"/>
                  </a:solidFill>
                </a:ln>
                <a:solidFill>
                  <a:srgbClr val="00B0F0"/>
                </a:solidFill>
              </a:rPr>
              <a:t>	</a:t>
            </a:r>
            <a:r>
              <a:rPr lang="en-US" sz="1700" dirty="0" smtClean="0">
                <a:ln>
                  <a:solidFill>
                    <a:srgbClr val="00B0F0"/>
                  </a:solidFill>
                </a:ln>
                <a:solidFill>
                  <a:srgbClr val="00B0F0"/>
                </a:solidFill>
              </a:rPr>
              <a:t>	 create table </a:t>
            </a:r>
            <a:r>
              <a:rPr lang="en-US" sz="1700" dirty="0" err="1" smtClean="0">
                <a:ln>
                  <a:solidFill>
                    <a:srgbClr val="00B0F0"/>
                  </a:solidFill>
                </a:ln>
                <a:solidFill>
                  <a:srgbClr val="00B0F0"/>
                </a:solidFill>
              </a:rPr>
              <a:t>deptnew</a:t>
            </a:r>
            <a:r>
              <a:rPr lang="en-US" sz="1700" dirty="0" smtClean="0">
                <a:ln>
                  <a:solidFill>
                    <a:srgbClr val="00B0F0"/>
                  </a:solidFill>
                </a:ln>
                <a:solidFill>
                  <a:srgbClr val="00B0F0"/>
                </a:solidFill>
              </a:rPr>
              <a:t>(</a:t>
            </a:r>
            <a:r>
              <a:rPr lang="en-US" sz="1700" dirty="0" err="1" smtClean="0">
                <a:ln>
                  <a:solidFill>
                    <a:srgbClr val="00B0F0"/>
                  </a:solidFill>
                </a:ln>
                <a:solidFill>
                  <a:srgbClr val="00B0F0"/>
                </a:solidFill>
              </a:rPr>
              <a:t>deptno</a:t>
            </a:r>
            <a:r>
              <a:rPr lang="en-US" sz="1700" dirty="0" smtClean="0">
                <a:ln>
                  <a:solidFill>
                    <a:srgbClr val="00B0F0"/>
                  </a:solidFill>
                </a:ln>
                <a:solidFill>
                  <a:srgbClr val="00B0F0"/>
                </a:solidFill>
              </a:rPr>
              <a:t> number(3), </a:t>
            </a:r>
            <a:r>
              <a:rPr lang="en-US" sz="1700" dirty="0" err="1" smtClean="0">
                <a:ln>
                  <a:solidFill>
                    <a:srgbClr val="00B0F0"/>
                  </a:solidFill>
                </a:ln>
                <a:solidFill>
                  <a:srgbClr val="00B0F0"/>
                </a:solidFill>
              </a:rPr>
              <a:t>dname</a:t>
            </a:r>
            <a:r>
              <a:rPr lang="en-US" sz="1700" dirty="0" smtClean="0">
                <a:ln>
                  <a:solidFill>
                    <a:srgbClr val="00B0F0"/>
                  </a:solidFill>
                </a:ln>
                <a:solidFill>
                  <a:srgbClr val="00B0F0"/>
                </a:solidFill>
              </a:rPr>
              <a:t> varchar2(20), loc varchar2(20));</a:t>
            </a:r>
            <a:endParaRPr lang="en-US" sz="1700" dirty="0" smtClean="0">
              <a:ln>
                <a:solidFill>
                  <a:srgbClr val="00B0F0"/>
                </a:solidFill>
              </a:ln>
              <a:solidFill>
                <a:srgbClr val="00B0F0"/>
              </a:solidFill>
            </a:endParaRPr>
          </a:p>
          <a:p>
            <a:pPr marL="342900" indent="-342900">
              <a:lnSpc>
                <a:spcPct val="100000"/>
              </a:lnSpc>
              <a:buNone/>
            </a:pPr>
            <a:endParaRPr lang="en-US" sz="1700" dirty="0" smtClean="0">
              <a:ln>
                <a:solidFill>
                  <a:srgbClr val="00B0F0"/>
                </a:solidFill>
              </a:ln>
              <a:solidFill>
                <a:srgbClr val="00B0F0"/>
              </a:solidFill>
            </a:endParaRPr>
          </a:p>
          <a:p>
            <a:pPr algn="just"/>
            <a:r>
              <a:rPr lang="en-US" sz="1800" dirty="0" smtClean="0"/>
              <a:t>Go to command prompt and in the folder ‘d:\photos’, run the SQL LOADER :</a:t>
            </a:r>
          </a:p>
          <a:p>
            <a:pPr>
              <a:buNone/>
            </a:pPr>
            <a:r>
              <a:rPr lang="en-US" sz="1800" dirty="0" smtClean="0"/>
              <a:t>		</a:t>
            </a:r>
            <a:r>
              <a:rPr lang="en-US" sz="2000" dirty="0" smtClean="0">
                <a:ln>
                  <a:solidFill>
                    <a:srgbClr val="00B0F0"/>
                  </a:solidFill>
                </a:ln>
                <a:solidFill>
                  <a:srgbClr val="00B0F0"/>
                </a:solidFill>
              </a:rPr>
              <a:t>D:\photos&gt;</a:t>
            </a:r>
            <a:r>
              <a:rPr lang="en-US" sz="2000" dirty="0" err="1" smtClean="0">
                <a:ln>
                  <a:solidFill>
                    <a:srgbClr val="00B0F0"/>
                  </a:solidFill>
                </a:ln>
                <a:solidFill>
                  <a:srgbClr val="00B0F0"/>
                </a:solidFill>
              </a:rPr>
              <a:t>sqlldr</a:t>
            </a:r>
            <a:r>
              <a:rPr lang="en-US" sz="2000" dirty="0" smtClean="0">
                <a:ln>
                  <a:solidFill>
                    <a:srgbClr val="00B0F0"/>
                  </a:solidFill>
                </a:ln>
                <a:solidFill>
                  <a:srgbClr val="00B0F0"/>
                </a:solidFill>
              </a:rPr>
              <a:t> </a:t>
            </a:r>
            <a:r>
              <a:rPr lang="en-US" sz="2000" dirty="0" err="1" smtClean="0">
                <a:ln>
                  <a:solidFill>
                    <a:srgbClr val="00B0F0"/>
                  </a:solidFill>
                </a:ln>
                <a:solidFill>
                  <a:srgbClr val="00B0F0"/>
                </a:solidFill>
              </a:rPr>
              <a:t>scott</a:t>
            </a:r>
            <a:r>
              <a:rPr lang="en-US" sz="2000" dirty="0" smtClean="0">
                <a:ln>
                  <a:solidFill>
                    <a:srgbClr val="00B0F0"/>
                  </a:solidFill>
                </a:ln>
                <a:solidFill>
                  <a:srgbClr val="00B0F0"/>
                </a:solidFill>
              </a:rPr>
              <a:t>/tiger </a:t>
            </a:r>
            <a:r>
              <a:rPr lang="en-US" sz="2000" dirty="0" smtClean="0">
                <a:ln>
                  <a:solidFill>
                    <a:srgbClr val="00B0F0"/>
                  </a:solidFill>
                </a:ln>
                <a:solidFill>
                  <a:srgbClr val="00B0F0"/>
                </a:solidFill>
              </a:rPr>
              <a:t>control=c62.ctl</a:t>
            </a:r>
          </a:p>
          <a:p>
            <a:pPr algn="just">
              <a:buNone/>
            </a:pPr>
            <a:endParaRPr lang="en-US" sz="2000" dirty="0" smtClean="0"/>
          </a:p>
          <a:p>
            <a:pPr algn="just"/>
            <a:r>
              <a:rPr lang="en-US" sz="2000" dirty="0" smtClean="0"/>
              <a:t>Note that the data is TAB-separated and hence the clause “FIELDS </a:t>
            </a:r>
            <a:r>
              <a:rPr lang="en-US" sz="2000" dirty="0" smtClean="0"/>
              <a:t>TERMINATED BY '\t' </a:t>
            </a:r>
            <a:r>
              <a:rPr lang="en-US" sz="2000" dirty="0" smtClean="0"/>
              <a:t>“</a:t>
            </a:r>
            <a:endParaRPr lang="en-US" sz="2000" dirty="0" smtClean="0"/>
          </a:p>
          <a:p>
            <a:pPr>
              <a:buNone/>
            </a:pPr>
            <a:endParaRPr lang="en-US" sz="2000" dirty="0" smtClean="0">
              <a:ln>
                <a:solidFill>
                  <a:srgbClr val="00B0F0"/>
                </a:solidFill>
              </a:ln>
              <a:solidFill>
                <a:srgbClr val="00B0F0"/>
              </a:solidFill>
            </a:endParaRPr>
          </a:p>
        </p:txBody>
      </p:sp>
      <p:sp>
        <p:nvSpPr>
          <p:cNvPr id="5" name="Rectangle 3"/>
          <p:cNvSpPr>
            <a:spLocks noGrp="1"/>
          </p:cNvSpPr>
          <p:nvPr>
            <p:ph type="title"/>
          </p:nvPr>
        </p:nvSpPr>
        <p:spPr>
          <a:noFill/>
        </p:spPr>
        <p:txBody>
          <a:bodyPr>
            <a:normAutofit/>
          </a:bodyPr>
          <a:lstStyle/>
          <a:p>
            <a:r>
              <a:rPr lang="en-US" sz="1300" dirty="0" smtClean="0">
                <a:latin typeface="Candara"/>
              </a:rPr>
              <a:t>1. 7: Data within the Control file Column positions in data-file</a:t>
            </a:r>
            <a:r>
              <a:rPr lang="en-US" sz="300" dirty="0" smtClean="0">
                <a:latin typeface="Candara"/>
              </a:rPr>
              <a:t/>
            </a:r>
            <a:br>
              <a:rPr lang="en-US" sz="300" dirty="0" smtClean="0">
                <a:latin typeface="Candara"/>
              </a:rPr>
            </a:br>
            <a:r>
              <a:rPr lang="en-US" sz="2400" dirty="0" smtClean="0">
                <a:latin typeface="Candara"/>
              </a:rPr>
              <a:t> </a:t>
            </a:r>
            <a:r>
              <a:rPr lang="en-US" sz="2400" dirty="0" smtClean="0">
                <a:latin typeface="Candara"/>
              </a:rPr>
              <a:t>BEGINDATA clause						……</a:t>
            </a:r>
            <a:r>
              <a:rPr lang="en-US" sz="2400" dirty="0" err="1" smtClean="0">
                <a:latin typeface="Candara"/>
              </a:rPr>
              <a:t>contd</a:t>
            </a:r>
            <a:endParaRPr lang="en-US" sz="2400" b="1" dirty="0" smtClean="0">
              <a:latin typeface="Candara"/>
            </a:endParaRPr>
          </a:p>
        </p:txBody>
      </p:sp>
    </p:spTree>
    <p:extLst>
      <p:ext uri="{BB962C8B-B14F-4D97-AF65-F5344CB8AC3E}">
        <p14:creationId xmlns="" xmlns:p14="http://schemas.microsoft.com/office/powerpoint/2010/main" val="11181558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320675" y="1034716"/>
            <a:ext cx="8570662" cy="3633537"/>
          </a:xfrm>
        </p:spPr>
        <p:txBody>
          <a:bodyPr>
            <a:normAutofit fontScale="92500" lnSpcReduction="20000"/>
          </a:bodyPr>
          <a:lstStyle/>
          <a:p>
            <a:pPr algn="just"/>
            <a:r>
              <a:rPr lang="en-US" sz="2000" dirty="0" smtClean="0"/>
              <a:t>The TRUNCATE clause </a:t>
            </a:r>
            <a:r>
              <a:rPr lang="en-US" sz="2000" dirty="0" smtClean="0"/>
              <a:t>will truncate the table </a:t>
            </a:r>
            <a:r>
              <a:rPr lang="en-US" sz="2000" dirty="0" smtClean="0"/>
              <a:t>before </a:t>
            </a:r>
            <a:r>
              <a:rPr lang="en-US" sz="2000" dirty="0" smtClean="0"/>
              <a:t>the start of the load. </a:t>
            </a:r>
            <a:endParaRPr lang="en-US" sz="2000" dirty="0" smtClean="0"/>
          </a:p>
          <a:p>
            <a:pPr algn="just"/>
            <a:endParaRPr lang="en-US" sz="2000" dirty="0" smtClean="0"/>
          </a:p>
          <a:p>
            <a:pPr algn="just"/>
            <a:r>
              <a:rPr lang="en-US" sz="2000" dirty="0" smtClean="0"/>
              <a:t>However</a:t>
            </a:r>
            <a:r>
              <a:rPr lang="en-US" sz="2000" dirty="0" smtClean="0"/>
              <a:t>, in case the table is already locked by some update or delete command, then truncate will give an error ORA-00054 saying that the resource is busy, and will end the operation of SQL * Loader. </a:t>
            </a:r>
            <a:endParaRPr lang="en-US" sz="2000" dirty="0" smtClean="0"/>
          </a:p>
          <a:p>
            <a:pPr algn="just"/>
            <a:endParaRPr lang="en-US" sz="2000" dirty="0" smtClean="0"/>
          </a:p>
          <a:p>
            <a:pPr algn="just"/>
            <a:r>
              <a:rPr lang="en-US" sz="2000" dirty="0" smtClean="0"/>
              <a:t>You </a:t>
            </a:r>
            <a:r>
              <a:rPr lang="en-US" sz="2000" dirty="0" smtClean="0"/>
              <a:t>may use the REPLACE clause instead of TRUNCATE. In case of REPLACE,  in case the table is already locked by some update or delete command, then REPLACE will make the operation of SQL * LOADER to go into a wait mode</a:t>
            </a:r>
            <a:r>
              <a:rPr lang="en-US" sz="2000" dirty="0" smtClean="0"/>
              <a:t>.</a:t>
            </a:r>
          </a:p>
          <a:p>
            <a:pPr algn="just">
              <a:buNone/>
            </a:pPr>
            <a:endParaRPr lang="en-US" sz="2000" dirty="0" smtClean="0"/>
          </a:p>
          <a:p>
            <a:pPr algn="just"/>
            <a:r>
              <a:rPr lang="en-US" sz="2000" dirty="0" smtClean="0"/>
              <a:t>The APPEND clause, if used, will add rows to the table. The INSERT(default) clause if used, requires that the table be empty, or else it will give an </a:t>
            </a:r>
            <a:r>
              <a:rPr lang="en-US" sz="2000" dirty="0" smtClean="0"/>
              <a:t>error.</a:t>
            </a:r>
            <a:endParaRPr lang="en-US" sz="2000" dirty="0" smtClean="0">
              <a:ln>
                <a:solidFill>
                  <a:srgbClr val="00B0F0"/>
                </a:solidFill>
              </a:ln>
              <a:solidFill>
                <a:srgbClr val="00B0F0"/>
              </a:solidFill>
            </a:endParaRPr>
          </a:p>
        </p:txBody>
      </p:sp>
      <p:sp>
        <p:nvSpPr>
          <p:cNvPr id="5" name="Rectangle 3"/>
          <p:cNvSpPr>
            <a:spLocks noGrp="1"/>
          </p:cNvSpPr>
          <p:nvPr>
            <p:ph type="title"/>
          </p:nvPr>
        </p:nvSpPr>
        <p:spPr>
          <a:noFill/>
        </p:spPr>
        <p:txBody>
          <a:bodyPr>
            <a:normAutofit/>
          </a:bodyPr>
          <a:lstStyle/>
          <a:p>
            <a:r>
              <a:rPr lang="en-US" sz="1300" dirty="0" smtClean="0">
                <a:latin typeface="Candara"/>
              </a:rPr>
              <a:t>1. 8: Truncate or Replace</a:t>
            </a:r>
            <a:r>
              <a:rPr lang="en-US" sz="300" dirty="0" smtClean="0">
                <a:latin typeface="Candara"/>
              </a:rPr>
              <a:t/>
            </a:r>
            <a:br>
              <a:rPr lang="en-US" sz="300" dirty="0" smtClean="0">
                <a:latin typeface="Candara"/>
              </a:rPr>
            </a:br>
            <a:r>
              <a:rPr lang="en-US" sz="2400" dirty="0" smtClean="0">
                <a:latin typeface="Candara"/>
              </a:rPr>
              <a:t> </a:t>
            </a:r>
            <a:r>
              <a:rPr lang="en-US" sz="2400" dirty="0" smtClean="0">
                <a:latin typeface="Candara"/>
              </a:rPr>
              <a:t>Replace instead of Truncate</a:t>
            </a:r>
            <a:endParaRPr lang="en-US" sz="2400" b="1" dirty="0" smtClean="0">
              <a:latin typeface="Candara"/>
            </a:endParaRPr>
          </a:p>
        </p:txBody>
      </p:sp>
    </p:spTree>
    <p:extLst>
      <p:ext uri="{BB962C8B-B14F-4D97-AF65-F5344CB8AC3E}">
        <p14:creationId xmlns="" xmlns:p14="http://schemas.microsoft.com/office/powerpoint/2010/main" val="11181558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320675" y="1034716"/>
            <a:ext cx="8570662" cy="3633537"/>
          </a:xfrm>
        </p:spPr>
        <p:txBody>
          <a:bodyPr>
            <a:normAutofit/>
          </a:bodyPr>
          <a:lstStyle/>
          <a:p>
            <a:pPr algn="just"/>
            <a:r>
              <a:rPr lang="en-US" sz="2000" dirty="0" smtClean="0"/>
              <a:t>Create the following table :</a:t>
            </a:r>
          </a:p>
          <a:p>
            <a:pPr algn="just">
              <a:buNone/>
            </a:pPr>
            <a:r>
              <a:rPr lang="en-US" sz="2000" dirty="0" smtClean="0"/>
              <a:t>	</a:t>
            </a:r>
            <a:r>
              <a:rPr lang="en-US" sz="2000" dirty="0" smtClean="0">
                <a:ln>
                  <a:solidFill>
                    <a:srgbClr val="00B0F0"/>
                  </a:solidFill>
                </a:ln>
                <a:solidFill>
                  <a:srgbClr val="00B0F0"/>
                </a:solidFill>
              </a:rPr>
              <a:t>Create table </a:t>
            </a:r>
            <a:r>
              <a:rPr lang="en-US" sz="2000" dirty="0" err="1" smtClean="0">
                <a:ln>
                  <a:solidFill>
                    <a:srgbClr val="00B0F0"/>
                  </a:solidFill>
                </a:ln>
                <a:solidFill>
                  <a:srgbClr val="00B0F0"/>
                </a:solidFill>
              </a:rPr>
              <a:t>myemp</a:t>
            </a:r>
            <a:r>
              <a:rPr lang="en-US" sz="2000" dirty="0" smtClean="0">
                <a:ln>
                  <a:solidFill>
                    <a:srgbClr val="00B0F0"/>
                  </a:solidFill>
                </a:ln>
                <a:solidFill>
                  <a:srgbClr val="00B0F0"/>
                </a:solidFill>
              </a:rPr>
              <a:t>(</a:t>
            </a:r>
            <a:r>
              <a:rPr lang="en-US" sz="2000" dirty="0" err="1" smtClean="0">
                <a:ln>
                  <a:solidFill>
                    <a:srgbClr val="00B0F0"/>
                  </a:solidFill>
                </a:ln>
                <a:solidFill>
                  <a:srgbClr val="00B0F0"/>
                </a:solidFill>
              </a:rPr>
              <a:t>ename</a:t>
            </a:r>
            <a:r>
              <a:rPr lang="en-US" sz="2000" dirty="0" smtClean="0">
                <a:ln>
                  <a:solidFill>
                    <a:srgbClr val="00B0F0"/>
                  </a:solidFill>
                </a:ln>
                <a:solidFill>
                  <a:srgbClr val="00B0F0"/>
                </a:solidFill>
              </a:rPr>
              <a:t> varchar2(10), </a:t>
            </a:r>
            <a:r>
              <a:rPr lang="en-US" sz="2000" dirty="0" err="1" smtClean="0">
                <a:ln>
                  <a:solidFill>
                    <a:srgbClr val="00B0F0"/>
                  </a:solidFill>
                </a:ln>
                <a:solidFill>
                  <a:srgbClr val="00B0F0"/>
                </a:solidFill>
              </a:rPr>
              <a:t>ecity</a:t>
            </a:r>
            <a:r>
              <a:rPr lang="en-US" sz="2000" dirty="0" smtClean="0">
                <a:ln>
                  <a:solidFill>
                    <a:srgbClr val="00B0F0"/>
                  </a:solidFill>
                </a:ln>
                <a:solidFill>
                  <a:srgbClr val="00B0F0"/>
                </a:solidFill>
              </a:rPr>
              <a:t> varchar2(20), age number(3) constraint xyz check(age&gt;=21));</a:t>
            </a:r>
          </a:p>
          <a:p>
            <a:pPr algn="just">
              <a:buNone/>
            </a:pPr>
            <a:endParaRPr lang="en-US" sz="2000" dirty="0" smtClean="0"/>
          </a:p>
          <a:p>
            <a:r>
              <a:rPr lang="en-US" sz="1800" dirty="0" smtClean="0"/>
              <a:t>Consider the following Input Data file named emps1.txt with name, city and age of employees respectively separated by commas</a:t>
            </a:r>
          </a:p>
          <a:p>
            <a:pPr>
              <a:buNone/>
            </a:pPr>
            <a:r>
              <a:rPr lang="en-US" sz="1800" dirty="0" smtClean="0"/>
              <a:t> </a:t>
            </a:r>
          </a:p>
          <a:p>
            <a:pPr>
              <a:buNone/>
            </a:pPr>
            <a:r>
              <a:rPr lang="en-US" sz="1800" dirty="0" smtClean="0"/>
              <a:t>		Rahul </a:t>
            </a:r>
            <a:r>
              <a:rPr lang="en-US" sz="1800" dirty="0" smtClean="0"/>
              <a:t>Dravid,Bangalore,29</a:t>
            </a:r>
          </a:p>
          <a:p>
            <a:pPr>
              <a:buNone/>
            </a:pPr>
            <a:r>
              <a:rPr lang="en-US" sz="1800" dirty="0" smtClean="0"/>
              <a:t>		Sachin,Mumbai,25</a:t>
            </a:r>
            <a:endParaRPr lang="en-US" sz="1800" dirty="0" smtClean="0"/>
          </a:p>
          <a:p>
            <a:pPr>
              <a:buNone/>
            </a:pPr>
            <a:r>
              <a:rPr lang="en-US" sz="1800" dirty="0" smtClean="0"/>
              <a:t>		</a:t>
            </a:r>
            <a:r>
              <a:rPr lang="en-US" sz="1800" dirty="0" err="1" smtClean="0"/>
              <a:t>Virat</a:t>
            </a:r>
            <a:r>
              <a:rPr lang="en-US" sz="1800" dirty="0" smtClean="0"/>
              <a:t> </a:t>
            </a:r>
            <a:r>
              <a:rPr lang="en-US" sz="1800" dirty="0" smtClean="0"/>
              <a:t>Koli,Delhi,17</a:t>
            </a:r>
          </a:p>
          <a:p>
            <a:pPr>
              <a:buNone/>
            </a:pPr>
            <a:r>
              <a:rPr lang="en-US" sz="1800" dirty="0" smtClean="0"/>
              <a:t>		TP </a:t>
            </a:r>
            <a:r>
              <a:rPr lang="en-US" sz="1800" dirty="0" smtClean="0"/>
              <a:t>Singh,Chennai,19</a:t>
            </a:r>
            <a:endParaRPr lang="en-US" sz="1800" dirty="0"/>
          </a:p>
        </p:txBody>
      </p:sp>
      <p:sp>
        <p:nvSpPr>
          <p:cNvPr id="5" name="Rectangle 3"/>
          <p:cNvSpPr>
            <a:spLocks noGrp="1"/>
          </p:cNvSpPr>
          <p:nvPr>
            <p:ph type="title"/>
          </p:nvPr>
        </p:nvSpPr>
        <p:spPr>
          <a:noFill/>
        </p:spPr>
        <p:txBody>
          <a:bodyPr>
            <a:normAutofit/>
          </a:bodyPr>
          <a:lstStyle/>
          <a:p>
            <a:r>
              <a:rPr lang="en-US" sz="1300" dirty="0" smtClean="0">
                <a:latin typeface="Candara"/>
              </a:rPr>
              <a:t>1. 9: BAD file</a:t>
            </a:r>
            <a:r>
              <a:rPr lang="en-US" sz="300" dirty="0" smtClean="0">
                <a:latin typeface="Candara"/>
              </a:rPr>
              <a:t/>
            </a:r>
            <a:br>
              <a:rPr lang="en-US" sz="300" dirty="0" smtClean="0">
                <a:latin typeface="Candara"/>
              </a:rPr>
            </a:br>
            <a:r>
              <a:rPr lang="en-US" sz="2400" dirty="0" smtClean="0">
                <a:latin typeface="Candara"/>
              </a:rPr>
              <a:t> </a:t>
            </a:r>
            <a:r>
              <a:rPr lang="en-US" sz="2400" dirty="0" smtClean="0">
                <a:latin typeface="Candara"/>
              </a:rPr>
              <a:t>Records not confirming with the table-structure/constraints</a:t>
            </a:r>
            <a:endParaRPr lang="en-US" sz="2400" b="1" dirty="0" smtClean="0">
              <a:latin typeface="Candara"/>
            </a:endParaRPr>
          </a:p>
        </p:txBody>
      </p:sp>
    </p:spTree>
    <p:extLst>
      <p:ext uri="{BB962C8B-B14F-4D97-AF65-F5344CB8AC3E}">
        <p14:creationId xmlns="" xmlns:p14="http://schemas.microsoft.com/office/powerpoint/2010/main" val="11181558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320675" y="1034716"/>
            <a:ext cx="8570662" cy="3633537"/>
          </a:xfrm>
        </p:spPr>
        <p:txBody>
          <a:bodyPr>
            <a:normAutofit/>
          </a:bodyPr>
          <a:lstStyle/>
          <a:p>
            <a:r>
              <a:rPr lang="en-US" sz="2000" dirty="0" smtClean="0"/>
              <a:t>Consider the following control file c7.ctl :</a:t>
            </a:r>
          </a:p>
          <a:p>
            <a:pPr>
              <a:buNone/>
            </a:pPr>
            <a:r>
              <a:rPr lang="en-US" sz="2000" dirty="0" smtClean="0"/>
              <a:t>		</a:t>
            </a:r>
            <a:r>
              <a:rPr lang="en-US" sz="2000" dirty="0" smtClean="0">
                <a:ln>
                  <a:solidFill>
                    <a:srgbClr val="00B0F0"/>
                  </a:solidFill>
                </a:ln>
                <a:solidFill>
                  <a:srgbClr val="00B0F0"/>
                </a:solidFill>
              </a:rPr>
              <a:t>Load data</a:t>
            </a:r>
          </a:p>
          <a:p>
            <a:pPr>
              <a:buNone/>
            </a:pPr>
            <a:r>
              <a:rPr lang="en-US" sz="2000" dirty="0" smtClean="0">
                <a:ln>
                  <a:solidFill>
                    <a:srgbClr val="00B0F0"/>
                  </a:solidFill>
                </a:ln>
                <a:solidFill>
                  <a:srgbClr val="00B0F0"/>
                </a:solidFill>
              </a:rPr>
              <a:t>		</a:t>
            </a:r>
            <a:r>
              <a:rPr lang="en-US" sz="2000" dirty="0" err="1" smtClean="0">
                <a:ln>
                  <a:solidFill>
                    <a:srgbClr val="00B0F0"/>
                  </a:solidFill>
                </a:ln>
                <a:solidFill>
                  <a:srgbClr val="00B0F0"/>
                </a:solidFill>
              </a:rPr>
              <a:t>Infile</a:t>
            </a:r>
            <a:r>
              <a:rPr lang="en-US" sz="2000" dirty="0" smtClean="0">
                <a:ln>
                  <a:solidFill>
                    <a:srgbClr val="00B0F0"/>
                  </a:solidFill>
                </a:ln>
                <a:solidFill>
                  <a:srgbClr val="00B0F0"/>
                </a:solidFill>
              </a:rPr>
              <a:t> 'emps1.txt'</a:t>
            </a:r>
          </a:p>
          <a:p>
            <a:pPr>
              <a:buNone/>
            </a:pPr>
            <a:r>
              <a:rPr lang="en-US" sz="2000" dirty="0" smtClean="0">
                <a:ln>
                  <a:solidFill>
                    <a:srgbClr val="00B0F0"/>
                  </a:solidFill>
                </a:ln>
                <a:solidFill>
                  <a:srgbClr val="00B0F0"/>
                </a:solidFill>
              </a:rPr>
              <a:t>		Into table </a:t>
            </a:r>
            <a:r>
              <a:rPr lang="en-US" sz="2000" dirty="0" err="1" smtClean="0">
                <a:ln>
                  <a:solidFill>
                    <a:srgbClr val="00B0F0"/>
                  </a:solidFill>
                </a:ln>
                <a:solidFill>
                  <a:srgbClr val="00B0F0"/>
                </a:solidFill>
              </a:rPr>
              <a:t>myemp</a:t>
            </a:r>
            <a:endParaRPr lang="en-US" sz="2000" dirty="0" smtClean="0">
              <a:ln>
                <a:solidFill>
                  <a:srgbClr val="00B0F0"/>
                </a:solidFill>
              </a:ln>
              <a:solidFill>
                <a:srgbClr val="00B0F0"/>
              </a:solidFill>
            </a:endParaRPr>
          </a:p>
          <a:p>
            <a:pPr>
              <a:buNone/>
            </a:pPr>
            <a:r>
              <a:rPr lang="en-US" sz="2000" dirty="0" smtClean="0">
                <a:ln>
                  <a:solidFill>
                    <a:srgbClr val="00B0F0"/>
                  </a:solidFill>
                </a:ln>
                <a:solidFill>
                  <a:srgbClr val="00B0F0"/>
                </a:solidFill>
              </a:rPr>
              <a:t>		Fields terminated by ','</a:t>
            </a:r>
          </a:p>
          <a:p>
            <a:pPr>
              <a:buNone/>
            </a:pPr>
            <a:r>
              <a:rPr lang="en-US" sz="2000" dirty="0" smtClean="0">
                <a:ln>
                  <a:solidFill>
                    <a:srgbClr val="00B0F0"/>
                  </a:solidFill>
                </a:ln>
                <a:solidFill>
                  <a:srgbClr val="00B0F0"/>
                </a:solidFill>
              </a:rPr>
              <a:t>		(</a:t>
            </a:r>
            <a:r>
              <a:rPr lang="en-US" sz="2000" dirty="0" err="1" smtClean="0">
                <a:ln>
                  <a:solidFill>
                    <a:srgbClr val="00B0F0"/>
                  </a:solidFill>
                </a:ln>
                <a:solidFill>
                  <a:srgbClr val="00B0F0"/>
                </a:solidFill>
              </a:rPr>
              <a:t>ename</a:t>
            </a:r>
            <a:r>
              <a:rPr lang="en-US" sz="2000" dirty="0" smtClean="0">
                <a:ln>
                  <a:solidFill>
                    <a:srgbClr val="00B0F0"/>
                  </a:solidFill>
                </a:ln>
                <a:solidFill>
                  <a:srgbClr val="00B0F0"/>
                </a:solidFill>
              </a:rPr>
              <a:t>, </a:t>
            </a:r>
            <a:r>
              <a:rPr lang="en-US" sz="2000" dirty="0" err="1" smtClean="0">
                <a:ln>
                  <a:solidFill>
                    <a:srgbClr val="00B0F0"/>
                  </a:solidFill>
                </a:ln>
                <a:solidFill>
                  <a:srgbClr val="00B0F0"/>
                </a:solidFill>
              </a:rPr>
              <a:t>ecity,age</a:t>
            </a:r>
            <a:r>
              <a:rPr lang="en-US" sz="2000" dirty="0" smtClean="0">
                <a:ln>
                  <a:solidFill>
                    <a:srgbClr val="00B0F0"/>
                  </a:solidFill>
                </a:ln>
                <a:solidFill>
                  <a:srgbClr val="00B0F0"/>
                </a:solidFill>
              </a:rPr>
              <a:t>)</a:t>
            </a:r>
          </a:p>
          <a:p>
            <a:pPr>
              <a:buNone/>
            </a:pPr>
            <a:endParaRPr lang="en-US" sz="2000" dirty="0" smtClean="0"/>
          </a:p>
          <a:p>
            <a:pPr algn="just"/>
            <a:r>
              <a:rPr lang="en-US" sz="1800" dirty="0" smtClean="0"/>
              <a:t>Go to command prompt and in the folder ‘d:\photos’, run the SQL LOADER :</a:t>
            </a:r>
          </a:p>
          <a:p>
            <a:pPr>
              <a:buNone/>
            </a:pPr>
            <a:r>
              <a:rPr lang="en-US" sz="1800" dirty="0" smtClean="0"/>
              <a:t>		</a:t>
            </a:r>
            <a:r>
              <a:rPr lang="en-US" sz="2000" dirty="0" smtClean="0">
                <a:ln>
                  <a:solidFill>
                    <a:srgbClr val="00B0F0"/>
                  </a:solidFill>
                </a:ln>
                <a:solidFill>
                  <a:srgbClr val="00B0F0"/>
                </a:solidFill>
              </a:rPr>
              <a:t>D:\photos&gt;</a:t>
            </a:r>
            <a:r>
              <a:rPr lang="en-US" sz="2000" dirty="0" err="1" smtClean="0">
                <a:ln>
                  <a:solidFill>
                    <a:srgbClr val="00B0F0"/>
                  </a:solidFill>
                </a:ln>
                <a:solidFill>
                  <a:srgbClr val="00B0F0"/>
                </a:solidFill>
              </a:rPr>
              <a:t>sqlldr</a:t>
            </a:r>
            <a:r>
              <a:rPr lang="en-US" sz="2000" dirty="0" smtClean="0">
                <a:ln>
                  <a:solidFill>
                    <a:srgbClr val="00B0F0"/>
                  </a:solidFill>
                </a:ln>
                <a:solidFill>
                  <a:srgbClr val="00B0F0"/>
                </a:solidFill>
              </a:rPr>
              <a:t> </a:t>
            </a:r>
            <a:r>
              <a:rPr lang="en-US" sz="2000" dirty="0" err="1" smtClean="0">
                <a:ln>
                  <a:solidFill>
                    <a:srgbClr val="00B0F0"/>
                  </a:solidFill>
                </a:ln>
                <a:solidFill>
                  <a:srgbClr val="00B0F0"/>
                </a:solidFill>
              </a:rPr>
              <a:t>scott</a:t>
            </a:r>
            <a:r>
              <a:rPr lang="en-US" sz="2000" dirty="0" smtClean="0">
                <a:ln>
                  <a:solidFill>
                    <a:srgbClr val="00B0F0"/>
                  </a:solidFill>
                </a:ln>
                <a:solidFill>
                  <a:srgbClr val="00B0F0"/>
                </a:solidFill>
              </a:rPr>
              <a:t>/tiger </a:t>
            </a:r>
            <a:r>
              <a:rPr lang="en-US" sz="2000" dirty="0" smtClean="0">
                <a:ln>
                  <a:solidFill>
                    <a:srgbClr val="00B0F0"/>
                  </a:solidFill>
                </a:ln>
                <a:solidFill>
                  <a:srgbClr val="00B0F0"/>
                </a:solidFill>
              </a:rPr>
              <a:t>control=c7.ctl</a:t>
            </a:r>
            <a:endParaRPr lang="en-US" sz="2000" dirty="0" smtClean="0">
              <a:ln>
                <a:solidFill>
                  <a:srgbClr val="00B0F0"/>
                </a:solidFill>
              </a:ln>
              <a:solidFill>
                <a:srgbClr val="00B0F0"/>
              </a:solidFill>
            </a:endParaRPr>
          </a:p>
        </p:txBody>
      </p:sp>
      <p:sp>
        <p:nvSpPr>
          <p:cNvPr id="5" name="Rectangle 3"/>
          <p:cNvSpPr>
            <a:spLocks noGrp="1"/>
          </p:cNvSpPr>
          <p:nvPr>
            <p:ph type="title"/>
          </p:nvPr>
        </p:nvSpPr>
        <p:spPr>
          <a:noFill/>
        </p:spPr>
        <p:txBody>
          <a:bodyPr>
            <a:normAutofit fontScale="90000"/>
          </a:bodyPr>
          <a:lstStyle/>
          <a:p>
            <a:r>
              <a:rPr lang="en-US" sz="1300" dirty="0" smtClean="0">
                <a:latin typeface="Candara"/>
              </a:rPr>
              <a:t>1. 9: BAD file</a:t>
            </a:r>
            <a:br>
              <a:rPr lang="en-US" sz="1300" dirty="0" smtClean="0">
                <a:latin typeface="Candara"/>
              </a:rPr>
            </a:br>
            <a:r>
              <a:rPr lang="en-US" sz="300" dirty="0" smtClean="0">
                <a:latin typeface="Candara"/>
              </a:rPr>
              <a:t/>
            </a:r>
            <a:br>
              <a:rPr lang="en-US" sz="300" dirty="0" smtClean="0">
                <a:latin typeface="Candara"/>
              </a:rPr>
            </a:br>
            <a:r>
              <a:rPr lang="en-US" sz="2400" dirty="0" smtClean="0">
                <a:latin typeface="Candara"/>
              </a:rPr>
              <a:t> </a:t>
            </a:r>
            <a:r>
              <a:rPr lang="en-US" sz="2400" dirty="0" smtClean="0">
                <a:latin typeface="Candara"/>
              </a:rPr>
              <a:t>R</a:t>
            </a:r>
            <a:r>
              <a:rPr lang="en-US" sz="2400" dirty="0" smtClean="0">
                <a:latin typeface="Candara"/>
              </a:rPr>
              <a:t>ecords not confirming with the table-structure/constraints…….</a:t>
            </a:r>
            <a:r>
              <a:rPr lang="en-US" sz="2400" dirty="0" err="1" smtClean="0">
                <a:latin typeface="Candara"/>
              </a:rPr>
              <a:t>contd</a:t>
            </a:r>
            <a:endParaRPr lang="en-US" sz="2400" b="1" dirty="0" smtClean="0">
              <a:latin typeface="Candara"/>
            </a:endParaRPr>
          </a:p>
        </p:txBody>
      </p:sp>
    </p:spTree>
    <p:extLst>
      <p:ext uri="{BB962C8B-B14F-4D97-AF65-F5344CB8AC3E}">
        <p14:creationId xmlns="" xmlns:p14="http://schemas.microsoft.com/office/powerpoint/2010/main" val="11181558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320675" y="1034716"/>
            <a:ext cx="8570662" cy="3633537"/>
          </a:xfrm>
        </p:spPr>
        <p:txBody>
          <a:bodyPr>
            <a:normAutofit fontScale="92500"/>
          </a:bodyPr>
          <a:lstStyle/>
          <a:p>
            <a:pPr algn="just"/>
            <a:r>
              <a:rPr lang="en-US" sz="2000" dirty="0" smtClean="0"/>
              <a:t>Only one record(Sachin,Mumbai,25) gets added successfully. A file named “emps1.bad” will get created(since the input data file was emps1.txt), and it will contain 3 records :</a:t>
            </a:r>
          </a:p>
          <a:p>
            <a:pPr>
              <a:buNone/>
            </a:pPr>
            <a:r>
              <a:rPr lang="en-US" sz="2000" dirty="0" smtClean="0"/>
              <a:t>	</a:t>
            </a:r>
          </a:p>
          <a:p>
            <a:pPr>
              <a:buNone/>
            </a:pPr>
            <a:r>
              <a:rPr lang="en-US" sz="2000" dirty="0" smtClean="0"/>
              <a:t>		Rahul </a:t>
            </a:r>
            <a:r>
              <a:rPr lang="en-US" sz="2000" dirty="0" smtClean="0"/>
              <a:t>Dravid,Bangalore,29</a:t>
            </a:r>
          </a:p>
          <a:p>
            <a:pPr>
              <a:buNone/>
            </a:pPr>
            <a:r>
              <a:rPr lang="en-US" sz="2000" dirty="0" smtClean="0"/>
              <a:t>		</a:t>
            </a:r>
            <a:r>
              <a:rPr lang="en-US" sz="2000" dirty="0" err="1" smtClean="0"/>
              <a:t>Virat</a:t>
            </a:r>
            <a:r>
              <a:rPr lang="en-US" sz="2000" dirty="0" smtClean="0"/>
              <a:t> </a:t>
            </a:r>
            <a:r>
              <a:rPr lang="en-US" sz="2000" dirty="0" smtClean="0"/>
              <a:t>Koli,Delhi,17</a:t>
            </a:r>
          </a:p>
          <a:p>
            <a:pPr>
              <a:buNone/>
            </a:pPr>
            <a:r>
              <a:rPr lang="en-US" sz="2000" dirty="0" smtClean="0"/>
              <a:t>		TP Singh,Chennai,19</a:t>
            </a:r>
          </a:p>
          <a:p>
            <a:pPr algn="just"/>
            <a:endParaRPr lang="en-US" sz="2000" dirty="0" smtClean="0"/>
          </a:p>
          <a:p>
            <a:pPr algn="just"/>
            <a:r>
              <a:rPr lang="en-US" sz="2000" dirty="0" smtClean="0"/>
              <a:t>You </a:t>
            </a:r>
            <a:r>
              <a:rPr lang="en-US" sz="2000" dirty="0" smtClean="0"/>
              <a:t>may </a:t>
            </a:r>
            <a:r>
              <a:rPr lang="en-US" sz="2000" dirty="0" smtClean="0"/>
              <a:t>also check </a:t>
            </a:r>
            <a:r>
              <a:rPr lang="en-US" sz="2000" dirty="0" smtClean="0"/>
              <a:t>the log file ‘c7.log’ which gets created (since the name of the control file is c7.ctl). This log file will give us the complete details of the operation, and number of records read, skipped, rejected, discarded. It also gives us the details of why each rejected record was rejected.</a:t>
            </a:r>
            <a:endParaRPr lang="en-US" sz="2000" dirty="0"/>
          </a:p>
        </p:txBody>
      </p:sp>
      <p:sp>
        <p:nvSpPr>
          <p:cNvPr id="5" name="Rectangle 3"/>
          <p:cNvSpPr>
            <a:spLocks noGrp="1"/>
          </p:cNvSpPr>
          <p:nvPr>
            <p:ph type="title"/>
          </p:nvPr>
        </p:nvSpPr>
        <p:spPr>
          <a:noFill/>
        </p:spPr>
        <p:txBody>
          <a:bodyPr>
            <a:normAutofit fontScale="90000"/>
          </a:bodyPr>
          <a:lstStyle/>
          <a:p>
            <a:r>
              <a:rPr lang="en-US" sz="1300" dirty="0" smtClean="0">
                <a:latin typeface="Candara"/>
              </a:rPr>
              <a:t>1. 9: BAD file</a:t>
            </a:r>
            <a:br>
              <a:rPr lang="en-US" sz="1300" dirty="0" smtClean="0">
                <a:latin typeface="Candara"/>
              </a:rPr>
            </a:br>
            <a:r>
              <a:rPr lang="en-US" sz="300" dirty="0" smtClean="0">
                <a:latin typeface="Candara"/>
              </a:rPr>
              <a:t/>
            </a:r>
            <a:br>
              <a:rPr lang="en-US" sz="300" dirty="0" smtClean="0">
                <a:latin typeface="Candara"/>
              </a:rPr>
            </a:br>
            <a:r>
              <a:rPr lang="en-US" sz="2400" dirty="0" smtClean="0">
                <a:latin typeface="Candara"/>
              </a:rPr>
              <a:t> </a:t>
            </a:r>
            <a:r>
              <a:rPr lang="en-US" sz="2400" dirty="0" smtClean="0">
                <a:latin typeface="Candara"/>
              </a:rPr>
              <a:t>R</a:t>
            </a:r>
            <a:r>
              <a:rPr lang="en-US" sz="2400" dirty="0" smtClean="0">
                <a:latin typeface="Candara"/>
              </a:rPr>
              <a:t>ecords not confirming with the table-structure/constraints…….</a:t>
            </a:r>
            <a:r>
              <a:rPr lang="en-US" sz="2400" dirty="0" err="1" smtClean="0">
                <a:latin typeface="Candara"/>
              </a:rPr>
              <a:t>contd</a:t>
            </a:r>
            <a:endParaRPr lang="en-US" sz="2400" b="1" dirty="0" smtClean="0">
              <a:latin typeface="Candara"/>
            </a:endParaRPr>
          </a:p>
        </p:txBody>
      </p:sp>
    </p:spTree>
    <p:extLst>
      <p:ext uri="{BB962C8B-B14F-4D97-AF65-F5344CB8AC3E}">
        <p14:creationId xmlns="" xmlns:p14="http://schemas.microsoft.com/office/powerpoint/2010/main" val="11181558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320674" y="878306"/>
            <a:ext cx="8642851" cy="3789948"/>
          </a:xfrm>
        </p:spPr>
        <p:txBody>
          <a:bodyPr>
            <a:normAutofit fontScale="77500" lnSpcReduction="20000"/>
          </a:bodyPr>
          <a:lstStyle/>
          <a:p>
            <a:pPr algn="just"/>
            <a:r>
              <a:rPr lang="en-US" sz="2000" dirty="0" smtClean="0"/>
              <a:t>You may create a </a:t>
            </a:r>
            <a:r>
              <a:rPr lang="en-US" sz="2000" dirty="0" err="1" smtClean="0"/>
              <a:t>badfile</a:t>
            </a:r>
            <a:r>
              <a:rPr lang="en-US" sz="2000" dirty="0" smtClean="0"/>
              <a:t> and a </a:t>
            </a:r>
            <a:r>
              <a:rPr lang="en-US" sz="2000" dirty="0" err="1" smtClean="0"/>
              <a:t>logfile</a:t>
            </a:r>
            <a:r>
              <a:rPr lang="en-US" sz="2000" dirty="0" smtClean="0"/>
              <a:t> of your own choice as follows, by giving the following BADFILE clause in the control  file as follows :</a:t>
            </a:r>
          </a:p>
          <a:p>
            <a:pPr>
              <a:buNone/>
            </a:pPr>
            <a:r>
              <a:rPr lang="en-US" sz="2000" dirty="0" smtClean="0"/>
              <a:t>	Consider </a:t>
            </a:r>
            <a:r>
              <a:rPr lang="en-US" sz="2000" dirty="0" smtClean="0"/>
              <a:t>c71.ctl as follows :</a:t>
            </a:r>
          </a:p>
          <a:p>
            <a:pPr>
              <a:lnSpc>
                <a:spcPct val="110000"/>
              </a:lnSpc>
              <a:buNone/>
            </a:pPr>
            <a:r>
              <a:rPr lang="en-US" sz="2000" dirty="0" smtClean="0"/>
              <a:t>		</a:t>
            </a:r>
            <a:r>
              <a:rPr lang="en-US" sz="2400" dirty="0" smtClean="0">
                <a:ln>
                  <a:solidFill>
                    <a:srgbClr val="00B0F0"/>
                  </a:solidFill>
                </a:ln>
                <a:solidFill>
                  <a:srgbClr val="00B0F0"/>
                </a:solidFill>
              </a:rPr>
              <a:t>Load data</a:t>
            </a:r>
          </a:p>
          <a:p>
            <a:pPr>
              <a:lnSpc>
                <a:spcPct val="110000"/>
              </a:lnSpc>
              <a:buNone/>
            </a:pPr>
            <a:r>
              <a:rPr lang="en-US" sz="2400" dirty="0" smtClean="0">
                <a:ln>
                  <a:solidFill>
                    <a:srgbClr val="00B0F0"/>
                  </a:solidFill>
                </a:ln>
                <a:solidFill>
                  <a:srgbClr val="00B0F0"/>
                </a:solidFill>
              </a:rPr>
              <a:t>		</a:t>
            </a:r>
            <a:r>
              <a:rPr lang="en-US" sz="2400" dirty="0" err="1" smtClean="0">
                <a:ln>
                  <a:solidFill>
                    <a:srgbClr val="00B0F0"/>
                  </a:solidFill>
                </a:ln>
                <a:solidFill>
                  <a:srgbClr val="00B0F0"/>
                </a:solidFill>
              </a:rPr>
              <a:t>Infile</a:t>
            </a:r>
            <a:r>
              <a:rPr lang="en-US" sz="2400" dirty="0" smtClean="0">
                <a:ln>
                  <a:solidFill>
                    <a:srgbClr val="00B0F0"/>
                  </a:solidFill>
                </a:ln>
                <a:solidFill>
                  <a:srgbClr val="00B0F0"/>
                </a:solidFill>
              </a:rPr>
              <a:t> 'emps1.txt'</a:t>
            </a:r>
          </a:p>
          <a:p>
            <a:pPr>
              <a:lnSpc>
                <a:spcPct val="110000"/>
              </a:lnSpc>
              <a:buNone/>
            </a:pPr>
            <a:r>
              <a:rPr lang="en-US" sz="2400" dirty="0" smtClean="0">
                <a:ln>
                  <a:solidFill>
                    <a:srgbClr val="00B0F0"/>
                  </a:solidFill>
                </a:ln>
                <a:solidFill>
                  <a:srgbClr val="00B0F0"/>
                </a:solidFill>
              </a:rPr>
              <a:t>		</a:t>
            </a:r>
            <a:r>
              <a:rPr lang="en-US" sz="2400" dirty="0" err="1" smtClean="0">
                <a:ln>
                  <a:solidFill>
                    <a:srgbClr val="00B0F0"/>
                  </a:solidFill>
                </a:ln>
                <a:solidFill>
                  <a:srgbClr val="00B0F0"/>
                </a:solidFill>
              </a:rPr>
              <a:t>badfile</a:t>
            </a:r>
            <a:r>
              <a:rPr lang="en-US" sz="2400" dirty="0" smtClean="0">
                <a:ln>
                  <a:solidFill>
                    <a:srgbClr val="00B0F0"/>
                  </a:solidFill>
                </a:ln>
                <a:solidFill>
                  <a:srgbClr val="00B0F0"/>
                </a:solidFill>
              </a:rPr>
              <a:t> bad.txt</a:t>
            </a:r>
          </a:p>
          <a:p>
            <a:pPr>
              <a:lnSpc>
                <a:spcPct val="110000"/>
              </a:lnSpc>
              <a:buNone/>
            </a:pPr>
            <a:r>
              <a:rPr lang="en-US" sz="2400" dirty="0" smtClean="0">
                <a:ln>
                  <a:solidFill>
                    <a:srgbClr val="00B0F0"/>
                  </a:solidFill>
                </a:ln>
                <a:solidFill>
                  <a:srgbClr val="00B0F0"/>
                </a:solidFill>
              </a:rPr>
              <a:t>		truncate</a:t>
            </a:r>
          </a:p>
          <a:p>
            <a:pPr>
              <a:lnSpc>
                <a:spcPct val="110000"/>
              </a:lnSpc>
              <a:buNone/>
            </a:pPr>
            <a:r>
              <a:rPr lang="en-US" sz="2400" dirty="0" smtClean="0">
                <a:ln>
                  <a:solidFill>
                    <a:srgbClr val="00B0F0"/>
                  </a:solidFill>
                </a:ln>
                <a:solidFill>
                  <a:srgbClr val="00B0F0"/>
                </a:solidFill>
              </a:rPr>
              <a:t>		Into table </a:t>
            </a:r>
            <a:r>
              <a:rPr lang="en-US" sz="2400" dirty="0" err="1" smtClean="0">
                <a:ln>
                  <a:solidFill>
                    <a:srgbClr val="00B0F0"/>
                  </a:solidFill>
                </a:ln>
                <a:solidFill>
                  <a:srgbClr val="00B0F0"/>
                </a:solidFill>
              </a:rPr>
              <a:t>myemp</a:t>
            </a:r>
            <a:endParaRPr lang="en-US" sz="2400" dirty="0" smtClean="0">
              <a:ln>
                <a:solidFill>
                  <a:srgbClr val="00B0F0"/>
                </a:solidFill>
              </a:ln>
              <a:solidFill>
                <a:srgbClr val="00B0F0"/>
              </a:solidFill>
            </a:endParaRPr>
          </a:p>
          <a:p>
            <a:pPr>
              <a:lnSpc>
                <a:spcPct val="110000"/>
              </a:lnSpc>
              <a:buNone/>
            </a:pPr>
            <a:r>
              <a:rPr lang="en-US" sz="2400" dirty="0" smtClean="0">
                <a:ln>
                  <a:solidFill>
                    <a:srgbClr val="00B0F0"/>
                  </a:solidFill>
                </a:ln>
                <a:solidFill>
                  <a:srgbClr val="00B0F0"/>
                </a:solidFill>
              </a:rPr>
              <a:t>		Fields terminated by ','</a:t>
            </a:r>
          </a:p>
          <a:p>
            <a:pPr>
              <a:lnSpc>
                <a:spcPct val="110000"/>
              </a:lnSpc>
              <a:buNone/>
            </a:pPr>
            <a:r>
              <a:rPr lang="en-US" sz="2400" dirty="0" smtClean="0">
                <a:ln>
                  <a:solidFill>
                    <a:srgbClr val="00B0F0"/>
                  </a:solidFill>
                </a:ln>
                <a:solidFill>
                  <a:srgbClr val="00B0F0"/>
                </a:solidFill>
              </a:rPr>
              <a:t>		(</a:t>
            </a:r>
            <a:r>
              <a:rPr lang="en-US" sz="2400" dirty="0" err="1" smtClean="0">
                <a:ln>
                  <a:solidFill>
                    <a:srgbClr val="00B0F0"/>
                  </a:solidFill>
                </a:ln>
                <a:solidFill>
                  <a:srgbClr val="00B0F0"/>
                </a:solidFill>
              </a:rPr>
              <a:t>ename</a:t>
            </a:r>
            <a:r>
              <a:rPr lang="en-US" sz="2400" dirty="0" smtClean="0">
                <a:ln>
                  <a:solidFill>
                    <a:srgbClr val="00B0F0"/>
                  </a:solidFill>
                </a:ln>
                <a:solidFill>
                  <a:srgbClr val="00B0F0"/>
                </a:solidFill>
              </a:rPr>
              <a:t>, </a:t>
            </a:r>
            <a:r>
              <a:rPr lang="en-US" sz="2400" dirty="0" err="1" smtClean="0">
                <a:ln>
                  <a:solidFill>
                    <a:srgbClr val="00B0F0"/>
                  </a:solidFill>
                </a:ln>
                <a:solidFill>
                  <a:srgbClr val="00B0F0"/>
                </a:solidFill>
              </a:rPr>
              <a:t>ecity,age</a:t>
            </a:r>
            <a:r>
              <a:rPr lang="en-US" sz="2400" dirty="0" smtClean="0">
                <a:ln>
                  <a:solidFill>
                    <a:srgbClr val="00B0F0"/>
                  </a:solidFill>
                </a:ln>
                <a:solidFill>
                  <a:srgbClr val="00B0F0"/>
                </a:solidFill>
              </a:rPr>
              <a:t>)</a:t>
            </a:r>
          </a:p>
          <a:p>
            <a:pPr>
              <a:buNone/>
            </a:pPr>
            <a:endParaRPr lang="en-US" sz="2000" dirty="0" smtClean="0"/>
          </a:p>
          <a:p>
            <a:r>
              <a:rPr lang="en-US" sz="2000" dirty="0" smtClean="0"/>
              <a:t>To create the log file, give the LOG clause with the SQLLDR command :</a:t>
            </a:r>
          </a:p>
          <a:p>
            <a:pPr>
              <a:buNone/>
            </a:pPr>
            <a:r>
              <a:rPr lang="en-US" sz="2000" dirty="0" smtClean="0"/>
              <a:t>		</a:t>
            </a:r>
            <a:r>
              <a:rPr lang="en-US" sz="2400" dirty="0" err="1" smtClean="0">
                <a:ln>
                  <a:solidFill>
                    <a:srgbClr val="00B0F0"/>
                  </a:solidFill>
                </a:ln>
                <a:solidFill>
                  <a:srgbClr val="00B0F0"/>
                </a:solidFill>
              </a:rPr>
              <a:t>sqlldr</a:t>
            </a:r>
            <a:r>
              <a:rPr lang="en-US" sz="2400" dirty="0" smtClean="0">
                <a:ln>
                  <a:solidFill>
                    <a:srgbClr val="00B0F0"/>
                  </a:solidFill>
                </a:ln>
                <a:solidFill>
                  <a:srgbClr val="00B0F0"/>
                </a:solidFill>
              </a:rPr>
              <a:t> </a:t>
            </a:r>
            <a:r>
              <a:rPr lang="en-US" sz="2400" dirty="0" err="1" smtClean="0">
                <a:ln>
                  <a:solidFill>
                    <a:srgbClr val="00B0F0"/>
                  </a:solidFill>
                </a:ln>
                <a:solidFill>
                  <a:srgbClr val="00B0F0"/>
                </a:solidFill>
              </a:rPr>
              <a:t>userid</a:t>
            </a:r>
            <a:r>
              <a:rPr lang="en-US" sz="2400" dirty="0" smtClean="0">
                <a:ln>
                  <a:solidFill>
                    <a:srgbClr val="00B0F0"/>
                  </a:solidFill>
                </a:ln>
                <a:solidFill>
                  <a:srgbClr val="00B0F0"/>
                </a:solidFill>
              </a:rPr>
              <a:t>=</a:t>
            </a:r>
            <a:r>
              <a:rPr lang="en-US" sz="2400" dirty="0" err="1" smtClean="0">
                <a:ln>
                  <a:solidFill>
                    <a:srgbClr val="00B0F0"/>
                  </a:solidFill>
                </a:ln>
                <a:solidFill>
                  <a:srgbClr val="00B0F0"/>
                </a:solidFill>
              </a:rPr>
              <a:t>scott</a:t>
            </a:r>
            <a:r>
              <a:rPr lang="en-US" sz="2400" dirty="0" smtClean="0">
                <a:ln>
                  <a:solidFill>
                    <a:srgbClr val="00B0F0"/>
                  </a:solidFill>
                </a:ln>
                <a:solidFill>
                  <a:srgbClr val="00B0F0"/>
                </a:solidFill>
              </a:rPr>
              <a:t>/tiger control=c71.ctl log=log.txt</a:t>
            </a:r>
          </a:p>
        </p:txBody>
      </p:sp>
      <p:sp>
        <p:nvSpPr>
          <p:cNvPr id="5" name="Rectangle 3"/>
          <p:cNvSpPr>
            <a:spLocks noGrp="1"/>
          </p:cNvSpPr>
          <p:nvPr>
            <p:ph type="title"/>
          </p:nvPr>
        </p:nvSpPr>
        <p:spPr>
          <a:noFill/>
        </p:spPr>
        <p:txBody>
          <a:bodyPr>
            <a:normAutofit fontScale="90000"/>
          </a:bodyPr>
          <a:lstStyle/>
          <a:p>
            <a:r>
              <a:rPr lang="en-US" sz="1300" dirty="0" smtClean="0">
                <a:latin typeface="Candara"/>
              </a:rPr>
              <a:t>1. 9: BAD file</a:t>
            </a:r>
            <a:br>
              <a:rPr lang="en-US" sz="1300" dirty="0" smtClean="0">
                <a:latin typeface="Candara"/>
              </a:rPr>
            </a:br>
            <a:r>
              <a:rPr lang="en-US" sz="300" dirty="0" smtClean="0">
                <a:latin typeface="Candara"/>
              </a:rPr>
              <a:t/>
            </a:r>
            <a:br>
              <a:rPr lang="en-US" sz="300" dirty="0" smtClean="0">
                <a:latin typeface="Candara"/>
              </a:rPr>
            </a:br>
            <a:r>
              <a:rPr lang="en-US" sz="2400" dirty="0" smtClean="0">
                <a:latin typeface="Candara"/>
              </a:rPr>
              <a:t> </a:t>
            </a:r>
            <a:r>
              <a:rPr lang="en-US" sz="2400" dirty="0" smtClean="0">
                <a:latin typeface="Candara"/>
              </a:rPr>
              <a:t>R</a:t>
            </a:r>
            <a:r>
              <a:rPr lang="en-US" sz="2400" dirty="0" smtClean="0">
                <a:latin typeface="Candara"/>
              </a:rPr>
              <a:t>ecords not confirming with the table-structure/constraints…….</a:t>
            </a:r>
            <a:r>
              <a:rPr lang="en-US" sz="2400" dirty="0" err="1" smtClean="0">
                <a:latin typeface="Candara"/>
              </a:rPr>
              <a:t>contd</a:t>
            </a:r>
            <a:endParaRPr lang="en-US" sz="2400" b="1" dirty="0" smtClean="0">
              <a:latin typeface="Candara"/>
            </a:endParaRPr>
          </a:p>
        </p:txBody>
      </p:sp>
    </p:spTree>
    <p:extLst>
      <p:ext uri="{BB962C8B-B14F-4D97-AF65-F5344CB8AC3E}">
        <p14:creationId xmlns="" xmlns:p14="http://schemas.microsoft.com/office/powerpoint/2010/main" val="11181558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320674" y="1058779"/>
            <a:ext cx="8642851" cy="3717757"/>
          </a:xfrm>
        </p:spPr>
        <p:txBody>
          <a:bodyPr>
            <a:normAutofit fontScale="62500" lnSpcReduction="20000"/>
          </a:bodyPr>
          <a:lstStyle/>
          <a:p>
            <a:pPr algn="just"/>
            <a:r>
              <a:rPr lang="en-US" sz="3100" dirty="0" smtClean="0"/>
              <a:t>Logical row is a row that is inserted into the database. Physical row is the actual row/data retrieved from the input data file. Depending upon the structure of the input file, multiple physical rows may be combined to make one single logical row</a:t>
            </a:r>
            <a:r>
              <a:rPr lang="en-US" sz="3100" dirty="0" smtClean="0"/>
              <a:t>.</a:t>
            </a:r>
          </a:p>
          <a:p>
            <a:pPr>
              <a:buNone/>
            </a:pPr>
            <a:endParaRPr lang="en-US" sz="3100" dirty="0" smtClean="0"/>
          </a:p>
          <a:p>
            <a:pPr algn="just"/>
            <a:r>
              <a:rPr lang="en-US" sz="3100" dirty="0" smtClean="0"/>
              <a:t>If the data file contains the following data on a single line, then, from one </a:t>
            </a:r>
            <a:r>
              <a:rPr lang="en-US" sz="3100" dirty="0" smtClean="0"/>
              <a:t>physical record </a:t>
            </a:r>
            <a:r>
              <a:rPr lang="en-US" sz="3100" dirty="0" smtClean="0"/>
              <a:t>we would create </a:t>
            </a:r>
            <a:r>
              <a:rPr lang="en-US" sz="3100" dirty="0" smtClean="0"/>
              <a:t>one logical </a:t>
            </a:r>
            <a:r>
              <a:rPr lang="en-US" sz="3100" dirty="0" smtClean="0"/>
              <a:t>record for the table :</a:t>
            </a:r>
          </a:p>
          <a:p>
            <a:pPr>
              <a:buNone/>
            </a:pPr>
            <a:r>
              <a:rPr lang="en-US" sz="3100" dirty="0" smtClean="0"/>
              <a:t>		Ramesh,Mumbai,32</a:t>
            </a:r>
            <a:endParaRPr lang="en-US" sz="3100" dirty="0" smtClean="0"/>
          </a:p>
          <a:p>
            <a:pPr>
              <a:buNone/>
            </a:pPr>
            <a:r>
              <a:rPr lang="en-US" sz="3100" dirty="0" smtClean="0"/>
              <a:t> </a:t>
            </a:r>
          </a:p>
          <a:p>
            <a:pPr algn="just"/>
            <a:r>
              <a:rPr lang="en-US" sz="3100" dirty="0" smtClean="0"/>
              <a:t>But, if </a:t>
            </a:r>
            <a:r>
              <a:rPr lang="en-US" sz="3100" dirty="0" smtClean="0"/>
              <a:t>the </a:t>
            </a:r>
            <a:r>
              <a:rPr lang="en-US" sz="3100" dirty="0" err="1" smtClean="0"/>
              <a:t>datafile</a:t>
            </a:r>
            <a:r>
              <a:rPr lang="en-US" sz="3100" dirty="0" smtClean="0"/>
              <a:t> is as </a:t>
            </a:r>
            <a:r>
              <a:rPr lang="en-US" sz="3100" dirty="0" smtClean="0"/>
              <a:t>follows, then from the 3 physical records, we would create one logical  for the table </a:t>
            </a:r>
            <a:r>
              <a:rPr lang="en-US" sz="3100" dirty="0" smtClean="0"/>
              <a:t>:</a:t>
            </a:r>
          </a:p>
          <a:p>
            <a:pPr>
              <a:buNone/>
            </a:pPr>
            <a:r>
              <a:rPr lang="en-US" sz="3100" dirty="0" smtClean="0"/>
              <a:t> </a:t>
            </a:r>
            <a:r>
              <a:rPr lang="en-US" sz="3100" dirty="0" smtClean="0"/>
              <a:t>		Ramesh</a:t>
            </a:r>
            <a:r>
              <a:rPr lang="en-US" sz="3100" dirty="0" smtClean="0"/>
              <a:t>,</a:t>
            </a:r>
          </a:p>
          <a:p>
            <a:pPr>
              <a:buNone/>
            </a:pPr>
            <a:r>
              <a:rPr lang="en-US" sz="3100" dirty="0" smtClean="0"/>
              <a:t>		Mumbai</a:t>
            </a:r>
            <a:r>
              <a:rPr lang="en-US" sz="3100" dirty="0" smtClean="0"/>
              <a:t>,</a:t>
            </a:r>
          </a:p>
          <a:p>
            <a:pPr>
              <a:buNone/>
            </a:pPr>
            <a:r>
              <a:rPr lang="en-US" sz="3100" dirty="0" smtClean="0"/>
              <a:t>		32</a:t>
            </a:r>
            <a:endParaRPr lang="en-US" sz="3100" dirty="0" smtClean="0"/>
          </a:p>
          <a:p>
            <a:pPr algn="just"/>
            <a:endParaRPr lang="en-US" sz="2400" dirty="0" smtClean="0">
              <a:ln>
                <a:solidFill>
                  <a:srgbClr val="00B0F0"/>
                </a:solidFill>
              </a:ln>
              <a:solidFill>
                <a:srgbClr val="00B0F0"/>
              </a:solidFill>
            </a:endParaRPr>
          </a:p>
        </p:txBody>
      </p:sp>
      <p:sp>
        <p:nvSpPr>
          <p:cNvPr id="5" name="Rectangle 3"/>
          <p:cNvSpPr>
            <a:spLocks noGrp="1"/>
          </p:cNvSpPr>
          <p:nvPr>
            <p:ph type="title"/>
          </p:nvPr>
        </p:nvSpPr>
        <p:spPr>
          <a:noFill/>
        </p:spPr>
        <p:txBody>
          <a:bodyPr>
            <a:normAutofit/>
          </a:bodyPr>
          <a:lstStyle/>
          <a:p>
            <a:r>
              <a:rPr lang="en-US" sz="1300" dirty="0" smtClean="0">
                <a:latin typeface="Candara"/>
              </a:rPr>
              <a:t>1. 10: Logical and Physical records</a:t>
            </a:r>
            <a:br>
              <a:rPr lang="en-US" sz="1300" dirty="0" smtClean="0">
                <a:latin typeface="Candara"/>
              </a:rPr>
            </a:br>
            <a:r>
              <a:rPr lang="en-US" sz="300" dirty="0" smtClean="0">
                <a:latin typeface="Candara"/>
              </a:rPr>
              <a:t/>
            </a:r>
            <a:br>
              <a:rPr lang="en-US" sz="300" dirty="0" smtClean="0">
                <a:latin typeface="Candara"/>
              </a:rPr>
            </a:br>
            <a:r>
              <a:rPr lang="en-US" sz="2400" dirty="0" smtClean="0">
                <a:latin typeface="Candara"/>
              </a:rPr>
              <a:t> </a:t>
            </a:r>
            <a:r>
              <a:rPr lang="en-US" sz="2400" dirty="0" smtClean="0">
                <a:latin typeface="Candara"/>
              </a:rPr>
              <a:t>Physical </a:t>
            </a:r>
            <a:r>
              <a:rPr lang="en-US" sz="2400" dirty="0" err="1" smtClean="0">
                <a:latin typeface="Candara"/>
              </a:rPr>
              <a:t>Datafile</a:t>
            </a:r>
            <a:r>
              <a:rPr lang="en-US" sz="2400" dirty="0" smtClean="0">
                <a:latin typeface="Candara"/>
              </a:rPr>
              <a:t> rows and Logical Table rows</a:t>
            </a:r>
            <a:endParaRPr lang="en-US" sz="2400" b="1" dirty="0" smtClean="0">
              <a:latin typeface="Candara"/>
            </a:endParaRPr>
          </a:p>
        </p:txBody>
      </p:sp>
    </p:spTree>
    <p:extLst>
      <p:ext uri="{BB962C8B-B14F-4D97-AF65-F5344CB8AC3E}">
        <p14:creationId xmlns="" xmlns:p14="http://schemas.microsoft.com/office/powerpoint/2010/main" val="11181558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180475" y="1058779"/>
            <a:ext cx="8963525" cy="3801979"/>
          </a:xfrm>
        </p:spPr>
        <p:txBody>
          <a:bodyPr>
            <a:normAutofit fontScale="32500" lnSpcReduction="20000"/>
          </a:bodyPr>
          <a:lstStyle/>
          <a:p>
            <a:pPr algn="just"/>
            <a:r>
              <a:rPr lang="en-US" sz="4200" dirty="0" smtClean="0"/>
              <a:t>Example showing the use of the CONCATENATE clause to combine multiple physical records into 1 logical record : </a:t>
            </a:r>
          </a:p>
          <a:p>
            <a:pPr algn="just">
              <a:buNone/>
            </a:pPr>
            <a:endParaRPr lang="en-US" sz="4200" dirty="0" smtClean="0"/>
          </a:p>
          <a:p>
            <a:pPr algn="just"/>
            <a:r>
              <a:rPr lang="en-US" sz="4200" dirty="0" smtClean="0"/>
              <a:t>  Consider the following Input Data file named emp.txt with name, city and age of employees respectively separated by commas, but one item on each line :</a:t>
            </a:r>
          </a:p>
          <a:p>
            <a:pPr>
              <a:buNone/>
            </a:pPr>
            <a:r>
              <a:rPr lang="en-US" sz="4200" dirty="0" smtClean="0"/>
              <a:t> </a:t>
            </a:r>
          </a:p>
          <a:p>
            <a:pPr>
              <a:buNone/>
            </a:pPr>
            <a:r>
              <a:rPr lang="en-US" sz="4200" dirty="0" smtClean="0"/>
              <a:t>		Rahul</a:t>
            </a:r>
            <a:r>
              <a:rPr lang="en-US" sz="4200" dirty="0" smtClean="0"/>
              <a:t>,</a:t>
            </a:r>
          </a:p>
          <a:p>
            <a:pPr>
              <a:buNone/>
            </a:pPr>
            <a:r>
              <a:rPr lang="en-US" sz="4200" dirty="0" smtClean="0"/>
              <a:t>		Bangalore</a:t>
            </a:r>
            <a:r>
              <a:rPr lang="en-US" sz="4200" dirty="0" smtClean="0"/>
              <a:t>,</a:t>
            </a:r>
          </a:p>
          <a:p>
            <a:pPr>
              <a:buNone/>
            </a:pPr>
            <a:r>
              <a:rPr lang="en-US" sz="4200" dirty="0" smtClean="0"/>
              <a:t>		29</a:t>
            </a:r>
            <a:endParaRPr lang="en-US" sz="4200" dirty="0" smtClean="0"/>
          </a:p>
          <a:p>
            <a:pPr>
              <a:buNone/>
            </a:pPr>
            <a:r>
              <a:rPr lang="en-US" sz="4200" dirty="0" smtClean="0"/>
              <a:t>		Sachin</a:t>
            </a:r>
            <a:r>
              <a:rPr lang="en-US" sz="4200" dirty="0" smtClean="0"/>
              <a:t>,</a:t>
            </a:r>
          </a:p>
          <a:p>
            <a:pPr>
              <a:buNone/>
            </a:pPr>
            <a:r>
              <a:rPr lang="en-US" sz="4200" dirty="0" smtClean="0"/>
              <a:t>		Mumbai</a:t>
            </a:r>
            <a:r>
              <a:rPr lang="en-US" sz="4200" dirty="0" smtClean="0"/>
              <a:t>,</a:t>
            </a:r>
          </a:p>
          <a:p>
            <a:pPr>
              <a:buNone/>
            </a:pPr>
            <a:r>
              <a:rPr lang="en-US" sz="4200" dirty="0" smtClean="0"/>
              <a:t>		25</a:t>
            </a:r>
            <a:endParaRPr lang="en-US" sz="4200" dirty="0" smtClean="0"/>
          </a:p>
          <a:p>
            <a:pPr>
              <a:buNone/>
            </a:pPr>
            <a:r>
              <a:rPr lang="en-US" sz="4200" dirty="0" smtClean="0"/>
              <a:t>		</a:t>
            </a:r>
            <a:r>
              <a:rPr lang="en-US" sz="4200" dirty="0" err="1" smtClean="0"/>
              <a:t>Virat</a:t>
            </a:r>
            <a:r>
              <a:rPr lang="en-US" sz="4200" dirty="0" smtClean="0"/>
              <a:t>,</a:t>
            </a:r>
          </a:p>
          <a:p>
            <a:pPr>
              <a:buNone/>
            </a:pPr>
            <a:r>
              <a:rPr lang="en-US" sz="4200" dirty="0" smtClean="0"/>
              <a:t>		Delhi</a:t>
            </a:r>
            <a:r>
              <a:rPr lang="en-US" sz="4200" dirty="0" smtClean="0"/>
              <a:t>,</a:t>
            </a:r>
          </a:p>
          <a:p>
            <a:pPr>
              <a:buNone/>
            </a:pPr>
            <a:r>
              <a:rPr lang="en-US" sz="4200" dirty="0" smtClean="0"/>
              <a:t>		17</a:t>
            </a:r>
            <a:endParaRPr lang="en-US" sz="4200" dirty="0" smtClean="0"/>
          </a:p>
          <a:p>
            <a:pPr>
              <a:buNone/>
            </a:pPr>
            <a:r>
              <a:rPr lang="en-US" sz="4200" dirty="0" smtClean="0"/>
              <a:t>		TP </a:t>
            </a:r>
            <a:r>
              <a:rPr lang="en-US" sz="4200" dirty="0" smtClean="0"/>
              <a:t>Singh,</a:t>
            </a:r>
          </a:p>
          <a:p>
            <a:pPr>
              <a:buNone/>
            </a:pPr>
            <a:r>
              <a:rPr lang="en-US" sz="4200" dirty="0" smtClean="0"/>
              <a:t>		Chennai</a:t>
            </a:r>
            <a:r>
              <a:rPr lang="en-US" sz="4200" dirty="0" smtClean="0"/>
              <a:t>,</a:t>
            </a:r>
          </a:p>
          <a:p>
            <a:pPr>
              <a:buNone/>
            </a:pPr>
            <a:r>
              <a:rPr lang="en-US" sz="4200" dirty="0" smtClean="0"/>
              <a:t>		19</a:t>
            </a:r>
            <a:endParaRPr lang="en-US" sz="4200" dirty="0" smtClean="0"/>
          </a:p>
        </p:txBody>
      </p:sp>
      <p:sp>
        <p:nvSpPr>
          <p:cNvPr id="5" name="Rectangle 3"/>
          <p:cNvSpPr>
            <a:spLocks noGrp="1"/>
          </p:cNvSpPr>
          <p:nvPr>
            <p:ph type="title"/>
          </p:nvPr>
        </p:nvSpPr>
        <p:spPr>
          <a:noFill/>
        </p:spPr>
        <p:txBody>
          <a:bodyPr>
            <a:normAutofit/>
          </a:bodyPr>
          <a:lstStyle/>
          <a:p>
            <a:r>
              <a:rPr lang="en-US" sz="1300" dirty="0" smtClean="0">
                <a:latin typeface="Candara"/>
              </a:rPr>
              <a:t>1. 10: Logical and Physical records</a:t>
            </a:r>
            <a:br>
              <a:rPr lang="en-US" sz="1300" dirty="0" smtClean="0">
                <a:latin typeface="Candara"/>
              </a:rPr>
            </a:br>
            <a:r>
              <a:rPr lang="en-US" sz="300" dirty="0" smtClean="0">
                <a:latin typeface="Candara"/>
              </a:rPr>
              <a:t/>
            </a:r>
            <a:br>
              <a:rPr lang="en-US" sz="300" dirty="0" smtClean="0">
                <a:latin typeface="Candara"/>
              </a:rPr>
            </a:br>
            <a:r>
              <a:rPr lang="en-US" sz="2400" dirty="0" smtClean="0">
                <a:latin typeface="Candara"/>
              </a:rPr>
              <a:t> </a:t>
            </a:r>
            <a:r>
              <a:rPr lang="en-US" sz="2400" dirty="0" smtClean="0">
                <a:latin typeface="Candara"/>
              </a:rPr>
              <a:t>Concatenate to combine </a:t>
            </a:r>
            <a:r>
              <a:rPr lang="en-US" sz="2400" dirty="0" smtClean="0">
                <a:latin typeface="Candara"/>
              </a:rPr>
              <a:t>Physi</a:t>
            </a:r>
            <a:r>
              <a:rPr lang="en-US" sz="2400" dirty="0" smtClean="0">
                <a:latin typeface="Candara"/>
              </a:rPr>
              <a:t>cal records</a:t>
            </a:r>
            <a:endParaRPr lang="en-US" sz="2400" b="1" dirty="0" smtClean="0">
              <a:latin typeface="Candara"/>
            </a:endParaRPr>
          </a:p>
        </p:txBody>
      </p:sp>
    </p:spTree>
    <p:extLst>
      <p:ext uri="{BB962C8B-B14F-4D97-AF65-F5344CB8AC3E}">
        <p14:creationId xmlns="" xmlns:p14="http://schemas.microsoft.com/office/powerpoint/2010/main" val="11181558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320675" y="926306"/>
            <a:ext cx="8570662" cy="3771900"/>
          </a:xfrm>
        </p:spPr>
        <p:txBody>
          <a:bodyPr>
            <a:normAutofit/>
          </a:bodyPr>
          <a:lstStyle/>
          <a:p>
            <a:pPr algn="just">
              <a:defRPr/>
            </a:pPr>
            <a:r>
              <a:rPr lang="en-US" dirty="0" smtClean="0"/>
              <a:t>SQL LOADER</a:t>
            </a:r>
            <a:endParaRPr lang="en-US" dirty="0" smtClean="0"/>
          </a:p>
          <a:p>
            <a:pPr algn="just">
              <a:buNone/>
              <a:defRPr/>
            </a:pPr>
            <a:endParaRPr lang="en-US" dirty="0" smtClean="0"/>
          </a:p>
          <a:p>
            <a:pPr lvl="1" algn="just">
              <a:defRPr/>
            </a:pPr>
            <a:r>
              <a:rPr lang="en-US" dirty="0" smtClean="0"/>
              <a:t>In many cases, you will be faced with a need to do a bulk upload </a:t>
            </a:r>
            <a:r>
              <a:rPr lang="en-US" dirty="0" smtClean="0"/>
              <a:t>of database-tables  </a:t>
            </a:r>
            <a:r>
              <a:rPr lang="en-US" dirty="0" smtClean="0"/>
              <a:t>from files generated from some third-party system. This is where SQL* Loader comes into picture. </a:t>
            </a:r>
            <a:endParaRPr lang="en-US" dirty="0" smtClean="0"/>
          </a:p>
          <a:p>
            <a:pPr lvl="1" algn="just">
              <a:defRPr/>
            </a:pPr>
            <a:endParaRPr lang="en-US" dirty="0" smtClean="0"/>
          </a:p>
          <a:p>
            <a:pPr lvl="1" algn="just">
              <a:defRPr/>
            </a:pPr>
            <a:r>
              <a:rPr lang="en-US" dirty="0" smtClean="0"/>
              <a:t>The </a:t>
            </a:r>
            <a:r>
              <a:rPr lang="en-US" dirty="0" smtClean="0"/>
              <a:t>input files may be generated by anything, but as long as the layout conforms to something that the SQL * Loader can understand, it will upload the data </a:t>
            </a:r>
            <a:r>
              <a:rPr lang="en-US" dirty="0" smtClean="0"/>
              <a:t>successfully</a:t>
            </a:r>
          </a:p>
          <a:p>
            <a:pPr lvl="1" algn="just">
              <a:defRPr/>
            </a:pPr>
            <a:endParaRPr lang="en-US" dirty="0" smtClean="0"/>
          </a:p>
          <a:p>
            <a:pPr lvl="1" algn="just">
              <a:defRPr/>
            </a:pPr>
            <a:r>
              <a:rPr lang="en-US" dirty="0" smtClean="0"/>
              <a:t>You need to use a SQL </a:t>
            </a:r>
            <a:r>
              <a:rPr lang="en-US" dirty="0" smtClean="0"/>
              <a:t> </a:t>
            </a:r>
            <a:r>
              <a:rPr lang="en-US" dirty="0" smtClean="0"/>
              <a:t>Loader control file that can interpret the contents of the input </a:t>
            </a:r>
            <a:r>
              <a:rPr lang="en-US" dirty="0" err="1" smtClean="0"/>
              <a:t>datafiles</a:t>
            </a:r>
            <a:endParaRPr lang="en-US" dirty="0" smtClean="0"/>
          </a:p>
          <a:p>
            <a:pPr lvl="1" algn="just">
              <a:defRPr/>
            </a:pPr>
            <a:endParaRPr lang="en-US" dirty="0" smtClean="0"/>
          </a:p>
          <a:p>
            <a:pPr lvl="1" algn="just">
              <a:defRPr/>
            </a:pPr>
            <a:r>
              <a:rPr lang="en-US" dirty="0" smtClean="0"/>
              <a:t>SQL </a:t>
            </a:r>
            <a:r>
              <a:rPr lang="en-US" dirty="0" smtClean="0"/>
              <a:t>Loader </a:t>
            </a:r>
            <a:r>
              <a:rPr lang="en-US" dirty="0" smtClean="0"/>
              <a:t>is a user-process that establishes a session against the database instance via a server process</a:t>
            </a:r>
            <a:endParaRPr lang="en-US" dirty="0" smtClean="0"/>
          </a:p>
        </p:txBody>
      </p:sp>
      <p:sp>
        <p:nvSpPr>
          <p:cNvPr id="6147" name="Rectangle 3"/>
          <p:cNvSpPr>
            <a:spLocks noGrp="1"/>
          </p:cNvSpPr>
          <p:nvPr>
            <p:ph type="title"/>
          </p:nvPr>
        </p:nvSpPr>
        <p:spPr>
          <a:xfrm>
            <a:off x="465138" y="98992"/>
            <a:ext cx="8153400" cy="536972"/>
          </a:xfrm>
          <a:noFill/>
        </p:spPr>
        <p:txBody>
          <a:bodyPr>
            <a:normAutofit fontScale="90000"/>
          </a:bodyPr>
          <a:lstStyle/>
          <a:p>
            <a:r>
              <a:rPr lang="en-US" sz="1400" b="1" dirty="0" smtClean="0">
                <a:latin typeface="Candara"/>
              </a:rPr>
              <a:t>1.1: Introduction to </a:t>
            </a:r>
            <a:r>
              <a:rPr lang="en-US" sz="1400" dirty="0" smtClean="0">
                <a:latin typeface="Candara"/>
              </a:rPr>
              <a:t>SQL LOADER</a:t>
            </a:r>
            <a:r>
              <a:rPr lang="en-US" sz="1200" b="1" dirty="0" smtClean="0">
                <a:latin typeface="Candara"/>
              </a:rPr>
              <a:t/>
            </a:r>
            <a:br>
              <a:rPr lang="en-US" sz="1200" b="1" dirty="0" smtClean="0">
                <a:latin typeface="Candara"/>
              </a:rPr>
            </a:br>
            <a:r>
              <a:rPr lang="en-US" b="1" dirty="0" smtClean="0">
                <a:latin typeface="Candara"/>
              </a:rPr>
              <a:t>What is </a:t>
            </a:r>
            <a:r>
              <a:rPr lang="en-US" dirty="0" smtClean="0">
                <a:latin typeface="Candara"/>
              </a:rPr>
              <a:t>a </a:t>
            </a:r>
            <a:r>
              <a:rPr lang="en-US" dirty="0" smtClean="0">
                <a:latin typeface="Candara"/>
              </a:rPr>
              <a:t>SQL LOADER</a:t>
            </a:r>
            <a:endParaRPr lang="en-US" sz="2400" b="1" dirty="0" smtClean="0">
              <a:latin typeface="Candara"/>
            </a:endParaRPr>
          </a:p>
        </p:txBody>
      </p:sp>
    </p:spTree>
    <p:extLst>
      <p:ext uri="{BB962C8B-B14F-4D97-AF65-F5344CB8AC3E}">
        <p14:creationId xmlns="" xmlns:p14="http://schemas.microsoft.com/office/powerpoint/2010/main" val="11181558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180475" y="1058779"/>
            <a:ext cx="8963525" cy="3693695"/>
          </a:xfrm>
        </p:spPr>
        <p:txBody>
          <a:bodyPr>
            <a:normAutofit fontScale="85000" lnSpcReduction="20000"/>
          </a:bodyPr>
          <a:lstStyle/>
          <a:p>
            <a:r>
              <a:rPr lang="en-US" sz="2000" dirty="0" smtClean="0"/>
              <a:t>Consider the </a:t>
            </a:r>
            <a:r>
              <a:rPr lang="en-US" sz="2000" dirty="0" smtClean="0"/>
              <a:t>earlier created </a:t>
            </a:r>
            <a:r>
              <a:rPr lang="en-US" sz="2000" dirty="0" err="1" smtClean="0"/>
              <a:t>myemp</a:t>
            </a:r>
            <a:r>
              <a:rPr lang="en-US" sz="2000" dirty="0" smtClean="0"/>
              <a:t> table :</a:t>
            </a:r>
            <a:endParaRPr lang="en-US" sz="2000" dirty="0" smtClean="0"/>
          </a:p>
          <a:p>
            <a:pPr algn="just">
              <a:buNone/>
            </a:pPr>
            <a:r>
              <a:rPr lang="en-US" sz="2000" dirty="0" smtClean="0"/>
              <a:t>		</a:t>
            </a:r>
            <a:r>
              <a:rPr lang="en-US" dirty="0" smtClean="0">
                <a:ln>
                  <a:solidFill>
                    <a:srgbClr val="00B0F0"/>
                  </a:solidFill>
                </a:ln>
                <a:solidFill>
                  <a:srgbClr val="00B0F0"/>
                </a:solidFill>
              </a:rPr>
              <a:t>Create table </a:t>
            </a:r>
            <a:r>
              <a:rPr lang="en-US" dirty="0" err="1" smtClean="0">
                <a:ln>
                  <a:solidFill>
                    <a:srgbClr val="00B0F0"/>
                  </a:solidFill>
                </a:ln>
                <a:solidFill>
                  <a:srgbClr val="00B0F0"/>
                </a:solidFill>
              </a:rPr>
              <a:t>myemp</a:t>
            </a:r>
            <a:r>
              <a:rPr lang="en-US" dirty="0" smtClean="0">
                <a:ln>
                  <a:solidFill>
                    <a:srgbClr val="00B0F0"/>
                  </a:solidFill>
                </a:ln>
                <a:solidFill>
                  <a:srgbClr val="00B0F0"/>
                </a:solidFill>
              </a:rPr>
              <a:t>(</a:t>
            </a:r>
            <a:r>
              <a:rPr lang="en-US" dirty="0" err="1" smtClean="0">
                <a:ln>
                  <a:solidFill>
                    <a:srgbClr val="00B0F0"/>
                  </a:solidFill>
                </a:ln>
                <a:solidFill>
                  <a:srgbClr val="00B0F0"/>
                </a:solidFill>
              </a:rPr>
              <a:t>ename</a:t>
            </a:r>
            <a:r>
              <a:rPr lang="en-US" dirty="0" smtClean="0">
                <a:ln>
                  <a:solidFill>
                    <a:srgbClr val="00B0F0"/>
                  </a:solidFill>
                </a:ln>
                <a:solidFill>
                  <a:srgbClr val="00B0F0"/>
                </a:solidFill>
              </a:rPr>
              <a:t> varchar2(10), </a:t>
            </a:r>
            <a:r>
              <a:rPr lang="en-US" dirty="0" err="1" smtClean="0">
                <a:ln>
                  <a:solidFill>
                    <a:srgbClr val="00B0F0"/>
                  </a:solidFill>
                </a:ln>
                <a:solidFill>
                  <a:srgbClr val="00B0F0"/>
                </a:solidFill>
              </a:rPr>
              <a:t>ecity</a:t>
            </a:r>
            <a:r>
              <a:rPr lang="en-US" dirty="0" smtClean="0">
                <a:ln>
                  <a:solidFill>
                    <a:srgbClr val="00B0F0"/>
                  </a:solidFill>
                </a:ln>
                <a:solidFill>
                  <a:srgbClr val="00B0F0"/>
                </a:solidFill>
              </a:rPr>
              <a:t> varchar2(20), age number(3) check </a:t>
            </a:r>
            <a:r>
              <a:rPr lang="en-US" dirty="0" smtClean="0">
                <a:ln>
                  <a:solidFill>
                    <a:srgbClr val="00B0F0"/>
                  </a:solidFill>
                </a:ln>
                <a:solidFill>
                  <a:srgbClr val="00B0F0"/>
                </a:solidFill>
              </a:rPr>
              <a:t>	(</a:t>
            </a:r>
            <a:r>
              <a:rPr lang="en-US" dirty="0" smtClean="0">
                <a:ln>
                  <a:solidFill>
                    <a:srgbClr val="00B0F0"/>
                  </a:solidFill>
                </a:ln>
                <a:solidFill>
                  <a:srgbClr val="00B0F0"/>
                </a:solidFill>
              </a:rPr>
              <a:t>age&gt;=20));</a:t>
            </a:r>
          </a:p>
          <a:p>
            <a:r>
              <a:rPr lang="en-US" sz="2000" dirty="0" smtClean="0"/>
              <a:t>Use </a:t>
            </a:r>
            <a:r>
              <a:rPr lang="en-US" sz="2000" dirty="0" smtClean="0"/>
              <a:t>the CONCATENATE clause in a Control file C8.ctl as follows :</a:t>
            </a:r>
          </a:p>
          <a:p>
            <a:pPr>
              <a:buNone/>
            </a:pPr>
            <a:r>
              <a:rPr lang="en-US" sz="2000" dirty="0" smtClean="0"/>
              <a:t>		Load </a:t>
            </a:r>
            <a:r>
              <a:rPr lang="en-US" sz="2000" dirty="0" smtClean="0"/>
              <a:t>data</a:t>
            </a:r>
          </a:p>
          <a:p>
            <a:pPr>
              <a:buNone/>
            </a:pPr>
            <a:r>
              <a:rPr lang="en-US" sz="2000" dirty="0" smtClean="0"/>
              <a:t>		</a:t>
            </a:r>
            <a:r>
              <a:rPr lang="en-US" sz="2000" dirty="0" err="1" smtClean="0"/>
              <a:t>Infile</a:t>
            </a:r>
            <a:r>
              <a:rPr lang="en-US" sz="2000" dirty="0" smtClean="0"/>
              <a:t> </a:t>
            </a:r>
            <a:r>
              <a:rPr lang="en-US" sz="2000" dirty="0" smtClean="0"/>
              <a:t>'emp.txt'</a:t>
            </a:r>
          </a:p>
          <a:p>
            <a:pPr>
              <a:buNone/>
            </a:pPr>
            <a:r>
              <a:rPr lang="en-US" sz="2000" dirty="0" smtClean="0"/>
              <a:t>		</a:t>
            </a:r>
            <a:r>
              <a:rPr lang="en-US" sz="2000" dirty="0" err="1" smtClean="0"/>
              <a:t>badfile</a:t>
            </a:r>
            <a:r>
              <a:rPr lang="en-US" sz="2000" dirty="0" smtClean="0"/>
              <a:t> </a:t>
            </a:r>
            <a:r>
              <a:rPr lang="en-US" sz="2000" dirty="0" smtClean="0"/>
              <a:t>'b.txt'</a:t>
            </a:r>
          </a:p>
          <a:p>
            <a:pPr>
              <a:buNone/>
            </a:pPr>
            <a:r>
              <a:rPr lang="en-US" sz="2000" dirty="0" smtClean="0"/>
              <a:t>		truncate</a:t>
            </a:r>
            <a:endParaRPr lang="en-US" sz="2000" dirty="0" smtClean="0"/>
          </a:p>
          <a:p>
            <a:pPr>
              <a:buNone/>
            </a:pPr>
            <a:r>
              <a:rPr lang="en-US" sz="2000" dirty="0" smtClean="0"/>
              <a:t>		concatenate </a:t>
            </a:r>
            <a:r>
              <a:rPr lang="en-US" sz="2000" dirty="0" smtClean="0"/>
              <a:t>3</a:t>
            </a:r>
          </a:p>
          <a:p>
            <a:pPr>
              <a:buNone/>
            </a:pPr>
            <a:r>
              <a:rPr lang="en-US" sz="2000" dirty="0" smtClean="0"/>
              <a:t>		Into </a:t>
            </a:r>
            <a:r>
              <a:rPr lang="en-US" sz="2000" dirty="0" smtClean="0"/>
              <a:t>table </a:t>
            </a:r>
            <a:r>
              <a:rPr lang="en-US" sz="2000" dirty="0" err="1" smtClean="0"/>
              <a:t>myemp</a:t>
            </a:r>
            <a:endParaRPr lang="en-US" sz="2000" dirty="0" smtClean="0"/>
          </a:p>
          <a:p>
            <a:pPr>
              <a:buNone/>
            </a:pPr>
            <a:r>
              <a:rPr lang="en-US" sz="2000" dirty="0" smtClean="0"/>
              <a:t>		Fields </a:t>
            </a:r>
            <a:r>
              <a:rPr lang="en-US" sz="2000" dirty="0" smtClean="0"/>
              <a:t>terminated by ','</a:t>
            </a:r>
          </a:p>
          <a:p>
            <a:pPr>
              <a:buNone/>
            </a:pPr>
            <a:r>
              <a:rPr lang="en-US" sz="2000" dirty="0" smtClean="0"/>
              <a:t>		(</a:t>
            </a:r>
            <a:r>
              <a:rPr lang="en-US" sz="2000" dirty="0" err="1" smtClean="0"/>
              <a:t>ename</a:t>
            </a:r>
            <a:r>
              <a:rPr lang="en-US" sz="2000" dirty="0" smtClean="0"/>
              <a:t>, </a:t>
            </a:r>
            <a:r>
              <a:rPr lang="en-US" sz="2000" dirty="0" err="1" smtClean="0"/>
              <a:t>ecity,age</a:t>
            </a:r>
            <a:r>
              <a:rPr lang="en-US" sz="2000" dirty="0" smtClean="0"/>
              <a:t>);</a:t>
            </a:r>
            <a:endParaRPr lang="en-US" sz="2000" dirty="0" smtClean="0"/>
          </a:p>
          <a:p>
            <a:r>
              <a:rPr lang="en-US" sz="2000" dirty="0" smtClean="0"/>
              <a:t> </a:t>
            </a:r>
            <a:r>
              <a:rPr lang="en-US" sz="2000" dirty="0" smtClean="0"/>
              <a:t>In this case, we use </a:t>
            </a:r>
            <a:r>
              <a:rPr lang="en-US" sz="2000" b="1" dirty="0" smtClean="0"/>
              <a:t>Concatenate 3</a:t>
            </a:r>
            <a:r>
              <a:rPr lang="en-US" sz="2000" dirty="0" smtClean="0"/>
              <a:t> to create a single logical row from 3 physical rows.</a:t>
            </a:r>
          </a:p>
          <a:p>
            <a:r>
              <a:rPr lang="en-US" sz="2000" dirty="0" smtClean="0"/>
              <a:t>2 records would also be seen in a BAD FILE named b.txt</a:t>
            </a:r>
          </a:p>
        </p:txBody>
      </p:sp>
      <p:sp>
        <p:nvSpPr>
          <p:cNvPr id="5" name="Rectangle 3"/>
          <p:cNvSpPr>
            <a:spLocks noGrp="1"/>
          </p:cNvSpPr>
          <p:nvPr>
            <p:ph type="title"/>
          </p:nvPr>
        </p:nvSpPr>
        <p:spPr>
          <a:noFill/>
        </p:spPr>
        <p:txBody>
          <a:bodyPr>
            <a:normAutofit/>
          </a:bodyPr>
          <a:lstStyle/>
          <a:p>
            <a:r>
              <a:rPr lang="en-US" sz="1300" dirty="0" smtClean="0">
                <a:latin typeface="Candara"/>
              </a:rPr>
              <a:t>1. 10: Logical and Physical records</a:t>
            </a:r>
            <a:br>
              <a:rPr lang="en-US" sz="1300" dirty="0" smtClean="0">
                <a:latin typeface="Candara"/>
              </a:rPr>
            </a:br>
            <a:r>
              <a:rPr lang="en-US" sz="300" dirty="0" smtClean="0">
                <a:latin typeface="Candara"/>
              </a:rPr>
              <a:t/>
            </a:r>
            <a:br>
              <a:rPr lang="en-US" sz="300" dirty="0" smtClean="0">
                <a:latin typeface="Candara"/>
              </a:rPr>
            </a:br>
            <a:r>
              <a:rPr lang="en-US" sz="2400" dirty="0" smtClean="0">
                <a:latin typeface="Candara"/>
              </a:rPr>
              <a:t> </a:t>
            </a:r>
            <a:r>
              <a:rPr lang="en-US" sz="2400" dirty="0" smtClean="0">
                <a:latin typeface="Candara"/>
              </a:rPr>
              <a:t>Concatenate to combine </a:t>
            </a:r>
            <a:r>
              <a:rPr lang="en-US" sz="2400" dirty="0" smtClean="0">
                <a:latin typeface="Candara"/>
              </a:rPr>
              <a:t>Physi</a:t>
            </a:r>
            <a:r>
              <a:rPr lang="en-US" sz="2400" dirty="0" smtClean="0">
                <a:latin typeface="Candara"/>
              </a:rPr>
              <a:t>cal records			…..</a:t>
            </a:r>
            <a:r>
              <a:rPr lang="en-US" sz="2400" dirty="0" err="1" smtClean="0">
                <a:latin typeface="Candara"/>
              </a:rPr>
              <a:t>contd</a:t>
            </a:r>
            <a:endParaRPr lang="en-US" sz="2400" b="1" dirty="0" smtClean="0">
              <a:latin typeface="Candara"/>
            </a:endParaRPr>
          </a:p>
        </p:txBody>
      </p:sp>
    </p:spTree>
    <p:extLst>
      <p:ext uri="{BB962C8B-B14F-4D97-AF65-F5344CB8AC3E}">
        <p14:creationId xmlns="" xmlns:p14="http://schemas.microsoft.com/office/powerpoint/2010/main" val="11181558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180475" y="1058779"/>
            <a:ext cx="8963525" cy="3693695"/>
          </a:xfrm>
        </p:spPr>
        <p:txBody>
          <a:bodyPr>
            <a:normAutofit/>
          </a:bodyPr>
          <a:lstStyle/>
          <a:p>
            <a:pPr algn="just"/>
            <a:r>
              <a:rPr lang="en-US" sz="2000" dirty="0" smtClean="0"/>
              <a:t>Go to command prompt and in the folder ‘d:\photos’, run the SQL LOADER :</a:t>
            </a:r>
          </a:p>
          <a:p>
            <a:pPr>
              <a:buNone/>
            </a:pPr>
            <a:r>
              <a:rPr lang="en-US" sz="2000" dirty="0" smtClean="0"/>
              <a:t>	</a:t>
            </a:r>
            <a:r>
              <a:rPr lang="en-US" sz="1600" dirty="0" smtClean="0"/>
              <a:t>	</a:t>
            </a:r>
            <a:r>
              <a:rPr lang="en-US" sz="1600" dirty="0" smtClean="0">
                <a:ln>
                  <a:solidFill>
                    <a:srgbClr val="00B0F0"/>
                  </a:solidFill>
                </a:ln>
                <a:solidFill>
                  <a:srgbClr val="00B0F0"/>
                </a:solidFill>
              </a:rPr>
              <a:t>D:\photos&gt;</a:t>
            </a:r>
            <a:r>
              <a:rPr lang="en-US" sz="1600" dirty="0" err="1" smtClean="0">
                <a:ln>
                  <a:solidFill>
                    <a:srgbClr val="00B0F0"/>
                  </a:solidFill>
                </a:ln>
                <a:solidFill>
                  <a:srgbClr val="00B0F0"/>
                </a:solidFill>
              </a:rPr>
              <a:t>sqlldr</a:t>
            </a:r>
            <a:r>
              <a:rPr lang="en-US" sz="1600" dirty="0" smtClean="0">
                <a:ln>
                  <a:solidFill>
                    <a:srgbClr val="00B0F0"/>
                  </a:solidFill>
                </a:ln>
                <a:solidFill>
                  <a:srgbClr val="00B0F0"/>
                </a:solidFill>
              </a:rPr>
              <a:t> </a:t>
            </a:r>
            <a:r>
              <a:rPr lang="en-US" sz="1600" dirty="0" err="1" smtClean="0">
                <a:ln>
                  <a:solidFill>
                    <a:srgbClr val="00B0F0"/>
                  </a:solidFill>
                </a:ln>
                <a:solidFill>
                  <a:srgbClr val="00B0F0"/>
                </a:solidFill>
              </a:rPr>
              <a:t>scott</a:t>
            </a:r>
            <a:r>
              <a:rPr lang="en-US" sz="1600" dirty="0" smtClean="0">
                <a:ln>
                  <a:solidFill>
                    <a:srgbClr val="00B0F0"/>
                  </a:solidFill>
                </a:ln>
                <a:solidFill>
                  <a:srgbClr val="00B0F0"/>
                </a:solidFill>
              </a:rPr>
              <a:t>/tiger </a:t>
            </a:r>
            <a:r>
              <a:rPr lang="en-US" sz="1600" dirty="0" smtClean="0">
                <a:ln>
                  <a:solidFill>
                    <a:srgbClr val="00B0F0"/>
                  </a:solidFill>
                </a:ln>
                <a:solidFill>
                  <a:srgbClr val="00B0F0"/>
                </a:solidFill>
              </a:rPr>
              <a:t>control=c8.ctl</a:t>
            </a:r>
            <a:endParaRPr lang="en-US" sz="1600" dirty="0" smtClean="0">
              <a:ln>
                <a:solidFill>
                  <a:srgbClr val="00B0F0"/>
                </a:solidFill>
              </a:ln>
              <a:solidFill>
                <a:srgbClr val="00B0F0"/>
              </a:solidFill>
            </a:endParaRPr>
          </a:p>
          <a:p>
            <a:endParaRPr lang="en-US" sz="2000" dirty="0" smtClean="0"/>
          </a:p>
          <a:p>
            <a:r>
              <a:rPr lang="en-US" sz="2000" dirty="0" smtClean="0"/>
              <a:t> </a:t>
            </a:r>
            <a:r>
              <a:rPr lang="en-US" sz="2000" dirty="0" smtClean="0"/>
              <a:t>In this case, we use </a:t>
            </a:r>
            <a:r>
              <a:rPr lang="en-US" sz="2000" b="1" dirty="0" smtClean="0"/>
              <a:t>Concatenate 3</a:t>
            </a:r>
            <a:r>
              <a:rPr lang="en-US" sz="2000" dirty="0" smtClean="0"/>
              <a:t> to create a single logical row from 3 physical rows.</a:t>
            </a:r>
          </a:p>
          <a:p>
            <a:endParaRPr lang="en-US" sz="2000" dirty="0" smtClean="0"/>
          </a:p>
          <a:p>
            <a:r>
              <a:rPr lang="en-US" sz="2000" dirty="0" smtClean="0"/>
              <a:t>2 records would also be seen in a BAD FILE named b.txt</a:t>
            </a:r>
          </a:p>
        </p:txBody>
      </p:sp>
      <p:sp>
        <p:nvSpPr>
          <p:cNvPr id="5" name="Rectangle 3"/>
          <p:cNvSpPr>
            <a:spLocks noGrp="1"/>
          </p:cNvSpPr>
          <p:nvPr>
            <p:ph type="title"/>
          </p:nvPr>
        </p:nvSpPr>
        <p:spPr>
          <a:noFill/>
        </p:spPr>
        <p:txBody>
          <a:bodyPr>
            <a:normAutofit/>
          </a:bodyPr>
          <a:lstStyle/>
          <a:p>
            <a:r>
              <a:rPr lang="en-US" sz="1300" dirty="0" smtClean="0">
                <a:latin typeface="Candara"/>
              </a:rPr>
              <a:t>1. 10: Logical and Physical records</a:t>
            </a:r>
            <a:br>
              <a:rPr lang="en-US" sz="1300" dirty="0" smtClean="0">
                <a:latin typeface="Candara"/>
              </a:rPr>
            </a:br>
            <a:r>
              <a:rPr lang="en-US" sz="300" dirty="0" smtClean="0">
                <a:latin typeface="Candara"/>
              </a:rPr>
              <a:t/>
            </a:r>
            <a:br>
              <a:rPr lang="en-US" sz="300" dirty="0" smtClean="0">
                <a:latin typeface="Candara"/>
              </a:rPr>
            </a:br>
            <a:r>
              <a:rPr lang="en-US" sz="2400" dirty="0" smtClean="0">
                <a:latin typeface="Candara"/>
              </a:rPr>
              <a:t> </a:t>
            </a:r>
            <a:r>
              <a:rPr lang="en-US" sz="2400" dirty="0" smtClean="0">
                <a:latin typeface="Candara"/>
              </a:rPr>
              <a:t>Concatenate to combine </a:t>
            </a:r>
            <a:r>
              <a:rPr lang="en-US" sz="2400" dirty="0" smtClean="0">
                <a:latin typeface="Candara"/>
              </a:rPr>
              <a:t>Physi</a:t>
            </a:r>
            <a:r>
              <a:rPr lang="en-US" sz="2400" dirty="0" smtClean="0">
                <a:latin typeface="Candara"/>
              </a:rPr>
              <a:t>cal records			…..</a:t>
            </a:r>
            <a:r>
              <a:rPr lang="en-US" sz="2400" dirty="0" err="1" smtClean="0">
                <a:latin typeface="Candara"/>
              </a:rPr>
              <a:t>contd</a:t>
            </a:r>
            <a:endParaRPr lang="en-US" sz="2400" b="1" dirty="0" smtClean="0">
              <a:latin typeface="Candara"/>
            </a:endParaRPr>
          </a:p>
        </p:txBody>
      </p:sp>
    </p:spTree>
    <p:extLst>
      <p:ext uri="{BB962C8B-B14F-4D97-AF65-F5344CB8AC3E}">
        <p14:creationId xmlns="" xmlns:p14="http://schemas.microsoft.com/office/powerpoint/2010/main" val="11181558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180475" y="962527"/>
            <a:ext cx="8963525" cy="3789948"/>
          </a:xfrm>
        </p:spPr>
        <p:txBody>
          <a:bodyPr>
            <a:normAutofit fontScale="85000" lnSpcReduction="10000"/>
          </a:bodyPr>
          <a:lstStyle/>
          <a:p>
            <a:r>
              <a:rPr lang="en-US" sz="1800" dirty="0" smtClean="0"/>
              <a:t>You can use CONTINUEIF clause to specify the conditions that cause logical records to be continued.</a:t>
            </a:r>
            <a:endParaRPr lang="en-US" sz="2000" dirty="0" smtClean="0"/>
          </a:p>
          <a:p>
            <a:r>
              <a:rPr lang="en-US" sz="2000" dirty="0" smtClean="0"/>
              <a:t>Create the following table :</a:t>
            </a:r>
            <a:endParaRPr lang="en-US" sz="2000" dirty="0" smtClean="0"/>
          </a:p>
          <a:p>
            <a:pPr algn="just">
              <a:buNone/>
            </a:pPr>
            <a:r>
              <a:rPr lang="en-US" sz="2000" dirty="0" smtClean="0"/>
              <a:t>		</a:t>
            </a:r>
            <a:r>
              <a:rPr lang="en-US" sz="2100" dirty="0" smtClean="0">
                <a:ln>
                  <a:solidFill>
                    <a:srgbClr val="00B0F0"/>
                  </a:solidFill>
                </a:ln>
                <a:solidFill>
                  <a:srgbClr val="00B0F0"/>
                </a:solidFill>
              </a:rPr>
              <a:t>create table friends(</a:t>
            </a:r>
            <a:r>
              <a:rPr lang="en-US" sz="2100" dirty="0" err="1" smtClean="0">
                <a:ln>
                  <a:solidFill>
                    <a:srgbClr val="00B0F0"/>
                  </a:solidFill>
                </a:ln>
                <a:solidFill>
                  <a:srgbClr val="00B0F0"/>
                </a:solidFill>
              </a:rPr>
              <a:t>frnd_name</a:t>
            </a:r>
            <a:r>
              <a:rPr lang="en-US" sz="2100" dirty="0" smtClean="0">
                <a:ln>
                  <a:solidFill>
                    <a:srgbClr val="00B0F0"/>
                  </a:solidFill>
                </a:ln>
                <a:solidFill>
                  <a:srgbClr val="00B0F0"/>
                </a:solidFill>
              </a:rPr>
              <a:t> varchar2(10), </a:t>
            </a:r>
            <a:r>
              <a:rPr lang="en-US" sz="2100" dirty="0" err="1" smtClean="0">
                <a:ln>
                  <a:solidFill>
                    <a:srgbClr val="00B0F0"/>
                  </a:solidFill>
                </a:ln>
                <a:solidFill>
                  <a:srgbClr val="00B0F0"/>
                </a:solidFill>
              </a:rPr>
              <a:t>frnd_age</a:t>
            </a:r>
            <a:r>
              <a:rPr lang="en-US" sz="2100" dirty="0" smtClean="0">
                <a:ln>
                  <a:solidFill>
                    <a:srgbClr val="00B0F0"/>
                  </a:solidFill>
                </a:ln>
                <a:solidFill>
                  <a:srgbClr val="00B0F0"/>
                </a:solidFill>
              </a:rPr>
              <a:t> number, </a:t>
            </a:r>
            <a:r>
              <a:rPr lang="en-US" sz="2100" dirty="0" smtClean="0">
                <a:ln>
                  <a:solidFill>
                    <a:srgbClr val="00B0F0"/>
                  </a:solidFill>
                </a:ln>
                <a:solidFill>
                  <a:srgbClr val="00B0F0"/>
                </a:solidFill>
              </a:rPr>
              <a:t>	</a:t>
            </a:r>
            <a:r>
              <a:rPr lang="en-US" sz="2100" dirty="0" err="1" smtClean="0">
                <a:ln>
                  <a:solidFill>
                    <a:srgbClr val="00B0F0"/>
                  </a:solidFill>
                </a:ln>
                <a:solidFill>
                  <a:srgbClr val="00B0F0"/>
                </a:solidFill>
              </a:rPr>
              <a:t>spouse_name</a:t>
            </a:r>
            <a:r>
              <a:rPr lang="en-US" sz="2100" dirty="0" smtClean="0">
                <a:ln>
                  <a:solidFill>
                    <a:srgbClr val="00B0F0"/>
                  </a:solidFill>
                </a:ln>
                <a:solidFill>
                  <a:srgbClr val="00B0F0"/>
                </a:solidFill>
              </a:rPr>
              <a:t>  </a:t>
            </a:r>
            <a:r>
              <a:rPr lang="en-US" sz="2100" dirty="0" smtClean="0">
                <a:ln>
                  <a:solidFill>
                    <a:srgbClr val="00B0F0"/>
                  </a:solidFill>
                </a:ln>
                <a:solidFill>
                  <a:srgbClr val="00B0F0"/>
                </a:solidFill>
              </a:rPr>
              <a:t>varchar2(10</a:t>
            </a:r>
            <a:r>
              <a:rPr lang="en-US" sz="2100" dirty="0" smtClean="0">
                <a:ln>
                  <a:solidFill>
                    <a:srgbClr val="00B0F0"/>
                  </a:solidFill>
                </a:ln>
                <a:solidFill>
                  <a:srgbClr val="00B0F0"/>
                </a:solidFill>
              </a:rPr>
              <a:t>), </a:t>
            </a:r>
            <a:r>
              <a:rPr lang="en-US" sz="2100" dirty="0" err="1" smtClean="0">
                <a:ln>
                  <a:solidFill>
                    <a:srgbClr val="00B0F0"/>
                  </a:solidFill>
                </a:ln>
                <a:solidFill>
                  <a:srgbClr val="00B0F0"/>
                </a:solidFill>
              </a:rPr>
              <a:t>spouse_age</a:t>
            </a:r>
            <a:r>
              <a:rPr lang="en-US" sz="2100" dirty="0" smtClean="0">
                <a:ln>
                  <a:solidFill>
                    <a:srgbClr val="00B0F0"/>
                  </a:solidFill>
                </a:ln>
                <a:solidFill>
                  <a:srgbClr val="00B0F0"/>
                </a:solidFill>
              </a:rPr>
              <a:t> </a:t>
            </a:r>
            <a:r>
              <a:rPr lang="en-US" sz="2100" dirty="0" smtClean="0">
                <a:ln>
                  <a:solidFill>
                    <a:srgbClr val="00B0F0"/>
                  </a:solidFill>
                </a:ln>
                <a:solidFill>
                  <a:srgbClr val="00B0F0"/>
                </a:solidFill>
              </a:rPr>
              <a:t>number);</a:t>
            </a:r>
          </a:p>
          <a:p>
            <a:endParaRPr lang="en-US" sz="1400" dirty="0" smtClean="0"/>
          </a:p>
          <a:p>
            <a:pPr algn="just"/>
            <a:r>
              <a:rPr lang="en-US" sz="1800" dirty="0" smtClean="0"/>
              <a:t>Consider </a:t>
            </a:r>
            <a:r>
              <a:rPr lang="en-US" sz="1800" dirty="0" smtClean="0"/>
              <a:t>the following text file ‘Friends.txt’, where a ‘*’ at the 14</a:t>
            </a:r>
            <a:r>
              <a:rPr lang="en-US" sz="1800" baseline="30000" dirty="0" smtClean="0"/>
              <a:t>th</a:t>
            </a:r>
            <a:r>
              <a:rPr lang="en-US" sz="1800" dirty="0" smtClean="0"/>
              <a:t> position indicates that the next person is the spouse of the person with a ‘*’ at the 14</a:t>
            </a:r>
            <a:r>
              <a:rPr lang="en-US" sz="1800" baseline="30000" dirty="0" smtClean="0"/>
              <a:t>th</a:t>
            </a:r>
            <a:r>
              <a:rPr lang="en-US" sz="1800" dirty="0" smtClean="0"/>
              <a:t> position. Hence </a:t>
            </a:r>
            <a:r>
              <a:rPr lang="en-US" sz="1800" dirty="0" err="1" smtClean="0"/>
              <a:t>Aamir</a:t>
            </a:r>
            <a:r>
              <a:rPr lang="en-US" sz="1800" dirty="0" smtClean="0"/>
              <a:t> and </a:t>
            </a:r>
            <a:r>
              <a:rPr lang="en-US" sz="1800" dirty="0" err="1" smtClean="0"/>
              <a:t>Suhana</a:t>
            </a:r>
            <a:r>
              <a:rPr lang="en-US" sz="1800" dirty="0" smtClean="0"/>
              <a:t> are unmarried :</a:t>
            </a:r>
          </a:p>
          <a:p>
            <a:pPr>
              <a:buNone/>
            </a:pPr>
            <a:endParaRPr lang="en-US" sz="1400" dirty="0" smtClean="0"/>
          </a:p>
          <a:p>
            <a:pPr>
              <a:buNone/>
            </a:pPr>
            <a:r>
              <a:rPr lang="en-US" sz="1400" dirty="0" smtClean="0"/>
              <a:t>		Ramesh    </a:t>
            </a:r>
            <a:r>
              <a:rPr lang="en-US" sz="1400" dirty="0" smtClean="0"/>
              <a:t>32 *</a:t>
            </a:r>
          </a:p>
          <a:p>
            <a:pPr>
              <a:buNone/>
            </a:pPr>
            <a:r>
              <a:rPr lang="en-US" sz="1400" dirty="0" smtClean="0"/>
              <a:t>		Sita      </a:t>
            </a:r>
            <a:r>
              <a:rPr lang="en-US" sz="1400" dirty="0" smtClean="0"/>
              <a:t>26</a:t>
            </a:r>
          </a:p>
          <a:p>
            <a:pPr>
              <a:buNone/>
            </a:pPr>
            <a:r>
              <a:rPr lang="en-US" sz="1400" dirty="0" smtClean="0"/>
              <a:t>		</a:t>
            </a:r>
            <a:r>
              <a:rPr lang="en-US" sz="1400" dirty="0" err="1" smtClean="0"/>
              <a:t>Geeta</a:t>
            </a:r>
            <a:r>
              <a:rPr lang="en-US" sz="1400" dirty="0" smtClean="0"/>
              <a:t>     </a:t>
            </a:r>
            <a:r>
              <a:rPr lang="en-US" sz="1400" dirty="0" smtClean="0"/>
              <a:t>23 *</a:t>
            </a:r>
          </a:p>
          <a:p>
            <a:pPr>
              <a:buNone/>
            </a:pPr>
            <a:r>
              <a:rPr lang="en-US" sz="1400" dirty="0" smtClean="0"/>
              <a:t>		</a:t>
            </a:r>
            <a:r>
              <a:rPr lang="en-US" sz="1400" dirty="0" err="1" smtClean="0"/>
              <a:t>Sudesh</a:t>
            </a:r>
            <a:r>
              <a:rPr lang="en-US" sz="1400" dirty="0" smtClean="0"/>
              <a:t>    </a:t>
            </a:r>
            <a:r>
              <a:rPr lang="en-US" sz="1400" dirty="0" smtClean="0"/>
              <a:t>32</a:t>
            </a:r>
          </a:p>
          <a:p>
            <a:pPr>
              <a:buNone/>
            </a:pPr>
            <a:r>
              <a:rPr lang="en-US" sz="1400" dirty="0" smtClean="0"/>
              <a:t>		</a:t>
            </a:r>
            <a:r>
              <a:rPr lang="en-US" sz="1400" dirty="0" err="1" smtClean="0"/>
              <a:t>Aamir</a:t>
            </a:r>
            <a:r>
              <a:rPr lang="en-US" sz="1400" dirty="0" smtClean="0"/>
              <a:t>     </a:t>
            </a:r>
            <a:r>
              <a:rPr lang="en-US" sz="1400" dirty="0" smtClean="0"/>
              <a:t>31</a:t>
            </a:r>
          </a:p>
          <a:p>
            <a:pPr>
              <a:buNone/>
            </a:pPr>
            <a:r>
              <a:rPr lang="en-US" sz="1400" dirty="0" smtClean="0"/>
              <a:t>		</a:t>
            </a:r>
            <a:r>
              <a:rPr lang="en-US" sz="1400" dirty="0" err="1" smtClean="0"/>
              <a:t>Gita</a:t>
            </a:r>
            <a:r>
              <a:rPr lang="en-US" sz="1400" dirty="0" smtClean="0"/>
              <a:t>      </a:t>
            </a:r>
            <a:r>
              <a:rPr lang="en-US" sz="1400" dirty="0" smtClean="0"/>
              <a:t>29 *</a:t>
            </a:r>
          </a:p>
          <a:p>
            <a:pPr>
              <a:buNone/>
            </a:pPr>
            <a:r>
              <a:rPr lang="en-US" sz="1400" dirty="0" smtClean="0"/>
              <a:t>		Sohail    </a:t>
            </a:r>
            <a:r>
              <a:rPr lang="en-US" sz="1400" dirty="0" smtClean="0"/>
              <a:t>25</a:t>
            </a:r>
          </a:p>
          <a:p>
            <a:pPr>
              <a:buNone/>
            </a:pPr>
            <a:r>
              <a:rPr lang="en-US" sz="1400" dirty="0" smtClean="0"/>
              <a:t>		</a:t>
            </a:r>
            <a:r>
              <a:rPr lang="en-US" sz="1400" dirty="0" err="1" smtClean="0"/>
              <a:t>Suhana</a:t>
            </a:r>
            <a:r>
              <a:rPr lang="en-US" sz="1400" dirty="0" smtClean="0"/>
              <a:t>    </a:t>
            </a:r>
            <a:r>
              <a:rPr lang="en-US" sz="1400" dirty="0" smtClean="0"/>
              <a:t>22</a:t>
            </a:r>
            <a:endParaRPr lang="en-US" sz="1400" dirty="0"/>
          </a:p>
        </p:txBody>
      </p:sp>
      <p:sp>
        <p:nvSpPr>
          <p:cNvPr id="5" name="Rectangle 3"/>
          <p:cNvSpPr>
            <a:spLocks noGrp="1"/>
          </p:cNvSpPr>
          <p:nvPr>
            <p:ph type="title"/>
          </p:nvPr>
        </p:nvSpPr>
        <p:spPr>
          <a:noFill/>
        </p:spPr>
        <p:txBody>
          <a:bodyPr>
            <a:normAutofit/>
          </a:bodyPr>
          <a:lstStyle/>
          <a:p>
            <a:r>
              <a:rPr lang="en-US" sz="1300" dirty="0" smtClean="0">
                <a:latin typeface="Candara"/>
              </a:rPr>
              <a:t>1. 10: Logical and Physical records</a:t>
            </a:r>
            <a:br>
              <a:rPr lang="en-US" sz="1300" dirty="0" smtClean="0">
                <a:latin typeface="Candara"/>
              </a:rPr>
            </a:br>
            <a:r>
              <a:rPr lang="en-US" sz="300" dirty="0" smtClean="0">
                <a:latin typeface="Candara"/>
              </a:rPr>
              <a:t/>
            </a:r>
            <a:br>
              <a:rPr lang="en-US" sz="300" dirty="0" smtClean="0">
                <a:latin typeface="Candara"/>
              </a:rPr>
            </a:br>
            <a:r>
              <a:rPr lang="en-US" sz="2400" dirty="0" smtClean="0">
                <a:latin typeface="Candara"/>
              </a:rPr>
              <a:t> </a:t>
            </a:r>
            <a:r>
              <a:rPr lang="en-US" sz="2400" dirty="0" err="1" smtClean="0">
                <a:latin typeface="Candara"/>
              </a:rPr>
              <a:t>Continueif</a:t>
            </a:r>
            <a:r>
              <a:rPr lang="en-US" sz="2400" dirty="0" smtClean="0">
                <a:latin typeface="Candara"/>
              </a:rPr>
              <a:t> to combine </a:t>
            </a:r>
            <a:r>
              <a:rPr lang="en-US" sz="2400" dirty="0" smtClean="0">
                <a:latin typeface="Candara"/>
              </a:rPr>
              <a:t>Physi</a:t>
            </a:r>
            <a:r>
              <a:rPr lang="en-US" sz="2400" dirty="0" smtClean="0">
                <a:latin typeface="Candara"/>
              </a:rPr>
              <a:t>cal records</a:t>
            </a:r>
            <a:endParaRPr lang="en-US" sz="2400" b="1" dirty="0" smtClean="0">
              <a:latin typeface="Candara"/>
            </a:endParaRPr>
          </a:p>
        </p:txBody>
      </p:sp>
    </p:spTree>
    <p:extLst>
      <p:ext uri="{BB962C8B-B14F-4D97-AF65-F5344CB8AC3E}">
        <p14:creationId xmlns="" xmlns:p14="http://schemas.microsoft.com/office/powerpoint/2010/main" val="11181558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180475" y="962527"/>
            <a:ext cx="8963525" cy="3789948"/>
          </a:xfrm>
        </p:spPr>
        <p:txBody>
          <a:bodyPr>
            <a:normAutofit/>
          </a:bodyPr>
          <a:lstStyle/>
          <a:p>
            <a:r>
              <a:rPr lang="en-US" sz="2000" dirty="0" smtClean="0"/>
              <a:t>Create a </a:t>
            </a:r>
            <a:r>
              <a:rPr lang="en-US" sz="2000" dirty="0" smtClean="0"/>
              <a:t>control file </a:t>
            </a:r>
            <a:r>
              <a:rPr lang="en-US" sz="2000" dirty="0" smtClean="0"/>
              <a:t>C9.ctl </a:t>
            </a:r>
            <a:r>
              <a:rPr lang="en-US" sz="2000" dirty="0" smtClean="0"/>
              <a:t>as follows :</a:t>
            </a:r>
          </a:p>
          <a:p>
            <a:pPr>
              <a:buNone/>
            </a:pPr>
            <a:r>
              <a:rPr lang="en-US" sz="1800" dirty="0" smtClean="0">
                <a:ln>
                  <a:solidFill>
                    <a:srgbClr val="00B0F0"/>
                  </a:solidFill>
                </a:ln>
                <a:solidFill>
                  <a:srgbClr val="00B0F0"/>
                </a:solidFill>
              </a:rPr>
              <a:t>		</a:t>
            </a:r>
            <a:r>
              <a:rPr lang="en-US" sz="1400" dirty="0" smtClean="0">
                <a:ln>
                  <a:solidFill>
                    <a:srgbClr val="00B0F0"/>
                  </a:solidFill>
                </a:ln>
                <a:solidFill>
                  <a:srgbClr val="00B0F0"/>
                </a:solidFill>
              </a:rPr>
              <a:t>Load </a:t>
            </a:r>
            <a:r>
              <a:rPr lang="en-US" sz="1400" dirty="0" smtClean="0">
                <a:ln>
                  <a:solidFill>
                    <a:srgbClr val="00B0F0"/>
                  </a:solidFill>
                </a:ln>
                <a:solidFill>
                  <a:srgbClr val="00B0F0"/>
                </a:solidFill>
              </a:rPr>
              <a:t>Data</a:t>
            </a:r>
          </a:p>
          <a:p>
            <a:pPr>
              <a:buNone/>
            </a:pPr>
            <a:r>
              <a:rPr lang="en-US" sz="1400" dirty="0" smtClean="0">
                <a:ln>
                  <a:solidFill>
                    <a:srgbClr val="00B0F0"/>
                  </a:solidFill>
                </a:ln>
                <a:solidFill>
                  <a:srgbClr val="00B0F0"/>
                </a:solidFill>
              </a:rPr>
              <a:t>		</a:t>
            </a:r>
            <a:r>
              <a:rPr lang="en-US" sz="1400" dirty="0" err="1" smtClean="0">
                <a:ln>
                  <a:solidFill>
                    <a:srgbClr val="00B0F0"/>
                  </a:solidFill>
                </a:ln>
                <a:solidFill>
                  <a:srgbClr val="00B0F0"/>
                </a:solidFill>
              </a:rPr>
              <a:t>Infile</a:t>
            </a:r>
            <a:r>
              <a:rPr lang="en-US" sz="1400" dirty="0" smtClean="0">
                <a:ln>
                  <a:solidFill>
                    <a:srgbClr val="00B0F0"/>
                  </a:solidFill>
                </a:ln>
                <a:solidFill>
                  <a:srgbClr val="00B0F0"/>
                </a:solidFill>
              </a:rPr>
              <a:t> </a:t>
            </a:r>
            <a:r>
              <a:rPr lang="en-US" sz="1400" dirty="0" smtClean="0">
                <a:ln>
                  <a:solidFill>
                    <a:srgbClr val="00B0F0"/>
                  </a:solidFill>
                </a:ln>
                <a:solidFill>
                  <a:srgbClr val="00B0F0"/>
                </a:solidFill>
              </a:rPr>
              <a:t>'friends.txt' "</a:t>
            </a:r>
            <a:r>
              <a:rPr lang="en-US" sz="1400" dirty="0" err="1" smtClean="0">
                <a:ln>
                  <a:solidFill>
                    <a:srgbClr val="00B0F0"/>
                  </a:solidFill>
                </a:ln>
                <a:solidFill>
                  <a:srgbClr val="00B0F0"/>
                </a:solidFill>
              </a:rPr>
              <a:t>str</a:t>
            </a:r>
            <a:r>
              <a:rPr lang="en-US" sz="1400" dirty="0" smtClean="0">
                <a:ln>
                  <a:solidFill>
                    <a:srgbClr val="00B0F0"/>
                  </a:solidFill>
                </a:ln>
                <a:solidFill>
                  <a:srgbClr val="00B0F0"/>
                </a:solidFill>
              </a:rPr>
              <a:t> '\n'"</a:t>
            </a:r>
          </a:p>
          <a:p>
            <a:pPr>
              <a:buNone/>
            </a:pPr>
            <a:r>
              <a:rPr lang="en-US" sz="1400" dirty="0" smtClean="0">
                <a:ln>
                  <a:solidFill>
                    <a:srgbClr val="00B0F0"/>
                  </a:solidFill>
                </a:ln>
                <a:solidFill>
                  <a:srgbClr val="00B0F0"/>
                </a:solidFill>
              </a:rPr>
              <a:t>		truncate</a:t>
            </a:r>
            <a:endParaRPr lang="en-US" sz="1400" dirty="0" smtClean="0">
              <a:ln>
                <a:solidFill>
                  <a:srgbClr val="00B0F0"/>
                </a:solidFill>
              </a:ln>
              <a:solidFill>
                <a:srgbClr val="00B0F0"/>
              </a:solidFill>
            </a:endParaRPr>
          </a:p>
          <a:p>
            <a:pPr>
              <a:buNone/>
            </a:pPr>
            <a:r>
              <a:rPr lang="en-US" sz="1400" dirty="0" smtClean="0">
                <a:ln>
                  <a:solidFill>
                    <a:srgbClr val="00B0F0"/>
                  </a:solidFill>
                </a:ln>
                <a:solidFill>
                  <a:srgbClr val="00B0F0"/>
                </a:solidFill>
              </a:rPr>
              <a:t>		</a:t>
            </a:r>
            <a:r>
              <a:rPr lang="en-US" sz="1400" dirty="0" err="1" smtClean="0">
                <a:ln>
                  <a:solidFill>
                    <a:srgbClr val="00B0F0"/>
                  </a:solidFill>
                </a:ln>
                <a:solidFill>
                  <a:srgbClr val="00B0F0"/>
                </a:solidFill>
              </a:rPr>
              <a:t>continueif</a:t>
            </a:r>
            <a:r>
              <a:rPr lang="en-US" sz="1400" dirty="0" smtClean="0">
                <a:ln>
                  <a:solidFill>
                    <a:srgbClr val="00B0F0"/>
                  </a:solidFill>
                </a:ln>
                <a:solidFill>
                  <a:srgbClr val="00B0F0"/>
                </a:solidFill>
              </a:rPr>
              <a:t> </a:t>
            </a:r>
            <a:r>
              <a:rPr lang="en-US" sz="1400" dirty="0" smtClean="0">
                <a:ln>
                  <a:solidFill>
                    <a:srgbClr val="00B0F0"/>
                  </a:solidFill>
                </a:ln>
                <a:solidFill>
                  <a:srgbClr val="00B0F0"/>
                </a:solidFill>
              </a:rPr>
              <a:t>this (14)='*'</a:t>
            </a:r>
          </a:p>
          <a:p>
            <a:pPr>
              <a:buNone/>
            </a:pPr>
            <a:r>
              <a:rPr lang="en-US" sz="1400" dirty="0" smtClean="0">
                <a:ln>
                  <a:solidFill>
                    <a:srgbClr val="00B0F0"/>
                  </a:solidFill>
                </a:ln>
                <a:solidFill>
                  <a:srgbClr val="00B0F0"/>
                </a:solidFill>
              </a:rPr>
              <a:t>		Into </a:t>
            </a:r>
            <a:r>
              <a:rPr lang="en-US" sz="1400" dirty="0" smtClean="0">
                <a:ln>
                  <a:solidFill>
                    <a:srgbClr val="00B0F0"/>
                  </a:solidFill>
                </a:ln>
                <a:solidFill>
                  <a:srgbClr val="00B0F0"/>
                </a:solidFill>
              </a:rPr>
              <a:t>table friends</a:t>
            </a:r>
          </a:p>
          <a:p>
            <a:pPr>
              <a:buNone/>
            </a:pPr>
            <a:r>
              <a:rPr lang="en-US" sz="1400" dirty="0" smtClean="0">
                <a:ln>
                  <a:solidFill>
                    <a:srgbClr val="00B0F0"/>
                  </a:solidFill>
                </a:ln>
                <a:solidFill>
                  <a:srgbClr val="00B0F0"/>
                </a:solidFill>
              </a:rPr>
              <a:t>		(</a:t>
            </a:r>
            <a:r>
              <a:rPr lang="en-US" sz="1400" dirty="0" err="1" smtClean="0">
                <a:ln>
                  <a:solidFill>
                    <a:srgbClr val="00B0F0"/>
                  </a:solidFill>
                </a:ln>
                <a:solidFill>
                  <a:srgbClr val="00B0F0"/>
                </a:solidFill>
              </a:rPr>
              <a:t>frnd_name</a:t>
            </a:r>
            <a:r>
              <a:rPr lang="en-US" sz="1400" dirty="0" smtClean="0">
                <a:ln>
                  <a:solidFill>
                    <a:srgbClr val="00B0F0"/>
                  </a:solidFill>
                </a:ln>
                <a:solidFill>
                  <a:srgbClr val="00B0F0"/>
                </a:solidFill>
              </a:rPr>
              <a:t> position(1:10) char,</a:t>
            </a:r>
          </a:p>
          <a:p>
            <a:pPr>
              <a:buNone/>
            </a:pPr>
            <a:r>
              <a:rPr lang="en-US" sz="1400" dirty="0" smtClean="0">
                <a:ln>
                  <a:solidFill>
                    <a:srgbClr val="00B0F0"/>
                  </a:solidFill>
                </a:ln>
                <a:solidFill>
                  <a:srgbClr val="00B0F0"/>
                </a:solidFill>
              </a:rPr>
              <a:t>		</a:t>
            </a:r>
            <a:r>
              <a:rPr lang="en-US" sz="1400" dirty="0" err="1" smtClean="0">
                <a:ln>
                  <a:solidFill>
                    <a:srgbClr val="00B0F0"/>
                  </a:solidFill>
                </a:ln>
                <a:solidFill>
                  <a:srgbClr val="00B0F0"/>
                </a:solidFill>
              </a:rPr>
              <a:t>frnd_age</a:t>
            </a:r>
            <a:r>
              <a:rPr lang="en-US" sz="1400" dirty="0" smtClean="0">
                <a:ln>
                  <a:solidFill>
                    <a:srgbClr val="00B0F0"/>
                  </a:solidFill>
                </a:ln>
                <a:solidFill>
                  <a:srgbClr val="00B0F0"/>
                </a:solidFill>
              </a:rPr>
              <a:t> </a:t>
            </a:r>
            <a:r>
              <a:rPr lang="en-US" sz="1400" dirty="0" smtClean="0">
                <a:ln>
                  <a:solidFill>
                    <a:srgbClr val="00B0F0"/>
                  </a:solidFill>
                </a:ln>
                <a:solidFill>
                  <a:srgbClr val="00B0F0"/>
                </a:solidFill>
              </a:rPr>
              <a:t>position(11:12) ,</a:t>
            </a:r>
          </a:p>
          <a:p>
            <a:pPr>
              <a:buNone/>
            </a:pPr>
            <a:r>
              <a:rPr lang="en-US" sz="1400" dirty="0" smtClean="0">
                <a:ln>
                  <a:solidFill>
                    <a:srgbClr val="00B0F0"/>
                  </a:solidFill>
                </a:ln>
                <a:solidFill>
                  <a:srgbClr val="00B0F0"/>
                </a:solidFill>
              </a:rPr>
              <a:t>		</a:t>
            </a:r>
            <a:r>
              <a:rPr lang="en-US" sz="1400" dirty="0" err="1" smtClean="0">
                <a:ln>
                  <a:solidFill>
                    <a:srgbClr val="00B0F0"/>
                  </a:solidFill>
                </a:ln>
                <a:solidFill>
                  <a:srgbClr val="00B0F0"/>
                </a:solidFill>
              </a:rPr>
              <a:t>spouse_name</a:t>
            </a:r>
            <a:r>
              <a:rPr lang="en-US" sz="1400" dirty="0" smtClean="0">
                <a:ln>
                  <a:solidFill>
                    <a:srgbClr val="00B0F0"/>
                  </a:solidFill>
                </a:ln>
                <a:solidFill>
                  <a:srgbClr val="00B0F0"/>
                </a:solidFill>
              </a:rPr>
              <a:t> </a:t>
            </a:r>
            <a:r>
              <a:rPr lang="en-US" sz="1400" dirty="0" smtClean="0">
                <a:ln>
                  <a:solidFill>
                    <a:srgbClr val="00B0F0"/>
                  </a:solidFill>
                </a:ln>
                <a:solidFill>
                  <a:srgbClr val="00B0F0"/>
                </a:solidFill>
              </a:rPr>
              <a:t>position(15:24) char,</a:t>
            </a:r>
          </a:p>
          <a:p>
            <a:pPr>
              <a:buNone/>
            </a:pPr>
            <a:r>
              <a:rPr lang="en-US" sz="1400" dirty="0" smtClean="0">
                <a:ln>
                  <a:solidFill>
                    <a:srgbClr val="00B0F0"/>
                  </a:solidFill>
                </a:ln>
                <a:solidFill>
                  <a:srgbClr val="00B0F0"/>
                </a:solidFill>
              </a:rPr>
              <a:t>		</a:t>
            </a:r>
            <a:r>
              <a:rPr lang="en-US" sz="1400" dirty="0" err="1" smtClean="0">
                <a:ln>
                  <a:solidFill>
                    <a:srgbClr val="00B0F0"/>
                  </a:solidFill>
                </a:ln>
                <a:solidFill>
                  <a:srgbClr val="00B0F0"/>
                </a:solidFill>
              </a:rPr>
              <a:t>spouse_age</a:t>
            </a:r>
            <a:r>
              <a:rPr lang="en-US" sz="1400" dirty="0" smtClean="0">
                <a:ln>
                  <a:solidFill>
                    <a:srgbClr val="00B0F0"/>
                  </a:solidFill>
                </a:ln>
                <a:solidFill>
                  <a:srgbClr val="00B0F0"/>
                </a:solidFill>
              </a:rPr>
              <a:t> </a:t>
            </a:r>
            <a:r>
              <a:rPr lang="en-US" sz="1400" dirty="0" smtClean="0">
                <a:ln>
                  <a:solidFill>
                    <a:srgbClr val="00B0F0"/>
                  </a:solidFill>
                </a:ln>
                <a:solidFill>
                  <a:srgbClr val="00B0F0"/>
                </a:solidFill>
              </a:rPr>
              <a:t>position(25:26</a:t>
            </a:r>
            <a:r>
              <a:rPr lang="en-US" sz="1400" dirty="0" smtClean="0">
                <a:ln>
                  <a:solidFill>
                    <a:srgbClr val="00B0F0"/>
                  </a:solidFill>
                </a:ln>
                <a:solidFill>
                  <a:srgbClr val="00B0F0"/>
                </a:solidFill>
              </a:rPr>
              <a:t>))</a:t>
            </a:r>
          </a:p>
          <a:p>
            <a:pPr>
              <a:buNone/>
            </a:pPr>
            <a:endParaRPr lang="en-US" sz="1400" dirty="0" smtClean="0">
              <a:ln>
                <a:solidFill>
                  <a:srgbClr val="00B0F0"/>
                </a:solidFill>
              </a:ln>
              <a:solidFill>
                <a:srgbClr val="00B0F0"/>
              </a:solidFill>
            </a:endParaRPr>
          </a:p>
          <a:p>
            <a:pPr algn="just"/>
            <a:r>
              <a:rPr lang="en-US" sz="1400" dirty="0" smtClean="0"/>
              <a:t>Go to command prompt and in the folder ‘d:\photos’, run the SQL LOADER :</a:t>
            </a:r>
          </a:p>
          <a:p>
            <a:pPr>
              <a:buNone/>
            </a:pPr>
            <a:r>
              <a:rPr lang="en-US" sz="1400" dirty="0" smtClean="0"/>
              <a:t>		</a:t>
            </a:r>
            <a:r>
              <a:rPr lang="en-US" sz="1600" dirty="0" smtClean="0">
                <a:ln>
                  <a:solidFill>
                    <a:srgbClr val="00B0F0"/>
                  </a:solidFill>
                </a:ln>
                <a:solidFill>
                  <a:srgbClr val="00B0F0"/>
                </a:solidFill>
              </a:rPr>
              <a:t>D:\photos&gt;</a:t>
            </a:r>
            <a:r>
              <a:rPr lang="en-US" sz="1600" dirty="0" err="1" smtClean="0">
                <a:ln>
                  <a:solidFill>
                    <a:srgbClr val="00B0F0"/>
                  </a:solidFill>
                </a:ln>
                <a:solidFill>
                  <a:srgbClr val="00B0F0"/>
                </a:solidFill>
              </a:rPr>
              <a:t>sqlldr</a:t>
            </a:r>
            <a:r>
              <a:rPr lang="en-US" sz="1600" dirty="0" smtClean="0">
                <a:ln>
                  <a:solidFill>
                    <a:srgbClr val="00B0F0"/>
                  </a:solidFill>
                </a:ln>
                <a:solidFill>
                  <a:srgbClr val="00B0F0"/>
                </a:solidFill>
              </a:rPr>
              <a:t> </a:t>
            </a:r>
            <a:r>
              <a:rPr lang="en-US" sz="1600" dirty="0" err="1" smtClean="0">
                <a:ln>
                  <a:solidFill>
                    <a:srgbClr val="00B0F0"/>
                  </a:solidFill>
                </a:ln>
                <a:solidFill>
                  <a:srgbClr val="00B0F0"/>
                </a:solidFill>
              </a:rPr>
              <a:t>scott</a:t>
            </a:r>
            <a:r>
              <a:rPr lang="en-US" sz="1600" dirty="0" smtClean="0">
                <a:ln>
                  <a:solidFill>
                    <a:srgbClr val="00B0F0"/>
                  </a:solidFill>
                </a:ln>
                <a:solidFill>
                  <a:srgbClr val="00B0F0"/>
                </a:solidFill>
              </a:rPr>
              <a:t>/tiger </a:t>
            </a:r>
            <a:r>
              <a:rPr lang="en-US" sz="1600" dirty="0" smtClean="0">
                <a:ln>
                  <a:solidFill>
                    <a:srgbClr val="00B0F0"/>
                  </a:solidFill>
                </a:ln>
                <a:solidFill>
                  <a:srgbClr val="00B0F0"/>
                </a:solidFill>
              </a:rPr>
              <a:t>control=c9.ctl</a:t>
            </a:r>
            <a:endParaRPr lang="en-US" sz="1600" dirty="0" smtClean="0">
              <a:ln>
                <a:solidFill>
                  <a:srgbClr val="00B0F0"/>
                </a:solidFill>
              </a:ln>
              <a:solidFill>
                <a:srgbClr val="00B0F0"/>
              </a:solidFill>
            </a:endParaRPr>
          </a:p>
          <a:p>
            <a:pPr>
              <a:buNone/>
            </a:pPr>
            <a:endParaRPr lang="en-US" sz="1400" dirty="0" smtClean="0">
              <a:ln>
                <a:solidFill>
                  <a:srgbClr val="00B0F0"/>
                </a:solidFill>
              </a:ln>
              <a:solidFill>
                <a:srgbClr val="00B0F0"/>
              </a:solidFill>
            </a:endParaRPr>
          </a:p>
        </p:txBody>
      </p:sp>
      <p:sp>
        <p:nvSpPr>
          <p:cNvPr id="5" name="Rectangle 3"/>
          <p:cNvSpPr>
            <a:spLocks noGrp="1"/>
          </p:cNvSpPr>
          <p:nvPr>
            <p:ph type="title"/>
          </p:nvPr>
        </p:nvSpPr>
        <p:spPr>
          <a:noFill/>
        </p:spPr>
        <p:txBody>
          <a:bodyPr>
            <a:normAutofit/>
          </a:bodyPr>
          <a:lstStyle/>
          <a:p>
            <a:r>
              <a:rPr lang="en-US" sz="1300" dirty="0" smtClean="0">
                <a:latin typeface="Candara"/>
              </a:rPr>
              <a:t>1. 10: Logical and Physical records</a:t>
            </a:r>
            <a:br>
              <a:rPr lang="en-US" sz="1300" dirty="0" smtClean="0">
                <a:latin typeface="Candara"/>
              </a:rPr>
            </a:br>
            <a:r>
              <a:rPr lang="en-US" sz="300" dirty="0" smtClean="0">
                <a:latin typeface="Candara"/>
              </a:rPr>
              <a:t/>
            </a:r>
            <a:br>
              <a:rPr lang="en-US" sz="300" dirty="0" smtClean="0">
                <a:latin typeface="Candara"/>
              </a:rPr>
            </a:br>
            <a:r>
              <a:rPr lang="en-US" sz="2400" dirty="0" smtClean="0">
                <a:latin typeface="Candara"/>
              </a:rPr>
              <a:t> </a:t>
            </a:r>
            <a:r>
              <a:rPr lang="en-US" sz="2400" dirty="0" err="1" smtClean="0">
                <a:latin typeface="Candara"/>
              </a:rPr>
              <a:t>Continueif</a:t>
            </a:r>
            <a:r>
              <a:rPr lang="en-US" sz="2400" dirty="0" smtClean="0">
                <a:latin typeface="Candara"/>
              </a:rPr>
              <a:t> to combine </a:t>
            </a:r>
            <a:r>
              <a:rPr lang="en-US" sz="2400" dirty="0" smtClean="0">
                <a:latin typeface="Candara"/>
              </a:rPr>
              <a:t>Physi</a:t>
            </a:r>
            <a:r>
              <a:rPr lang="en-US" sz="2400" dirty="0" smtClean="0">
                <a:latin typeface="Candara"/>
              </a:rPr>
              <a:t>cal records			…..</a:t>
            </a:r>
            <a:r>
              <a:rPr lang="en-US" sz="2400" dirty="0" err="1" smtClean="0">
                <a:latin typeface="Candara"/>
              </a:rPr>
              <a:t>contd</a:t>
            </a:r>
            <a:endParaRPr lang="en-US" sz="2400" b="1" dirty="0" smtClean="0">
              <a:latin typeface="Candara"/>
            </a:endParaRPr>
          </a:p>
        </p:txBody>
      </p:sp>
    </p:spTree>
    <p:extLst>
      <p:ext uri="{BB962C8B-B14F-4D97-AF65-F5344CB8AC3E}">
        <p14:creationId xmlns="" xmlns:p14="http://schemas.microsoft.com/office/powerpoint/2010/main" val="11181558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180475" y="962527"/>
            <a:ext cx="8963525" cy="3789948"/>
          </a:xfrm>
        </p:spPr>
        <p:txBody>
          <a:bodyPr>
            <a:normAutofit/>
          </a:bodyPr>
          <a:lstStyle/>
          <a:p>
            <a:r>
              <a:rPr lang="en-US" sz="2000" dirty="0" smtClean="0"/>
              <a:t>Also, create a </a:t>
            </a:r>
            <a:r>
              <a:rPr lang="en-US" sz="2000" dirty="0" smtClean="0"/>
              <a:t>control file </a:t>
            </a:r>
            <a:r>
              <a:rPr lang="en-US" sz="2000" dirty="0" smtClean="0"/>
              <a:t>C91.ctl </a:t>
            </a:r>
            <a:r>
              <a:rPr lang="en-US" sz="2000" dirty="0" smtClean="0"/>
              <a:t>as follows :</a:t>
            </a:r>
          </a:p>
          <a:p>
            <a:pPr>
              <a:buNone/>
            </a:pPr>
            <a:r>
              <a:rPr lang="en-US" sz="1800" dirty="0" smtClean="0">
                <a:ln>
                  <a:solidFill>
                    <a:srgbClr val="00B0F0"/>
                  </a:solidFill>
                </a:ln>
                <a:solidFill>
                  <a:srgbClr val="00B0F0"/>
                </a:solidFill>
              </a:rPr>
              <a:t>		</a:t>
            </a:r>
            <a:r>
              <a:rPr lang="en-US" sz="1600" dirty="0" smtClean="0">
                <a:ln>
                  <a:solidFill>
                    <a:srgbClr val="00B0F0"/>
                  </a:solidFill>
                </a:ln>
                <a:solidFill>
                  <a:srgbClr val="00B0F0"/>
                </a:solidFill>
              </a:rPr>
              <a:t>Load Data</a:t>
            </a:r>
          </a:p>
          <a:p>
            <a:pPr>
              <a:buNone/>
            </a:pPr>
            <a:r>
              <a:rPr lang="en-US" sz="1600" dirty="0" smtClean="0">
                <a:ln>
                  <a:solidFill>
                    <a:srgbClr val="00B0F0"/>
                  </a:solidFill>
                </a:ln>
                <a:solidFill>
                  <a:srgbClr val="00B0F0"/>
                </a:solidFill>
              </a:rPr>
              <a:t>		</a:t>
            </a:r>
            <a:r>
              <a:rPr lang="en-US" sz="1600" dirty="0" err="1" smtClean="0">
                <a:ln>
                  <a:solidFill>
                    <a:srgbClr val="00B0F0"/>
                  </a:solidFill>
                </a:ln>
                <a:solidFill>
                  <a:srgbClr val="00B0F0"/>
                </a:solidFill>
              </a:rPr>
              <a:t>Infile</a:t>
            </a:r>
            <a:r>
              <a:rPr lang="en-US" sz="1600" dirty="0" smtClean="0">
                <a:ln>
                  <a:solidFill>
                    <a:srgbClr val="00B0F0"/>
                  </a:solidFill>
                </a:ln>
                <a:solidFill>
                  <a:srgbClr val="00B0F0"/>
                </a:solidFill>
              </a:rPr>
              <a:t> </a:t>
            </a:r>
            <a:r>
              <a:rPr lang="en-US" sz="1600" dirty="0" smtClean="0">
                <a:ln>
                  <a:solidFill>
                    <a:srgbClr val="00B0F0"/>
                  </a:solidFill>
                </a:ln>
                <a:solidFill>
                  <a:srgbClr val="00B0F0"/>
                </a:solidFill>
              </a:rPr>
              <a:t>'friends.txt' "</a:t>
            </a:r>
            <a:r>
              <a:rPr lang="en-US" sz="1600" dirty="0" err="1" smtClean="0">
                <a:ln>
                  <a:solidFill>
                    <a:srgbClr val="00B0F0"/>
                  </a:solidFill>
                </a:ln>
                <a:solidFill>
                  <a:srgbClr val="00B0F0"/>
                </a:solidFill>
              </a:rPr>
              <a:t>str</a:t>
            </a:r>
            <a:r>
              <a:rPr lang="en-US" sz="1600" dirty="0" smtClean="0">
                <a:ln>
                  <a:solidFill>
                    <a:srgbClr val="00B0F0"/>
                  </a:solidFill>
                </a:ln>
                <a:solidFill>
                  <a:srgbClr val="00B0F0"/>
                </a:solidFill>
              </a:rPr>
              <a:t> '\n'"</a:t>
            </a:r>
          </a:p>
          <a:p>
            <a:pPr>
              <a:buNone/>
            </a:pPr>
            <a:r>
              <a:rPr lang="en-US" sz="1600" dirty="0" smtClean="0">
                <a:ln>
                  <a:solidFill>
                    <a:srgbClr val="00B0F0"/>
                  </a:solidFill>
                </a:ln>
                <a:solidFill>
                  <a:srgbClr val="00B0F0"/>
                </a:solidFill>
              </a:rPr>
              <a:t>		truncate</a:t>
            </a:r>
            <a:endParaRPr lang="en-US" sz="1600" dirty="0" smtClean="0">
              <a:ln>
                <a:solidFill>
                  <a:srgbClr val="00B0F0"/>
                </a:solidFill>
              </a:ln>
              <a:solidFill>
                <a:srgbClr val="00B0F0"/>
              </a:solidFill>
            </a:endParaRPr>
          </a:p>
          <a:p>
            <a:pPr>
              <a:buNone/>
            </a:pPr>
            <a:r>
              <a:rPr lang="en-US" sz="1600" dirty="0" smtClean="0">
                <a:ln>
                  <a:solidFill>
                    <a:srgbClr val="00B0F0"/>
                  </a:solidFill>
                </a:ln>
                <a:solidFill>
                  <a:srgbClr val="00B0F0"/>
                </a:solidFill>
              </a:rPr>
              <a:t>		</a:t>
            </a:r>
            <a:r>
              <a:rPr lang="en-US" sz="1600" dirty="0" err="1" smtClean="0">
                <a:ln>
                  <a:solidFill>
                    <a:srgbClr val="00B0F0"/>
                  </a:solidFill>
                </a:ln>
                <a:solidFill>
                  <a:srgbClr val="00B0F0"/>
                </a:solidFill>
              </a:rPr>
              <a:t>continueif</a:t>
            </a:r>
            <a:r>
              <a:rPr lang="en-US" sz="1600" dirty="0" smtClean="0">
                <a:ln>
                  <a:solidFill>
                    <a:srgbClr val="00B0F0"/>
                  </a:solidFill>
                </a:ln>
                <a:solidFill>
                  <a:srgbClr val="00B0F0"/>
                </a:solidFill>
              </a:rPr>
              <a:t> </a:t>
            </a:r>
            <a:r>
              <a:rPr lang="en-US" sz="1600" dirty="0" smtClean="0">
                <a:ln>
                  <a:solidFill>
                    <a:srgbClr val="00B0F0"/>
                  </a:solidFill>
                </a:ln>
                <a:solidFill>
                  <a:srgbClr val="00B0F0"/>
                </a:solidFill>
              </a:rPr>
              <a:t>this (14)='*'</a:t>
            </a:r>
          </a:p>
          <a:p>
            <a:pPr>
              <a:buNone/>
            </a:pPr>
            <a:r>
              <a:rPr lang="en-US" sz="1600" dirty="0" smtClean="0">
                <a:ln>
                  <a:solidFill>
                    <a:srgbClr val="00B0F0"/>
                  </a:solidFill>
                </a:ln>
                <a:solidFill>
                  <a:srgbClr val="00B0F0"/>
                </a:solidFill>
              </a:rPr>
              <a:t>		Into </a:t>
            </a:r>
            <a:r>
              <a:rPr lang="en-US" sz="1600" dirty="0" smtClean="0">
                <a:ln>
                  <a:solidFill>
                    <a:srgbClr val="00B0F0"/>
                  </a:solidFill>
                </a:ln>
                <a:solidFill>
                  <a:srgbClr val="00B0F0"/>
                </a:solidFill>
              </a:rPr>
              <a:t>table friends</a:t>
            </a:r>
          </a:p>
          <a:p>
            <a:pPr>
              <a:buNone/>
            </a:pPr>
            <a:r>
              <a:rPr lang="en-US" sz="1600" dirty="0" smtClean="0">
                <a:ln>
                  <a:solidFill>
                    <a:srgbClr val="00B0F0"/>
                  </a:solidFill>
                </a:ln>
                <a:solidFill>
                  <a:srgbClr val="00B0F0"/>
                </a:solidFill>
              </a:rPr>
              <a:t>		(</a:t>
            </a:r>
            <a:r>
              <a:rPr lang="en-US" sz="1600" dirty="0" err="1" smtClean="0">
                <a:ln>
                  <a:solidFill>
                    <a:srgbClr val="00B0F0"/>
                  </a:solidFill>
                </a:ln>
                <a:solidFill>
                  <a:srgbClr val="00B0F0"/>
                </a:solidFill>
              </a:rPr>
              <a:t>frnd_name</a:t>
            </a:r>
            <a:r>
              <a:rPr lang="en-US" sz="1600" dirty="0" smtClean="0">
                <a:ln>
                  <a:solidFill>
                    <a:srgbClr val="00B0F0"/>
                  </a:solidFill>
                </a:ln>
                <a:solidFill>
                  <a:srgbClr val="00B0F0"/>
                </a:solidFill>
              </a:rPr>
              <a:t> position(1:10) char,</a:t>
            </a:r>
          </a:p>
          <a:p>
            <a:pPr>
              <a:buNone/>
            </a:pPr>
            <a:r>
              <a:rPr lang="en-US" sz="1600" dirty="0" smtClean="0">
                <a:ln>
                  <a:solidFill>
                    <a:srgbClr val="00B0F0"/>
                  </a:solidFill>
                </a:ln>
                <a:solidFill>
                  <a:srgbClr val="00B0F0"/>
                </a:solidFill>
              </a:rPr>
              <a:t>		</a:t>
            </a:r>
            <a:r>
              <a:rPr lang="en-US" sz="1600" dirty="0" err="1" smtClean="0">
                <a:ln>
                  <a:solidFill>
                    <a:srgbClr val="00B0F0"/>
                  </a:solidFill>
                </a:ln>
                <a:solidFill>
                  <a:srgbClr val="00B0F0"/>
                </a:solidFill>
              </a:rPr>
              <a:t>frnd_age</a:t>
            </a:r>
            <a:r>
              <a:rPr lang="en-US" sz="1600" dirty="0" smtClean="0">
                <a:ln>
                  <a:solidFill>
                    <a:srgbClr val="00B0F0"/>
                  </a:solidFill>
                </a:ln>
                <a:solidFill>
                  <a:srgbClr val="00B0F0"/>
                </a:solidFill>
              </a:rPr>
              <a:t> </a:t>
            </a:r>
            <a:r>
              <a:rPr lang="en-US" sz="1600" dirty="0" smtClean="0">
                <a:ln>
                  <a:solidFill>
                    <a:srgbClr val="00B0F0"/>
                  </a:solidFill>
                </a:ln>
                <a:solidFill>
                  <a:srgbClr val="00B0F0"/>
                </a:solidFill>
              </a:rPr>
              <a:t>position(11:12) integer external(1),</a:t>
            </a:r>
          </a:p>
          <a:p>
            <a:pPr>
              <a:buNone/>
            </a:pPr>
            <a:r>
              <a:rPr lang="en-US" sz="1600" dirty="0" smtClean="0">
                <a:ln>
                  <a:solidFill>
                    <a:srgbClr val="00B0F0"/>
                  </a:solidFill>
                </a:ln>
                <a:solidFill>
                  <a:srgbClr val="00B0F0"/>
                </a:solidFill>
              </a:rPr>
              <a:t>		</a:t>
            </a:r>
            <a:r>
              <a:rPr lang="en-US" sz="1600" dirty="0" err="1" smtClean="0">
                <a:ln>
                  <a:solidFill>
                    <a:srgbClr val="00B0F0"/>
                  </a:solidFill>
                </a:ln>
                <a:solidFill>
                  <a:srgbClr val="00B0F0"/>
                </a:solidFill>
              </a:rPr>
              <a:t>spouse_name</a:t>
            </a:r>
            <a:r>
              <a:rPr lang="en-US" sz="1600" dirty="0" smtClean="0">
                <a:ln>
                  <a:solidFill>
                    <a:srgbClr val="00B0F0"/>
                  </a:solidFill>
                </a:ln>
                <a:solidFill>
                  <a:srgbClr val="00B0F0"/>
                </a:solidFill>
              </a:rPr>
              <a:t> </a:t>
            </a:r>
            <a:r>
              <a:rPr lang="en-US" sz="1600" dirty="0" smtClean="0">
                <a:ln>
                  <a:solidFill>
                    <a:srgbClr val="00B0F0"/>
                  </a:solidFill>
                </a:ln>
                <a:solidFill>
                  <a:srgbClr val="00B0F0"/>
                </a:solidFill>
              </a:rPr>
              <a:t>position(15:24) char,</a:t>
            </a:r>
          </a:p>
          <a:p>
            <a:pPr>
              <a:buNone/>
            </a:pPr>
            <a:r>
              <a:rPr lang="en-US" sz="1600" dirty="0" smtClean="0">
                <a:ln>
                  <a:solidFill>
                    <a:srgbClr val="00B0F0"/>
                  </a:solidFill>
                </a:ln>
                <a:solidFill>
                  <a:srgbClr val="00B0F0"/>
                </a:solidFill>
              </a:rPr>
              <a:t>		</a:t>
            </a:r>
            <a:r>
              <a:rPr lang="en-US" sz="1600" dirty="0" err="1" smtClean="0">
                <a:ln>
                  <a:solidFill>
                    <a:srgbClr val="00B0F0"/>
                  </a:solidFill>
                </a:ln>
                <a:solidFill>
                  <a:srgbClr val="00B0F0"/>
                </a:solidFill>
              </a:rPr>
              <a:t>spouse_age</a:t>
            </a:r>
            <a:r>
              <a:rPr lang="en-US" sz="1600" dirty="0" smtClean="0">
                <a:ln>
                  <a:solidFill>
                    <a:srgbClr val="00B0F0"/>
                  </a:solidFill>
                </a:ln>
                <a:solidFill>
                  <a:srgbClr val="00B0F0"/>
                </a:solidFill>
              </a:rPr>
              <a:t> </a:t>
            </a:r>
            <a:r>
              <a:rPr lang="en-US" sz="1600" dirty="0" smtClean="0">
                <a:ln>
                  <a:solidFill>
                    <a:srgbClr val="00B0F0"/>
                  </a:solidFill>
                </a:ln>
                <a:solidFill>
                  <a:srgbClr val="00B0F0"/>
                </a:solidFill>
              </a:rPr>
              <a:t>position(25:26) integer external(1))</a:t>
            </a:r>
          </a:p>
          <a:p>
            <a:pPr algn="just"/>
            <a:r>
              <a:rPr lang="en-US" sz="1400" dirty="0" smtClean="0"/>
              <a:t>Go </a:t>
            </a:r>
            <a:r>
              <a:rPr lang="en-US" sz="1400" dirty="0" smtClean="0"/>
              <a:t>to command prompt and in the folder ‘d:\photos’, run the SQL LOADER :</a:t>
            </a:r>
          </a:p>
          <a:p>
            <a:pPr>
              <a:buNone/>
            </a:pPr>
            <a:r>
              <a:rPr lang="en-US" sz="1400" dirty="0" smtClean="0"/>
              <a:t>		</a:t>
            </a:r>
            <a:r>
              <a:rPr lang="en-US" sz="1600" dirty="0" smtClean="0">
                <a:ln>
                  <a:solidFill>
                    <a:srgbClr val="00B0F0"/>
                  </a:solidFill>
                </a:ln>
                <a:solidFill>
                  <a:srgbClr val="00B0F0"/>
                </a:solidFill>
              </a:rPr>
              <a:t>D:\photos&gt;</a:t>
            </a:r>
            <a:r>
              <a:rPr lang="en-US" sz="1600" dirty="0" err="1" smtClean="0">
                <a:ln>
                  <a:solidFill>
                    <a:srgbClr val="00B0F0"/>
                  </a:solidFill>
                </a:ln>
                <a:solidFill>
                  <a:srgbClr val="00B0F0"/>
                </a:solidFill>
              </a:rPr>
              <a:t>sqlldr</a:t>
            </a:r>
            <a:r>
              <a:rPr lang="en-US" sz="1600" dirty="0" smtClean="0">
                <a:ln>
                  <a:solidFill>
                    <a:srgbClr val="00B0F0"/>
                  </a:solidFill>
                </a:ln>
                <a:solidFill>
                  <a:srgbClr val="00B0F0"/>
                </a:solidFill>
              </a:rPr>
              <a:t> </a:t>
            </a:r>
            <a:r>
              <a:rPr lang="en-US" sz="1600" dirty="0" err="1" smtClean="0">
                <a:ln>
                  <a:solidFill>
                    <a:srgbClr val="00B0F0"/>
                  </a:solidFill>
                </a:ln>
                <a:solidFill>
                  <a:srgbClr val="00B0F0"/>
                </a:solidFill>
              </a:rPr>
              <a:t>scott</a:t>
            </a:r>
            <a:r>
              <a:rPr lang="en-US" sz="1600" dirty="0" smtClean="0">
                <a:ln>
                  <a:solidFill>
                    <a:srgbClr val="00B0F0"/>
                  </a:solidFill>
                </a:ln>
                <a:solidFill>
                  <a:srgbClr val="00B0F0"/>
                </a:solidFill>
              </a:rPr>
              <a:t>/tiger </a:t>
            </a:r>
            <a:r>
              <a:rPr lang="en-US" sz="1600" dirty="0" smtClean="0">
                <a:ln>
                  <a:solidFill>
                    <a:srgbClr val="00B0F0"/>
                  </a:solidFill>
                </a:ln>
                <a:solidFill>
                  <a:srgbClr val="00B0F0"/>
                </a:solidFill>
              </a:rPr>
              <a:t>control=c91.ctl</a:t>
            </a:r>
            <a:endParaRPr lang="en-US" sz="1600" dirty="0" smtClean="0">
              <a:ln>
                <a:solidFill>
                  <a:srgbClr val="00B0F0"/>
                </a:solidFill>
              </a:ln>
              <a:solidFill>
                <a:srgbClr val="00B0F0"/>
              </a:solidFill>
            </a:endParaRPr>
          </a:p>
          <a:p>
            <a:r>
              <a:rPr lang="en-US" sz="1400" dirty="0" smtClean="0"/>
              <a:t>Only the first digit of the age gets copied with a warning to the table because of the </a:t>
            </a:r>
            <a:r>
              <a:rPr lang="en-US" sz="1400" b="1" dirty="0" smtClean="0"/>
              <a:t>integer external(1)</a:t>
            </a:r>
            <a:r>
              <a:rPr lang="en-US" sz="1400" dirty="0" smtClean="0"/>
              <a:t> option</a:t>
            </a:r>
            <a:endParaRPr lang="en-US" sz="1400" dirty="0" smtClean="0">
              <a:ln>
                <a:solidFill>
                  <a:srgbClr val="00B0F0"/>
                </a:solidFill>
              </a:ln>
              <a:solidFill>
                <a:srgbClr val="00B0F0"/>
              </a:solidFill>
            </a:endParaRPr>
          </a:p>
        </p:txBody>
      </p:sp>
      <p:sp>
        <p:nvSpPr>
          <p:cNvPr id="5" name="Rectangle 3"/>
          <p:cNvSpPr>
            <a:spLocks noGrp="1"/>
          </p:cNvSpPr>
          <p:nvPr>
            <p:ph type="title"/>
          </p:nvPr>
        </p:nvSpPr>
        <p:spPr>
          <a:noFill/>
        </p:spPr>
        <p:txBody>
          <a:bodyPr>
            <a:normAutofit/>
          </a:bodyPr>
          <a:lstStyle/>
          <a:p>
            <a:r>
              <a:rPr lang="en-US" sz="1300" dirty="0" smtClean="0">
                <a:latin typeface="Candara"/>
              </a:rPr>
              <a:t>1. 10: Logical and Physical records</a:t>
            </a:r>
            <a:br>
              <a:rPr lang="en-US" sz="1300" dirty="0" smtClean="0">
                <a:latin typeface="Candara"/>
              </a:rPr>
            </a:br>
            <a:r>
              <a:rPr lang="en-US" sz="300" dirty="0" smtClean="0">
                <a:latin typeface="Candara"/>
              </a:rPr>
              <a:t/>
            </a:r>
            <a:br>
              <a:rPr lang="en-US" sz="300" dirty="0" smtClean="0">
                <a:latin typeface="Candara"/>
              </a:rPr>
            </a:br>
            <a:r>
              <a:rPr lang="en-US" sz="2400" dirty="0" smtClean="0">
                <a:latin typeface="Candara"/>
              </a:rPr>
              <a:t> </a:t>
            </a:r>
            <a:r>
              <a:rPr lang="en-US" sz="2400" dirty="0" err="1" smtClean="0">
                <a:latin typeface="Candara"/>
              </a:rPr>
              <a:t>Continueif</a:t>
            </a:r>
            <a:r>
              <a:rPr lang="en-US" sz="2400" dirty="0" smtClean="0">
                <a:latin typeface="Candara"/>
              </a:rPr>
              <a:t> to combine </a:t>
            </a:r>
            <a:r>
              <a:rPr lang="en-US" sz="2400" dirty="0" smtClean="0">
                <a:latin typeface="Candara"/>
              </a:rPr>
              <a:t>Physi</a:t>
            </a:r>
            <a:r>
              <a:rPr lang="en-US" sz="2400" dirty="0" smtClean="0">
                <a:latin typeface="Candara"/>
              </a:rPr>
              <a:t>cal records			…..</a:t>
            </a:r>
            <a:r>
              <a:rPr lang="en-US" sz="2400" dirty="0" err="1" smtClean="0">
                <a:latin typeface="Candara"/>
              </a:rPr>
              <a:t>contd</a:t>
            </a:r>
            <a:endParaRPr lang="en-US" sz="2400" b="1" dirty="0" smtClean="0">
              <a:latin typeface="Candara"/>
            </a:endParaRPr>
          </a:p>
        </p:txBody>
      </p:sp>
    </p:spTree>
    <p:extLst>
      <p:ext uri="{BB962C8B-B14F-4D97-AF65-F5344CB8AC3E}">
        <p14:creationId xmlns="" xmlns:p14="http://schemas.microsoft.com/office/powerpoint/2010/main" val="11181558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180475" y="962527"/>
            <a:ext cx="8963525" cy="3789948"/>
          </a:xfrm>
        </p:spPr>
        <p:txBody>
          <a:bodyPr>
            <a:normAutofit/>
          </a:bodyPr>
          <a:lstStyle/>
          <a:p>
            <a:r>
              <a:rPr lang="en-US" sz="1800" dirty="0" smtClean="0"/>
              <a:t>Create the following table :</a:t>
            </a:r>
          </a:p>
          <a:p>
            <a:pPr algn="just">
              <a:buNone/>
            </a:pPr>
            <a:r>
              <a:rPr lang="en-US" sz="1800" dirty="0" smtClean="0"/>
              <a:t>	</a:t>
            </a:r>
            <a:r>
              <a:rPr lang="en-US" sz="2000" dirty="0" smtClean="0">
                <a:ln>
                  <a:solidFill>
                    <a:srgbClr val="00B0F0"/>
                  </a:solidFill>
                </a:ln>
                <a:solidFill>
                  <a:srgbClr val="00B0F0"/>
                </a:solidFill>
              </a:rPr>
              <a:t>create </a:t>
            </a:r>
            <a:r>
              <a:rPr lang="en-US" sz="2000" dirty="0" smtClean="0">
                <a:ln>
                  <a:solidFill>
                    <a:srgbClr val="00B0F0"/>
                  </a:solidFill>
                </a:ln>
                <a:solidFill>
                  <a:srgbClr val="00B0F0"/>
                </a:solidFill>
              </a:rPr>
              <a:t>table friends(</a:t>
            </a:r>
            <a:r>
              <a:rPr lang="en-US" sz="2000" dirty="0" err="1" smtClean="0">
                <a:ln>
                  <a:solidFill>
                    <a:srgbClr val="00B0F0"/>
                  </a:solidFill>
                </a:ln>
                <a:solidFill>
                  <a:srgbClr val="00B0F0"/>
                </a:solidFill>
              </a:rPr>
              <a:t>frnd_name</a:t>
            </a:r>
            <a:r>
              <a:rPr lang="en-US" sz="2000" dirty="0" smtClean="0">
                <a:ln>
                  <a:solidFill>
                    <a:srgbClr val="00B0F0"/>
                  </a:solidFill>
                </a:ln>
                <a:solidFill>
                  <a:srgbClr val="00B0F0"/>
                </a:solidFill>
              </a:rPr>
              <a:t> varchar2(10), </a:t>
            </a:r>
            <a:r>
              <a:rPr lang="en-US" sz="2000" dirty="0" err="1" smtClean="0">
                <a:ln>
                  <a:solidFill>
                    <a:srgbClr val="00B0F0"/>
                  </a:solidFill>
                </a:ln>
                <a:solidFill>
                  <a:srgbClr val="00B0F0"/>
                </a:solidFill>
              </a:rPr>
              <a:t>frnd_age</a:t>
            </a:r>
            <a:r>
              <a:rPr lang="en-US" sz="2000" dirty="0" smtClean="0">
                <a:ln>
                  <a:solidFill>
                    <a:srgbClr val="00B0F0"/>
                  </a:solidFill>
                </a:ln>
                <a:solidFill>
                  <a:srgbClr val="00B0F0"/>
                </a:solidFill>
              </a:rPr>
              <a:t> </a:t>
            </a:r>
            <a:r>
              <a:rPr lang="en-US" sz="2000" dirty="0" smtClean="0">
                <a:ln>
                  <a:solidFill>
                    <a:srgbClr val="00B0F0"/>
                  </a:solidFill>
                </a:ln>
                <a:solidFill>
                  <a:srgbClr val="00B0F0"/>
                </a:solidFill>
              </a:rPr>
              <a:t>number, </a:t>
            </a:r>
            <a:r>
              <a:rPr lang="en-US" sz="2000" dirty="0" err="1" smtClean="0">
                <a:ln>
                  <a:solidFill>
                    <a:srgbClr val="00B0F0"/>
                  </a:solidFill>
                </a:ln>
                <a:solidFill>
                  <a:srgbClr val="00B0F0"/>
                </a:solidFill>
              </a:rPr>
              <a:t>spouse_name</a:t>
            </a:r>
            <a:r>
              <a:rPr lang="en-US" sz="2000" dirty="0" smtClean="0">
                <a:ln>
                  <a:solidFill>
                    <a:srgbClr val="00B0F0"/>
                  </a:solidFill>
                </a:ln>
                <a:solidFill>
                  <a:srgbClr val="00B0F0"/>
                </a:solidFill>
              </a:rPr>
              <a:t>  </a:t>
            </a:r>
            <a:r>
              <a:rPr lang="en-US" sz="2000" dirty="0" smtClean="0">
                <a:ln>
                  <a:solidFill>
                    <a:srgbClr val="00B0F0"/>
                  </a:solidFill>
                </a:ln>
                <a:solidFill>
                  <a:srgbClr val="00B0F0"/>
                </a:solidFill>
              </a:rPr>
              <a:t>varchar2(10), </a:t>
            </a:r>
            <a:r>
              <a:rPr lang="en-US" sz="2000" dirty="0" err="1" smtClean="0">
                <a:ln>
                  <a:solidFill>
                    <a:srgbClr val="00B0F0"/>
                  </a:solidFill>
                </a:ln>
                <a:solidFill>
                  <a:srgbClr val="00B0F0"/>
                </a:solidFill>
              </a:rPr>
              <a:t>spouse_age</a:t>
            </a:r>
            <a:r>
              <a:rPr lang="en-US" sz="2000" dirty="0" smtClean="0">
                <a:ln>
                  <a:solidFill>
                    <a:srgbClr val="00B0F0"/>
                  </a:solidFill>
                </a:ln>
                <a:solidFill>
                  <a:srgbClr val="00B0F0"/>
                </a:solidFill>
              </a:rPr>
              <a:t> number</a:t>
            </a:r>
            <a:r>
              <a:rPr lang="en-US" sz="2000" dirty="0" smtClean="0">
                <a:ln>
                  <a:solidFill>
                    <a:srgbClr val="00B0F0"/>
                  </a:solidFill>
                </a:ln>
                <a:solidFill>
                  <a:srgbClr val="00B0F0"/>
                </a:solidFill>
              </a:rPr>
              <a:t>);</a:t>
            </a:r>
          </a:p>
          <a:p>
            <a:pPr algn="just">
              <a:buNone/>
            </a:pPr>
            <a:endParaRPr lang="en-US" sz="2000" dirty="0" smtClean="0">
              <a:ln>
                <a:solidFill>
                  <a:srgbClr val="00B0F0"/>
                </a:solidFill>
              </a:ln>
              <a:solidFill>
                <a:srgbClr val="00B0F0"/>
              </a:solidFill>
            </a:endParaRPr>
          </a:p>
          <a:p>
            <a:pPr algn="just"/>
            <a:r>
              <a:rPr lang="en-US" sz="2000" dirty="0" smtClean="0"/>
              <a:t>Consider the following input data file ‘scores.txt’ which contains scores of each player in three attempts. The first 10 positions contain player name, then position(11-15) for score1, position(17-21) for score 2 and position(23-27) for score 3</a:t>
            </a:r>
            <a:r>
              <a:rPr lang="en-US" sz="2000" dirty="0" smtClean="0"/>
              <a:t>.</a:t>
            </a:r>
          </a:p>
          <a:p>
            <a:pPr>
              <a:buNone/>
            </a:pPr>
            <a:r>
              <a:rPr lang="en-US" sz="2000" dirty="0" smtClean="0"/>
              <a:t>Saloni    775   12345 78   </a:t>
            </a:r>
          </a:p>
          <a:p>
            <a:pPr>
              <a:buNone/>
            </a:pPr>
            <a:r>
              <a:rPr lang="en-US" sz="2000" dirty="0" err="1" smtClean="0"/>
              <a:t>Jairaj</a:t>
            </a:r>
            <a:r>
              <a:rPr lang="en-US" sz="2000" dirty="0" smtClean="0"/>
              <a:t>    89    56    6754 </a:t>
            </a:r>
          </a:p>
          <a:p>
            <a:pPr>
              <a:buNone/>
            </a:pPr>
            <a:r>
              <a:rPr lang="en-US" sz="2000" dirty="0" err="1" smtClean="0"/>
              <a:t>Mahi</a:t>
            </a:r>
            <a:r>
              <a:rPr lang="en-US" sz="2000" dirty="0" smtClean="0"/>
              <a:t>      5467  4325  6788</a:t>
            </a:r>
          </a:p>
          <a:p>
            <a:pPr algn="just"/>
            <a:endParaRPr lang="en-US" sz="2000" dirty="0" smtClean="0"/>
          </a:p>
          <a:p>
            <a:pPr algn="just">
              <a:buNone/>
            </a:pPr>
            <a:endParaRPr lang="en-US" sz="2000" dirty="0" smtClean="0">
              <a:ln>
                <a:solidFill>
                  <a:srgbClr val="00B0F0"/>
                </a:solidFill>
              </a:ln>
              <a:solidFill>
                <a:srgbClr val="00B0F0"/>
              </a:solidFill>
            </a:endParaRPr>
          </a:p>
          <a:p>
            <a:pPr algn="just">
              <a:buNone/>
            </a:pPr>
            <a:endParaRPr lang="en-US" sz="1400" dirty="0" smtClean="0">
              <a:ln>
                <a:solidFill>
                  <a:srgbClr val="00B0F0"/>
                </a:solidFill>
              </a:ln>
              <a:solidFill>
                <a:srgbClr val="00B0F0"/>
              </a:solidFill>
            </a:endParaRPr>
          </a:p>
        </p:txBody>
      </p:sp>
      <p:sp>
        <p:nvSpPr>
          <p:cNvPr id="5" name="Rectangle 3"/>
          <p:cNvSpPr>
            <a:spLocks noGrp="1"/>
          </p:cNvSpPr>
          <p:nvPr>
            <p:ph type="title"/>
          </p:nvPr>
        </p:nvSpPr>
        <p:spPr>
          <a:noFill/>
        </p:spPr>
        <p:txBody>
          <a:bodyPr>
            <a:normAutofit/>
          </a:bodyPr>
          <a:lstStyle/>
          <a:p>
            <a:r>
              <a:rPr lang="en-US" sz="1300" dirty="0" smtClean="0">
                <a:latin typeface="Candara"/>
              </a:rPr>
              <a:t>1. 10: Logical and Physical records</a:t>
            </a:r>
            <a:br>
              <a:rPr lang="en-US" sz="1300" dirty="0" smtClean="0">
                <a:latin typeface="Candara"/>
              </a:rPr>
            </a:br>
            <a:r>
              <a:rPr lang="en-US" sz="300" dirty="0" smtClean="0">
                <a:latin typeface="Candara"/>
              </a:rPr>
              <a:t/>
            </a:r>
            <a:br>
              <a:rPr lang="en-US" sz="300" dirty="0" smtClean="0">
                <a:latin typeface="Candara"/>
              </a:rPr>
            </a:br>
            <a:r>
              <a:rPr lang="en-US" sz="2400" dirty="0" smtClean="0">
                <a:latin typeface="Candara"/>
              </a:rPr>
              <a:t>Multiple INTO clauses</a:t>
            </a:r>
            <a:endParaRPr lang="en-US" sz="2400" b="1" dirty="0" smtClean="0">
              <a:latin typeface="Candara"/>
            </a:endParaRPr>
          </a:p>
        </p:txBody>
      </p:sp>
    </p:spTree>
    <p:extLst>
      <p:ext uri="{BB962C8B-B14F-4D97-AF65-F5344CB8AC3E}">
        <p14:creationId xmlns="" xmlns:p14="http://schemas.microsoft.com/office/powerpoint/2010/main" val="11181558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180475" y="962527"/>
            <a:ext cx="8963525" cy="3789948"/>
          </a:xfrm>
        </p:spPr>
        <p:txBody>
          <a:bodyPr>
            <a:normAutofit fontScale="92500" lnSpcReduction="20000"/>
          </a:bodyPr>
          <a:lstStyle/>
          <a:p>
            <a:r>
              <a:rPr lang="en-US" sz="2000" dirty="0" smtClean="0"/>
              <a:t>Create a </a:t>
            </a:r>
            <a:r>
              <a:rPr lang="en-US" sz="2000" dirty="0" smtClean="0"/>
              <a:t>control file </a:t>
            </a:r>
            <a:r>
              <a:rPr lang="en-US" sz="2000" dirty="0" smtClean="0"/>
              <a:t>C10.ctl </a:t>
            </a:r>
            <a:r>
              <a:rPr lang="en-US" sz="2000" dirty="0" smtClean="0"/>
              <a:t>as follows :</a:t>
            </a:r>
          </a:p>
          <a:p>
            <a:pPr>
              <a:buNone/>
            </a:pPr>
            <a:r>
              <a:rPr lang="en-US" sz="1800" dirty="0" smtClean="0">
                <a:ln>
                  <a:solidFill>
                    <a:srgbClr val="00B0F0"/>
                  </a:solidFill>
                </a:ln>
                <a:solidFill>
                  <a:srgbClr val="00B0F0"/>
                </a:solidFill>
              </a:rPr>
              <a:t>		</a:t>
            </a:r>
            <a:r>
              <a:rPr lang="en-US" sz="1600" dirty="0" smtClean="0">
                <a:ln>
                  <a:solidFill>
                    <a:srgbClr val="00B0F0"/>
                  </a:solidFill>
                </a:ln>
                <a:solidFill>
                  <a:srgbClr val="00B0F0"/>
                </a:solidFill>
              </a:rPr>
              <a:t>Load Data</a:t>
            </a:r>
          </a:p>
          <a:p>
            <a:pPr>
              <a:buNone/>
            </a:pPr>
            <a:r>
              <a:rPr lang="en-US" sz="1600" dirty="0" smtClean="0">
                <a:ln>
                  <a:solidFill>
                    <a:srgbClr val="00B0F0"/>
                  </a:solidFill>
                </a:ln>
                <a:solidFill>
                  <a:srgbClr val="00B0F0"/>
                </a:solidFill>
              </a:rPr>
              <a:t>		</a:t>
            </a:r>
            <a:r>
              <a:rPr lang="en-US" sz="1600" dirty="0" err="1" smtClean="0">
                <a:ln>
                  <a:solidFill>
                    <a:srgbClr val="00B0F0"/>
                  </a:solidFill>
                </a:ln>
                <a:solidFill>
                  <a:srgbClr val="00B0F0"/>
                </a:solidFill>
              </a:rPr>
              <a:t>Infile</a:t>
            </a:r>
            <a:r>
              <a:rPr lang="en-US" sz="1600" dirty="0" smtClean="0">
                <a:ln>
                  <a:solidFill>
                    <a:srgbClr val="00B0F0"/>
                  </a:solidFill>
                </a:ln>
                <a:solidFill>
                  <a:srgbClr val="00B0F0"/>
                </a:solidFill>
              </a:rPr>
              <a:t> 'scores.txt'</a:t>
            </a:r>
          </a:p>
          <a:p>
            <a:pPr>
              <a:buNone/>
            </a:pPr>
            <a:r>
              <a:rPr lang="en-US" sz="1600" dirty="0" smtClean="0">
                <a:ln>
                  <a:solidFill>
                    <a:srgbClr val="00B0F0"/>
                  </a:solidFill>
                </a:ln>
                <a:solidFill>
                  <a:srgbClr val="00B0F0"/>
                </a:solidFill>
              </a:rPr>
              <a:t>		truncate</a:t>
            </a:r>
          </a:p>
          <a:p>
            <a:pPr>
              <a:buNone/>
            </a:pPr>
            <a:r>
              <a:rPr lang="en-US" sz="1600" dirty="0" smtClean="0">
                <a:ln>
                  <a:solidFill>
                    <a:srgbClr val="00B0F0"/>
                  </a:solidFill>
                </a:ln>
                <a:solidFill>
                  <a:srgbClr val="00B0F0"/>
                </a:solidFill>
              </a:rPr>
              <a:t>		Into table scores</a:t>
            </a:r>
          </a:p>
          <a:p>
            <a:pPr>
              <a:buNone/>
            </a:pPr>
            <a:r>
              <a:rPr lang="en-US" sz="1600" dirty="0" smtClean="0">
                <a:ln>
                  <a:solidFill>
                    <a:srgbClr val="00B0F0"/>
                  </a:solidFill>
                </a:ln>
                <a:solidFill>
                  <a:srgbClr val="00B0F0"/>
                </a:solidFill>
              </a:rPr>
              <a:t>		(player position(1:10) char,</a:t>
            </a:r>
          </a:p>
          <a:p>
            <a:pPr>
              <a:buNone/>
            </a:pPr>
            <a:r>
              <a:rPr lang="en-US" sz="1600" dirty="0" smtClean="0">
                <a:ln>
                  <a:solidFill>
                    <a:srgbClr val="00B0F0"/>
                  </a:solidFill>
                </a:ln>
                <a:solidFill>
                  <a:srgbClr val="00B0F0"/>
                </a:solidFill>
              </a:rPr>
              <a:t>		score position(11:15) integer external)</a:t>
            </a:r>
          </a:p>
          <a:p>
            <a:pPr>
              <a:buNone/>
            </a:pPr>
            <a:r>
              <a:rPr lang="en-US" sz="1600" dirty="0" smtClean="0">
                <a:ln>
                  <a:solidFill>
                    <a:srgbClr val="00B0F0"/>
                  </a:solidFill>
                </a:ln>
                <a:solidFill>
                  <a:srgbClr val="00B0F0"/>
                </a:solidFill>
              </a:rPr>
              <a:t>		Into table scores</a:t>
            </a:r>
          </a:p>
          <a:p>
            <a:pPr>
              <a:buNone/>
            </a:pPr>
            <a:r>
              <a:rPr lang="en-US" sz="1600" dirty="0" smtClean="0">
                <a:ln>
                  <a:solidFill>
                    <a:srgbClr val="00B0F0"/>
                  </a:solidFill>
                </a:ln>
                <a:solidFill>
                  <a:srgbClr val="00B0F0"/>
                </a:solidFill>
              </a:rPr>
              <a:t>		(player position(1:10) char,</a:t>
            </a:r>
          </a:p>
          <a:p>
            <a:pPr>
              <a:buNone/>
            </a:pPr>
            <a:r>
              <a:rPr lang="en-US" sz="1600" dirty="0" smtClean="0">
                <a:ln>
                  <a:solidFill>
                    <a:srgbClr val="00B0F0"/>
                  </a:solidFill>
                </a:ln>
                <a:solidFill>
                  <a:srgbClr val="00B0F0"/>
                </a:solidFill>
              </a:rPr>
              <a:t>		score position(17:21) integer external)</a:t>
            </a:r>
          </a:p>
          <a:p>
            <a:pPr>
              <a:buNone/>
            </a:pPr>
            <a:r>
              <a:rPr lang="en-US" sz="1600" dirty="0" smtClean="0">
                <a:ln>
                  <a:solidFill>
                    <a:srgbClr val="00B0F0"/>
                  </a:solidFill>
                </a:ln>
                <a:solidFill>
                  <a:srgbClr val="00B0F0"/>
                </a:solidFill>
              </a:rPr>
              <a:t>		Into table scores</a:t>
            </a:r>
          </a:p>
          <a:p>
            <a:pPr>
              <a:buNone/>
            </a:pPr>
            <a:r>
              <a:rPr lang="en-US" sz="1600" dirty="0" smtClean="0">
                <a:ln>
                  <a:solidFill>
                    <a:srgbClr val="00B0F0"/>
                  </a:solidFill>
                </a:ln>
                <a:solidFill>
                  <a:srgbClr val="00B0F0"/>
                </a:solidFill>
              </a:rPr>
              <a:t>		(player position(1:10) char,</a:t>
            </a:r>
          </a:p>
          <a:p>
            <a:pPr>
              <a:buNone/>
            </a:pPr>
            <a:r>
              <a:rPr lang="en-US" sz="1600" dirty="0" smtClean="0">
                <a:ln>
                  <a:solidFill>
                    <a:srgbClr val="00B0F0"/>
                  </a:solidFill>
                </a:ln>
                <a:solidFill>
                  <a:srgbClr val="00B0F0"/>
                </a:solidFill>
              </a:rPr>
              <a:t>		score position(23:27) integer external)</a:t>
            </a:r>
          </a:p>
          <a:p>
            <a:pPr>
              <a:buNone/>
            </a:pPr>
            <a:endParaRPr lang="en-US" sz="1600" dirty="0" smtClean="0"/>
          </a:p>
          <a:p>
            <a:pPr algn="just"/>
            <a:r>
              <a:rPr lang="en-US" sz="1400" dirty="0" smtClean="0"/>
              <a:t>Go </a:t>
            </a:r>
            <a:r>
              <a:rPr lang="en-US" sz="1400" dirty="0" smtClean="0"/>
              <a:t>to command prompt and in the folder ‘d:\photos’, run the SQL LOADER :</a:t>
            </a:r>
          </a:p>
          <a:p>
            <a:pPr>
              <a:buNone/>
            </a:pPr>
            <a:r>
              <a:rPr lang="en-US" sz="1400" dirty="0" smtClean="0"/>
              <a:t>		</a:t>
            </a:r>
            <a:r>
              <a:rPr lang="en-US" sz="1600" dirty="0" smtClean="0">
                <a:ln>
                  <a:solidFill>
                    <a:srgbClr val="00B0F0"/>
                  </a:solidFill>
                </a:ln>
                <a:solidFill>
                  <a:srgbClr val="00B0F0"/>
                </a:solidFill>
              </a:rPr>
              <a:t>D:\photos&gt;</a:t>
            </a:r>
            <a:r>
              <a:rPr lang="en-US" sz="1600" dirty="0" err="1" smtClean="0">
                <a:ln>
                  <a:solidFill>
                    <a:srgbClr val="00B0F0"/>
                  </a:solidFill>
                </a:ln>
                <a:solidFill>
                  <a:srgbClr val="00B0F0"/>
                </a:solidFill>
              </a:rPr>
              <a:t>sqlldr</a:t>
            </a:r>
            <a:r>
              <a:rPr lang="en-US" sz="1600" dirty="0" smtClean="0">
                <a:ln>
                  <a:solidFill>
                    <a:srgbClr val="00B0F0"/>
                  </a:solidFill>
                </a:ln>
                <a:solidFill>
                  <a:srgbClr val="00B0F0"/>
                </a:solidFill>
              </a:rPr>
              <a:t> </a:t>
            </a:r>
            <a:r>
              <a:rPr lang="en-US" sz="1600" dirty="0" err="1" smtClean="0">
                <a:ln>
                  <a:solidFill>
                    <a:srgbClr val="00B0F0"/>
                  </a:solidFill>
                </a:ln>
                <a:solidFill>
                  <a:srgbClr val="00B0F0"/>
                </a:solidFill>
              </a:rPr>
              <a:t>scott</a:t>
            </a:r>
            <a:r>
              <a:rPr lang="en-US" sz="1600" dirty="0" smtClean="0">
                <a:ln>
                  <a:solidFill>
                    <a:srgbClr val="00B0F0"/>
                  </a:solidFill>
                </a:ln>
                <a:solidFill>
                  <a:srgbClr val="00B0F0"/>
                </a:solidFill>
              </a:rPr>
              <a:t>/tiger </a:t>
            </a:r>
            <a:r>
              <a:rPr lang="en-US" sz="1600" dirty="0" smtClean="0">
                <a:ln>
                  <a:solidFill>
                    <a:srgbClr val="00B0F0"/>
                  </a:solidFill>
                </a:ln>
                <a:solidFill>
                  <a:srgbClr val="00B0F0"/>
                </a:solidFill>
              </a:rPr>
              <a:t>control=c10.ctl</a:t>
            </a:r>
            <a:endParaRPr lang="en-US" sz="1600" dirty="0" smtClean="0">
              <a:ln>
                <a:solidFill>
                  <a:srgbClr val="00B0F0"/>
                </a:solidFill>
              </a:ln>
              <a:solidFill>
                <a:srgbClr val="00B0F0"/>
              </a:solidFill>
            </a:endParaRPr>
          </a:p>
        </p:txBody>
      </p:sp>
      <p:sp>
        <p:nvSpPr>
          <p:cNvPr id="5" name="Rectangle 3"/>
          <p:cNvSpPr>
            <a:spLocks noGrp="1"/>
          </p:cNvSpPr>
          <p:nvPr>
            <p:ph type="title"/>
          </p:nvPr>
        </p:nvSpPr>
        <p:spPr>
          <a:noFill/>
        </p:spPr>
        <p:txBody>
          <a:bodyPr>
            <a:normAutofit/>
          </a:bodyPr>
          <a:lstStyle/>
          <a:p>
            <a:r>
              <a:rPr lang="en-US" sz="1300" dirty="0" smtClean="0">
                <a:latin typeface="Candara"/>
              </a:rPr>
              <a:t>1. 10: Logical and Physical records</a:t>
            </a:r>
            <a:br>
              <a:rPr lang="en-US" sz="1300" dirty="0" smtClean="0">
                <a:latin typeface="Candara"/>
              </a:rPr>
            </a:br>
            <a:r>
              <a:rPr lang="en-US" sz="300" dirty="0" smtClean="0">
                <a:latin typeface="Candara"/>
              </a:rPr>
              <a:t/>
            </a:r>
            <a:br>
              <a:rPr lang="en-US" sz="300" dirty="0" smtClean="0">
                <a:latin typeface="Candara"/>
              </a:rPr>
            </a:br>
            <a:r>
              <a:rPr lang="en-US" sz="2400" dirty="0" smtClean="0">
                <a:latin typeface="Candara"/>
              </a:rPr>
              <a:t>Multiple INTO </a:t>
            </a:r>
            <a:r>
              <a:rPr lang="en-US" sz="2400" dirty="0" smtClean="0">
                <a:latin typeface="Candara"/>
              </a:rPr>
              <a:t>clauses						…..</a:t>
            </a:r>
            <a:r>
              <a:rPr lang="en-US" sz="2400" dirty="0" err="1" smtClean="0">
                <a:latin typeface="Candara"/>
              </a:rPr>
              <a:t>contd</a:t>
            </a:r>
            <a:endParaRPr lang="en-US" sz="2400" b="1" dirty="0" smtClean="0">
              <a:latin typeface="Candara"/>
            </a:endParaRPr>
          </a:p>
        </p:txBody>
      </p:sp>
    </p:spTree>
    <p:extLst>
      <p:ext uri="{BB962C8B-B14F-4D97-AF65-F5344CB8AC3E}">
        <p14:creationId xmlns="" xmlns:p14="http://schemas.microsoft.com/office/powerpoint/2010/main" val="11181558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180475" y="962527"/>
            <a:ext cx="8963525" cy="3789948"/>
          </a:xfrm>
        </p:spPr>
        <p:txBody>
          <a:bodyPr>
            <a:normAutofit fontScale="85000" lnSpcReduction="20000"/>
          </a:bodyPr>
          <a:lstStyle/>
          <a:p>
            <a:r>
              <a:rPr lang="en-US" sz="2000" dirty="0" smtClean="0"/>
              <a:t>Create a </a:t>
            </a:r>
            <a:r>
              <a:rPr lang="en-US" sz="2000" dirty="0" smtClean="0"/>
              <a:t>control file </a:t>
            </a:r>
            <a:r>
              <a:rPr lang="en-US" sz="2000" dirty="0" smtClean="0"/>
              <a:t>C101.ctl </a:t>
            </a:r>
            <a:r>
              <a:rPr lang="en-US" sz="2000" dirty="0" smtClean="0"/>
              <a:t>as follows :</a:t>
            </a:r>
          </a:p>
          <a:p>
            <a:pPr>
              <a:buNone/>
            </a:pPr>
            <a:r>
              <a:rPr lang="en-US" sz="1800" dirty="0" smtClean="0">
                <a:ln>
                  <a:solidFill>
                    <a:srgbClr val="00B0F0"/>
                  </a:solidFill>
                </a:ln>
                <a:solidFill>
                  <a:srgbClr val="00B0F0"/>
                </a:solidFill>
              </a:rPr>
              <a:t>		</a:t>
            </a:r>
            <a:r>
              <a:rPr lang="en-US" sz="1600" dirty="0" smtClean="0">
                <a:ln>
                  <a:solidFill>
                    <a:srgbClr val="00B0F0"/>
                  </a:solidFill>
                </a:ln>
                <a:solidFill>
                  <a:srgbClr val="00B0F0"/>
                </a:solidFill>
              </a:rPr>
              <a:t>Load Data</a:t>
            </a:r>
          </a:p>
          <a:p>
            <a:pPr>
              <a:buNone/>
            </a:pPr>
            <a:r>
              <a:rPr lang="en-US" sz="1600" dirty="0" smtClean="0">
                <a:ln>
                  <a:solidFill>
                    <a:srgbClr val="00B0F0"/>
                  </a:solidFill>
                </a:ln>
                <a:solidFill>
                  <a:srgbClr val="00B0F0"/>
                </a:solidFill>
              </a:rPr>
              <a:t>		</a:t>
            </a:r>
            <a:r>
              <a:rPr lang="en-US" sz="1600" dirty="0" err="1" smtClean="0">
                <a:ln>
                  <a:solidFill>
                    <a:srgbClr val="00B0F0"/>
                  </a:solidFill>
                </a:ln>
                <a:solidFill>
                  <a:srgbClr val="00B0F0"/>
                </a:solidFill>
              </a:rPr>
              <a:t>Infile</a:t>
            </a:r>
            <a:r>
              <a:rPr lang="en-US" sz="1600" dirty="0" smtClean="0">
                <a:ln>
                  <a:solidFill>
                    <a:srgbClr val="00B0F0"/>
                  </a:solidFill>
                </a:ln>
                <a:solidFill>
                  <a:srgbClr val="00B0F0"/>
                </a:solidFill>
              </a:rPr>
              <a:t> 'scores.txt'</a:t>
            </a:r>
          </a:p>
          <a:p>
            <a:pPr>
              <a:buNone/>
            </a:pPr>
            <a:r>
              <a:rPr lang="en-US" sz="1600" dirty="0" smtClean="0">
                <a:ln>
                  <a:solidFill>
                    <a:srgbClr val="00B0F0"/>
                  </a:solidFill>
                </a:ln>
                <a:solidFill>
                  <a:srgbClr val="00B0F0"/>
                </a:solidFill>
              </a:rPr>
              <a:t>		truncate</a:t>
            </a:r>
          </a:p>
          <a:p>
            <a:pPr>
              <a:buNone/>
            </a:pPr>
            <a:r>
              <a:rPr lang="en-US" sz="1600" dirty="0" smtClean="0">
                <a:ln>
                  <a:solidFill>
                    <a:srgbClr val="00B0F0"/>
                  </a:solidFill>
                </a:ln>
                <a:solidFill>
                  <a:srgbClr val="00B0F0"/>
                </a:solidFill>
              </a:rPr>
              <a:t>		Into table scores</a:t>
            </a:r>
          </a:p>
          <a:p>
            <a:pPr>
              <a:buNone/>
            </a:pPr>
            <a:r>
              <a:rPr lang="en-US" sz="1600" dirty="0" smtClean="0">
                <a:ln>
                  <a:solidFill>
                    <a:srgbClr val="00B0F0"/>
                  </a:solidFill>
                </a:ln>
                <a:solidFill>
                  <a:srgbClr val="00B0F0"/>
                </a:solidFill>
              </a:rPr>
              <a:t>		(player position(1:10) char,</a:t>
            </a:r>
          </a:p>
          <a:p>
            <a:pPr>
              <a:buNone/>
            </a:pPr>
            <a:r>
              <a:rPr lang="en-US" sz="1600" dirty="0" smtClean="0">
                <a:ln>
                  <a:solidFill>
                    <a:srgbClr val="00B0F0"/>
                  </a:solidFill>
                </a:ln>
                <a:solidFill>
                  <a:srgbClr val="00B0F0"/>
                </a:solidFill>
              </a:rPr>
              <a:t>		score position(11:15) integer </a:t>
            </a:r>
            <a:r>
              <a:rPr lang="en-US" sz="1600" dirty="0" smtClean="0">
                <a:ln>
                  <a:solidFill>
                    <a:srgbClr val="00B0F0"/>
                  </a:solidFill>
                </a:ln>
                <a:solidFill>
                  <a:srgbClr val="00B0F0"/>
                </a:solidFill>
              </a:rPr>
              <a:t>external(2))</a:t>
            </a:r>
            <a:endParaRPr lang="en-US" sz="1600" dirty="0" smtClean="0">
              <a:ln>
                <a:solidFill>
                  <a:srgbClr val="00B0F0"/>
                </a:solidFill>
              </a:ln>
              <a:solidFill>
                <a:srgbClr val="00B0F0"/>
              </a:solidFill>
            </a:endParaRPr>
          </a:p>
          <a:p>
            <a:pPr>
              <a:buNone/>
            </a:pPr>
            <a:r>
              <a:rPr lang="en-US" sz="1600" dirty="0" smtClean="0">
                <a:ln>
                  <a:solidFill>
                    <a:srgbClr val="00B0F0"/>
                  </a:solidFill>
                </a:ln>
                <a:solidFill>
                  <a:srgbClr val="00B0F0"/>
                </a:solidFill>
              </a:rPr>
              <a:t>		Into table scores</a:t>
            </a:r>
          </a:p>
          <a:p>
            <a:pPr>
              <a:buNone/>
            </a:pPr>
            <a:r>
              <a:rPr lang="en-US" sz="1600" dirty="0" smtClean="0">
                <a:ln>
                  <a:solidFill>
                    <a:srgbClr val="00B0F0"/>
                  </a:solidFill>
                </a:ln>
                <a:solidFill>
                  <a:srgbClr val="00B0F0"/>
                </a:solidFill>
              </a:rPr>
              <a:t>		(player position(1:10) char,</a:t>
            </a:r>
          </a:p>
          <a:p>
            <a:pPr>
              <a:buNone/>
            </a:pPr>
            <a:r>
              <a:rPr lang="en-US" sz="1600" dirty="0" smtClean="0">
                <a:ln>
                  <a:solidFill>
                    <a:srgbClr val="00B0F0"/>
                  </a:solidFill>
                </a:ln>
                <a:solidFill>
                  <a:srgbClr val="00B0F0"/>
                </a:solidFill>
              </a:rPr>
              <a:t>		score position(17:21) integer </a:t>
            </a:r>
            <a:r>
              <a:rPr lang="en-US" sz="1600" dirty="0" smtClean="0">
                <a:ln>
                  <a:solidFill>
                    <a:srgbClr val="00B0F0"/>
                  </a:solidFill>
                </a:ln>
                <a:solidFill>
                  <a:srgbClr val="00B0F0"/>
                </a:solidFill>
              </a:rPr>
              <a:t>external(2))</a:t>
            </a:r>
            <a:endParaRPr lang="en-US" sz="1600" dirty="0" smtClean="0">
              <a:ln>
                <a:solidFill>
                  <a:srgbClr val="00B0F0"/>
                </a:solidFill>
              </a:ln>
              <a:solidFill>
                <a:srgbClr val="00B0F0"/>
              </a:solidFill>
            </a:endParaRPr>
          </a:p>
          <a:p>
            <a:pPr>
              <a:buNone/>
            </a:pPr>
            <a:r>
              <a:rPr lang="en-US" sz="1600" dirty="0" smtClean="0">
                <a:ln>
                  <a:solidFill>
                    <a:srgbClr val="00B0F0"/>
                  </a:solidFill>
                </a:ln>
                <a:solidFill>
                  <a:srgbClr val="00B0F0"/>
                </a:solidFill>
              </a:rPr>
              <a:t>		Into table scores</a:t>
            </a:r>
          </a:p>
          <a:p>
            <a:pPr>
              <a:buNone/>
            </a:pPr>
            <a:r>
              <a:rPr lang="en-US" sz="1600" dirty="0" smtClean="0">
                <a:ln>
                  <a:solidFill>
                    <a:srgbClr val="00B0F0"/>
                  </a:solidFill>
                </a:ln>
                <a:solidFill>
                  <a:srgbClr val="00B0F0"/>
                </a:solidFill>
              </a:rPr>
              <a:t>		(player position(1:10) char,</a:t>
            </a:r>
          </a:p>
          <a:p>
            <a:pPr>
              <a:buNone/>
            </a:pPr>
            <a:r>
              <a:rPr lang="en-US" sz="1600" dirty="0" smtClean="0">
                <a:ln>
                  <a:solidFill>
                    <a:srgbClr val="00B0F0"/>
                  </a:solidFill>
                </a:ln>
                <a:solidFill>
                  <a:srgbClr val="00B0F0"/>
                </a:solidFill>
              </a:rPr>
              <a:t>		score position(23:27) integer </a:t>
            </a:r>
            <a:r>
              <a:rPr lang="en-US" sz="1600" dirty="0" smtClean="0">
                <a:ln>
                  <a:solidFill>
                    <a:srgbClr val="00B0F0"/>
                  </a:solidFill>
                </a:ln>
                <a:solidFill>
                  <a:srgbClr val="00B0F0"/>
                </a:solidFill>
              </a:rPr>
              <a:t>external(2))</a:t>
            </a:r>
            <a:endParaRPr lang="en-US" sz="1600" dirty="0" smtClean="0">
              <a:ln>
                <a:solidFill>
                  <a:srgbClr val="00B0F0"/>
                </a:solidFill>
              </a:ln>
              <a:solidFill>
                <a:srgbClr val="00B0F0"/>
              </a:solidFill>
            </a:endParaRPr>
          </a:p>
          <a:p>
            <a:pPr algn="just"/>
            <a:r>
              <a:rPr lang="en-US" sz="1400" dirty="0" smtClean="0"/>
              <a:t>Go </a:t>
            </a:r>
            <a:r>
              <a:rPr lang="en-US" sz="1400" dirty="0" smtClean="0"/>
              <a:t>to command prompt and in the folder ‘d:\photos’, run the SQL LOADER :</a:t>
            </a:r>
          </a:p>
          <a:p>
            <a:pPr>
              <a:buNone/>
            </a:pPr>
            <a:r>
              <a:rPr lang="en-US" sz="1400" dirty="0" smtClean="0"/>
              <a:t>		</a:t>
            </a:r>
            <a:r>
              <a:rPr lang="en-US" sz="1600" dirty="0" smtClean="0">
                <a:ln>
                  <a:solidFill>
                    <a:srgbClr val="00B0F0"/>
                  </a:solidFill>
                </a:ln>
                <a:solidFill>
                  <a:srgbClr val="00B0F0"/>
                </a:solidFill>
              </a:rPr>
              <a:t>D:\photos&gt;</a:t>
            </a:r>
            <a:r>
              <a:rPr lang="en-US" sz="1600" dirty="0" err="1" smtClean="0">
                <a:ln>
                  <a:solidFill>
                    <a:srgbClr val="00B0F0"/>
                  </a:solidFill>
                </a:ln>
                <a:solidFill>
                  <a:srgbClr val="00B0F0"/>
                </a:solidFill>
              </a:rPr>
              <a:t>sqlldr</a:t>
            </a:r>
            <a:r>
              <a:rPr lang="en-US" sz="1600" dirty="0" smtClean="0">
                <a:ln>
                  <a:solidFill>
                    <a:srgbClr val="00B0F0"/>
                  </a:solidFill>
                </a:ln>
                <a:solidFill>
                  <a:srgbClr val="00B0F0"/>
                </a:solidFill>
              </a:rPr>
              <a:t> </a:t>
            </a:r>
            <a:r>
              <a:rPr lang="en-US" sz="1600" dirty="0" err="1" smtClean="0">
                <a:ln>
                  <a:solidFill>
                    <a:srgbClr val="00B0F0"/>
                  </a:solidFill>
                </a:ln>
                <a:solidFill>
                  <a:srgbClr val="00B0F0"/>
                </a:solidFill>
              </a:rPr>
              <a:t>scott</a:t>
            </a:r>
            <a:r>
              <a:rPr lang="en-US" sz="1600" dirty="0" smtClean="0">
                <a:ln>
                  <a:solidFill>
                    <a:srgbClr val="00B0F0"/>
                  </a:solidFill>
                </a:ln>
                <a:solidFill>
                  <a:srgbClr val="00B0F0"/>
                </a:solidFill>
              </a:rPr>
              <a:t>/tiger </a:t>
            </a:r>
            <a:r>
              <a:rPr lang="en-US" sz="1600" dirty="0" smtClean="0">
                <a:ln>
                  <a:solidFill>
                    <a:srgbClr val="00B0F0"/>
                  </a:solidFill>
                </a:ln>
                <a:solidFill>
                  <a:srgbClr val="00B0F0"/>
                </a:solidFill>
              </a:rPr>
              <a:t>control=c101.ctl</a:t>
            </a:r>
          </a:p>
          <a:p>
            <a:pPr algn="just"/>
            <a:r>
              <a:rPr lang="en-US" sz="1600" dirty="0" smtClean="0"/>
              <a:t>Only the first </a:t>
            </a:r>
            <a:r>
              <a:rPr lang="en-US" sz="1600" dirty="0" smtClean="0"/>
              <a:t>two digits </a:t>
            </a:r>
            <a:r>
              <a:rPr lang="en-US" sz="1600" dirty="0" smtClean="0"/>
              <a:t>of the </a:t>
            </a:r>
            <a:r>
              <a:rPr lang="en-US" sz="1600" dirty="0" smtClean="0"/>
              <a:t>score </a:t>
            </a:r>
            <a:r>
              <a:rPr lang="en-US" sz="1600" dirty="0" smtClean="0"/>
              <a:t>gets copied with a warning to the table because of the </a:t>
            </a:r>
            <a:r>
              <a:rPr lang="en-US" sz="1600" b="1" dirty="0" smtClean="0"/>
              <a:t>integer </a:t>
            </a:r>
            <a:r>
              <a:rPr lang="en-US" sz="1600" b="1" dirty="0" smtClean="0"/>
              <a:t>external(2)</a:t>
            </a:r>
            <a:r>
              <a:rPr lang="en-US" sz="1600" dirty="0" smtClean="0"/>
              <a:t> </a:t>
            </a:r>
            <a:r>
              <a:rPr lang="en-US" sz="1600" dirty="0" smtClean="0"/>
              <a:t>option</a:t>
            </a:r>
            <a:endParaRPr lang="en-US" sz="1600" dirty="0" smtClean="0">
              <a:ln>
                <a:solidFill>
                  <a:srgbClr val="00B0F0"/>
                </a:solidFill>
              </a:ln>
              <a:solidFill>
                <a:srgbClr val="00B0F0"/>
              </a:solidFill>
            </a:endParaRPr>
          </a:p>
          <a:p>
            <a:pPr>
              <a:buNone/>
            </a:pPr>
            <a:endParaRPr lang="en-US" sz="1600" dirty="0" smtClean="0">
              <a:ln>
                <a:solidFill>
                  <a:srgbClr val="00B0F0"/>
                </a:solidFill>
              </a:ln>
              <a:solidFill>
                <a:srgbClr val="00B0F0"/>
              </a:solidFill>
            </a:endParaRPr>
          </a:p>
        </p:txBody>
      </p:sp>
      <p:sp>
        <p:nvSpPr>
          <p:cNvPr id="5" name="Rectangle 3"/>
          <p:cNvSpPr>
            <a:spLocks noGrp="1"/>
          </p:cNvSpPr>
          <p:nvPr>
            <p:ph type="title"/>
          </p:nvPr>
        </p:nvSpPr>
        <p:spPr>
          <a:noFill/>
        </p:spPr>
        <p:txBody>
          <a:bodyPr>
            <a:normAutofit/>
          </a:bodyPr>
          <a:lstStyle/>
          <a:p>
            <a:r>
              <a:rPr lang="en-US" sz="1300" dirty="0" smtClean="0">
                <a:latin typeface="Candara"/>
              </a:rPr>
              <a:t>1. 10: Logical and Physical records</a:t>
            </a:r>
            <a:br>
              <a:rPr lang="en-US" sz="1300" dirty="0" smtClean="0">
                <a:latin typeface="Candara"/>
              </a:rPr>
            </a:br>
            <a:r>
              <a:rPr lang="en-US" sz="300" dirty="0" smtClean="0">
                <a:latin typeface="Candara"/>
              </a:rPr>
              <a:t/>
            </a:r>
            <a:br>
              <a:rPr lang="en-US" sz="300" dirty="0" smtClean="0">
                <a:latin typeface="Candara"/>
              </a:rPr>
            </a:br>
            <a:r>
              <a:rPr lang="en-US" sz="2400" dirty="0" smtClean="0">
                <a:latin typeface="Candara"/>
              </a:rPr>
              <a:t>Multiple INTO </a:t>
            </a:r>
            <a:r>
              <a:rPr lang="en-US" sz="2400" dirty="0" smtClean="0">
                <a:latin typeface="Candara"/>
              </a:rPr>
              <a:t>clauses						…..</a:t>
            </a:r>
            <a:r>
              <a:rPr lang="en-US" sz="2400" dirty="0" err="1" smtClean="0">
                <a:latin typeface="Candara"/>
              </a:rPr>
              <a:t>contd</a:t>
            </a:r>
            <a:endParaRPr lang="en-US" sz="2400" b="1" dirty="0" smtClean="0">
              <a:latin typeface="Candara"/>
            </a:endParaRPr>
          </a:p>
        </p:txBody>
      </p:sp>
    </p:spTree>
    <p:extLst>
      <p:ext uri="{BB962C8B-B14F-4D97-AF65-F5344CB8AC3E}">
        <p14:creationId xmlns="" xmlns:p14="http://schemas.microsoft.com/office/powerpoint/2010/main" val="11181558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180475" y="962527"/>
            <a:ext cx="8963525" cy="3789948"/>
          </a:xfrm>
        </p:spPr>
        <p:txBody>
          <a:bodyPr>
            <a:normAutofit/>
          </a:bodyPr>
          <a:lstStyle/>
          <a:p>
            <a:r>
              <a:rPr lang="en-US" sz="2000" dirty="0" smtClean="0"/>
              <a:t>Consider </a:t>
            </a:r>
            <a:r>
              <a:rPr lang="en-US" sz="2000" dirty="0" smtClean="0"/>
              <a:t>the following table :</a:t>
            </a:r>
          </a:p>
          <a:p>
            <a:pPr>
              <a:buNone/>
            </a:pPr>
            <a:r>
              <a:rPr lang="en-US" sz="2000" dirty="0" smtClean="0">
                <a:ln>
                  <a:solidFill>
                    <a:srgbClr val="00B0F0"/>
                  </a:solidFill>
                </a:ln>
                <a:solidFill>
                  <a:srgbClr val="00B0F0"/>
                </a:solidFill>
              </a:rPr>
              <a:t>	create </a:t>
            </a:r>
            <a:r>
              <a:rPr lang="en-US" sz="2000" dirty="0" smtClean="0">
                <a:ln>
                  <a:solidFill>
                    <a:srgbClr val="00B0F0"/>
                  </a:solidFill>
                </a:ln>
                <a:solidFill>
                  <a:srgbClr val="00B0F0"/>
                </a:solidFill>
              </a:rPr>
              <a:t>table emp30(</a:t>
            </a:r>
            <a:r>
              <a:rPr lang="en-US" sz="2000" dirty="0" err="1" smtClean="0">
                <a:ln>
                  <a:solidFill>
                    <a:srgbClr val="00B0F0"/>
                  </a:solidFill>
                </a:ln>
                <a:solidFill>
                  <a:srgbClr val="00B0F0"/>
                </a:solidFill>
              </a:rPr>
              <a:t>first_name</a:t>
            </a:r>
            <a:r>
              <a:rPr lang="en-US" sz="2000" dirty="0" smtClean="0">
                <a:ln>
                  <a:solidFill>
                    <a:srgbClr val="00B0F0"/>
                  </a:solidFill>
                </a:ln>
                <a:solidFill>
                  <a:srgbClr val="00B0F0"/>
                </a:solidFill>
              </a:rPr>
              <a:t> varchar2(10), </a:t>
            </a:r>
            <a:r>
              <a:rPr lang="en-US" sz="2000" dirty="0" err="1" smtClean="0">
                <a:ln>
                  <a:solidFill>
                    <a:srgbClr val="00B0F0"/>
                  </a:solidFill>
                </a:ln>
                <a:solidFill>
                  <a:srgbClr val="00B0F0"/>
                </a:solidFill>
              </a:rPr>
              <a:t>last_name</a:t>
            </a:r>
            <a:r>
              <a:rPr lang="en-US" sz="2000" dirty="0" smtClean="0">
                <a:ln>
                  <a:solidFill>
                    <a:srgbClr val="00B0F0"/>
                  </a:solidFill>
                </a:ln>
                <a:solidFill>
                  <a:srgbClr val="00B0F0"/>
                </a:solidFill>
              </a:rPr>
              <a:t> varchar2(10), age number(3));</a:t>
            </a:r>
          </a:p>
          <a:p>
            <a:pPr>
              <a:buNone/>
            </a:pPr>
            <a:endParaRPr lang="en-US" sz="2000" dirty="0" smtClean="0"/>
          </a:p>
          <a:p>
            <a:r>
              <a:rPr lang="en-US" sz="2000" dirty="0" smtClean="0"/>
              <a:t>Consider the following input data file ‘emps.txt’ :</a:t>
            </a:r>
          </a:p>
          <a:p>
            <a:pPr>
              <a:buNone/>
            </a:pPr>
            <a:r>
              <a:rPr lang="en-US" sz="2000" dirty="0" smtClean="0"/>
              <a:t>		Hemant,Pangam</a:t>
            </a:r>
            <a:r>
              <a:rPr lang="en-US" sz="2000" dirty="0" smtClean="0"/>
              <a:t>,'32'</a:t>
            </a:r>
          </a:p>
          <a:p>
            <a:pPr>
              <a:buNone/>
            </a:pPr>
            <a:r>
              <a:rPr lang="en-US" sz="2000" dirty="0" smtClean="0"/>
              <a:t>		Ramesh,Surve</a:t>
            </a:r>
            <a:r>
              <a:rPr lang="en-US" sz="2000" dirty="0" smtClean="0"/>
              <a:t>,'29'</a:t>
            </a:r>
          </a:p>
          <a:p>
            <a:pPr>
              <a:buNone/>
            </a:pPr>
            <a:r>
              <a:rPr lang="en-US" sz="2000" dirty="0" smtClean="0"/>
              <a:t>		Saloni,Shah</a:t>
            </a:r>
            <a:r>
              <a:rPr lang="en-US" sz="2000" dirty="0" smtClean="0"/>
              <a:t>,'24'</a:t>
            </a:r>
          </a:p>
          <a:p>
            <a:pPr>
              <a:buNone/>
            </a:pPr>
            <a:r>
              <a:rPr lang="en-US" sz="2000" dirty="0" smtClean="0"/>
              <a:t>		Hetal,Varma</a:t>
            </a:r>
            <a:r>
              <a:rPr lang="en-US" sz="2000" dirty="0" smtClean="0"/>
              <a:t>,'31'</a:t>
            </a:r>
          </a:p>
          <a:p>
            <a:pPr>
              <a:buNone/>
            </a:pPr>
            <a:r>
              <a:rPr lang="en-US" sz="2000" dirty="0" smtClean="0"/>
              <a:t>		</a:t>
            </a:r>
            <a:r>
              <a:rPr lang="en-US" sz="2000" dirty="0" err="1" smtClean="0"/>
              <a:t>Ram,Venugopalan</a:t>
            </a:r>
            <a:r>
              <a:rPr lang="en-US" sz="2000" dirty="0" smtClean="0"/>
              <a:t>, '23'</a:t>
            </a:r>
          </a:p>
          <a:p>
            <a:pPr>
              <a:buNone/>
            </a:pPr>
            <a:r>
              <a:rPr lang="en-US" sz="2000" dirty="0" smtClean="0"/>
              <a:t>		</a:t>
            </a:r>
            <a:r>
              <a:rPr lang="en-US" sz="2000" dirty="0" err="1" smtClean="0"/>
              <a:t>Subramania,Iyer</a:t>
            </a:r>
            <a:r>
              <a:rPr lang="en-US" sz="2000" dirty="0" smtClean="0"/>
              <a:t>, </a:t>
            </a:r>
            <a:r>
              <a:rPr lang="en-US" sz="2000" dirty="0" smtClean="0"/>
              <a:t>'17</a:t>
            </a:r>
            <a:r>
              <a:rPr lang="en-US" sz="2000" dirty="0" smtClean="0"/>
              <a:t>'</a:t>
            </a:r>
          </a:p>
          <a:p>
            <a:pPr>
              <a:buNone/>
            </a:pPr>
            <a:endParaRPr lang="en-US" sz="1600" dirty="0" smtClean="0">
              <a:ln>
                <a:solidFill>
                  <a:srgbClr val="00B0F0"/>
                </a:solidFill>
              </a:ln>
              <a:solidFill>
                <a:srgbClr val="00B0F0"/>
              </a:solidFill>
            </a:endParaRPr>
          </a:p>
        </p:txBody>
      </p:sp>
      <p:sp>
        <p:nvSpPr>
          <p:cNvPr id="5" name="Rectangle 3"/>
          <p:cNvSpPr>
            <a:spLocks noGrp="1"/>
          </p:cNvSpPr>
          <p:nvPr>
            <p:ph type="title"/>
          </p:nvPr>
        </p:nvSpPr>
        <p:spPr>
          <a:noFill/>
        </p:spPr>
        <p:txBody>
          <a:bodyPr>
            <a:normAutofit fontScale="90000"/>
          </a:bodyPr>
          <a:lstStyle/>
          <a:p>
            <a:r>
              <a:rPr lang="en-US" sz="1300" dirty="0" smtClean="0">
                <a:latin typeface="Candara"/>
              </a:rPr>
              <a:t>1. </a:t>
            </a:r>
            <a:r>
              <a:rPr lang="en-US" sz="1300" dirty="0" smtClean="0">
                <a:latin typeface="Candara"/>
              </a:rPr>
              <a:t>11: Discard-File and Bad-File</a:t>
            </a:r>
            <a:r>
              <a:rPr lang="en-US" sz="1300" dirty="0" smtClean="0">
                <a:latin typeface="Candara"/>
              </a:rPr>
              <a:t/>
            </a:r>
            <a:br>
              <a:rPr lang="en-US" sz="1300" dirty="0" smtClean="0">
                <a:latin typeface="Candara"/>
              </a:rPr>
            </a:br>
            <a:r>
              <a:rPr lang="en-US" sz="300" dirty="0" smtClean="0">
                <a:latin typeface="Candara"/>
              </a:rPr>
              <a:t/>
            </a:r>
            <a:br>
              <a:rPr lang="en-US" sz="300" dirty="0" smtClean="0">
                <a:latin typeface="Candara"/>
              </a:rPr>
            </a:br>
            <a:r>
              <a:rPr lang="en-US" sz="2400" dirty="0" smtClean="0">
                <a:latin typeface="Candara"/>
              </a:rPr>
              <a:t>S</a:t>
            </a:r>
            <a:r>
              <a:rPr lang="en-US" sz="2400" dirty="0" smtClean="0">
                <a:latin typeface="Candara"/>
              </a:rPr>
              <a:t>election criterion and Non-confirming record formats			</a:t>
            </a:r>
            <a:endParaRPr lang="en-US" sz="2400" b="1" dirty="0" smtClean="0">
              <a:latin typeface="Candara"/>
            </a:endParaRPr>
          </a:p>
        </p:txBody>
      </p:sp>
    </p:spTree>
    <p:extLst>
      <p:ext uri="{BB962C8B-B14F-4D97-AF65-F5344CB8AC3E}">
        <p14:creationId xmlns="" xmlns:p14="http://schemas.microsoft.com/office/powerpoint/2010/main" val="11181558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180475" y="962527"/>
            <a:ext cx="8963525" cy="3789948"/>
          </a:xfrm>
        </p:spPr>
        <p:txBody>
          <a:bodyPr>
            <a:normAutofit fontScale="92500" lnSpcReduction="20000"/>
          </a:bodyPr>
          <a:lstStyle/>
          <a:p>
            <a:r>
              <a:rPr lang="en-US" sz="2100" dirty="0" smtClean="0"/>
              <a:t>Create the following Control file C11.ctl</a:t>
            </a:r>
          </a:p>
          <a:p>
            <a:pPr>
              <a:buNone/>
            </a:pPr>
            <a:r>
              <a:rPr lang="en-US" sz="2000" dirty="0" smtClean="0">
                <a:ln>
                  <a:solidFill>
                    <a:srgbClr val="00B0F0"/>
                  </a:solidFill>
                </a:ln>
                <a:solidFill>
                  <a:srgbClr val="00B0F0"/>
                </a:solidFill>
              </a:rPr>
              <a:t>		Load </a:t>
            </a:r>
            <a:r>
              <a:rPr lang="en-US" sz="2000" dirty="0" smtClean="0">
                <a:ln>
                  <a:solidFill>
                    <a:srgbClr val="00B0F0"/>
                  </a:solidFill>
                </a:ln>
                <a:solidFill>
                  <a:srgbClr val="00B0F0"/>
                </a:solidFill>
              </a:rPr>
              <a:t>Data</a:t>
            </a:r>
          </a:p>
          <a:p>
            <a:pPr>
              <a:buNone/>
            </a:pPr>
            <a:r>
              <a:rPr lang="en-US" sz="2000" dirty="0" smtClean="0">
                <a:ln>
                  <a:solidFill>
                    <a:srgbClr val="00B0F0"/>
                  </a:solidFill>
                </a:ln>
                <a:solidFill>
                  <a:srgbClr val="00B0F0"/>
                </a:solidFill>
              </a:rPr>
              <a:t>		</a:t>
            </a:r>
            <a:r>
              <a:rPr lang="en-US" sz="2000" dirty="0" err="1" smtClean="0">
                <a:ln>
                  <a:solidFill>
                    <a:srgbClr val="00B0F0"/>
                  </a:solidFill>
                </a:ln>
                <a:solidFill>
                  <a:srgbClr val="00B0F0"/>
                </a:solidFill>
              </a:rPr>
              <a:t>Infile</a:t>
            </a:r>
            <a:r>
              <a:rPr lang="en-US" sz="2000" dirty="0" smtClean="0">
                <a:ln>
                  <a:solidFill>
                    <a:srgbClr val="00B0F0"/>
                  </a:solidFill>
                </a:ln>
                <a:solidFill>
                  <a:srgbClr val="00B0F0"/>
                </a:solidFill>
              </a:rPr>
              <a:t> </a:t>
            </a:r>
            <a:r>
              <a:rPr lang="en-US" sz="2000" dirty="0" smtClean="0">
                <a:ln>
                  <a:solidFill>
                    <a:srgbClr val="00B0F0"/>
                  </a:solidFill>
                </a:ln>
                <a:solidFill>
                  <a:srgbClr val="00B0F0"/>
                </a:solidFill>
              </a:rPr>
              <a:t>'emps.txt' "</a:t>
            </a:r>
            <a:r>
              <a:rPr lang="en-US" sz="2000" dirty="0" err="1" smtClean="0">
                <a:ln>
                  <a:solidFill>
                    <a:srgbClr val="00B0F0"/>
                  </a:solidFill>
                </a:ln>
                <a:solidFill>
                  <a:srgbClr val="00B0F0"/>
                </a:solidFill>
              </a:rPr>
              <a:t>str</a:t>
            </a:r>
            <a:r>
              <a:rPr lang="en-US" sz="2000" dirty="0" smtClean="0">
                <a:ln>
                  <a:solidFill>
                    <a:srgbClr val="00B0F0"/>
                  </a:solidFill>
                </a:ln>
                <a:solidFill>
                  <a:srgbClr val="00B0F0"/>
                </a:solidFill>
              </a:rPr>
              <a:t>'\n'"</a:t>
            </a:r>
          </a:p>
          <a:p>
            <a:pPr>
              <a:buNone/>
            </a:pPr>
            <a:r>
              <a:rPr lang="en-US" sz="2000" dirty="0" smtClean="0">
                <a:ln>
                  <a:solidFill>
                    <a:srgbClr val="00B0F0"/>
                  </a:solidFill>
                </a:ln>
                <a:solidFill>
                  <a:srgbClr val="00B0F0"/>
                </a:solidFill>
              </a:rPr>
              <a:t>		</a:t>
            </a:r>
            <a:r>
              <a:rPr lang="en-US" sz="2000" dirty="0" err="1" smtClean="0">
                <a:ln>
                  <a:solidFill>
                    <a:srgbClr val="00B0F0"/>
                  </a:solidFill>
                </a:ln>
                <a:solidFill>
                  <a:srgbClr val="00B0F0"/>
                </a:solidFill>
              </a:rPr>
              <a:t>badfile</a:t>
            </a:r>
            <a:r>
              <a:rPr lang="en-US" sz="2000" dirty="0" smtClean="0">
                <a:ln>
                  <a:solidFill>
                    <a:srgbClr val="00B0F0"/>
                  </a:solidFill>
                </a:ln>
                <a:solidFill>
                  <a:srgbClr val="00B0F0"/>
                </a:solidFill>
              </a:rPr>
              <a:t> </a:t>
            </a:r>
            <a:r>
              <a:rPr lang="en-US" sz="2000" dirty="0" smtClean="0">
                <a:ln>
                  <a:solidFill>
                    <a:srgbClr val="00B0F0"/>
                  </a:solidFill>
                </a:ln>
                <a:solidFill>
                  <a:srgbClr val="00B0F0"/>
                </a:solidFill>
              </a:rPr>
              <a:t>'bad.txt'</a:t>
            </a:r>
          </a:p>
          <a:p>
            <a:pPr>
              <a:buNone/>
            </a:pPr>
            <a:r>
              <a:rPr lang="en-US" sz="2000" dirty="0" smtClean="0">
                <a:ln>
                  <a:solidFill>
                    <a:srgbClr val="00B0F0"/>
                  </a:solidFill>
                </a:ln>
                <a:solidFill>
                  <a:srgbClr val="00B0F0"/>
                </a:solidFill>
              </a:rPr>
              <a:t>		</a:t>
            </a:r>
            <a:r>
              <a:rPr lang="en-US" sz="2000" dirty="0" err="1" smtClean="0">
                <a:ln>
                  <a:solidFill>
                    <a:srgbClr val="00B0F0"/>
                  </a:solidFill>
                </a:ln>
                <a:solidFill>
                  <a:srgbClr val="00B0F0"/>
                </a:solidFill>
              </a:rPr>
              <a:t>discardfile</a:t>
            </a:r>
            <a:r>
              <a:rPr lang="en-US" sz="2000" dirty="0" smtClean="0">
                <a:ln>
                  <a:solidFill>
                    <a:srgbClr val="00B0F0"/>
                  </a:solidFill>
                </a:ln>
                <a:solidFill>
                  <a:srgbClr val="00B0F0"/>
                </a:solidFill>
              </a:rPr>
              <a:t> </a:t>
            </a:r>
            <a:r>
              <a:rPr lang="en-US" sz="2000" dirty="0" smtClean="0">
                <a:ln>
                  <a:solidFill>
                    <a:srgbClr val="00B0F0"/>
                  </a:solidFill>
                </a:ln>
                <a:solidFill>
                  <a:srgbClr val="00B0F0"/>
                </a:solidFill>
              </a:rPr>
              <a:t>'dis.txt'</a:t>
            </a:r>
          </a:p>
          <a:p>
            <a:pPr>
              <a:buNone/>
            </a:pPr>
            <a:r>
              <a:rPr lang="en-US" sz="2000" dirty="0" smtClean="0">
                <a:ln>
                  <a:solidFill>
                    <a:srgbClr val="00B0F0"/>
                  </a:solidFill>
                </a:ln>
                <a:solidFill>
                  <a:srgbClr val="00B0F0"/>
                </a:solidFill>
              </a:rPr>
              <a:t>		truncate</a:t>
            </a:r>
            <a:endParaRPr lang="en-US" sz="2000" dirty="0" smtClean="0">
              <a:ln>
                <a:solidFill>
                  <a:srgbClr val="00B0F0"/>
                </a:solidFill>
              </a:ln>
              <a:solidFill>
                <a:srgbClr val="00B0F0"/>
              </a:solidFill>
            </a:endParaRPr>
          </a:p>
          <a:p>
            <a:pPr>
              <a:buNone/>
            </a:pPr>
            <a:r>
              <a:rPr lang="en-US" sz="2000" dirty="0" smtClean="0">
                <a:ln>
                  <a:solidFill>
                    <a:srgbClr val="00B0F0"/>
                  </a:solidFill>
                </a:ln>
                <a:solidFill>
                  <a:srgbClr val="00B0F0"/>
                </a:solidFill>
              </a:rPr>
              <a:t>		Into </a:t>
            </a:r>
            <a:r>
              <a:rPr lang="en-US" sz="2000" dirty="0" smtClean="0">
                <a:ln>
                  <a:solidFill>
                    <a:srgbClr val="00B0F0"/>
                  </a:solidFill>
                </a:ln>
                <a:solidFill>
                  <a:srgbClr val="00B0F0"/>
                </a:solidFill>
              </a:rPr>
              <a:t>table emp30</a:t>
            </a:r>
          </a:p>
          <a:p>
            <a:pPr>
              <a:buNone/>
            </a:pPr>
            <a:r>
              <a:rPr lang="en-US" sz="2000" dirty="0" smtClean="0">
                <a:ln>
                  <a:solidFill>
                    <a:srgbClr val="00B0F0"/>
                  </a:solidFill>
                </a:ln>
                <a:solidFill>
                  <a:srgbClr val="00B0F0"/>
                </a:solidFill>
              </a:rPr>
              <a:t>		when </a:t>
            </a:r>
            <a:r>
              <a:rPr lang="en-US" sz="2000" dirty="0" smtClean="0">
                <a:ln>
                  <a:solidFill>
                    <a:srgbClr val="00B0F0"/>
                  </a:solidFill>
                </a:ln>
                <a:solidFill>
                  <a:srgbClr val="00B0F0"/>
                </a:solidFill>
              </a:rPr>
              <a:t>age!='32'</a:t>
            </a:r>
          </a:p>
          <a:p>
            <a:pPr>
              <a:buNone/>
            </a:pPr>
            <a:r>
              <a:rPr lang="en-US" sz="2000" dirty="0" smtClean="0">
                <a:ln>
                  <a:solidFill>
                    <a:srgbClr val="00B0F0"/>
                  </a:solidFill>
                </a:ln>
                <a:solidFill>
                  <a:srgbClr val="00B0F0"/>
                </a:solidFill>
              </a:rPr>
              <a:t>		fields </a:t>
            </a:r>
            <a:r>
              <a:rPr lang="en-US" sz="2000" dirty="0" smtClean="0">
                <a:ln>
                  <a:solidFill>
                    <a:srgbClr val="00B0F0"/>
                  </a:solidFill>
                </a:ln>
                <a:solidFill>
                  <a:srgbClr val="00B0F0"/>
                </a:solidFill>
              </a:rPr>
              <a:t>terminated by ","</a:t>
            </a:r>
          </a:p>
          <a:p>
            <a:pPr>
              <a:buNone/>
            </a:pPr>
            <a:r>
              <a:rPr lang="en-US" sz="2000" dirty="0" smtClean="0">
                <a:ln>
                  <a:solidFill>
                    <a:srgbClr val="00B0F0"/>
                  </a:solidFill>
                </a:ln>
                <a:solidFill>
                  <a:srgbClr val="00B0F0"/>
                </a:solidFill>
              </a:rPr>
              <a:t>		(</a:t>
            </a:r>
            <a:r>
              <a:rPr lang="en-US" sz="2000" dirty="0" err="1" smtClean="0">
                <a:ln>
                  <a:solidFill>
                    <a:srgbClr val="00B0F0"/>
                  </a:solidFill>
                </a:ln>
                <a:solidFill>
                  <a:srgbClr val="00B0F0"/>
                </a:solidFill>
              </a:rPr>
              <a:t>first_name,last_name,age</a:t>
            </a:r>
            <a:r>
              <a:rPr lang="en-US" sz="2000" dirty="0" smtClean="0">
                <a:ln>
                  <a:solidFill>
                    <a:srgbClr val="00B0F0"/>
                  </a:solidFill>
                </a:ln>
                <a:solidFill>
                  <a:srgbClr val="00B0F0"/>
                </a:solidFill>
              </a:rPr>
              <a:t> integer external(3) enclosed by </a:t>
            </a:r>
            <a:r>
              <a:rPr lang="en-US" sz="2000" dirty="0" smtClean="0">
                <a:ln>
                  <a:solidFill>
                    <a:srgbClr val="00B0F0"/>
                  </a:solidFill>
                </a:ln>
                <a:solidFill>
                  <a:srgbClr val="00B0F0"/>
                </a:solidFill>
              </a:rPr>
              <a:t>"'")</a:t>
            </a:r>
          </a:p>
          <a:p>
            <a:pPr>
              <a:buNone/>
            </a:pPr>
            <a:endParaRPr lang="en-US" sz="2000" dirty="0" smtClean="0">
              <a:ln>
                <a:solidFill>
                  <a:srgbClr val="00B0F0"/>
                </a:solidFill>
              </a:ln>
              <a:solidFill>
                <a:srgbClr val="00B0F0"/>
              </a:solidFill>
            </a:endParaRPr>
          </a:p>
          <a:p>
            <a:r>
              <a:rPr lang="en-US" sz="2000" dirty="0" smtClean="0"/>
              <a:t> Go to command prompt and in the folder ‘d:\photos’, run the SQL LOADER :</a:t>
            </a:r>
          </a:p>
          <a:p>
            <a:pPr>
              <a:buNone/>
            </a:pPr>
            <a:r>
              <a:rPr lang="en-US" sz="2000" dirty="0" smtClean="0"/>
              <a:t>		</a:t>
            </a:r>
            <a:r>
              <a:rPr lang="en-US" sz="2100" dirty="0" err="1" smtClean="0">
                <a:ln>
                  <a:solidFill>
                    <a:srgbClr val="00B0F0"/>
                  </a:solidFill>
                </a:ln>
                <a:solidFill>
                  <a:srgbClr val="00B0F0"/>
                </a:solidFill>
              </a:rPr>
              <a:t>sqlldr</a:t>
            </a:r>
            <a:r>
              <a:rPr lang="en-US" sz="2100" dirty="0" smtClean="0">
                <a:ln>
                  <a:solidFill>
                    <a:srgbClr val="00B0F0"/>
                  </a:solidFill>
                </a:ln>
                <a:solidFill>
                  <a:srgbClr val="00B0F0"/>
                </a:solidFill>
              </a:rPr>
              <a:t> </a:t>
            </a:r>
            <a:r>
              <a:rPr lang="en-US" sz="2100" dirty="0" err="1" smtClean="0">
                <a:ln>
                  <a:solidFill>
                    <a:srgbClr val="00B0F0"/>
                  </a:solidFill>
                </a:ln>
                <a:solidFill>
                  <a:srgbClr val="00B0F0"/>
                </a:solidFill>
              </a:rPr>
              <a:t>userid</a:t>
            </a:r>
            <a:r>
              <a:rPr lang="en-US" sz="2100" dirty="0" smtClean="0">
                <a:ln>
                  <a:solidFill>
                    <a:srgbClr val="00B0F0"/>
                  </a:solidFill>
                </a:ln>
                <a:solidFill>
                  <a:srgbClr val="00B0F0"/>
                </a:solidFill>
              </a:rPr>
              <a:t>=</a:t>
            </a:r>
            <a:r>
              <a:rPr lang="en-US" sz="2100" dirty="0" err="1" smtClean="0">
                <a:ln>
                  <a:solidFill>
                    <a:srgbClr val="00B0F0"/>
                  </a:solidFill>
                </a:ln>
                <a:solidFill>
                  <a:srgbClr val="00B0F0"/>
                </a:solidFill>
              </a:rPr>
              <a:t>scott</a:t>
            </a:r>
            <a:r>
              <a:rPr lang="en-US" sz="2100" dirty="0" smtClean="0">
                <a:ln>
                  <a:solidFill>
                    <a:srgbClr val="00B0F0"/>
                  </a:solidFill>
                </a:ln>
                <a:solidFill>
                  <a:srgbClr val="00B0F0"/>
                </a:solidFill>
              </a:rPr>
              <a:t>/</a:t>
            </a:r>
            <a:r>
              <a:rPr lang="en-US" sz="2100" dirty="0" err="1" smtClean="0">
                <a:ln>
                  <a:solidFill>
                    <a:srgbClr val="00B0F0"/>
                  </a:solidFill>
                </a:ln>
                <a:solidFill>
                  <a:srgbClr val="00B0F0"/>
                </a:solidFill>
              </a:rPr>
              <a:t>abc</a:t>
            </a:r>
            <a:r>
              <a:rPr lang="en-US" sz="2100" dirty="0" smtClean="0">
                <a:ln>
                  <a:solidFill>
                    <a:srgbClr val="00B0F0"/>
                  </a:solidFill>
                </a:ln>
                <a:solidFill>
                  <a:srgbClr val="00B0F0"/>
                </a:solidFill>
              </a:rPr>
              <a:t> control=c11.ctl</a:t>
            </a:r>
          </a:p>
          <a:p>
            <a:pPr>
              <a:buNone/>
            </a:pPr>
            <a:endParaRPr lang="en-US" sz="2000" dirty="0" smtClean="0"/>
          </a:p>
          <a:p>
            <a:pPr>
              <a:buNone/>
            </a:pPr>
            <a:endParaRPr lang="en-US" sz="1600" dirty="0" smtClean="0">
              <a:ln>
                <a:solidFill>
                  <a:srgbClr val="00B0F0"/>
                </a:solidFill>
              </a:ln>
              <a:solidFill>
                <a:srgbClr val="00B0F0"/>
              </a:solidFill>
            </a:endParaRPr>
          </a:p>
        </p:txBody>
      </p:sp>
      <p:sp>
        <p:nvSpPr>
          <p:cNvPr id="5" name="Rectangle 3"/>
          <p:cNvSpPr>
            <a:spLocks noGrp="1"/>
          </p:cNvSpPr>
          <p:nvPr>
            <p:ph type="title"/>
          </p:nvPr>
        </p:nvSpPr>
        <p:spPr>
          <a:noFill/>
        </p:spPr>
        <p:txBody>
          <a:bodyPr>
            <a:normAutofit fontScale="90000"/>
          </a:bodyPr>
          <a:lstStyle/>
          <a:p>
            <a:r>
              <a:rPr lang="en-US" sz="1300" dirty="0" smtClean="0">
                <a:latin typeface="Candara"/>
              </a:rPr>
              <a:t>1. </a:t>
            </a:r>
            <a:r>
              <a:rPr lang="en-US" sz="1300" dirty="0" smtClean="0">
                <a:latin typeface="Candara"/>
              </a:rPr>
              <a:t>11: Discard-File and Bad-File</a:t>
            </a:r>
            <a:r>
              <a:rPr lang="en-US" sz="1300" dirty="0" smtClean="0">
                <a:latin typeface="Candara"/>
              </a:rPr>
              <a:t/>
            </a:r>
            <a:br>
              <a:rPr lang="en-US" sz="1300" dirty="0" smtClean="0">
                <a:latin typeface="Candara"/>
              </a:rPr>
            </a:br>
            <a:r>
              <a:rPr lang="en-US" sz="300" dirty="0" smtClean="0">
                <a:latin typeface="Candara"/>
              </a:rPr>
              <a:t/>
            </a:r>
            <a:br>
              <a:rPr lang="en-US" sz="300" dirty="0" smtClean="0">
                <a:latin typeface="Candara"/>
              </a:rPr>
            </a:br>
            <a:r>
              <a:rPr lang="en-US" sz="2400" dirty="0" smtClean="0">
                <a:latin typeface="Candara"/>
              </a:rPr>
              <a:t>S</a:t>
            </a:r>
            <a:r>
              <a:rPr lang="en-US" sz="2400" dirty="0" smtClean="0">
                <a:latin typeface="Candara"/>
              </a:rPr>
              <a:t>election criterion and Non-confirming record formats	…..</a:t>
            </a:r>
            <a:r>
              <a:rPr lang="en-US" sz="2400" dirty="0" err="1" smtClean="0">
                <a:latin typeface="Candara"/>
              </a:rPr>
              <a:t>contd</a:t>
            </a:r>
            <a:r>
              <a:rPr lang="en-US" sz="2400" dirty="0" smtClean="0">
                <a:latin typeface="Candara"/>
              </a:rPr>
              <a:t>	</a:t>
            </a:r>
            <a:endParaRPr lang="en-US" sz="2400" b="1" dirty="0" smtClean="0">
              <a:latin typeface="Candara"/>
            </a:endParaRPr>
          </a:p>
        </p:txBody>
      </p:sp>
    </p:spTree>
    <p:extLst>
      <p:ext uri="{BB962C8B-B14F-4D97-AF65-F5344CB8AC3E}">
        <p14:creationId xmlns="" xmlns:p14="http://schemas.microsoft.com/office/powerpoint/2010/main" val="11181558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320674" y="926306"/>
            <a:ext cx="8823325" cy="3771900"/>
          </a:xfrm>
        </p:spPr>
        <p:txBody>
          <a:bodyPr>
            <a:normAutofit fontScale="92500" lnSpcReduction="10000"/>
          </a:bodyPr>
          <a:lstStyle/>
          <a:p>
            <a:pPr algn="just">
              <a:defRPr/>
            </a:pPr>
            <a:r>
              <a:rPr lang="en-US" dirty="0" smtClean="0"/>
              <a:t>SQL </a:t>
            </a:r>
            <a:r>
              <a:rPr lang="en-US" dirty="0" smtClean="0"/>
              <a:t>Loader </a:t>
            </a:r>
            <a:r>
              <a:rPr lang="en-US" dirty="0" smtClean="0"/>
              <a:t>uses a number of files for it’s </a:t>
            </a:r>
            <a:r>
              <a:rPr lang="en-US" dirty="0" smtClean="0"/>
              <a:t>operations :</a:t>
            </a:r>
            <a:endParaRPr lang="en-US" dirty="0" smtClean="0"/>
          </a:p>
          <a:p>
            <a:pPr lvl="1" algn="just"/>
            <a:r>
              <a:rPr lang="en-US" sz="1600" dirty="0" smtClean="0"/>
              <a:t>The INPUT DATAFILES are the source data that it will upload into the database</a:t>
            </a:r>
            <a:r>
              <a:rPr lang="en-US" sz="1600" dirty="0" smtClean="0"/>
              <a:t>.</a:t>
            </a:r>
          </a:p>
          <a:p>
            <a:pPr lvl="1" algn="just">
              <a:buNone/>
            </a:pPr>
            <a:endParaRPr lang="en-US" sz="1600" dirty="0" smtClean="0"/>
          </a:p>
          <a:p>
            <a:pPr lvl="1" algn="just"/>
            <a:r>
              <a:rPr lang="en-US" sz="1600" dirty="0" smtClean="0"/>
              <a:t>The CONTROLFILE is a text file with directives that tell SQL </a:t>
            </a:r>
            <a:r>
              <a:rPr lang="en-US" sz="1600" dirty="0" smtClean="0"/>
              <a:t>LOADER </a:t>
            </a:r>
            <a:r>
              <a:rPr lang="en-US" sz="1600" dirty="0" smtClean="0"/>
              <a:t>how to interpret the contents of the input files, and what to do with the rows it extracts from them</a:t>
            </a:r>
            <a:endParaRPr lang="en-US" sz="1600" dirty="0" smtClean="0"/>
          </a:p>
          <a:p>
            <a:endParaRPr lang="en-US" sz="1600" dirty="0" smtClean="0"/>
          </a:p>
          <a:p>
            <a:pPr lvl="1" algn="just"/>
            <a:r>
              <a:rPr lang="en-US" sz="1600" dirty="0" smtClean="0"/>
              <a:t>The LOGFILES summarize the success or failure of the job, and shows us the errors during a failure</a:t>
            </a:r>
            <a:r>
              <a:rPr lang="en-US" sz="1600" dirty="0" smtClean="0"/>
              <a:t>.</a:t>
            </a:r>
          </a:p>
          <a:p>
            <a:pPr lvl="1" algn="just"/>
            <a:endParaRPr lang="en-US" sz="1600" dirty="0" smtClean="0"/>
          </a:p>
          <a:p>
            <a:pPr lvl="1" algn="just"/>
            <a:r>
              <a:rPr lang="en-US" sz="1600" dirty="0" smtClean="0"/>
              <a:t>The BADFILE. Rows extracted from the input files may be rejected by the SQL </a:t>
            </a:r>
            <a:r>
              <a:rPr lang="en-US" sz="1600" dirty="0" smtClean="0"/>
              <a:t>Loader </a:t>
            </a:r>
            <a:r>
              <a:rPr lang="en-US" sz="1600" dirty="0" smtClean="0"/>
              <a:t>(because they do not conform to the format expected by the control file) or may be rejected by the database (for example, the insertion might violate some integrity constraint). In either case, they are written </a:t>
            </a:r>
            <a:r>
              <a:rPr lang="en-US" sz="1600" dirty="0" smtClean="0"/>
              <a:t>to </a:t>
            </a:r>
            <a:r>
              <a:rPr lang="en-US" sz="1600" dirty="0" smtClean="0"/>
              <a:t>a Bad </a:t>
            </a:r>
            <a:r>
              <a:rPr lang="en-US" sz="1600" dirty="0" smtClean="0"/>
              <a:t>file</a:t>
            </a:r>
          </a:p>
          <a:p>
            <a:pPr lvl="1" algn="just"/>
            <a:endParaRPr lang="en-US" sz="1600" dirty="0" smtClean="0"/>
          </a:p>
          <a:p>
            <a:pPr lvl="1" algn="just"/>
            <a:r>
              <a:rPr lang="en-US" sz="1600" dirty="0" smtClean="0"/>
              <a:t>The </a:t>
            </a:r>
            <a:r>
              <a:rPr lang="en-US" sz="1600" dirty="0" smtClean="0"/>
              <a:t>DISCARDS </a:t>
            </a:r>
            <a:r>
              <a:rPr lang="en-US" sz="1600" dirty="0" smtClean="0"/>
              <a:t>FILE contains rows that are successfully extracted from the input file but rejected because they did not match some record selection criterion given in the control file</a:t>
            </a:r>
          </a:p>
          <a:p>
            <a:pPr lvl="1" algn="just">
              <a:buNone/>
            </a:pPr>
            <a:endParaRPr lang="en-US" sz="1600" dirty="0" smtClean="0"/>
          </a:p>
        </p:txBody>
      </p:sp>
      <p:sp>
        <p:nvSpPr>
          <p:cNvPr id="6147" name="Rectangle 3"/>
          <p:cNvSpPr>
            <a:spLocks noGrp="1"/>
          </p:cNvSpPr>
          <p:nvPr>
            <p:ph type="title"/>
          </p:nvPr>
        </p:nvSpPr>
        <p:spPr>
          <a:xfrm>
            <a:off x="465138" y="98992"/>
            <a:ext cx="8153400" cy="536972"/>
          </a:xfrm>
          <a:noFill/>
        </p:spPr>
        <p:txBody>
          <a:bodyPr>
            <a:normAutofit fontScale="90000"/>
          </a:bodyPr>
          <a:lstStyle/>
          <a:p>
            <a:r>
              <a:rPr lang="en-US" sz="1400" b="1" dirty="0" smtClean="0">
                <a:latin typeface="Candara"/>
              </a:rPr>
              <a:t>1.2: </a:t>
            </a:r>
            <a:r>
              <a:rPr lang="en-US" sz="1400" b="1" dirty="0" smtClean="0">
                <a:latin typeface="Candara"/>
              </a:rPr>
              <a:t> SQL Loader Files</a:t>
            </a:r>
            <a:r>
              <a:rPr lang="en-US" sz="1200" b="1" dirty="0" smtClean="0">
                <a:latin typeface="Candara"/>
              </a:rPr>
              <a:t/>
            </a:r>
            <a:br>
              <a:rPr lang="en-US" sz="1200" b="1" dirty="0" smtClean="0">
                <a:latin typeface="Candara"/>
              </a:rPr>
            </a:br>
            <a:r>
              <a:rPr lang="en-US" dirty="0" smtClean="0">
                <a:latin typeface="Candara"/>
              </a:rPr>
              <a:t>What does SQL Loader need</a:t>
            </a:r>
            <a:endParaRPr lang="en-US" sz="2400" b="1" dirty="0" smtClean="0">
              <a:latin typeface="Candara"/>
            </a:endParaRPr>
          </a:p>
        </p:txBody>
      </p:sp>
    </p:spTree>
    <p:extLst>
      <p:ext uri="{BB962C8B-B14F-4D97-AF65-F5344CB8AC3E}">
        <p14:creationId xmlns="" xmlns:p14="http://schemas.microsoft.com/office/powerpoint/2010/main" val="11181558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180475" y="962527"/>
            <a:ext cx="8963525" cy="3789948"/>
          </a:xfrm>
        </p:spPr>
        <p:txBody>
          <a:bodyPr>
            <a:normAutofit/>
          </a:bodyPr>
          <a:lstStyle/>
          <a:p>
            <a:r>
              <a:rPr lang="en-US" sz="2000" dirty="0" smtClean="0"/>
              <a:t>Out of the 6 logical records considered, 4 get added to the table. </a:t>
            </a:r>
            <a:endParaRPr lang="en-US" sz="2000" dirty="0" smtClean="0"/>
          </a:p>
          <a:p>
            <a:pPr algn="just"/>
            <a:endParaRPr lang="en-US" sz="2000" dirty="0" smtClean="0"/>
          </a:p>
          <a:p>
            <a:pPr algn="just"/>
            <a:r>
              <a:rPr lang="en-US" sz="2000" dirty="0" smtClean="0"/>
              <a:t>The </a:t>
            </a:r>
            <a:r>
              <a:rPr lang="en-US" sz="2000" dirty="0" smtClean="0"/>
              <a:t>record(Hemant,Pangam,'32') gets added to the </a:t>
            </a:r>
            <a:r>
              <a:rPr lang="en-US" sz="2000" b="1" dirty="0" smtClean="0"/>
              <a:t>discard file ‘dis.txt’</a:t>
            </a:r>
            <a:r>
              <a:rPr lang="en-US" sz="2000" dirty="0" smtClean="0"/>
              <a:t>. </a:t>
            </a:r>
            <a:r>
              <a:rPr lang="en-US" sz="2000" dirty="0" smtClean="0"/>
              <a:t> Records </a:t>
            </a:r>
            <a:r>
              <a:rPr lang="en-US" sz="2000" dirty="0" smtClean="0"/>
              <a:t>which do not meet the selection criterion get added to the discard file. </a:t>
            </a:r>
            <a:endParaRPr lang="en-US" sz="2000" dirty="0" smtClean="0"/>
          </a:p>
          <a:p>
            <a:pPr algn="just">
              <a:buNone/>
            </a:pPr>
            <a:endParaRPr lang="en-US" sz="2000" dirty="0" smtClean="0"/>
          </a:p>
          <a:p>
            <a:pPr algn="just"/>
            <a:r>
              <a:rPr lang="en-US" sz="2000" dirty="0" smtClean="0"/>
              <a:t>The record[Ram,Venugopalan,23</a:t>
            </a:r>
            <a:r>
              <a:rPr lang="en-US" sz="2000" dirty="0" smtClean="0"/>
              <a:t>)] get added to the </a:t>
            </a:r>
            <a:r>
              <a:rPr lang="en-US" sz="2000" b="1" dirty="0" smtClean="0"/>
              <a:t>Bad file ‘bad.txt’, </a:t>
            </a:r>
            <a:r>
              <a:rPr lang="en-US" sz="2000" dirty="0" smtClean="0"/>
              <a:t>because they do not conform to the format expected by the control file(that is the </a:t>
            </a:r>
            <a:r>
              <a:rPr lang="en-US" sz="2000" dirty="0" smtClean="0"/>
              <a:t>last name for this row is larger than 10)</a:t>
            </a:r>
          </a:p>
          <a:p>
            <a:pPr algn="just"/>
            <a:endParaRPr lang="en-US" sz="2000" dirty="0" smtClean="0"/>
          </a:p>
          <a:p>
            <a:pPr algn="just"/>
            <a:r>
              <a:rPr lang="en-US" sz="2000" dirty="0" smtClean="0"/>
              <a:t> The </a:t>
            </a:r>
            <a:r>
              <a:rPr lang="en-US" sz="2000" b="1" dirty="0" smtClean="0"/>
              <a:t>log file C11.log</a:t>
            </a:r>
            <a:r>
              <a:rPr lang="en-US" sz="2000" dirty="0" smtClean="0"/>
              <a:t> gives you the complete details of the operation</a:t>
            </a:r>
            <a:endParaRPr lang="en-US" sz="1600" dirty="0" smtClean="0">
              <a:ln>
                <a:solidFill>
                  <a:srgbClr val="00B0F0"/>
                </a:solidFill>
              </a:ln>
              <a:solidFill>
                <a:srgbClr val="00B0F0"/>
              </a:solidFill>
            </a:endParaRPr>
          </a:p>
        </p:txBody>
      </p:sp>
      <p:sp>
        <p:nvSpPr>
          <p:cNvPr id="5" name="Rectangle 3"/>
          <p:cNvSpPr>
            <a:spLocks noGrp="1"/>
          </p:cNvSpPr>
          <p:nvPr>
            <p:ph type="title"/>
          </p:nvPr>
        </p:nvSpPr>
        <p:spPr>
          <a:noFill/>
        </p:spPr>
        <p:txBody>
          <a:bodyPr>
            <a:normAutofit fontScale="90000"/>
          </a:bodyPr>
          <a:lstStyle/>
          <a:p>
            <a:r>
              <a:rPr lang="en-US" sz="1300" dirty="0" smtClean="0">
                <a:latin typeface="Candara"/>
              </a:rPr>
              <a:t>1. </a:t>
            </a:r>
            <a:r>
              <a:rPr lang="en-US" sz="1300" dirty="0" smtClean="0">
                <a:latin typeface="Candara"/>
              </a:rPr>
              <a:t>11: Discard-File and Bad-File</a:t>
            </a:r>
            <a:r>
              <a:rPr lang="en-US" sz="1300" dirty="0" smtClean="0">
                <a:latin typeface="Candara"/>
              </a:rPr>
              <a:t/>
            </a:r>
            <a:br>
              <a:rPr lang="en-US" sz="1300" dirty="0" smtClean="0">
                <a:latin typeface="Candara"/>
              </a:rPr>
            </a:br>
            <a:r>
              <a:rPr lang="en-US" sz="300" dirty="0" smtClean="0">
                <a:latin typeface="Candara"/>
              </a:rPr>
              <a:t/>
            </a:r>
            <a:br>
              <a:rPr lang="en-US" sz="300" dirty="0" smtClean="0">
                <a:latin typeface="Candara"/>
              </a:rPr>
            </a:br>
            <a:r>
              <a:rPr lang="en-US" sz="2400" dirty="0" smtClean="0">
                <a:latin typeface="Candara"/>
              </a:rPr>
              <a:t>S</a:t>
            </a:r>
            <a:r>
              <a:rPr lang="en-US" sz="2400" dirty="0" smtClean="0">
                <a:latin typeface="Candara"/>
              </a:rPr>
              <a:t>election criterion and Non-confirming record formats	…..</a:t>
            </a:r>
            <a:r>
              <a:rPr lang="en-US" sz="2400" dirty="0" err="1" smtClean="0">
                <a:latin typeface="Candara"/>
              </a:rPr>
              <a:t>contd</a:t>
            </a:r>
            <a:r>
              <a:rPr lang="en-US" sz="2400" dirty="0" smtClean="0">
                <a:latin typeface="Candara"/>
              </a:rPr>
              <a:t>	</a:t>
            </a:r>
            <a:endParaRPr lang="en-US" sz="2400" b="1" dirty="0" smtClean="0">
              <a:latin typeface="Candara"/>
            </a:endParaRPr>
          </a:p>
        </p:txBody>
      </p:sp>
    </p:spTree>
    <p:extLst>
      <p:ext uri="{BB962C8B-B14F-4D97-AF65-F5344CB8AC3E}">
        <p14:creationId xmlns="" xmlns:p14="http://schemas.microsoft.com/office/powerpoint/2010/main" val="111815586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180475" y="962527"/>
            <a:ext cx="8963525" cy="3789948"/>
          </a:xfrm>
        </p:spPr>
        <p:txBody>
          <a:bodyPr>
            <a:normAutofit fontScale="92500" lnSpcReduction="20000"/>
          </a:bodyPr>
          <a:lstStyle/>
          <a:p>
            <a:r>
              <a:rPr lang="en-US" sz="2000" dirty="0" smtClean="0"/>
              <a:t>Create the following </a:t>
            </a:r>
            <a:r>
              <a:rPr lang="en-US" sz="2000" dirty="0" smtClean="0"/>
              <a:t>table :</a:t>
            </a:r>
          </a:p>
          <a:p>
            <a:pPr algn="just">
              <a:buNone/>
            </a:pPr>
            <a:r>
              <a:rPr lang="en-US" sz="2000" dirty="0" smtClean="0"/>
              <a:t>	</a:t>
            </a:r>
            <a:r>
              <a:rPr lang="en-US" sz="2100" dirty="0" smtClean="0">
                <a:ln>
                  <a:solidFill>
                    <a:srgbClr val="00B0F0"/>
                  </a:solidFill>
                </a:ln>
                <a:solidFill>
                  <a:srgbClr val="00B0F0"/>
                </a:solidFill>
              </a:rPr>
              <a:t>create table </a:t>
            </a:r>
            <a:r>
              <a:rPr lang="en-US" sz="2100" dirty="0" err="1" smtClean="0">
                <a:ln>
                  <a:solidFill>
                    <a:srgbClr val="00B0F0"/>
                  </a:solidFill>
                </a:ln>
                <a:solidFill>
                  <a:srgbClr val="00B0F0"/>
                </a:solidFill>
              </a:rPr>
              <a:t>emps</a:t>
            </a:r>
            <a:r>
              <a:rPr lang="en-US" sz="2100" dirty="0" smtClean="0">
                <a:ln>
                  <a:solidFill>
                    <a:srgbClr val="00B0F0"/>
                  </a:solidFill>
                </a:ln>
                <a:solidFill>
                  <a:srgbClr val="00B0F0"/>
                </a:solidFill>
              </a:rPr>
              <a:t>(</a:t>
            </a:r>
            <a:r>
              <a:rPr lang="en-US" sz="2100" dirty="0" err="1" smtClean="0">
                <a:ln>
                  <a:solidFill>
                    <a:srgbClr val="00B0F0"/>
                  </a:solidFill>
                </a:ln>
                <a:solidFill>
                  <a:srgbClr val="00B0F0"/>
                </a:solidFill>
              </a:rPr>
              <a:t>empno</a:t>
            </a:r>
            <a:r>
              <a:rPr lang="en-US" sz="2100" dirty="0" smtClean="0">
                <a:ln>
                  <a:solidFill>
                    <a:srgbClr val="00B0F0"/>
                  </a:solidFill>
                </a:ln>
                <a:solidFill>
                  <a:srgbClr val="00B0F0"/>
                </a:solidFill>
              </a:rPr>
              <a:t> number, </a:t>
            </a:r>
            <a:r>
              <a:rPr lang="en-US" sz="2100" dirty="0" err="1" smtClean="0">
                <a:ln>
                  <a:solidFill>
                    <a:srgbClr val="00B0F0"/>
                  </a:solidFill>
                </a:ln>
                <a:solidFill>
                  <a:srgbClr val="00B0F0"/>
                </a:solidFill>
              </a:rPr>
              <a:t>first_name</a:t>
            </a:r>
            <a:r>
              <a:rPr lang="en-US" sz="2100" dirty="0" smtClean="0">
                <a:ln>
                  <a:solidFill>
                    <a:srgbClr val="00B0F0"/>
                  </a:solidFill>
                </a:ln>
                <a:solidFill>
                  <a:srgbClr val="00B0F0"/>
                </a:solidFill>
              </a:rPr>
              <a:t> varchar2(10), </a:t>
            </a:r>
            <a:r>
              <a:rPr lang="en-US" sz="2100" dirty="0" err="1" smtClean="0">
                <a:ln>
                  <a:solidFill>
                    <a:srgbClr val="00B0F0"/>
                  </a:solidFill>
                </a:ln>
                <a:solidFill>
                  <a:srgbClr val="00B0F0"/>
                </a:solidFill>
              </a:rPr>
              <a:t>last_name</a:t>
            </a:r>
            <a:r>
              <a:rPr lang="en-US" sz="2100" dirty="0" smtClean="0">
                <a:ln>
                  <a:solidFill>
                    <a:srgbClr val="00B0F0"/>
                  </a:solidFill>
                </a:ln>
                <a:solidFill>
                  <a:srgbClr val="00B0F0"/>
                </a:solidFill>
              </a:rPr>
              <a:t> varchar2(10));</a:t>
            </a:r>
          </a:p>
          <a:p>
            <a:pPr>
              <a:buNone/>
            </a:pPr>
            <a:endParaRPr lang="en-US" sz="2000" dirty="0" smtClean="0"/>
          </a:p>
          <a:p>
            <a:r>
              <a:rPr lang="en-US" sz="2000" dirty="0" smtClean="0"/>
              <a:t>Consider the following input data file ‘empnames.txt’ :</a:t>
            </a:r>
          </a:p>
          <a:p>
            <a:pPr>
              <a:buNone/>
            </a:pPr>
            <a:r>
              <a:rPr lang="en-US" sz="2000" dirty="0" smtClean="0"/>
              <a:t>		</a:t>
            </a:r>
            <a:r>
              <a:rPr lang="en-US" sz="2000" dirty="0" err="1" smtClean="0"/>
              <a:t>Hemant,Pangam</a:t>
            </a:r>
            <a:endParaRPr lang="en-US" sz="2000" dirty="0" smtClean="0"/>
          </a:p>
          <a:p>
            <a:pPr>
              <a:buNone/>
            </a:pPr>
            <a:r>
              <a:rPr lang="en-US" sz="2000" dirty="0" smtClean="0"/>
              <a:t>		</a:t>
            </a:r>
            <a:r>
              <a:rPr lang="en-US" sz="2000" dirty="0" err="1" smtClean="0"/>
              <a:t>Ramesh,Surve</a:t>
            </a:r>
            <a:endParaRPr lang="en-US" sz="2000" dirty="0" smtClean="0"/>
          </a:p>
          <a:p>
            <a:pPr>
              <a:buNone/>
            </a:pPr>
            <a:r>
              <a:rPr lang="en-US" sz="2000" dirty="0" smtClean="0"/>
              <a:t>		</a:t>
            </a:r>
            <a:r>
              <a:rPr lang="en-US" sz="2000" dirty="0" err="1" smtClean="0"/>
              <a:t>Saloni,Shah</a:t>
            </a:r>
            <a:endParaRPr lang="en-US" sz="2000" dirty="0" smtClean="0"/>
          </a:p>
          <a:p>
            <a:pPr>
              <a:buNone/>
            </a:pPr>
            <a:r>
              <a:rPr lang="en-US" sz="2000" dirty="0" smtClean="0"/>
              <a:t>		</a:t>
            </a:r>
            <a:r>
              <a:rPr lang="en-US" sz="2000" dirty="0" err="1" smtClean="0"/>
              <a:t>Hetal,Varma</a:t>
            </a:r>
            <a:endParaRPr lang="en-US" sz="2000" dirty="0" smtClean="0"/>
          </a:p>
          <a:p>
            <a:pPr>
              <a:buNone/>
            </a:pPr>
            <a:r>
              <a:rPr lang="en-US" sz="2000" dirty="0" smtClean="0"/>
              <a:t>		</a:t>
            </a:r>
            <a:r>
              <a:rPr lang="en-US" sz="2000" dirty="0" err="1" smtClean="0"/>
              <a:t>Subramanian,Iyer</a:t>
            </a:r>
            <a:endParaRPr lang="en-US" sz="2000" dirty="0" smtClean="0"/>
          </a:p>
          <a:p>
            <a:pPr>
              <a:buNone/>
            </a:pPr>
            <a:r>
              <a:rPr lang="en-US" sz="2000" dirty="0" smtClean="0"/>
              <a:t>		</a:t>
            </a:r>
            <a:r>
              <a:rPr lang="en-US" sz="2000" dirty="0" err="1" smtClean="0"/>
              <a:t>Ram,Venugopalan</a:t>
            </a:r>
            <a:endParaRPr lang="en-US" sz="2000" dirty="0" smtClean="0"/>
          </a:p>
          <a:p>
            <a:pPr>
              <a:buNone/>
            </a:pPr>
            <a:r>
              <a:rPr lang="en-US" sz="2000" dirty="0" smtClean="0"/>
              <a:t>		</a:t>
            </a:r>
            <a:r>
              <a:rPr lang="en-US" sz="2000" dirty="0" err="1" smtClean="0"/>
              <a:t>Manoj,Pangam</a:t>
            </a:r>
            <a:endParaRPr lang="en-US" sz="2000" dirty="0" smtClean="0"/>
          </a:p>
          <a:p>
            <a:pPr>
              <a:buNone/>
            </a:pPr>
            <a:r>
              <a:rPr lang="en-US" sz="2000" dirty="0" smtClean="0"/>
              <a:t>		</a:t>
            </a:r>
            <a:r>
              <a:rPr lang="en-US" sz="2000" dirty="0" err="1" smtClean="0"/>
              <a:t>Heena,Saraf</a:t>
            </a:r>
            <a:endParaRPr lang="en-US" sz="2000" dirty="0"/>
          </a:p>
        </p:txBody>
      </p:sp>
      <p:sp>
        <p:nvSpPr>
          <p:cNvPr id="5" name="Rectangle 3"/>
          <p:cNvSpPr>
            <a:spLocks noGrp="1"/>
          </p:cNvSpPr>
          <p:nvPr>
            <p:ph type="title"/>
          </p:nvPr>
        </p:nvSpPr>
        <p:spPr>
          <a:noFill/>
        </p:spPr>
        <p:txBody>
          <a:bodyPr>
            <a:normAutofit/>
          </a:bodyPr>
          <a:lstStyle/>
          <a:p>
            <a:r>
              <a:rPr lang="en-US" sz="1300" dirty="0" smtClean="0">
                <a:latin typeface="Candara"/>
              </a:rPr>
              <a:t>1. </a:t>
            </a:r>
            <a:r>
              <a:rPr lang="en-US" sz="1300" dirty="0" smtClean="0">
                <a:latin typeface="Candara"/>
              </a:rPr>
              <a:t>12: Sequential-number allocation to records</a:t>
            </a:r>
            <a:r>
              <a:rPr lang="en-US" sz="1300" dirty="0" smtClean="0">
                <a:latin typeface="Candara"/>
              </a:rPr>
              <a:t/>
            </a:r>
            <a:br>
              <a:rPr lang="en-US" sz="1300" dirty="0" smtClean="0">
                <a:latin typeface="Candara"/>
              </a:rPr>
            </a:br>
            <a:r>
              <a:rPr lang="en-US" sz="300" dirty="0" smtClean="0">
                <a:latin typeface="Candara"/>
              </a:rPr>
              <a:t/>
            </a:r>
            <a:br>
              <a:rPr lang="en-US" sz="300" dirty="0" smtClean="0">
                <a:latin typeface="Candara"/>
              </a:rPr>
            </a:br>
            <a:r>
              <a:rPr lang="en-US" sz="2400" dirty="0" smtClean="0">
                <a:latin typeface="Candara"/>
              </a:rPr>
              <a:t>RECNUM keyword</a:t>
            </a:r>
            <a:endParaRPr lang="en-US" sz="2400" b="1" dirty="0" smtClean="0">
              <a:latin typeface="Candara"/>
            </a:endParaRPr>
          </a:p>
        </p:txBody>
      </p:sp>
    </p:spTree>
    <p:extLst>
      <p:ext uri="{BB962C8B-B14F-4D97-AF65-F5344CB8AC3E}">
        <p14:creationId xmlns="" xmlns:p14="http://schemas.microsoft.com/office/powerpoint/2010/main" val="111815586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180475" y="962527"/>
            <a:ext cx="8963525" cy="3789948"/>
          </a:xfrm>
        </p:spPr>
        <p:txBody>
          <a:bodyPr>
            <a:normAutofit fontScale="92500" lnSpcReduction="10000"/>
          </a:bodyPr>
          <a:lstStyle/>
          <a:p>
            <a:r>
              <a:rPr lang="en-US" sz="2000" dirty="0" smtClean="0"/>
              <a:t>Consider the following control file c12.ctl</a:t>
            </a:r>
          </a:p>
          <a:p>
            <a:pPr>
              <a:buNone/>
            </a:pPr>
            <a:r>
              <a:rPr lang="en-US" sz="2000" dirty="0" smtClean="0"/>
              <a:t>		Load </a:t>
            </a:r>
            <a:r>
              <a:rPr lang="en-US" sz="2000" dirty="0" smtClean="0"/>
              <a:t>Data</a:t>
            </a:r>
          </a:p>
          <a:p>
            <a:pPr>
              <a:buNone/>
            </a:pPr>
            <a:r>
              <a:rPr lang="en-US" sz="2000" dirty="0" smtClean="0"/>
              <a:t>		</a:t>
            </a:r>
            <a:r>
              <a:rPr lang="en-US" sz="2000" dirty="0" err="1" smtClean="0"/>
              <a:t>Infile</a:t>
            </a:r>
            <a:r>
              <a:rPr lang="en-US" sz="2000" dirty="0" smtClean="0"/>
              <a:t> </a:t>
            </a:r>
            <a:r>
              <a:rPr lang="en-US" sz="2000" dirty="0" smtClean="0"/>
              <a:t>'empnames.txt' "</a:t>
            </a:r>
            <a:r>
              <a:rPr lang="en-US" sz="2000" dirty="0" err="1" smtClean="0"/>
              <a:t>str</a:t>
            </a:r>
            <a:r>
              <a:rPr lang="en-US" sz="2000" dirty="0" smtClean="0"/>
              <a:t>'\n'"</a:t>
            </a:r>
          </a:p>
          <a:p>
            <a:pPr>
              <a:buNone/>
            </a:pPr>
            <a:r>
              <a:rPr lang="en-US" sz="2000" dirty="0" smtClean="0"/>
              <a:t>		</a:t>
            </a:r>
            <a:r>
              <a:rPr lang="en-US" sz="2000" dirty="0" err="1" smtClean="0"/>
              <a:t>badfile</a:t>
            </a:r>
            <a:r>
              <a:rPr lang="en-US" sz="2000" dirty="0" smtClean="0"/>
              <a:t> </a:t>
            </a:r>
            <a:r>
              <a:rPr lang="en-US" sz="2000" dirty="0" smtClean="0"/>
              <a:t>'bad100.txt'</a:t>
            </a:r>
          </a:p>
          <a:p>
            <a:pPr>
              <a:buNone/>
            </a:pPr>
            <a:r>
              <a:rPr lang="en-US" sz="2000" dirty="0" smtClean="0"/>
              <a:t>		</a:t>
            </a:r>
            <a:r>
              <a:rPr lang="en-US" sz="2000" dirty="0" err="1" smtClean="0"/>
              <a:t>discardfile</a:t>
            </a:r>
            <a:r>
              <a:rPr lang="en-US" sz="2000" dirty="0" smtClean="0"/>
              <a:t> </a:t>
            </a:r>
            <a:r>
              <a:rPr lang="en-US" sz="2000" dirty="0" smtClean="0"/>
              <a:t>'dis100.txt'</a:t>
            </a:r>
          </a:p>
          <a:p>
            <a:pPr>
              <a:buNone/>
            </a:pPr>
            <a:r>
              <a:rPr lang="en-US" sz="2000" dirty="0" smtClean="0"/>
              <a:t>		truncate</a:t>
            </a:r>
            <a:endParaRPr lang="en-US" sz="2000" dirty="0" smtClean="0"/>
          </a:p>
          <a:p>
            <a:pPr>
              <a:buNone/>
            </a:pPr>
            <a:r>
              <a:rPr lang="en-US" sz="2000" dirty="0" smtClean="0"/>
              <a:t>		Into </a:t>
            </a:r>
            <a:r>
              <a:rPr lang="en-US" sz="2000" dirty="0" smtClean="0"/>
              <a:t>table </a:t>
            </a:r>
            <a:r>
              <a:rPr lang="en-US" sz="2000" dirty="0" err="1" smtClean="0"/>
              <a:t>emps</a:t>
            </a:r>
            <a:endParaRPr lang="en-US" sz="2000" dirty="0" smtClean="0"/>
          </a:p>
          <a:p>
            <a:pPr>
              <a:buNone/>
            </a:pPr>
            <a:r>
              <a:rPr lang="en-US" sz="2000" dirty="0" smtClean="0"/>
              <a:t>		fields </a:t>
            </a:r>
            <a:r>
              <a:rPr lang="en-US" sz="2000" dirty="0" smtClean="0"/>
              <a:t>terminated by ","</a:t>
            </a:r>
          </a:p>
          <a:p>
            <a:pPr>
              <a:buNone/>
            </a:pPr>
            <a:r>
              <a:rPr lang="en-US" sz="2000" dirty="0" smtClean="0"/>
              <a:t>		(</a:t>
            </a:r>
            <a:r>
              <a:rPr lang="en-US" sz="2000" dirty="0" err="1" smtClean="0"/>
              <a:t>empno</a:t>
            </a:r>
            <a:r>
              <a:rPr lang="en-US" sz="2000" dirty="0" smtClean="0"/>
              <a:t> </a:t>
            </a:r>
            <a:r>
              <a:rPr lang="en-US" sz="2000" dirty="0" err="1" smtClean="0"/>
              <a:t>recnum</a:t>
            </a:r>
            <a:r>
              <a:rPr lang="en-US" sz="2000" dirty="0" smtClean="0"/>
              <a:t>, </a:t>
            </a:r>
            <a:r>
              <a:rPr lang="en-US" sz="2000" dirty="0" err="1" smtClean="0"/>
              <a:t>first_name,last_name</a:t>
            </a:r>
            <a:r>
              <a:rPr lang="en-US" sz="2000" dirty="0" smtClean="0"/>
              <a:t>)</a:t>
            </a:r>
          </a:p>
          <a:p>
            <a:pPr>
              <a:buNone/>
            </a:pPr>
            <a:endParaRPr lang="en-US" sz="2000" dirty="0" smtClean="0"/>
          </a:p>
          <a:p>
            <a:r>
              <a:rPr lang="en-US" sz="2000" dirty="0" smtClean="0"/>
              <a:t>Go to command prompt and in the folder ‘d:\photos’, run the SQL LOADER :</a:t>
            </a:r>
          </a:p>
          <a:p>
            <a:pPr>
              <a:buNone/>
            </a:pPr>
            <a:r>
              <a:rPr lang="en-US" sz="2000" dirty="0" smtClean="0"/>
              <a:t>		</a:t>
            </a:r>
            <a:r>
              <a:rPr lang="en-US" sz="2100" dirty="0" err="1" smtClean="0">
                <a:ln>
                  <a:solidFill>
                    <a:srgbClr val="00B0F0"/>
                  </a:solidFill>
                </a:ln>
                <a:solidFill>
                  <a:srgbClr val="00B0F0"/>
                </a:solidFill>
              </a:rPr>
              <a:t>sqlldr</a:t>
            </a:r>
            <a:r>
              <a:rPr lang="en-US" sz="2100" dirty="0" smtClean="0">
                <a:ln>
                  <a:solidFill>
                    <a:srgbClr val="00B0F0"/>
                  </a:solidFill>
                </a:ln>
                <a:solidFill>
                  <a:srgbClr val="00B0F0"/>
                </a:solidFill>
              </a:rPr>
              <a:t> </a:t>
            </a:r>
            <a:r>
              <a:rPr lang="en-US" sz="2100" dirty="0" err="1" smtClean="0">
                <a:ln>
                  <a:solidFill>
                    <a:srgbClr val="00B0F0"/>
                  </a:solidFill>
                </a:ln>
                <a:solidFill>
                  <a:srgbClr val="00B0F0"/>
                </a:solidFill>
              </a:rPr>
              <a:t>userid</a:t>
            </a:r>
            <a:r>
              <a:rPr lang="en-US" sz="2100" dirty="0" smtClean="0">
                <a:ln>
                  <a:solidFill>
                    <a:srgbClr val="00B0F0"/>
                  </a:solidFill>
                </a:ln>
                <a:solidFill>
                  <a:srgbClr val="00B0F0"/>
                </a:solidFill>
              </a:rPr>
              <a:t>=</a:t>
            </a:r>
            <a:r>
              <a:rPr lang="en-US" sz="2100" dirty="0" err="1" smtClean="0">
                <a:ln>
                  <a:solidFill>
                    <a:srgbClr val="00B0F0"/>
                  </a:solidFill>
                </a:ln>
                <a:solidFill>
                  <a:srgbClr val="00B0F0"/>
                </a:solidFill>
              </a:rPr>
              <a:t>scott</a:t>
            </a:r>
            <a:r>
              <a:rPr lang="en-US" sz="2100" dirty="0" smtClean="0">
                <a:ln>
                  <a:solidFill>
                    <a:srgbClr val="00B0F0"/>
                  </a:solidFill>
                </a:ln>
                <a:solidFill>
                  <a:srgbClr val="00B0F0"/>
                </a:solidFill>
              </a:rPr>
              <a:t>/</a:t>
            </a:r>
            <a:r>
              <a:rPr lang="en-US" sz="2100" dirty="0" err="1" smtClean="0">
                <a:ln>
                  <a:solidFill>
                    <a:srgbClr val="00B0F0"/>
                  </a:solidFill>
                </a:ln>
                <a:solidFill>
                  <a:srgbClr val="00B0F0"/>
                </a:solidFill>
              </a:rPr>
              <a:t>abc</a:t>
            </a:r>
            <a:r>
              <a:rPr lang="en-US" sz="2100" dirty="0" smtClean="0">
                <a:ln>
                  <a:solidFill>
                    <a:srgbClr val="00B0F0"/>
                  </a:solidFill>
                </a:ln>
                <a:solidFill>
                  <a:srgbClr val="00B0F0"/>
                </a:solidFill>
              </a:rPr>
              <a:t> </a:t>
            </a:r>
            <a:r>
              <a:rPr lang="en-US" sz="2100" dirty="0" smtClean="0">
                <a:ln>
                  <a:solidFill>
                    <a:srgbClr val="00B0F0"/>
                  </a:solidFill>
                </a:ln>
                <a:solidFill>
                  <a:srgbClr val="00B0F0"/>
                </a:solidFill>
              </a:rPr>
              <a:t>control=c12.ctl</a:t>
            </a:r>
            <a:endParaRPr lang="en-US" sz="2100" dirty="0" smtClean="0">
              <a:ln>
                <a:solidFill>
                  <a:srgbClr val="00B0F0"/>
                </a:solidFill>
              </a:ln>
              <a:solidFill>
                <a:srgbClr val="00B0F0"/>
              </a:solidFill>
            </a:endParaRPr>
          </a:p>
          <a:p>
            <a:pPr>
              <a:buNone/>
            </a:pPr>
            <a:endParaRPr lang="en-US" sz="2000" dirty="0"/>
          </a:p>
        </p:txBody>
      </p:sp>
      <p:sp>
        <p:nvSpPr>
          <p:cNvPr id="5" name="Rectangle 3"/>
          <p:cNvSpPr>
            <a:spLocks noGrp="1"/>
          </p:cNvSpPr>
          <p:nvPr>
            <p:ph type="title"/>
          </p:nvPr>
        </p:nvSpPr>
        <p:spPr>
          <a:noFill/>
        </p:spPr>
        <p:txBody>
          <a:bodyPr>
            <a:normAutofit/>
          </a:bodyPr>
          <a:lstStyle/>
          <a:p>
            <a:r>
              <a:rPr lang="en-US" sz="1300" dirty="0" smtClean="0">
                <a:latin typeface="Candara"/>
              </a:rPr>
              <a:t>1. </a:t>
            </a:r>
            <a:r>
              <a:rPr lang="en-US" sz="1300" dirty="0" smtClean="0">
                <a:latin typeface="Candara"/>
              </a:rPr>
              <a:t>12: Sequential-number allocation to records</a:t>
            </a:r>
            <a:r>
              <a:rPr lang="en-US" sz="1300" dirty="0" smtClean="0">
                <a:latin typeface="Candara"/>
              </a:rPr>
              <a:t/>
            </a:r>
            <a:br>
              <a:rPr lang="en-US" sz="1300" dirty="0" smtClean="0">
                <a:latin typeface="Candara"/>
              </a:rPr>
            </a:br>
            <a:r>
              <a:rPr lang="en-US" sz="300" dirty="0" smtClean="0">
                <a:latin typeface="Candara"/>
              </a:rPr>
              <a:t/>
            </a:r>
            <a:br>
              <a:rPr lang="en-US" sz="300" dirty="0" smtClean="0">
                <a:latin typeface="Candara"/>
              </a:rPr>
            </a:br>
            <a:r>
              <a:rPr lang="en-US" sz="2400" dirty="0" smtClean="0">
                <a:latin typeface="Candara"/>
              </a:rPr>
              <a:t>RECNUM keyword					…….</a:t>
            </a:r>
            <a:r>
              <a:rPr lang="en-US" sz="2400" dirty="0" err="1" smtClean="0">
                <a:latin typeface="Candara"/>
              </a:rPr>
              <a:t>contd</a:t>
            </a:r>
            <a:endParaRPr lang="en-US" sz="2400" b="1" dirty="0" smtClean="0">
              <a:latin typeface="Candara"/>
            </a:endParaRPr>
          </a:p>
        </p:txBody>
      </p:sp>
    </p:spTree>
    <p:extLst>
      <p:ext uri="{BB962C8B-B14F-4D97-AF65-F5344CB8AC3E}">
        <p14:creationId xmlns="" xmlns:p14="http://schemas.microsoft.com/office/powerpoint/2010/main" val="111815586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180475" y="962527"/>
            <a:ext cx="8963525" cy="3789948"/>
          </a:xfrm>
        </p:spPr>
        <p:txBody>
          <a:bodyPr>
            <a:normAutofit/>
          </a:bodyPr>
          <a:lstStyle/>
          <a:p>
            <a:r>
              <a:rPr lang="en-US" sz="2000" dirty="0" smtClean="0"/>
              <a:t>The records[(Subramanian,Iyer,17),(Ram,Venugopalan,23)] get added to the </a:t>
            </a:r>
            <a:r>
              <a:rPr lang="en-US" sz="2000" b="1" dirty="0" smtClean="0"/>
              <a:t>Bad file ‘bad.txt’</a:t>
            </a:r>
            <a:r>
              <a:rPr lang="en-US" sz="2000" dirty="0" smtClean="0"/>
              <a:t>. </a:t>
            </a:r>
          </a:p>
          <a:p>
            <a:pPr>
              <a:buNone/>
            </a:pPr>
            <a:endParaRPr lang="en-US" sz="2000" dirty="0" smtClean="0"/>
          </a:p>
          <a:p>
            <a:pPr algn="just"/>
            <a:r>
              <a:rPr lang="en-US" sz="2000" dirty="0" smtClean="0"/>
              <a:t>The RECNUM keyword assigns a record number to each record as it is read from the </a:t>
            </a:r>
            <a:r>
              <a:rPr lang="en-US" sz="2000" dirty="0" err="1" smtClean="0"/>
              <a:t>datafile</a:t>
            </a:r>
            <a:r>
              <a:rPr lang="en-US" sz="2000" dirty="0" smtClean="0"/>
              <a:t>, and that value will be assigned into the </a:t>
            </a:r>
            <a:r>
              <a:rPr lang="en-US" sz="2000" dirty="0" err="1" smtClean="0"/>
              <a:t>empno</a:t>
            </a:r>
            <a:r>
              <a:rPr lang="en-US" sz="2000" dirty="0" smtClean="0"/>
              <a:t> column of the table</a:t>
            </a:r>
            <a:r>
              <a:rPr lang="en-US" sz="2000" dirty="0" smtClean="0"/>
              <a:t>.</a:t>
            </a:r>
          </a:p>
          <a:p>
            <a:pPr algn="just"/>
            <a:endParaRPr lang="en-US" sz="2000" dirty="0" smtClean="0"/>
          </a:p>
          <a:p>
            <a:pPr algn="just"/>
            <a:r>
              <a:rPr lang="en-US" sz="2000" dirty="0" smtClean="0"/>
              <a:t>Notice the </a:t>
            </a:r>
            <a:r>
              <a:rPr lang="en-US" sz="2000" dirty="0" err="1" smtClean="0"/>
              <a:t>empno</a:t>
            </a:r>
            <a:r>
              <a:rPr lang="en-US" sz="2000" dirty="0" smtClean="0"/>
              <a:t> values, which show that the 5</a:t>
            </a:r>
            <a:r>
              <a:rPr lang="en-US" sz="2000" baseline="30000" dirty="0" smtClean="0"/>
              <a:t>th</a:t>
            </a:r>
            <a:r>
              <a:rPr lang="en-US" sz="2000" dirty="0" smtClean="0"/>
              <a:t> and 6</a:t>
            </a:r>
            <a:r>
              <a:rPr lang="en-US" sz="2000" baseline="30000" dirty="0" smtClean="0"/>
              <a:t>th</a:t>
            </a:r>
            <a:r>
              <a:rPr lang="en-US" sz="2000" dirty="0" smtClean="0"/>
              <a:t> physical records from the input file were read, but for some reason could not be inserted into the table</a:t>
            </a:r>
            <a:r>
              <a:rPr lang="en-US" sz="2000" dirty="0" smtClean="0"/>
              <a:t>.</a:t>
            </a:r>
            <a:endParaRPr lang="en-US" sz="2000" dirty="0" smtClean="0"/>
          </a:p>
        </p:txBody>
      </p:sp>
      <p:sp>
        <p:nvSpPr>
          <p:cNvPr id="5" name="Rectangle 3"/>
          <p:cNvSpPr>
            <a:spLocks noGrp="1"/>
          </p:cNvSpPr>
          <p:nvPr>
            <p:ph type="title"/>
          </p:nvPr>
        </p:nvSpPr>
        <p:spPr>
          <a:noFill/>
        </p:spPr>
        <p:txBody>
          <a:bodyPr>
            <a:normAutofit/>
          </a:bodyPr>
          <a:lstStyle/>
          <a:p>
            <a:r>
              <a:rPr lang="en-US" sz="1300" dirty="0" smtClean="0">
                <a:latin typeface="Candara"/>
              </a:rPr>
              <a:t>1. </a:t>
            </a:r>
            <a:r>
              <a:rPr lang="en-US" sz="1300" dirty="0" smtClean="0">
                <a:latin typeface="Candara"/>
              </a:rPr>
              <a:t>12: Sequential-number allocation to records</a:t>
            </a:r>
            <a:r>
              <a:rPr lang="en-US" sz="1300" dirty="0" smtClean="0">
                <a:latin typeface="Candara"/>
              </a:rPr>
              <a:t/>
            </a:r>
            <a:br>
              <a:rPr lang="en-US" sz="1300" dirty="0" smtClean="0">
                <a:latin typeface="Candara"/>
              </a:rPr>
            </a:br>
            <a:r>
              <a:rPr lang="en-US" sz="300" dirty="0" smtClean="0">
                <a:latin typeface="Candara"/>
              </a:rPr>
              <a:t/>
            </a:r>
            <a:br>
              <a:rPr lang="en-US" sz="300" dirty="0" smtClean="0">
                <a:latin typeface="Candara"/>
              </a:rPr>
            </a:br>
            <a:r>
              <a:rPr lang="en-US" sz="2400" dirty="0" smtClean="0">
                <a:latin typeface="Candara"/>
              </a:rPr>
              <a:t>RECNUM keyword					…….</a:t>
            </a:r>
            <a:r>
              <a:rPr lang="en-US" sz="2400" dirty="0" err="1" smtClean="0">
                <a:latin typeface="Candara"/>
              </a:rPr>
              <a:t>contd</a:t>
            </a:r>
            <a:endParaRPr lang="en-US" sz="2400" b="1" dirty="0" smtClean="0">
              <a:latin typeface="Candara"/>
            </a:endParaRPr>
          </a:p>
        </p:txBody>
      </p:sp>
    </p:spTree>
    <p:extLst>
      <p:ext uri="{BB962C8B-B14F-4D97-AF65-F5344CB8AC3E}">
        <p14:creationId xmlns="" xmlns:p14="http://schemas.microsoft.com/office/powerpoint/2010/main" val="111815586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180475" y="962527"/>
            <a:ext cx="8963525" cy="3789948"/>
          </a:xfrm>
        </p:spPr>
        <p:txBody>
          <a:bodyPr>
            <a:normAutofit/>
          </a:bodyPr>
          <a:lstStyle/>
          <a:p>
            <a:r>
              <a:rPr lang="en-US" sz="2000" dirty="0" smtClean="0"/>
              <a:t>Consider the following table:</a:t>
            </a:r>
          </a:p>
          <a:p>
            <a:pPr algn="just">
              <a:buNone/>
            </a:pPr>
            <a:r>
              <a:rPr lang="en-US" sz="2000" dirty="0" smtClean="0"/>
              <a:t>create table </a:t>
            </a:r>
            <a:r>
              <a:rPr lang="en-US" sz="2000" dirty="0" err="1" smtClean="0"/>
              <a:t>empdept</a:t>
            </a:r>
            <a:r>
              <a:rPr lang="en-US" sz="2000" dirty="0" smtClean="0"/>
              <a:t>(</a:t>
            </a:r>
            <a:r>
              <a:rPr lang="en-US" sz="2000" dirty="0" err="1" smtClean="0"/>
              <a:t>empno</a:t>
            </a:r>
            <a:r>
              <a:rPr lang="en-US" sz="2000" dirty="0" smtClean="0"/>
              <a:t> </a:t>
            </a:r>
            <a:r>
              <a:rPr lang="en-US" sz="2000" dirty="0" err="1" smtClean="0"/>
              <a:t>number,first_name</a:t>
            </a:r>
            <a:r>
              <a:rPr lang="en-US" sz="2000" dirty="0" smtClean="0"/>
              <a:t> varchar2(10), </a:t>
            </a:r>
            <a:r>
              <a:rPr lang="en-US" sz="2000" dirty="0" err="1" smtClean="0"/>
              <a:t>last_name</a:t>
            </a:r>
            <a:r>
              <a:rPr lang="en-US" sz="2000" dirty="0" smtClean="0"/>
              <a:t> varchar2(10</a:t>
            </a:r>
            <a:r>
              <a:rPr lang="en-US" sz="2000" dirty="0" smtClean="0"/>
              <a:t>), </a:t>
            </a:r>
            <a:r>
              <a:rPr lang="en-US" sz="2000" dirty="0" err="1" smtClean="0"/>
              <a:t>deptno</a:t>
            </a:r>
            <a:r>
              <a:rPr lang="en-US" sz="2000" dirty="0" smtClean="0"/>
              <a:t> number(2));</a:t>
            </a:r>
          </a:p>
          <a:p>
            <a:pPr>
              <a:buNone/>
            </a:pPr>
            <a:r>
              <a:rPr lang="en-US" sz="2000" dirty="0" smtClean="0"/>
              <a:t> </a:t>
            </a:r>
          </a:p>
          <a:p>
            <a:r>
              <a:rPr lang="en-US" sz="2000" dirty="0" smtClean="0"/>
              <a:t>Consider the following input data file ‘empnames.txt’ :</a:t>
            </a:r>
          </a:p>
          <a:p>
            <a:pPr>
              <a:buNone/>
            </a:pPr>
            <a:r>
              <a:rPr lang="en-US" sz="2000" dirty="0" err="1" smtClean="0"/>
              <a:t>Hemant,Pangam</a:t>
            </a:r>
            <a:endParaRPr lang="en-US" sz="2000" dirty="0" smtClean="0"/>
          </a:p>
          <a:p>
            <a:pPr>
              <a:buNone/>
            </a:pPr>
            <a:r>
              <a:rPr lang="en-US" sz="2000" dirty="0" err="1" smtClean="0"/>
              <a:t>Ramesh,Surve</a:t>
            </a:r>
            <a:endParaRPr lang="en-US" sz="2000" dirty="0" smtClean="0"/>
          </a:p>
          <a:p>
            <a:pPr>
              <a:buNone/>
            </a:pPr>
            <a:r>
              <a:rPr lang="en-US" sz="2000" dirty="0" err="1" smtClean="0"/>
              <a:t>Saloni,Shah</a:t>
            </a:r>
            <a:endParaRPr lang="en-US" sz="2000" dirty="0" smtClean="0"/>
          </a:p>
          <a:p>
            <a:pPr>
              <a:buNone/>
            </a:pPr>
            <a:r>
              <a:rPr lang="en-US" sz="2000" dirty="0" err="1" smtClean="0"/>
              <a:t>Hetal,Varma</a:t>
            </a:r>
            <a:endParaRPr lang="en-US" sz="2000" dirty="0" smtClean="0"/>
          </a:p>
          <a:p>
            <a:pPr>
              <a:buNone/>
            </a:pPr>
            <a:r>
              <a:rPr lang="en-US" sz="2000" dirty="0" err="1" smtClean="0"/>
              <a:t>Manoj,Pangam</a:t>
            </a:r>
            <a:endParaRPr lang="en-US" sz="2000" dirty="0" smtClean="0"/>
          </a:p>
          <a:p>
            <a:pPr>
              <a:buNone/>
            </a:pPr>
            <a:r>
              <a:rPr lang="en-US" sz="2000" dirty="0" err="1" smtClean="0"/>
              <a:t>Heena,Saraf</a:t>
            </a:r>
            <a:endParaRPr lang="en-US" sz="2000" dirty="0"/>
          </a:p>
        </p:txBody>
      </p:sp>
      <p:sp>
        <p:nvSpPr>
          <p:cNvPr id="5" name="Rectangle 3"/>
          <p:cNvSpPr>
            <a:spLocks noGrp="1"/>
          </p:cNvSpPr>
          <p:nvPr>
            <p:ph type="title"/>
          </p:nvPr>
        </p:nvSpPr>
        <p:spPr>
          <a:noFill/>
        </p:spPr>
        <p:txBody>
          <a:bodyPr>
            <a:normAutofit/>
          </a:bodyPr>
          <a:lstStyle/>
          <a:p>
            <a:r>
              <a:rPr lang="en-US" sz="1300" dirty="0" smtClean="0">
                <a:latin typeface="Candara"/>
              </a:rPr>
              <a:t>1. </a:t>
            </a:r>
            <a:r>
              <a:rPr lang="en-US" sz="1300" dirty="0" smtClean="0">
                <a:latin typeface="Candara"/>
              </a:rPr>
              <a:t>13: Assigning  constant value to columns  of table</a:t>
            </a:r>
            <a:r>
              <a:rPr lang="en-US" sz="1300" dirty="0" smtClean="0">
                <a:latin typeface="Candara"/>
              </a:rPr>
              <a:t/>
            </a:r>
            <a:br>
              <a:rPr lang="en-US" sz="1300" dirty="0" smtClean="0">
                <a:latin typeface="Candara"/>
              </a:rPr>
            </a:br>
            <a:r>
              <a:rPr lang="en-US" sz="300" dirty="0" smtClean="0">
                <a:latin typeface="Candara"/>
              </a:rPr>
              <a:t/>
            </a:r>
            <a:br>
              <a:rPr lang="en-US" sz="300" dirty="0" smtClean="0">
                <a:latin typeface="Candara"/>
              </a:rPr>
            </a:br>
            <a:r>
              <a:rPr lang="en-US" sz="2400" dirty="0" smtClean="0">
                <a:latin typeface="Candara"/>
              </a:rPr>
              <a:t>CONSTANT keyword					</a:t>
            </a:r>
            <a:endParaRPr lang="en-US" sz="2400" b="1" dirty="0" smtClean="0">
              <a:latin typeface="Candara"/>
            </a:endParaRPr>
          </a:p>
        </p:txBody>
      </p:sp>
    </p:spTree>
    <p:extLst>
      <p:ext uri="{BB962C8B-B14F-4D97-AF65-F5344CB8AC3E}">
        <p14:creationId xmlns="" xmlns:p14="http://schemas.microsoft.com/office/powerpoint/2010/main" val="11181558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180475" y="962527"/>
            <a:ext cx="8963525" cy="3789948"/>
          </a:xfrm>
        </p:spPr>
        <p:txBody>
          <a:bodyPr>
            <a:normAutofit fontScale="85000" lnSpcReduction="20000"/>
          </a:bodyPr>
          <a:lstStyle/>
          <a:p>
            <a:r>
              <a:rPr lang="en-US" sz="2000" dirty="0" smtClean="0"/>
              <a:t>Consider the following control file c13.ctl</a:t>
            </a:r>
          </a:p>
          <a:p>
            <a:pPr>
              <a:buNone/>
            </a:pPr>
            <a:r>
              <a:rPr lang="en-US" sz="2000" dirty="0" smtClean="0"/>
              <a:t>		Load </a:t>
            </a:r>
            <a:r>
              <a:rPr lang="en-US" sz="2000" dirty="0" smtClean="0"/>
              <a:t>Data</a:t>
            </a:r>
          </a:p>
          <a:p>
            <a:pPr>
              <a:buNone/>
            </a:pPr>
            <a:r>
              <a:rPr lang="en-US" sz="2000" dirty="0" smtClean="0"/>
              <a:t>		</a:t>
            </a:r>
            <a:r>
              <a:rPr lang="en-US" sz="2000" dirty="0" err="1" smtClean="0"/>
              <a:t>Infile</a:t>
            </a:r>
            <a:r>
              <a:rPr lang="en-US" sz="2000" dirty="0" smtClean="0"/>
              <a:t> </a:t>
            </a:r>
            <a:r>
              <a:rPr lang="en-US" sz="2000" dirty="0" smtClean="0"/>
              <a:t>'empnames.txt' "</a:t>
            </a:r>
            <a:r>
              <a:rPr lang="en-US" sz="2000" dirty="0" err="1" smtClean="0"/>
              <a:t>str</a:t>
            </a:r>
            <a:r>
              <a:rPr lang="en-US" sz="2000" dirty="0" smtClean="0"/>
              <a:t>'\n'"</a:t>
            </a:r>
          </a:p>
          <a:p>
            <a:pPr>
              <a:buNone/>
            </a:pPr>
            <a:r>
              <a:rPr lang="en-US" sz="2000" dirty="0" smtClean="0"/>
              <a:t>		</a:t>
            </a:r>
            <a:r>
              <a:rPr lang="en-US" sz="2000" dirty="0" err="1" smtClean="0"/>
              <a:t>badfile</a:t>
            </a:r>
            <a:r>
              <a:rPr lang="en-US" sz="2000" dirty="0" smtClean="0"/>
              <a:t> </a:t>
            </a:r>
            <a:r>
              <a:rPr lang="en-US" sz="2000" dirty="0" smtClean="0"/>
              <a:t>'bad.txt'</a:t>
            </a:r>
          </a:p>
          <a:p>
            <a:pPr>
              <a:buNone/>
            </a:pPr>
            <a:r>
              <a:rPr lang="en-US" sz="2000" dirty="0" smtClean="0"/>
              <a:t>		</a:t>
            </a:r>
            <a:r>
              <a:rPr lang="en-US" sz="2000" dirty="0" err="1" smtClean="0"/>
              <a:t>discardfile</a:t>
            </a:r>
            <a:r>
              <a:rPr lang="en-US" sz="2000" dirty="0" smtClean="0"/>
              <a:t> </a:t>
            </a:r>
            <a:r>
              <a:rPr lang="en-US" sz="2000" dirty="0" smtClean="0"/>
              <a:t>'dis.txt'</a:t>
            </a:r>
          </a:p>
          <a:p>
            <a:pPr>
              <a:buNone/>
            </a:pPr>
            <a:r>
              <a:rPr lang="en-US" sz="2000" dirty="0" smtClean="0"/>
              <a:t>		truncate</a:t>
            </a:r>
            <a:endParaRPr lang="en-US" sz="2000" dirty="0" smtClean="0"/>
          </a:p>
          <a:p>
            <a:pPr>
              <a:buNone/>
            </a:pPr>
            <a:r>
              <a:rPr lang="en-US" sz="2000" dirty="0" smtClean="0"/>
              <a:t>		Into </a:t>
            </a:r>
            <a:r>
              <a:rPr lang="en-US" sz="2000" dirty="0" smtClean="0"/>
              <a:t>table </a:t>
            </a:r>
            <a:r>
              <a:rPr lang="en-US" sz="2000" dirty="0" err="1" smtClean="0"/>
              <a:t>empdept</a:t>
            </a:r>
            <a:endParaRPr lang="en-US" sz="2000" dirty="0" smtClean="0"/>
          </a:p>
          <a:p>
            <a:pPr>
              <a:buNone/>
            </a:pPr>
            <a:r>
              <a:rPr lang="en-US" sz="2000" dirty="0" smtClean="0"/>
              <a:t>		fields </a:t>
            </a:r>
            <a:r>
              <a:rPr lang="en-US" sz="2000" dirty="0" smtClean="0"/>
              <a:t>terminated by ","</a:t>
            </a:r>
          </a:p>
          <a:p>
            <a:pPr>
              <a:buNone/>
            </a:pPr>
            <a:r>
              <a:rPr lang="en-US" sz="2000" dirty="0" smtClean="0"/>
              <a:t>		(</a:t>
            </a:r>
            <a:r>
              <a:rPr lang="en-US" sz="2000" dirty="0" err="1" smtClean="0"/>
              <a:t>empno</a:t>
            </a:r>
            <a:r>
              <a:rPr lang="en-US" sz="2000" dirty="0" smtClean="0"/>
              <a:t> </a:t>
            </a:r>
            <a:r>
              <a:rPr lang="en-US" sz="2000" dirty="0" err="1" smtClean="0"/>
              <a:t>recnum</a:t>
            </a:r>
            <a:r>
              <a:rPr lang="en-US" sz="2000" dirty="0" smtClean="0"/>
              <a:t>, </a:t>
            </a:r>
            <a:r>
              <a:rPr lang="en-US" sz="2000" dirty="0" err="1" smtClean="0"/>
              <a:t>first_name,last_name</a:t>
            </a:r>
            <a:r>
              <a:rPr lang="en-US" sz="2000" dirty="0" smtClean="0"/>
              <a:t>, </a:t>
            </a:r>
            <a:r>
              <a:rPr lang="en-US" sz="2000" dirty="0" err="1" smtClean="0"/>
              <a:t>deptno</a:t>
            </a:r>
            <a:r>
              <a:rPr lang="en-US" sz="2000" dirty="0" smtClean="0"/>
              <a:t> constant 50</a:t>
            </a:r>
            <a:r>
              <a:rPr lang="en-US" sz="2000" dirty="0" smtClean="0"/>
              <a:t>)</a:t>
            </a:r>
          </a:p>
          <a:p>
            <a:pPr>
              <a:buNone/>
            </a:pPr>
            <a:endParaRPr lang="en-US" sz="2000" dirty="0" smtClean="0"/>
          </a:p>
          <a:p>
            <a:r>
              <a:rPr lang="en-US" sz="2000" dirty="0" smtClean="0"/>
              <a:t>Go to command prompt and in the folder ‘d:\photos’, run the SQL LOADER :</a:t>
            </a:r>
          </a:p>
          <a:p>
            <a:pPr>
              <a:buNone/>
            </a:pPr>
            <a:r>
              <a:rPr lang="en-US" sz="2000" dirty="0" smtClean="0"/>
              <a:t>		</a:t>
            </a:r>
            <a:r>
              <a:rPr lang="en-US" sz="2100" dirty="0" err="1" smtClean="0">
                <a:ln>
                  <a:solidFill>
                    <a:srgbClr val="00B0F0"/>
                  </a:solidFill>
                </a:ln>
                <a:solidFill>
                  <a:srgbClr val="00B0F0"/>
                </a:solidFill>
              </a:rPr>
              <a:t>sqlldr</a:t>
            </a:r>
            <a:r>
              <a:rPr lang="en-US" sz="2100" dirty="0" smtClean="0">
                <a:ln>
                  <a:solidFill>
                    <a:srgbClr val="00B0F0"/>
                  </a:solidFill>
                </a:ln>
                <a:solidFill>
                  <a:srgbClr val="00B0F0"/>
                </a:solidFill>
              </a:rPr>
              <a:t> </a:t>
            </a:r>
            <a:r>
              <a:rPr lang="en-US" sz="2100" dirty="0" err="1" smtClean="0">
                <a:ln>
                  <a:solidFill>
                    <a:srgbClr val="00B0F0"/>
                  </a:solidFill>
                </a:ln>
                <a:solidFill>
                  <a:srgbClr val="00B0F0"/>
                </a:solidFill>
              </a:rPr>
              <a:t>userid</a:t>
            </a:r>
            <a:r>
              <a:rPr lang="en-US" sz="2100" dirty="0" smtClean="0">
                <a:ln>
                  <a:solidFill>
                    <a:srgbClr val="00B0F0"/>
                  </a:solidFill>
                </a:ln>
                <a:solidFill>
                  <a:srgbClr val="00B0F0"/>
                </a:solidFill>
              </a:rPr>
              <a:t>=</a:t>
            </a:r>
            <a:r>
              <a:rPr lang="en-US" sz="2100" dirty="0" err="1" smtClean="0">
                <a:ln>
                  <a:solidFill>
                    <a:srgbClr val="00B0F0"/>
                  </a:solidFill>
                </a:ln>
                <a:solidFill>
                  <a:srgbClr val="00B0F0"/>
                </a:solidFill>
              </a:rPr>
              <a:t>scott</a:t>
            </a:r>
            <a:r>
              <a:rPr lang="en-US" sz="2100" dirty="0" smtClean="0">
                <a:ln>
                  <a:solidFill>
                    <a:srgbClr val="00B0F0"/>
                  </a:solidFill>
                </a:ln>
                <a:solidFill>
                  <a:srgbClr val="00B0F0"/>
                </a:solidFill>
              </a:rPr>
              <a:t>/</a:t>
            </a:r>
            <a:r>
              <a:rPr lang="en-US" sz="2100" dirty="0" err="1" smtClean="0">
                <a:ln>
                  <a:solidFill>
                    <a:srgbClr val="00B0F0"/>
                  </a:solidFill>
                </a:ln>
                <a:solidFill>
                  <a:srgbClr val="00B0F0"/>
                </a:solidFill>
              </a:rPr>
              <a:t>abc</a:t>
            </a:r>
            <a:r>
              <a:rPr lang="en-US" sz="2100" dirty="0" smtClean="0">
                <a:ln>
                  <a:solidFill>
                    <a:srgbClr val="00B0F0"/>
                  </a:solidFill>
                </a:ln>
                <a:solidFill>
                  <a:srgbClr val="00B0F0"/>
                </a:solidFill>
              </a:rPr>
              <a:t> </a:t>
            </a:r>
            <a:r>
              <a:rPr lang="en-US" sz="2100" dirty="0" smtClean="0">
                <a:ln>
                  <a:solidFill>
                    <a:srgbClr val="00B0F0"/>
                  </a:solidFill>
                </a:ln>
                <a:solidFill>
                  <a:srgbClr val="00B0F0"/>
                </a:solidFill>
              </a:rPr>
              <a:t>control=c13.ctl</a:t>
            </a:r>
          </a:p>
          <a:p>
            <a:pPr>
              <a:buNone/>
            </a:pPr>
            <a:endParaRPr lang="en-US" sz="2100" dirty="0" smtClean="0">
              <a:ln>
                <a:solidFill>
                  <a:srgbClr val="00B0F0"/>
                </a:solidFill>
              </a:ln>
              <a:solidFill>
                <a:srgbClr val="00B0F0"/>
              </a:solidFill>
            </a:endParaRPr>
          </a:p>
          <a:p>
            <a:r>
              <a:rPr lang="en-US" sz="2000" dirty="0" smtClean="0"/>
              <a:t>The </a:t>
            </a:r>
            <a:r>
              <a:rPr lang="en-US" sz="2000" b="1" dirty="0" smtClean="0"/>
              <a:t>Constant</a:t>
            </a:r>
            <a:r>
              <a:rPr lang="en-US" sz="2000" dirty="0" smtClean="0"/>
              <a:t> keyword allows you to assign a constant value to a column during the load. For character columns, enclose the constant value with single quotes</a:t>
            </a:r>
            <a:endParaRPr lang="en-US" sz="2100" dirty="0" smtClean="0">
              <a:ln>
                <a:solidFill>
                  <a:srgbClr val="00B0F0"/>
                </a:solidFill>
              </a:ln>
              <a:solidFill>
                <a:srgbClr val="00B0F0"/>
              </a:solidFill>
            </a:endParaRPr>
          </a:p>
          <a:p>
            <a:pPr>
              <a:buNone/>
            </a:pPr>
            <a:endParaRPr lang="en-US" sz="2000" dirty="0"/>
          </a:p>
        </p:txBody>
      </p:sp>
      <p:sp>
        <p:nvSpPr>
          <p:cNvPr id="5" name="Rectangle 3"/>
          <p:cNvSpPr>
            <a:spLocks noGrp="1"/>
          </p:cNvSpPr>
          <p:nvPr>
            <p:ph type="title"/>
          </p:nvPr>
        </p:nvSpPr>
        <p:spPr>
          <a:noFill/>
        </p:spPr>
        <p:txBody>
          <a:bodyPr>
            <a:normAutofit/>
          </a:bodyPr>
          <a:lstStyle/>
          <a:p>
            <a:r>
              <a:rPr lang="en-US" sz="1300" dirty="0" smtClean="0">
                <a:latin typeface="Candara"/>
              </a:rPr>
              <a:t>1. </a:t>
            </a:r>
            <a:r>
              <a:rPr lang="en-US" sz="1300" dirty="0" smtClean="0">
                <a:latin typeface="Candara"/>
              </a:rPr>
              <a:t>13: Assigning  constant value to columns  of table</a:t>
            </a:r>
            <a:r>
              <a:rPr lang="en-US" sz="1300" dirty="0" smtClean="0">
                <a:latin typeface="Candara"/>
              </a:rPr>
              <a:t/>
            </a:r>
            <a:br>
              <a:rPr lang="en-US" sz="1300" dirty="0" smtClean="0">
                <a:latin typeface="Candara"/>
              </a:rPr>
            </a:br>
            <a:r>
              <a:rPr lang="en-US" sz="300" dirty="0" smtClean="0">
                <a:latin typeface="Candara"/>
              </a:rPr>
              <a:t/>
            </a:r>
            <a:br>
              <a:rPr lang="en-US" sz="300" dirty="0" smtClean="0">
                <a:latin typeface="Candara"/>
              </a:rPr>
            </a:br>
            <a:r>
              <a:rPr lang="en-US" sz="2400" dirty="0" smtClean="0">
                <a:latin typeface="Candara"/>
              </a:rPr>
              <a:t>CONSTANT keyword					..….</a:t>
            </a:r>
            <a:r>
              <a:rPr lang="en-US" sz="2400" dirty="0" err="1" smtClean="0">
                <a:latin typeface="Candara"/>
              </a:rPr>
              <a:t>contd</a:t>
            </a:r>
            <a:endParaRPr lang="en-US" sz="2400" b="1" dirty="0" smtClean="0">
              <a:latin typeface="Candara"/>
            </a:endParaRPr>
          </a:p>
        </p:txBody>
      </p:sp>
    </p:spTree>
    <p:extLst>
      <p:ext uri="{BB962C8B-B14F-4D97-AF65-F5344CB8AC3E}">
        <p14:creationId xmlns="" xmlns:p14="http://schemas.microsoft.com/office/powerpoint/2010/main" val="111815586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180475" y="962527"/>
            <a:ext cx="8963525" cy="3789948"/>
          </a:xfrm>
        </p:spPr>
        <p:txBody>
          <a:bodyPr>
            <a:normAutofit fontScale="92500" lnSpcReduction="20000"/>
          </a:bodyPr>
          <a:lstStyle/>
          <a:p>
            <a:r>
              <a:rPr lang="en-US" sz="2000" dirty="0" smtClean="0"/>
              <a:t>Consider the following table:</a:t>
            </a:r>
          </a:p>
          <a:p>
            <a:pPr algn="just">
              <a:buNone/>
            </a:pPr>
            <a:r>
              <a:rPr lang="en-US" dirty="0" smtClean="0">
                <a:ln>
                  <a:solidFill>
                    <a:srgbClr val="00B0F0"/>
                  </a:solidFill>
                </a:ln>
                <a:solidFill>
                  <a:srgbClr val="00B0F0"/>
                </a:solidFill>
              </a:rPr>
              <a:t>	create </a:t>
            </a:r>
            <a:r>
              <a:rPr lang="en-US" dirty="0" smtClean="0">
                <a:ln>
                  <a:solidFill>
                    <a:srgbClr val="00B0F0"/>
                  </a:solidFill>
                </a:ln>
                <a:solidFill>
                  <a:srgbClr val="00B0F0"/>
                </a:solidFill>
              </a:rPr>
              <a:t>table </a:t>
            </a:r>
            <a:r>
              <a:rPr lang="en-US" dirty="0" err="1" smtClean="0">
                <a:ln>
                  <a:solidFill>
                    <a:srgbClr val="00B0F0"/>
                  </a:solidFill>
                </a:ln>
                <a:solidFill>
                  <a:srgbClr val="00B0F0"/>
                </a:solidFill>
              </a:rPr>
              <a:t>emphire</a:t>
            </a:r>
            <a:r>
              <a:rPr lang="en-US" dirty="0" smtClean="0">
                <a:ln>
                  <a:solidFill>
                    <a:srgbClr val="00B0F0"/>
                  </a:solidFill>
                </a:ln>
                <a:solidFill>
                  <a:srgbClr val="00B0F0"/>
                </a:solidFill>
              </a:rPr>
              <a:t>(</a:t>
            </a:r>
            <a:r>
              <a:rPr lang="en-US" dirty="0" err="1" smtClean="0">
                <a:ln>
                  <a:solidFill>
                    <a:srgbClr val="00B0F0"/>
                  </a:solidFill>
                </a:ln>
                <a:solidFill>
                  <a:srgbClr val="00B0F0"/>
                </a:solidFill>
              </a:rPr>
              <a:t>empno</a:t>
            </a:r>
            <a:r>
              <a:rPr lang="en-US" dirty="0" smtClean="0">
                <a:ln>
                  <a:solidFill>
                    <a:srgbClr val="00B0F0"/>
                  </a:solidFill>
                </a:ln>
                <a:solidFill>
                  <a:srgbClr val="00B0F0"/>
                </a:solidFill>
              </a:rPr>
              <a:t> </a:t>
            </a:r>
            <a:r>
              <a:rPr lang="en-US" dirty="0" err="1" smtClean="0">
                <a:ln>
                  <a:solidFill>
                    <a:srgbClr val="00B0F0"/>
                  </a:solidFill>
                </a:ln>
                <a:solidFill>
                  <a:srgbClr val="00B0F0"/>
                </a:solidFill>
              </a:rPr>
              <a:t>number,first_name</a:t>
            </a:r>
            <a:r>
              <a:rPr lang="en-US" dirty="0" smtClean="0">
                <a:ln>
                  <a:solidFill>
                    <a:srgbClr val="00B0F0"/>
                  </a:solidFill>
                </a:ln>
                <a:solidFill>
                  <a:srgbClr val="00B0F0"/>
                </a:solidFill>
              </a:rPr>
              <a:t> varchar2(10), </a:t>
            </a:r>
            <a:r>
              <a:rPr lang="en-US" dirty="0" err="1" smtClean="0">
                <a:ln>
                  <a:solidFill>
                    <a:srgbClr val="00B0F0"/>
                  </a:solidFill>
                </a:ln>
                <a:solidFill>
                  <a:srgbClr val="00B0F0"/>
                </a:solidFill>
              </a:rPr>
              <a:t>last_name</a:t>
            </a:r>
            <a:r>
              <a:rPr lang="en-US" dirty="0" smtClean="0">
                <a:ln>
                  <a:solidFill>
                    <a:srgbClr val="00B0F0"/>
                  </a:solidFill>
                </a:ln>
                <a:solidFill>
                  <a:srgbClr val="00B0F0"/>
                </a:solidFill>
              </a:rPr>
              <a:t> varchar2(10), </a:t>
            </a:r>
            <a:r>
              <a:rPr lang="en-US" dirty="0" err="1" smtClean="0">
                <a:ln>
                  <a:solidFill>
                    <a:srgbClr val="00B0F0"/>
                  </a:solidFill>
                </a:ln>
                <a:solidFill>
                  <a:srgbClr val="00B0F0"/>
                </a:solidFill>
              </a:rPr>
              <a:t>hiredate</a:t>
            </a:r>
            <a:r>
              <a:rPr lang="en-US" dirty="0" smtClean="0">
                <a:ln>
                  <a:solidFill>
                    <a:srgbClr val="00B0F0"/>
                  </a:solidFill>
                </a:ln>
                <a:solidFill>
                  <a:srgbClr val="00B0F0"/>
                </a:solidFill>
              </a:rPr>
              <a:t> date); </a:t>
            </a:r>
            <a:r>
              <a:rPr lang="en-US" sz="2000" dirty="0" smtClean="0"/>
              <a:t> </a:t>
            </a:r>
          </a:p>
          <a:p>
            <a:endParaRPr lang="en-US" sz="2000" dirty="0" smtClean="0"/>
          </a:p>
          <a:p>
            <a:r>
              <a:rPr lang="en-US" sz="2000" dirty="0" smtClean="0"/>
              <a:t>Consider </a:t>
            </a:r>
            <a:r>
              <a:rPr lang="en-US" sz="2000" dirty="0" smtClean="0"/>
              <a:t>the following control file c131.ctl</a:t>
            </a:r>
          </a:p>
          <a:p>
            <a:pPr>
              <a:buNone/>
            </a:pPr>
            <a:r>
              <a:rPr lang="en-US" sz="2000" dirty="0" smtClean="0"/>
              <a:t> </a:t>
            </a:r>
            <a:r>
              <a:rPr lang="en-US" sz="2000" dirty="0" smtClean="0"/>
              <a:t>	</a:t>
            </a:r>
            <a:r>
              <a:rPr lang="en-US" dirty="0" smtClean="0">
                <a:ln>
                  <a:solidFill>
                    <a:srgbClr val="00B0F0"/>
                  </a:solidFill>
                </a:ln>
                <a:solidFill>
                  <a:srgbClr val="00B0F0"/>
                </a:solidFill>
              </a:rPr>
              <a:t>Load Data</a:t>
            </a:r>
          </a:p>
          <a:p>
            <a:pPr>
              <a:buNone/>
            </a:pPr>
            <a:r>
              <a:rPr lang="en-US" dirty="0" smtClean="0">
                <a:ln>
                  <a:solidFill>
                    <a:srgbClr val="00B0F0"/>
                  </a:solidFill>
                </a:ln>
                <a:solidFill>
                  <a:srgbClr val="00B0F0"/>
                </a:solidFill>
              </a:rPr>
              <a:t>	</a:t>
            </a:r>
            <a:r>
              <a:rPr lang="en-US" dirty="0" err="1" smtClean="0">
                <a:ln>
                  <a:solidFill>
                    <a:srgbClr val="00B0F0"/>
                  </a:solidFill>
                </a:ln>
                <a:solidFill>
                  <a:srgbClr val="00B0F0"/>
                </a:solidFill>
              </a:rPr>
              <a:t>Infile</a:t>
            </a:r>
            <a:r>
              <a:rPr lang="en-US" dirty="0" smtClean="0">
                <a:ln>
                  <a:solidFill>
                    <a:srgbClr val="00B0F0"/>
                  </a:solidFill>
                </a:ln>
                <a:solidFill>
                  <a:srgbClr val="00B0F0"/>
                </a:solidFill>
              </a:rPr>
              <a:t> 'empnames.txt' "</a:t>
            </a:r>
            <a:r>
              <a:rPr lang="en-US" dirty="0" err="1" smtClean="0">
                <a:ln>
                  <a:solidFill>
                    <a:srgbClr val="00B0F0"/>
                  </a:solidFill>
                </a:ln>
                <a:solidFill>
                  <a:srgbClr val="00B0F0"/>
                </a:solidFill>
              </a:rPr>
              <a:t>str</a:t>
            </a:r>
            <a:r>
              <a:rPr lang="en-US" dirty="0" smtClean="0">
                <a:ln>
                  <a:solidFill>
                    <a:srgbClr val="00B0F0"/>
                  </a:solidFill>
                </a:ln>
                <a:solidFill>
                  <a:srgbClr val="00B0F0"/>
                </a:solidFill>
              </a:rPr>
              <a:t>'\n'"</a:t>
            </a:r>
          </a:p>
          <a:p>
            <a:pPr>
              <a:buNone/>
            </a:pPr>
            <a:r>
              <a:rPr lang="en-US" dirty="0" smtClean="0">
                <a:ln>
                  <a:solidFill>
                    <a:srgbClr val="00B0F0"/>
                  </a:solidFill>
                </a:ln>
                <a:solidFill>
                  <a:srgbClr val="00B0F0"/>
                </a:solidFill>
              </a:rPr>
              <a:t>	</a:t>
            </a:r>
            <a:r>
              <a:rPr lang="en-US" dirty="0" err="1" smtClean="0">
                <a:ln>
                  <a:solidFill>
                    <a:srgbClr val="00B0F0"/>
                  </a:solidFill>
                </a:ln>
                <a:solidFill>
                  <a:srgbClr val="00B0F0"/>
                </a:solidFill>
              </a:rPr>
              <a:t>badfile</a:t>
            </a:r>
            <a:r>
              <a:rPr lang="en-US" dirty="0" smtClean="0">
                <a:ln>
                  <a:solidFill>
                    <a:srgbClr val="00B0F0"/>
                  </a:solidFill>
                </a:ln>
                <a:solidFill>
                  <a:srgbClr val="00B0F0"/>
                </a:solidFill>
              </a:rPr>
              <a:t> 'bad.txt'</a:t>
            </a:r>
          </a:p>
          <a:p>
            <a:pPr>
              <a:buNone/>
            </a:pPr>
            <a:r>
              <a:rPr lang="en-US" dirty="0" smtClean="0">
                <a:ln>
                  <a:solidFill>
                    <a:srgbClr val="00B0F0"/>
                  </a:solidFill>
                </a:ln>
                <a:solidFill>
                  <a:srgbClr val="00B0F0"/>
                </a:solidFill>
              </a:rPr>
              <a:t>	</a:t>
            </a:r>
            <a:r>
              <a:rPr lang="en-US" dirty="0" err="1" smtClean="0">
                <a:ln>
                  <a:solidFill>
                    <a:srgbClr val="00B0F0"/>
                  </a:solidFill>
                </a:ln>
                <a:solidFill>
                  <a:srgbClr val="00B0F0"/>
                </a:solidFill>
              </a:rPr>
              <a:t>discardfile</a:t>
            </a:r>
            <a:r>
              <a:rPr lang="en-US" dirty="0" smtClean="0">
                <a:ln>
                  <a:solidFill>
                    <a:srgbClr val="00B0F0"/>
                  </a:solidFill>
                </a:ln>
                <a:solidFill>
                  <a:srgbClr val="00B0F0"/>
                </a:solidFill>
              </a:rPr>
              <a:t> 'dis.txt'</a:t>
            </a:r>
          </a:p>
          <a:p>
            <a:pPr>
              <a:buNone/>
            </a:pPr>
            <a:r>
              <a:rPr lang="en-US" dirty="0" smtClean="0">
                <a:ln>
                  <a:solidFill>
                    <a:srgbClr val="00B0F0"/>
                  </a:solidFill>
                </a:ln>
                <a:solidFill>
                  <a:srgbClr val="00B0F0"/>
                </a:solidFill>
              </a:rPr>
              <a:t>	truncate</a:t>
            </a:r>
          </a:p>
          <a:p>
            <a:pPr>
              <a:buNone/>
            </a:pPr>
            <a:r>
              <a:rPr lang="en-US" dirty="0" smtClean="0">
                <a:ln>
                  <a:solidFill>
                    <a:srgbClr val="00B0F0"/>
                  </a:solidFill>
                </a:ln>
                <a:solidFill>
                  <a:srgbClr val="00B0F0"/>
                </a:solidFill>
              </a:rPr>
              <a:t>	Into table </a:t>
            </a:r>
            <a:r>
              <a:rPr lang="en-US" dirty="0" err="1" smtClean="0">
                <a:ln>
                  <a:solidFill>
                    <a:srgbClr val="00B0F0"/>
                  </a:solidFill>
                </a:ln>
                <a:solidFill>
                  <a:srgbClr val="00B0F0"/>
                </a:solidFill>
              </a:rPr>
              <a:t>emphire</a:t>
            </a:r>
            <a:endParaRPr lang="en-US" dirty="0" smtClean="0">
              <a:ln>
                <a:solidFill>
                  <a:srgbClr val="00B0F0"/>
                </a:solidFill>
              </a:ln>
              <a:solidFill>
                <a:srgbClr val="00B0F0"/>
              </a:solidFill>
            </a:endParaRPr>
          </a:p>
          <a:p>
            <a:pPr>
              <a:buNone/>
            </a:pPr>
            <a:r>
              <a:rPr lang="en-US" dirty="0" smtClean="0">
                <a:ln>
                  <a:solidFill>
                    <a:srgbClr val="00B0F0"/>
                  </a:solidFill>
                </a:ln>
                <a:solidFill>
                  <a:srgbClr val="00B0F0"/>
                </a:solidFill>
              </a:rPr>
              <a:t>	fields terminated by ","</a:t>
            </a:r>
          </a:p>
          <a:p>
            <a:pPr>
              <a:buNone/>
            </a:pPr>
            <a:r>
              <a:rPr lang="en-US" dirty="0" smtClean="0">
                <a:ln>
                  <a:solidFill>
                    <a:srgbClr val="00B0F0"/>
                  </a:solidFill>
                </a:ln>
                <a:solidFill>
                  <a:srgbClr val="00B0F0"/>
                </a:solidFill>
              </a:rPr>
              <a:t>	(</a:t>
            </a:r>
            <a:r>
              <a:rPr lang="en-US" dirty="0" err="1" smtClean="0">
                <a:ln>
                  <a:solidFill>
                    <a:srgbClr val="00B0F0"/>
                  </a:solidFill>
                </a:ln>
                <a:solidFill>
                  <a:srgbClr val="00B0F0"/>
                </a:solidFill>
              </a:rPr>
              <a:t>empno</a:t>
            </a:r>
            <a:r>
              <a:rPr lang="en-US" dirty="0" smtClean="0">
                <a:ln>
                  <a:solidFill>
                    <a:srgbClr val="00B0F0"/>
                  </a:solidFill>
                </a:ln>
                <a:solidFill>
                  <a:srgbClr val="00B0F0"/>
                </a:solidFill>
              </a:rPr>
              <a:t> </a:t>
            </a:r>
            <a:r>
              <a:rPr lang="en-US" dirty="0" err="1" smtClean="0">
                <a:ln>
                  <a:solidFill>
                    <a:srgbClr val="00B0F0"/>
                  </a:solidFill>
                </a:ln>
                <a:solidFill>
                  <a:srgbClr val="00B0F0"/>
                </a:solidFill>
              </a:rPr>
              <a:t>recnum</a:t>
            </a:r>
            <a:r>
              <a:rPr lang="en-US" dirty="0" smtClean="0">
                <a:ln>
                  <a:solidFill>
                    <a:srgbClr val="00B0F0"/>
                  </a:solidFill>
                </a:ln>
                <a:solidFill>
                  <a:srgbClr val="00B0F0"/>
                </a:solidFill>
              </a:rPr>
              <a:t>, </a:t>
            </a:r>
            <a:r>
              <a:rPr lang="en-US" dirty="0" err="1" smtClean="0">
                <a:ln>
                  <a:solidFill>
                    <a:srgbClr val="00B0F0"/>
                  </a:solidFill>
                </a:ln>
                <a:solidFill>
                  <a:srgbClr val="00B0F0"/>
                </a:solidFill>
              </a:rPr>
              <a:t>first_name,last_name</a:t>
            </a:r>
            <a:r>
              <a:rPr lang="en-US" dirty="0" smtClean="0">
                <a:ln>
                  <a:solidFill>
                    <a:srgbClr val="00B0F0"/>
                  </a:solidFill>
                </a:ln>
                <a:solidFill>
                  <a:srgbClr val="00B0F0"/>
                </a:solidFill>
              </a:rPr>
              <a:t>, </a:t>
            </a:r>
            <a:r>
              <a:rPr lang="en-US" dirty="0" err="1" smtClean="0">
                <a:ln>
                  <a:solidFill>
                    <a:srgbClr val="00B0F0"/>
                  </a:solidFill>
                </a:ln>
                <a:solidFill>
                  <a:srgbClr val="00B0F0"/>
                </a:solidFill>
              </a:rPr>
              <a:t>hiredate</a:t>
            </a:r>
            <a:r>
              <a:rPr lang="en-US" dirty="0" smtClean="0">
                <a:ln>
                  <a:solidFill>
                    <a:srgbClr val="00B0F0"/>
                  </a:solidFill>
                </a:ln>
                <a:solidFill>
                  <a:srgbClr val="00B0F0"/>
                </a:solidFill>
              </a:rPr>
              <a:t> </a:t>
            </a:r>
            <a:r>
              <a:rPr lang="en-US" dirty="0" err="1" smtClean="0">
                <a:ln>
                  <a:solidFill>
                    <a:srgbClr val="00B0F0"/>
                  </a:solidFill>
                </a:ln>
                <a:solidFill>
                  <a:srgbClr val="00B0F0"/>
                </a:solidFill>
              </a:rPr>
              <a:t>sysdate</a:t>
            </a:r>
            <a:r>
              <a:rPr lang="en-US" dirty="0" smtClean="0">
                <a:ln>
                  <a:solidFill>
                    <a:srgbClr val="00B0F0"/>
                  </a:solidFill>
                </a:ln>
                <a:solidFill>
                  <a:srgbClr val="00B0F0"/>
                </a:solidFill>
              </a:rPr>
              <a:t>)</a:t>
            </a:r>
          </a:p>
          <a:p>
            <a:pPr>
              <a:buNone/>
            </a:pPr>
            <a:endParaRPr lang="en-US" sz="2000" dirty="0"/>
          </a:p>
        </p:txBody>
      </p:sp>
      <p:sp>
        <p:nvSpPr>
          <p:cNvPr id="5" name="Rectangle 3"/>
          <p:cNvSpPr>
            <a:spLocks noGrp="1"/>
          </p:cNvSpPr>
          <p:nvPr>
            <p:ph type="title"/>
          </p:nvPr>
        </p:nvSpPr>
        <p:spPr>
          <a:noFill/>
        </p:spPr>
        <p:txBody>
          <a:bodyPr>
            <a:normAutofit/>
          </a:bodyPr>
          <a:lstStyle/>
          <a:p>
            <a:r>
              <a:rPr lang="en-US" sz="1300" dirty="0" smtClean="0">
                <a:latin typeface="Candara"/>
              </a:rPr>
              <a:t>1. </a:t>
            </a:r>
            <a:r>
              <a:rPr lang="en-US" sz="1300" dirty="0" smtClean="0">
                <a:latin typeface="Candara"/>
              </a:rPr>
              <a:t>14: Assigning  System-date to records being  loaded</a:t>
            </a:r>
            <a:r>
              <a:rPr lang="en-US" sz="1300" dirty="0" smtClean="0">
                <a:latin typeface="Candara"/>
              </a:rPr>
              <a:t/>
            </a:r>
            <a:br>
              <a:rPr lang="en-US" sz="1300" dirty="0" smtClean="0">
                <a:latin typeface="Candara"/>
              </a:rPr>
            </a:br>
            <a:r>
              <a:rPr lang="en-US" sz="300" dirty="0" smtClean="0">
                <a:latin typeface="Candara"/>
              </a:rPr>
              <a:t/>
            </a:r>
            <a:br>
              <a:rPr lang="en-US" sz="300" dirty="0" smtClean="0">
                <a:latin typeface="Candara"/>
              </a:rPr>
            </a:br>
            <a:r>
              <a:rPr lang="en-US" sz="2400" dirty="0" smtClean="0">
                <a:latin typeface="Candara"/>
              </a:rPr>
              <a:t>SYSDATE keyword					</a:t>
            </a:r>
            <a:endParaRPr lang="en-US" sz="2400" b="1" dirty="0" smtClean="0">
              <a:latin typeface="Candara"/>
            </a:endParaRPr>
          </a:p>
        </p:txBody>
      </p:sp>
    </p:spTree>
    <p:extLst>
      <p:ext uri="{BB962C8B-B14F-4D97-AF65-F5344CB8AC3E}">
        <p14:creationId xmlns="" xmlns:p14="http://schemas.microsoft.com/office/powerpoint/2010/main" val="111815586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180475" y="962527"/>
            <a:ext cx="8963525" cy="3789948"/>
          </a:xfrm>
        </p:spPr>
        <p:txBody>
          <a:bodyPr>
            <a:normAutofit/>
          </a:bodyPr>
          <a:lstStyle/>
          <a:p>
            <a:r>
              <a:rPr lang="en-US" sz="2000" dirty="0" smtClean="0"/>
              <a:t>Go </a:t>
            </a:r>
            <a:r>
              <a:rPr lang="en-US" sz="2000" dirty="0" smtClean="0"/>
              <a:t>to command prompt and in the folder ‘d:\photos’, run the SQL LOADER :</a:t>
            </a:r>
          </a:p>
          <a:p>
            <a:pPr>
              <a:buNone/>
            </a:pPr>
            <a:r>
              <a:rPr lang="en-US" sz="2000" dirty="0" smtClean="0"/>
              <a:t>		</a:t>
            </a:r>
            <a:r>
              <a:rPr lang="en-US" sz="2100" dirty="0" err="1" smtClean="0">
                <a:ln>
                  <a:solidFill>
                    <a:srgbClr val="00B0F0"/>
                  </a:solidFill>
                </a:ln>
                <a:solidFill>
                  <a:srgbClr val="00B0F0"/>
                </a:solidFill>
              </a:rPr>
              <a:t>sqlldr</a:t>
            </a:r>
            <a:r>
              <a:rPr lang="en-US" sz="2100" dirty="0" smtClean="0">
                <a:ln>
                  <a:solidFill>
                    <a:srgbClr val="00B0F0"/>
                  </a:solidFill>
                </a:ln>
                <a:solidFill>
                  <a:srgbClr val="00B0F0"/>
                </a:solidFill>
              </a:rPr>
              <a:t> </a:t>
            </a:r>
            <a:r>
              <a:rPr lang="en-US" sz="2100" dirty="0" err="1" smtClean="0">
                <a:ln>
                  <a:solidFill>
                    <a:srgbClr val="00B0F0"/>
                  </a:solidFill>
                </a:ln>
                <a:solidFill>
                  <a:srgbClr val="00B0F0"/>
                </a:solidFill>
              </a:rPr>
              <a:t>userid</a:t>
            </a:r>
            <a:r>
              <a:rPr lang="en-US" sz="2100" dirty="0" smtClean="0">
                <a:ln>
                  <a:solidFill>
                    <a:srgbClr val="00B0F0"/>
                  </a:solidFill>
                </a:ln>
                <a:solidFill>
                  <a:srgbClr val="00B0F0"/>
                </a:solidFill>
              </a:rPr>
              <a:t>=</a:t>
            </a:r>
            <a:r>
              <a:rPr lang="en-US" sz="2100" dirty="0" err="1" smtClean="0">
                <a:ln>
                  <a:solidFill>
                    <a:srgbClr val="00B0F0"/>
                  </a:solidFill>
                </a:ln>
                <a:solidFill>
                  <a:srgbClr val="00B0F0"/>
                </a:solidFill>
              </a:rPr>
              <a:t>scott</a:t>
            </a:r>
            <a:r>
              <a:rPr lang="en-US" sz="2100" dirty="0" smtClean="0">
                <a:ln>
                  <a:solidFill>
                    <a:srgbClr val="00B0F0"/>
                  </a:solidFill>
                </a:ln>
                <a:solidFill>
                  <a:srgbClr val="00B0F0"/>
                </a:solidFill>
              </a:rPr>
              <a:t>/</a:t>
            </a:r>
            <a:r>
              <a:rPr lang="en-US" sz="2100" dirty="0" err="1" smtClean="0">
                <a:ln>
                  <a:solidFill>
                    <a:srgbClr val="00B0F0"/>
                  </a:solidFill>
                </a:ln>
                <a:solidFill>
                  <a:srgbClr val="00B0F0"/>
                </a:solidFill>
              </a:rPr>
              <a:t>abc</a:t>
            </a:r>
            <a:r>
              <a:rPr lang="en-US" sz="2100" dirty="0" smtClean="0">
                <a:ln>
                  <a:solidFill>
                    <a:srgbClr val="00B0F0"/>
                  </a:solidFill>
                </a:ln>
                <a:solidFill>
                  <a:srgbClr val="00B0F0"/>
                </a:solidFill>
              </a:rPr>
              <a:t> </a:t>
            </a:r>
            <a:r>
              <a:rPr lang="en-US" sz="2100" dirty="0" smtClean="0">
                <a:ln>
                  <a:solidFill>
                    <a:srgbClr val="00B0F0"/>
                  </a:solidFill>
                </a:ln>
                <a:solidFill>
                  <a:srgbClr val="00B0F0"/>
                </a:solidFill>
              </a:rPr>
              <a:t>control=c13.ctl</a:t>
            </a:r>
          </a:p>
          <a:p>
            <a:pPr>
              <a:buNone/>
            </a:pPr>
            <a:endParaRPr lang="en-US" sz="2400" dirty="0" smtClean="0"/>
          </a:p>
          <a:p>
            <a:r>
              <a:rPr lang="en-US" sz="2400" dirty="0" smtClean="0"/>
              <a:t>Use of the </a:t>
            </a:r>
            <a:r>
              <a:rPr lang="en-US" sz="2400" b="1" dirty="0" smtClean="0"/>
              <a:t>SYSDATE </a:t>
            </a:r>
            <a:r>
              <a:rPr lang="en-US" sz="2400" dirty="0" smtClean="0"/>
              <a:t>keyword, </a:t>
            </a:r>
            <a:r>
              <a:rPr lang="en-US" sz="2400" dirty="0" smtClean="0"/>
              <a:t>populates the column </a:t>
            </a:r>
            <a:r>
              <a:rPr lang="en-US" sz="2400" dirty="0" smtClean="0"/>
              <a:t>with the current system date and </a:t>
            </a:r>
            <a:r>
              <a:rPr lang="en-US" sz="2400" dirty="0" smtClean="0"/>
              <a:t>time of the Oracle server</a:t>
            </a:r>
            <a:endParaRPr lang="en-US" sz="2100" dirty="0" smtClean="0">
              <a:ln>
                <a:solidFill>
                  <a:srgbClr val="00B0F0"/>
                </a:solidFill>
              </a:ln>
              <a:solidFill>
                <a:srgbClr val="00B0F0"/>
              </a:solidFill>
            </a:endParaRPr>
          </a:p>
          <a:p>
            <a:pPr>
              <a:buNone/>
            </a:pPr>
            <a:endParaRPr lang="en-US" sz="2000" dirty="0"/>
          </a:p>
        </p:txBody>
      </p:sp>
      <p:sp>
        <p:nvSpPr>
          <p:cNvPr id="5" name="Rectangle 3"/>
          <p:cNvSpPr>
            <a:spLocks noGrp="1"/>
          </p:cNvSpPr>
          <p:nvPr>
            <p:ph type="title"/>
          </p:nvPr>
        </p:nvSpPr>
        <p:spPr>
          <a:noFill/>
        </p:spPr>
        <p:txBody>
          <a:bodyPr>
            <a:normAutofit/>
          </a:bodyPr>
          <a:lstStyle/>
          <a:p>
            <a:r>
              <a:rPr lang="en-US" sz="1300" dirty="0" smtClean="0">
                <a:latin typeface="Candara"/>
              </a:rPr>
              <a:t>1. </a:t>
            </a:r>
            <a:r>
              <a:rPr lang="en-US" sz="1300" dirty="0" smtClean="0">
                <a:latin typeface="Candara"/>
              </a:rPr>
              <a:t>14: Assigning  constant value to columns  of table</a:t>
            </a:r>
            <a:r>
              <a:rPr lang="en-US" sz="1300" dirty="0" smtClean="0">
                <a:latin typeface="Candara"/>
              </a:rPr>
              <a:t/>
            </a:r>
            <a:br>
              <a:rPr lang="en-US" sz="1300" dirty="0" smtClean="0">
                <a:latin typeface="Candara"/>
              </a:rPr>
            </a:br>
            <a:r>
              <a:rPr lang="en-US" sz="300" dirty="0" smtClean="0">
                <a:latin typeface="Candara"/>
              </a:rPr>
              <a:t/>
            </a:r>
            <a:br>
              <a:rPr lang="en-US" sz="300" dirty="0" smtClean="0">
                <a:latin typeface="Candara"/>
              </a:rPr>
            </a:br>
            <a:r>
              <a:rPr lang="en-US" sz="2400" dirty="0" smtClean="0">
                <a:latin typeface="Candara"/>
              </a:rPr>
              <a:t>SYSDATE keyword					..….</a:t>
            </a:r>
            <a:r>
              <a:rPr lang="en-US" sz="2400" dirty="0" err="1" smtClean="0">
                <a:latin typeface="Candara"/>
              </a:rPr>
              <a:t>contd</a:t>
            </a:r>
            <a:endParaRPr lang="en-US" sz="2400" b="1" dirty="0" smtClean="0">
              <a:latin typeface="Candara"/>
            </a:endParaRPr>
          </a:p>
        </p:txBody>
      </p:sp>
    </p:spTree>
    <p:extLst>
      <p:ext uri="{BB962C8B-B14F-4D97-AF65-F5344CB8AC3E}">
        <p14:creationId xmlns="" xmlns:p14="http://schemas.microsoft.com/office/powerpoint/2010/main" val="111815586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180475" y="962527"/>
            <a:ext cx="8963525" cy="3789948"/>
          </a:xfrm>
        </p:spPr>
        <p:txBody>
          <a:bodyPr>
            <a:normAutofit/>
          </a:bodyPr>
          <a:lstStyle/>
          <a:p>
            <a:r>
              <a:rPr lang="en-US" sz="2000" dirty="0" smtClean="0"/>
              <a:t>Create the following </a:t>
            </a:r>
            <a:r>
              <a:rPr lang="en-US" sz="2000" dirty="0" smtClean="0"/>
              <a:t>table :</a:t>
            </a:r>
          </a:p>
          <a:p>
            <a:pPr algn="just">
              <a:buNone/>
            </a:pPr>
            <a:r>
              <a:rPr lang="en-US" sz="2000" dirty="0" smtClean="0"/>
              <a:t>	</a:t>
            </a:r>
            <a:r>
              <a:rPr lang="en-US" dirty="0" smtClean="0">
                <a:ln>
                  <a:solidFill>
                    <a:srgbClr val="00B0F0"/>
                  </a:solidFill>
                </a:ln>
                <a:solidFill>
                  <a:srgbClr val="00B0F0"/>
                </a:solidFill>
              </a:rPr>
              <a:t>create table </a:t>
            </a:r>
            <a:r>
              <a:rPr lang="en-US" dirty="0" err="1" smtClean="0">
                <a:ln>
                  <a:solidFill>
                    <a:srgbClr val="00B0F0"/>
                  </a:solidFill>
                </a:ln>
                <a:solidFill>
                  <a:srgbClr val="00B0F0"/>
                </a:solidFill>
              </a:rPr>
              <a:t>empseq</a:t>
            </a:r>
            <a:r>
              <a:rPr lang="en-US" dirty="0" smtClean="0">
                <a:ln>
                  <a:solidFill>
                    <a:srgbClr val="00B0F0"/>
                  </a:solidFill>
                </a:ln>
                <a:solidFill>
                  <a:srgbClr val="00B0F0"/>
                </a:solidFill>
              </a:rPr>
              <a:t>(</a:t>
            </a:r>
            <a:r>
              <a:rPr lang="en-US" dirty="0" err="1" smtClean="0">
                <a:ln>
                  <a:solidFill>
                    <a:srgbClr val="00B0F0"/>
                  </a:solidFill>
                </a:ln>
                <a:solidFill>
                  <a:srgbClr val="00B0F0"/>
                </a:solidFill>
              </a:rPr>
              <a:t>empno</a:t>
            </a:r>
            <a:r>
              <a:rPr lang="en-US" dirty="0" smtClean="0">
                <a:ln>
                  <a:solidFill>
                    <a:srgbClr val="00B0F0"/>
                  </a:solidFill>
                </a:ln>
                <a:solidFill>
                  <a:srgbClr val="00B0F0"/>
                </a:solidFill>
              </a:rPr>
              <a:t> number, </a:t>
            </a:r>
            <a:r>
              <a:rPr lang="en-US" dirty="0" err="1" smtClean="0">
                <a:ln>
                  <a:solidFill>
                    <a:srgbClr val="00B0F0"/>
                  </a:solidFill>
                </a:ln>
                <a:solidFill>
                  <a:srgbClr val="00B0F0"/>
                </a:solidFill>
              </a:rPr>
              <a:t>first_name</a:t>
            </a:r>
            <a:r>
              <a:rPr lang="en-US" dirty="0" smtClean="0">
                <a:ln>
                  <a:solidFill>
                    <a:srgbClr val="00B0F0"/>
                  </a:solidFill>
                </a:ln>
                <a:solidFill>
                  <a:srgbClr val="00B0F0"/>
                </a:solidFill>
              </a:rPr>
              <a:t> varchar2(10), </a:t>
            </a:r>
            <a:r>
              <a:rPr lang="en-US" dirty="0" err="1" smtClean="0">
                <a:ln>
                  <a:solidFill>
                    <a:srgbClr val="00B0F0"/>
                  </a:solidFill>
                </a:ln>
                <a:solidFill>
                  <a:srgbClr val="00B0F0"/>
                </a:solidFill>
              </a:rPr>
              <a:t>last_name</a:t>
            </a:r>
            <a:r>
              <a:rPr lang="en-US" dirty="0" smtClean="0">
                <a:ln>
                  <a:solidFill>
                    <a:srgbClr val="00B0F0"/>
                  </a:solidFill>
                </a:ln>
                <a:solidFill>
                  <a:srgbClr val="00B0F0"/>
                </a:solidFill>
              </a:rPr>
              <a:t> varchar2(10));</a:t>
            </a:r>
          </a:p>
          <a:p>
            <a:pPr>
              <a:buNone/>
            </a:pPr>
            <a:endParaRPr lang="en-US" sz="2000" dirty="0" smtClean="0"/>
          </a:p>
          <a:p>
            <a:r>
              <a:rPr lang="en-US" sz="2000" dirty="0" smtClean="0"/>
              <a:t>Consider the following input data file ‘empnames.txt’ :</a:t>
            </a:r>
          </a:p>
          <a:p>
            <a:pPr>
              <a:buNone/>
            </a:pPr>
            <a:r>
              <a:rPr lang="en-US" sz="2000" dirty="0" smtClean="0"/>
              <a:t>		</a:t>
            </a:r>
            <a:r>
              <a:rPr lang="en-US" sz="2000" dirty="0" err="1" smtClean="0"/>
              <a:t>Hemant,Pangam</a:t>
            </a:r>
            <a:endParaRPr lang="en-US" sz="2000" dirty="0" smtClean="0"/>
          </a:p>
          <a:p>
            <a:pPr>
              <a:buNone/>
            </a:pPr>
            <a:r>
              <a:rPr lang="en-US" sz="2000" dirty="0" smtClean="0"/>
              <a:t>		</a:t>
            </a:r>
            <a:r>
              <a:rPr lang="en-US" sz="2000" dirty="0" err="1" smtClean="0"/>
              <a:t>Ramesh,Surve</a:t>
            </a:r>
            <a:endParaRPr lang="en-US" sz="2000" dirty="0" smtClean="0"/>
          </a:p>
          <a:p>
            <a:pPr>
              <a:buNone/>
            </a:pPr>
            <a:r>
              <a:rPr lang="en-US" sz="2000" dirty="0" smtClean="0"/>
              <a:t>		</a:t>
            </a:r>
            <a:r>
              <a:rPr lang="en-US" sz="2000" dirty="0" err="1" smtClean="0"/>
              <a:t>Saloni,Shah</a:t>
            </a:r>
            <a:endParaRPr lang="en-US" sz="2000" dirty="0" smtClean="0"/>
          </a:p>
          <a:p>
            <a:pPr>
              <a:buNone/>
            </a:pPr>
            <a:r>
              <a:rPr lang="en-US" sz="2000" dirty="0" smtClean="0"/>
              <a:t>		</a:t>
            </a:r>
            <a:r>
              <a:rPr lang="en-US" sz="2000" dirty="0" err="1" smtClean="0"/>
              <a:t>Hetal,Varma</a:t>
            </a:r>
            <a:endParaRPr lang="en-US" sz="2000" dirty="0" smtClean="0"/>
          </a:p>
          <a:p>
            <a:pPr>
              <a:buNone/>
            </a:pPr>
            <a:r>
              <a:rPr lang="en-US" sz="2000" dirty="0" smtClean="0"/>
              <a:t>		</a:t>
            </a:r>
            <a:r>
              <a:rPr lang="en-US" sz="2000" dirty="0" err="1" smtClean="0"/>
              <a:t>Manoj,Pangam</a:t>
            </a:r>
            <a:endParaRPr lang="en-US" sz="2000" dirty="0" smtClean="0"/>
          </a:p>
          <a:p>
            <a:pPr>
              <a:buNone/>
            </a:pPr>
            <a:r>
              <a:rPr lang="en-US" sz="2000" dirty="0" smtClean="0"/>
              <a:t>		</a:t>
            </a:r>
            <a:r>
              <a:rPr lang="en-US" sz="2000" dirty="0" err="1" smtClean="0"/>
              <a:t>Heena,Saraf</a:t>
            </a:r>
            <a:endParaRPr lang="en-US" sz="2000" dirty="0"/>
          </a:p>
        </p:txBody>
      </p:sp>
      <p:sp>
        <p:nvSpPr>
          <p:cNvPr id="5" name="Rectangle 3"/>
          <p:cNvSpPr>
            <a:spLocks noGrp="1"/>
          </p:cNvSpPr>
          <p:nvPr>
            <p:ph type="title"/>
          </p:nvPr>
        </p:nvSpPr>
        <p:spPr>
          <a:noFill/>
        </p:spPr>
        <p:txBody>
          <a:bodyPr>
            <a:normAutofit/>
          </a:bodyPr>
          <a:lstStyle/>
          <a:p>
            <a:r>
              <a:rPr lang="en-US" sz="1300" dirty="0" smtClean="0">
                <a:latin typeface="Candara"/>
              </a:rPr>
              <a:t>1. </a:t>
            </a:r>
            <a:r>
              <a:rPr lang="en-US" sz="1300" dirty="0" smtClean="0">
                <a:latin typeface="Candara"/>
              </a:rPr>
              <a:t>15: Sequential-number allocation to records</a:t>
            </a:r>
            <a:r>
              <a:rPr lang="en-US" sz="1300" dirty="0" smtClean="0">
                <a:latin typeface="Candara"/>
              </a:rPr>
              <a:t/>
            </a:r>
            <a:br>
              <a:rPr lang="en-US" sz="1300" dirty="0" smtClean="0">
                <a:latin typeface="Candara"/>
              </a:rPr>
            </a:br>
            <a:r>
              <a:rPr lang="en-US" sz="300" dirty="0" smtClean="0">
                <a:latin typeface="Candara"/>
              </a:rPr>
              <a:t/>
            </a:r>
            <a:br>
              <a:rPr lang="en-US" sz="300" dirty="0" smtClean="0">
                <a:latin typeface="Candara"/>
              </a:rPr>
            </a:br>
            <a:r>
              <a:rPr lang="en-US" sz="2400" dirty="0" smtClean="0">
                <a:latin typeface="Candara"/>
              </a:rPr>
              <a:t>SEQUENCE keyword</a:t>
            </a:r>
            <a:endParaRPr lang="en-US" sz="2400" b="1" dirty="0" smtClean="0">
              <a:latin typeface="Candara"/>
            </a:endParaRPr>
          </a:p>
        </p:txBody>
      </p:sp>
    </p:spTree>
    <p:extLst>
      <p:ext uri="{BB962C8B-B14F-4D97-AF65-F5344CB8AC3E}">
        <p14:creationId xmlns="" xmlns:p14="http://schemas.microsoft.com/office/powerpoint/2010/main" val="111815586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180475" y="962527"/>
            <a:ext cx="8963525" cy="3789948"/>
          </a:xfrm>
        </p:spPr>
        <p:txBody>
          <a:bodyPr>
            <a:normAutofit fontScale="92500" lnSpcReduction="10000"/>
          </a:bodyPr>
          <a:lstStyle/>
          <a:p>
            <a:r>
              <a:rPr lang="en-US" sz="2000" dirty="0" smtClean="0"/>
              <a:t>Consider the following control file </a:t>
            </a:r>
            <a:r>
              <a:rPr lang="en-US" sz="2000" dirty="0" smtClean="0"/>
              <a:t>c14.ctl</a:t>
            </a:r>
            <a:endParaRPr lang="en-US" sz="2000" dirty="0" smtClean="0"/>
          </a:p>
          <a:p>
            <a:pPr>
              <a:buNone/>
            </a:pPr>
            <a:r>
              <a:rPr lang="en-US" sz="2000" dirty="0" smtClean="0"/>
              <a:t>		</a:t>
            </a:r>
            <a:r>
              <a:rPr lang="en-US" sz="2000" dirty="0" smtClean="0"/>
              <a:t>Load Data</a:t>
            </a:r>
          </a:p>
          <a:p>
            <a:pPr>
              <a:buNone/>
            </a:pPr>
            <a:r>
              <a:rPr lang="en-US" sz="2000" dirty="0" smtClean="0"/>
              <a:t>		</a:t>
            </a:r>
            <a:r>
              <a:rPr lang="en-US" sz="2000" dirty="0" err="1" smtClean="0"/>
              <a:t>Infile</a:t>
            </a:r>
            <a:r>
              <a:rPr lang="en-US" sz="2000" dirty="0" smtClean="0"/>
              <a:t> </a:t>
            </a:r>
            <a:r>
              <a:rPr lang="en-US" sz="2000" dirty="0" smtClean="0"/>
              <a:t>'empnames.txt' "</a:t>
            </a:r>
            <a:r>
              <a:rPr lang="en-US" sz="2000" dirty="0" err="1" smtClean="0"/>
              <a:t>str</a:t>
            </a:r>
            <a:r>
              <a:rPr lang="en-US" sz="2000" dirty="0" smtClean="0"/>
              <a:t>'\n'"</a:t>
            </a:r>
          </a:p>
          <a:p>
            <a:pPr>
              <a:buNone/>
            </a:pPr>
            <a:r>
              <a:rPr lang="en-US" sz="2000" dirty="0" smtClean="0"/>
              <a:t>		</a:t>
            </a:r>
            <a:r>
              <a:rPr lang="en-US" sz="2000" dirty="0" err="1" smtClean="0"/>
              <a:t>badfile</a:t>
            </a:r>
            <a:r>
              <a:rPr lang="en-US" sz="2000" dirty="0" smtClean="0"/>
              <a:t> </a:t>
            </a:r>
            <a:r>
              <a:rPr lang="en-US" sz="2000" dirty="0" smtClean="0"/>
              <a:t>'bad.txt'</a:t>
            </a:r>
          </a:p>
          <a:p>
            <a:pPr>
              <a:buNone/>
            </a:pPr>
            <a:r>
              <a:rPr lang="en-US" sz="2000" dirty="0" smtClean="0"/>
              <a:t>		</a:t>
            </a:r>
            <a:r>
              <a:rPr lang="en-US" sz="2000" dirty="0" err="1" smtClean="0"/>
              <a:t>discardfile</a:t>
            </a:r>
            <a:r>
              <a:rPr lang="en-US" sz="2000" dirty="0" smtClean="0"/>
              <a:t> </a:t>
            </a:r>
            <a:r>
              <a:rPr lang="en-US" sz="2000" dirty="0" smtClean="0"/>
              <a:t>'dis.txt'</a:t>
            </a:r>
          </a:p>
          <a:p>
            <a:pPr>
              <a:buNone/>
            </a:pPr>
            <a:r>
              <a:rPr lang="en-US" sz="2000" dirty="0" smtClean="0"/>
              <a:t>		truncate</a:t>
            </a:r>
            <a:endParaRPr lang="en-US" sz="2000" dirty="0" smtClean="0"/>
          </a:p>
          <a:p>
            <a:pPr>
              <a:buNone/>
            </a:pPr>
            <a:r>
              <a:rPr lang="en-US" sz="2000" dirty="0" smtClean="0"/>
              <a:t>		Into </a:t>
            </a:r>
            <a:r>
              <a:rPr lang="en-US" sz="2000" dirty="0" smtClean="0"/>
              <a:t>table </a:t>
            </a:r>
            <a:r>
              <a:rPr lang="en-US" sz="2000" dirty="0" err="1" smtClean="0"/>
              <a:t>empseq</a:t>
            </a:r>
            <a:endParaRPr lang="en-US" sz="2000" dirty="0" smtClean="0"/>
          </a:p>
          <a:p>
            <a:pPr>
              <a:buNone/>
            </a:pPr>
            <a:r>
              <a:rPr lang="en-US" sz="2000" dirty="0" smtClean="0"/>
              <a:t>		fields </a:t>
            </a:r>
            <a:r>
              <a:rPr lang="en-US" sz="2000" dirty="0" smtClean="0"/>
              <a:t>terminated by ","</a:t>
            </a:r>
          </a:p>
          <a:p>
            <a:pPr>
              <a:buNone/>
            </a:pPr>
            <a:r>
              <a:rPr lang="en-US" sz="2000" dirty="0" smtClean="0"/>
              <a:t>		(</a:t>
            </a:r>
            <a:r>
              <a:rPr lang="en-US" sz="2000" dirty="0" err="1" smtClean="0"/>
              <a:t>empno</a:t>
            </a:r>
            <a:r>
              <a:rPr lang="en-US" sz="2000" dirty="0" smtClean="0"/>
              <a:t> sequence, </a:t>
            </a:r>
            <a:r>
              <a:rPr lang="en-US" sz="2000" dirty="0" err="1" smtClean="0"/>
              <a:t>first_name,last_name</a:t>
            </a:r>
            <a:r>
              <a:rPr lang="en-US" sz="2000" dirty="0" smtClean="0"/>
              <a:t>)</a:t>
            </a:r>
            <a:endParaRPr lang="en-US" sz="2000" dirty="0" smtClean="0"/>
          </a:p>
          <a:p>
            <a:pPr>
              <a:buNone/>
            </a:pPr>
            <a:endParaRPr lang="en-US" sz="2000" dirty="0" smtClean="0"/>
          </a:p>
          <a:p>
            <a:r>
              <a:rPr lang="en-US" sz="2000" dirty="0" smtClean="0"/>
              <a:t>Go to command prompt and in the folder ‘d:\photos’, run the SQL LOADER :</a:t>
            </a:r>
          </a:p>
          <a:p>
            <a:pPr>
              <a:buNone/>
            </a:pPr>
            <a:r>
              <a:rPr lang="en-US" sz="2000" dirty="0" smtClean="0"/>
              <a:t>		</a:t>
            </a:r>
            <a:r>
              <a:rPr lang="en-US" sz="2100" dirty="0" err="1" smtClean="0">
                <a:ln>
                  <a:solidFill>
                    <a:srgbClr val="00B0F0"/>
                  </a:solidFill>
                </a:ln>
                <a:solidFill>
                  <a:srgbClr val="00B0F0"/>
                </a:solidFill>
              </a:rPr>
              <a:t>sqlldr</a:t>
            </a:r>
            <a:r>
              <a:rPr lang="en-US" sz="2100" dirty="0" smtClean="0">
                <a:ln>
                  <a:solidFill>
                    <a:srgbClr val="00B0F0"/>
                  </a:solidFill>
                </a:ln>
                <a:solidFill>
                  <a:srgbClr val="00B0F0"/>
                </a:solidFill>
              </a:rPr>
              <a:t> </a:t>
            </a:r>
            <a:r>
              <a:rPr lang="en-US" sz="2100" dirty="0" err="1" smtClean="0">
                <a:ln>
                  <a:solidFill>
                    <a:srgbClr val="00B0F0"/>
                  </a:solidFill>
                </a:ln>
                <a:solidFill>
                  <a:srgbClr val="00B0F0"/>
                </a:solidFill>
              </a:rPr>
              <a:t>userid</a:t>
            </a:r>
            <a:r>
              <a:rPr lang="en-US" sz="2100" dirty="0" smtClean="0">
                <a:ln>
                  <a:solidFill>
                    <a:srgbClr val="00B0F0"/>
                  </a:solidFill>
                </a:ln>
                <a:solidFill>
                  <a:srgbClr val="00B0F0"/>
                </a:solidFill>
              </a:rPr>
              <a:t>=</a:t>
            </a:r>
            <a:r>
              <a:rPr lang="en-US" sz="2100" dirty="0" err="1" smtClean="0">
                <a:ln>
                  <a:solidFill>
                    <a:srgbClr val="00B0F0"/>
                  </a:solidFill>
                </a:ln>
                <a:solidFill>
                  <a:srgbClr val="00B0F0"/>
                </a:solidFill>
              </a:rPr>
              <a:t>scott</a:t>
            </a:r>
            <a:r>
              <a:rPr lang="en-US" sz="2100" dirty="0" smtClean="0">
                <a:ln>
                  <a:solidFill>
                    <a:srgbClr val="00B0F0"/>
                  </a:solidFill>
                </a:ln>
                <a:solidFill>
                  <a:srgbClr val="00B0F0"/>
                </a:solidFill>
              </a:rPr>
              <a:t>/</a:t>
            </a:r>
            <a:r>
              <a:rPr lang="en-US" sz="2100" dirty="0" err="1" smtClean="0">
                <a:ln>
                  <a:solidFill>
                    <a:srgbClr val="00B0F0"/>
                  </a:solidFill>
                </a:ln>
                <a:solidFill>
                  <a:srgbClr val="00B0F0"/>
                </a:solidFill>
              </a:rPr>
              <a:t>abc</a:t>
            </a:r>
            <a:r>
              <a:rPr lang="en-US" sz="2100" dirty="0" smtClean="0">
                <a:ln>
                  <a:solidFill>
                    <a:srgbClr val="00B0F0"/>
                  </a:solidFill>
                </a:ln>
                <a:solidFill>
                  <a:srgbClr val="00B0F0"/>
                </a:solidFill>
              </a:rPr>
              <a:t> </a:t>
            </a:r>
            <a:r>
              <a:rPr lang="en-US" sz="2100" dirty="0" smtClean="0">
                <a:ln>
                  <a:solidFill>
                    <a:srgbClr val="00B0F0"/>
                  </a:solidFill>
                </a:ln>
                <a:solidFill>
                  <a:srgbClr val="00B0F0"/>
                </a:solidFill>
              </a:rPr>
              <a:t>control=c14.ctl</a:t>
            </a:r>
            <a:endParaRPr lang="en-US" sz="2100" dirty="0" smtClean="0">
              <a:ln>
                <a:solidFill>
                  <a:srgbClr val="00B0F0"/>
                </a:solidFill>
              </a:ln>
              <a:solidFill>
                <a:srgbClr val="00B0F0"/>
              </a:solidFill>
            </a:endParaRPr>
          </a:p>
          <a:p>
            <a:pPr>
              <a:buNone/>
            </a:pPr>
            <a:endParaRPr lang="en-US" sz="2000" dirty="0"/>
          </a:p>
        </p:txBody>
      </p:sp>
      <p:sp>
        <p:nvSpPr>
          <p:cNvPr id="5" name="Rectangle 3"/>
          <p:cNvSpPr>
            <a:spLocks noGrp="1"/>
          </p:cNvSpPr>
          <p:nvPr>
            <p:ph type="title"/>
          </p:nvPr>
        </p:nvSpPr>
        <p:spPr>
          <a:noFill/>
        </p:spPr>
        <p:txBody>
          <a:bodyPr>
            <a:normAutofit/>
          </a:bodyPr>
          <a:lstStyle/>
          <a:p>
            <a:r>
              <a:rPr lang="en-US" sz="1300" dirty="0" smtClean="0">
                <a:latin typeface="Candara"/>
              </a:rPr>
              <a:t>1. </a:t>
            </a:r>
            <a:r>
              <a:rPr lang="en-US" sz="1300" dirty="0" smtClean="0">
                <a:latin typeface="Candara"/>
              </a:rPr>
              <a:t>15: Sequential-number allocation to records</a:t>
            </a:r>
            <a:r>
              <a:rPr lang="en-US" sz="1300" dirty="0" smtClean="0">
                <a:latin typeface="Candara"/>
              </a:rPr>
              <a:t/>
            </a:r>
            <a:br>
              <a:rPr lang="en-US" sz="1300" dirty="0" smtClean="0">
                <a:latin typeface="Candara"/>
              </a:rPr>
            </a:br>
            <a:r>
              <a:rPr lang="en-US" sz="300" dirty="0" smtClean="0">
                <a:latin typeface="Candara"/>
              </a:rPr>
              <a:t/>
            </a:r>
            <a:br>
              <a:rPr lang="en-US" sz="300" dirty="0" smtClean="0">
                <a:latin typeface="Candara"/>
              </a:rPr>
            </a:br>
            <a:r>
              <a:rPr lang="en-US" sz="2400" dirty="0" smtClean="0">
                <a:latin typeface="Candara"/>
              </a:rPr>
              <a:t>SEQUENCE keyword					…….</a:t>
            </a:r>
            <a:r>
              <a:rPr lang="en-US" sz="2400" dirty="0" err="1" smtClean="0">
                <a:latin typeface="Candara"/>
              </a:rPr>
              <a:t>contd</a:t>
            </a:r>
            <a:endParaRPr lang="en-US" sz="2400" b="1" dirty="0" smtClean="0">
              <a:latin typeface="Candara"/>
            </a:endParaRPr>
          </a:p>
        </p:txBody>
      </p:sp>
    </p:spTree>
    <p:extLst>
      <p:ext uri="{BB962C8B-B14F-4D97-AF65-F5344CB8AC3E}">
        <p14:creationId xmlns="" xmlns:p14="http://schemas.microsoft.com/office/powerpoint/2010/main" val="11181558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320675" y="926306"/>
            <a:ext cx="8570662" cy="3771900"/>
          </a:xfrm>
        </p:spPr>
        <p:txBody>
          <a:bodyPr>
            <a:normAutofit/>
          </a:bodyPr>
          <a:lstStyle/>
          <a:p>
            <a:r>
              <a:rPr lang="en-US" dirty="0" smtClean="0"/>
              <a:t>Control File :</a:t>
            </a:r>
          </a:p>
          <a:p>
            <a:pPr>
              <a:buNone/>
            </a:pPr>
            <a:endParaRPr lang="en-US" dirty="0" smtClean="0"/>
          </a:p>
          <a:p>
            <a:pPr lvl="1" algn="just"/>
            <a:r>
              <a:rPr lang="en-US" dirty="0" smtClean="0"/>
              <a:t>The SQL </a:t>
            </a:r>
            <a:r>
              <a:rPr lang="en-US" dirty="0" smtClean="0"/>
              <a:t>Loader </a:t>
            </a:r>
            <a:r>
              <a:rPr lang="en-US" dirty="0" smtClean="0"/>
              <a:t>Control file is a text file instructing the SQL </a:t>
            </a:r>
            <a:r>
              <a:rPr lang="en-US" dirty="0" smtClean="0"/>
              <a:t>Loader </a:t>
            </a:r>
            <a:r>
              <a:rPr lang="en-US" dirty="0" smtClean="0"/>
              <a:t>on how to process the input </a:t>
            </a:r>
            <a:r>
              <a:rPr lang="en-US" dirty="0" err="1" smtClean="0"/>
              <a:t>datafiles</a:t>
            </a:r>
            <a:r>
              <a:rPr lang="en-US" dirty="0" smtClean="0"/>
              <a:t>. </a:t>
            </a:r>
            <a:endParaRPr lang="en-US" dirty="0" smtClean="0"/>
          </a:p>
          <a:p>
            <a:pPr lvl="1" algn="just"/>
            <a:endParaRPr lang="en-US" dirty="0" smtClean="0"/>
          </a:p>
          <a:p>
            <a:pPr lvl="1" algn="just"/>
            <a:r>
              <a:rPr lang="en-US" dirty="0" smtClean="0"/>
              <a:t>It </a:t>
            </a:r>
            <a:r>
              <a:rPr lang="en-US" dirty="0" smtClean="0"/>
              <a:t>is possible to include the actual data to be loaded on the control file, but normally this is not done. </a:t>
            </a:r>
            <a:endParaRPr lang="en-US" dirty="0" smtClean="0"/>
          </a:p>
          <a:p>
            <a:pPr lvl="1" algn="just"/>
            <a:endParaRPr lang="en-US" dirty="0" smtClean="0"/>
          </a:p>
          <a:p>
            <a:pPr lvl="1" algn="just"/>
            <a:r>
              <a:rPr lang="en-US" dirty="0" smtClean="0"/>
              <a:t>Usually</a:t>
            </a:r>
            <a:r>
              <a:rPr lang="en-US" dirty="0" smtClean="0"/>
              <a:t>, you will create one control file, and reuse it on a regular basis with different input </a:t>
            </a:r>
            <a:r>
              <a:rPr lang="en-US" dirty="0" err="1" smtClean="0"/>
              <a:t>datafiles</a:t>
            </a:r>
            <a:r>
              <a:rPr lang="en-US" dirty="0" smtClean="0"/>
              <a:t>.</a:t>
            </a:r>
            <a:endParaRPr lang="en-US" sz="2000" dirty="0" smtClean="0"/>
          </a:p>
        </p:txBody>
      </p:sp>
      <p:sp>
        <p:nvSpPr>
          <p:cNvPr id="6147" name="Rectangle 3"/>
          <p:cNvSpPr>
            <a:spLocks noGrp="1"/>
          </p:cNvSpPr>
          <p:nvPr>
            <p:ph type="title"/>
          </p:nvPr>
        </p:nvSpPr>
        <p:spPr>
          <a:xfrm>
            <a:off x="465138" y="98992"/>
            <a:ext cx="8153400" cy="536972"/>
          </a:xfrm>
          <a:noFill/>
        </p:spPr>
        <p:txBody>
          <a:bodyPr>
            <a:normAutofit fontScale="90000"/>
          </a:bodyPr>
          <a:lstStyle/>
          <a:p>
            <a:r>
              <a:rPr lang="en-US" sz="1400" b="1" dirty="0" smtClean="0">
                <a:latin typeface="Candara"/>
              </a:rPr>
              <a:t>1.3: </a:t>
            </a:r>
            <a:r>
              <a:rPr lang="en-US" sz="1400" dirty="0" smtClean="0">
                <a:latin typeface="Candara"/>
              </a:rPr>
              <a:t>SQL LOADER  Control File</a:t>
            </a:r>
            <a:r>
              <a:rPr lang="en-US" sz="1200" b="1" dirty="0" smtClean="0">
                <a:latin typeface="Candara"/>
              </a:rPr>
              <a:t/>
            </a:r>
            <a:br>
              <a:rPr lang="en-US" sz="1200" b="1" dirty="0" smtClean="0">
                <a:latin typeface="Candara"/>
              </a:rPr>
            </a:br>
            <a:r>
              <a:rPr lang="en-US" dirty="0" smtClean="0">
                <a:latin typeface="Candara"/>
              </a:rPr>
              <a:t>C</a:t>
            </a:r>
            <a:r>
              <a:rPr lang="en-US" b="1" dirty="0" smtClean="0">
                <a:latin typeface="Candara"/>
              </a:rPr>
              <a:t>ontrol File</a:t>
            </a:r>
            <a:endParaRPr lang="en-US" sz="2400" b="1" dirty="0" smtClean="0">
              <a:latin typeface="Candara"/>
            </a:endParaRPr>
          </a:p>
        </p:txBody>
      </p:sp>
    </p:spTree>
    <p:extLst>
      <p:ext uri="{BB962C8B-B14F-4D97-AF65-F5344CB8AC3E}">
        <p14:creationId xmlns="" xmlns:p14="http://schemas.microsoft.com/office/powerpoint/2010/main" val="111815586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180475" y="962527"/>
            <a:ext cx="8963525" cy="3789948"/>
          </a:xfrm>
        </p:spPr>
        <p:txBody>
          <a:bodyPr>
            <a:normAutofit lnSpcReduction="10000"/>
          </a:bodyPr>
          <a:lstStyle/>
          <a:p>
            <a:pPr algn="just"/>
            <a:r>
              <a:rPr lang="en-US" sz="2000" dirty="0" smtClean="0"/>
              <a:t>If you use the </a:t>
            </a:r>
            <a:r>
              <a:rPr lang="en-US" sz="2000" b="1" dirty="0" smtClean="0"/>
              <a:t>sequence </a:t>
            </a:r>
            <a:r>
              <a:rPr lang="en-US" sz="2000" dirty="0" smtClean="0"/>
              <a:t>keyword , SQL * Loader will maintain a sequence of values during the load. As records are processed, the sequence value will be increased by the increment you specify. If the rows fail during insert(and are sent to the bad file), those sequence values will not be reused.</a:t>
            </a:r>
          </a:p>
          <a:p>
            <a:pPr>
              <a:buNone/>
            </a:pPr>
            <a:endParaRPr lang="en-US" sz="2000" dirty="0" smtClean="0"/>
          </a:p>
          <a:p>
            <a:r>
              <a:rPr lang="en-US" sz="2000" dirty="0" smtClean="0"/>
              <a:t>Following are various ways of using SEQUENCE keyword</a:t>
            </a:r>
          </a:p>
          <a:p>
            <a:pPr>
              <a:buNone/>
            </a:pPr>
            <a:r>
              <a:rPr lang="en-US" sz="2000" dirty="0" smtClean="0"/>
              <a:t>	SEQUENCE</a:t>
            </a:r>
          </a:p>
          <a:p>
            <a:pPr>
              <a:buNone/>
            </a:pPr>
            <a:r>
              <a:rPr lang="en-US" sz="2000" dirty="0" smtClean="0"/>
              <a:t>		Start with 1 increment by 1</a:t>
            </a:r>
          </a:p>
          <a:p>
            <a:pPr>
              <a:buNone/>
            </a:pPr>
            <a:r>
              <a:rPr lang="en-US" sz="2000" dirty="0" smtClean="0"/>
              <a:t>	SEQUENCE(100)</a:t>
            </a:r>
          </a:p>
          <a:p>
            <a:pPr>
              <a:buNone/>
            </a:pPr>
            <a:r>
              <a:rPr lang="en-US" sz="2000" dirty="0" smtClean="0"/>
              <a:t>		Start with 100 increment by 1</a:t>
            </a:r>
          </a:p>
          <a:p>
            <a:pPr>
              <a:buNone/>
            </a:pPr>
            <a:r>
              <a:rPr lang="en-US" sz="2000" dirty="0" smtClean="0"/>
              <a:t>	SEQUENCE(100,5)</a:t>
            </a:r>
          </a:p>
          <a:p>
            <a:pPr>
              <a:buNone/>
            </a:pPr>
            <a:r>
              <a:rPr lang="en-US" sz="2000" dirty="0" smtClean="0"/>
              <a:t>		Start with 100 increment by 5</a:t>
            </a:r>
            <a:endParaRPr lang="en-US" sz="2000" dirty="0"/>
          </a:p>
        </p:txBody>
      </p:sp>
      <p:sp>
        <p:nvSpPr>
          <p:cNvPr id="5" name="Rectangle 3"/>
          <p:cNvSpPr>
            <a:spLocks noGrp="1"/>
          </p:cNvSpPr>
          <p:nvPr>
            <p:ph type="title"/>
          </p:nvPr>
        </p:nvSpPr>
        <p:spPr>
          <a:noFill/>
        </p:spPr>
        <p:txBody>
          <a:bodyPr>
            <a:normAutofit/>
          </a:bodyPr>
          <a:lstStyle/>
          <a:p>
            <a:r>
              <a:rPr lang="en-US" sz="1300" dirty="0" smtClean="0">
                <a:latin typeface="Candara"/>
              </a:rPr>
              <a:t>1. </a:t>
            </a:r>
            <a:r>
              <a:rPr lang="en-US" sz="1300" dirty="0" smtClean="0">
                <a:latin typeface="Candara"/>
              </a:rPr>
              <a:t>15: Sequential-number allocation to records</a:t>
            </a:r>
            <a:r>
              <a:rPr lang="en-US" sz="1300" dirty="0" smtClean="0">
                <a:latin typeface="Candara"/>
              </a:rPr>
              <a:t/>
            </a:r>
            <a:br>
              <a:rPr lang="en-US" sz="1300" dirty="0" smtClean="0">
                <a:latin typeface="Candara"/>
              </a:rPr>
            </a:br>
            <a:r>
              <a:rPr lang="en-US" sz="300" dirty="0" smtClean="0">
                <a:latin typeface="Candara"/>
              </a:rPr>
              <a:t/>
            </a:r>
            <a:br>
              <a:rPr lang="en-US" sz="300" dirty="0" smtClean="0">
                <a:latin typeface="Candara"/>
              </a:rPr>
            </a:br>
            <a:r>
              <a:rPr lang="en-US" sz="2400" dirty="0" smtClean="0">
                <a:latin typeface="Candara"/>
              </a:rPr>
              <a:t>SEQUENCE keyword					…….</a:t>
            </a:r>
            <a:r>
              <a:rPr lang="en-US" sz="2400" dirty="0" err="1" smtClean="0">
                <a:latin typeface="Candara"/>
              </a:rPr>
              <a:t>contd</a:t>
            </a:r>
            <a:endParaRPr lang="en-US" sz="2400" b="1" dirty="0" smtClean="0">
              <a:latin typeface="Candara"/>
            </a:endParaRPr>
          </a:p>
        </p:txBody>
      </p:sp>
    </p:spTree>
    <p:extLst>
      <p:ext uri="{BB962C8B-B14F-4D97-AF65-F5344CB8AC3E}">
        <p14:creationId xmlns="" xmlns:p14="http://schemas.microsoft.com/office/powerpoint/2010/main" val="111815586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180475" y="962527"/>
            <a:ext cx="8963525" cy="3789948"/>
          </a:xfrm>
        </p:spPr>
        <p:txBody>
          <a:bodyPr>
            <a:normAutofit lnSpcReduction="10000"/>
          </a:bodyPr>
          <a:lstStyle/>
          <a:p>
            <a:r>
              <a:rPr lang="en-US" sz="2000" dirty="0" smtClean="0"/>
              <a:t>Consider </a:t>
            </a:r>
            <a:r>
              <a:rPr lang="en-US" sz="2000" dirty="0" smtClean="0"/>
              <a:t>the following control file c15.ctl</a:t>
            </a:r>
          </a:p>
          <a:p>
            <a:pPr>
              <a:buNone/>
            </a:pPr>
            <a:r>
              <a:rPr lang="en-US" sz="2000" dirty="0" smtClean="0"/>
              <a:t>		</a:t>
            </a:r>
            <a:r>
              <a:rPr lang="en-US" dirty="0" smtClean="0">
                <a:ln>
                  <a:solidFill>
                    <a:srgbClr val="00B0F0"/>
                  </a:solidFill>
                </a:ln>
                <a:solidFill>
                  <a:srgbClr val="00B0F0"/>
                </a:solidFill>
              </a:rPr>
              <a:t>Load Data</a:t>
            </a:r>
          </a:p>
          <a:p>
            <a:pPr>
              <a:buNone/>
            </a:pPr>
            <a:r>
              <a:rPr lang="en-US" dirty="0" smtClean="0">
                <a:ln>
                  <a:solidFill>
                    <a:srgbClr val="00B0F0"/>
                  </a:solidFill>
                </a:ln>
                <a:solidFill>
                  <a:srgbClr val="00B0F0"/>
                </a:solidFill>
              </a:rPr>
              <a:t>		</a:t>
            </a:r>
            <a:r>
              <a:rPr lang="en-US" dirty="0" err="1" smtClean="0">
                <a:ln>
                  <a:solidFill>
                    <a:srgbClr val="00B0F0"/>
                  </a:solidFill>
                </a:ln>
                <a:solidFill>
                  <a:srgbClr val="00B0F0"/>
                </a:solidFill>
              </a:rPr>
              <a:t>Infile</a:t>
            </a:r>
            <a:r>
              <a:rPr lang="en-US" dirty="0" smtClean="0">
                <a:ln>
                  <a:solidFill>
                    <a:srgbClr val="00B0F0"/>
                  </a:solidFill>
                </a:ln>
                <a:solidFill>
                  <a:srgbClr val="00B0F0"/>
                </a:solidFill>
              </a:rPr>
              <a:t> 'empnames.txt' "</a:t>
            </a:r>
            <a:r>
              <a:rPr lang="en-US" dirty="0" err="1" smtClean="0">
                <a:ln>
                  <a:solidFill>
                    <a:srgbClr val="00B0F0"/>
                  </a:solidFill>
                </a:ln>
                <a:solidFill>
                  <a:srgbClr val="00B0F0"/>
                </a:solidFill>
              </a:rPr>
              <a:t>str</a:t>
            </a:r>
            <a:r>
              <a:rPr lang="en-US" dirty="0" smtClean="0">
                <a:ln>
                  <a:solidFill>
                    <a:srgbClr val="00B0F0"/>
                  </a:solidFill>
                </a:ln>
                <a:solidFill>
                  <a:srgbClr val="00B0F0"/>
                </a:solidFill>
              </a:rPr>
              <a:t>'\n'"</a:t>
            </a:r>
          </a:p>
          <a:p>
            <a:pPr>
              <a:buNone/>
            </a:pPr>
            <a:r>
              <a:rPr lang="en-US" dirty="0" smtClean="0">
                <a:ln>
                  <a:solidFill>
                    <a:srgbClr val="00B0F0"/>
                  </a:solidFill>
                </a:ln>
                <a:solidFill>
                  <a:srgbClr val="00B0F0"/>
                </a:solidFill>
              </a:rPr>
              <a:t>		</a:t>
            </a:r>
            <a:r>
              <a:rPr lang="en-US" dirty="0" err="1" smtClean="0">
                <a:ln>
                  <a:solidFill>
                    <a:srgbClr val="00B0F0"/>
                  </a:solidFill>
                </a:ln>
                <a:solidFill>
                  <a:srgbClr val="00B0F0"/>
                </a:solidFill>
              </a:rPr>
              <a:t>badfile</a:t>
            </a:r>
            <a:r>
              <a:rPr lang="en-US" dirty="0" smtClean="0">
                <a:ln>
                  <a:solidFill>
                    <a:srgbClr val="00B0F0"/>
                  </a:solidFill>
                </a:ln>
                <a:solidFill>
                  <a:srgbClr val="00B0F0"/>
                </a:solidFill>
              </a:rPr>
              <a:t> 'bad.txt'</a:t>
            </a:r>
          </a:p>
          <a:p>
            <a:pPr>
              <a:buNone/>
            </a:pPr>
            <a:r>
              <a:rPr lang="en-US" dirty="0" smtClean="0">
                <a:ln>
                  <a:solidFill>
                    <a:srgbClr val="00B0F0"/>
                  </a:solidFill>
                </a:ln>
                <a:solidFill>
                  <a:srgbClr val="00B0F0"/>
                </a:solidFill>
              </a:rPr>
              <a:t>		</a:t>
            </a:r>
            <a:r>
              <a:rPr lang="en-US" dirty="0" err="1" smtClean="0">
                <a:ln>
                  <a:solidFill>
                    <a:srgbClr val="00B0F0"/>
                  </a:solidFill>
                </a:ln>
                <a:solidFill>
                  <a:srgbClr val="00B0F0"/>
                </a:solidFill>
              </a:rPr>
              <a:t>discardfile</a:t>
            </a:r>
            <a:r>
              <a:rPr lang="en-US" dirty="0" smtClean="0">
                <a:ln>
                  <a:solidFill>
                    <a:srgbClr val="00B0F0"/>
                  </a:solidFill>
                </a:ln>
                <a:solidFill>
                  <a:srgbClr val="00B0F0"/>
                </a:solidFill>
              </a:rPr>
              <a:t> 'dis.txt'</a:t>
            </a:r>
          </a:p>
          <a:p>
            <a:pPr>
              <a:buNone/>
            </a:pPr>
            <a:r>
              <a:rPr lang="en-US" dirty="0" smtClean="0">
                <a:ln>
                  <a:solidFill>
                    <a:srgbClr val="00B0F0"/>
                  </a:solidFill>
                </a:ln>
                <a:solidFill>
                  <a:srgbClr val="00B0F0"/>
                </a:solidFill>
              </a:rPr>
              <a:t>		append</a:t>
            </a:r>
          </a:p>
          <a:p>
            <a:pPr>
              <a:buNone/>
            </a:pPr>
            <a:r>
              <a:rPr lang="en-US" dirty="0" smtClean="0">
                <a:ln>
                  <a:solidFill>
                    <a:srgbClr val="00B0F0"/>
                  </a:solidFill>
                </a:ln>
                <a:solidFill>
                  <a:srgbClr val="00B0F0"/>
                </a:solidFill>
              </a:rPr>
              <a:t>		Into table </a:t>
            </a:r>
            <a:r>
              <a:rPr lang="en-US" dirty="0" err="1" smtClean="0">
                <a:ln>
                  <a:solidFill>
                    <a:srgbClr val="00B0F0"/>
                  </a:solidFill>
                </a:ln>
                <a:solidFill>
                  <a:srgbClr val="00B0F0"/>
                </a:solidFill>
              </a:rPr>
              <a:t>empseq</a:t>
            </a:r>
            <a:endParaRPr lang="en-US" dirty="0" smtClean="0">
              <a:ln>
                <a:solidFill>
                  <a:srgbClr val="00B0F0"/>
                </a:solidFill>
              </a:ln>
              <a:solidFill>
                <a:srgbClr val="00B0F0"/>
              </a:solidFill>
            </a:endParaRPr>
          </a:p>
          <a:p>
            <a:pPr>
              <a:buNone/>
            </a:pPr>
            <a:r>
              <a:rPr lang="en-US" dirty="0" smtClean="0">
                <a:ln>
                  <a:solidFill>
                    <a:srgbClr val="00B0F0"/>
                  </a:solidFill>
                </a:ln>
                <a:solidFill>
                  <a:srgbClr val="00B0F0"/>
                </a:solidFill>
              </a:rPr>
              <a:t>		fields terminated by ","</a:t>
            </a:r>
          </a:p>
          <a:p>
            <a:pPr>
              <a:buNone/>
            </a:pPr>
            <a:r>
              <a:rPr lang="en-US" dirty="0" smtClean="0">
                <a:ln>
                  <a:solidFill>
                    <a:srgbClr val="00B0F0"/>
                  </a:solidFill>
                </a:ln>
                <a:solidFill>
                  <a:srgbClr val="00B0F0"/>
                </a:solidFill>
              </a:rPr>
              <a:t>		(</a:t>
            </a:r>
            <a:r>
              <a:rPr lang="en-US" dirty="0" err="1" smtClean="0">
                <a:ln>
                  <a:solidFill>
                    <a:srgbClr val="00B0F0"/>
                  </a:solidFill>
                </a:ln>
                <a:solidFill>
                  <a:srgbClr val="00B0F0"/>
                </a:solidFill>
              </a:rPr>
              <a:t>empno</a:t>
            </a:r>
            <a:r>
              <a:rPr lang="en-US" dirty="0" smtClean="0">
                <a:ln>
                  <a:solidFill>
                    <a:srgbClr val="00B0F0"/>
                  </a:solidFill>
                </a:ln>
                <a:solidFill>
                  <a:srgbClr val="00B0F0"/>
                </a:solidFill>
              </a:rPr>
              <a:t> sequence(max), </a:t>
            </a:r>
            <a:r>
              <a:rPr lang="en-US" dirty="0" err="1" smtClean="0">
                <a:ln>
                  <a:solidFill>
                    <a:srgbClr val="00B0F0"/>
                  </a:solidFill>
                </a:ln>
                <a:solidFill>
                  <a:srgbClr val="00B0F0"/>
                </a:solidFill>
              </a:rPr>
              <a:t>first_name,last_name</a:t>
            </a:r>
            <a:r>
              <a:rPr lang="en-US" dirty="0" smtClean="0">
                <a:ln>
                  <a:solidFill>
                    <a:srgbClr val="00B0F0"/>
                  </a:solidFill>
                </a:ln>
                <a:solidFill>
                  <a:srgbClr val="00B0F0"/>
                </a:solidFill>
              </a:rPr>
              <a:t>)</a:t>
            </a:r>
          </a:p>
          <a:p>
            <a:pPr>
              <a:buNone/>
            </a:pPr>
            <a:endParaRPr lang="en-US" dirty="0" smtClean="0">
              <a:ln>
                <a:solidFill>
                  <a:srgbClr val="00B0F0"/>
                </a:solidFill>
              </a:ln>
              <a:solidFill>
                <a:srgbClr val="00B0F0"/>
              </a:solidFill>
            </a:endParaRPr>
          </a:p>
          <a:p>
            <a:r>
              <a:rPr lang="en-US" sz="1800" dirty="0" smtClean="0"/>
              <a:t>Go to command prompt and in the folder ‘d:\photos’, run the SQL LOADER :</a:t>
            </a:r>
          </a:p>
          <a:p>
            <a:pPr>
              <a:buNone/>
            </a:pPr>
            <a:r>
              <a:rPr lang="en-US" sz="1800" dirty="0" smtClean="0"/>
              <a:t>		</a:t>
            </a:r>
            <a:r>
              <a:rPr lang="en-US" sz="2000" dirty="0" err="1" smtClean="0">
                <a:ln>
                  <a:solidFill>
                    <a:srgbClr val="00B0F0"/>
                  </a:solidFill>
                </a:ln>
                <a:solidFill>
                  <a:srgbClr val="00B0F0"/>
                </a:solidFill>
              </a:rPr>
              <a:t>sqlldr</a:t>
            </a:r>
            <a:r>
              <a:rPr lang="en-US" sz="2000" dirty="0" smtClean="0">
                <a:ln>
                  <a:solidFill>
                    <a:srgbClr val="00B0F0"/>
                  </a:solidFill>
                </a:ln>
                <a:solidFill>
                  <a:srgbClr val="00B0F0"/>
                </a:solidFill>
              </a:rPr>
              <a:t> </a:t>
            </a:r>
            <a:r>
              <a:rPr lang="en-US" sz="2000" dirty="0" err="1" smtClean="0">
                <a:ln>
                  <a:solidFill>
                    <a:srgbClr val="00B0F0"/>
                  </a:solidFill>
                </a:ln>
                <a:solidFill>
                  <a:srgbClr val="00B0F0"/>
                </a:solidFill>
              </a:rPr>
              <a:t>userid</a:t>
            </a:r>
            <a:r>
              <a:rPr lang="en-US" sz="2000" dirty="0" smtClean="0">
                <a:ln>
                  <a:solidFill>
                    <a:srgbClr val="00B0F0"/>
                  </a:solidFill>
                </a:ln>
                <a:solidFill>
                  <a:srgbClr val="00B0F0"/>
                </a:solidFill>
              </a:rPr>
              <a:t>=</a:t>
            </a:r>
            <a:r>
              <a:rPr lang="en-US" sz="2000" dirty="0" err="1" smtClean="0">
                <a:ln>
                  <a:solidFill>
                    <a:srgbClr val="00B0F0"/>
                  </a:solidFill>
                </a:ln>
                <a:solidFill>
                  <a:srgbClr val="00B0F0"/>
                </a:solidFill>
              </a:rPr>
              <a:t>scott</a:t>
            </a:r>
            <a:r>
              <a:rPr lang="en-US" sz="2000" dirty="0" smtClean="0">
                <a:ln>
                  <a:solidFill>
                    <a:srgbClr val="00B0F0"/>
                  </a:solidFill>
                </a:ln>
                <a:solidFill>
                  <a:srgbClr val="00B0F0"/>
                </a:solidFill>
              </a:rPr>
              <a:t>/</a:t>
            </a:r>
            <a:r>
              <a:rPr lang="en-US" sz="2000" dirty="0" err="1" smtClean="0">
                <a:ln>
                  <a:solidFill>
                    <a:srgbClr val="00B0F0"/>
                  </a:solidFill>
                </a:ln>
                <a:solidFill>
                  <a:srgbClr val="00B0F0"/>
                </a:solidFill>
              </a:rPr>
              <a:t>abc</a:t>
            </a:r>
            <a:r>
              <a:rPr lang="en-US" sz="2000" dirty="0" smtClean="0">
                <a:ln>
                  <a:solidFill>
                    <a:srgbClr val="00B0F0"/>
                  </a:solidFill>
                </a:ln>
                <a:solidFill>
                  <a:srgbClr val="00B0F0"/>
                </a:solidFill>
              </a:rPr>
              <a:t> </a:t>
            </a:r>
            <a:r>
              <a:rPr lang="en-US" sz="2000" dirty="0" smtClean="0">
                <a:ln>
                  <a:solidFill>
                    <a:srgbClr val="00B0F0"/>
                  </a:solidFill>
                </a:ln>
                <a:solidFill>
                  <a:srgbClr val="00B0F0"/>
                </a:solidFill>
              </a:rPr>
              <a:t>control=c15.ctl</a:t>
            </a:r>
            <a:endParaRPr lang="en-US" sz="2000" dirty="0" smtClean="0">
              <a:ln>
                <a:solidFill>
                  <a:srgbClr val="00B0F0"/>
                </a:solidFill>
              </a:ln>
              <a:solidFill>
                <a:srgbClr val="00B0F0"/>
              </a:solidFill>
            </a:endParaRPr>
          </a:p>
          <a:p>
            <a:pPr>
              <a:buNone/>
            </a:pPr>
            <a:endParaRPr lang="en-US" dirty="0" smtClean="0">
              <a:ln>
                <a:solidFill>
                  <a:srgbClr val="00B0F0"/>
                </a:solidFill>
              </a:ln>
              <a:solidFill>
                <a:srgbClr val="00B0F0"/>
              </a:solidFill>
            </a:endParaRPr>
          </a:p>
        </p:txBody>
      </p:sp>
      <p:sp>
        <p:nvSpPr>
          <p:cNvPr id="5" name="Rectangle 3"/>
          <p:cNvSpPr>
            <a:spLocks noGrp="1"/>
          </p:cNvSpPr>
          <p:nvPr>
            <p:ph type="title"/>
          </p:nvPr>
        </p:nvSpPr>
        <p:spPr>
          <a:noFill/>
        </p:spPr>
        <p:txBody>
          <a:bodyPr>
            <a:normAutofit/>
          </a:bodyPr>
          <a:lstStyle/>
          <a:p>
            <a:r>
              <a:rPr lang="en-US" sz="1300" dirty="0" smtClean="0">
                <a:latin typeface="Candara"/>
              </a:rPr>
              <a:t>1. </a:t>
            </a:r>
            <a:r>
              <a:rPr lang="en-US" sz="1300" dirty="0" smtClean="0">
                <a:latin typeface="Candara"/>
              </a:rPr>
              <a:t>15: Sequential-number allocation to records</a:t>
            </a:r>
            <a:r>
              <a:rPr lang="en-US" sz="1300" dirty="0" smtClean="0">
                <a:latin typeface="Candara"/>
              </a:rPr>
              <a:t/>
            </a:r>
            <a:br>
              <a:rPr lang="en-US" sz="1300" dirty="0" smtClean="0">
                <a:latin typeface="Candara"/>
              </a:rPr>
            </a:br>
            <a:r>
              <a:rPr lang="en-US" sz="300" dirty="0" smtClean="0">
                <a:latin typeface="Candara"/>
              </a:rPr>
              <a:t/>
            </a:r>
            <a:br>
              <a:rPr lang="en-US" sz="300" dirty="0" smtClean="0">
                <a:latin typeface="Candara"/>
              </a:rPr>
            </a:br>
            <a:r>
              <a:rPr lang="en-US" sz="2400" dirty="0" smtClean="0">
                <a:latin typeface="Candara"/>
              </a:rPr>
              <a:t>SEQUENCE keyword					…….</a:t>
            </a:r>
            <a:r>
              <a:rPr lang="en-US" sz="2400" dirty="0" err="1" smtClean="0">
                <a:latin typeface="Candara"/>
              </a:rPr>
              <a:t>contd</a:t>
            </a:r>
            <a:endParaRPr lang="en-US" sz="2400" b="1" dirty="0" smtClean="0">
              <a:latin typeface="Candara"/>
            </a:endParaRPr>
          </a:p>
        </p:txBody>
      </p:sp>
    </p:spTree>
    <p:extLst>
      <p:ext uri="{BB962C8B-B14F-4D97-AF65-F5344CB8AC3E}">
        <p14:creationId xmlns="" xmlns:p14="http://schemas.microsoft.com/office/powerpoint/2010/main" val="111815586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180475" y="1058784"/>
            <a:ext cx="8963525" cy="3645565"/>
          </a:xfrm>
        </p:spPr>
        <p:txBody>
          <a:bodyPr>
            <a:normAutofit fontScale="70000" lnSpcReduction="20000"/>
          </a:bodyPr>
          <a:lstStyle/>
          <a:p>
            <a:pPr algn="just"/>
            <a:r>
              <a:rPr lang="en-US" sz="2000" dirty="0" smtClean="0"/>
              <a:t>If you use the max keyword within the sequence option, the sequence values will use the current maximum value from the column as the starting point for the sequence, and then increment by 1. </a:t>
            </a:r>
            <a:endParaRPr lang="en-US" sz="2000" dirty="0" smtClean="0"/>
          </a:p>
          <a:p>
            <a:pPr algn="just"/>
            <a:endParaRPr lang="en-US" sz="2000" dirty="0" smtClean="0"/>
          </a:p>
          <a:p>
            <a:pPr algn="just"/>
            <a:r>
              <a:rPr lang="en-US" sz="2000" dirty="0" smtClean="0"/>
              <a:t>You </a:t>
            </a:r>
            <a:r>
              <a:rPr lang="en-US" sz="2000" dirty="0" smtClean="0"/>
              <a:t>may also user sequence(max,10) which means the sequence values will use the current maximum value from the column as the starting point for the sequence, and then increment by </a:t>
            </a:r>
            <a:r>
              <a:rPr lang="en-US" sz="2000" dirty="0" smtClean="0"/>
              <a:t>10.</a:t>
            </a:r>
          </a:p>
          <a:p>
            <a:pPr algn="just"/>
            <a:endParaRPr lang="en-US" sz="2000" dirty="0" smtClean="0"/>
          </a:p>
          <a:p>
            <a:r>
              <a:rPr lang="en-US" sz="2000" dirty="0" smtClean="0"/>
              <a:t>Also try the following control file </a:t>
            </a:r>
            <a:r>
              <a:rPr lang="en-US" sz="2000" dirty="0" smtClean="0"/>
              <a:t> C151.ctl:</a:t>
            </a:r>
            <a:endParaRPr lang="en-US" sz="2000" dirty="0" smtClean="0"/>
          </a:p>
          <a:p>
            <a:pPr>
              <a:buNone/>
            </a:pPr>
            <a:r>
              <a:rPr lang="en-US" sz="2000" dirty="0" smtClean="0"/>
              <a:t> </a:t>
            </a:r>
            <a:r>
              <a:rPr lang="en-US" sz="2700" dirty="0" smtClean="0">
                <a:ln>
                  <a:solidFill>
                    <a:srgbClr val="00B0F0"/>
                  </a:solidFill>
                </a:ln>
                <a:solidFill>
                  <a:srgbClr val="00B0F0"/>
                </a:solidFill>
              </a:rPr>
              <a:t>Load </a:t>
            </a:r>
            <a:r>
              <a:rPr lang="en-US" sz="2700" dirty="0" smtClean="0">
                <a:ln>
                  <a:solidFill>
                    <a:srgbClr val="00B0F0"/>
                  </a:solidFill>
                </a:ln>
                <a:solidFill>
                  <a:srgbClr val="00B0F0"/>
                </a:solidFill>
              </a:rPr>
              <a:t>Data</a:t>
            </a:r>
          </a:p>
          <a:p>
            <a:pPr>
              <a:buNone/>
            </a:pPr>
            <a:r>
              <a:rPr lang="en-US" sz="2700" dirty="0" err="1" smtClean="0">
                <a:ln>
                  <a:solidFill>
                    <a:srgbClr val="00B0F0"/>
                  </a:solidFill>
                </a:ln>
                <a:solidFill>
                  <a:srgbClr val="00B0F0"/>
                </a:solidFill>
              </a:rPr>
              <a:t>Infile</a:t>
            </a:r>
            <a:r>
              <a:rPr lang="en-US" sz="2700" dirty="0" smtClean="0">
                <a:ln>
                  <a:solidFill>
                    <a:srgbClr val="00B0F0"/>
                  </a:solidFill>
                </a:ln>
                <a:solidFill>
                  <a:srgbClr val="00B0F0"/>
                </a:solidFill>
              </a:rPr>
              <a:t> 'empnames.txt' "</a:t>
            </a:r>
            <a:r>
              <a:rPr lang="en-US" sz="2700" dirty="0" err="1" smtClean="0">
                <a:ln>
                  <a:solidFill>
                    <a:srgbClr val="00B0F0"/>
                  </a:solidFill>
                </a:ln>
                <a:solidFill>
                  <a:srgbClr val="00B0F0"/>
                </a:solidFill>
              </a:rPr>
              <a:t>str</a:t>
            </a:r>
            <a:r>
              <a:rPr lang="en-US" sz="2700" dirty="0" smtClean="0">
                <a:ln>
                  <a:solidFill>
                    <a:srgbClr val="00B0F0"/>
                  </a:solidFill>
                </a:ln>
                <a:solidFill>
                  <a:srgbClr val="00B0F0"/>
                </a:solidFill>
              </a:rPr>
              <a:t>'\n'"</a:t>
            </a:r>
          </a:p>
          <a:p>
            <a:pPr>
              <a:buNone/>
            </a:pPr>
            <a:r>
              <a:rPr lang="en-US" sz="2700" dirty="0" err="1" smtClean="0">
                <a:ln>
                  <a:solidFill>
                    <a:srgbClr val="00B0F0"/>
                  </a:solidFill>
                </a:ln>
                <a:solidFill>
                  <a:srgbClr val="00B0F0"/>
                </a:solidFill>
              </a:rPr>
              <a:t>badfile</a:t>
            </a:r>
            <a:r>
              <a:rPr lang="en-US" sz="2700" dirty="0" smtClean="0">
                <a:ln>
                  <a:solidFill>
                    <a:srgbClr val="00B0F0"/>
                  </a:solidFill>
                </a:ln>
                <a:solidFill>
                  <a:srgbClr val="00B0F0"/>
                </a:solidFill>
              </a:rPr>
              <a:t> 'bad.txt'</a:t>
            </a:r>
          </a:p>
          <a:p>
            <a:pPr>
              <a:buNone/>
            </a:pPr>
            <a:r>
              <a:rPr lang="en-US" sz="2700" dirty="0" err="1" smtClean="0">
                <a:ln>
                  <a:solidFill>
                    <a:srgbClr val="00B0F0"/>
                  </a:solidFill>
                </a:ln>
                <a:solidFill>
                  <a:srgbClr val="00B0F0"/>
                </a:solidFill>
              </a:rPr>
              <a:t>discardfile</a:t>
            </a:r>
            <a:r>
              <a:rPr lang="en-US" sz="2700" dirty="0" smtClean="0">
                <a:ln>
                  <a:solidFill>
                    <a:srgbClr val="00B0F0"/>
                  </a:solidFill>
                </a:ln>
                <a:solidFill>
                  <a:srgbClr val="00B0F0"/>
                </a:solidFill>
              </a:rPr>
              <a:t> 'dis.txt'</a:t>
            </a:r>
          </a:p>
          <a:p>
            <a:pPr>
              <a:buNone/>
            </a:pPr>
            <a:r>
              <a:rPr lang="en-US" sz="2700" dirty="0" smtClean="0">
                <a:ln>
                  <a:solidFill>
                    <a:srgbClr val="00B0F0"/>
                  </a:solidFill>
                </a:ln>
                <a:solidFill>
                  <a:srgbClr val="00B0F0"/>
                </a:solidFill>
              </a:rPr>
              <a:t>append</a:t>
            </a:r>
          </a:p>
          <a:p>
            <a:pPr>
              <a:buNone/>
            </a:pPr>
            <a:r>
              <a:rPr lang="en-US" sz="2700" dirty="0" smtClean="0">
                <a:ln>
                  <a:solidFill>
                    <a:srgbClr val="00B0F0"/>
                  </a:solidFill>
                </a:ln>
                <a:solidFill>
                  <a:srgbClr val="00B0F0"/>
                </a:solidFill>
              </a:rPr>
              <a:t>Into table </a:t>
            </a:r>
            <a:r>
              <a:rPr lang="en-US" sz="2700" dirty="0" err="1" smtClean="0">
                <a:ln>
                  <a:solidFill>
                    <a:srgbClr val="00B0F0"/>
                  </a:solidFill>
                </a:ln>
                <a:solidFill>
                  <a:srgbClr val="00B0F0"/>
                </a:solidFill>
              </a:rPr>
              <a:t>empseq</a:t>
            </a:r>
            <a:endParaRPr lang="en-US" sz="2700" dirty="0" smtClean="0">
              <a:ln>
                <a:solidFill>
                  <a:srgbClr val="00B0F0"/>
                </a:solidFill>
              </a:ln>
              <a:solidFill>
                <a:srgbClr val="00B0F0"/>
              </a:solidFill>
            </a:endParaRPr>
          </a:p>
          <a:p>
            <a:pPr>
              <a:buNone/>
            </a:pPr>
            <a:r>
              <a:rPr lang="en-US" sz="2700" dirty="0" smtClean="0">
                <a:ln>
                  <a:solidFill>
                    <a:srgbClr val="00B0F0"/>
                  </a:solidFill>
                </a:ln>
                <a:solidFill>
                  <a:srgbClr val="00B0F0"/>
                </a:solidFill>
              </a:rPr>
              <a:t>fields terminated by ","</a:t>
            </a:r>
          </a:p>
          <a:p>
            <a:pPr>
              <a:buNone/>
            </a:pPr>
            <a:r>
              <a:rPr lang="en-US" sz="2700" dirty="0" smtClean="0">
                <a:ln>
                  <a:solidFill>
                    <a:srgbClr val="00B0F0"/>
                  </a:solidFill>
                </a:ln>
                <a:solidFill>
                  <a:srgbClr val="00B0F0"/>
                </a:solidFill>
              </a:rPr>
              <a:t>(</a:t>
            </a:r>
            <a:r>
              <a:rPr lang="en-US" sz="2700" dirty="0" err="1" smtClean="0">
                <a:ln>
                  <a:solidFill>
                    <a:srgbClr val="00B0F0"/>
                  </a:solidFill>
                </a:ln>
                <a:solidFill>
                  <a:srgbClr val="00B0F0"/>
                </a:solidFill>
              </a:rPr>
              <a:t>empno</a:t>
            </a:r>
            <a:r>
              <a:rPr lang="en-US" sz="2700" dirty="0" smtClean="0">
                <a:ln>
                  <a:solidFill>
                    <a:srgbClr val="00B0F0"/>
                  </a:solidFill>
                </a:ln>
                <a:solidFill>
                  <a:srgbClr val="00B0F0"/>
                </a:solidFill>
              </a:rPr>
              <a:t> sequence(max,5), </a:t>
            </a:r>
            <a:r>
              <a:rPr lang="en-US" sz="2700" dirty="0" err="1" smtClean="0">
                <a:ln>
                  <a:solidFill>
                    <a:srgbClr val="00B0F0"/>
                  </a:solidFill>
                </a:ln>
                <a:solidFill>
                  <a:srgbClr val="00B0F0"/>
                </a:solidFill>
              </a:rPr>
              <a:t>first_name,last_name</a:t>
            </a:r>
            <a:r>
              <a:rPr lang="en-US" sz="2700" dirty="0" smtClean="0">
                <a:ln>
                  <a:solidFill>
                    <a:srgbClr val="00B0F0"/>
                  </a:solidFill>
                </a:ln>
                <a:solidFill>
                  <a:srgbClr val="00B0F0"/>
                </a:solidFill>
              </a:rPr>
              <a:t>)</a:t>
            </a:r>
          </a:p>
          <a:p>
            <a:pPr algn="just"/>
            <a:endParaRPr lang="en-US" sz="2000" dirty="0"/>
          </a:p>
        </p:txBody>
      </p:sp>
      <p:sp>
        <p:nvSpPr>
          <p:cNvPr id="5" name="Rectangle 3"/>
          <p:cNvSpPr>
            <a:spLocks noGrp="1"/>
          </p:cNvSpPr>
          <p:nvPr>
            <p:ph type="title"/>
          </p:nvPr>
        </p:nvSpPr>
        <p:spPr>
          <a:noFill/>
        </p:spPr>
        <p:txBody>
          <a:bodyPr>
            <a:normAutofit/>
          </a:bodyPr>
          <a:lstStyle/>
          <a:p>
            <a:r>
              <a:rPr lang="en-US" sz="1300" dirty="0" smtClean="0">
                <a:latin typeface="Candara"/>
              </a:rPr>
              <a:t>1. </a:t>
            </a:r>
            <a:r>
              <a:rPr lang="en-US" sz="1300" dirty="0" smtClean="0">
                <a:latin typeface="Candara"/>
              </a:rPr>
              <a:t>15: Sequential-number allocation to records</a:t>
            </a:r>
            <a:r>
              <a:rPr lang="en-US" sz="1300" dirty="0" smtClean="0">
                <a:latin typeface="Candara"/>
              </a:rPr>
              <a:t/>
            </a:r>
            <a:br>
              <a:rPr lang="en-US" sz="1300" dirty="0" smtClean="0">
                <a:latin typeface="Candara"/>
              </a:rPr>
            </a:br>
            <a:r>
              <a:rPr lang="en-US" sz="300" dirty="0" smtClean="0">
                <a:latin typeface="Candara"/>
              </a:rPr>
              <a:t/>
            </a:r>
            <a:br>
              <a:rPr lang="en-US" sz="300" dirty="0" smtClean="0">
                <a:latin typeface="Candara"/>
              </a:rPr>
            </a:br>
            <a:r>
              <a:rPr lang="en-US" sz="2400" dirty="0" smtClean="0">
                <a:latin typeface="Candara"/>
              </a:rPr>
              <a:t>SEQUENCE keyword					…….</a:t>
            </a:r>
            <a:r>
              <a:rPr lang="en-US" sz="2400" dirty="0" err="1" smtClean="0">
                <a:latin typeface="Candara"/>
              </a:rPr>
              <a:t>contd</a:t>
            </a:r>
            <a:endParaRPr lang="en-US" sz="2400" b="1" dirty="0" smtClean="0">
              <a:latin typeface="Candara"/>
            </a:endParaRPr>
          </a:p>
        </p:txBody>
      </p:sp>
    </p:spTree>
    <p:extLst>
      <p:ext uri="{BB962C8B-B14F-4D97-AF65-F5344CB8AC3E}">
        <p14:creationId xmlns="" xmlns:p14="http://schemas.microsoft.com/office/powerpoint/2010/main" val="111815586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180475" y="1058784"/>
            <a:ext cx="8963525" cy="3645565"/>
          </a:xfrm>
        </p:spPr>
        <p:txBody>
          <a:bodyPr>
            <a:normAutofit/>
          </a:bodyPr>
          <a:lstStyle/>
          <a:p>
            <a:pPr algn="just"/>
            <a:r>
              <a:rPr lang="en-US" sz="2000" dirty="0" smtClean="0"/>
              <a:t>Note : If you use numbers in VARCHAR2 columns, avoid the use of SEQUENCE option for such columns. For example, if you table already contains the values 1 through 10 in a varchar2 column, then the maximum value within the column is considered as 9. Using that as the </a:t>
            </a:r>
            <a:r>
              <a:rPr lang="en-US" sz="2000" dirty="0" smtClean="0"/>
              <a:t>basis, </a:t>
            </a:r>
            <a:r>
              <a:rPr lang="en-US" sz="2000" dirty="0" smtClean="0"/>
              <a:t>for a sequence option </a:t>
            </a:r>
            <a:r>
              <a:rPr lang="en-US" sz="2000" dirty="0" smtClean="0"/>
              <a:t>SQL LOADER will attempt </a:t>
            </a:r>
            <a:r>
              <a:rPr lang="en-US" sz="2000" dirty="0" smtClean="0"/>
              <a:t>to insert a record using 10 as the newly created value and that will conflict the existing record with value 10 for that column. This behavior illustrates why storing numbers in a character columns is a poor practice in general</a:t>
            </a:r>
            <a:r>
              <a:rPr lang="en-US" sz="2000" dirty="0" smtClean="0"/>
              <a:t>. This is so, because MAX will now consider the maximum value based upon the ASCII value of the first character in that column </a:t>
            </a:r>
            <a:endParaRPr lang="en-US" sz="2000" dirty="0" smtClean="0"/>
          </a:p>
          <a:p>
            <a:pPr algn="just"/>
            <a:endParaRPr lang="en-US" sz="2000" dirty="0"/>
          </a:p>
        </p:txBody>
      </p:sp>
      <p:sp>
        <p:nvSpPr>
          <p:cNvPr id="5" name="Rectangle 3"/>
          <p:cNvSpPr>
            <a:spLocks noGrp="1"/>
          </p:cNvSpPr>
          <p:nvPr>
            <p:ph type="title"/>
          </p:nvPr>
        </p:nvSpPr>
        <p:spPr>
          <a:noFill/>
        </p:spPr>
        <p:txBody>
          <a:bodyPr>
            <a:normAutofit/>
          </a:bodyPr>
          <a:lstStyle/>
          <a:p>
            <a:r>
              <a:rPr lang="en-US" sz="1300" dirty="0" smtClean="0">
                <a:latin typeface="Candara"/>
              </a:rPr>
              <a:t>1. </a:t>
            </a:r>
            <a:r>
              <a:rPr lang="en-US" sz="1300" dirty="0" smtClean="0">
                <a:latin typeface="Candara"/>
              </a:rPr>
              <a:t>15: Sequential-number allocation to records</a:t>
            </a:r>
            <a:r>
              <a:rPr lang="en-US" sz="1300" dirty="0" smtClean="0">
                <a:latin typeface="Candara"/>
              </a:rPr>
              <a:t/>
            </a:r>
            <a:br>
              <a:rPr lang="en-US" sz="1300" dirty="0" smtClean="0">
                <a:latin typeface="Candara"/>
              </a:rPr>
            </a:br>
            <a:r>
              <a:rPr lang="en-US" sz="300" dirty="0" smtClean="0">
                <a:latin typeface="Candara"/>
              </a:rPr>
              <a:t/>
            </a:r>
            <a:br>
              <a:rPr lang="en-US" sz="300" dirty="0" smtClean="0">
                <a:latin typeface="Candara"/>
              </a:rPr>
            </a:br>
            <a:r>
              <a:rPr lang="en-US" sz="2400" dirty="0" smtClean="0">
                <a:latin typeface="Candara"/>
              </a:rPr>
              <a:t>SEQUENCE keyword					…….</a:t>
            </a:r>
            <a:r>
              <a:rPr lang="en-US" sz="2400" dirty="0" err="1" smtClean="0">
                <a:latin typeface="Candara"/>
              </a:rPr>
              <a:t>contd</a:t>
            </a:r>
            <a:endParaRPr lang="en-US" sz="2400" b="1" dirty="0" smtClean="0">
              <a:latin typeface="Candara"/>
            </a:endParaRPr>
          </a:p>
        </p:txBody>
      </p:sp>
    </p:spTree>
    <p:extLst>
      <p:ext uri="{BB962C8B-B14F-4D97-AF65-F5344CB8AC3E}">
        <p14:creationId xmlns="" xmlns:p14="http://schemas.microsoft.com/office/powerpoint/2010/main" val="11181558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320675" y="986588"/>
            <a:ext cx="8570662" cy="3711617"/>
          </a:xfrm>
        </p:spPr>
        <p:txBody>
          <a:bodyPr>
            <a:normAutofit/>
          </a:bodyPr>
          <a:lstStyle/>
          <a:p>
            <a:pPr algn="just"/>
            <a:r>
              <a:rPr lang="en-US" dirty="0" smtClean="0"/>
              <a:t>Record Formats </a:t>
            </a:r>
            <a:r>
              <a:rPr lang="en-US" dirty="0" smtClean="0"/>
              <a:t>:</a:t>
            </a:r>
          </a:p>
          <a:p>
            <a:pPr lvl="1" algn="just"/>
            <a:r>
              <a:rPr lang="en-US" sz="1800" dirty="0" smtClean="0"/>
              <a:t>Fixed </a:t>
            </a:r>
            <a:r>
              <a:rPr lang="en-US" sz="1800" dirty="0" smtClean="0"/>
              <a:t>record format is the most straightforward, as well as the fastest to process. Each row of data is a fixed length, terminated with a carriage return character. Within the rows, you use some character as a field </a:t>
            </a:r>
            <a:r>
              <a:rPr lang="en-US" sz="1800" dirty="0" smtClean="0"/>
              <a:t>delimiter.</a:t>
            </a:r>
            <a:endParaRPr lang="en-US" sz="1800" dirty="0" smtClean="0"/>
          </a:p>
          <a:p>
            <a:pPr lvl="1" algn="just">
              <a:buNone/>
            </a:pPr>
            <a:endParaRPr lang="en-US" sz="1800" dirty="0" smtClean="0"/>
          </a:p>
          <a:p>
            <a:pPr lvl="1" algn="just"/>
            <a:r>
              <a:rPr lang="en-US" sz="1800" dirty="0" smtClean="0"/>
              <a:t>Variable record format files include an entry at the head of each row to state how long the rows is(including 2 for the newline character</a:t>
            </a:r>
            <a:r>
              <a:rPr lang="en-US" sz="1800" dirty="0" smtClean="0"/>
              <a:t>).</a:t>
            </a:r>
          </a:p>
          <a:p>
            <a:pPr lvl="1" algn="just"/>
            <a:endParaRPr lang="en-US" sz="1800" dirty="0" smtClean="0"/>
          </a:p>
          <a:p>
            <a:pPr lvl="1" algn="just"/>
            <a:r>
              <a:rPr lang="en-US" sz="1800" dirty="0" smtClean="0"/>
              <a:t>The Stream Format requires SQL </a:t>
            </a:r>
            <a:r>
              <a:rPr lang="en-US" sz="1800" dirty="0" smtClean="0"/>
              <a:t>Loader </a:t>
            </a:r>
            <a:r>
              <a:rPr lang="en-US" sz="1800" dirty="0" smtClean="0"/>
              <a:t>to do the most work. It is the default and most flexible format but also the slowest to process. Rather than being given any information about the length of the rows, the SQL </a:t>
            </a:r>
            <a:r>
              <a:rPr lang="en-US" sz="1800" dirty="0" smtClean="0"/>
              <a:t>Loader </a:t>
            </a:r>
            <a:r>
              <a:rPr lang="en-US" sz="1800" dirty="0" smtClean="0"/>
              <a:t>must scan each row for the record terminator.</a:t>
            </a:r>
            <a:endParaRPr lang="en-US" sz="1800" dirty="0" smtClean="0"/>
          </a:p>
          <a:p>
            <a:pPr>
              <a:buNone/>
            </a:pPr>
            <a:endParaRPr lang="en-US" dirty="0" smtClean="0">
              <a:ln>
                <a:solidFill>
                  <a:srgbClr val="00B0F0"/>
                </a:solidFill>
              </a:ln>
            </a:endParaRPr>
          </a:p>
        </p:txBody>
      </p:sp>
      <p:sp>
        <p:nvSpPr>
          <p:cNvPr id="6147" name="Rectangle 3"/>
          <p:cNvSpPr>
            <a:spLocks noGrp="1"/>
          </p:cNvSpPr>
          <p:nvPr>
            <p:ph type="title"/>
          </p:nvPr>
        </p:nvSpPr>
        <p:spPr>
          <a:xfrm>
            <a:off x="465138" y="98992"/>
            <a:ext cx="8153400" cy="536972"/>
          </a:xfrm>
          <a:noFill/>
        </p:spPr>
        <p:txBody>
          <a:bodyPr>
            <a:normAutofit fontScale="90000"/>
          </a:bodyPr>
          <a:lstStyle/>
          <a:p>
            <a:r>
              <a:rPr lang="en-US" sz="1400" b="1" dirty="0" smtClean="0">
                <a:latin typeface="Candara"/>
              </a:rPr>
              <a:t>1.4: </a:t>
            </a:r>
            <a:r>
              <a:rPr lang="en-US" sz="1400" dirty="0" smtClean="0">
                <a:latin typeface="Candara"/>
              </a:rPr>
              <a:t>Data-formats understood by SQL LOADER</a:t>
            </a:r>
            <a:r>
              <a:rPr lang="en-US" sz="1200" b="1" dirty="0" smtClean="0">
                <a:latin typeface="Candara"/>
              </a:rPr>
              <a:t/>
            </a:r>
            <a:br>
              <a:rPr lang="en-US" sz="1200" b="1" dirty="0" smtClean="0">
                <a:latin typeface="Candara"/>
              </a:rPr>
            </a:br>
            <a:r>
              <a:rPr lang="en-US" sz="2400" dirty="0" smtClean="0">
                <a:latin typeface="Candara"/>
              </a:rPr>
              <a:t>F</a:t>
            </a:r>
            <a:r>
              <a:rPr lang="en-US" sz="2400" dirty="0" smtClean="0">
                <a:latin typeface="Candara"/>
              </a:rPr>
              <a:t>ixed, Variable and Stream record formats  </a:t>
            </a:r>
            <a:endParaRPr lang="en-US" sz="2400" b="1" dirty="0" smtClean="0">
              <a:latin typeface="Candara"/>
            </a:endParaRPr>
          </a:p>
        </p:txBody>
      </p:sp>
    </p:spTree>
    <p:extLst>
      <p:ext uri="{BB962C8B-B14F-4D97-AF65-F5344CB8AC3E}">
        <p14:creationId xmlns="" xmlns:p14="http://schemas.microsoft.com/office/powerpoint/2010/main" val="11181558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320675" y="914400"/>
            <a:ext cx="8570662" cy="3886200"/>
          </a:xfrm>
        </p:spPr>
        <p:txBody>
          <a:bodyPr>
            <a:normAutofit fontScale="92500" lnSpcReduction="20000"/>
          </a:bodyPr>
          <a:lstStyle/>
          <a:p>
            <a:pPr algn="just"/>
            <a:r>
              <a:rPr lang="en-US" sz="2000" dirty="0" smtClean="0"/>
              <a:t>Fixed-record formats example :</a:t>
            </a:r>
          </a:p>
          <a:p>
            <a:pPr lvl="1"/>
            <a:r>
              <a:rPr lang="en-US" sz="1600" dirty="0" smtClean="0"/>
              <a:t> </a:t>
            </a:r>
            <a:r>
              <a:rPr lang="en-US" sz="1600" dirty="0" smtClean="0"/>
              <a:t>In the </a:t>
            </a:r>
            <a:r>
              <a:rPr lang="en-US" sz="1600" dirty="0" err="1" smtClean="0"/>
              <a:t>scott</a:t>
            </a:r>
            <a:r>
              <a:rPr lang="en-US" sz="1600" dirty="0" smtClean="0"/>
              <a:t> schema, create the following table :</a:t>
            </a:r>
          </a:p>
          <a:p>
            <a:pPr>
              <a:buNone/>
            </a:pPr>
            <a:r>
              <a:rPr lang="en-US" sz="2000" dirty="0" smtClean="0"/>
              <a:t>		</a:t>
            </a:r>
            <a:r>
              <a:rPr lang="en-US" sz="1400" dirty="0" smtClean="0">
                <a:ln>
                  <a:solidFill>
                    <a:srgbClr val="00B0F0"/>
                  </a:solidFill>
                </a:ln>
                <a:solidFill>
                  <a:srgbClr val="00B0F0"/>
                </a:solidFill>
              </a:rPr>
              <a:t>Create table </a:t>
            </a:r>
            <a:r>
              <a:rPr lang="en-US" sz="1400" dirty="0" err="1" smtClean="0">
                <a:ln>
                  <a:solidFill>
                    <a:srgbClr val="00B0F0"/>
                  </a:solidFill>
                </a:ln>
                <a:solidFill>
                  <a:srgbClr val="00B0F0"/>
                </a:solidFill>
              </a:rPr>
              <a:t>empnames</a:t>
            </a:r>
            <a:r>
              <a:rPr lang="en-US" sz="1400" dirty="0" smtClean="0">
                <a:ln>
                  <a:solidFill>
                    <a:srgbClr val="00B0F0"/>
                  </a:solidFill>
                </a:ln>
                <a:solidFill>
                  <a:srgbClr val="00B0F0"/>
                </a:solidFill>
              </a:rPr>
              <a:t>(first varchar2(15),last varchar2(15));</a:t>
            </a:r>
          </a:p>
          <a:p>
            <a:pPr algn="just">
              <a:buNone/>
            </a:pPr>
            <a:endParaRPr lang="en-US" sz="2000" dirty="0" smtClean="0"/>
          </a:p>
          <a:p>
            <a:r>
              <a:rPr lang="en-US" sz="2000" dirty="0" smtClean="0"/>
              <a:t>Create a control file c1.ctl  in the D:\photos folder  and insert the following into </a:t>
            </a:r>
            <a:r>
              <a:rPr lang="en-US" sz="2000" dirty="0" smtClean="0"/>
              <a:t>it :</a:t>
            </a:r>
            <a:endParaRPr lang="en-US" sz="2000" dirty="0" smtClean="0"/>
          </a:p>
          <a:p>
            <a:pPr>
              <a:buNone/>
            </a:pPr>
            <a:r>
              <a:rPr lang="en-US" sz="2000" dirty="0" smtClean="0"/>
              <a:t> 	</a:t>
            </a:r>
            <a:r>
              <a:rPr lang="en-US" sz="2000" dirty="0" smtClean="0"/>
              <a:t>	</a:t>
            </a:r>
            <a:r>
              <a:rPr lang="en-US" sz="1400" dirty="0" smtClean="0">
                <a:ln>
                  <a:solidFill>
                    <a:srgbClr val="00B0F0"/>
                  </a:solidFill>
                </a:ln>
                <a:solidFill>
                  <a:srgbClr val="00B0F0"/>
                </a:solidFill>
              </a:rPr>
              <a:t>load data</a:t>
            </a:r>
          </a:p>
          <a:p>
            <a:pPr>
              <a:buNone/>
            </a:pPr>
            <a:r>
              <a:rPr lang="en-US" sz="1400" dirty="0" smtClean="0">
                <a:ln>
                  <a:solidFill>
                    <a:srgbClr val="00B0F0"/>
                  </a:solidFill>
                </a:ln>
                <a:solidFill>
                  <a:srgbClr val="00B0F0"/>
                </a:solidFill>
              </a:rPr>
              <a:t>		</a:t>
            </a:r>
            <a:r>
              <a:rPr lang="en-US" sz="1400" dirty="0" err="1" smtClean="0">
                <a:ln>
                  <a:solidFill>
                    <a:srgbClr val="00B0F0"/>
                  </a:solidFill>
                </a:ln>
                <a:solidFill>
                  <a:srgbClr val="00B0F0"/>
                </a:solidFill>
              </a:rPr>
              <a:t>infile</a:t>
            </a:r>
            <a:r>
              <a:rPr lang="en-US" sz="1400" dirty="0" smtClean="0">
                <a:ln>
                  <a:solidFill>
                    <a:srgbClr val="00B0F0"/>
                  </a:solidFill>
                </a:ln>
                <a:solidFill>
                  <a:srgbClr val="00B0F0"/>
                </a:solidFill>
              </a:rPr>
              <a:t> mydata.txt "fix 15"</a:t>
            </a:r>
          </a:p>
          <a:p>
            <a:pPr>
              <a:buNone/>
            </a:pPr>
            <a:r>
              <a:rPr lang="en-US" sz="1400" dirty="0" smtClean="0">
                <a:ln>
                  <a:solidFill>
                    <a:srgbClr val="00B0F0"/>
                  </a:solidFill>
                </a:ln>
                <a:solidFill>
                  <a:srgbClr val="00B0F0"/>
                </a:solidFill>
              </a:rPr>
              <a:t>		into table </a:t>
            </a:r>
            <a:r>
              <a:rPr lang="en-US" sz="1400" dirty="0" err="1" smtClean="0">
                <a:ln>
                  <a:solidFill>
                    <a:srgbClr val="00B0F0"/>
                  </a:solidFill>
                </a:ln>
                <a:solidFill>
                  <a:srgbClr val="00B0F0"/>
                </a:solidFill>
              </a:rPr>
              <a:t>empnames</a:t>
            </a:r>
            <a:endParaRPr lang="en-US" sz="1400" dirty="0" smtClean="0">
              <a:ln>
                <a:solidFill>
                  <a:srgbClr val="00B0F0"/>
                </a:solidFill>
              </a:ln>
              <a:solidFill>
                <a:srgbClr val="00B0F0"/>
              </a:solidFill>
            </a:endParaRPr>
          </a:p>
          <a:p>
            <a:pPr>
              <a:buNone/>
            </a:pPr>
            <a:r>
              <a:rPr lang="en-US" sz="1400" dirty="0" smtClean="0">
                <a:ln>
                  <a:solidFill>
                    <a:srgbClr val="00B0F0"/>
                  </a:solidFill>
                </a:ln>
                <a:solidFill>
                  <a:srgbClr val="00B0F0"/>
                </a:solidFill>
              </a:rPr>
              <a:t>		fields terminated by ','</a:t>
            </a:r>
          </a:p>
          <a:p>
            <a:pPr>
              <a:buNone/>
            </a:pPr>
            <a:r>
              <a:rPr lang="en-US" sz="1400" dirty="0" smtClean="0">
                <a:ln>
                  <a:solidFill>
                    <a:srgbClr val="00B0F0"/>
                  </a:solidFill>
                </a:ln>
                <a:solidFill>
                  <a:srgbClr val="00B0F0"/>
                </a:solidFill>
              </a:rPr>
              <a:t>		(</a:t>
            </a:r>
            <a:r>
              <a:rPr lang="en-US" sz="1400" dirty="0" err="1" smtClean="0">
                <a:ln>
                  <a:solidFill>
                    <a:srgbClr val="00B0F0"/>
                  </a:solidFill>
                </a:ln>
                <a:solidFill>
                  <a:srgbClr val="00B0F0"/>
                </a:solidFill>
              </a:rPr>
              <a:t>first,last</a:t>
            </a:r>
            <a:r>
              <a:rPr lang="en-US" sz="1400" dirty="0" smtClean="0">
                <a:ln>
                  <a:solidFill>
                    <a:srgbClr val="00B0F0"/>
                  </a:solidFill>
                </a:ln>
                <a:solidFill>
                  <a:srgbClr val="00B0F0"/>
                </a:solidFill>
              </a:rPr>
              <a:t>)</a:t>
            </a:r>
          </a:p>
          <a:p>
            <a:pPr algn="just">
              <a:buNone/>
            </a:pPr>
            <a:endParaRPr lang="en-US" sz="2000" dirty="0" smtClean="0"/>
          </a:p>
          <a:p>
            <a:pPr algn="just"/>
            <a:r>
              <a:rPr lang="en-US" sz="2000" dirty="0" smtClean="0"/>
              <a:t>This will read the file ‘mydata.txt’, parse it into rows 15 bytes long(the 15 bytes must include two for the carriage return row terminator and fixed 13 for the text/data), divide the rows into two fields, and insert them into the columns “first” and “last” of the table named “</a:t>
            </a:r>
            <a:r>
              <a:rPr lang="en-US" sz="2000" dirty="0" err="1" smtClean="0"/>
              <a:t>empnames</a:t>
            </a:r>
            <a:r>
              <a:rPr lang="en-US" sz="2000" dirty="0" smtClean="0"/>
              <a:t>”</a:t>
            </a:r>
            <a:endParaRPr lang="en-US" sz="2000" dirty="0"/>
          </a:p>
        </p:txBody>
      </p:sp>
      <p:sp>
        <p:nvSpPr>
          <p:cNvPr id="6147" name="Rectangle 3"/>
          <p:cNvSpPr>
            <a:spLocks noGrp="1"/>
          </p:cNvSpPr>
          <p:nvPr>
            <p:ph type="title"/>
          </p:nvPr>
        </p:nvSpPr>
        <p:spPr>
          <a:xfrm>
            <a:off x="465138" y="98992"/>
            <a:ext cx="8153400" cy="536972"/>
          </a:xfrm>
          <a:noFill/>
        </p:spPr>
        <p:txBody>
          <a:bodyPr>
            <a:normAutofit fontScale="90000"/>
          </a:bodyPr>
          <a:lstStyle/>
          <a:p>
            <a:r>
              <a:rPr lang="en-US" sz="1400" b="1" dirty="0" smtClean="0">
                <a:latin typeface="Candara"/>
              </a:rPr>
              <a:t>1.4: </a:t>
            </a:r>
            <a:r>
              <a:rPr lang="en-US" sz="1400" dirty="0" smtClean="0">
                <a:latin typeface="Candara"/>
              </a:rPr>
              <a:t>Data-formats </a:t>
            </a:r>
            <a:r>
              <a:rPr lang="en-US" sz="1400" dirty="0" smtClean="0">
                <a:latin typeface="Candara"/>
              </a:rPr>
              <a:t>understood by SQL LOADER </a:t>
            </a:r>
            <a:r>
              <a:rPr lang="en-US" sz="1400" dirty="0" smtClean="0">
                <a:latin typeface="Candara"/>
              </a:rPr>
              <a:t>					……</a:t>
            </a:r>
            <a:r>
              <a:rPr lang="en-US" sz="1400" dirty="0" err="1" smtClean="0">
                <a:latin typeface="Candara"/>
              </a:rPr>
              <a:t>contd</a:t>
            </a:r>
            <a:r>
              <a:rPr lang="en-US" sz="1400" b="1" dirty="0" smtClean="0">
                <a:latin typeface="Candara"/>
              </a:rPr>
              <a:t/>
            </a:r>
            <a:br>
              <a:rPr lang="en-US" sz="1400" b="1" dirty="0" smtClean="0">
                <a:latin typeface="Candara"/>
              </a:rPr>
            </a:br>
            <a:r>
              <a:rPr lang="en-US" dirty="0" smtClean="0">
                <a:latin typeface="Candara"/>
              </a:rPr>
              <a:t>F</a:t>
            </a:r>
            <a:r>
              <a:rPr lang="en-US" dirty="0" smtClean="0">
                <a:latin typeface="Candara"/>
              </a:rPr>
              <a:t>ixed-record format</a:t>
            </a:r>
            <a:endParaRPr lang="en-US" sz="2400" b="1" dirty="0" smtClean="0">
              <a:latin typeface="Candara"/>
            </a:endParaRPr>
          </a:p>
        </p:txBody>
      </p:sp>
    </p:spTree>
    <p:extLst>
      <p:ext uri="{BB962C8B-B14F-4D97-AF65-F5344CB8AC3E}">
        <p14:creationId xmlns="" xmlns:p14="http://schemas.microsoft.com/office/powerpoint/2010/main" val="11181558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320675" y="866274"/>
            <a:ext cx="8570662" cy="3801979"/>
          </a:xfrm>
        </p:spPr>
        <p:txBody>
          <a:bodyPr>
            <a:normAutofit/>
          </a:bodyPr>
          <a:lstStyle/>
          <a:p>
            <a:r>
              <a:rPr lang="en-US" sz="2000" dirty="0" smtClean="0"/>
              <a:t>Create </a:t>
            </a:r>
            <a:r>
              <a:rPr lang="en-US" sz="2000" dirty="0" smtClean="0"/>
              <a:t>the input file “mydata.txt” in the D:\Photos folder with the following contents :</a:t>
            </a:r>
          </a:p>
          <a:p>
            <a:pPr>
              <a:buNone/>
            </a:pPr>
            <a:r>
              <a:rPr lang="en-US" sz="2000" dirty="0" smtClean="0"/>
              <a:t>	</a:t>
            </a:r>
            <a:r>
              <a:rPr lang="en-US" sz="2000" dirty="0" smtClean="0"/>
              <a:t>	</a:t>
            </a:r>
            <a:r>
              <a:rPr lang="en-US" sz="2000" dirty="0" err="1" smtClean="0"/>
              <a:t>Hemant,Pangam</a:t>
            </a:r>
            <a:endParaRPr lang="en-US" sz="2000" dirty="0" smtClean="0"/>
          </a:p>
          <a:p>
            <a:pPr>
              <a:buNone/>
            </a:pPr>
            <a:r>
              <a:rPr lang="en-US" sz="2000" dirty="0" smtClean="0"/>
              <a:t>		Hetal1,Pangam</a:t>
            </a:r>
            <a:endParaRPr lang="en-US" sz="2000" dirty="0" smtClean="0"/>
          </a:p>
          <a:p>
            <a:pPr>
              <a:buNone/>
            </a:pPr>
            <a:r>
              <a:rPr lang="en-US" sz="2000" dirty="0" smtClean="0"/>
              <a:t>		</a:t>
            </a:r>
            <a:r>
              <a:rPr lang="en-US" sz="2000" dirty="0" err="1" smtClean="0"/>
              <a:t>Saloni,Pangam</a:t>
            </a:r>
            <a:endParaRPr lang="en-US" sz="2000" dirty="0" smtClean="0"/>
          </a:p>
          <a:p>
            <a:pPr>
              <a:buNone/>
            </a:pPr>
            <a:r>
              <a:rPr lang="en-US" sz="2000" dirty="0" smtClean="0"/>
              <a:t>		</a:t>
            </a:r>
            <a:r>
              <a:rPr lang="en-US" sz="2000" dirty="0" err="1" smtClean="0"/>
              <a:t>Jairaj,Sarafi</a:t>
            </a:r>
            <a:endParaRPr lang="en-US" sz="2000" dirty="0" smtClean="0"/>
          </a:p>
          <a:p>
            <a:pPr>
              <a:buNone/>
            </a:pPr>
            <a:r>
              <a:rPr lang="en-US" sz="2000" dirty="0" smtClean="0"/>
              <a:t>		</a:t>
            </a:r>
            <a:r>
              <a:rPr lang="en-US" sz="2000" dirty="0" err="1" smtClean="0"/>
              <a:t>Mahive,Pangam</a:t>
            </a:r>
            <a:endParaRPr lang="en-US" sz="2000" dirty="0" smtClean="0"/>
          </a:p>
          <a:p>
            <a:pPr algn="just"/>
            <a:endParaRPr lang="en-US" sz="2000" dirty="0" smtClean="0"/>
          </a:p>
          <a:p>
            <a:pPr algn="just"/>
            <a:r>
              <a:rPr lang="en-US" sz="2000" dirty="0" smtClean="0"/>
              <a:t>Go </a:t>
            </a:r>
            <a:r>
              <a:rPr lang="en-US" sz="2000" dirty="0" smtClean="0"/>
              <a:t>to command prompt and in the folder ‘d:\photos’, run the SQL LOADER :</a:t>
            </a:r>
          </a:p>
          <a:p>
            <a:pPr>
              <a:buNone/>
            </a:pPr>
            <a:r>
              <a:rPr lang="en-US" sz="2000" dirty="0" smtClean="0"/>
              <a:t>		</a:t>
            </a:r>
            <a:r>
              <a:rPr lang="en-US" sz="1300" dirty="0" smtClean="0">
                <a:ln>
                  <a:solidFill>
                    <a:srgbClr val="00B0F0"/>
                  </a:solidFill>
                </a:ln>
                <a:solidFill>
                  <a:srgbClr val="00B0F0"/>
                </a:solidFill>
              </a:rPr>
              <a:t>D:\photos&gt;</a:t>
            </a:r>
            <a:r>
              <a:rPr lang="en-US" sz="1300" dirty="0" err="1" smtClean="0">
                <a:ln>
                  <a:solidFill>
                    <a:srgbClr val="00B0F0"/>
                  </a:solidFill>
                </a:ln>
                <a:solidFill>
                  <a:srgbClr val="00B0F0"/>
                </a:solidFill>
              </a:rPr>
              <a:t>sqlldr</a:t>
            </a:r>
            <a:r>
              <a:rPr lang="en-US" sz="1300" dirty="0" smtClean="0">
                <a:ln>
                  <a:solidFill>
                    <a:srgbClr val="00B0F0"/>
                  </a:solidFill>
                </a:ln>
                <a:solidFill>
                  <a:srgbClr val="00B0F0"/>
                </a:solidFill>
              </a:rPr>
              <a:t> </a:t>
            </a:r>
            <a:r>
              <a:rPr lang="en-US" sz="1300" dirty="0" err="1" smtClean="0">
                <a:ln>
                  <a:solidFill>
                    <a:srgbClr val="00B0F0"/>
                  </a:solidFill>
                </a:ln>
                <a:solidFill>
                  <a:srgbClr val="00B0F0"/>
                </a:solidFill>
              </a:rPr>
              <a:t>scott</a:t>
            </a:r>
            <a:r>
              <a:rPr lang="en-US" sz="1300" dirty="0" smtClean="0">
                <a:ln>
                  <a:solidFill>
                    <a:srgbClr val="00B0F0"/>
                  </a:solidFill>
                </a:ln>
                <a:solidFill>
                  <a:srgbClr val="00B0F0"/>
                </a:solidFill>
              </a:rPr>
              <a:t>/tiger control=c1.ctl</a:t>
            </a:r>
          </a:p>
        </p:txBody>
      </p:sp>
      <p:sp>
        <p:nvSpPr>
          <p:cNvPr id="6147" name="Rectangle 3"/>
          <p:cNvSpPr>
            <a:spLocks noGrp="1"/>
          </p:cNvSpPr>
          <p:nvPr>
            <p:ph type="title"/>
          </p:nvPr>
        </p:nvSpPr>
        <p:spPr>
          <a:xfrm>
            <a:off x="465138" y="98992"/>
            <a:ext cx="8153400" cy="536972"/>
          </a:xfrm>
          <a:noFill/>
        </p:spPr>
        <p:txBody>
          <a:bodyPr>
            <a:normAutofit fontScale="90000"/>
          </a:bodyPr>
          <a:lstStyle/>
          <a:p>
            <a:r>
              <a:rPr lang="en-US" sz="1400" dirty="0" smtClean="0">
                <a:latin typeface="Candara"/>
              </a:rPr>
              <a:t>1.4: Data-formats understood by SQL LOADER 					……</a:t>
            </a:r>
            <a:r>
              <a:rPr lang="en-US" sz="1400" dirty="0" err="1" smtClean="0">
                <a:latin typeface="Candara"/>
              </a:rPr>
              <a:t>contd</a:t>
            </a:r>
            <a:r>
              <a:rPr lang="en-US" sz="1400" dirty="0" smtClean="0">
                <a:latin typeface="Candara"/>
              </a:rPr>
              <a:t/>
            </a:r>
            <a:br>
              <a:rPr lang="en-US" sz="1400" dirty="0" smtClean="0">
                <a:latin typeface="Candara"/>
              </a:rPr>
            </a:br>
            <a:r>
              <a:rPr lang="en-US" dirty="0" smtClean="0">
                <a:latin typeface="Candara"/>
              </a:rPr>
              <a:t>Fixed-record format</a:t>
            </a:r>
            <a:endParaRPr lang="en-US" b="1" dirty="0" smtClean="0">
              <a:latin typeface="Candara"/>
            </a:endParaRPr>
          </a:p>
        </p:txBody>
      </p:sp>
    </p:spTree>
    <p:extLst>
      <p:ext uri="{BB962C8B-B14F-4D97-AF65-F5344CB8AC3E}">
        <p14:creationId xmlns="" xmlns:p14="http://schemas.microsoft.com/office/powerpoint/2010/main" val="11181558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320675" y="866274"/>
            <a:ext cx="8570662" cy="3801979"/>
          </a:xfrm>
        </p:spPr>
        <p:txBody>
          <a:bodyPr>
            <a:normAutofit/>
          </a:bodyPr>
          <a:lstStyle/>
          <a:p>
            <a:r>
              <a:rPr lang="en-US" sz="2000" dirty="0" smtClean="0"/>
              <a:t>The table must be empty, or else give the append option before the into clause</a:t>
            </a:r>
            <a:r>
              <a:rPr lang="en-US" sz="2000" dirty="0" smtClean="0"/>
              <a:t>.</a:t>
            </a:r>
          </a:p>
          <a:p>
            <a:pPr>
              <a:buNone/>
            </a:pPr>
            <a:r>
              <a:rPr lang="en-US" sz="2000" dirty="0" smtClean="0"/>
              <a:t> </a:t>
            </a:r>
          </a:p>
          <a:p>
            <a:r>
              <a:rPr lang="en-US" sz="2000" dirty="0" smtClean="0"/>
              <a:t>The </a:t>
            </a:r>
            <a:r>
              <a:rPr lang="en-US" sz="2000" dirty="0" smtClean="0"/>
              <a:t>column names must be mentioned in the control file as (</a:t>
            </a:r>
            <a:r>
              <a:rPr lang="en-US" sz="2000" dirty="0" err="1" smtClean="0"/>
              <a:t>first,last</a:t>
            </a:r>
            <a:r>
              <a:rPr lang="en-US" sz="2000" dirty="0" smtClean="0"/>
              <a:t>), even if there are only two </a:t>
            </a:r>
            <a:r>
              <a:rPr lang="en-US" sz="2000" dirty="0" smtClean="0"/>
              <a:t>fields in the table. </a:t>
            </a:r>
          </a:p>
          <a:p>
            <a:pPr>
              <a:buNone/>
            </a:pPr>
            <a:endParaRPr lang="en-US" sz="2000" dirty="0" smtClean="0"/>
          </a:p>
          <a:p>
            <a:r>
              <a:rPr lang="en-US" sz="2000" dirty="0" smtClean="0"/>
              <a:t>If </a:t>
            </a:r>
            <a:r>
              <a:rPr lang="en-US" sz="2000" dirty="0" smtClean="0"/>
              <a:t>there are more than two fields in the target table, the other fields get null values for the rows inserted from the text file.</a:t>
            </a:r>
          </a:p>
          <a:p>
            <a:pPr>
              <a:buNone/>
            </a:pPr>
            <a:endParaRPr lang="en-US" sz="1300" dirty="0" smtClean="0">
              <a:ln>
                <a:solidFill>
                  <a:srgbClr val="00B0F0"/>
                </a:solidFill>
              </a:ln>
              <a:solidFill>
                <a:srgbClr val="00B0F0"/>
              </a:solidFill>
            </a:endParaRPr>
          </a:p>
        </p:txBody>
      </p:sp>
      <p:sp>
        <p:nvSpPr>
          <p:cNvPr id="6147" name="Rectangle 3"/>
          <p:cNvSpPr>
            <a:spLocks noGrp="1"/>
          </p:cNvSpPr>
          <p:nvPr>
            <p:ph type="title"/>
          </p:nvPr>
        </p:nvSpPr>
        <p:spPr>
          <a:xfrm>
            <a:off x="465138" y="98992"/>
            <a:ext cx="8153400" cy="536972"/>
          </a:xfrm>
          <a:noFill/>
        </p:spPr>
        <p:txBody>
          <a:bodyPr>
            <a:normAutofit fontScale="90000"/>
          </a:bodyPr>
          <a:lstStyle/>
          <a:p>
            <a:r>
              <a:rPr lang="en-US" sz="1400" dirty="0" smtClean="0">
                <a:latin typeface="Candara"/>
              </a:rPr>
              <a:t>1.4: Data-formats understood by SQL LOADER 					……</a:t>
            </a:r>
            <a:r>
              <a:rPr lang="en-US" sz="1400" dirty="0" err="1" smtClean="0">
                <a:latin typeface="Candara"/>
              </a:rPr>
              <a:t>contd</a:t>
            </a:r>
            <a:r>
              <a:rPr lang="en-US" sz="1400" dirty="0" smtClean="0">
                <a:latin typeface="Candara"/>
              </a:rPr>
              <a:t/>
            </a:r>
            <a:br>
              <a:rPr lang="en-US" sz="1400" dirty="0" smtClean="0">
                <a:latin typeface="Candara"/>
              </a:rPr>
            </a:br>
            <a:r>
              <a:rPr lang="en-US" dirty="0" smtClean="0">
                <a:latin typeface="Candara"/>
              </a:rPr>
              <a:t>Fixed-record format</a:t>
            </a:r>
            <a:endParaRPr lang="en-US" b="1" dirty="0" smtClean="0">
              <a:latin typeface="Candara"/>
            </a:endParaRPr>
          </a:p>
        </p:txBody>
      </p:sp>
    </p:spTree>
    <p:extLst>
      <p:ext uri="{BB962C8B-B14F-4D97-AF65-F5344CB8AC3E}">
        <p14:creationId xmlns="" xmlns:p14="http://schemas.microsoft.com/office/powerpoint/2010/main" val="111815586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ClassBook-LessonXX-Template Capgemini">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losing slides">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aterial_x0020_Type xmlns="a85eb2a3-840f-4054-86f6-d41d0c1cba4b">Template</Material_x0020_Type>
    <FolderName xmlns="952a6df7-b138-4f89-9bc4-e7a874ea3254"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64F2559C04AE4488E94205E47398A2E" ma:contentTypeVersion="1" ma:contentTypeDescription="Create a new document." ma:contentTypeScope="" ma:versionID="bb2d9302acd88bfb40288f9de05848d0">
  <xsd:schema xmlns:xsd="http://www.w3.org/2001/XMLSchema" xmlns:xs="http://www.w3.org/2001/XMLSchema" xmlns:p="http://schemas.microsoft.com/office/2006/metadata/properties" xmlns:ns2="a85eb2a3-840f-4054-86f6-d41d0c1cba4b" xmlns:ns3="952a6df7-b138-4f89-9bc4-e7a874ea3254" targetNamespace="http://schemas.microsoft.com/office/2006/metadata/properties" ma:root="true" ma:fieldsID="2d7d6362be7cac7839ee051b71b7ca70" ns2:_="" ns3:_="">
    <xsd:import namespace="a85eb2a3-840f-4054-86f6-d41d0c1cba4b"/>
    <xsd:import namespace="952a6df7-b138-4f89-9bc4-e7a874ea3254"/>
    <xsd:element name="properties">
      <xsd:complexType>
        <xsd:sequence>
          <xsd:element name="documentManagement">
            <xsd:complexType>
              <xsd:all>
                <xsd:element ref="ns2:Material_x0020_Type"/>
                <xsd:element ref="ns3: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5eb2a3-840f-4054-86f6-d41d0c1cba4b" elementFormDefault="qualified">
    <xsd:import namespace="http://schemas.microsoft.com/office/2006/documentManagement/types"/>
    <xsd:import namespace="http://schemas.microsoft.com/office/infopath/2007/PartnerControls"/>
    <xsd:element name="Material_x0020_Type" ma:index="8" ma:displayName="Material Type" ma:default="Template" ma:format="Dropdown" ma:internalName="Material_x0020_Type">
      <xsd:simpleType>
        <xsd:restriction base="dms:Choice">
          <xsd:enumeration value="Procedure"/>
          <xsd:enumeration value="Guideline"/>
          <xsd:enumeration value="Form"/>
          <xsd:enumeration value="Format"/>
          <xsd:enumeration value="General"/>
          <xsd:enumeration value="Template"/>
        </xsd:restriction>
      </xsd:simple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9"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a85eb2a3-840f-4054-86f6-d41d0c1cba4b"/>
    <ds:schemaRef ds:uri="952a6df7-b138-4f89-9bc4-e7a874ea3254"/>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813D12F9-4C52-4333-958E-73B490CD8B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5eb2a3-840f-4054-86f6-d41d0c1cba4b"/>
    <ds:schemaRef ds:uri="952a6df7-b138-4f89-9bc4-e7a874ea32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ClassBook-LessonXX-Template Capgemini</Template>
  <TotalTime>81267</TotalTime>
  <Words>2297</Words>
  <Application>Microsoft Office PowerPoint</Application>
  <PresentationFormat>On-screen Show (16:9)</PresentationFormat>
  <Paragraphs>566</Paragraphs>
  <Slides>53</Slides>
  <Notes>53</Notes>
  <HiddenSlides>0</HiddenSlides>
  <MMClips>0</MMClips>
  <ScaleCrop>false</ScaleCrop>
  <HeadingPairs>
    <vt:vector size="6" baseType="variant">
      <vt:variant>
        <vt:lpstr>Theme</vt:lpstr>
      </vt:variant>
      <vt:variant>
        <vt:i4>4</vt:i4>
      </vt:variant>
      <vt:variant>
        <vt:lpstr>Embedded OLE Servers</vt:lpstr>
      </vt:variant>
      <vt:variant>
        <vt:i4>1</vt:i4>
      </vt:variant>
      <vt:variant>
        <vt:lpstr>Slide Titles</vt:lpstr>
      </vt:variant>
      <vt:variant>
        <vt:i4>53</vt:i4>
      </vt:variant>
    </vt:vector>
  </HeadingPairs>
  <TitlesOfParts>
    <vt:vector size="58" baseType="lpstr">
      <vt:lpstr>ClassBook-LessonXX-Template Capgemini</vt:lpstr>
      <vt:lpstr>2_Office Theme</vt:lpstr>
      <vt:lpstr>1_Office Theme</vt:lpstr>
      <vt:lpstr>Closing slides</vt:lpstr>
      <vt:lpstr>think-cell Slide</vt:lpstr>
      <vt:lpstr>Advanced PLSQL</vt:lpstr>
      <vt:lpstr>Slide 2</vt:lpstr>
      <vt:lpstr>1.1: Introduction to SQL LOADER What is a SQL LOADER</vt:lpstr>
      <vt:lpstr>1.2:  SQL Loader Files What does SQL Loader need</vt:lpstr>
      <vt:lpstr>1.3: SQL LOADER  Control File Control File</vt:lpstr>
      <vt:lpstr>1.4: Data-formats understood by SQL LOADER Fixed, Variable and Stream record formats  </vt:lpstr>
      <vt:lpstr>1.4: Data-formats understood by SQL LOADER      ……contd Fixed-record format</vt:lpstr>
      <vt:lpstr>1.4: Data-formats understood by SQL LOADER      ……contd Fixed-record format</vt:lpstr>
      <vt:lpstr>1.4: Data-formats understood by SQL LOADER      ……contd Fixed-record format</vt:lpstr>
      <vt:lpstr>1.4: Data-formats understood by SQL LOADER      ……contd Variable-record format</vt:lpstr>
      <vt:lpstr>1.4: Data-formats understood by SQL LOADER      ……contd Variable-record format</vt:lpstr>
      <vt:lpstr>1.4: Data-formats understood by SQL LOADER      ……contd Variable-record format</vt:lpstr>
      <vt:lpstr>1.4: Data-formats understood by SQL LOADER      ……contd Stream-record format</vt:lpstr>
      <vt:lpstr>1.4: Data-formats understood by SQL LOADER      ……contd Stream-record format</vt:lpstr>
      <vt:lpstr>1.4: Data-formats understood by SQL LOADER      ……contd Stream-record format</vt:lpstr>
      <vt:lpstr>1.5 : Column positions in data-file  Fixed-Length  column-position </vt:lpstr>
      <vt:lpstr>1.5 : Column positions in data-file  Fixed-Length  column-position    ……contd </vt:lpstr>
      <vt:lpstr>1.5 : Column positions in data-file  Fixed-Length  column-position    ……contd </vt:lpstr>
      <vt:lpstr>1.6: Delimiters in data-file  Delimiter separated columns </vt:lpstr>
      <vt:lpstr>1.6: Delimiters in data-file  Delimiter separated columns     ……contd </vt:lpstr>
      <vt:lpstr>1. 7: Data within the Control file Column positions in data-file  BEGINDATA clause     </vt:lpstr>
      <vt:lpstr>1. 7: Data within the Control file Column positions in data-file  BEGINDATA clause      ……contd</vt:lpstr>
      <vt:lpstr>1. 8: Truncate or Replace  Replace instead of Truncate</vt:lpstr>
      <vt:lpstr>1. 9: BAD file  Records not confirming with the table-structure/constraints</vt:lpstr>
      <vt:lpstr>1. 9: BAD file   Records not confirming with the table-structure/constraints…….contd</vt:lpstr>
      <vt:lpstr>1. 9: BAD file   Records not confirming with the table-structure/constraints…….contd</vt:lpstr>
      <vt:lpstr>1. 9: BAD file   Records not confirming with the table-structure/constraints…….contd</vt:lpstr>
      <vt:lpstr>1. 10: Logical and Physical records   Physical Datafile rows and Logical Table rows</vt:lpstr>
      <vt:lpstr>1. 10: Logical and Physical records   Concatenate to combine Physical records</vt:lpstr>
      <vt:lpstr>1. 10: Logical and Physical records   Concatenate to combine Physical records   …..contd</vt:lpstr>
      <vt:lpstr>1. 10: Logical and Physical records   Concatenate to combine Physical records   …..contd</vt:lpstr>
      <vt:lpstr>1. 10: Logical and Physical records   Continueif to combine Physical records</vt:lpstr>
      <vt:lpstr>1. 10: Logical and Physical records   Continueif to combine Physical records   …..contd</vt:lpstr>
      <vt:lpstr>1. 10: Logical and Physical records   Continueif to combine Physical records   …..contd</vt:lpstr>
      <vt:lpstr>1. 10: Logical and Physical records  Multiple INTO clauses</vt:lpstr>
      <vt:lpstr>1. 10: Logical and Physical records  Multiple INTO clauses      …..contd</vt:lpstr>
      <vt:lpstr>1. 10: Logical and Physical records  Multiple INTO clauses      …..contd</vt:lpstr>
      <vt:lpstr>1. 11: Discard-File and Bad-File  Selection criterion and Non-confirming record formats   </vt:lpstr>
      <vt:lpstr>1. 11: Discard-File and Bad-File  Selection criterion and Non-confirming record formats …..contd </vt:lpstr>
      <vt:lpstr>1. 11: Discard-File and Bad-File  Selection criterion and Non-confirming record formats …..contd </vt:lpstr>
      <vt:lpstr>1. 12: Sequential-number allocation to records  RECNUM keyword</vt:lpstr>
      <vt:lpstr>1. 12: Sequential-number allocation to records  RECNUM keyword     …….contd</vt:lpstr>
      <vt:lpstr>1. 12: Sequential-number allocation to records  RECNUM keyword     …….contd</vt:lpstr>
      <vt:lpstr>1. 13: Assigning  constant value to columns  of table  CONSTANT keyword     </vt:lpstr>
      <vt:lpstr>1. 13: Assigning  constant value to columns  of table  CONSTANT keyword     ..….contd</vt:lpstr>
      <vt:lpstr>1. 14: Assigning  System-date to records being  loaded  SYSDATE keyword     </vt:lpstr>
      <vt:lpstr>1. 14: Assigning  constant value to columns  of table  SYSDATE keyword     ..….contd</vt:lpstr>
      <vt:lpstr>1. 15: Sequential-number allocation to records  SEQUENCE keyword</vt:lpstr>
      <vt:lpstr>1. 15: Sequential-number allocation to records  SEQUENCE keyword     …….contd</vt:lpstr>
      <vt:lpstr>1. 15: Sequential-number allocation to records  SEQUENCE keyword     …….contd</vt:lpstr>
      <vt:lpstr>1. 15: Sequential-number allocation to records  SEQUENCE keyword     …….contd</vt:lpstr>
      <vt:lpstr>1. 15: Sequential-number allocation to records  SEQUENCE keyword     …….contd</vt:lpstr>
      <vt:lpstr>1. 15: Sequential-number allocation to records  SEQUENCE keyword     …….contd</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Name</dc:title>
  <dc:creator>hpangam</dc:creator>
  <cp:lastModifiedBy>hpangam</cp:lastModifiedBy>
  <cp:revision>1883</cp:revision>
  <dcterms:created xsi:type="dcterms:W3CDTF">2016-10-27T07:09:48Z</dcterms:created>
  <dcterms:modified xsi:type="dcterms:W3CDTF">2017-06-05T09:17:26Z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0x010100A64F2559C04AE4488E94205E47398A2E</vt:lpwstr>
  </property>
</Properties>
</file>