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notesSlides/notesSlide1.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26"/>
  </p:notesMasterIdLst>
  <p:handoutMasterIdLst>
    <p:handoutMasterId r:id="rId27"/>
  </p:handoutMasterIdLst>
  <p:sldIdLst>
    <p:sldId id="311" r:id="rId5"/>
    <p:sldId id="332" r:id="rId6"/>
    <p:sldId id="330" r:id="rId7"/>
    <p:sldId id="355" r:id="rId8"/>
    <p:sldId id="356" r:id="rId9"/>
    <p:sldId id="357" r:id="rId10"/>
    <p:sldId id="369" r:id="rId11"/>
    <p:sldId id="358" r:id="rId12"/>
    <p:sldId id="359" r:id="rId13"/>
    <p:sldId id="360" r:id="rId14"/>
    <p:sldId id="361" r:id="rId15"/>
    <p:sldId id="362" r:id="rId16"/>
    <p:sldId id="363" r:id="rId17"/>
    <p:sldId id="364" r:id="rId18"/>
    <p:sldId id="365" r:id="rId19"/>
    <p:sldId id="366" r:id="rId20"/>
    <p:sldId id="367" r:id="rId21"/>
    <p:sldId id="368" r:id="rId22"/>
    <p:sldId id="354" r:id="rId23"/>
    <p:sldId id="352" r:id="rId24"/>
    <p:sldId id="329" r:id="rId25"/>
  </p:sldIdLst>
  <p:sldSz cx="9906000" cy="6858000" type="A4"/>
  <p:notesSz cx="6797675" cy="9874250"/>
  <p:custDataLst>
    <p:tags r:id="rId28"/>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5" autoAdjust="0"/>
    <p:restoredTop sz="94621" autoAdjust="0"/>
  </p:normalViewPr>
  <p:slideViewPr>
    <p:cSldViewPr snapToGrid="0">
      <p:cViewPr varScale="1">
        <p:scale>
          <a:sx n="47" d="100"/>
          <a:sy n="47" d="100"/>
        </p:scale>
        <p:origin x="984" y="36"/>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9/11/2017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82.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hyperlink" Target="http://www.linkedin.com/company/capgemini" TargetMode="External"/><Relationship Id="rId33" Type="http://schemas.openxmlformats.org/officeDocument/2006/relationships/oleObject" Target="../embeddings/oleObject19.bin"/><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9.xml"/><Relationship Id="rId19" Type="http://schemas.openxmlformats.org/officeDocument/2006/relationships/oleObject" Target="../embeddings/oleObject18.bin"/><Relationship Id="rId31" Type="http://schemas.openxmlformats.org/officeDocument/2006/relationships/hyperlink" Target="http://www.slideshare.net/capgemini" TargetMode="Externa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98.xml"/><Relationship Id="rId21" Type="http://schemas.openxmlformats.org/officeDocument/2006/relationships/image" Target="../media/image10.pn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97.xml"/><Relationship Id="rId16" Type="http://schemas.openxmlformats.org/officeDocument/2006/relationships/oleObject" Target="../embeddings/oleObject20.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3.v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hyperlink" Target="http://www.twitter.com/capgemini" TargetMode="External"/><Relationship Id="rId5" Type="http://schemas.openxmlformats.org/officeDocument/2006/relationships/tags" Target="../tags/tag100.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05.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1.bin"/></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11.xml"/><Relationship Id="rId21" Type="http://schemas.openxmlformats.org/officeDocument/2006/relationships/hyperlink" Target="http://www.linkedin.com/company/capgemini" TargetMode="Externa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10.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3.bin"/><Relationship Id="rId1" Type="http://schemas.openxmlformats.org/officeDocument/2006/relationships/vmlDrawing" Target="../drawings/vmlDrawing14.v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image" Target="../media/image12.png"/><Relationship Id="rId5" Type="http://schemas.openxmlformats.org/officeDocument/2006/relationships/tags" Target="../tags/tag113.xml"/><Relationship Id="rId15" Type="http://schemas.openxmlformats.org/officeDocument/2006/relationships/oleObject" Target="../embeddings/oleObject22.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18.xml"/><Relationship Id="rId19" Type="http://schemas.openxmlformats.org/officeDocument/2006/relationships/hyperlink" Target="http://www.facebook.com/Capgemini" TargetMode="Externa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24.xml"/><Relationship Id="rId7" Type="http://schemas.openxmlformats.org/officeDocument/2006/relationships/image" Target="../media/image1.emf"/><Relationship Id="rId2" Type="http://schemas.openxmlformats.org/officeDocument/2006/relationships/tags" Target="../tags/tag123.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slideMaster" Target="../slideMasters/slideMaster3.xml"/><Relationship Id="rId4" Type="http://schemas.openxmlformats.org/officeDocument/2006/relationships/tags" Target="../tags/tag125.xml"/><Relationship Id="rId9" Type="http://schemas.openxmlformats.org/officeDocument/2006/relationships/oleObject" Target="../embeddings/oleObject26.bin"/></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27.xml"/><Relationship Id="rId7" Type="http://schemas.openxmlformats.org/officeDocument/2006/relationships/image" Target="../media/image1.emf"/><Relationship Id="rId2" Type="http://schemas.openxmlformats.org/officeDocument/2006/relationships/tags" Target="../tags/tag126.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28.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39.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38.xml"/><Relationship Id="rId1" Type="http://schemas.openxmlformats.org/officeDocument/2006/relationships/vmlDrawing" Target="../drawings/vmlDrawing19.vml"/><Relationship Id="rId6" Type="http://schemas.openxmlformats.org/officeDocument/2006/relationships/tags" Target="../tags/tag142.xml"/><Relationship Id="rId11" Type="http://schemas.openxmlformats.org/officeDocument/2006/relationships/image" Target="../media/image4.emf"/><Relationship Id="rId5" Type="http://schemas.openxmlformats.org/officeDocument/2006/relationships/tags" Target="../tags/tag141.xml"/><Relationship Id="rId10" Type="http://schemas.openxmlformats.org/officeDocument/2006/relationships/image" Target="../media/image1.emf"/><Relationship Id="rId4" Type="http://schemas.openxmlformats.org/officeDocument/2006/relationships/tags" Target="../tags/tag140.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4.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43.xml"/><Relationship Id="rId1" Type="http://schemas.openxmlformats.org/officeDocument/2006/relationships/vmlDrawing" Target="../drawings/vmlDrawing20.vml"/><Relationship Id="rId6" Type="http://schemas.openxmlformats.org/officeDocument/2006/relationships/tags" Target="../tags/tag147.xml"/><Relationship Id="rId11" Type="http://schemas.openxmlformats.org/officeDocument/2006/relationships/image" Target="../media/image5.png"/><Relationship Id="rId5" Type="http://schemas.openxmlformats.org/officeDocument/2006/relationships/tags" Target="../tags/tag146.xml"/><Relationship Id="rId10" Type="http://schemas.openxmlformats.org/officeDocument/2006/relationships/image" Target="../media/image1.emf"/><Relationship Id="rId4" Type="http://schemas.openxmlformats.org/officeDocument/2006/relationships/tags" Target="../tags/tag145.xml"/><Relationship Id="rId9" Type="http://schemas.openxmlformats.org/officeDocument/2006/relationships/oleObject" Target="../embeddings/oleObject31.bin"/></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image" Target="../media/image1.emf"/><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oleObject" Target="../embeddings/oleObject32.bin"/><Relationship Id="rId2" Type="http://schemas.openxmlformats.org/officeDocument/2006/relationships/tags" Target="../tags/tag148.xml"/><Relationship Id="rId16" Type="http://schemas.openxmlformats.org/officeDocument/2006/relationships/oleObject" Target="../embeddings/oleObject33.bin"/><Relationship Id="rId1" Type="http://schemas.openxmlformats.org/officeDocument/2006/relationships/vmlDrawing" Target="../drawings/vmlDrawing21.vml"/><Relationship Id="rId6" Type="http://schemas.openxmlformats.org/officeDocument/2006/relationships/tags" Target="../tags/tag152.xml"/><Relationship Id="rId11" Type="http://schemas.openxmlformats.org/officeDocument/2006/relationships/slideMaster" Target="../slideMasters/slideMaster4.xml"/><Relationship Id="rId5" Type="http://schemas.openxmlformats.org/officeDocument/2006/relationships/tags" Target="../tags/tag151.xml"/><Relationship Id="rId15" Type="http://schemas.openxmlformats.org/officeDocument/2006/relationships/image" Target="../media/image8.jpeg"/><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image" Target="../media/image2.png"/><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image" Target="../media/image1.emf"/><Relationship Id="rId2" Type="http://schemas.openxmlformats.org/officeDocument/2006/relationships/tags" Target="../tags/tag157.xml"/><Relationship Id="rId1" Type="http://schemas.openxmlformats.org/officeDocument/2006/relationships/vmlDrawing" Target="../drawings/vmlDrawing22.vml"/><Relationship Id="rId6" Type="http://schemas.openxmlformats.org/officeDocument/2006/relationships/tags" Target="../tags/tag161.xml"/><Relationship Id="rId11" Type="http://schemas.openxmlformats.org/officeDocument/2006/relationships/oleObject" Target="../embeddings/oleObject34.bin"/><Relationship Id="rId5" Type="http://schemas.openxmlformats.org/officeDocument/2006/relationships/tags" Target="../tags/tag160.xml"/><Relationship Id="rId10" Type="http://schemas.openxmlformats.org/officeDocument/2006/relationships/slideMaster" Target="../slideMasters/slideMaster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oleObject" Target="../embeddings/oleObject35.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png"/><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image" Target="../media/image1.emf"/><Relationship Id="rId2" Type="http://schemas.openxmlformats.org/officeDocument/2006/relationships/tags" Target="../tags/tag165.xml"/><Relationship Id="rId1" Type="http://schemas.openxmlformats.org/officeDocument/2006/relationships/vmlDrawing" Target="../drawings/vmlDrawing23.vml"/><Relationship Id="rId6" Type="http://schemas.openxmlformats.org/officeDocument/2006/relationships/tags" Target="../tags/tag169.xml"/><Relationship Id="rId11" Type="http://schemas.openxmlformats.org/officeDocument/2006/relationships/oleObject" Target="../embeddings/oleObject36.bin"/><Relationship Id="rId5" Type="http://schemas.openxmlformats.org/officeDocument/2006/relationships/tags" Target="../tags/tag168.xml"/><Relationship Id="rId10" Type="http://schemas.openxmlformats.org/officeDocument/2006/relationships/slideMaster" Target="../slideMasters/slideMaster4.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image" Target="../media/image2.png"/><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image" Target="../media/image1.emf"/><Relationship Id="rId2" Type="http://schemas.openxmlformats.org/officeDocument/2006/relationships/tags" Target="../tags/tag173.xml"/><Relationship Id="rId1" Type="http://schemas.openxmlformats.org/officeDocument/2006/relationships/vmlDrawing" Target="../drawings/vmlDrawing24.vml"/><Relationship Id="rId6" Type="http://schemas.openxmlformats.org/officeDocument/2006/relationships/tags" Target="../tags/tag177.xml"/><Relationship Id="rId11" Type="http://schemas.openxmlformats.org/officeDocument/2006/relationships/oleObject" Target="../embeddings/oleObject38.bin"/><Relationship Id="rId5" Type="http://schemas.openxmlformats.org/officeDocument/2006/relationships/tags" Target="../tags/tag176.xml"/><Relationship Id="rId10" Type="http://schemas.openxmlformats.org/officeDocument/2006/relationships/slideMaster" Target="../slideMasters/slideMaster4.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image" Target="../media/image2.png"/><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1.emf"/><Relationship Id="rId2" Type="http://schemas.openxmlformats.org/officeDocument/2006/relationships/tags" Target="../tags/tag181.xml"/><Relationship Id="rId1" Type="http://schemas.openxmlformats.org/officeDocument/2006/relationships/vmlDrawing" Target="../drawings/vmlDrawing25.vml"/><Relationship Id="rId6" Type="http://schemas.openxmlformats.org/officeDocument/2006/relationships/tags" Target="../tags/tag185.xml"/><Relationship Id="rId11" Type="http://schemas.openxmlformats.org/officeDocument/2006/relationships/oleObject" Target="../embeddings/oleObject40.bin"/><Relationship Id="rId5" Type="http://schemas.openxmlformats.org/officeDocument/2006/relationships/tags" Target="../tags/tag184.xml"/><Relationship Id="rId10" Type="http://schemas.openxmlformats.org/officeDocument/2006/relationships/slideMaster" Target="../slideMasters/slideMaster4.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image" Target="../media/image2.png"/><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image" Target="../media/image1.emf"/><Relationship Id="rId2" Type="http://schemas.openxmlformats.org/officeDocument/2006/relationships/tags" Target="../tags/tag189.xml"/><Relationship Id="rId1" Type="http://schemas.openxmlformats.org/officeDocument/2006/relationships/vmlDrawing" Target="../drawings/vmlDrawing26.vml"/><Relationship Id="rId6" Type="http://schemas.openxmlformats.org/officeDocument/2006/relationships/tags" Target="../tags/tag193.xml"/><Relationship Id="rId11" Type="http://schemas.openxmlformats.org/officeDocument/2006/relationships/oleObject" Target="../embeddings/oleObject42.bin"/><Relationship Id="rId5" Type="http://schemas.openxmlformats.org/officeDocument/2006/relationships/tags" Target="../tags/tag192.xml"/><Relationship Id="rId10" Type="http://schemas.openxmlformats.org/officeDocument/2006/relationships/slideMaster" Target="../slideMasters/slideMaster4.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7.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7"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09"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64"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65"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88"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89"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2"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3"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6"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7"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0"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1"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89"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3"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68"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69"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39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39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1"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1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1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4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8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8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1"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20"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21"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4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4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6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6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3.xml"/><Relationship Id="rId21" Type="http://schemas.openxmlformats.org/officeDocument/2006/relationships/hyperlink" Target="http://www.facebook.com/Capgemini" TargetMode="Externa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oleObject" Target="../embeddings/oleObject17.bin"/><Relationship Id="rId25" Type="http://schemas.openxmlformats.org/officeDocument/2006/relationships/hyperlink" Target="http://www.twitter.com/capgemini" TargetMode="External"/><Relationship Id="rId2" Type="http://schemas.openxmlformats.org/officeDocument/2006/relationships/slideLayout" Target="../slideLayouts/slideLayout12.xml"/><Relationship Id="rId16" Type="http://schemas.openxmlformats.org/officeDocument/2006/relationships/tags" Target="../tags/tag80.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1.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image" Target="../media/image11.png"/><Relationship Id="rId5" Type="http://schemas.openxmlformats.org/officeDocument/2006/relationships/vmlDrawing" Target="../drawings/vmlDrawing11.vml"/><Relationship Id="rId15" Type="http://schemas.openxmlformats.org/officeDocument/2006/relationships/tags" Target="../tags/tag79.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74.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24.bin"/><Relationship Id="rId5" Type="http://schemas.openxmlformats.org/officeDocument/2006/relationships/tags" Target="../tags/tag122.xml"/><Relationship Id="rId4" Type="http://schemas.openxmlformats.org/officeDocument/2006/relationships/vmlDrawing" Target="../drawings/vmlDrawing1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ags" Target="../tags/tag129.xml"/><Relationship Id="rId18" Type="http://schemas.openxmlformats.org/officeDocument/2006/relationships/tags" Target="../tags/tag134.xml"/><Relationship Id="rId3" Type="http://schemas.openxmlformats.org/officeDocument/2006/relationships/slideLayout" Target="../slideLayouts/slideLayout18.xml"/><Relationship Id="rId21" Type="http://schemas.openxmlformats.org/officeDocument/2006/relationships/tags" Target="../tags/tag137.xml"/><Relationship Id="rId7" Type="http://schemas.openxmlformats.org/officeDocument/2006/relationships/slideLayout" Target="../slideLayouts/slideLayout22.xml"/><Relationship Id="rId12" Type="http://schemas.openxmlformats.org/officeDocument/2006/relationships/vmlDrawing" Target="../drawings/vmlDrawing18.vml"/><Relationship Id="rId17" Type="http://schemas.openxmlformats.org/officeDocument/2006/relationships/tags" Target="../tags/tag133.xml"/><Relationship Id="rId2" Type="http://schemas.openxmlformats.org/officeDocument/2006/relationships/slideLayout" Target="../slideLayouts/slideLayout17.xml"/><Relationship Id="rId16" Type="http://schemas.openxmlformats.org/officeDocument/2006/relationships/tags" Target="../tags/tag132.xml"/><Relationship Id="rId20" Type="http://schemas.openxmlformats.org/officeDocument/2006/relationships/tags" Target="../tags/tag13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0.xml"/><Relationship Id="rId15" Type="http://schemas.openxmlformats.org/officeDocument/2006/relationships/tags" Target="../tags/tag131.xml"/><Relationship Id="rId23" Type="http://schemas.openxmlformats.org/officeDocument/2006/relationships/image" Target="../media/image1.emf"/><Relationship Id="rId10" Type="http://schemas.openxmlformats.org/officeDocument/2006/relationships/slideLayout" Target="../slideLayouts/slideLayout25.xml"/><Relationship Id="rId19" Type="http://schemas.openxmlformats.org/officeDocument/2006/relationships/tags" Target="../tags/tag13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ags" Target="../tags/tag130.xml"/><Relationship Id="rId22" Type="http://schemas.openxmlformats.org/officeDocument/2006/relationships/oleObject" Target="../embeddings/oleObject2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7"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97"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0"/>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3"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65"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emf"/><Relationship Id="rId2" Type="http://schemas.openxmlformats.org/officeDocument/2006/relationships/tags" Target="../tags/tag198.xml"/><Relationship Id="rId1" Type="http://schemas.openxmlformats.org/officeDocument/2006/relationships/vmlDrawing" Target="../drawings/vmlDrawing28.vml"/><Relationship Id="rId6" Type="http://schemas.openxmlformats.org/officeDocument/2006/relationships/oleObject" Target="../embeddings/oleObject45.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oracle.com/technetwork/developer-tools/forms/downloads/index.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appstore.in.capgemini.com/CMapplicationCatalog/#/SoftwareCatalog"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inscp.net/download/WinSCP-5.9.4-Setup.ex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login.oracle.com/mysso/signon.js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07.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image" Target="../media/image17.emf"/></Relationships>
</file>

<file path=ppt/slides/_rels/slide4.xml.rels><?xml version="1.0" encoding="UTF-8" standalone="yes"?>
<Relationships xmlns="http://schemas.openxmlformats.org/package/2006/relationships"><Relationship Id="rId2" Type="http://schemas.openxmlformats.org/officeDocument/2006/relationships/hyperlink" Target="http://www.oracle.com/technetwork/developer-tools/sql-developer/overview/index.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oracle.com/technetwork/developer-tools/forms/downloads/index.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65"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Applications</a:t>
            </a:r>
            <a:br>
              <a:rPr lang="en-US" b="1" dirty="0" smtClean="0">
                <a:solidFill>
                  <a:srgbClr val="0085B3"/>
                </a:solidFill>
              </a:rPr>
            </a:br>
            <a:r>
              <a:rPr lang="en-US" b="1" dirty="0" smtClean="0">
                <a:solidFill>
                  <a:srgbClr val="0085B3"/>
                </a:solidFill>
              </a:rPr>
              <a:t>Development Tools Setup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Form Builder</a:t>
            </a:r>
          </a:p>
        </p:txBody>
      </p:sp>
      <p:sp>
        <p:nvSpPr>
          <p:cNvPr id="3" name="Content Placeholder 2"/>
          <p:cNvSpPr>
            <a:spLocks noGrp="1"/>
          </p:cNvSpPr>
          <p:nvPr>
            <p:ph idx="1"/>
          </p:nvPr>
        </p:nvSpPr>
        <p:spPr/>
        <p:txBody>
          <a:bodyPr/>
          <a:lstStyle/>
          <a:p>
            <a:r>
              <a:rPr lang="en-US" dirty="0" smtClean="0"/>
              <a:t>Open the form builder and connect to database</a:t>
            </a:r>
          </a:p>
          <a:p>
            <a:endParaRPr lang="en-US" dirty="0"/>
          </a:p>
        </p:txBody>
      </p:sp>
      <p:pic>
        <p:nvPicPr>
          <p:cNvPr id="4" name="Picture 3"/>
          <p:cNvPicPr>
            <a:picLocks noChangeAspect="1"/>
          </p:cNvPicPr>
          <p:nvPr/>
        </p:nvPicPr>
        <p:blipFill>
          <a:blip r:embed="rId2"/>
          <a:stretch>
            <a:fillRect/>
          </a:stretch>
        </p:blipFill>
        <p:spPr>
          <a:xfrm>
            <a:off x="554787" y="1987040"/>
            <a:ext cx="8020050" cy="3228975"/>
          </a:xfrm>
          <a:prstGeom prst="rect">
            <a:avLst/>
          </a:prstGeom>
        </p:spPr>
      </p:pic>
    </p:spTree>
    <p:extLst>
      <p:ext uri="{BB962C8B-B14F-4D97-AF65-F5344CB8AC3E}">
        <p14:creationId xmlns:p14="http://schemas.microsoft.com/office/powerpoint/2010/main" val="344807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Report Builder</a:t>
            </a:r>
            <a:endParaRPr lang="en-US" dirty="0"/>
          </a:p>
        </p:txBody>
      </p:sp>
      <p:sp>
        <p:nvSpPr>
          <p:cNvPr id="4" name="Content Placeholder 2"/>
          <p:cNvSpPr>
            <a:spLocks noGrp="1"/>
          </p:cNvSpPr>
          <p:nvPr>
            <p:ph idx="1"/>
          </p:nvPr>
        </p:nvSpPr>
        <p:spPr/>
        <p:txBody>
          <a:bodyPr/>
          <a:lstStyle/>
          <a:p>
            <a:r>
              <a:rPr lang="en-US" dirty="0" smtClean="0"/>
              <a:t>Go to </a:t>
            </a:r>
            <a:r>
              <a:rPr lang="en-US" sz="2400" u="sng" dirty="0">
                <a:solidFill>
                  <a:srgbClr val="FF0000"/>
                </a:solidFill>
                <a:hlinkClick r:id="rId2"/>
              </a:rPr>
              <a:t>http://</a:t>
            </a:r>
            <a:r>
              <a:rPr lang="en-US" sz="2400" u="sng" dirty="0" smtClean="0">
                <a:solidFill>
                  <a:srgbClr val="FF0000"/>
                </a:solidFill>
                <a:hlinkClick r:id="rId2"/>
              </a:rPr>
              <a:t>www.oracle.com/technetwork/developer-tools/forms/downloads/index.html</a:t>
            </a:r>
            <a:endParaRPr lang="en-US" sz="2400" u="sng" dirty="0">
              <a:solidFill>
                <a:srgbClr val="FF0000"/>
              </a:solidFill>
            </a:endParaRPr>
          </a:p>
          <a:p>
            <a:pPr marL="0" indent="0">
              <a:buNone/>
            </a:pPr>
            <a:r>
              <a:rPr lang="en-US" sz="2400" dirty="0" smtClean="0">
                <a:solidFill>
                  <a:schemeClr val="tx1"/>
                </a:solidFill>
              </a:rPr>
              <a:t>  (Use chrome browser)</a:t>
            </a:r>
          </a:p>
          <a:p>
            <a:r>
              <a:rPr lang="en-US" sz="2400" dirty="0" smtClean="0">
                <a:solidFill>
                  <a:schemeClr val="tx1"/>
                </a:solidFill>
              </a:rPr>
              <a:t>Click on download button as shown below</a:t>
            </a:r>
          </a:p>
          <a:p>
            <a:endParaRPr lang="en-US" sz="2400" dirty="0">
              <a:solidFill>
                <a:schemeClr val="tx1"/>
              </a:solidFill>
            </a:endParaRPr>
          </a:p>
          <a:p>
            <a:pPr marL="0" indent="0">
              <a:buNone/>
            </a:pPr>
            <a:endParaRPr lang="en-US" sz="2400" dirty="0" smtClean="0">
              <a:solidFill>
                <a:schemeClr val="tx1"/>
              </a:solidFill>
            </a:endParaRPr>
          </a:p>
          <a:p>
            <a:pPr marL="0" indent="0">
              <a:buNone/>
            </a:pPr>
            <a:endParaRPr lang="en-US" sz="2400" dirty="0" smtClean="0">
              <a:solidFill>
                <a:schemeClr val="tx1"/>
              </a:solidFill>
            </a:endParaRPr>
          </a:p>
          <a:p>
            <a:r>
              <a:rPr lang="en-US" sz="2400" dirty="0" smtClean="0">
                <a:solidFill>
                  <a:schemeClr val="tx1"/>
                </a:solidFill>
              </a:rPr>
              <a:t> After downloading the setup file,install the software on your system</a:t>
            </a:r>
            <a:endParaRPr lang="en-US" sz="2400" dirty="0">
              <a:solidFill>
                <a:srgbClr val="FF0000"/>
              </a:solidFill>
            </a:endParaRPr>
          </a:p>
          <a:p>
            <a:pPr marL="0" indent="0">
              <a:buNone/>
            </a:pPr>
            <a:endParaRPr lang="en-US" dirty="0"/>
          </a:p>
        </p:txBody>
      </p:sp>
      <p:pic>
        <p:nvPicPr>
          <p:cNvPr id="5" name="Picture 4"/>
          <p:cNvPicPr>
            <a:picLocks noChangeAspect="1"/>
          </p:cNvPicPr>
          <p:nvPr/>
        </p:nvPicPr>
        <p:blipFill>
          <a:blip r:embed="rId3"/>
          <a:stretch>
            <a:fillRect/>
          </a:stretch>
        </p:blipFill>
        <p:spPr>
          <a:xfrm>
            <a:off x="741693" y="3256562"/>
            <a:ext cx="5886450" cy="638175"/>
          </a:xfrm>
          <a:prstGeom prst="rect">
            <a:avLst/>
          </a:prstGeom>
        </p:spPr>
      </p:pic>
    </p:spTree>
    <p:extLst>
      <p:ext uri="{BB962C8B-B14F-4D97-AF65-F5344CB8AC3E}">
        <p14:creationId xmlns:p14="http://schemas.microsoft.com/office/powerpoint/2010/main" val="77215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Report Builder</a:t>
            </a:r>
          </a:p>
        </p:txBody>
      </p:sp>
      <p:sp>
        <p:nvSpPr>
          <p:cNvPr id="3" name="Content Placeholder 2"/>
          <p:cNvSpPr>
            <a:spLocks noGrp="1"/>
          </p:cNvSpPr>
          <p:nvPr>
            <p:ph idx="1"/>
          </p:nvPr>
        </p:nvSpPr>
        <p:spPr/>
        <p:txBody>
          <a:bodyPr/>
          <a:lstStyle/>
          <a:p>
            <a:r>
              <a:rPr lang="en-US" dirty="0"/>
              <a:t>Open the </a:t>
            </a:r>
            <a:r>
              <a:rPr lang="en-US" dirty="0" smtClean="0"/>
              <a:t>report </a:t>
            </a:r>
            <a:r>
              <a:rPr lang="en-US" dirty="0"/>
              <a:t>builder and connect to </a:t>
            </a:r>
            <a:r>
              <a:rPr lang="en-US" dirty="0" smtClean="0"/>
              <a:t>database</a:t>
            </a:r>
          </a:p>
          <a:p>
            <a:endParaRPr lang="en-US" dirty="0"/>
          </a:p>
        </p:txBody>
      </p:sp>
      <p:pic>
        <p:nvPicPr>
          <p:cNvPr id="4" name="Picture 3"/>
          <p:cNvPicPr>
            <a:picLocks noChangeAspect="1"/>
          </p:cNvPicPr>
          <p:nvPr/>
        </p:nvPicPr>
        <p:blipFill>
          <a:blip r:embed="rId2"/>
          <a:stretch>
            <a:fillRect/>
          </a:stretch>
        </p:blipFill>
        <p:spPr>
          <a:xfrm>
            <a:off x="587495" y="1978953"/>
            <a:ext cx="8058150" cy="3400425"/>
          </a:xfrm>
          <a:prstGeom prst="rect">
            <a:avLst/>
          </a:prstGeom>
        </p:spPr>
      </p:pic>
    </p:spTree>
    <p:extLst>
      <p:ext uri="{BB962C8B-B14F-4D97-AF65-F5344CB8AC3E}">
        <p14:creationId xmlns:p14="http://schemas.microsoft.com/office/powerpoint/2010/main" val="410392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Putty</a:t>
            </a:r>
            <a:endParaRPr lang="en-US" dirty="0"/>
          </a:p>
        </p:txBody>
      </p:sp>
      <p:sp>
        <p:nvSpPr>
          <p:cNvPr id="3" name="Content Placeholder 2"/>
          <p:cNvSpPr>
            <a:spLocks noGrp="1"/>
          </p:cNvSpPr>
          <p:nvPr>
            <p:ph idx="1"/>
          </p:nvPr>
        </p:nvSpPr>
        <p:spPr/>
        <p:txBody>
          <a:bodyPr/>
          <a:lstStyle/>
          <a:p>
            <a:r>
              <a:rPr lang="en-US" sz="2800" dirty="0" smtClean="0"/>
              <a:t>Go to </a:t>
            </a:r>
            <a:r>
              <a:rPr lang="en-US" sz="2800" u="sng" dirty="0" smtClean="0">
                <a:hlinkClick r:id="rId2"/>
              </a:rPr>
              <a:t>http://appstore.in.capgemini.com/CMapplicationCatalog/#/SoftwareCatalog</a:t>
            </a:r>
            <a:endParaRPr lang="en-US" sz="2800" u="sng" dirty="0" smtClean="0"/>
          </a:p>
          <a:p>
            <a:pPr marL="0" indent="0">
              <a:buNone/>
            </a:pPr>
            <a:r>
              <a:rPr lang="en-US" sz="2800" dirty="0"/>
              <a:t>  </a:t>
            </a:r>
            <a:r>
              <a:rPr lang="en-US" sz="2800" dirty="0" smtClean="0"/>
              <a:t> (Use Internet Explorer Browser)</a:t>
            </a:r>
          </a:p>
          <a:p>
            <a:r>
              <a:rPr lang="en-US" sz="2800" dirty="0" smtClean="0"/>
              <a:t>Click on image to download       </a:t>
            </a:r>
          </a:p>
          <a:p>
            <a:endParaRPr lang="en-US" sz="2800" dirty="0" smtClean="0"/>
          </a:p>
          <a:p>
            <a:r>
              <a:rPr lang="en-US" sz="2800" dirty="0" smtClean="0"/>
              <a:t>After downloading the setup file, install the software on your system</a:t>
            </a:r>
          </a:p>
          <a:p>
            <a:pPr marL="0" indent="0">
              <a:buNone/>
            </a:pPr>
            <a:endParaRPr lang="en-US" sz="2800" dirty="0"/>
          </a:p>
        </p:txBody>
      </p:sp>
      <p:pic>
        <p:nvPicPr>
          <p:cNvPr id="4" name="Picture 3"/>
          <p:cNvPicPr>
            <a:picLocks noChangeAspect="1"/>
          </p:cNvPicPr>
          <p:nvPr/>
        </p:nvPicPr>
        <p:blipFill>
          <a:blip r:embed="rId3"/>
          <a:stretch>
            <a:fillRect/>
          </a:stretch>
        </p:blipFill>
        <p:spPr>
          <a:xfrm>
            <a:off x="5114696" y="3270489"/>
            <a:ext cx="1247775" cy="800100"/>
          </a:xfrm>
          <a:prstGeom prst="rect">
            <a:avLst/>
          </a:prstGeom>
        </p:spPr>
      </p:pic>
    </p:spTree>
    <p:extLst>
      <p:ext uri="{BB962C8B-B14F-4D97-AF65-F5344CB8AC3E}">
        <p14:creationId xmlns:p14="http://schemas.microsoft.com/office/powerpoint/2010/main" val="389546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Putty</a:t>
            </a:r>
            <a:endParaRPr lang="en-US" dirty="0"/>
          </a:p>
        </p:txBody>
      </p:sp>
      <p:sp>
        <p:nvSpPr>
          <p:cNvPr id="3" name="Content Placeholder 2"/>
          <p:cNvSpPr>
            <a:spLocks noGrp="1"/>
          </p:cNvSpPr>
          <p:nvPr>
            <p:ph idx="1"/>
          </p:nvPr>
        </p:nvSpPr>
        <p:spPr/>
        <p:txBody>
          <a:bodyPr/>
          <a:lstStyle/>
          <a:p>
            <a:r>
              <a:rPr lang="en-US" dirty="0" smtClean="0"/>
              <a:t>Open the putty and connect to the instance</a:t>
            </a:r>
          </a:p>
          <a:p>
            <a:pPr marL="0" indent="0">
              <a:buNone/>
            </a:pPr>
            <a:endParaRPr lang="en-US" dirty="0"/>
          </a:p>
        </p:txBody>
      </p:sp>
      <p:pic>
        <p:nvPicPr>
          <p:cNvPr id="4" name="Picture 3"/>
          <p:cNvPicPr>
            <a:picLocks noChangeAspect="1"/>
          </p:cNvPicPr>
          <p:nvPr/>
        </p:nvPicPr>
        <p:blipFill>
          <a:blip r:embed="rId2"/>
          <a:stretch>
            <a:fillRect/>
          </a:stretch>
        </p:blipFill>
        <p:spPr>
          <a:xfrm>
            <a:off x="724620" y="1975079"/>
            <a:ext cx="4839418" cy="3865003"/>
          </a:xfrm>
          <a:prstGeom prst="rect">
            <a:avLst/>
          </a:prstGeom>
        </p:spPr>
      </p:pic>
    </p:spTree>
    <p:extLst>
      <p:ext uri="{BB962C8B-B14F-4D97-AF65-F5344CB8AC3E}">
        <p14:creationId xmlns:p14="http://schemas.microsoft.com/office/powerpoint/2010/main" val="1359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Putty</a:t>
            </a:r>
            <a:endParaRPr lang="en-US" dirty="0"/>
          </a:p>
        </p:txBody>
      </p:sp>
      <p:sp>
        <p:nvSpPr>
          <p:cNvPr id="3" name="Content Placeholder 2"/>
          <p:cNvSpPr>
            <a:spLocks noGrp="1"/>
          </p:cNvSpPr>
          <p:nvPr>
            <p:ph idx="1"/>
          </p:nvPr>
        </p:nvSpPr>
        <p:spPr/>
        <p:txBody>
          <a:bodyPr/>
          <a:lstStyle/>
          <a:p>
            <a:r>
              <a:rPr lang="en-US" sz="2800" dirty="0" smtClean="0"/>
              <a:t>After entering the host details below screen will prompt for user name and password</a:t>
            </a:r>
          </a:p>
          <a:p>
            <a:endParaRPr lang="en-US" sz="2800" dirty="0"/>
          </a:p>
        </p:txBody>
      </p:sp>
      <p:pic>
        <p:nvPicPr>
          <p:cNvPr id="4" name="Picture 3"/>
          <p:cNvPicPr>
            <a:picLocks noChangeAspect="1"/>
          </p:cNvPicPr>
          <p:nvPr/>
        </p:nvPicPr>
        <p:blipFill>
          <a:blip r:embed="rId2"/>
          <a:stretch>
            <a:fillRect/>
          </a:stretch>
        </p:blipFill>
        <p:spPr>
          <a:xfrm>
            <a:off x="448574" y="2445139"/>
            <a:ext cx="6763109" cy="3463955"/>
          </a:xfrm>
          <a:prstGeom prst="rect">
            <a:avLst/>
          </a:prstGeom>
        </p:spPr>
      </p:pic>
    </p:spTree>
    <p:extLst>
      <p:ext uri="{BB962C8B-B14F-4D97-AF65-F5344CB8AC3E}">
        <p14:creationId xmlns:p14="http://schemas.microsoft.com/office/powerpoint/2010/main" val="10306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WINSCP</a:t>
            </a:r>
            <a:endParaRPr lang="en-US" dirty="0"/>
          </a:p>
        </p:txBody>
      </p:sp>
      <p:sp>
        <p:nvSpPr>
          <p:cNvPr id="3" name="Content Placeholder 2"/>
          <p:cNvSpPr>
            <a:spLocks noGrp="1"/>
          </p:cNvSpPr>
          <p:nvPr>
            <p:ph idx="1"/>
          </p:nvPr>
        </p:nvSpPr>
        <p:spPr/>
        <p:txBody>
          <a:bodyPr/>
          <a:lstStyle/>
          <a:p>
            <a:r>
              <a:rPr lang="en-US" sz="2800" dirty="0" smtClean="0"/>
              <a:t>Go to </a:t>
            </a:r>
            <a:r>
              <a:rPr lang="en-US" sz="2800" u="sng" dirty="0" smtClean="0">
                <a:hlinkClick r:id="rId2"/>
              </a:rPr>
              <a:t>https://winscp.net/download/WinSCP-5.9.4-Setup.exe</a:t>
            </a:r>
            <a:endParaRPr lang="en-US" sz="2800" u="sng" dirty="0" smtClean="0"/>
          </a:p>
          <a:p>
            <a:pPr marL="0" indent="0">
              <a:buNone/>
            </a:pPr>
            <a:r>
              <a:rPr lang="en-US" sz="2800" dirty="0"/>
              <a:t> </a:t>
            </a:r>
            <a:r>
              <a:rPr lang="en-US" sz="2800" dirty="0" smtClean="0"/>
              <a:t>  (Use Chrome Browser)</a:t>
            </a:r>
          </a:p>
          <a:p>
            <a:r>
              <a:rPr lang="en-US" sz="2800" dirty="0" smtClean="0"/>
              <a:t>The setup file will be downloaded automatically</a:t>
            </a:r>
          </a:p>
          <a:p>
            <a:r>
              <a:rPr lang="en-US" sz="2800" dirty="0" smtClean="0"/>
              <a:t>After downloading the setup file,Install the software on the system</a:t>
            </a:r>
            <a:r>
              <a:rPr lang="en-US" dirty="0" smtClean="0"/>
              <a:t>.</a:t>
            </a:r>
            <a:endParaRPr lang="en-US" dirty="0"/>
          </a:p>
        </p:txBody>
      </p:sp>
    </p:spTree>
    <p:extLst>
      <p:ext uri="{BB962C8B-B14F-4D97-AF65-F5344CB8AC3E}">
        <p14:creationId xmlns:p14="http://schemas.microsoft.com/office/powerpoint/2010/main" val="386209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WINSCP</a:t>
            </a:r>
          </a:p>
        </p:txBody>
      </p:sp>
      <p:sp>
        <p:nvSpPr>
          <p:cNvPr id="3" name="Content Placeholder 2"/>
          <p:cNvSpPr>
            <a:spLocks noGrp="1"/>
          </p:cNvSpPr>
          <p:nvPr>
            <p:ph idx="1"/>
          </p:nvPr>
        </p:nvSpPr>
        <p:spPr/>
        <p:txBody>
          <a:bodyPr/>
          <a:lstStyle/>
          <a:p>
            <a:r>
              <a:rPr lang="en-US" sz="2800" dirty="0" smtClean="0"/>
              <a:t>Open the WINSCP</a:t>
            </a:r>
          </a:p>
          <a:p>
            <a:r>
              <a:rPr lang="en-US" sz="2800" dirty="0" smtClean="0"/>
              <a:t>Enter credentials to Connect</a:t>
            </a:r>
          </a:p>
          <a:p>
            <a:endParaRPr lang="en-US" sz="2800" dirty="0"/>
          </a:p>
        </p:txBody>
      </p:sp>
      <p:pic>
        <p:nvPicPr>
          <p:cNvPr id="4" name="Picture 3"/>
          <p:cNvPicPr>
            <a:picLocks noChangeAspect="1"/>
          </p:cNvPicPr>
          <p:nvPr/>
        </p:nvPicPr>
        <p:blipFill>
          <a:blip r:embed="rId2"/>
          <a:stretch>
            <a:fillRect/>
          </a:stretch>
        </p:blipFill>
        <p:spPr>
          <a:xfrm>
            <a:off x="603040" y="2512623"/>
            <a:ext cx="6315345" cy="3499988"/>
          </a:xfrm>
          <a:prstGeom prst="rect">
            <a:avLst/>
          </a:prstGeom>
        </p:spPr>
      </p:pic>
    </p:spTree>
    <p:extLst>
      <p:ext uri="{BB962C8B-B14F-4D97-AF65-F5344CB8AC3E}">
        <p14:creationId xmlns:p14="http://schemas.microsoft.com/office/powerpoint/2010/main" val="3132995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WINSCP</a:t>
            </a:r>
          </a:p>
        </p:txBody>
      </p:sp>
      <p:sp>
        <p:nvSpPr>
          <p:cNvPr id="3" name="Content Placeholder 2"/>
          <p:cNvSpPr>
            <a:spLocks noGrp="1"/>
          </p:cNvSpPr>
          <p:nvPr>
            <p:ph idx="1"/>
          </p:nvPr>
        </p:nvSpPr>
        <p:spPr/>
        <p:txBody>
          <a:bodyPr/>
          <a:lstStyle/>
          <a:p>
            <a:r>
              <a:rPr lang="en-US" dirty="0" smtClean="0"/>
              <a:t>Below screen will appear after connection</a:t>
            </a:r>
          </a:p>
          <a:p>
            <a:endParaRPr lang="en-US" dirty="0"/>
          </a:p>
        </p:txBody>
      </p:sp>
      <p:pic>
        <p:nvPicPr>
          <p:cNvPr id="4" name="Picture 3"/>
          <p:cNvPicPr>
            <a:picLocks noChangeAspect="1"/>
          </p:cNvPicPr>
          <p:nvPr/>
        </p:nvPicPr>
        <p:blipFill>
          <a:blip r:embed="rId2"/>
          <a:stretch>
            <a:fillRect/>
          </a:stretch>
        </p:blipFill>
        <p:spPr>
          <a:xfrm>
            <a:off x="628470" y="2087412"/>
            <a:ext cx="8286750" cy="3752850"/>
          </a:xfrm>
          <a:prstGeom prst="rect">
            <a:avLst/>
          </a:prstGeom>
        </p:spPr>
      </p:pic>
    </p:spTree>
    <p:extLst>
      <p:ext uri="{BB962C8B-B14F-4D97-AF65-F5344CB8AC3E}">
        <p14:creationId xmlns:p14="http://schemas.microsoft.com/office/powerpoint/2010/main" val="110161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MySupport Portal(MetaLink)</a:t>
            </a:r>
          </a:p>
        </p:txBody>
      </p:sp>
      <p:sp>
        <p:nvSpPr>
          <p:cNvPr id="3" name="Content Placeholder 2"/>
          <p:cNvSpPr>
            <a:spLocks noGrp="1"/>
          </p:cNvSpPr>
          <p:nvPr>
            <p:ph idx="1"/>
          </p:nvPr>
        </p:nvSpPr>
        <p:spPr/>
        <p:txBody>
          <a:bodyPr/>
          <a:lstStyle/>
          <a:p>
            <a:r>
              <a:rPr lang="en-US" sz="2800" dirty="0" smtClean="0"/>
              <a:t>In order to download the Oracle Development Tools, you need to have Oracle account.</a:t>
            </a:r>
          </a:p>
          <a:p>
            <a:r>
              <a:rPr lang="en-US" sz="2800" dirty="0" smtClean="0"/>
              <a:t>Go to </a:t>
            </a:r>
            <a:r>
              <a:rPr lang="en-US" sz="2800" u="sng" dirty="0" smtClean="0">
                <a:solidFill>
                  <a:srgbClr val="FF0000"/>
                </a:solidFill>
                <a:hlinkClick r:id="rId2"/>
              </a:rPr>
              <a:t>https://login.oracle.com/mysso/signon.jsp</a:t>
            </a:r>
            <a:endParaRPr lang="en-US" sz="2800" u="sng" dirty="0" smtClean="0">
              <a:solidFill>
                <a:srgbClr val="FF0000"/>
              </a:solidFill>
            </a:endParaRPr>
          </a:p>
          <a:p>
            <a:r>
              <a:rPr lang="en-US" sz="2800" dirty="0" smtClean="0">
                <a:solidFill>
                  <a:schemeClr val="tx1"/>
                </a:solidFill>
              </a:rPr>
              <a:t>Sign in by entering </a:t>
            </a:r>
            <a:r>
              <a:rPr lang="en-US" sz="2800" dirty="0">
                <a:solidFill>
                  <a:schemeClr val="tx1"/>
                </a:solidFill>
              </a:rPr>
              <a:t>u</a:t>
            </a:r>
            <a:r>
              <a:rPr lang="en-US" sz="2800" dirty="0" smtClean="0">
                <a:solidFill>
                  <a:schemeClr val="tx1"/>
                </a:solidFill>
              </a:rPr>
              <a:t>ser name and password.</a:t>
            </a:r>
          </a:p>
          <a:p>
            <a:r>
              <a:rPr lang="en-US" sz="2800" dirty="0" smtClean="0">
                <a:solidFill>
                  <a:schemeClr val="tx1"/>
                </a:solidFill>
              </a:rPr>
              <a:t>If you don’t have Oracle account please create it.</a:t>
            </a:r>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66005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97858" y="1488141"/>
            <a:ext cx="8417859" cy="4832092"/>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a:solidFill>
                  <a:schemeClr val="tx2">
                    <a:lumMod val="50000"/>
                  </a:schemeClr>
                </a:solidFill>
              </a:rPr>
              <a:t>Setup Development Tools on Desktop:</a:t>
            </a:r>
          </a:p>
          <a:p>
            <a:pPr indent="341313">
              <a:buFont typeface="Arial" pitchFamily="34" charset="0"/>
              <a:buChar char="•"/>
            </a:pPr>
            <a:r>
              <a:rPr lang="en-US" sz="2800" dirty="0">
                <a:solidFill>
                  <a:schemeClr val="tx2">
                    <a:lumMod val="50000"/>
                  </a:schemeClr>
                </a:solidFill>
              </a:rPr>
              <a:t>SQL Developer</a:t>
            </a:r>
          </a:p>
          <a:p>
            <a:pPr indent="341313">
              <a:buFont typeface="Arial" pitchFamily="34" charset="0"/>
              <a:buChar char="•"/>
            </a:pPr>
            <a:r>
              <a:rPr lang="en-US" sz="2800" dirty="0">
                <a:solidFill>
                  <a:schemeClr val="tx2">
                    <a:lumMod val="50000"/>
                  </a:schemeClr>
                </a:solidFill>
              </a:rPr>
              <a:t>PL/SQL Developer</a:t>
            </a:r>
          </a:p>
          <a:p>
            <a:pPr indent="341313">
              <a:buFont typeface="Arial" pitchFamily="34" charset="0"/>
              <a:buChar char="•"/>
            </a:pPr>
            <a:r>
              <a:rPr lang="en-US" sz="2800" dirty="0">
                <a:solidFill>
                  <a:schemeClr val="tx2">
                    <a:lumMod val="50000"/>
                  </a:schemeClr>
                </a:solidFill>
              </a:rPr>
              <a:t>Forms Builder</a:t>
            </a:r>
          </a:p>
          <a:p>
            <a:pPr indent="341313">
              <a:buFont typeface="Arial" pitchFamily="34" charset="0"/>
              <a:buChar char="•"/>
            </a:pPr>
            <a:r>
              <a:rPr lang="en-US" sz="2800" dirty="0">
                <a:solidFill>
                  <a:schemeClr val="tx2">
                    <a:lumMod val="50000"/>
                  </a:schemeClr>
                </a:solidFill>
              </a:rPr>
              <a:t>Report Builder</a:t>
            </a:r>
          </a:p>
          <a:p>
            <a:pPr indent="341313">
              <a:buFont typeface="Arial" pitchFamily="34" charset="0"/>
              <a:buChar char="•"/>
            </a:pPr>
            <a:r>
              <a:rPr lang="en-US" sz="2800" dirty="0">
                <a:solidFill>
                  <a:schemeClr val="tx2">
                    <a:lumMod val="50000"/>
                  </a:schemeClr>
                </a:solidFill>
              </a:rPr>
              <a:t>Putty</a:t>
            </a:r>
          </a:p>
          <a:p>
            <a:pPr indent="341313">
              <a:buFont typeface="Arial" pitchFamily="34" charset="0"/>
              <a:buChar char="•"/>
            </a:pPr>
            <a:r>
              <a:rPr lang="en-US" sz="2800" dirty="0">
                <a:solidFill>
                  <a:schemeClr val="tx2">
                    <a:lumMod val="50000"/>
                  </a:schemeClr>
                </a:solidFill>
              </a:rPr>
              <a:t>FTP</a:t>
            </a:r>
          </a:p>
          <a:p>
            <a:pPr indent="341313">
              <a:buFont typeface="Arial" pitchFamily="34" charset="0"/>
              <a:buChar char="•"/>
            </a:pPr>
            <a:r>
              <a:rPr lang="en-US" sz="2800" dirty="0">
                <a:solidFill>
                  <a:schemeClr val="tx2">
                    <a:lumMod val="50000"/>
                  </a:schemeClr>
                </a:solidFill>
              </a:rPr>
              <a:t>Access to Oracle MySupport Portal</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61"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365158" y="286070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365159" y="417987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365158" y="223637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57" y="353366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SQL Developer</a:t>
            </a:r>
            <a:endParaRPr lang="de-DE" sz="1600" b="1" kern="0" dirty="0">
              <a:solidFill>
                <a:sysClr val="windowText" lastClr="000000"/>
              </a:solidFill>
              <a:ea typeface="Calibri" pitchFamily="34" charset="0"/>
            </a:endParaRPr>
          </a:p>
        </p:txBody>
      </p:sp>
      <p:sp>
        <p:nvSpPr>
          <p:cNvPr id="26" name="Rectangle 25"/>
          <p:cNvSpPr>
            <a:spLocks/>
          </p:cNvSpPr>
          <p:nvPr/>
        </p:nvSpPr>
        <p:spPr bwMode="gray">
          <a:xfrm>
            <a:off x="3374569" y="2861115"/>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Oracle Report Builder</a:t>
            </a:r>
            <a:endParaRPr lang="de-DE" sz="1600" b="1" kern="0" dirty="0">
              <a:solidFill>
                <a:sysClr val="windowText" lastClr="000000"/>
              </a:solidFill>
              <a:ea typeface="Calibri" pitchFamily="34" charset="0"/>
            </a:endParaRPr>
          </a:p>
        </p:txBody>
      </p:sp>
      <p:sp>
        <p:nvSpPr>
          <p:cNvPr id="28" name="Rectangle 27"/>
          <p:cNvSpPr>
            <a:spLocks/>
          </p:cNvSpPr>
          <p:nvPr/>
        </p:nvSpPr>
        <p:spPr bwMode="gray">
          <a:xfrm>
            <a:off x="3374570" y="418028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anose="020B0604020202020204" pitchFamily="34" charset="0"/>
              <a:buChar char="•"/>
              <a:defRPr/>
            </a:pPr>
            <a:r>
              <a:rPr lang="en-US" sz="1600"/>
              <a:t>FTP </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69" y="2235606"/>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Oracle Form Builder</a:t>
            </a:r>
            <a:endParaRPr lang="de-DE" sz="1600" b="1" kern="0" dirty="0">
              <a:solidFill>
                <a:sysClr val="windowText" lastClr="000000"/>
              </a:solidFill>
              <a:ea typeface="Calibri" pitchFamily="34" charset="0"/>
            </a:endParaRPr>
          </a:p>
        </p:txBody>
      </p:sp>
      <p:sp>
        <p:nvSpPr>
          <p:cNvPr id="30" name="Rectangle 29"/>
          <p:cNvSpPr>
            <a:spLocks/>
          </p:cNvSpPr>
          <p:nvPr/>
        </p:nvSpPr>
        <p:spPr bwMode="gray">
          <a:xfrm>
            <a:off x="3374569" y="3537472"/>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Putty</a:t>
            </a:r>
            <a:endParaRPr lang="de-DE" sz="1600" b="1"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1162670" y="549195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74571" y="5490678"/>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End</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162669" y="484098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4569" y="4840983"/>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anose="020B0604020202020204" pitchFamily="34" charset="0"/>
              <a:buChar char="•"/>
              <a:defRPr/>
            </a:pPr>
            <a:endParaRPr lang="en-US" sz="1600" dirty="0" smtClean="0"/>
          </a:p>
          <a:p>
            <a:pPr marL="285750" indent="-285750" defTabSz="914400" eaLnBrk="0" hangingPunct="0">
              <a:spcBef>
                <a:spcPts val="200"/>
              </a:spcBef>
              <a:spcAft>
                <a:spcPts val="200"/>
              </a:spcAft>
              <a:buClr>
                <a:srgbClr val="0078A9"/>
              </a:buClr>
              <a:buFont typeface="Arial" panose="020B0604020202020204" pitchFamily="34" charset="0"/>
              <a:buChar char="•"/>
              <a:defRPr/>
            </a:pPr>
            <a:r>
              <a:rPr lang="en-US" sz="1600" dirty="0" smtClean="0"/>
              <a:t>Oracle </a:t>
            </a:r>
            <a:r>
              <a:rPr lang="en-US" sz="1600" dirty="0"/>
              <a:t>MySupport </a:t>
            </a:r>
            <a:r>
              <a:rPr lang="en-US" sz="1600" dirty="0" smtClean="0"/>
              <a:t>Portal(MetaLink)</a:t>
            </a:r>
            <a:endParaRPr lang="de-DE" sz="1600" b="1" dirty="0"/>
          </a:p>
          <a:p>
            <a:pPr marL="285750" lvl="0" indent="-285750" defTabSz="914400" eaLnBrk="0" hangingPunct="0">
              <a:spcBef>
                <a:spcPts val="200"/>
              </a:spcBef>
              <a:spcAft>
                <a:spcPts val="200"/>
              </a:spcAft>
              <a:buClr>
                <a:srgbClr val="0078A9"/>
              </a:buClr>
              <a:buFont typeface="Arial" panose="020B0604020202020204" pitchFamily="34" charset="0"/>
              <a:buChar char="•"/>
              <a:defRPr/>
            </a:pP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0" y="1558527"/>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Developer</a:t>
            </a:r>
            <a:endParaRPr lang="en-US" dirty="0"/>
          </a:p>
        </p:txBody>
      </p:sp>
      <p:sp>
        <p:nvSpPr>
          <p:cNvPr id="3" name="Content Placeholder 2"/>
          <p:cNvSpPr>
            <a:spLocks noGrp="1"/>
          </p:cNvSpPr>
          <p:nvPr>
            <p:ph idx="1"/>
          </p:nvPr>
        </p:nvSpPr>
        <p:spPr/>
        <p:txBody>
          <a:bodyPr/>
          <a:lstStyle/>
          <a:p>
            <a:r>
              <a:rPr lang="en-US" sz="2800" dirty="0" smtClean="0"/>
              <a:t>Go to </a:t>
            </a:r>
            <a:r>
              <a:rPr lang="en-US" sz="2800" u="sng" dirty="0" smtClean="0">
                <a:solidFill>
                  <a:srgbClr val="FF0000"/>
                </a:solidFill>
                <a:hlinkClick r:id="rId2"/>
              </a:rPr>
              <a:t>http://www.oracle.com/technetwork/developer-tools/sql-developer/overview/index.html</a:t>
            </a:r>
            <a:endParaRPr lang="en-US" sz="2800" u="sng" dirty="0" smtClean="0">
              <a:solidFill>
                <a:srgbClr val="FF0000"/>
              </a:solidFill>
            </a:endParaRPr>
          </a:p>
          <a:p>
            <a:pPr marL="0" indent="0">
              <a:buNone/>
            </a:pPr>
            <a:r>
              <a:rPr lang="en-US" sz="2800" dirty="0" smtClean="0">
                <a:solidFill>
                  <a:schemeClr val="tx1"/>
                </a:solidFill>
              </a:rPr>
              <a:t>   (Use </a:t>
            </a:r>
            <a:r>
              <a:rPr lang="en-US" sz="2800" dirty="0">
                <a:solidFill>
                  <a:schemeClr val="tx1"/>
                </a:solidFill>
              </a:rPr>
              <a:t>c</a:t>
            </a:r>
            <a:r>
              <a:rPr lang="en-US" sz="2800" dirty="0" smtClean="0">
                <a:solidFill>
                  <a:schemeClr val="tx1"/>
                </a:solidFill>
              </a:rPr>
              <a:t>hrome browser)</a:t>
            </a:r>
          </a:p>
          <a:p>
            <a:r>
              <a:rPr lang="en-US" sz="2800" dirty="0" smtClean="0">
                <a:solidFill>
                  <a:schemeClr val="tx1"/>
                </a:solidFill>
              </a:rPr>
              <a:t>Click on download button as shown below</a:t>
            </a:r>
          </a:p>
          <a:p>
            <a:r>
              <a:rPr lang="en-US" sz="2800" dirty="0" smtClean="0">
                <a:solidFill>
                  <a:schemeClr val="tx1"/>
                </a:solidFill>
              </a:rPr>
              <a:t>After downloading the setup file, install the software on your system</a:t>
            </a:r>
          </a:p>
          <a:p>
            <a:pPr marL="0" indent="0">
              <a:buNone/>
            </a:pPr>
            <a:endParaRPr lang="en-US" sz="2800" u="sng" dirty="0">
              <a:solidFill>
                <a:schemeClr val="tx1"/>
              </a:solidFill>
            </a:endParaRPr>
          </a:p>
          <a:p>
            <a:pPr marL="0" indent="0">
              <a:buNone/>
            </a:pPr>
            <a:endParaRPr lang="en-US" sz="2800" u="sng" dirty="0">
              <a:solidFill>
                <a:srgbClr val="FF0000"/>
              </a:solidFill>
            </a:endParaRPr>
          </a:p>
        </p:txBody>
      </p:sp>
    </p:spTree>
    <p:extLst>
      <p:ext uri="{BB962C8B-B14F-4D97-AF65-F5344CB8AC3E}">
        <p14:creationId xmlns:p14="http://schemas.microsoft.com/office/powerpoint/2010/main" val="56127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Developer</a:t>
            </a:r>
          </a:p>
        </p:txBody>
      </p:sp>
      <p:sp>
        <p:nvSpPr>
          <p:cNvPr id="3" name="Content Placeholder 2"/>
          <p:cNvSpPr>
            <a:spLocks noGrp="1"/>
          </p:cNvSpPr>
          <p:nvPr>
            <p:ph idx="1"/>
          </p:nvPr>
        </p:nvSpPr>
        <p:spPr/>
        <p:txBody>
          <a:bodyPr/>
          <a:lstStyle/>
          <a:p>
            <a:pPr marL="0" indent="0">
              <a:buNone/>
            </a:pPr>
            <a:r>
              <a:rPr lang="en-US" sz="2800" dirty="0" smtClean="0"/>
              <a:t>Open SQL Developer </a:t>
            </a:r>
          </a:p>
          <a:p>
            <a:pPr marL="0" indent="0">
              <a:buNone/>
            </a:pPr>
            <a:endParaRPr lang="en-US" sz="2800" dirty="0"/>
          </a:p>
        </p:txBody>
      </p:sp>
      <p:pic>
        <p:nvPicPr>
          <p:cNvPr id="4" name="Picture 3"/>
          <p:cNvPicPr>
            <a:picLocks noChangeAspect="1"/>
          </p:cNvPicPr>
          <p:nvPr/>
        </p:nvPicPr>
        <p:blipFill>
          <a:blip r:embed="rId2"/>
          <a:stretch>
            <a:fillRect/>
          </a:stretch>
        </p:blipFill>
        <p:spPr>
          <a:xfrm>
            <a:off x="501410" y="2166578"/>
            <a:ext cx="5676900" cy="2714625"/>
          </a:xfrm>
          <a:prstGeom prst="rect">
            <a:avLst/>
          </a:prstGeom>
        </p:spPr>
      </p:pic>
    </p:spTree>
    <p:extLst>
      <p:ext uri="{BB962C8B-B14F-4D97-AF65-F5344CB8AC3E}">
        <p14:creationId xmlns:p14="http://schemas.microsoft.com/office/powerpoint/2010/main" val="417654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Developer</a:t>
            </a:r>
          </a:p>
        </p:txBody>
      </p:sp>
      <p:sp>
        <p:nvSpPr>
          <p:cNvPr id="3" name="Content Placeholder 2"/>
          <p:cNvSpPr>
            <a:spLocks noGrp="1"/>
          </p:cNvSpPr>
          <p:nvPr>
            <p:ph idx="1"/>
          </p:nvPr>
        </p:nvSpPr>
        <p:spPr/>
        <p:txBody>
          <a:bodyPr/>
          <a:lstStyle/>
          <a:p>
            <a:r>
              <a:rPr lang="en-US" dirty="0" smtClean="0"/>
              <a:t>Import Database Connection File(XML File)</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dirty="0" smtClean="0"/>
              <a:t>Right click on the connection (Red Square Box)</a:t>
            </a:r>
          </a:p>
          <a:p>
            <a:r>
              <a:rPr lang="en-US" dirty="0" smtClean="0"/>
              <a:t>Import Connections -&gt;Select Connection XML File</a:t>
            </a:r>
          </a:p>
          <a:p>
            <a:endParaRPr lang="en-US" dirty="0"/>
          </a:p>
        </p:txBody>
      </p:sp>
      <p:pic>
        <p:nvPicPr>
          <p:cNvPr id="6" name="Picture 5"/>
          <p:cNvPicPr>
            <a:picLocks noChangeAspect="1"/>
          </p:cNvPicPr>
          <p:nvPr/>
        </p:nvPicPr>
        <p:blipFill>
          <a:blip r:embed="rId2"/>
          <a:stretch>
            <a:fillRect/>
          </a:stretch>
        </p:blipFill>
        <p:spPr>
          <a:xfrm>
            <a:off x="444800" y="2270544"/>
            <a:ext cx="7791450" cy="2247900"/>
          </a:xfrm>
          <a:prstGeom prst="rect">
            <a:avLst/>
          </a:prstGeom>
        </p:spPr>
      </p:pic>
    </p:spTree>
    <p:extLst>
      <p:ext uri="{BB962C8B-B14F-4D97-AF65-F5344CB8AC3E}">
        <p14:creationId xmlns:p14="http://schemas.microsoft.com/office/powerpoint/2010/main" val="160884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a:t>
            </a:r>
            <a:r>
              <a:rPr lang="en-US" dirty="0"/>
              <a:t>Developer</a:t>
            </a:r>
          </a:p>
        </p:txBody>
      </p:sp>
      <p:sp>
        <p:nvSpPr>
          <p:cNvPr id="3" name="Content Placeholder 2"/>
          <p:cNvSpPr>
            <a:spLocks noGrp="1"/>
          </p:cNvSpPr>
          <p:nvPr>
            <p:ph idx="1"/>
          </p:nvPr>
        </p:nvSpPr>
        <p:spPr/>
        <p:txBody>
          <a:bodyPr/>
          <a:lstStyle/>
          <a:p>
            <a:pPr marL="0" indent="0">
              <a:buNone/>
            </a:pPr>
            <a:r>
              <a:rPr lang="en-US" dirty="0" smtClean="0"/>
              <a:t>This is same as SQL Developer.</a:t>
            </a:r>
            <a:r>
              <a:rPr lang="en-US" dirty="0"/>
              <a:t> </a:t>
            </a:r>
            <a:endParaRPr lang="en-US" dirty="0" smtClean="0"/>
          </a:p>
          <a:p>
            <a:pPr marL="0" indent="0">
              <a:buNone/>
            </a:pPr>
            <a:r>
              <a:rPr lang="en-US" dirty="0" smtClean="0"/>
              <a:t>PL/SQL </a:t>
            </a:r>
            <a:r>
              <a:rPr lang="en-US" dirty="0"/>
              <a:t>Developer is an </a:t>
            </a:r>
            <a:endParaRPr lang="en-US" dirty="0" smtClean="0"/>
          </a:p>
          <a:p>
            <a:pPr marL="0" indent="0">
              <a:buNone/>
            </a:pPr>
            <a:r>
              <a:rPr lang="en-US" dirty="0" smtClean="0"/>
              <a:t>Integrated </a:t>
            </a:r>
            <a:r>
              <a:rPr lang="en-US" dirty="0"/>
              <a:t>Development </a:t>
            </a:r>
            <a:endParaRPr lang="en-US" dirty="0" smtClean="0"/>
          </a:p>
          <a:p>
            <a:pPr marL="0" indent="0">
              <a:buNone/>
            </a:pPr>
            <a:r>
              <a:rPr lang="en-US" dirty="0" smtClean="0"/>
              <a:t>Environment </a:t>
            </a:r>
            <a:r>
              <a:rPr lang="en-US" dirty="0"/>
              <a:t>that is </a:t>
            </a:r>
            <a:endParaRPr lang="en-US" dirty="0" smtClean="0"/>
          </a:p>
          <a:p>
            <a:pPr marL="0" indent="0">
              <a:buNone/>
            </a:pPr>
            <a:r>
              <a:rPr lang="en-US" dirty="0" smtClean="0"/>
              <a:t>specifically </a:t>
            </a:r>
            <a:r>
              <a:rPr lang="en-US" dirty="0"/>
              <a:t>targeted at </a:t>
            </a:r>
            <a:r>
              <a:rPr lang="en-US" dirty="0" smtClean="0"/>
              <a:t>the</a:t>
            </a:r>
          </a:p>
          <a:p>
            <a:pPr marL="0" indent="0">
              <a:buNone/>
            </a:pPr>
            <a:r>
              <a:rPr lang="en-US" dirty="0" smtClean="0"/>
              <a:t>development </a:t>
            </a:r>
            <a:r>
              <a:rPr lang="en-US" dirty="0"/>
              <a:t>of stored </a:t>
            </a:r>
            <a:endParaRPr lang="en-US" dirty="0" smtClean="0"/>
          </a:p>
          <a:p>
            <a:pPr marL="0" indent="0">
              <a:buNone/>
            </a:pPr>
            <a:r>
              <a:rPr lang="en-US" dirty="0" smtClean="0"/>
              <a:t>program </a:t>
            </a:r>
            <a:r>
              <a:rPr lang="en-US" dirty="0"/>
              <a:t>units for </a:t>
            </a:r>
            <a:endParaRPr lang="en-US" dirty="0" smtClean="0"/>
          </a:p>
          <a:p>
            <a:pPr marL="0" indent="0">
              <a:buNone/>
            </a:pPr>
            <a:r>
              <a:rPr lang="en-US" dirty="0" smtClean="0"/>
              <a:t>Oracle </a:t>
            </a:r>
            <a:r>
              <a:rPr lang="en-US" dirty="0"/>
              <a:t>Databases</a:t>
            </a:r>
          </a:p>
        </p:txBody>
      </p:sp>
      <p:pic>
        <p:nvPicPr>
          <p:cNvPr id="4" name="Picture 3"/>
          <p:cNvPicPr>
            <a:picLocks noChangeAspect="1"/>
          </p:cNvPicPr>
          <p:nvPr/>
        </p:nvPicPr>
        <p:blipFill rotWithShape="1">
          <a:blip r:embed="rId2"/>
          <a:srcRect l="14375" t="33889" r="50000" b="13889"/>
          <a:stretch/>
        </p:blipFill>
        <p:spPr>
          <a:xfrm>
            <a:off x="3790950" y="1924050"/>
            <a:ext cx="5848350" cy="4262091"/>
          </a:xfrm>
          <a:prstGeom prst="rect">
            <a:avLst/>
          </a:prstGeom>
        </p:spPr>
      </p:pic>
    </p:spTree>
    <p:extLst>
      <p:ext uri="{BB962C8B-B14F-4D97-AF65-F5344CB8AC3E}">
        <p14:creationId xmlns:p14="http://schemas.microsoft.com/office/powerpoint/2010/main" val="53871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Username and Password</a:t>
            </a:r>
            <a:endParaRPr lang="en-US" dirty="0"/>
          </a:p>
        </p:txBody>
      </p:sp>
      <p:sp>
        <p:nvSpPr>
          <p:cNvPr id="3" name="Content Placeholder 2"/>
          <p:cNvSpPr>
            <a:spLocks noGrp="1"/>
          </p:cNvSpPr>
          <p:nvPr>
            <p:ph idx="1"/>
          </p:nvPr>
        </p:nvSpPr>
        <p:spPr/>
        <p:txBody>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2800" dirty="0" smtClean="0"/>
              <a:t>Right click on any connection -&gt; Properties</a:t>
            </a:r>
          </a:p>
          <a:p>
            <a:r>
              <a:rPr lang="en-US" sz="2800" dirty="0" smtClean="0"/>
              <a:t>Enter username and password.Don’t change anything else.Then save and connect.</a:t>
            </a:r>
            <a:endParaRPr lang="en-US" sz="2800" dirty="0"/>
          </a:p>
        </p:txBody>
      </p:sp>
      <p:pic>
        <p:nvPicPr>
          <p:cNvPr id="4" name="Picture 3"/>
          <p:cNvPicPr>
            <a:picLocks noChangeAspect="1"/>
          </p:cNvPicPr>
          <p:nvPr/>
        </p:nvPicPr>
        <p:blipFill>
          <a:blip r:embed="rId2"/>
          <a:stretch>
            <a:fillRect/>
          </a:stretch>
        </p:blipFill>
        <p:spPr>
          <a:xfrm>
            <a:off x="739895" y="1304206"/>
            <a:ext cx="6838950" cy="2800350"/>
          </a:xfrm>
          <a:prstGeom prst="rect">
            <a:avLst/>
          </a:prstGeom>
        </p:spPr>
      </p:pic>
    </p:spTree>
    <p:extLst>
      <p:ext uri="{BB962C8B-B14F-4D97-AF65-F5344CB8AC3E}">
        <p14:creationId xmlns:p14="http://schemas.microsoft.com/office/powerpoint/2010/main" val="303094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Form Builder </a:t>
            </a:r>
            <a:endParaRPr lang="en-US" dirty="0"/>
          </a:p>
        </p:txBody>
      </p:sp>
      <p:sp>
        <p:nvSpPr>
          <p:cNvPr id="3" name="Content Placeholder 2"/>
          <p:cNvSpPr>
            <a:spLocks noGrp="1"/>
          </p:cNvSpPr>
          <p:nvPr>
            <p:ph idx="1"/>
          </p:nvPr>
        </p:nvSpPr>
        <p:spPr/>
        <p:txBody>
          <a:bodyPr/>
          <a:lstStyle/>
          <a:p>
            <a:r>
              <a:rPr lang="en-US" dirty="0" smtClean="0"/>
              <a:t>Go to </a:t>
            </a:r>
            <a:r>
              <a:rPr lang="en-US" sz="2400" u="sng" dirty="0">
                <a:solidFill>
                  <a:srgbClr val="FF0000"/>
                </a:solidFill>
                <a:hlinkClick r:id="rId2"/>
              </a:rPr>
              <a:t>http://</a:t>
            </a:r>
            <a:r>
              <a:rPr lang="en-US" sz="2400" u="sng" dirty="0" smtClean="0">
                <a:solidFill>
                  <a:srgbClr val="FF0000"/>
                </a:solidFill>
                <a:hlinkClick r:id="rId2"/>
              </a:rPr>
              <a:t>www.oracle.com/technetwork/developer-tools/forms/downloads/index.html</a:t>
            </a:r>
            <a:endParaRPr lang="en-US" sz="2400" u="sng" dirty="0">
              <a:solidFill>
                <a:srgbClr val="FF0000"/>
              </a:solidFill>
            </a:endParaRPr>
          </a:p>
          <a:p>
            <a:pPr marL="0" indent="0">
              <a:buNone/>
            </a:pPr>
            <a:r>
              <a:rPr lang="en-US" sz="2400" dirty="0" smtClean="0">
                <a:solidFill>
                  <a:schemeClr val="tx1"/>
                </a:solidFill>
              </a:rPr>
              <a:t>  (Use chrome browser)</a:t>
            </a:r>
          </a:p>
          <a:p>
            <a:r>
              <a:rPr lang="en-US" sz="2400" dirty="0" smtClean="0">
                <a:solidFill>
                  <a:schemeClr val="tx1"/>
                </a:solidFill>
              </a:rPr>
              <a:t>Click on download button as shown below</a:t>
            </a:r>
          </a:p>
          <a:p>
            <a:endParaRPr lang="en-US" sz="2400" dirty="0">
              <a:solidFill>
                <a:schemeClr val="tx1"/>
              </a:solidFill>
            </a:endParaRPr>
          </a:p>
          <a:p>
            <a:pPr marL="0" indent="0">
              <a:buNone/>
            </a:pPr>
            <a:endParaRPr lang="en-US" sz="2400" dirty="0" smtClean="0">
              <a:solidFill>
                <a:schemeClr val="tx1"/>
              </a:solidFill>
            </a:endParaRPr>
          </a:p>
          <a:p>
            <a:pPr marL="0" indent="0">
              <a:buNone/>
            </a:pPr>
            <a:endParaRPr lang="en-US" sz="2400" dirty="0" smtClean="0">
              <a:solidFill>
                <a:schemeClr val="tx1"/>
              </a:solidFill>
            </a:endParaRPr>
          </a:p>
          <a:p>
            <a:r>
              <a:rPr lang="en-US" sz="2400" dirty="0" smtClean="0">
                <a:solidFill>
                  <a:schemeClr val="tx1"/>
                </a:solidFill>
              </a:rPr>
              <a:t> After downloading the setup file,install the software on your system</a:t>
            </a:r>
            <a:endParaRPr lang="en-US" sz="2400" dirty="0">
              <a:solidFill>
                <a:srgbClr val="FF0000"/>
              </a:solidFill>
            </a:endParaRPr>
          </a:p>
          <a:p>
            <a:pPr marL="0" indent="0">
              <a:buNone/>
            </a:pPr>
            <a:endParaRPr lang="en-US" dirty="0"/>
          </a:p>
        </p:txBody>
      </p:sp>
      <p:pic>
        <p:nvPicPr>
          <p:cNvPr id="5" name="Picture 4"/>
          <p:cNvPicPr>
            <a:picLocks noChangeAspect="1"/>
          </p:cNvPicPr>
          <p:nvPr/>
        </p:nvPicPr>
        <p:blipFill>
          <a:blip r:embed="rId3"/>
          <a:stretch>
            <a:fillRect/>
          </a:stretch>
        </p:blipFill>
        <p:spPr>
          <a:xfrm>
            <a:off x="983232" y="3558486"/>
            <a:ext cx="5886450" cy="638175"/>
          </a:xfrm>
          <a:prstGeom prst="rect">
            <a:avLst/>
          </a:prstGeom>
        </p:spPr>
      </p:pic>
    </p:spTree>
    <p:extLst>
      <p:ext uri="{BB962C8B-B14F-4D97-AF65-F5344CB8AC3E}">
        <p14:creationId xmlns:p14="http://schemas.microsoft.com/office/powerpoint/2010/main" val="379412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3807</TotalTime>
  <Words>406</Words>
  <Application>Microsoft Office PowerPoint</Application>
  <PresentationFormat>A4 Paper (210x297 mm)</PresentationFormat>
  <Paragraphs>106</Paragraphs>
  <Slides>21</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Helvetica Light</vt:lpstr>
      <vt:lpstr>Wingdings</vt:lpstr>
      <vt:lpstr>Capgemini Template</vt:lpstr>
      <vt:lpstr>Closing slides</vt:lpstr>
      <vt:lpstr>Section break</vt:lpstr>
      <vt:lpstr>1_Capgemini Template</vt:lpstr>
      <vt:lpstr>think-cell Slide</vt:lpstr>
      <vt:lpstr>Oracle Applications Development Tools Setup </vt:lpstr>
      <vt:lpstr>What to Expect from the session</vt:lpstr>
      <vt:lpstr>Topics</vt:lpstr>
      <vt:lpstr>SQL Developer</vt:lpstr>
      <vt:lpstr>SQL Developer</vt:lpstr>
      <vt:lpstr>SQL Developer</vt:lpstr>
      <vt:lpstr>PL/SQL Developer</vt:lpstr>
      <vt:lpstr>Entering Username and Password</vt:lpstr>
      <vt:lpstr>Oracle Form Builder </vt:lpstr>
      <vt:lpstr>Oracle Form Builder</vt:lpstr>
      <vt:lpstr>Oracle Report Builder</vt:lpstr>
      <vt:lpstr>Oracle Report Builder</vt:lpstr>
      <vt:lpstr>Putty</vt:lpstr>
      <vt:lpstr>Putty</vt:lpstr>
      <vt:lpstr>Putty</vt:lpstr>
      <vt:lpstr>WINSCP</vt:lpstr>
      <vt:lpstr>WINSCP</vt:lpstr>
      <vt:lpstr>WINSCP</vt:lpstr>
      <vt:lpstr>Oracle MySupport Portal(MetaLink)</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trainee</cp:lastModifiedBy>
  <cp:revision>679</cp:revision>
  <dcterms:created xsi:type="dcterms:W3CDTF">2016-01-20T17:31:08Z</dcterms:created>
  <dcterms:modified xsi:type="dcterms:W3CDTF">2017-09-11T12:05:55Z</dcterms:modified>
</cp:coreProperties>
</file>