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541"/>
  </p:normalViewPr>
  <p:slideViewPr>
    <p:cSldViewPr snapToGrid="0" snapToObjects="1">
      <p:cViewPr>
        <p:scale>
          <a:sx n="98" d="100"/>
          <a:sy n="98" d="100"/>
        </p:scale>
        <p:origin x="26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0BD1-BAA3-6247-B548-55F621304EA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C2F3-896E-5D43-8448-9CBBEB59E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22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microsoft.com/office/2007/relationships/hdphoto" Target="../media/hdphoto1.wdp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568020"/>
            <a:ext cx="7886700" cy="6757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前回の続きから始めるには？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1" y="1806820"/>
            <a:ext cx="185693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</a:t>
            </a:r>
            <a:r>
              <a:rPr lang="en-US" altLang="ja-JP" sz="1350" dirty="0" err="1"/>
              <a:t>ps</a:t>
            </a:r>
            <a:r>
              <a:rPr lang="en-US" altLang="ja-JP" sz="1350" dirty="0"/>
              <a:t> -a</a:t>
            </a:r>
            <a:endParaRPr lang="ja-JP" altLang="en-US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5546"/>
            <a:ext cx="3067050" cy="3048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3740" y="2312485"/>
            <a:ext cx="866450" cy="14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28651" y="2600560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start 931de560ee3b</a:t>
            </a:r>
            <a:endParaRPr lang="ja-JP" altLang="en-US" sz="1350" dirty="0"/>
          </a:p>
        </p:txBody>
      </p:sp>
      <p:sp>
        <p:nvSpPr>
          <p:cNvPr id="10" name="正方形/長方形 9"/>
          <p:cNvSpPr/>
          <p:nvPr/>
        </p:nvSpPr>
        <p:spPr>
          <a:xfrm>
            <a:off x="628650" y="2958115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attach 931de560ee3b</a:t>
            </a:r>
            <a:endParaRPr lang="ja-JP" altLang="en-US" sz="13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0450" y="1826059"/>
            <a:ext cx="5524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Docker</a:t>
            </a:r>
            <a:r>
              <a:rPr lang="ja-JP" altLang="en-US" sz="1350" dirty="0"/>
              <a:t>コンテナの一覧を表示</a:t>
            </a:r>
            <a:r>
              <a:rPr lang="en-US" altLang="ja-JP" sz="1200" dirty="0"/>
              <a:t>(-a</a:t>
            </a:r>
            <a:r>
              <a:rPr lang="ja-JP" altLang="en-US" sz="1200" dirty="0"/>
              <a:t>を付けることで停止中のコンテナも表示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6035" y="261504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コンテナの起動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6033" y="2972599"/>
            <a:ext cx="2970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コンテナにログイン</a:t>
            </a:r>
            <a:r>
              <a:rPr lang="en-US" altLang="ja-JP" sz="1350" dirty="0"/>
              <a:t>(Enter 2</a:t>
            </a:r>
            <a:r>
              <a:rPr lang="ja-JP" altLang="en-US" sz="1350" dirty="0"/>
              <a:t>回押す</a:t>
            </a:r>
            <a:r>
              <a:rPr lang="en-US" altLang="ja-JP" sz="1350" dirty="0"/>
              <a:t>)</a:t>
            </a:r>
            <a:endParaRPr lang="ja-JP" altLang="en-US" sz="1350" dirty="0"/>
          </a:p>
        </p:txBody>
      </p:sp>
      <p:sp>
        <p:nvSpPr>
          <p:cNvPr id="15" name="正方形/長方形 14"/>
          <p:cNvSpPr/>
          <p:nvPr/>
        </p:nvSpPr>
        <p:spPr>
          <a:xfrm>
            <a:off x="628649" y="3472431"/>
            <a:ext cx="1709817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caffe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85587" y="3486916"/>
            <a:ext cx="26917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 err="1"/>
              <a:t>Caffe</a:t>
            </a:r>
            <a:r>
              <a:rPr lang="ja-JP" altLang="en-US" sz="1350" dirty="0"/>
              <a:t>のあるディレクトリに移動</a:t>
            </a:r>
          </a:p>
        </p:txBody>
      </p:sp>
    </p:spTree>
    <p:extLst>
      <p:ext uri="{BB962C8B-B14F-4D97-AF65-F5344CB8AC3E}">
        <p14:creationId xmlns:p14="http://schemas.microsoft.com/office/powerpoint/2010/main" val="82742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従来の画像認識と</a:t>
            </a:r>
            <a:r>
              <a:rPr kumimoji="1" lang="en-US" altLang="ja-JP" sz="4000" dirty="0" smtClean="0"/>
              <a:t>Deep Learning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4582" y="1947766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手作業で特徴の抽出をしていた</a:t>
            </a:r>
            <a:endParaRPr kumimoji="1" lang="en-US" altLang="ja-JP" sz="2400" dirty="0" smtClean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 smtClean="0"/>
              <a:t>→職人技のような作業</a:t>
            </a:r>
            <a:endParaRPr kumimoji="1" lang="en-US" altLang="ja-JP" sz="24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02" y="1463640"/>
            <a:ext cx="1580051" cy="158005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35" y="1463640"/>
            <a:ext cx="1572200" cy="15722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035183" y="29975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サイズは？色は？形は？艶やかさは？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4535192"/>
            <a:ext cx="845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Deep Learning</a:t>
            </a:r>
            <a:r>
              <a:rPr kumimoji="1" lang="ja-JP" altLang="en-US" sz="2400" dirty="0" smtClean="0"/>
              <a:t>では、この特徴抽出もやってくれるのが特徴。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5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CNN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4928" y="1321357"/>
            <a:ext cx="358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mtClean="0"/>
              <a:t>CNN(Convolutional </a:t>
            </a:r>
            <a:r>
              <a:rPr lang="en-US" altLang="ja-JP"/>
              <a:t>Neural </a:t>
            </a:r>
            <a:r>
              <a:rPr lang="en-US" altLang="ja-JP" smtClean="0"/>
              <a:t>Network)</a:t>
            </a:r>
            <a:endParaRPr lang="en-US" altLang="ja-JP" dirty="0"/>
          </a:p>
        </p:txBody>
      </p:sp>
      <p:grpSp>
        <p:nvGrpSpPr>
          <p:cNvPr id="9" name="図形グループ 8"/>
          <p:cNvGrpSpPr/>
          <p:nvPr/>
        </p:nvGrpSpPr>
        <p:grpSpPr>
          <a:xfrm>
            <a:off x="760651" y="2646920"/>
            <a:ext cx="1806389" cy="1417672"/>
            <a:chOff x="414297" y="3618069"/>
            <a:chExt cx="2257145" cy="177143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414297" y="3618069"/>
              <a:ext cx="2257145" cy="1771430"/>
              <a:chOff x="519403" y="4001294"/>
              <a:chExt cx="2257145" cy="177143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519403" y="4001294"/>
                <a:ext cx="1061476" cy="10614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" name="図形グループ 13"/>
              <p:cNvGrpSpPr/>
              <p:nvPr/>
            </p:nvGrpSpPr>
            <p:grpSpPr>
              <a:xfrm>
                <a:off x="792435" y="4272611"/>
                <a:ext cx="516846" cy="511799"/>
                <a:chOff x="1113623" y="4848225"/>
                <a:chExt cx="544894" cy="539573"/>
              </a:xfrm>
            </p:grpSpPr>
            <p:cxnSp>
              <p:nvCxnSpPr>
                <p:cNvPr id="29" name="直線コネクタ 28"/>
                <p:cNvCxnSpPr/>
                <p:nvPr/>
              </p:nvCxnSpPr>
              <p:spPr>
                <a:xfrm>
                  <a:off x="1113623" y="4848225"/>
                  <a:ext cx="539112" cy="5391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/>
                <p:cNvCxnSpPr/>
                <p:nvPr/>
              </p:nvCxnSpPr>
              <p:spPr>
                <a:xfrm flipH="1">
                  <a:off x="1117901" y="4848225"/>
                  <a:ext cx="540616" cy="53957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正方形/長方形 14"/>
              <p:cNvSpPr/>
              <p:nvPr/>
            </p:nvSpPr>
            <p:spPr>
              <a:xfrm>
                <a:off x="1715072" y="4001294"/>
                <a:ext cx="1061476" cy="10614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" name="図形グループ 15"/>
              <p:cNvGrpSpPr/>
              <p:nvPr/>
            </p:nvGrpSpPr>
            <p:grpSpPr>
              <a:xfrm rot="621819">
                <a:off x="1987386" y="4189365"/>
                <a:ext cx="516846" cy="677853"/>
                <a:chOff x="1113623" y="4848225"/>
                <a:chExt cx="544894" cy="539573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>
                  <a:off x="1113623" y="4848225"/>
                  <a:ext cx="539112" cy="5391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/>
                <p:cNvCxnSpPr/>
                <p:nvPr/>
              </p:nvCxnSpPr>
              <p:spPr>
                <a:xfrm flipH="1">
                  <a:off x="1117901" y="4848225"/>
                  <a:ext cx="540616" cy="53957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正方形/長方形 16"/>
              <p:cNvSpPr/>
              <p:nvPr/>
            </p:nvSpPr>
            <p:spPr>
              <a:xfrm>
                <a:off x="1223586" y="4740806"/>
                <a:ext cx="165816" cy="165816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2395171" y="4740806"/>
                <a:ext cx="165816" cy="165816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28" y="5274246"/>
                <a:ext cx="518220" cy="498478"/>
              </a:xfrm>
              <a:prstGeom prst="rect">
                <a:avLst/>
              </a:prstGeom>
            </p:spPr>
          </p:pic>
          <p:pic>
            <p:nvPicPr>
              <p:cNvPr id="20" name="図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441" y="5269493"/>
                <a:ext cx="521443" cy="501578"/>
              </a:xfrm>
              <a:prstGeom prst="rect">
                <a:avLst/>
              </a:prstGeom>
            </p:spPr>
          </p:pic>
          <p:cxnSp>
            <p:nvCxnSpPr>
              <p:cNvPr id="21" name="直線コネクタ 20"/>
              <p:cNvCxnSpPr/>
              <p:nvPr/>
            </p:nvCxnSpPr>
            <p:spPr>
              <a:xfrm flipH="1">
                <a:off x="802528" y="4740806"/>
                <a:ext cx="421058" cy="535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H="1">
                <a:off x="1320748" y="4740806"/>
                <a:ext cx="74021" cy="535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H="1">
                <a:off x="1321478" y="4906622"/>
                <a:ext cx="66568" cy="864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flipH="1">
                <a:off x="1970075" y="4740806"/>
                <a:ext cx="421058" cy="535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H="1">
                <a:off x="2488295" y="4740806"/>
                <a:ext cx="74021" cy="535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2489025" y="4906622"/>
                <a:ext cx="66568" cy="864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正方形/長方形 10"/>
            <p:cNvSpPr/>
            <p:nvPr/>
          </p:nvSpPr>
          <p:spPr>
            <a:xfrm>
              <a:off x="960560" y="5015101"/>
              <a:ext cx="123024" cy="1259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138312" y="5008399"/>
              <a:ext cx="123024" cy="1259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178679" y="3147173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</a:t>
            </a:r>
            <a:r>
              <a:rPr kumimoji="1" lang="en-US" altLang="ja-JP" dirty="0"/>
              <a:t>×</a:t>
            </a:r>
            <a:r>
              <a:rPr kumimoji="1" lang="ja-JP" altLang="en-US" dirty="0"/>
              <a:t>印でも、歪みによって画素の差異がある。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47876" y="18322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従来の問題点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2713" y="4807827"/>
            <a:ext cx="6926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→　画像の</a:t>
            </a:r>
            <a:r>
              <a:rPr kumimoji="1" lang="ja-JP" altLang="en-US" sz="2400" smtClean="0"/>
              <a:t>ズレや歪みに弱い＝誤差が大きくなる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065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CNN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4928" y="1321357"/>
            <a:ext cx="358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mtClean="0"/>
              <a:t>CNN(Convolutional </a:t>
            </a:r>
            <a:r>
              <a:rPr lang="en-US" altLang="ja-JP"/>
              <a:t>Neural </a:t>
            </a:r>
            <a:r>
              <a:rPr lang="en-US" altLang="ja-JP" smtClean="0"/>
              <a:t>Network)</a:t>
            </a:r>
            <a:endParaRPr lang="en-US" altLang="ja-JP" dirty="0"/>
          </a:p>
        </p:txBody>
      </p:sp>
      <p:grpSp>
        <p:nvGrpSpPr>
          <p:cNvPr id="83" name="図形グループ 82"/>
          <p:cNvGrpSpPr/>
          <p:nvPr/>
        </p:nvGrpSpPr>
        <p:grpSpPr>
          <a:xfrm>
            <a:off x="2291281" y="4483323"/>
            <a:ext cx="3332195" cy="2849324"/>
            <a:chOff x="5455662" y="3295109"/>
            <a:chExt cx="3332195" cy="2849324"/>
          </a:xfrm>
        </p:grpSpPr>
        <p:grpSp>
          <p:nvGrpSpPr>
            <p:cNvPr id="84" name="図形グループ 83"/>
            <p:cNvGrpSpPr/>
            <p:nvPr/>
          </p:nvGrpSpPr>
          <p:grpSpPr>
            <a:xfrm>
              <a:off x="5455662" y="3295109"/>
              <a:ext cx="3332195" cy="2447483"/>
              <a:chOff x="5930001" y="4436610"/>
              <a:chExt cx="3000991" cy="2204215"/>
            </a:xfrm>
          </p:grpSpPr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8809" y="4910412"/>
                <a:ext cx="955438" cy="918808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696" y="4907821"/>
                <a:ext cx="952572" cy="916052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8420" y="4901087"/>
                <a:ext cx="952572" cy="916052"/>
              </a:xfrm>
              <a:prstGeom prst="rect">
                <a:avLst/>
              </a:prstGeom>
            </p:spPr>
          </p:pic>
          <p:grpSp>
            <p:nvGrpSpPr>
              <p:cNvPr id="89" name="図形グループ 88"/>
              <p:cNvGrpSpPr/>
              <p:nvPr/>
            </p:nvGrpSpPr>
            <p:grpSpPr>
              <a:xfrm>
                <a:off x="5984415" y="4896415"/>
                <a:ext cx="2776905" cy="1744410"/>
                <a:chOff x="3627269" y="4001294"/>
                <a:chExt cx="3390533" cy="1982227"/>
              </a:xfrm>
            </p:grpSpPr>
            <p:pic>
              <p:nvPicPr>
                <p:cNvPr id="97" name="図 9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7816" y="5193219"/>
                  <a:ext cx="816940" cy="790302"/>
                </a:xfrm>
                <a:prstGeom prst="rect">
                  <a:avLst/>
                </a:prstGeom>
              </p:spPr>
            </p:pic>
            <p:cxnSp>
              <p:nvCxnSpPr>
                <p:cNvPr id="98" name="直線コネクタ 97"/>
                <p:cNvCxnSpPr/>
                <p:nvPr/>
              </p:nvCxnSpPr>
              <p:spPr>
                <a:xfrm>
                  <a:off x="3627269" y="4543631"/>
                  <a:ext cx="1365942" cy="91659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/>
                <p:cNvCxnSpPr/>
                <p:nvPr/>
              </p:nvCxnSpPr>
              <p:spPr>
                <a:xfrm>
                  <a:off x="4180974" y="4011086"/>
                  <a:ext cx="1078738" cy="118526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/>
                <p:cNvCxnSpPr/>
                <p:nvPr/>
              </p:nvCxnSpPr>
              <p:spPr>
                <a:xfrm>
                  <a:off x="3632663" y="4020331"/>
                  <a:ext cx="1354054" cy="117288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/>
                <p:cNvCxnSpPr/>
                <p:nvPr/>
              </p:nvCxnSpPr>
              <p:spPr>
                <a:xfrm flipH="1">
                  <a:off x="5529166" y="4001294"/>
                  <a:ext cx="945951" cy="1196226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/>
                <p:cNvCxnSpPr/>
                <p:nvPr/>
              </p:nvCxnSpPr>
              <p:spPr>
                <a:xfrm>
                  <a:off x="5022247" y="4011086"/>
                  <a:ext cx="238232" cy="1184085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/>
                <p:cNvCxnSpPr/>
                <p:nvPr/>
              </p:nvCxnSpPr>
              <p:spPr>
                <a:xfrm flipH="1">
                  <a:off x="5535028" y="4015435"/>
                  <a:ext cx="37624" cy="1173473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/>
                <p:cNvCxnSpPr/>
                <p:nvPr/>
              </p:nvCxnSpPr>
              <p:spPr>
                <a:xfrm flipH="1">
                  <a:off x="5805856" y="4538735"/>
                  <a:ext cx="1211946" cy="921486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/>
                <p:cNvCxnSpPr/>
                <p:nvPr/>
              </p:nvCxnSpPr>
              <p:spPr>
                <a:xfrm flipH="1">
                  <a:off x="5796691" y="4011086"/>
                  <a:ext cx="1221111" cy="1186434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正方形/長方形 105"/>
                <p:cNvSpPr/>
                <p:nvPr/>
              </p:nvSpPr>
              <p:spPr>
                <a:xfrm>
                  <a:off x="4986717" y="5195171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>
                <a:xfrm>
                  <a:off x="5261332" y="5194646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正方形/長方形 107"/>
                <p:cNvSpPr/>
                <p:nvPr/>
              </p:nvSpPr>
              <p:spPr>
                <a:xfrm>
                  <a:off x="5533951" y="5196706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0" name="テキスト ボックス 89"/>
              <p:cNvSpPr txBox="1"/>
              <p:nvPr/>
            </p:nvSpPr>
            <p:spPr>
              <a:xfrm>
                <a:off x="5930001" y="4436610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/>
                  <a:t>黒点の数</a:t>
                </a:r>
                <a:endParaRPr kumimoji="1" lang="ja-JP" altLang="en-US" sz="10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6343789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/>
                  <a:t>0</a:t>
                </a:r>
                <a:endParaRPr kumimoji="1" lang="ja-JP" altLang="en-US" sz="10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7303908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3</a:t>
                </a:r>
                <a:endParaRPr kumimoji="1" lang="ja-JP" altLang="en-US" sz="1000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8326820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4</a:t>
                </a:r>
                <a:endParaRPr kumimoji="1" lang="ja-JP" altLang="en-US" sz="1000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7090948" y="59450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/>
                  <a:t>0</a:t>
                </a:r>
                <a:endParaRPr kumimoji="1" lang="ja-JP" altLang="en-US" sz="1000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7313090" y="593911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3</a:t>
                </a:r>
                <a:endParaRPr kumimoji="1" lang="ja-JP" altLang="en-US" sz="1000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7532450" y="593939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4</a:t>
                </a:r>
                <a:endParaRPr kumimoji="1" lang="ja-JP" altLang="en-US" sz="1000" dirty="0"/>
              </a:p>
            </p:txBody>
          </p:sp>
        </p:grpSp>
        <p:sp>
          <p:nvSpPr>
            <p:cNvPr id="85" name="テキスト ボックス 84"/>
            <p:cNvSpPr txBox="1"/>
            <p:nvPr/>
          </p:nvSpPr>
          <p:spPr>
            <a:xfrm>
              <a:off x="6085689" y="5867434"/>
              <a:ext cx="206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Pooling (</a:t>
              </a:r>
              <a:r>
                <a:rPr lang="ja-JP" altLang="en-US" sz="1200" dirty="0"/>
                <a:t>空間プーリング演算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</p:grpSp>
      <p:sp>
        <p:nvSpPr>
          <p:cNvPr id="109" name="テキスト ボックス 108"/>
          <p:cNvSpPr txBox="1"/>
          <p:nvPr/>
        </p:nvSpPr>
        <p:spPr>
          <a:xfrm>
            <a:off x="5951477" y="6211669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右上から左下へと</a:t>
            </a:r>
            <a:endParaRPr kumimoji="1" lang="en-US" altLang="ja-JP" dirty="0"/>
          </a:p>
          <a:p>
            <a:r>
              <a:rPr lang="ja-JP" altLang="en-US" dirty="0"/>
              <a:t>斜め線の特徴が取れている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1034107" y="2279163"/>
            <a:ext cx="3991917" cy="295646"/>
            <a:chOff x="1048271" y="3382438"/>
            <a:chExt cx="3991917" cy="295646"/>
          </a:xfrm>
        </p:grpSpPr>
        <p:sp>
          <p:nvSpPr>
            <p:cNvPr id="112" name="正方形/長方形 111"/>
            <p:cNvSpPr/>
            <p:nvPr/>
          </p:nvSpPr>
          <p:spPr>
            <a:xfrm>
              <a:off x="1048271" y="3393077"/>
              <a:ext cx="285007" cy="2850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/>
            <p:nvPr/>
          </p:nvCxnSpPr>
          <p:spPr>
            <a:xfrm flipH="1">
              <a:off x="1138069" y="3393077"/>
              <a:ext cx="94838" cy="2841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1316092" y="3382438"/>
              <a:ext cx="3724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エッジフィルタ（斜めや縦横に反応するフィルタ）</a:t>
              </a:r>
              <a:endParaRPr kumimoji="1" lang="ja-JP" altLang="en-US" sz="1200" dirty="0"/>
            </a:p>
          </p:txBody>
        </p:sp>
      </p:grpSp>
      <p:grpSp>
        <p:nvGrpSpPr>
          <p:cNvPr id="7" name="図形グループ 6"/>
          <p:cNvGrpSpPr/>
          <p:nvPr/>
        </p:nvGrpSpPr>
        <p:grpSpPr>
          <a:xfrm>
            <a:off x="1319114" y="2617657"/>
            <a:ext cx="6682597" cy="1516994"/>
            <a:chOff x="956809" y="2671577"/>
            <a:chExt cx="6682597" cy="1516994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956809" y="2834886"/>
              <a:ext cx="1088995" cy="1088995"/>
              <a:chOff x="1020848" y="3581125"/>
              <a:chExt cx="1088995" cy="1088995"/>
            </a:xfrm>
          </p:grpSpPr>
          <p:sp>
            <p:nvSpPr>
              <p:cNvPr id="73" name="正方形/長方形 72"/>
              <p:cNvSpPr/>
              <p:nvPr/>
            </p:nvSpPr>
            <p:spPr>
              <a:xfrm>
                <a:off x="1020848" y="3581125"/>
                <a:ext cx="1088995" cy="1088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6372">
                <a:off x="1060658" y="3612762"/>
                <a:ext cx="978527" cy="1039180"/>
              </a:xfrm>
              <a:prstGeom prst="rect">
                <a:avLst/>
              </a:prstGeom>
            </p:spPr>
          </p:pic>
        </p:grpSp>
        <p:grpSp>
          <p:nvGrpSpPr>
            <p:cNvPr id="75" name="図形グループ 74"/>
            <p:cNvGrpSpPr/>
            <p:nvPr/>
          </p:nvGrpSpPr>
          <p:grpSpPr>
            <a:xfrm>
              <a:off x="3125551" y="3238289"/>
              <a:ext cx="1338948" cy="295646"/>
              <a:chOff x="3384453" y="3897023"/>
              <a:chExt cx="1338948" cy="295646"/>
            </a:xfrm>
          </p:grpSpPr>
          <p:grpSp>
            <p:nvGrpSpPr>
              <p:cNvPr id="79" name="図形グループ 78"/>
              <p:cNvGrpSpPr/>
              <p:nvPr/>
            </p:nvGrpSpPr>
            <p:grpSpPr>
              <a:xfrm>
                <a:off x="3384453" y="3907662"/>
                <a:ext cx="285007" cy="285007"/>
                <a:chOff x="3206338" y="4031695"/>
                <a:chExt cx="285007" cy="285007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3206338" y="4031695"/>
                  <a:ext cx="285007" cy="2850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2" name="直線コネクタ 81"/>
                <p:cNvCxnSpPr/>
                <p:nvPr/>
              </p:nvCxnSpPr>
              <p:spPr>
                <a:xfrm flipH="1">
                  <a:off x="3296136" y="4031695"/>
                  <a:ext cx="94838" cy="2841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テキスト ボックス 79"/>
              <p:cNvSpPr txBox="1"/>
              <p:nvPr/>
            </p:nvSpPr>
            <p:spPr>
              <a:xfrm>
                <a:off x="3652274" y="3897023"/>
                <a:ext cx="1071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エッジフィルタ</a:t>
                </a:r>
                <a:endParaRPr kumimoji="1" lang="ja-JP" altLang="en-US" sz="1200" dirty="0"/>
              </a:p>
            </p:txBody>
          </p:sp>
        </p:grpSp>
        <p:grpSp>
          <p:nvGrpSpPr>
            <p:cNvPr id="6" name="図形グループ 5"/>
            <p:cNvGrpSpPr/>
            <p:nvPr/>
          </p:nvGrpSpPr>
          <p:grpSpPr>
            <a:xfrm>
              <a:off x="5575058" y="2671577"/>
              <a:ext cx="2064348" cy="1516994"/>
              <a:chOff x="527570" y="4810006"/>
              <a:chExt cx="2064348" cy="1516994"/>
            </a:xfrm>
          </p:grpSpPr>
          <p:sp>
            <p:nvSpPr>
              <p:cNvPr id="76" name="テキスト ボックス 75"/>
              <p:cNvSpPr txBox="1"/>
              <p:nvPr/>
            </p:nvSpPr>
            <p:spPr>
              <a:xfrm>
                <a:off x="1102851" y="4810006"/>
                <a:ext cx="8819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/>
                  <a:t>特徴マップ</a:t>
                </a:r>
                <a:endParaRPr kumimoji="1" lang="ja-JP" altLang="en-US" sz="1200" dirty="0"/>
              </a:p>
            </p:txBody>
          </p:sp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685" y="5051071"/>
                <a:ext cx="972119" cy="934844"/>
              </a:xfrm>
              <a:prstGeom prst="rect">
                <a:avLst/>
              </a:prstGeom>
            </p:spPr>
          </p:pic>
          <p:sp>
            <p:nvSpPr>
              <p:cNvPr id="78" name="テキスト ボックス 77"/>
              <p:cNvSpPr txBox="1"/>
              <p:nvPr/>
            </p:nvSpPr>
            <p:spPr>
              <a:xfrm>
                <a:off x="527570" y="6050001"/>
                <a:ext cx="2064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Convolutional(</a:t>
                </a:r>
                <a:r>
                  <a:rPr lang="ja-JP" altLang="en-US" sz="1200" dirty="0"/>
                  <a:t>畳み込み演算</a:t>
                </a:r>
                <a:r>
                  <a:rPr lang="en-US" altLang="ja-JP" sz="1200" dirty="0"/>
                  <a:t>)</a:t>
                </a:r>
                <a:endParaRPr kumimoji="1" lang="ja-JP" altLang="en-US" sz="1200" dirty="0"/>
              </a:p>
            </p:txBody>
          </p:sp>
        </p:grpSp>
        <p:sp>
          <p:nvSpPr>
            <p:cNvPr id="5" name="テキスト ボックス 4"/>
            <p:cNvSpPr txBox="1"/>
            <p:nvPr/>
          </p:nvSpPr>
          <p:spPr>
            <a:xfrm>
              <a:off x="2282547" y="3093725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→</a:t>
              </a:r>
              <a:endParaRPr kumimoji="1" lang="ja-JP" altLang="en-US" sz="3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4942322" y="3070930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→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3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CNN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4928" y="1321357"/>
            <a:ext cx="358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mtClean="0"/>
              <a:t>CNN(Convolutional </a:t>
            </a:r>
            <a:r>
              <a:rPr lang="en-US" altLang="ja-JP"/>
              <a:t>Neural </a:t>
            </a:r>
            <a:r>
              <a:rPr lang="en-US" altLang="ja-JP" smtClean="0"/>
              <a:t>Network)</a:t>
            </a:r>
            <a:endParaRPr lang="en-US" altLang="ja-JP" dirty="0"/>
          </a:p>
        </p:txBody>
      </p:sp>
      <p:grpSp>
        <p:nvGrpSpPr>
          <p:cNvPr id="83" name="図形グループ 82"/>
          <p:cNvGrpSpPr/>
          <p:nvPr/>
        </p:nvGrpSpPr>
        <p:grpSpPr>
          <a:xfrm>
            <a:off x="4551808" y="3395306"/>
            <a:ext cx="3332195" cy="2849324"/>
            <a:chOff x="5455662" y="3295109"/>
            <a:chExt cx="3332195" cy="2849324"/>
          </a:xfrm>
        </p:grpSpPr>
        <p:grpSp>
          <p:nvGrpSpPr>
            <p:cNvPr id="84" name="図形グループ 83"/>
            <p:cNvGrpSpPr/>
            <p:nvPr/>
          </p:nvGrpSpPr>
          <p:grpSpPr>
            <a:xfrm>
              <a:off x="5455662" y="3295109"/>
              <a:ext cx="3332195" cy="2447483"/>
              <a:chOff x="5930001" y="4436610"/>
              <a:chExt cx="3000991" cy="2204215"/>
            </a:xfrm>
          </p:grpSpPr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8809" y="4910412"/>
                <a:ext cx="955438" cy="918808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696" y="4907821"/>
                <a:ext cx="952572" cy="916052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8420" y="4901087"/>
                <a:ext cx="952572" cy="916052"/>
              </a:xfrm>
              <a:prstGeom prst="rect">
                <a:avLst/>
              </a:prstGeom>
            </p:spPr>
          </p:pic>
          <p:grpSp>
            <p:nvGrpSpPr>
              <p:cNvPr id="89" name="図形グループ 88"/>
              <p:cNvGrpSpPr/>
              <p:nvPr/>
            </p:nvGrpSpPr>
            <p:grpSpPr>
              <a:xfrm>
                <a:off x="5984415" y="4896415"/>
                <a:ext cx="2776905" cy="1744410"/>
                <a:chOff x="3627269" y="4001294"/>
                <a:chExt cx="3390533" cy="1982227"/>
              </a:xfrm>
            </p:grpSpPr>
            <p:pic>
              <p:nvPicPr>
                <p:cNvPr id="97" name="図 9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7816" y="5193219"/>
                  <a:ext cx="816940" cy="790302"/>
                </a:xfrm>
                <a:prstGeom prst="rect">
                  <a:avLst/>
                </a:prstGeom>
              </p:spPr>
            </p:pic>
            <p:cxnSp>
              <p:nvCxnSpPr>
                <p:cNvPr id="98" name="直線コネクタ 97"/>
                <p:cNvCxnSpPr/>
                <p:nvPr/>
              </p:nvCxnSpPr>
              <p:spPr>
                <a:xfrm>
                  <a:off x="3627269" y="4543631"/>
                  <a:ext cx="1365942" cy="91659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/>
                <p:cNvCxnSpPr/>
                <p:nvPr/>
              </p:nvCxnSpPr>
              <p:spPr>
                <a:xfrm>
                  <a:off x="4180974" y="4011086"/>
                  <a:ext cx="1078738" cy="118526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/>
                <p:cNvCxnSpPr/>
                <p:nvPr/>
              </p:nvCxnSpPr>
              <p:spPr>
                <a:xfrm>
                  <a:off x="3632663" y="4020331"/>
                  <a:ext cx="1354054" cy="117288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/>
                <p:cNvCxnSpPr/>
                <p:nvPr/>
              </p:nvCxnSpPr>
              <p:spPr>
                <a:xfrm flipH="1">
                  <a:off x="5529166" y="4001294"/>
                  <a:ext cx="945951" cy="1196226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/>
                <p:cNvCxnSpPr/>
                <p:nvPr/>
              </p:nvCxnSpPr>
              <p:spPr>
                <a:xfrm>
                  <a:off x="5022247" y="4011086"/>
                  <a:ext cx="238232" cy="1184085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/>
                <p:cNvCxnSpPr/>
                <p:nvPr/>
              </p:nvCxnSpPr>
              <p:spPr>
                <a:xfrm flipH="1">
                  <a:off x="5535028" y="4015435"/>
                  <a:ext cx="37624" cy="1173473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/>
                <p:cNvCxnSpPr/>
                <p:nvPr/>
              </p:nvCxnSpPr>
              <p:spPr>
                <a:xfrm flipH="1">
                  <a:off x="5805856" y="4538735"/>
                  <a:ext cx="1211946" cy="921486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/>
                <p:cNvCxnSpPr/>
                <p:nvPr/>
              </p:nvCxnSpPr>
              <p:spPr>
                <a:xfrm flipH="1">
                  <a:off x="5796691" y="4011086"/>
                  <a:ext cx="1221111" cy="1186434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正方形/長方形 105"/>
                <p:cNvSpPr/>
                <p:nvPr/>
              </p:nvSpPr>
              <p:spPr>
                <a:xfrm>
                  <a:off x="4986717" y="5195171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>
                <a:xfrm>
                  <a:off x="5261332" y="5194646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正方形/長方形 107"/>
                <p:cNvSpPr/>
                <p:nvPr/>
              </p:nvSpPr>
              <p:spPr>
                <a:xfrm>
                  <a:off x="5533951" y="5196706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0" name="テキスト ボックス 89"/>
              <p:cNvSpPr txBox="1"/>
              <p:nvPr/>
            </p:nvSpPr>
            <p:spPr>
              <a:xfrm>
                <a:off x="5930001" y="4436610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/>
                  <a:t>黒点の数</a:t>
                </a:r>
                <a:endParaRPr kumimoji="1" lang="ja-JP" altLang="en-US" sz="10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6343789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/>
                  <a:t>0</a:t>
                </a:r>
                <a:endParaRPr kumimoji="1" lang="ja-JP" altLang="en-US" sz="10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7303908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3</a:t>
                </a:r>
                <a:endParaRPr kumimoji="1" lang="ja-JP" altLang="en-US" sz="1000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8326820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4</a:t>
                </a:r>
                <a:endParaRPr kumimoji="1" lang="ja-JP" altLang="en-US" sz="1000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7090948" y="59450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/>
                  <a:t>0</a:t>
                </a:r>
                <a:endParaRPr kumimoji="1" lang="ja-JP" altLang="en-US" sz="1000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7313090" y="593911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3</a:t>
                </a:r>
                <a:endParaRPr kumimoji="1" lang="ja-JP" altLang="en-US" sz="1000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7532450" y="593939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4</a:t>
                </a:r>
                <a:endParaRPr kumimoji="1" lang="ja-JP" altLang="en-US" sz="1000" dirty="0"/>
              </a:p>
            </p:txBody>
          </p:sp>
        </p:grpSp>
        <p:sp>
          <p:nvSpPr>
            <p:cNvPr id="85" name="テキスト ボックス 84"/>
            <p:cNvSpPr txBox="1"/>
            <p:nvPr/>
          </p:nvSpPr>
          <p:spPr>
            <a:xfrm>
              <a:off x="6085689" y="5867434"/>
              <a:ext cx="206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Pooling (</a:t>
              </a:r>
              <a:r>
                <a:rPr lang="ja-JP" altLang="en-US" sz="1200" dirty="0"/>
                <a:t>空間プーリング演算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</p:grpSp>
      <p:sp>
        <p:nvSpPr>
          <p:cNvPr id="109" name="テキスト ボックス 108"/>
          <p:cNvSpPr txBox="1"/>
          <p:nvPr/>
        </p:nvSpPr>
        <p:spPr>
          <a:xfrm>
            <a:off x="1087097" y="4935674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右上から左下へと</a:t>
            </a:r>
            <a:endParaRPr kumimoji="1" lang="en-US" altLang="ja-JP" dirty="0"/>
          </a:p>
          <a:p>
            <a:r>
              <a:rPr lang="ja-JP" altLang="en-US" dirty="0"/>
              <a:t>斜め線の特徴が取れている</a:t>
            </a:r>
            <a:endParaRPr kumimoji="1" lang="ja-JP" altLang="en-US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984928" y="1996295"/>
            <a:ext cx="2064348" cy="1516994"/>
            <a:chOff x="527570" y="4810006"/>
            <a:chExt cx="2064348" cy="1516994"/>
          </a:xfrm>
        </p:grpSpPr>
        <p:sp>
          <p:nvSpPr>
            <p:cNvPr id="76" name="テキスト ボックス 75"/>
            <p:cNvSpPr txBox="1"/>
            <p:nvPr/>
          </p:nvSpPr>
          <p:spPr>
            <a:xfrm>
              <a:off x="1102851" y="4810006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特徴マップ</a:t>
              </a:r>
              <a:endParaRPr kumimoji="1" lang="ja-JP" altLang="en-US" sz="1200" dirty="0"/>
            </a:p>
          </p:txBody>
        </p:sp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685" y="5051071"/>
              <a:ext cx="972119" cy="93484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527570" y="6050001"/>
              <a:ext cx="2064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Convolutional(</a:t>
              </a:r>
              <a:r>
                <a:rPr lang="ja-JP" altLang="en-US" sz="1200" dirty="0"/>
                <a:t>畳み込み演算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3471000" y="279620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下図のように数</a:t>
            </a:r>
            <a:r>
              <a:rPr kumimoji="1" lang="en-US" altLang="ja-JP" dirty="0" err="1" smtClean="0"/>
              <a:t>px</a:t>
            </a:r>
            <a:r>
              <a:rPr kumimoji="1" lang="ja-JP" altLang="en-US" dirty="0" smtClean="0"/>
              <a:t>ずつズラしながら黒点の数を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取得し、数の大きさに応じて濃さを変えて記録する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46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実際に画像分類をやってみる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0926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255</Words>
  <Application>Microsoft Macintosh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前回の続きから始めるには？</vt:lpstr>
      <vt:lpstr>従来の画像認識とDeep Learning</vt:lpstr>
      <vt:lpstr>CNNについて</vt:lpstr>
      <vt:lpstr>CNNについて</vt:lpstr>
      <vt:lpstr>CNNについて</vt:lpstr>
      <vt:lpstr>実際に画像分類をやってみる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前回の続きから始めるには？</dc:title>
  <dc:creator>mizofumi0411 mizofumi0411</dc:creator>
  <cp:lastModifiedBy>ミゾコシフミヤ</cp:lastModifiedBy>
  <cp:revision>44</cp:revision>
  <dcterms:created xsi:type="dcterms:W3CDTF">2016-11-17T01:57:40Z</dcterms:created>
  <dcterms:modified xsi:type="dcterms:W3CDTF">2016-11-29T06:17:33Z</dcterms:modified>
</cp:coreProperties>
</file>