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89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9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8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89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14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91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74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80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25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1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67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9B8E6-B8ED-4957-B549-2F16F9CA2FF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4DB0-9C3D-480B-9A06-F37642F30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45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.</a:t>
            </a:r>
            <a:r>
              <a:rPr lang="en-US" altLang="ja-JP" b="1" dirty="0" err="1"/>
              <a:t>prototxt</a:t>
            </a:r>
            <a:r>
              <a:rPr lang="ja-JP" altLang="en-US" b="1" dirty="0"/>
              <a:t>について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8650" y="1367523"/>
            <a:ext cx="86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前資料などで説明した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prototxt</a:t>
            </a:r>
            <a:r>
              <a:rPr kumimoji="1" lang="ja-JP" altLang="en-US" dirty="0"/>
              <a:t>だが、</a:t>
            </a:r>
            <a:r>
              <a:rPr kumimoji="1" lang="en-US" altLang="ja-JP" dirty="0"/>
              <a:t>4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種類がある。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必ず</a:t>
            </a:r>
            <a:r>
              <a:rPr kumimoji="1" lang="en-US" altLang="ja-JP" sz="1200" dirty="0"/>
              <a:t>4</a:t>
            </a:r>
            <a:r>
              <a:rPr kumimoji="1" lang="ja-JP" altLang="en-US" sz="1200" dirty="0"/>
              <a:t>つファイルがあるわけではない</a:t>
            </a:r>
            <a:r>
              <a:rPr kumimoji="1" lang="en-US" altLang="ja-JP" sz="1200" dirty="0"/>
              <a:t>)</a:t>
            </a:r>
            <a:endParaRPr kumimoji="1"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28650" y="1728037"/>
            <a:ext cx="6109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/>
              <a:t>今回はそれぞれの意味、編集方法について解説する。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2323754"/>
            <a:ext cx="8509702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 dirty="0" err="1"/>
              <a:t>つの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prototxt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solver.prototxt</a:t>
            </a:r>
            <a:endParaRPr kumimoji="1" lang="en-US" altLang="ja-JP" dirty="0"/>
          </a:p>
          <a:p>
            <a:pPr lvl="1"/>
            <a:r>
              <a:rPr kumimoji="1" lang="ja-JP" altLang="en-US" sz="1600" dirty="0"/>
              <a:t>ニューラルネットの訓練の元になる。プログラムで言う</a:t>
            </a:r>
            <a:r>
              <a:rPr kumimoji="1" lang="en-US" altLang="ja-JP" sz="1600" dirty="0"/>
              <a:t>main</a:t>
            </a:r>
            <a:r>
              <a:rPr kumimoji="1" lang="ja-JP" altLang="en-US" sz="1600" dirty="0"/>
              <a:t>関数のようなもの。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ここには学習率や学習方法の選択といったパラメータがある。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train.prototxt</a:t>
            </a:r>
            <a:endParaRPr kumimoji="1" lang="en-US" altLang="ja-JP" dirty="0"/>
          </a:p>
          <a:p>
            <a:pPr lvl="1"/>
            <a:r>
              <a:rPr kumimoji="1" lang="ja-JP" altLang="en-US" sz="1600" dirty="0"/>
              <a:t>これは訓練する際に用いる</a:t>
            </a:r>
            <a:r>
              <a:rPr kumimoji="1" lang="en-US" altLang="ja-JP" sz="1600" dirty="0"/>
              <a:t>CNN</a:t>
            </a:r>
            <a:r>
              <a:rPr kumimoji="1" lang="ja-JP" altLang="en-US" sz="1600" dirty="0"/>
              <a:t>の構造が記述されている。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test.prototxt</a:t>
            </a:r>
            <a:endParaRPr kumimoji="1" lang="en-US" altLang="ja-JP" dirty="0"/>
          </a:p>
          <a:p>
            <a:pPr lvl="1"/>
            <a:r>
              <a:rPr kumimoji="1" lang="en-US" altLang="ja-JP" sz="1600" dirty="0" err="1"/>
              <a:t>train.prototxt</a:t>
            </a:r>
            <a:r>
              <a:rPr kumimoji="1" lang="ja-JP" altLang="en-US" sz="1600" dirty="0"/>
              <a:t>と同じく</a:t>
            </a:r>
            <a:r>
              <a:rPr kumimoji="1" lang="en-US" altLang="ja-JP" sz="1600" dirty="0"/>
              <a:t>CNN</a:t>
            </a:r>
            <a:r>
              <a:rPr kumimoji="1" lang="ja-JP" altLang="en-US" sz="1600" dirty="0"/>
              <a:t>の構造が記述されているが、これは訓練の途中にどのくらい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学習が出来ているのかを検証するためのもの。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deploy.prototxt</a:t>
            </a:r>
            <a:endParaRPr kumimoji="1" lang="en-US" altLang="ja-JP" dirty="0"/>
          </a:p>
          <a:p>
            <a:pPr lvl="1"/>
            <a:r>
              <a:rPr kumimoji="1" lang="ja-JP" altLang="en-US" sz="1600" dirty="0"/>
              <a:t>訓練が終わった後、未知のデータを分類する際に用いるネットワークの構造を記述し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ている。いわゆる本番用。ただ、</a:t>
            </a:r>
            <a:r>
              <a:rPr kumimoji="1" lang="en-US" altLang="ja-JP" sz="1600" dirty="0" err="1"/>
              <a:t>train.prototxt</a:t>
            </a:r>
            <a:r>
              <a:rPr kumimoji="1" lang="ja-JP" altLang="en-US" sz="1600" dirty="0"/>
              <a:t>のコピーなので訓練時にはいらない。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89956" y="2651760"/>
            <a:ext cx="8304414" cy="75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9955" y="3452550"/>
            <a:ext cx="8304415" cy="12524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0715" y="5730096"/>
            <a:ext cx="7042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mnist</a:t>
            </a:r>
            <a:r>
              <a:rPr kumimoji="1" lang="ja-JP" altLang="en-US" dirty="0"/>
              <a:t>の例では、</a:t>
            </a:r>
            <a:endParaRPr kumimoji="1" lang="en-US" altLang="ja-JP" dirty="0"/>
          </a:p>
          <a:p>
            <a:r>
              <a:rPr kumimoji="1" lang="en-US" altLang="ja-JP" dirty="0" err="1">
                <a:solidFill>
                  <a:srgbClr val="FF0000"/>
                </a:solidFill>
              </a:rPr>
              <a:t>solver.prototxt</a:t>
            </a:r>
            <a:r>
              <a:rPr kumimoji="1" lang="ja-JP" altLang="en-US" dirty="0"/>
              <a:t>が「</a:t>
            </a:r>
            <a:r>
              <a:rPr kumimoji="1" lang="en-US" altLang="ja-JP" dirty="0" err="1">
                <a:solidFill>
                  <a:srgbClr val="FF0000"/>
                </a:solidFill>
              </a:rPr>
              <a:t>l</a:t>
            </a:r>
            <a:r>
              <a:rPr kumimoji="1" lang="en-US" altLang="ja-JP" dirty="0" err="1">
                <a:solidFill>
                  <a:srgbClr val="FF0000"/>
                </a:solidFill>
              </a:rPr>
              <a:t>enet_solver.prototxt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kumimoji="1" lang="en-US" altLang="ja-JP" dirty="0" err="1">
                <a:solidFill>
                  <a:srgbClr val="00B050"/>
                </a:solidFill>
              </a:rPr>
              <a:t>train.prototxt</a:t>
            </a:r>
            <a:r>
              <a:rPr kumimoji="1" lang="ja-JP" altLang="en-US" dirty="0"/>
              <a:t>と</a:t>
            </a:r>
            <a:r>
              <a:rPr kumimoji="1" lang="en-US" altLang="ja-JP" dirty="0" err="1">
                <a:solidFill>
                  <a:srgbClr val="00B050"/>
                </a:solidFill>
              </a:rPr>
              <a:t>test.prototxt</a:t>
            </a:r>
            <a:r>
              <a:rPr kumimoji="1" lang="ja-JP" altLang="en-US" dirty="0"/>
              <a:t>が「</a:t>
            </a:r>
            <a:r>
              <a:rPr kumimoji="1" lang="en-US" altLang="ja-JP" dirty="0" err="1">
                <a:solidFill>
                  <a:srgbClr val="00B050"/>
                </a:solidFill>
              </a:rPr>
              <a:t>lenet_train_test.prototxt</a:t>
            </a:r>
            <a:r>
              <a:rPr kumimoji="1" lang="ja-JP" altLang="en-US" dirty="0"/>
              <a:t>」　である。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794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train_test.prototxt</a:t>
            </a:r>
            <a:r>
              <a:rPr kumimoji="1" lang="ja-JP" altLang="en-US" dirty="0"/>
              <a:t>の記述法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376" y="15318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誤差関数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7898" y="2330769"/>
            <a:ext cx="243842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layer {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name:”loss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type:”</a:t>
            </a:r>
            <a:r>
              <a:rPr kumimoji="1" lang="en-US" altLang="ja-JP" sz="1400" dirty="0" err="1"/>
              <a:t>SoftmaxWithLoss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bottom:”ip1”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bottom:”label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top:”ip1”</a:t>
            </a:r>
          </a:p>
          <a:p>
            <a:r>
              <a:rPr kumimoji="1" lang="en-US" altLang="ja-JP" sz="1400" dirty="0"/>
              <a:t>}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04054" y="2697638"/>
            <a:ext cx="4762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 err="1"/>
              <a:t>Softmax</a:t>
            </a:r>
            <a:r>
              <a:rPr kumimoji="1" lang="ja-JP" altLang="en-US" sz="1600" dirty="0"/>
              <a:t>を使うため</a:t>
            </a:r>
            <a:r>
              <a:rPr kumimoji="1" lang="en-US" altLang="ja-JP" sz="1600" dirty="0"/>
              <a:t>type</a:t>
            </a:r>
            <a:r>
              <a:rPr kumimoji="1" lang="ja-JP" altLang="en-US" sz="1600" dirty="0"/>
              <a:t>は</a:t>
            </a:r>
            <a:r>
              <a:rPr kumimoji="1" lang="en-US" altLang="ja-JP" sz="1600" dirty="0" err="1"/>
              <a:t>SoftmaxWithLoss</a:t>
            </a:r>
            <a:r>
              <a:rPr kumimoji="1" lang="ja-JP" altLang="en-US" sz="1600" dirty="0"/>
              <a:t>となる</a:t>
            </a:r>
            <a:endParaRPr kumimoji="1" lang="en-US" altLang="ja-JP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58185" y="2951846"/>
            <a:ext cx="6239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bottom</a:t>
            </a:r>
            <a:r>
              <a:rPr kumimoji="1" lang="ja-JP" altLang="en-US" sz="1600" dirty="0"/>
              <a:t>でこの層が受け取るデータ</a:t>
            </a:r>
            <a:endParaRPr kumimoji="1" lang="en-US" altLang="ja-JP" sz="1600" dirty="0"/>
          </a:p>
          <a:p>
            <a:r>
              <a:rPr kumimoji="1" lang="ja-JP" altLang="en-US" sz="1600" dirty="0"/>
              <a:t>今回はネットワークの出力と正解データを比較するため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つある</a:t>
            </a:r>
            <a:endParaRPr kumimoji="1" lang="en-US" altLang="ja-JP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0139" y="3403061"/>
            <a:ext cx="480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top</a:t>
            </a:r>
            <a:r>
              <a:rPr kumimoji="1" lang="ja-JP" altLang="en-US" sz="1600" dirty="0"/>
              <a:t>でこの層が処理した後のデータの名前を設定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83908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実際に編集してみる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" y="2747010"/>
            <a:ext cx="266700" cy="266700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>
            <a:off x="2312883" y="2627168"/>
            <a:ext cx="473825" cy="506384"/>
            <a:chOff x="1778924" y="1970116"/>
            <a:chExt cx="473825" cy="506384"/>
          </a:xfrm>
        </p:grpSpPr>
        <p:sp>
          <p:nvSpPr>
            <p:cNvPr id="5" name="正方形/長方形 4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1769019" y="269569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45829" y="26850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3498006" y="2627168"/>
            <a:ext cx="473825" cy="506384"/>
            <a:chOff x="1778924" y="1970116"/>
            <a:chExt cx="473825" cy="506384"/>
          </a:xfrm>
        </p:grpSpPr>
        <p:sp>
          <p:nvSpPr>
            <p:cNvPr id="11" name="正方形/長方形 10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4139265" y="26850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4691442" y="2627168"/>
            <a:ext cx="473825" cy="506384"/>
            <a:chOff x="1778924" y="1970116"/>
            <a:chExt cx="473825" cy="506384"/>
          </a:xfrm>
        </p:grpSpPr>
        <p:sp>
          <p:nvSpPr>
            <p:cNvPr id="16" name="正方形/長方形 15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5332701" y="26850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5884878" y="2627168"/>
            <a:ext cx="473825" cy="506384"/>
            <a:chOff x="1778924" y="1970116"/>
            <a:chExt cx="473825" cy="506384"/>
          </a:xfrm>
        </p:grpSpPr>
        <p:sp>
          <p:nvSpPr>
            <p:cNvPr id="21" name="正方形/長方形 20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6526137" y="26850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169303" y="229903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2183177" y="2170618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conv1</a:t>
            </a: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4561736" y="2170618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conv2</a:t>
            </a: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3397715" y="216483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pool1</a:t>
            </a: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5790850" y="216483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pool2</a:t>
            </a: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7045063" y="26271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...</a:t>
            </a:r>
          </a:p>
        </p:txBody>
      </p:sp>
      <p:pic>
        <p:nvPicPr>
          <p:cNvPr id="157" name="図 1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6" y="4678931"/>
            <a:ext cx="266700" cy="266700"/>
          </a:xfrm>
          <a:prstGeom prst="rect">
            <a:avLst/>
          </a:prstGeom>
        </p:spPr>
      </p:pic>
      <p:grpSp>
        <p:nvGrpSpPr>
          <p:cNvPr id="158" name="グループ化 157"/>
          <p:cNvGrpSpPr/>
          <p:nvPr/>
        </p:nvGrpSpPr>
        <p:grpSpPr>
          <a:xfrm>
            <a:off x="1464169" y="4559089"/>
            <a:ext cx="473825" cy="506384"/>
            <a:chOff x="1778924" y="1970116"/>
            <a:chExt cx="473825" cy="506384"/>
          </a:xfrm>
        </p:grpSpPr>
        <p:sp>
          <p:nvSpPr>
            <p:cNvPr id="159" name="正方形/長方形 158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" name="テキスト ボックス 161"/>
          <p:cNvSpPr txBox="1"/>
          <p:nvPr/>
        </p:nvSpPr>
        <p:spPr>
          <a:xfrm>
            <a:off x="920305" y="462761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097115" y="461693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164" name="グループ化 163"/>
          <p:cNvGrpSpPr/>
          <p:nvPr/>
        </p:nvGrpSpPr>
        <p:grpSpPr>
          <a:xfrm>
            <a:off x="2649292" y="4559089"/>
            <a:ext cx="473825" cy="506384"/>
            <a:chOff x="1778924" y="1970116"/>
            <a:chExt cx="473825" cy="506384"/>
          </a:xfrm>
        </p:grpSpPr>
        <p:sp>
          <p:nvSpPr>
            <p:cNvPr id="165" name="正方形/長方形 164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8" name="テキスト ボックス 167"/>
          <p:cNvSpPr txBox="1"/>
          <p:nvPr/>
        </p:nvSpPr>
        <p:spPr>
          <a:xfrm>
            <a:off x="3290551" y="461693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169" name="グループ化 168"/>
          <p:cNvGrpSpPr/>
          <p:nvPr/>
        </p:nvGrpSpPr>
        <p:grpSpPr>
          <a:xfrm>
            <a:off x="3842728" y="4559089"/>
            <a:ext cx="473825" cy="506384"/>
            <a:chOff x="1778924" y="1970116"/>
            <a:chExt cx="473825" cy="506384"/>
          </a:xfrm>
        </p:grpSpPr>
        <p:sp>
          <p:nvSpPr>
            <p:cNvPr id="170" name="正方形/長方形 169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4483987" y="461693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174" name="グループ化 173"/>
          <p:cNvGrpSpPr/>
          <p:nvPr/>
        </p:nvGrpSpPr>
        <p:grpSpPr>
          <a:xfrm>
            <a:off x="5036164" y="4559089"/>
            <a:ext cx="473825" cy="506384"/>
            <a:chOff x="1778924" y="1970116"/>
            <a:chExt cx="473825" cy="506384"/>
          </a:xfrm>
        </p:grpSpPr>
        <p:sp>
          <p:nvSpPr>
            <p:cNvPr id="175" name="正方形/長方形 174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8" name="テキスト ボックス 177"/>
          <p:cNvSpPr txBox="1"/>
          <p:nvPr/>
        </p:nvSpPr>
        <p:spPr>
          <a:xfrm>
            <a:off x="5677423" y="461693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320589" y="4230952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1334463" y="4102539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conv1</a:t>
            </a: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3713022" y="4102539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conv2</a:t>
            </a:r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2549001" y="409675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pool1</a:t>
            </a:r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942136" y="409675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pool2</a:t>
            </a:r>
          </a:p>
        </p:txBody>
      </p:sp>
      <p:grpSp>
        <p:nvGrpSpPr>
          <p:cNvPr id="185" name="グループ化 184"/>
          <p:cNvGrpSpPr/>
          <p:nvPr/>
        </p:nvGrpSpPr>
        <p:grpSpPr>
          <a:xfrm>
            <a:off x="6338435" y="4559089"/>
            <a:ext cx="473825" cy="506384"/>
            <a:chOff x="1778924" y="1970116"/>
            <a:chExt cx="473825" cy="506384"/>
          </a:xfrm>
        </p:grpSpPr>
        <p:sp>
          <p:nvSpPr>
            <p:cNvPr id="186" name="正方形/長方形 185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9" name="テキスト ボックス 188"/>
          <p:cNvSpPr txBox="1"/>
          <p:nvPr/>
        </p:nvSpPr>
        <p:spPr>
          <a:xfrm>
            <a:off x="6979694" y="461693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190" name="グループ化 189"/>
          <p:cNvGrpSpPr/>
          <p:nvPr/>
        </p:nvGrpSpPr>
        <p:grpSpPr>
          <a:xfrm>
            <a:off x="7531871" y="4559089"/>
            <a:ext cx="473825" cy="506384"/>
            <a:chOff x="1778924" y="1970116"/>
            <a:chExt cx="473825" cy="506384"/>
          </a:xfrm>
        </p:grpSpPr>
        <p:sp>
          <p:nvSpPr>
            <p:cNvPr id="191" name="正方形/長方形 190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4" name="テキスト ボックス 193"/>
          <p:cNvSpPr txBox="1"/>
          <p:nvPr/>
        </p:nvSpPr>
        <p:spPr>
          <a:xfrm>
            <a:off x="8173130" y="461693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6208729" y="4102539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conv3</a:t>
            </a: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7437843" y="409675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pool3</a:t>
            </a: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8692056" y="455908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...</a:t>
            </a:r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469546" y="18686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変更前の構造</a:t>
            </a:r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469546" y="36669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変更後の構造</a:t>
            </a:r>
          </a:p>
        </p:txBody>
      </p:sp>
      <p:sp>
        <p:nvSpPr>
          <p:cNvPr id="200" name="楕円 199"/>
          <p:cNvSpPr/>
          <p:nvPr/>
        </p:nvSpPr>
        <p:spPr>
          <a:xfrm>
            <a:off x="6084026" y="3636007"/>
            <a:ext cx="2192372" cy="1928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6901689" y="569768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↑増やしてみる</a:t>
            </a:r>
          </a:p>
        </p:txBody>
      </p:sp>
    </p:spTree>
    <p:extLst>
      <p:ext uri="{BB962C8B-B14F-4D97-AF65-F5344CB8AC3E}">
        <p14:creationId xmlns:p14="http://schemas.microsoft.com/office/powerpoint/2010/main" val="133431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実際に編集してみる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628648" y="1690689"/>
            <a:ext cx="1059475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endParaRPr lang="ja-JP" altLang="en-US" sz="1350" dirty="0"/>
          </a:p>
        </p:txBody>
      </p:sp>
      <p:sp>
        <p:nvSpPr>
          <p:cNvPr id="76" name="正方形/長方形 75"/>
          <p:cNvSpPr/>
          <p:nvPr/>
        </p:nvSpPr>
        <p:spPr>
          <a:xfrm>
            <a:off x="628648" y="2208849"/>
            <a:ext cx="1565912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mkdir</a:t>
            </a:r>
            <a:r>
              <a:rPr lang="en-US" altLang="ja-JP" sz="1350" dirty="0"/>
              <a:t> </a:t>
            </a:r>
            <a:r>
              <a:rPr lang="en-US" altLang="ja-JP" sz="1350" dirty="0" err="1"/>
              <a:t>mycnn</a:t>
            </a:r>
            <a:endParaRPr lang="ja-JP" altLang="en-US" sz="1350" dirty="0"/>
          </a:p>
        </p:txBody>
      </p:sp>
      <p:sp>
        <p:nvSpPr>
          <p:cNvPr id="77" name="正方形/長方形 76"/>
          <p:cNvSpPr/>
          <p:nvPr/>
        </p:nvSpPr>
        <p:spPr>
          <a:xfrm>
            <a:off x="628647" y="2727009"/>
            <a:ext cx="4616684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cp</a:t>
            </a:r>
            <a:r>
              <a:rPr lang="en-US" altLang="ja-JP" sz="1350" dirty="0"/>
              <a:t> –r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caffe</a:t>
            </a:r>
            <a:r>
              <a:rPr lang="en-US" altLang="ja-JP" sz="1350" dirty="0"/>
              <a:t>/examples/</a:t>
            </a:r>
            <a:r>
              <a:rPr lang="en-US" altLang="ja-JP" sz="1350" dirty="0" err="1"/>
              <a:t>mnist</a:t>
            </a:r>
            <a:r>
              <a:rPr lang="en-US" altLang="ja-JP" sz="1350" dirty="0"/>
              <a:t>/*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mycnn</a:t>
            </a:r>
            <a:endParaRPr lang="ja-JP" altLang="en-US" sz="1350" dirty="0"/>
          </a:p>
        </p:txBody>
      </p:sp>
      <p:sp>
        <p:nvSpPr>
          <p:cNvPr id="78" name="正方形/長方形 77"/>
          <p:cNvSpPr/>
          <p:nvPr/>
        </p:nvSpPr>
        <p:spPr>
          <a:xfrm>
            <a:off x="628648" y="3245169"/>
            <a:ext cx="1565912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mycnn</a:t>
            </a:r>
            <a:endParaRPr lang="ja-JP" altLang="en-US" sz="1350" dirty="0"/>
          </a:p>
        </p:txBody>
      </p:sp>
      <p:sp>
        <p:nvSpPr>
          <p:cNvPr id="79" name="正方形/長方形 78"/>
          <p:cNvSpPr/>
          <p:nvPr/>
        </p:nvSpPr>
        <p:spPr>
          <a:xfrm>
            <a:off x="628647" y="3763329"/>
            <a:ext cx="2671506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vim </a:t>
            </a:r>
            <a:r>
              <a:rPr lang="en-US" altLang="ja-JP" sz="1350" dirty="0" err="1"/>
              <a:t>lenet_train_test.prototxt</a:t>
            </a:r>
            <a:endParaRPr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9074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実際に編集してみる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6582" y="1366492"/>
            <a:ext cx="210006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layer {</a:t>
            </a:r>
          </a:p>
          <a:p>
            <a:r>
              <a:rPr kumimoji="1" lang="en-US" altLang="ja-JP" sz="1400" dirty="0"/>
              <a:t>	name:”pool2”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type:”Pooling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bottom:”conv2”</a:t>
            </a:r>
          </a:p>
          <a:p>
            <a:r>
              <a:rPr kumimoji="1" lang="en-US" altLang="ja-JP" sz="1400" dirty="0"/>
              <a:t>	top:”pool2”</a:t>
            </a:r>
          </a:p>
          <a:p>
            <a:r>
              <a:rPr kumimoji="1" lang="en-US" altLang="ja-JP" sz="1400" dirty="0"/>
              <a:t> 	</a:t>
            </a:r>
            <a:r>
              <a:rPr kumimoji="1" lang="en-US" altLang="ja-JP" sz="1400" dirty="0" err="1"/>
              <a:t>pool_param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pool: MAX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kernel_size</a:t>
            </a:r>
            <a:r>
              <a:rPr kumimoji="1" lang="en-US" altLang="ja-JP" sz="1400" dirty="0"/>
              <a:t>: 2</a:t>
            </a:r>
          </a:p>
          <a:p>
            <a:r>
              <a:rPr kumimoji="1" lang="en-US" altLang="ja-JP" sz="1400" dirty="0"/>
              <a:t>		stride: 2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}</a:t>
            </a:r>
            <a:endParaRPr kumimoji="1" lang="en-US" altLang="ja-JP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706582" y="1366492"/>
            <a:ext cx="2427316" cy="24622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33898" y="232327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pool2</a:t>
            </a:r>
            <a:r>
              <a:rPr kumimoji="1" lang="ja-JP" altLang="en-US" dirty="0"/>
              <a:t>の部分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8650" y="4399218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この部分に</a:t>
            </a:r>
            <a:r>
              <a:rPr kumimoji="1" lang="en-US" altLang="ja-JP" dirty="0"/>
              <a:t>conv3</a:t>
            </a:r>
            <a:r>
              <a:rPr kumimoji="1" lang="ja-JP" altLang="en-US" dirty="0"/>
              <a:t>を作る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06582" y="4143310"/>
            <a:ext cx="2427316" cy="8811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6" y="6095892"/>
            <a:ext cx="266700" cy="266700"/>
          </a:xfrm>
          <a:prstGeom prst="rect">
            <a:avLst/>
          </a:prstGeom>
        </p:spPr>
      </p:pic>
      <p:grpSp>
        <p:nvGrpSpPr>
          <p:cNvPr id="15" name="グループ化 14"/>
          <p:cNvGrpSpPr/>
          <p:nvPr/>
        </p:nvGrpSpPr>
        <p:grpSpPr>
          <a:xfrm>
            <a:off x="1464169" y="5976050"/>
            <a:ext cx="473825" cy="506384"/>
            <a:chOff x="1778924" y="1970116"/>
            <a:chExt cx="473825" cy="506384"/>
          </a:xfrm>
        </p:grpSpPr>
        <p:sp>
          <p:nvSpPr>
            <p:cNvPr id="16" name="正方形/長方形 15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920305" y="60445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97115" y="603389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2649292" y="5976050"/>
            <a:ext cx="473825" cy="506384"/>
            <a:chOff x="1778924" y="1970116"/>
            <a:chExt cx="473825" cy="506384"/>
          </a:xfrm>
        </p:grpSpPr>
        <p:sp>
          <p:nvSpPr>
            <p:cNvPr id="22" name="正方形/長方形 21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3290551" y="603389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3842728" y="5976050"/>
            <a:ext cx="473825" cy="506384"/>
            <a:chOff x="1778924" y="1970116"/>
            <a:chExt cx="473825" cy="506384"/>
          </a:xfrm>
        </p:grpSpPr>
        <p:sp>
          <p:nvSpPr>
            <p:cNvPr id="27" name="正方形/長方形 26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4483987" y="603389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31" name="グループ化 30"/>
          <p:cNvGrpSpPr/>
          <p:nvPr/>
        </p:nvGrpSpPr>
        <p:grpSpPr>
          <a:xfrm>
            <a:off x="5036164" y="5976050"/>
            <a:ext cx="473825" cy="506384"/>
            <a:chOff x="1778924" y="1970116"/>
            <a:chExt cx="473825" cy="506384"/>
          </a:xfrm>
        </p:grpSpPr>
        <p:sp>
          <p:nvSpPr>
            <p:cNvPr id="32" name="正方形/長方形 31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5677423" y="603389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0589" y="5647913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334463" y="5519500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conv1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3022" y="5519500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conv2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549001" y="551371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pool1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42136" y="551371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pool2</a:t>
            </a:r>
          </a:p>
        </p:txBody>
      </p:sp>
      <p:grpSp>
        <p:nvGrpSpPr>
          <p:cNvPr id="41" name="グループ化 40"/>
          <p:cNvGrpSpPr/>
          <p:nvPr/>
        </p:nvGrpSpPr>
        <p:grpSpPr>
          <a:xfrm>
            <a:off x="6338435" y="5976050"/>
            <a:ext cx="473825" cy="506384"/>
            <a:chOff x="1778924" y="1970116"/>
            <a:chExt cx="473825" cy="506384"/>
          </a:xfrm>
        </p:grpSpPr>
        <p:sp>
          <p:nvSpPr>
            <p:cNvPr id="42" name="正方形/長方形 41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6208729" y="5519500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conv3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96624" y="520224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↓作るレイヤー</a:t>
            </a:r>
          </a:p>
        </p:txBody>
      </p:sp>
      <p:sp>
        <p:nvSpPr>
          <p:cNvPr id="58" name="楕円 57"/>
          <p:cNvSpPr/>
          <p:nvPr/>
        </p:nvSpPr>
        <p:spPr>
          <a:xfrm>
            <a:off x="6127638" y="5485950"/>
            <a:ext cx="860036" cy="1117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63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実際に編集してみる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6582" y="1366492"/>
            <a:ext cx="2764090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layer {</a:t>
            </a:r>
          </a:p>
          <a:p>
            <a:r>
              <a:rPr kumimoji="1" lang="en-US" altLang="ja-JP" sz="1400" dirty="0"/>
              <a:t>	name:”conv3”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type:”Convolution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bottom:”</a:t>
            </a:r>
            <a:r>
              <a:rPr kumimoji="1" lang="en-US" altLang="ja-JP" sz="1400" dirty="0">
                <a:solidFill>
                  <a:schemeClr val="bg1"/>
                </a:solidFill>
              </a:rPr>
              <a:t>pool2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top:”</a:t>
            </a:r>
            <a:r>
              <a:rPr kumimoji="1" lang="en-US" altLang="ja-JP" sz="1400" dirty="0">
                <a:solidFill>
                  <a:schemeClr val="bg1"/>
                </a:solidFill>
              </a:rPr>
              <a:t>conv3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lr_mult</a:t>
            </a:r>
            <a:r>
              <a:rPr kumimoji="1" lang="en-US" altLang="ja-JP" sz="1400" dirty="0"/>
              <a:t>: 1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lr_mult</a:t>
            </a:r>
            <a:r>
              <a:rPr kumimoji="1" lang="en-US" altLang="ja-JP" sz="1400" dirty="0"/>
              <a:t>: 2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 	</a:t>
            </a:r>
            <a:r>
              <a:rPr kumimoji="1" lang="en-US" altLang="ja-JP" sz="1400" dirty="0" err="1"/>
              <a:t>convolution_param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num_output</a:t>
            </a:r>
            <a:r>
              <a:rPr kumimoji="1" lang="en-US" altLang="ja-JP" sz="1400" dirty="0"/>
              <a:t>: 60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kernel_size</a:t>
            </a:r>
            <a:r>
              <a:rPr kumimoji="1" lang="en-US" altLang="ja-JP" sz="1400" dirty="0"/>
              <a:t>: 5</a:t>
            </a:r>
          </a:p>
          <a:p>
            <a:r>
              <a:rPr kumimoji="1" lang="en-US" altLang="ja-JP" sz="1400" dirty="0"/>
              <a:t>		stride: 1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weight_filter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	type: “</a:t>
            </a:r>
            <a:r>
              <a:rPr kumimoji="1" lang="en-US" altLang="ja-JP" sz="1400" dirty="0" err="1"/>
              <a:t>xavier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	}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bias_filter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	type: “constant”</a:t>
            </a:r>
          </a:p>
          <a:p>
            <a:r>
              <a:rPr kumimoji="1" lang="en-US" altLang="ja-JP" sz="1400" dirty="0"/>
              <a:t>		}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}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06582" y="1366492"/>
            <a:ext cx="2842022" cy="52836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07476" y="3705594"/>
            <a:ext cx="14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conv3</a:t>
            </a:r>
            <a:r>
              <a:rPr kumimoji="1" lang="ja-JP" altLang="en-US" dirty="0"/>
              <a:t>の部分</a:t>
            </a:r>
          </a:p>
        </p:txBody>
      </p:sp>
    </p:spTree>
    <p:extLst>
      <p:ext uri="{BB962C8B-B14F-4D97-AF65-F5344CB8AC3E}">
        <p14:creationId xmlns:p14="http://schemas.microsoft.com/office/powerpoint/2010/main" val="257818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実際に編集してみる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17322" y="1366493"/>
            <a:ext cx="2427316" cy="9860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13957" y="1690689"/>
            <a:ext cx="14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conv3</a:t>
            </a:r>
            <a:r>
              <a:rPr kumimoji="1" lang="ja-JP" altLang="en-US" dirty="0"/>
              <a:t>の部分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8650" y="2932608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この部分に</a:t>
            </a:r>
            <a:r>
              <a:rPr lang="en-US" altLang="ja-JP" dirty="0"/>
              <a:t>pool3</a:t>
            </a:r>
            <a:r>
              <a:rPr lang="ja-JP" altLang="en-US" dirty="0"/>
              <a:t>を作る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06582" y="2676699"/>
            <a:ext cx="2427316" cy="8811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06582" y="3882044"/>
            <a:ext cx="2427316" cy="9860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36220" y="420624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ip1</a:t>
            </a:r>
            <a:r>
              <a:rPr kumimoji="1" lang="ja-JP" altLang="en-US" dirty="0"/>
              <a:t>の部分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6" y="6095892"/>
            <a:ext cx="266700" cy="266700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1464169" y="5976050"/>
            <a:ext cx="473825" cy="506384"/>
            <a:chOff x="1778924" y="1970116"/>
            <a:chExt cx="473825" cy="506384"/>
          </a:xfrm>
        </p:grpSpPr>
        <p:sp>
          <p:nvSpPr>
            <p:cNvPr id="15" name="正方形/長方形 14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920305" y="60445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97115" y="603389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2649292" y="5976050"/>
            <a:ext cx="473825" cy="506384"/>
            <a:chOff x="1778924" y="1970116"/>
            <a:chExt cx="473825" cy="506384"/>
          </a:xfrm>
        </p:grpSpPr>
        <p:sp>
          <p:nvSpPr>
            <p:cNvPr id="21" name="正方形/長方形 20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3290551" y="603389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3842728" y="5976050"/>
            <a:ext cx="473825" cy="506384"/>
            <a:chOff x="1778924" y="1970116"/>
            <a:chExt cx="473825" cy="506384"/>
          </a:xfrm>
        </p:grpSpPr>
        <p:sp>
          <p:nvSpPr>
            <p:cNvPr id="26" name="正方形/長方形 25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4483987" y="603389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30" name="グループ化 29"/>
          <p:cNvGrpSpPr/>
          <p:nvPr/>
        </p:nvGrpSpPr>
        <p:grpSpPr>
          <a:xfrm>
            <a:off x="5036164" y="5976050"/>
            <a:ext cx="473825" cy="506384"/>
            <a:chOff x="1778924" y="1970116"/>
            <a:chExt cx="473825" cy="506384"/>
          </a:xfrm>
        </p:grpSpPr>
        <p:sp>
          <p:nvSpPr>
            <p:cNvPr id="31" name="正方形/長方形 30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5677423" y="603389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0589" y="5647913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334463" y="5519500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conv1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713022" y="5519500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conv2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49001" y="551371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pool1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942136" y="551371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pool2</a:t>
            </a:r>
          </a:p>
        </p:txBody>
      </p:sp>
      <p:grpSp>
        <p:nvGrpSpPr>
          <p:cNvPr id="40" name="グループ化 39"/>
          <p:cNvGrpSpPr/>
          <p:nvPr/>
        </p:nvGrpSpPr>
        <p:grpSpPr>
          <a:xfrm>
            <a:off x="6338435" y="5976050"/>
            <a:ext cx="473825" cy="506384"/>
            <a:chOff x="1778924" y="1970116"/>
            <a:chExt cx="473825" cy="506384"/>
          </a:xfrm>
        </p:grpSpPr>
        <p:sp>
          <p:nvSpPr>
            <p:cNvPr id="41" name="正方形/長方形 40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6208729" y="5519500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conv3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232442" y="508387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作るレイヤー↓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09429" y="603389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47" name="グループ化 46"/>
          <p:cNvGrpSpPr/>
          <p:nvPr/>
        </p:nvGrpSpPr>
        <p:grpSpPr>
          <a:xfrm>
            <a:off x="7561606" y="5976050"/>
            <a:ext cx="473825" cy="506384"/>
            <a:chOff x="1778924" y="1970116"/>
            <a:chExt cx="473825" cy="506384"/>
          </a:xfrm>
        </p:grpSpPr>
        <p:sp>
          <p:nvSpPr>
            <p:cNvPr id="48" name="正方形/長方形 47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7467578" y="551371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pool3</a:t>
            </a:r>
          </a:p>
        </p:txBody>
      </p:sp>
      <p:sp>
        <p:nvSpPr>
          <p:cNvPr id="52" name="楕円 51"/>
          <p:cNvSpPr/>
          <p:nvPr/>
        </p:nvSpPr>
        <p:spPr>
          <a:xfrm>
            <a:off x="7391423" y="5485950"/>
            <a:ext cx="860036" cy="1117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37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実際に編集してみる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6582" y="1366492"/>
            <a:ext cx="210006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layer {</a:t>
            </a:r>
          </a:p>
          <a:p>
            <a:r>
              <a:rPr kumimoji="1" lang="en-US" altLang="ja-JP" sz="1400" dirty="0"/>
              <a:t>	name:”pool3”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type:”Pooling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bottom:”</a:t>
            </a:r>
            <a:r>
              <a:rPr kumimoji="1" lang="en-US" altLang="ja-JP" sz="1400" dirty="0">
                <a:solidFill>
                  <a:schemeClr val="bg1"/>
                </a:solidFill>
              </a:rPr>
              <a:t>conv3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top:”</a:t>
            </a:r>
            <a:r>
              <a:rPr kumimoji="1" lang="en-US" altLang="ja-JP" sz="1400" dirty="0">
                <a:solidFill>
                  <a:schemeClr val="bg1"/>
                </a:solidFill>
              </a:rPr>
              <a:t>pool3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 	</a:t>
            </a:r>
            <a:r>
              <a:rPr kumimoji="1" lang="en-US" altLang="ja-JP" sz="1400" dirty="0" err="1"/>
              <a:t>pool_param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pool: MAX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kernel_size</a:t>
            </a:r>
            <a:r>
              <a:rPr kumimoji="1" lang="en-US" altLang="ja-JP" sz="1400" dirty="0"/>
              <a:t>: 2</a:t>
            </a:r>
          </a:p>
          <a:p>
            <a:r>
              <a:rPr kumimoji="1" lang="en-US" altLang="ja-JP" sz="1400" dirty="0"/>
              <a:t>		stride: 2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}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06582" y="1366492"/>
            <a:ext cx="2842022" cy="2648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26536" y="241293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pool3</a:t>
            </a:r>
            <a:r>
              <a:rPr kumimoji="1" lang="ja-JP" altLang="en-US" dirty="0"/>
              <a:t>の部分</a:t>
            </a:r>
          </a:p>
        </p:txBody>
      </p:sp>
    </p:spTree>
    <p:extLst>
      <p:ext uri="{BB962C8B-B14F-4D97-AF65-F5344CB8AC3E}">
        <p14:creationId xmlns:p14="http://schemas.microsoft.com/office/powerpoint/2010/main" val="103813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編集したネットワークの確認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28648" y="1690689"/>
            <a:ext cx="2812821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</a:t>
            </a:r>
            <a:r>
              <a:rPr lang="en-US" altLang="ja-JP" sz="1350" dirty="0"/>
              <a:t>visualize/</a:t>
            </a:r>
            <a:endParaRPr lang="ja-JP" altLang="en-US" sz="1350" dirty="0"/>
          </a:p>
        </p:txBody>
      </p:sp>
      <p:sp>
        <p:nvSpPr>
          <p:cNvPr id="4" name="正方形/長方形 3"/>
          <p:cNvSpPr/>
          <p:nvPr/>
        </p:nvSpPr>
        <p:spPr>
          <a:xfrm>
            <a:off x="628648" y="2267038"/>
            <a:ext cx="2812821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/>
              <a:t>vim visualize_network.sh</a:t>
            </a:r>
            <a:endParaRPr lang="ja-JP" altLang="en-US" sz="135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t="2292" r="28182" b="73818"/>
          <a:stretch/>
        </p:blipFill>
        <p:spPr>
          <a:xfrm>
            <a:off x="628648" y="2843387"/>
            <a:ext cx="7346804" cy="156235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28647" y="4676122"/>
            <a:ext cx="2812821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/>
              <a:t>./visualize_network.sh</a:t>
            </a:r>
            <a:endParaRPr lang="ja-JP" altLang="en-US" sz="135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75452" y="362456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←変更前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75452" y="394442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←変更後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47" y="5373777"/>
            <a:ext cx="490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実行後、</a:t>
            </a:r>
            <a:r>
              <a:rPr kumimoji="1" lang="en-US" altLang="ja-JP" dirty="0"/>
              <a:t>Mac</a:t>
            </a:r>
            <a:r>
              <a:rPr kumimoji="1" lang="ja-JP" altLang="en-US" dirty="0"/>
              <a:t>側で「</a:t>
            </a:r>
            <a:r>
              <a:rPr kumimoji="1" lang="en-US" altLang="ja-JP" dirty="0"/>
              <a:t>network2.png</a:t>
            </a:r>
            <a:r>
              <a:rPr kumimoji="1" lang="ja-JP" altLang="en-US" dirty="0"/>
              <a:t>」を確認する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5599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編集したネットワークの確認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2425" y="1912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変更前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2425" y="4293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変更後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r="30909"/>
          <a:stretch/>
        </p:blipFill>
        <p:spPr>
          <a:xfrm>
            <a:off x="372425" y="2236341"/>
            <a:ext cx="7512632" cy="138822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3" r="24638"/>
          <a:stretch/>
        </p:blipFill>
        <p:spPr>
          <a:xfrm>
            <a:off x="372425" y="4995291"/>
            <a:ext cx="8705073" cy="1073000"/>
          </a:xfrm>
          <a:prstGeom prst="rect">
            <a:avLst/>
          </a:prstGeom>
        </p:spPr>
      </p:pic>
      <p:sp>
        <p:nvSpPr>
          <p:cNvPr id="12" name="楕円 11"/>
          <p:cNvSpPr/>
          <p:nvPr/>
        </p:nvSpPr>
        <p:spPr>
          <a:xfrm>
            <a:off x="5644341" y="4662888"/>
            <a:ext cx="2751513" cy="1117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37299" y="429355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↓ちゃんと増えてる</a:t>
            </a:r>
          </a:p>
        </p:txBody>
      </p:sp>
    </p:spTree>
    <p:extLst>
      <p:ext uri="{BB962C8B-B14F-4D97-AF65-F5344CB8AC3E}">
        <p14:creationId xmlns:p14="http://schemas.microsoft.com/office/powerpoint/2010/main" val="66355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train_test</a:t>
            </a:r>
            <a:r>
              <a:rPr lang="en-US" altLang="ja-JP" dirty="0" err="1"/>
              <a:t>.</a:t>
            </a:r>
            <a:r>
              <a:rPr kumimoji="1" lang="en-US" altLang="ja-JP" dirty="0" err="1"/>
              <a:t>prototxt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237461"/>
            <a:ext cx="266700" cy="266700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1489923" y="3117619"/>
            <a:ext cx="473825" cy="506384"/>
            <a:chOff x="1778924" y="1970116"/>
            <a:chExt cx="473825" cy="506384"/>
          </a:xfrm>
        </p:grpSpPr>
        <p:sp>
          <p:nvSpPr>
            <p:cNvPr id="4" name="正方形/長方形 3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946059" y="318614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22869" y="317546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2675046" y="3117619"/>
            <a:ext cx="473825" cy="506384"/>
            <a:chOff x="1778924" y="1970116"/>
            <a:chExt cx="473825" cy="506384"/>
          </a:xfrm>
        </p:grpSpPr>
        <p:sp>
          <p:nvSpPr>
            <p:cNvPr id="11" name="正方形/長方形 10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316305" y="317546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3868482" y="3117619"/>
            <a:ext cx="473825" cy="506384"/>
            <a:chOff x="1778924" y="1970116"/>
            <a:chExt cx="473825" cy="506384"/>
          </a:xfrm>
        </p:grpSpPr>
        <p:sp>
          <p:nvSpPr>
            <p:cNvPr id="20" name="正方形/長方形 19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4509741" y="317546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5061918" y="3117619"/>
            <a:ext cx="473825" cy="506384"/>
            <a:chOff x="1778924" y="1970116"/>
            <a:chExt cx="473825" cy="506384"/>
          </a:xfrm>
        </p:grpSpPr>
        <p:sp>
          <p:nvSpPr>
            <p:cNvPr id="25" name="正方形/長方形 24"/>
            <p:cNvSpPr/>
            <p:nvPr/>
          </p:nvSpPr>
          <p:spPr>
            <a:xfrm>
              <a:off x="1837113" y="1970116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812175" y="2015490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778924" y="2060864"/>
              <a:ext cx="415636" cy="4156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5703177" y="317546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6509500" y="2584356"/>
            <a:ext cx="522174" cy="1551544"/>
            <a:chOff x="6563475" y="2101917"/>
            <a:chExt cx="522174" cy="1551544"/>
          </a:xfrm>
        </p:grpSpPr>
        <p:sp>
          <p:nvSpPr>
            <p:cNvPr id="29" name="楕円 28"/>
            <p:cNvSpPr/>
            <p:nvPr/>
          </p:nvSpPr>
          <p:spPr>
            <a:xfrm>
              <a:off x="6874625" y="2101917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/>
            <p:cNvSpPr/>
            <p:nvPr/>
          </p:nvSpPr>
          <p:spPr>
            <a:xfrm>
              <a:off x="6874625" y="2437197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/>
            <p:cNvSpPr/>
            <p:nvPr/>
          </p:nvSpPr>
          <p:spPr>
            <a:xfrm>
              <a:off x="6874625" y="2772277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32" name="楕円 31"/>
            <p:cNvSpPr/>
            <p:nvPr/>
          </p:nvSpPr>
          <p:spPr>
            <a:xfrm>
              <a:off x="6874625" y="3107357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6874625" y="3442437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6563475" y="2206625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endCxn id="30" idx="2"/>
            </p:cNvCxnSpPr>
            <p:nvPr/>
          </p:nvCxnSpPr>
          <p:spPr>
            <a:xfrm>
              <a:off x="6563475" y="2202819"/>
              <a:ext cx="311150" cy="3398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>
              <a:endCxn id="31" idx="2"/>
            </p:cNvCxnSpPr>
            <p:nvPr/>
          </p:nvCxnSpPr>
          <p:spPr>
            <a:xfrm>
              <a:off x="6563475" y="2210432"/>
              <a:ext cx="311150" cy="6673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32" idx="2"/>
            </p:cNvCxnSpPr>
            <p:nvPr/>
          </p:nvCxnSpPr>
          <p:spPr>
            <a:xfrm>
              <a:off x="6563475" y="2206625"/>
              <a:ext cx="311150" cy="10062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endCxn id="33" idx="2"/>
            </p:cNvCxnSpPr>
            <p:nvPr/>
          </p:nvCxnSpPr>
          <p:spPr>
            <a:xfrm>
              <a:off x="6563475" y="2206624"/>
              <a:ext cx="311150" cy="13413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563475" y="2542226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endCxn id="29" idx="2"/>
            </p:cNvCxnSpPr>
            <p:nvPr/>
          </p:nvCxnSpPr>
          <p:spPr>
            <a:xfrm flipV="1">
              <a:off x="6563475" y="2207429"/>
              <a:ext cx="311150" cy="3347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endCxn id="31" idx="2"/>
            </p:cNvCxnSpPr>
            <p:nvPr/>
          </p:nvCxnSpPr>
          <p:spPr>
            <a:xfrm>
              <a:off x="6563475" y="2542226"/>
              <a:ext cx="311150" cy="3355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endCxn id="32" idx="2"/>
            </p:cNvCxnSpPr>
            <p:nvPr/>
          </p:nvCxnSpPr>
          <p:spPr>
            <a:xfrm>
              <a:off x="6563475" y="2541744"/>
              <a:ext cx="311150" cy="6711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endCxn id="33" idx="2"/>
            </p:cNvCxnSpPr>
            <p:nvPr/>
          </p:nvCxnSpPr>
          <p:spPr>
            <a:xfrm>
              <a:off x="6563475" y="2545229"/>
              <a:ext cx="311150" cy="10027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6563475" y="2877102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6563475" y="3213421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6563475" y="3547949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endCxn id="29" idx="2"/>
            </p:cNvCxnSpPr>
            <p:nvPr/>
          </p:nvCxnSpPr>
          <p:spPr>
            <a:xfrm flipV="1">
              <a:off x="6563475" y="2207429"/>
              <a:ext cx="311150" cy="6642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endCxn id="30" idx="2"/>
            </p:cNvCxnSpPr>
            <p:nvPr/>
          </p:nvCxnSpPr>
          <p:spPr>
            <a:xfrm flipV="1">
              <a:off x="6563475" y="2542709"/>
              <a:ext cx="311150" cy="3361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>
              <a:endCxn id="32" idx="2"/>
            </p:cNvCxnSpPr>
            <p:nvPr/>
          </p:nvCxnSpPr>
          <p:spPr>
            <a:xfrm>
              <a:off x="6563475" y="2871701"/>
              <a:ext cx="311150" cy="3411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>
              <a:endCxn id="33" idx="2"/>
            </p:cNvCxnSpPr>
            <p:nvPr/>
          </p:nvCxnSpPr>
          <p:spPr>
            <a:xfrm>
              <a:off x="6563475" y="2878894"/>
              <a:ext cx="311150" cy="6690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endCxn id="29" idx="2"/>
            </p:cNvCxnSpPr>
            <p:nvPr/>
          </p:nvCxnSpPr>
          <p:spPr>
            <a:xfrm flipV="1">
              <a:off x="6563475" y="2207429"/>
              <a:ext cx="311150" cy="1005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>
              <a:endCxn id="30" idx="2"/>
            </p:cNvCxnSpPr>
            <p:nvPr/>
          </p:nvCxnSpPr>
          <p:spPr>
            <a:xfrm flipV="1">
              <a:off x="6563475" y="2542709"/>
              <a:ext cx="311150" cy="669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endCxn id="31" idx="2"/>
            </p:cNvCxnSpPr>
            <p:nvPr/>
          </p:nvCxnSpPr>
          <p:spPr>
            <a:xfrm flipV="1">
              <a:off x="6563475" y="2877789"/>
              <a:ext cx="311150" cy="3345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>
              <a:endCxn id="33" idx="2"/>
            </p:cNvCxnSpPr>
            <p:nvPr/>
          </p:nvCxnSpPr>
          <p:spPr>
            <a:xfrm>
              <a:off x="6563475" y="3212317"/>
              <a:ext cx="311150" cy="3356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>
              <a:endCxn id="29" idx="2"/>
            </p:cNvCxnSpPr>
            <p:nvPr/>
          </p:nvCxnSpPr>
          <p:spPr>
            <a:xfrm flipV="1">
              <a:off x="6563475" y="2207429"/>
              <a:ext cx="311150" cy="13405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endCxn id="30" idx="2"/>
            </p:cNvCxnSpPr>
            <p:nvPr/>
          </p:nvCxnSpPr>
          <p:spPr>
            <a:xfrm flipV="1">
              <a:off x="6563475" y="2542709"/>
              <a:ext cx="311150" cy="10014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endCxn id="31" idx="2"/>
            </p:cNvCxnSpPr>
            <p:nvPr/>
          </p:nvCxnSpPr>
          <p:spPr>
            <a:xfrm flipV="1">
              <a:off x="6563475" y="2877789"/>
              <a:ext cx="311150" cy="6689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endCxn id="32" idx="2"/>
            </p:cNvCxnSpPr>
            <p:nvPr/>
          </p:nvCxnSpPr>
          <p:spPr>
            <a:xfrm flipV="1">
              <a:off x="6563475" y="3212869"/>
              <a:ext cx="311150" cy="3324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グループ化 240"/>
          <p:cNvGrpSpPr/>
          <p:nvPr/>
        </p:nvGrpSpPr>
        <p:grpSpPr>
          <a:xfrm>
            <a:off x="7254858" y="2549665"/>
            <a:ext cx="539549" cy="3226323"/>
            <a:chOff x="7254858" y="2183905"/>
            <a:chExt cx="539549" cy="3226323"/>
          </a:xfrm>
        </p:grpSpPr>
        <p:sp>
          <p:nvSpPr>
            <p:cNvPr id="136" name="楕円 135"/>
            <p:cNvSpPr/>
            <p:nvPr/>
          </p:nvSpPr>
          <p:spPr>
            <a:xfrm>
              <a:off x="7583383" y="2183905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/>
            <p:cNvSpPr/>
            <p:nvPr/>
          </p:nvSpPr>
          <p:spPr>
            <a:xfrm>
              <a:off x="7583383" y="2519185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7583383" y="2854265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7583383" y="3189345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7583383" y="3524425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/>
            <p:cNvCxnSpPr/>
            <p:nvPr/>
          </p:nvCxnSpPr>
          <p:spPr>
            <a:xfrm>
              <a:off x="7272233" y="2288613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endCxn id="137" idx="2"/>
            </p:cNvCxnSpPr>
            <p:nvPr/>
          </p:nvCxnSpPr>
          <p:spPr>
            <a:xfrm>
              <a:off x="7272233" y="2284807"/>
              <a:ext cx="311150" cy="3398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endCxn id="138" idx="2"/>
            </p:cNvCxnSpPr>
            <p:nvPr/>
          </p:nvCxnSpPr>
          <p:spPr>
            <a:xfrm>
              <a:off x="7272233" y="2292420"/>
              <a:ext cx="311150" cy="6673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endCxn id="139" idx="2"/>
            </p:cNvCxnSpPr>
            <p:nvPr/>
          </p:nvCxnSpPr>
          <p:spPr>
            <a:xfrm>
              <a:off x="7272233" y="2288613"/>
              <a:ext cx="311150" cy="10062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>
              <a:endCxn id="140" idx="2"/>
            </p:cNvCxnSpPr>
            <p:nvPr/>
          </p:nvCxnSpPr>
          <p:spPr>
            <a:xfrm>
              <a:off x="7272233" y="2288612"/>
              <a:ext cx="311150" cy="13413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7272233" y="2624214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>
              <a:endCxn id="136" idx="2"/>
            </p:cNvCxnSpPr>
            <p:nvPr/>
          </p:nvCxnSpPr>
          <p:spPr>
            <a:xfrm flipV="1">
              <a:off x="7272233" y="2289417"/>
              <a:ext cx="311150" cy="3347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>
              <a:endCxn id="138" idx="2"/>
            </p:cNvCxnSpPr>
            <p:nvPr/>
          </p:nvCxnSpPr>
          <p:spPr>
            <a:xfrm>
              <a:off x="7272233" y="2624214"/>
              <a:ext cx="311150" cy="3355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>
              <a:endCxn id="139" idx="2"/>
            </p:cNvCxnSpPr>
            <p:nvPr/>
          </p:nvCxnSpPr>
          <p:spPr>
            <a:xfrm>
              <a:off x="7272233" y="2623732"/>
              <a:ext cx="311150" cy="6711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>
              <a:endCxn id="140" idx="2"/>
            </p:cNvCxnSpPr>
            <p:nvPr/>
          </p:nvCxnSpPr>
          <p:spPr>
            <a:xfrm>
              <a:off x="7272233" y="2627217"/>
              <a:ext cx="311150" cy="10027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7272233" y="2959090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>
              <a:off x="7272233" y="3295409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>
              <a:off x="7272233" y="3629937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>
              <a:endCxn id="136" idx="2"/>
            </p:cNvCxnSpPr>
            <p:nvPr/>
          </p:nvCxnSpPr>
          <p:spPr>
            <a:xfrm flipV="1">
              <a:off x="7272233" y="2289417"/>
              <a:ext cx="311150" cy="6642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>
              <a:endCxn id="137" idx="2"/>
            </p:cNvCxnSpPr>
            <p:nvPr/>
          </p:nvCxnSpPr>
          <p:spPr>
            <a:xfrm flipV="1">
              <a:off x="7272233" y="2624697"/>
              <a:ext cx="311150" cy="3361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endCxn id="139" idx="2"/>
            </p:cNvCxnSpPr>
            <p:nvPr/>
          </p:nvCxnSpPr>
          <p:spPr>
            <a:xfrm>
              <a:off x="7272233" y="2953689"/>
              <a:ext cx="311150" cy="3411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>
              <a:endCxn id="140" idx="2"/>
            </p:cNvCxnSpPr>
            <p:nvPr/>
          </p:nvCxnSpPr>
          <p:spPr>
            <a:xfrm>
              <a:off x="7272233" y="2960882"/>
              <a:ext cx="311150" cy="6690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endCxn id="136" idx="2"/>
            </p:cNvCxnSpPr>
            <p:nvPr/>
          </p:nvCxnSpPr>
          <p:spPr>
            <a:xfrm flipV="1">
              <a:off x="7272233" y="2289417"/>
              <a:ext cx="311150" cy="1005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>
              <a:endCxn id="137" idx="2"/>
            </p:cNvCxnSpPr>
            <p:nvPr/>
          </p:nvCxnSpPr>
          <p:spPr>
            <a:xfrm flipV="1">
              <a:off x="7272233" y="2624697"/>
              <a:ext cx="311150" cy="669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>
              <a:endCxn id="138" idx="2"/>
            </p:cNvCxnSpPr>
            <p:nvPr/>
          </p:nvCxnSpPr>
          <p:spPr>
            <a:xfrm flipV="1">
              <a:off x="7272233" y="2959777"/>
              <a:ext cx="311150" cy="3345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>
              <a:endCxn id="140" idx="2"/>
            </p:cNvCxnSpPr>
            <p:nvPr/>
          </p:nvCxnSpPr>
          <p:spPr>
            <a:xfrm>
              <a:off x="7272233" y="3294305"/>
              <a:ext cx="311150" cy="3356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>
              <a:endCxn id="136" idx="2"/>
            </p:cNvCxnSpPr>
            <p:nvPr/>
          </p:nvCxnSpPr>
          <p:spPr>
            <a:xfrm flipV="1">
              <a:off x="7272233" y="2289417"/>
              <a:ext cx="311150" cy="13405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>
              <a:endCxn id="137" idx="2"/>
            </p:cNvCxnSpPr>
            <p:nvPr/>
          </p:nvCxnSpPr>
          <p:spPr>
            <a:xfrm flipV="1">
              <a:off x="7272233" y="2624697"/>
              <a:ext cx="311150" cy="10014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>
              <a:endCxn id="138" idx="2"/>
            </p:cNvCxnSpPr>
            <p:nvPr/>
          </p:nvCxnSpPr>
          <p:spPr>
            <a:xfrm flipV="1">
              <a:off x="7272233" y="2959777"/>
              <a:ext cx="311150" cy="6689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>
              <a:endCxn id="139" idx="2"/>
            </p:cNvCxnSpPr>
            <p:nvPr/>
          </p:nvCxnSpPr>
          <p:spPr>
            <a:xfrm flipV="1">
              <a:off x="7272233" y="3294857"/>
              <a:ext cx="311150" cy="3324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楕円 165"/>
            <p:cNvSpPr/>
            <p:nvPr/>
          </p:nvSpPr>
          <p:spPr>
            <a:xfrm>
              <a:off x="7583383" y="3858684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楕円 166"/>
            <p:cNvSpPr/>
            <p:nvPr/>
          </p:nvSpPr>
          <p:spPr>
            <a:xfrm>
              <a:off x="7583383" y="4193964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楕円 167"/>
            <p:cNvSpPr/>
            <p:nvPr/>
          </p:nvSpPr>
          <p:spPr>
            <a:xfrm>
              <a:off x="7583383" y="4529044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169" name="楕円 168"/>
            <p:cNvSpPr/>
            <p:nvPr/>
          </p:nvSpPr>
          <p:spPr>
            <a:xfrm>
              <a:off x="7583383" y="4864124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楕円 169"/>
            <p:cNvSpPr/>
            <p:nvPr/>
          </p:nvSpPr>
          <p:spPr>
            <a:xfrm>
              <a:off x="7583383" y="5199204"/>
              <a:ext cx="211024" cy="211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1" name="直線コネクタ 170"/>
            <p:cNvCxnSpPr/>
            <p:nvPr/>
          </p:nvCxnSpPr>
          <p:spPr>
            <a:xfrm>
              <a:off x="7260650" y="3963398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>
              <a:off x="7260650" y="3959592"/>
              <a:ext cx="311150" cy="3398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>
              <a:off x="7260650" y="3967205"/>
              <a:ext cx="311150" cy="6673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>
            <a:xfrm>
              <a:off x="7260650" y="3963398"/>
              <a:ext cx="311150" cy="10062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7260650" y="3963397"/>
              <a:ext cx="311150" cy="13413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>
              <a:off x="7260650" y="4298999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 flipV="1">
              <a:off x="7260650" y="3964202"/>
              <a:ext cx="311150" cy="3347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>
              <a:off x="7260650" y="4298999"/>
              <a:ext cx="311150" cy="3355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/>
            <p:cNvCxnSpPr/>
            <p:nvPr/>
          </p:nvCxnSpPr>
          <p:spPr>
            <a:xfrm>
              <a:off x="7260650" y="4298517"/>
              <a:ext cx="311150" cy="6711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/>
            <p:cNvCxnSpPr/>
            <p:nvPr/>
          </p:nvCxnSpPr>
          <p:spPr>
            <a:xfrm>
              <a:off x="7260650" y="4302002"/>
              <a:ext cx="311150" cy="10027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>
              <a:off x="7260650" y="4633875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/>
            <p:nvPr/>
          </p:nvCxnSpPr>
          <p:spPr>
            <a:xfrm>
              <a:off x="7260650" y="4970194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/>
            <p:nvPr/>
          </p:nvCxnSpPr>
          <p:spPr>
            <a:xfrm>
              <a:off x="7260650" y="5304722"/>
              <a:ext cx="3111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コネクタ 183"/>
            <p:cNvCxnSpPr/>
            <p:nvPr/>
          </p:nvCxnSpPr>
          <p:spPr>
            <a:xfrm flipV="1">
              <a:off x="7260650" y="3964202"/>
              <a:ext cx="311150" cy="6642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 flipV="1">
              <a:off x="7260650" y="4299482"/>
              <a:ext cx="311150" cy="3361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>
              <a:off x="7260650" y="4628474"/>
              <a:ext cx="311150" cy="3411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7260650" y="4635667"/>
              <a:ext cx="311150" cy="6690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V="1">
              <a:off x="7260650" y="3964202"/>
              <a:ext cx="311150" cy="1005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V="1">
              <a:off x="7260650" y="4299482"/>
              <a:ext cx="311150" cy="669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 flipV="1">
              <a:off x="7260650" y="4634562"/>
              <a:ext cx="311150" cy="3345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/>
            <p:cNvCxnSpPr/>
            <p:nvPr/>
          </p:nvCxnSpPr>
          <p:spPr>
            <a:xfrm>
              <a:off x="7260650" y="4969090"/>
              <a:ext cx="311150" cy="3356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/>
            <p:nvPr/>
          </p:nvCxnSpPr>
          <p:spPr>
            <a:xfrm flipV="1">
              <a:off x="7260650" y="3964202"/>
              <a:ext cx="311150" cy="13405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 flipV="1">
              <a:off x="7260650" y="4299482"/>
              <a:ext cx="311150" cy="10014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/>
            <p:cNvCxnSpPr/>
            <p:nvPr/>
          </p:nvCxnSpPr>
          <p:spPr>
            <a:xfrm flipV="1">
              <a:off x="7260650" y="4634562"/>
              <a:ext cx="311150" cy="6689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/>
            <p:nvPr/>
          </p:nvCxnSpPr>
          <p:spPr>
            <a:xfrm flipV="1">
              <a:off x="7260650" y="4969642"/>
              <a:ext cx="311150" cy="3324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コネクタ 195"/>
            <p:cNvCxnSpPr>
              <a:endCxn id="140" idx="2"/>
            </p:cNvCxnSpPr>
            <p:nvPr/>
          </p:nvCxnSpPr>
          <p:spPr>
            <a:xfrm flipV="1">
              <a:off x="7260650" y="3629937"/>
              <a:ext cx="322733" cy="332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>
              <a:endCxn id="139" idx="2"/>
            </p:cNvCxnSpPr>
            <p:nvPr/>
          </p:nvCxnSpPr>
          <p:spPr>
            <a:xfrm flipV="1">
              <a:off x="7254858" y="3294857"/>
              <a:ext cx="328525" cy="6712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>
              <a:endCxn id="138" idx="2"/>
            </p:cNvCxnSpPr>
            <p:nvPr/>
          </p:nvCxnSpPr>
          <p:spPr>
            <a:xfrm flipV="1">
              <a:off x="7254858" y="2959777"/>
              <a:ext cx="328525" cy="10014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>
              <a:endCxn id="137" idx="2"/>
            </p:cNvCxnSpPr>
            <p:nvPr/>
          </p:nvCxnSpPr>
          <p:spPr>
            <a:xfrm flipV="1">
              <a:off x="7262055" y="2624697"/>
              <a:ext cx="321328" cy="13387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/>
            <p:cNvCxnSpPr>
              <a:endCxn id="136" idx="2"/>
            </p:cNvCxnSpPr>
            <p:nvPr/>
          </p:nvCxnSpPr>
          <p:spPr>
            <a:xfrm flipV="1">
              <a:off x="7262055" y="2289417"/>
              <a:ext cx="321328" cy="167405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/>
            <p:cNvCxnSpPr>
              <a:endCxn id="140" idx="2"/>
            </p:cNvCxnSpPr>
            <p:nvPr/>
          </p:nvCxnSpPr>
          <p:spPr>
            <a:xfrm flipV="1">
              <a:off x="7272233" y="3629937"/>
              <a:ext cx="311150" cy="6738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>
              <a:endCxn id="139" idx="2"/>
            </p:cNvCxnSpPr>
            <p:nvPr/>
          </p:nvCxnSpPr>
          <p:spPr>
            <a:xfrm flipV="1">
              <a:off x="7272233" y="3294857"/>
              <a:ext cx="311150" cy="10014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コネクタ 215"/>
            <p:cNvCxnSpPr>
              <a:endCxn id="138" idx="2"/>
            </p:cNvCxnSpPr>
            <p:nvPr/>
          </p:nvCxnSpPr>
          <p:spPr>
            <a:xfrm flipV="1">
              <a:off x="7262055" y="2959777"/>
              <a:ext cx="321328" cy="13391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>
              <a:endCxn id="137" idx="2"/>
            </p:cNvCxnSpPr>
            <p:nvPr/>
          </p:nvCxnSpPr>
          <p:spPr>
            <a:xfrm flipV="1">
              <a:off x="7254858" y="2624697"/>
              <a:ext cx="328525" cy="167423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endCxn id="136" idx="2"/>
            </p:cNvCxnSpPr>
            <p:nvPr/>
          </p:nvCxnSpPr>
          <p:spPr>
            <a:xfrm flipV="1">
              <a:off x="7262055" y="2289417"/>
              <a:ext cx="321328" cy="20125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/>
            <p:cNvCxnSpPr>
              <a:stCxn id="166" idx="2"/>
            </p:cNvCxnSpPr>
            <p:nvPr/>
          </p:nvCxnSpPr>
          <p:spPr>
            <a:xfrm flipH="1" flipV="1">
              <a:off x="7272233" y="3631873"/>
              <a:ext cx="311150" cy="3323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コネクタ 227"/>
            <p:cNvCxnSpPr>
              <a:stCxn id="167" idx="2"/>
            </p:cNvCxnSpPr>
            <p:nvPr/>
          </p:nvCxnSpPr>
          <p:spPr>
            <a:xfrm flipH="1" flipV="1">
              <a:off x="7272233" y="3639531"/>
              <a:ext cx="311150" cy="6599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コネクタ 230"/>
            <p:cNvCxnSpPr>
              <a:stCxn id="168" idx="2"/>
            </p:cNvCxnSpPr>
            <p:nvPr/>
          </p:nvCxnSpPr>
          <p:spPr>
            <a:xfrm flipH="1" flipV="1">
              <a:off x="7272233" y="3625617"/>
              <a:ext cx="311150" cy="10089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>
              <a:stCxn id="169" idx="2"/>
            </p:cNvCxnSpPr>
            <p:nvPr/>
          </p:nvCxnSpPr>
          <p:spPr>
            <a:xfrm flipH="1" flipV="1">
              <a:off x="7272233" y="3625611"/>
              <a:ext cx="311150" cy="13440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>
              <a:stCxn id="170" idx="2"/>
            </p:cNvCxnSpPr>
            <p:nvPr/>
          </p:nvCxnSpPr>
          <p:spPr>
            <a:xfrm flipH="1" flipV="1">
              <a:off x="7272233" y="3627127"/>
              <a:ext cx="311150" cy="16775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2" name="直線コネクタ 241"/>
          <p:cNvCxnSpPr/>
          <p:nvPr/>
        </p:nvCxnSpPr>
        <p:spPr>
          <a:xfrm>
            <a:off x="7794407" y="2658180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>
            <a:off x="7794407" y="2989492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7794407" y="3323488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>
          <a:xfrm>
            <a:off x="7794407" y="3654800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/>
          <p:nvPr/>
        </p:nvCxnSpPr>
        <p:spPr>
          <a:xfrm>
            <a:off x="7794407" y="3993028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7794407" y="4324340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7794407" y="4658336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/>
          <p:cNvCxnSpPr/>
          <p:nvPr/>
        </p:nvCxnSpPr>
        <p:spPr>
          <a:xfrm>
            <a:off x="7794407" y="4989648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>
          <a:xfrm>
            <a:off x="7794407" y="5336413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7794407" y="5667725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テキスト ボックス 251"/>
          <p:cNvSpPr txBox="1"/>
          <p:nvPr/>
        </p:nvSpPr>
        <p:spPr>
          <a:xfrm>
            <a:off x="8072385" y="2408190"/>
            <a:ext cx="340158" cy="390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kumimoji="1" lang="en-US" altLang="ja-JP" sz="2400" dirty="0"/>
              <a:t>0</a:t>
            </a:r>
          </a:p>
          <a:p>
            <a:pPr>
              <a:lnSpc>
                <a:spcPts val="2700"/>
              </a:lnSpc>
            </a:pPr>
            <a:r>
              <a:rPr kumimoji="1" lang="en-US" altLang="ja-JP" sz="2400" dirty="0"/>
              <a:t>1</a:t>
            </a:r>
          </a:p>
          <a:p>
            <a:pPr>
              <a:lnSpc>
                <a:spcPts val="2700"/>
              </a:lnSpc>
            </a:pPr>
            <a:r>
              <a:rPr kumimoji="1" lang="en-US" altLang="ja-JP" sz="2400" dirty="0"/>
              <a:t>2</a:t>
            </a:r>
          </a:p>
          <a:p>
            <a:pPr>
              <a:lnSpc>
                <a:spcPts val="2700"/>
              </a:lnSpc>
            </a:pPr>
            <a:r>
              <a:rPr kumimoji="1" lang="en-US" altLang="ja-JP" sz="2400" dirty="0"/>
              <a:t>3</a:t>
            </a:r>
          </a:p>
          <a:p>
            <a:pPr>
              <a:lnSpc>
                <a:spcPts val="2700"/>
              </a:lnSpc>
            </a:pPr>
            <a:r>
              <a:rPr kumimoji="1" lang="en-US" altLang="ja-JP" sz="2400" dirty="0"/>
              <a:t>4</a:t>
            </a:r>
          </a:p>
          <a:p>
            <a:pPr>
              <a:lnSpc>
                <a:spcPts val="2700"/>
              </a:lnSpc>
            </a:pPr>
            <a:r>
              <a:rPr kumimoji="1" lang="en-US" altLang="ja-JP" sz="2400" dirty="0"/>
              <a:t>5</a:t>
            </a:r>
          </a:p>
          <a:p>
            <a:pPr>
              <a:lnSpc>
                <a:spcPts val="2700"/>
              </a:lnSpc>
            </a:pPr>
            <a:r>
              <a:rPr kumimoji="1" lang="en-US" altLang="ja-JP" sz="2400" dirty="0"/>
              <a:t>6</a:t>
            </a:r>
          </a:p>
          <a:p>
            <a:pPr>
              <a:lnSpc>
                <a:spcPts val="2700"/>
              </a:lnSpc>
            </a:pPr>
            <a:r>
              <a:rPr kumimoji="1" lang="en-US" altLang="ja-JP" sz="2400" dirty="0"/>
              <a:t>7</a:t>
            </a:r>
          </a:p>
          <a:p>
            <a:pPr>
              <a:lnSpc>
                <a:spcPts val="2700"/>
              </a:lnSpc>
            </a:pPr>
            <a:r>
              <a:rPr kumimoji="1" lang="en-US" altLang="ja-JP" sz="2400" dirty="0"/>
              <a:t>8</a:t>
            </a:r>
          </a:p>
          <a:p>
            <a:pPr>
              <a:lnSpc>
                <a:spcPts val="2700"/>
              </a:lnSpc>
            </a:pPr>
            <a:r>
              <a:rPr kumimoji="1" lang="en-US" altLang="ja-JP" sz="2400" dirty="0"/>
              <a:t>9</a:t>
            </a:r>
          </a:p>
          <a:p>
            <a:pPr>
              <a:lnSpc>
                <a:spcPts val="2700"/>
              </a:lnSpc>
            </a:pPr>
            <a:endParaRPr kumimoji="1" lang="ja-JP" altLang="en-US" sz="2400" dirty="0"/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346343" y="2789482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1360217" y="2281235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conv1</a:t>
            </a:r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3738776" y="2281235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conv2</a:t>
            </a:r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2574755" y="227545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pool1</a:t>
            </a: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4967890" y="227545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pool2</a:t>
            </a:r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1322413" y="2566795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+mj-ea"/>
                <a:ea typeface="+mj-ea"/>
              </a:rPr>
              <a:t>size 5×5</a:t>
            </a:r>
          </a:p>
          <a:p>
            <a:pPr algn="ctr"/>
            <a:r>
              <a:rPr kumimoji="1" lang="en-US" altLang="ja-JP" sz="1200" dirty="0">
                <a:latin typeface="+mj-ea"/>
                <a:ea typeface="+mj-ea"/>
              </a:rPr>
              <a:t>20</a:t>
            </a:r>
            <a:r>
              <a:rPr kumimoji="1" lang="ja-JP" altLang="en-US" sz="1200" dirty="0">
                <a:latin typeface="+mj-ea"/>
                <a:ea typeface="+mj-ea"/>
              </a:rPr>
              <a:t>枚</a:t>
            </a:r>
          </a:p>
        </p:txBody>
      </p:sp>
      <p:sp>
        <p:nvSpPr>
          <p:cNvPr id="259" name="テキスト ボックス 258"/>
          <p:cNvSpPr txBox="1"/>
          <p:nvPr/>
        </p:nvSpPr>
        <p:spPr>
          <a:xfrm>
            <a:off x="2545517" y="265688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+mj-ea"/>
                <a:ea typeface="+mj-ea"/>
              </a:rPr>
              <a:t>Size 5×5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3684080" y="258053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+mj-ea"/>
                <a:ea typeface="+mj-ea"/>
              </a:rPr>
              <a:t>size 5×5</a:t>
            </a:r>
          </a:p>
          <a:p>
            <a:pPr algn="ctr"/>
            <a:r>
              <a:rPr kumimoji="1" lang="en-US" altLang="ja-JP" sz="1200" dirty="0">
                <a:latin typeface="+mj-ea"/>
                <a:ea typeface="+mj-ea"/>
              </a:rPr>
              <a:t>50</a:t>
            </a:r>
            <a:r>
              <a:rPr kumimoji="1" lang="ja-JP" altLang="en-US" sz="1200" dirty="0">
                <a:latin typeface="+mj-ea"/>
                <a:ea typeface="+mj-ea"/>
              </a:rPr>
              <a:t>枚</a:t>
            </a: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4907184" y="2670621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+mj-ea"/>
                <a:ea typeface="+mj-ea"/>
              </a:rPr>
              <a:t>Size 5×5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7450689" y="20476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ip2</a:t>
            </a:r>
          </a:p>
        </p:txBody>
      </p:sp>
      <p:sp>
        <p:nvSpPr>
          <p:cNvPr id="263" name="テキスト ボックス 262"/>
          <p:cNvSpPr txBox="1"/>
          <p:nvPr/>
        </p:nvSpPr>
        <p:spPr>
          <a:xfrm>
            <a:off x="6579269" y="20733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ip1</a:t>
            </a:r>
          </a:p>
        </p:txBody>
      </p:sp>
      <p:sp>
        <p:nvSpPr>
          <p:cNvPr id="264" name="テキスト ボックス 263"/>
          <p:cNvSpPr txBox="1"/>
          <p:nvPr/>
        </p:nvSpPr>
        <p:spPr>
          <a:xfrm>
            <a:off x="6525568" y="234613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+mj-ea"/>
                <a:ea typeface="+mj-ea"/>
              </a:rPr>
              <a:t>500</a:t>
            </a:r>
            <a:r>
              <a:rPr kumimoji="1" lang="ja-JP" altLang="en-US" sz="1200" dirty="0">
                <a:latin typeface="+mj-ea"/>
                <a:ea typeface="+mj-ea"/>
              </a:rPr>
              <a:t>個</a:t>
            </a:r>
          </a:p>
        </p:txBody>
      </p:sp>
      <p:sp>
        <p:nvSpPr>
          <p:cNvPr id="265" name="テキスト ボックス 264"/>
          <p:cNvSpPr txBox="1"/>
          <p:nvPr/>
        </p:nvSpPr>
        <p:spPr>
          <a:xfrm>
            <a:off x="7437864" y="2305363"/>
            <a:ext cx="502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+mj-ea"/>
                <a:ea typeface="+mj-ea"/>
              </a:rPr>
              <a:t>10</a:t>
            </a:r>
            <a:r>
              <a:rPr kumimoji="1" lang="ja-JP" altLang="en-US" sz="1200" dirty="0">
                <a:latin typeface="+mj-ea"/>
                <a:ea typeface="+mj-ea"/>
              </a:rPr>
              <a:t>個</a:t>
            </a:r>
          </a:p>
        </p:txBody>
      </p:sp>
      <p:sp>
        <p:nvSpPr>
          <p:cNvPr id="266" name="テキスト ボックス 265"/>
          <p:cNvSpPr txBox="1"/>
          <p:nvPr/>
        </p:nvSpPr>
        <p:spPr>
          <a:xfrm>
            <a:off x="621503" y="3976687"/>
            <a:ext cx="56813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層の</a:t>
            </a:r>
            <a:r>
              <a:rPr kumimoji="1" lang="en-US" altLang="ja-JP" dirty="0"/>
              <a:t>20,50</a:t>
            </a:r>
            <a:r>
              <a:rPr kumimoji="1" lang="ja-JP" altLang="en-US" dirty="0"/>
              <a:t>といった数値は理論で求める物ではない。</a:t>
            </a:r>
            <a:endParaRPr kumimoji="1" lang="en-US" altLang="ja-JP" dirty="0"/>
          </a:p>
          <a:p>
            <a:r>
              <a:rPr kumimoji="1" lang="ja-JP" altLang="en-US" dirty="0"/>
              <a:t>自分で弄って試してみるもの。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ip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InnerProduct</a:t>
            </a:r>
            <a:r>
              <a:rPr kumimoji="1" lang="en-US" altLang="ja-JP" dirty="0"/>
              <a:t>)</a:t>
            </a:r>
            <a:r>
              <a:rPr kumimoji="1" lang="ja-JP" altLang="en-US" dirty="0"/>
              <a:t>層は「全結合層」という。</a:t>
            </a:r>
            <a:endParaRPr kumimoji="1" lang="en-US" altLang="ja-JP" dirty="0"/>
          </a:p>
          <a:p>
            <a:r>
              <a:rPr kumimoji="1" lang="en-US" altLang="ja-JP" dirty="0"/>
              <a:t>ip1</a:t>
            </a:r>
            <a:r>
              <a:rPr kumimoji="1" lang="ja-JP" altLang="en-US" dirty="0"/>
              <a:t>層では、</a:t>
            </a:r>
            <a:r>
              <a:rPr kumimoji="1" lang="en-US" altLang="ja-JP" dirty="0" err="1"/>
              <a:t>num_output</a:t>
            </a:r>
            <a:r>
              <a:rPr kumimoji="1" lang="ja-JP" altLang="en-US" dirty="0"/>
              <a:t>が</a:t>
            </a:r>
            <a:r>
              <a:rPr kumimoji="1" lang="en-US" altLang="ja-JP" dirty="0"/>
              <a:t>500</a:t>
            </a:r>
            <a:r>
              <a:rPr kumimoji="1" lang="ja-JP" altLang="en-US" dirty="0"/>
              <a:t>と設定されている。</a:t>
            </a:r>
            <a:endParaRPr kumimoji="1" lang="en-US" altLang="ja-JP" dirty="0"/>
          </a:p>
          <a:p>
            <a:r>
              <a:rPr kumimoji="1" lang="ja-JP" altLang="en-US" dirty="0"/>
              <a:t>あまり大きいと過学習を起こしてしまうため注意。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ip2</a:t>
            </a:r>
            <a:r>
              <a:rPr kumimoji="1" lang="ja-JP" altLang="en-US" dirty="0"/>
              <a:t>層では分類したい数（今回は</a:t>
            </a:r>
            <a:r>
              <a:rPr kumimoji="1" lang="en-US" altLang="ja-JP" dirty="0"/>
              <a:t>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9</a:t>
            </a:r>
            <a:r>
              <a:rPr kumimoji="1" lang="ja-JP" altLang="en-US" dirty="0"/>
              <a:t>の</a:t>
            </a:r>
            <a:r>
              <a:rPr kumimoji="1" lang="en-US" altLang="ja-JP" dirty="0"/>
              <a:t>10</a:t>
            </a:r>
            <a:r>
              <a:rPr kumimoji="1" lang="ja-JP" altLang="en-US" dirty="0"/>
              <a:t>個）</a:t>
            </a:r>
            <a:endParaRPr kumimoji="1" lang="en-US" altLang="ja-JP" dirty="0"/>
          </a:p>
          <a:p>
            <a:r>
              <a:rPr kumimoji="1" lang="ja-JP" altLang="en-US" dirty="0"/>
              <a:t>に合わせて出力数を決めている。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357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train_test.prototxt</a:t>
            </a:r>
            <a:r>
              <a:rPr kumimoji="1" lang="ja-JP" altLang="en-US" dirty="0"/>
              <a:t>の記述法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7898" y="1690689"/>
            <a:ext cx="159941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name:””</a:t>
            </a:r>
          </a:p>
          <a:p>
            <a:r>
              <a:rPr kumimoji="1" lang="en-US" altLang="ja-JP" dirty="0"/>
              <a:t>layer {</a:t>
            </a:r>
          </a:p>
          <a:p>
            <a:r>
              <a:rPr kumimoji="1" lang="en-US" altLang="ja-JP" dirty="0"/>
              <a:t>	name:””</a:t>
            </a:r>
          </a:p>
          <a:p>
            <a:r>
              <a:rPr kumimoji="1" lang="en-US" altLang="ja-JP" dirty="0"/>
              <a:t>	type:””</a:t>
            </a:r>
          </a:p>
          <a:p>
            <a:r>
              <a:rPr kumimoji="1" lang="en-US" altLang="ja-JP" dirty="0"/>
              <a:t>	bottom:””</a:t>
            </a:r>
          </a:p>
          <a:p>
            <a:r>
              <a:rPr kumimoji="1" lang="en-US" altLang="ja-JP" dirty="0"/>
              <a:t>	top:””</a:t>
            </a:r>
          </a:p>
          <a:p>
            <a:r>
              <a:rPr kumimoji="1" lang="en-US" altLang="ja-JP" dirty="0"/>
              <a:t>}</a:t>
            </a:r>
          </a:p>
          <a:p>
            <a:r>
              <a:rPr kumimoji="1" lang="en-US" altLang="ja-JP" dirty="0"/>
              <a:t>layer {</a:t>
            </a:r>
          </a:p>
          <a:p>
            <a:r>
              <a:rPr kumimoji="1" lang="en-US" altLang="ja-JP" dirty="0"/>
              <a:t>	name:””</a:t>
            </a:r>
          </a:p>
          <a:p>
            <a:r>
              <a:rPr kumimoji="1" lang="en-US" altLang="ja-JP" dirty="0"/>
              <a:t>	type:””</a:t>
            </a:r>
          </a:p>
          <a:p>
            <a:r>
              <a:rPr kumimoji="1" lang="en-US" altLang="ja-JP" dirty="0"/>
              <a:t>	bottom:””</a:t>
            </a:r>
          </a:p>
          <a:p>
            <a:r>
              <a:rPr kumimoji="1" lang="en-US" altLang="ja-JP" dirty="0"/>
              <a:t>	top:””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…..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03614" y="1690689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←ネットワーク全体の名前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47898" y="2043395"/>
            <a:ext cx="1599412" cy="1599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47898" y="3699801"/>
            <a:ext cx="1599412" cy="1599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4764" y="2726575"/>
            <a:ext cx="5985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 入力、畳み込み、プーリング、全結合、誤差などの層</a:t>
            </a:r>
            <a:endParaRPr kumimoji="1" lang="en-US" altLang="ja-JP" dirty="0"/>
          </a:p>
          <a:p>
            <a:r>
              <a:rPr kumimoji="1" lang="ja-JP" altLang="en-US" dirty="0"/>
              <a:t>はすべて</a:t>
            </a:r>
            <a:r>
              <a:rPr kumimoji="1" lang="en-US" altLang="ja-JP" dirty="0"/>
              <a:t>layer</a:t>
            </a:r>
            <a:r>
              <a:rPr kumimoji="1" lang="ja-JP" altLang="en-US" dirty="0"/>
              <a:t>でまとめられた構造になる。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77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train_test.prototxt</a:t>
            </a:r>
            <a:r>
              <a:rPr kumimoji="1" lang="ja-JP" altLang="en-US" dirty="0"/>
              <a:t>の記述法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7898" y="2438835"/>
            <a:ext cx="31355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name:”</a:t>
            </a:r>
            <a:r>
              <a:rPr kumimoji="1" lang="en-US" altLang="ja-JP" sz="1400" dirty="0" err="1"/>
              <a:t>LeNet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layer {</a:t>
            </a:r>
          </a:p>
          <a:p>
            <a:r>
              <a:rPr kumimoji="1" lang="en-US" altLang="ja-JP" sz="1400" dirty="0"/>
              <a:t>	name:”</a:t>
            </a:r>
            <a:r>
              <a:rPr kumimoji="1" lang="en-US" altLang="ja-JP" sz="1400" dirty="0" err="1"/>
              <a:t>mnist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type:”Data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top:”data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top:”label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include {</a:t>
            </a:r>
          </a:p>
          <a:p>
            <a:r>
              <a:rPr kumimoji="1" lang="en-US" altLang="ja-JP" sz="1400" dirty="0"/>
              <a:t>		phase: TRAIN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transform_param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scale: 0.00390625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data_param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source: “</a:t>
            </a:r>
            <a:r>
              <a:rPr kumimoji="1" lang="en-US" altLang="ja-JP" sz="1400" dirty="0" err="1"/>
              <a:t>mnist_train_lmdb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batch_size</a:t>
            </a:r>
            <a:r>
              <a:rPr kumimoji="1" lang="en-US" altLang="ja-JP" sz="1400" dirty="0"/>
              <a:t>: 64</a:t>
            </a:r>
          </a:p>
          <a:p>
            <a:r>
              <a:rPr kumimoji="1" lang="en-US" altLang="ja-JP" sz="1400" dirty="0"/>
              <a:t>		backend: LMDB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}</a:t>
            </a:r>
            <a:endParaRPr kumimoji="1" lang="en-US" altLang="ja-JP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7225" y="225416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TRAIN</a:t>
            </a:r>
            <a:r>
              <a:rPr kumimoji="1" lang="ja-JP" altLang="en-US" dirty="0"/>
              <a:t>データを定義している層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36964" y="3909005"/>
            <a:ext cx="477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</a:t>
            </a:r>
            <a:r>
              <a:rPr kumimoji="1" lang="en-US" altLang="ja-JP" dirty="0"/>
              <a:t>Train</a:t>
            </a:r>
            <a:r>
              <a:rPr kumimoji="1" lang="ja-JP" altLang="en-US" dirty="0"/>
              <a:t>の時だけに存在させたい層として定義</a:t>
            </a:r>
            <a:endParaRPr kumimoji="1" lang="en-US" altLang="ja-JP" dirty="0"/>
          </a:p>
          <a:p>
            <a:r>
              <a:rPr kumimoji="1" lang="ja-JP" altLang="en-US" dirty="0"/>
              <a:t>　（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時にはこの層は無い）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83436" y="5189513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←データのソース（データベースの名前）</a:t>
            </a:r>
            <a:endParaRPr kumimoji="1" lang="en-US" altLang="ja-JP" dirty="0"/>
          </a:p>
        </p:txBody>
      </p:sp>
      <p:sp>
        <p:nvSpPr>
          <p:cNvPr id="13" name="正方形/長方形 12"/>
          <p:cNvSpPr/>
          <p:nvPr/>
        </p:nvSpPr>
        <p:spPr>
          <a:xfrm>
            <a:off x="1338348" y="3764397"/>
            <a:ext cx="1562793" cy="68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338347" y="5049348"/>
            <a:ext cx="2552009" cy="110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0376" y="1531802"/>
            <a:ext cx="187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入力層</a:t>
            </a:r>
            <a:r>
              <a:rPr kumimoji="1" lang="en-US" altLang="ja-JP" sz="2400" dirty="0"/>
              <a:t>(Data)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825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train_test.prototxt</a:t>
            </a:r>
            <a:r>
              <a:rPr kumimoji="1" lang="ja-JP" altLang="en-US" dirty="0"/>
              <a:t>の記述法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7898" y="2330769"/>
            <a:ext cx="307116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layer {</a:t>
            </a:r>
          </a:p>
          <a:p>
            <a:r>
              <a:rPr kumimoji="1" lang="en-US" altLang="ja-JP" sz="1400" dirty="0"/>
              <a:t>	name:”</a:t>
            </a:r>
            <a:r>
              <a:rPr kumimoji="1" lang="en-US" altLang="ja-JP" sz="1400" dirty="0" err="1"/>
              <a:t>mnist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type:”Data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top:”data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top:”label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include {</a:t>
            </a:r>
          </a:p>
          <a:p>
            <a:r>
              <a:rPr kumimoji="1" lang="en-US" altLang="ja-JP" sz="1400" dirty="0"/>
              <a:t>		phase: TEST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transform_param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scale: 0.00390625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data_param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source: “</a:t>
            </a:r>
            <a:r>
              <a:rPr kumimoji="1" lang="en-US" altLang="ja-JP" sz="1400" dirty="0" err="1"/>
              <a:t>mnist_test_lmdb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batch_size</a:t>
            </a:r>
            <a:r>
              <a:rPr kumimoji="1" lang="en-US" altLang="ja-JP" sz="1400" dirty="0"/>
              <a:t>: 100</a:t>
            </a:r>
          </a:p>
          <a:p>
            <a:r>
              <a:rPr kumimoji="1" lang="en-US" altLang="ja-JP" sz="1400" dirty="0"/>
              <a:t>		backend: LMDB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}</a:t>
            </a:r>
            <a:endParaRPr kumimoji="1" lang="en-US" altLang="ja-JP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7225" y="2146103"/>
            <a:ext cx="31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r>
              <a:rPr kumimoji="1" lang="ja-JP" altLang="en-US" dirty="0"/>
              <a:t>データを定義している層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0338" y="3471666"/>
            <a:ext cx="468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の時だけに存在させたい層として定義</a:t>
            </a:r>
            <a:endParaRPr kumimoji="1" lang="en-US" altLang="ja-JP" dirty="0"/>
          </a:p>
          <a:p>
            <a:r>
              <a:rPr kumimoji="1" lang="ja-JP" altLang="en-US" dirty="0"/>
              <a:t>　（</a:t>
            </a:r>
            <a:r>
              <a:rPr kumimoji="1" lang="en-US" altLang="ja-JP" dirty="0"/>
              <a:t>Train</a:t>
            </a:r>
            <a:r>
              <a:rPr kumimoji="1" lang="ja-JP" altLang="en-US" dirty="0"/>
              <a:t>時にはこの層は無い）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67310" y="4897124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←データのソース（データベースの名前）</a:t>
            </a:r>
            <a:endParaRPr kumimoji="1"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1338347" y="4739899"/>
            <a:ext cx="2552009" cy="110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338348" y="3453374"/>
            <a:ext cx="1562793" cy="664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376" y="1531802"/>
            <a:ext cx="187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入力層</a:t>
            </a:r>
            <a:r>
              <a:rPr kumimoji="1" lang="en-US" altLang="ja-JP" sz="2400" dirty="0"/>
              <a:t>(Data)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662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train_test.prototxt</a:t>
            </a:r>
            <a:r>
              <a:rPr kumimoji="1" lang="ja-JP" altLang="en-US" dirty="0"/>
              <a:t>の記述法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376" y="1531802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畳み込み層</a:t>
            </a:r>
            <a:r>
              <a:rPr kumimoji="1" lang="en-US" altLang="ja-JP" sz="2400" dirty="0"/>
              <a:t>(Convolution)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7898" y="2330769"/>
            <a:ext cx="257807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layer {</a:t>
            </a:r>
          </a:p>
          <a:p>
            <a:r>
              <a:rPr kumimoji="1" lang="en-US" altLang="ja-JP" sz="1400" dirty="0"/>
              <a:t>	name:”conv1”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type:”Convolution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bottom:”data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top:”conv1”</a:t>
            </a:r>
          </a:p>
          <a:p>
            <a:r>
              <a:rPr kumimoji="1" lang="en-US" altLang="ja-JP" sz="1400" dirty="0"/>
              <a:t> 	</a:t>
            </a:r>
            <a:r>
              <a:rPr kumimoji="1" lang="en-US" altLang="ja-JP" sz="1400" dirty="0" err="1"/>
              <a:t>convolution_param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num_output</a:t>
            </a:r>
            <a:r>
              <a:rPr kumimoji="1" lang="en-US" altLang="ja-JP" sz="1400" dirty="0"/>
              <a:t>: 20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kernel_size</a:t>
            </a:r>
            <a:r>
              <a:rPr kumimoji="1" lang="en-US" altLang="ja-JP" sz="1400" dirty="0"/>
              <a:t>: 5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weight_filter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	type: “</a:t>
            </a:r>
            <a:r>
              <a:rPr kumimoji="1" lang="en-US" altLang="ja-JP" sz="1400" dirty="0" err="1"/>
              <a:t>xavier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	}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}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29734" y="2697638"/>
            <a:ext cx="5464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type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Convolution</a:t>
            </a:r>
            <a:r>
              <a:rPr kumimoji="1" lang="ja-JP" altLang="en-US" sz="1600" dirty="0"/>
              <a:t>とする事で畳み込み層として扱われる</a:t>
            </a:r>
            <a:endParaRPr kumimoji="1" lang="en-US" altLang="ja-JP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58185" y="2951846"/>
            <a:ext cx="350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bottom</a:t>
            </a:r>
            <a:r>
              <a:rPr kumimoji="1" lang="ja-JP" altLang="en-US" sz="1600" dirty="0"/>
              <a:t>でこの層が受け取るデータ</a:t>
            </a:r>
            <a:endParaRPr kumimoji="1" lang="en-US" altLang="ja-JP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0139" y="3175959"/>
            <a:ext cx="480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top</a:t>
            </a:r>
            <a:r>
              <a:rPr kumimoji="1" lang="ja-JP" altLang="en-US" sz="1600" dirty="0"/>
              <a:t>でこの層が処理した後のデータの名前を設定</a:t>
            </a:r>
            <a:endParaRPr kumimoji="1" lang="en-US" altLang="ja-JP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25976" y="4242758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←重みの初期化方法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6242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train_test.prototxt</a:t>
            </a:r>
            <a:r>
              <a:rPr kumimoji="1" lang="ja-JP" altLang="en-US" dirty="0"/>
              <a:t>の記述法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376" y="1531802"/>
            <a:ext cx="3140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プーリング層</a:t>
            </a:r>
            <a:r>
              <a:rPr kumimoji="1" lang="en-US" altLang="ja-JP" sz="2400" dirty="0"/>
              <a:t>(Pooling)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7898" y="2330769"/>
            <a:ext cx="210006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layer {</a:t>
            </a:r>
          </a:p>
          <a:p>
            <a:r>
              <a:rPr kumimoji="1" lang="en-US" altLang="ja-JP" sz="1400" dirty="0"/>
              <a:t>	name:”pool1”</a:t>
            </a:r>
          </a:p>
          <a:p>
            <a:r>
              <a:rPr kumimoji="1" lang="en-US" altLang="ja-JP" sz="1400" dirty="0"/>
              <a:t>	</a:t>
            </a:r>
            <a:r>
              <a:rPr kumimoji="1" lang="en-US" altLang="ja-JP" sz="1400" dirty="0" err="1"/>
              <a:t>type:”Pooling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bottom:”conv1”</a:t>
            </a:r>
          </a:p>
          <a:p>
            <a:r>
              <a:rPr kumimoji="1" lang="en-US" altLang="ja-JP" sz="1400" dirty="0"/>
              <a:t>	top:”pool1”</a:t>
            </a:r>
          </a:p>
          <a:p>
            <a:r>
              <a:rPr kumimoji="1" lang="en-US" altLang="ja-JP" sz="1400" dirty="0"/>
              <a:t> 	</a:t>
            </a:r>
            <a:r>
              <a:rPr kumimoji="1" lang="en-US" altLang="ja-JP" sz="1400" dirty="0" err="1"/>
              <a:t>pool_param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pool: MAX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kernel_size</a:t>
            </a:r>
            <a:r>
              <a:rPr kumimoji="1" lang="en-US" altLang="ja-JP" sz="1400" dirty="0"/>
              <a:t>: 2</a:t>
            </a:r>
          </a:p>
          <a:p>
            <a:r>
              <a:rPr kumimoji="1" lang="en-US" altLang="ja-JP" sz="1400" dirty="0"/>
              <a:t>		stride: 2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}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29734" y="2697638"/>
            <a:ext cx="5303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type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Pooling</a:t>
            </a:r>
            <a:r>
              <a:rPr kumimoji="1" lang="ja-JP" altLang="en-US" sz="1600" dirty="0"/>
              <a:t>とする事でプーリング層として扱われる</a:t>
            </a:r>
            <a:endParaRPr kumimoji="1" lang="en-US" altLang="ja-JP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58185" y="2951846"/>
            <a:ext cx="350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bottom</a:t>
            </a:r>
            <a:r>
              <a:rPr kumimoji="1" lang="ja-JP" altLang="en-US" sz="1600" dirty="0"/>
              <a:t>でこの層が受け取るデータ</a:t>
            </a:r>
            <a:endParaRPr kumimoji="1" lang="en-US" altLang="ja-JP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0139" y="3175959"/>
            <a:ext cx="480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top</a:t>
            </a:r>
            <a:r>
              <a:rPr kumimoji="1" lang="ja-JP" altLang="en-US" sz="1600" dirty="0"/>
              <a:t>でこの層が処理した後のデータの名前を設定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99444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train_test.prototxt</a:t>
            </a:r>
            <a:r>
              <a:rPr kumimoji="1" lang="ja-JP" altLang="en-US" dirty="0"/>
              <a:t>の記述法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376" y="1531802"/>
            <a:ext cx="3243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全結合層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InnerProduct</a:t>
            </a:r>
            <a:r>
              <a:rPr kumimoji="1" lang="en-US" altLang="ja-JP" sz="2400" dirty="0"/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7898" y="2330769"/>
            <a:ext cx="25780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layer {</a:t>
            </a:r>
          </a:p>
          <a:p>
            <a:r>
              <a:rPr kumimoji="1" lang="en-US" altLang="ja-JP" sz="1400" dirty="0"/>
              <a:t>	name:”ip1”</a:t>
            </a:r>
          </a:p>
          <a:p>
            <a:r>
              <a:rPr kumimoji="1" lang="en-US" altLang="ja-JP" sz="1400" dirty="0"/>
              <a:t>	type:”</a:t>
            </a:r>
            <a:r>
              <a:rPr kumimoji="1" lang="en-US" altLang="ja-JP" sz="1400" dirty="0" err="1"/>
              <a:t>InnerProduct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bottom:”pool2”</a:t>
            </a:r>
          </a:p>
          <a:p>
            <a:r>
              <a:rPr kumimoji="1" lang="en-US" altLang="ja-JP" sz="1400" dirty="0"/>
              <a:t>	top:”ip1”</a:t>
            </a:r>
          </a:p>
          <a:p>
            <a:r>
              <a:rPr kumimoji="1" lang="en-US" altLang="ja-JP" sz="1400" dirty="0"/>
              <a:t> 	</a:t>
            </a:r>
            <a:r>
              <a:rPr kumimoji="1" lang="en-US" altLang="ja-JP" sz="1400" dirty="0" err="1"/>
              <a:t>inner_product_param</a:t>
            </a:r>
            <a:r>
              <a:rPr kumimoji="1" lang="en-US" altLang="ja-JP" sz="1400" dirty="0"/>
              <a:t> {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num_output</a:t>
            </a:r>
            <a:r>
              <a:rPr kumimoji="1" lang="en-US" altLang="ja-JP" sz="1400" dirty="0"/>
              <a:t>: 500</a:t>
            </a:r>
          </a:p>
          <a:p>
            <a:r>
              <a:rPr kumimoji="1" lang="en-US" altLang="ja-JP" sz="1400" dirty="0"/>
              <a:t>		</a:t>
            </a:r>
            <a:r>
              <a:rPr kumimoji="1" lang="en-US" altLang="ja-JP" sz="1400" dirty="0" err="1"/>
              <a:t>weight_filter</a:t>
            </a:r>
            <a:r>
              <a:rPr kumimoji="1" lang="en-US" altLang="ja-JP" sz="1400" dirty="0"/>
              <a:t>{</a:t>
            </a:r>
          </a:p>
          <a:p>
            <a:r>
              <a:rPr kumimoji="1" lang="en-US" altLang="ja-JP" sz="1400" dirty="0"/>
              <a:t>			type: “</a:t>
            </a:r>
            <a:r>
              <a:rPr kumimoji="1" lang="en-US" altLang="ja-JP" sz="1400" dirty="0" err="1"/>
              <a:t>xavier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	}</a:t>
            </a:r>
          </a:p>
          <a:p>
            <a:r>
              <a:rPr kumimoji="1" lang="en-US" altLang="ja-JP" sz="1400" dirty="0"/>
              <a:t>	}</a:t>
            </a:r>
          </a:p>
          <a:p>
            <a:r>
              <a:rPr kumimoji="1" lang="en-US" altLang="ja-JP" sz="1400" dirty="0"/>
              <a:t>}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29734" y="2697638"/>
            <a:ext cx="5371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type</a:t>
            </a:r>
            <a:r>
              <a:rPr kumimoji="1" lang="ja-JP" altLang="en-US" sz="1600" dirty="0"/>
              <a:t>を</a:t>
            </a:r>
            <a:r>
              <a:rPr kumimoji="1" lang="en-US" altLang="ja-JP" sz="1600" dirty="0" err="1"/>
              <a:t>InnerProduct</a:t>
            </a:r>
            <a:r>
              <a:rPr kumimoji="1" lang="ja-JP" altLang="en-US" sz="1600" dirty="0"/>
              <a:t>とする事で全結合層として扱われる</a:t>
            </a:r>
            <a:endParaRPr kumimoji="1" lang="en-US" altLang="ja-JP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58185" y="2951846"/>
            <a:ext cx="350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bottom</a:t>
            </a:r>
            <a:r>
              <a:rPr kumimoji="1" lang="ja-JP" altLang="en-US" sz="1600" dirty="0"/>
              <a:t>でこの層が受け取るデータ</a:t>
            </a:r>
            <a:endParaRPr kumimoji="1" lang="en-US" altLang="ja-JP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0139" y="3175959"/>
            <a:ext cx="480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top</a:t>
            </a:r>
            <a:r>
              <a:rPr kumimoji="1" lang="ja-JP" altLang="en-US" sz="1600" dirty="0"/>
              <a:t>でこの層が処理した後のデータの名前を設定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83002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train_test.prototxt</a:t>
            </a:r>
            <a:r>
              <a:rPr kumimoji="1" lang="ja-JP" altLang="en-US" dirty="0"/>
              <a:t>の記述法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376" y="15318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活性化関数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7898" y="2330769"/>
            <a:ext cx="16322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layer {</a:t>
            </a:r>
          </a:p>
          <a:p>
            <a:r>
              <a:rPr kumimoji="1" lang="en-US" altLang="ja-JP" sz="1400" dirty="0"/>
              <a:t>	name:”relu1”</a:t>
            </a:r>
          </a:p>
          <a:p>
            <a:r>
              <a:rPr kumimoji="1" lang="en-US" altLang="ja-JP" sz="1400" dirty="0"/>
              <a:t>	type:”</a:t>
            </a:r>
            <a:r>
              <a:rPr kumimoji="1" lang="en-US" altLang="ja-JP" sz="1400" dirty="0" err="1"/>
              <a:t>ReLU</a:t>
            </a:r>
            <a:r>
              <a:rPr kumimoji="1" lang="en-US" altLang="ja-JP" sz="1400" dirty="0"/>
              <a:t>”</a:t>
            </a:r>
          </a:p>
          <a:p>
            <a:r>
              <a:rPr kumimoji="1" lang="en-US" altLang="ja-JP" sz="1400" dirty="0"/>
              <a:t>	bottom:”ip1”</a:t>
            </a:r>
          </a:p>
          <a:p>
            <a:r>
              <a:rPr kumimoji="1" lang="en-US" altLang="ja-JP" sz="1400" dirty="0"/>
              <a:t>	top:”ip1”</a:t>
            </a:r>
          </a:p>
          <a:p>
            <a:r>
              <a:rPr kumimoji="1" lang="en-US" altLang="ja-JP" sz="1400" dirty="0"/>
              <a:t>}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29734" y="2697638"/>
            <a:ext cx="6138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活性化関数には様々な物がある。</a:t>
            </a:r>
            <a:r>
              <a:rPr kumimoji="1" lang="en-US" altLang="ja-JP" sz="1600" dirty="0" err="1"/>
              <a:t>ReLU</a:t>
            </a:r>
            <a:r>
              <a:rPr kumimoji="1" lang="ja-JP" altLang="en-US" sz="1600" dirty="0"/>
              <a:t>を使う場合は</a:t>
            </a:r>
            <a:r>
              <a:rPr kumimoji="1" lang="en-US" altLang="ja-JP" sz="1600" dirty="0"/>
              <a:t>type</a:t>
            </a:r>
            <a:r>
              <a:rPr kumimoji="1" lang="ja-JP" altLang="en-US" sz="1600" dirty="0"/>
              <a:t>に記述</a:t>
            </a:r>
            <a:endParaRPr kumimoji="1" lang="en-US" altLang="ja-JP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58185" y="2951846"/>
            <a:ext cx="350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bottom</a:t>
            </a:r>
            <a:r>
              <a:rPr kumimoji="1" lang="ja-JP" altLang="en-US" sz="1600" dirty="0"/>
              <a:t>でこの層が受け取るデータ</a:t>
            </a:r>
            <a:endParaRPr kumimoji="1" lang="en-US" altLang="ja-JP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0139" y="3175959"/>
            <a:ext cx="480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← </a:t>
            </a:r>
            <a:r>
              <a:rPr kumimoji="1" lang="en-US" altLang="ja-JP" sz="1600" dirty="0"/>
              <a:t>top</a:t>
            </a:r>
            <a:r>
              <a:rPr kumimoji="1" lang="ja-JP" altLang="en-US" sz="1600" dirty="0"/>
              <a:t>でこの層が処理した後のデータの名前を設定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0405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950</Words>
  <Application>Microsoft Office PowerPoint</Application>
  <PresentationFormat>画面に合わせる (4:3)</PresentationFormat>
  <Paragraphs>329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.prototxtについて</vt:lpstr>
      <vt:lpstr>train_test.prototxt</vt:lpstr>
      <vt:lpstr>train_test.prototxtの記述法</vt:lpstr>
      <vt:lpstr>train_test.prototxtの記述法</vt:lpstr>
      <vt:lpstr>train_test.prototxtの記述法</vt:lpstr>
      <vt:lpstr>train_test.prototxtの記述法</vt:lpstr>
      <vt:lpstr>train_test.prototxtの記述法</vt:lpstr>
      <vt:lpstr>train_test.prototxtの記述法</vt:lpstr>
      <vt:lpstr>train_test.prototxtの記述法</vt:lpstr>
      <vt:lpstr>train_test.prototxtの記述法</vt:lpstr>
      <vt:lpstr>実際に編集してみる</vt:lpstr>
      <vt:lpstr>実際に編集してみる</vt:lpstr>
      <vt:lpstr>実際に編集してみる</vt:lpstr>
      <vt:lpstr>実際に編集してみる</vt:lpstr>
      <vt:lpstr>実際に編集してみる</vt:lpstr>
      <vt:lpstr>実際に編集してみる</vt:lpstr>
      <vt:lpstr>編集したネットワークの確認</vt:lpstr>
      <vt:lpstr>編集したネットワークの確認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.prototxtについて</dc:title>
  <dc:creator>mizofumi0411 mizofumi0411</dc:creator>
  <cp:lastModifiedBy>mizofumi0411 mizofumi0411</cp:lastModifiedBy>
  <cp:revision>13</cp:revision>
  <dcterms:created xsi:type="dcterms:W3CDTF">2016-12-19T17:25:45Z</dcterms:created>
  <dcterms:modified xsi:type="dcterms:W3CDTF">2016-12-19T19:32:08Z</dcterms:modified>
</cp:coreProperties>
</file>