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576"/>
  </p:normalViewPr>
  <p:slideViewPr>
    <p:cSldViewPr snapToGrid="0" snapToObjects="1">
      <p:cViewPr>
        <p:scale>
          <a:sx n="100" d="100"/>
          <a:sy n="100" d="100"/>
        </p:scale>
        <p:origin x="19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C0BD1-BAA3-6247-B548-55F621304EA2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C2F3-896E-5D43-8448-9CBBEB59E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30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0C2F3-896E-5D43-8448-9CBBEB59E5E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9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4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22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DED9-4FA0-7044-9CFF-2450AC6D352B}" type="datetimeFigureOut">
              <a:rPr kumimoji="1" lang="ja-JP" altLang="en-US" smtClean="0"/>
              <a:t>2016/11/20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36C2-E040-234F-B8A9-D538647408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568020"/>
            <a:ext cx="7886700" cy="6757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前回の続きから始めるには？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628651" y="1806820"/>
            <a:ext cx="185693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</a:t>
            </a:r>
            <a:r>
              <a:rPr lang="en-US" altLang="ja-JP" sz="1350" dirty="0" err="1"/>
              <a:t>ps</a:t>
            </a:r>
            <a:r>
              <a:rPr lang="en-US" altLang="ja-JP" sz="1350" dirty="0"/>
              <a:t> -a</a:t>
            </a:r>
            <a:endParaRPr lang="ja-JP" altLang="en-US" sz="135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5546"/>
            <a:ext cx="3067050" cy="3048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53740" y="2312485"/>
            <a:ext cx="866450" cy="14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正方形/長方形 8"/>
          <p:cNvSpPr/>
          <p:nvPr/>
        </p:nvSpPr>
        <p:spPr>
          <a:xfrm>
            <a:off x="628651" y="2600560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start 931de560ee3b</a:t>
            </a:r>
            <a:endParaRPr lang="ja-JP" altLang="en-US" sz="1350" dirty="0"/>
          </a:p>
        </p:txBody>
      </p:sp>
      <p:sp>
        <p:nvSpPr>
          <p:cNvPr id="10" name="正方形/長方形 9"/>
          <p:cNvSpPr/>
          <p:nvPr/>
        </p:nvSpPr>
        <p:spPr>
          <a:xfrm>
            <a:off x="628650" y="2958115"/>
            <a:ext cx="3421856" cy="3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</a:t>
            </a:r>
            <a:r>
              <a:rPr lang="en-US" altLang="ja-JP" sz="1350" dirty="0" err="1"/>
              <a:t>docker</a:t>
            </a:r>
            <a:r>
              <a:rPr lang="en-US" altLang="ja-JP" sz="1350" dirty="0"/>
              <a:t> attach 931de560ee3b</a:t>
            </a:r>
            <a:endParaRPr lang="ja-JP" altLang="en-US" sz="135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00450" y="1826059"/>
            <a:ext cx="55242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Docker</a:t>
            </a:r>
            <a:r>
              <a:rPr lang="ja-JP" altLang="en-US" sz="1350" dirty="0"/>
              <a:t>コンテナの一覧を表示</a:t>
            </a:r>
            <a:r>
              <a:rPr lang="en-US" altLang="ja-JP" sz="1200" dirty="0"/>
              <a:t>(-a</a:t>
            </a:r>
            <a:r>
              <a:rPr lang="ja-JP" altLang="en-US" sz="1200" dirty="0"/>
              <a:t>を付けることで停止中のコンテナも表示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76035" y="2615044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コンテナの起動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76033" y="2972599"/>
            <a:ext cx="2970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コンテナにログイン</a:t>
            </a:r>
            <a:r>
              <a:rPr lang="en-US" altLang="ja-JP" sz="1350" dirty="0"/>
              <a:t>(Enter 2</a:t>
            </a:r>
            <a:r>
              <a:rPr lang="ja-JP" altLang="en-US" sz="1350" dirty="0"/>
              <a:t>回押す</a:t>
            </a:r>
            <a:r>
              <a:rPr lang="en-US" altLang="ja-JP" sz="1350" dirty="0"/>
              <a:t>)</a:t>
            </a:r>
            <a:endParaRPr lang="ja-JP" altLang="en-US" sz="1350" dirty="0"/>
          </a:p>
        </p:txBody>
      </p:sp>
      <p:sp>
        <p:nvSpPr>
          <p:cNvPr id="15" name="正方形/長方形 14"/>
          <p:cNvSpPr/>
          <p:nvPr/>
        </p:nvSpPr>
        <p:spPr>
          <a:xfrm>
            <a:off x="628649" y="3472431"/>
            <a:ext cx="1709817" cy="305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350" dirty="0"/>
              <a:t>$ cd /</a:t>
            </a:r>
            <a:r>
              <a:rPr lang="en-US" altLang="ja-JP" sz="1350" dirty="0" err="1"/>
              <a:t>mnt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caffe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85587" y="3486916"/>
            <a:ext cx="26917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 err="1"/>
              <a:t>Caffe</a:t>
            </a:r>
            <a:r>
              <a:rPr lang="ja-JP" altLang="en-US" sz="1350" dirty="0"/>
              <a:t>のあるディレクトリに移動</a:t>
            </a:r>
          </a:p>
        </p:txBody>
      </p:sp>
    </p:spTree>
    <p:extLst>
      <p:ext uri="{BB962C8B-B14F-4D97-AF65-F5344CB8AC3E}">
        <p14:creationId xmlns:p14="http://schemas.microsoft.com/office/powerpoint/2010/main" val="82742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ビルド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2993" y="1986766"/>
            <a:ext cx="1008983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make all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25872" y="199831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ビルドする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9625" y="2359132"/>
            <a:ext cx="1131905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make test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9625" y="2636131"/>
            <a:ext cx="1418927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make </a:t>
            </a:r>
            <a:r>
              <a:rPr lang="en-US" altLang="ja-JP" sz="1350" dirty="0" err="1"/>
              <a:t>runtest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9625" y="2921809"/>
            <a:ext cx="1419555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make </a:t>
            </a:r>
            <a:r>
              <a:rPr lang="en-US" altLang="ja-JP" sz="1350" dirty="0" err="1"/>
              <a:t>pycaffe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9625" y="3207487"/>
            <a:ext cx="1623812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</a:t>
            </a:r>
            <a:r>
              <a:rPr lang="en-US" altLang="ja-JP" sz="1350"/>
              <a:t>make distribute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80909" y="2359133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ビルドしたものが正常なのかをテスト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79604" y="263000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実際に実行するテスト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86137" y="2921809"/>
            <a:ext cx="3847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Python</a:t>
            </a:r>
            <a:r>
              <a:rPr lang="ja-JP" altLang="en-US" sz="1350" dirty="0"/>
              <a:t>を扱う上で必要になる</a:t>
            </a:r>
            <a:r>
              <a:rPr lang="en-US" altLang="ja-JP" sz="1350" dirty="0"/>
              <a:t>Wrapper</a:t>
            </a:r>
            <a:r>
              <a:rPr lang="ja-JP" altLang="en-US" sz="1350" dirty="0"/>
              <a:t>をビルド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06094" y="3207487"/>
            <a:ext cx="33009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ビルドしたものを所定の場所に配置する</a:t>
            </a:r>
          </a:p>
        </p:txBody>
      </p:sp>
    </p:spTree>
    <p:extLst>
      <p:ext uri="{BB962C8B-B14F-4D97-AF65-F5344CB8AC3E}">
        <p14:creationId xmlns:p14="http://schemas.microsoft.com/office/powerpoint/2010/main" val="137337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MNIST</a:t>
            </a:r>
            <a:r>
              <a:rPr kumimoji="1" lang="ja-JP" altLang="en-US" sz="4000" dirty="0"/>
              <a:t>のサンプル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7292" y="2101066"/>
            <a:ext cx="2469413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./data/mnist/get_mnist.sh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6706" y="2124152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ダウンロードスクリプトを回す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292" y="2599414"/>
            <a:ext cx="3141497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./examples/</a:t>
            </a:r>
            <a:r>
              <a:rPr lang="en-US" altLang="ja-JP" sz="1350" dirty="0" err="1"/>
              <a:t>mnist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create_mnist.sh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18790" y="262250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データベースの作成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5" y="2599416"/>
            <a:ext cx="3058735" cy="171404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77292" y="3118322"/>
            <a:ext cx="3141497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./examples/</a:t>
            </a:r>
            <a:r>
              <a:rPr lang="en-US" altLang="ja-JP" sz="1350" dirty="0" err="1"/>
              <a:t>mnist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train_lenet.sh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18791" y="31183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学習開始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293" y="3863336"/>
            <a:ext cx="4818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上の</a:t>
            </a:r>
            <a:r>
              <a:rPr lang="en-US" altLang="ja-JP" sz="1350" dirty="0"/>
              <a:t>3</a:t>
            </a:r>
            <a:r>
              <a:rPr lang="ja-JP" altLang="en-US" sz="1350" dirty="0"/>
              <a:t>つのファイルは「</a:t>
            </a:r>
            <a:r>
              <a:rPr lang="en-US" altLang="ja-JP" sz="1350" dirty="0"/>
              <a:t>.</a:t>
            </a:r>
            <a:r>
              <a:rPr lang="en-US" altLang="ja-JP" sz="1350" dirty="0" err="1"/>
              <a:t>sh</a:t>
            </a:r>
            <a:r>
              <a:rPr lang="ja-JP" altLang="en-US" sz="1350" dirty="0"/>
              <a:t>」がある事から</a:t>
            </a:r>
            <a:endParaRPr lang="en-US" altLang="ja-JP" sz="1350" dirty="0"/>
          </a:p>
          <a:p>
            <a:r>
              <a:rPr lang="ja-JP" altLang="en-US" sz="1350" dirty="0"/>
              <a:t>シェルスクリプトと判断されます。</a:t>
            </a:r>
            <a:endParaRPr lang="en-US" altLang="ja-JP" sz="1350" dirty="0"/>
          </a:p>
          <a:p>
            <a:endParaRPr lang="en-US" altLang="ja-JP" sz="1350" dirty="0"/>
          </a:p>
          <a:p>
            <a:r>
              <a:rPr lang="en-US" altLang="ja-JP" sz="1350" dirty="0"/>
              <a:t>Vim</a:t>
            </a:r>
            <a:r>
              <a:rPr lang="ja-JP" altLang="en-US" sz="1350" dirty="0"/>
              <a:t>を使ってそれぞれのファイルの中身を見てみましょう。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26871" y="5750503"/>
            <a:ext cx="5753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まだ</a:t>
            </a:r>
            <a:r>
              <a:rPr kumimoji="1" lang="en-US" altLang="ja-JP" sz="2800" dirty="0"/>
              <a:t>3</a:t>
            </a:r>
            <a:r>
              <a:rPr kumimoji="1" lang="ja-JP" altLang="en-US" sz="2800" dirty="0" err="1"/>
              <a:t>つの</a:t>
            </a:r>
            <a:r>
              <a:rPr kumimoji="1" lang="ja-JP" altLang="en-US" sz="2800" dirty="0"/>
              <a:t>コマンドは叩かないで！</a:t>
            </a:r>
          </a:p>
        </p:txBody>
      </p:sp>
    </p:spTree>
    <p:extLst>
      <p:ext uri="{BB962C8B-B14F-4D97-AF65-F5344CB8AC3E}">
        <p14:creationId xmlns:p14="http://schemas.microsoft.com/office/powerpoint/2010/main" val="208653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14327" y="1639108"/>
            <a:ext cx="8743949" cy="369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665104"/>
            <a:ext cx="7886700" cy="57681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get_mnist.sh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9495" y="1707907"/>
            <a:ext cx="90836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550" dirty="0">
                <a:solidFill>
                  <a:srgbClr val="00B0F0"/>
                </a:solidFill>
              </a:rPr>
              <a:t>#!/</a:t>
            </a:r>
            <a:r>
              <a:rPr lang="en-US" altLang="ja-JP" sz="1550" dirty="0" err="1">
                <a:solidFill>
                  <a:srgbClr val="00B0F0"/>
                </a:solidFill>
              </a:rPr>
              <a:t>usr</a:t>
            </a:r>
            <a:r>
              <a:rPr lang="en-US" altLang="ja-JP" sz="1550" dirty="0">
                <a:solidFill>
                  <a:srgbClr val="00B0F0"/>
                </a:solidFill>
              </a:rPr>
              <a:t>/bin/</a:t>
            </a:r>
            <a:r>
              <a:rPr lang="en-US" altLang="ja-JP" sz="1550" dirty="0" err="1">
                <a:solidFill>
                  <a:srgbClr val="00B0F0"/>
                </a:solidFill>
              </a:rPr>
              <a:t>env</a:t>
            </a:r>
            <a:r>
              <a:rPr lang="en-US" altLang="ja-JP" sz="1550" dirty="0">
                <a:solidFill>
                  <a:srgbClr val="00B0F0"/>
                </a:solidFill>
              </a:rPr>
              <a:t> </a:t>
            </a:r>
            <a:r>
              <a:rPr lang="en-US" altLang="ja-JP" sz="1550" dirty="0" err="1">
                <a:solidFill>
                  <a:srgbClr val="00B0F0"/>
                </a:solidFill>
              </a:rPr>
              <a:t>sh</a:t>
            </a:r>
            <a:endParaRPr lang="en-US" altLang="ja-JP" sz="1550" dirty="0">
              <a:solidFill>
                <a:srgbClr val="00B0F0"/>
              </a:solidFill>
            </a:endParaRPr>
          </a:p>
          <a:p>
            <a:r>
              <a:rPr lang="en-US" altLang="ja-JP" sz="1550" dirty="0">
                <a:solidFill>
                  <a:srgbClr val="00B0F0"/>
                </a:solidFill>
              </a:rPr>
              <a:t># This scripts downloads the </a:t>
            </a:r>
            <a:r>
              <a:rPr lang="en-US" altLang="ja-JP" sz="1550" dirty="0" err="1">
                <a:solidFill>
                  <a:srgbClr val="00B0F0"/>
                </a:solidFill>
              </a:rPr>
              <a:t>mnist</a:t>
            </a:r>
            <a:r>
              <a:rPr lang="en-US" altLang="ja-JP" sz="1550" dirty="0">
                <a:solidFill>
                  <a:srgbClr val="00B0F0"/>
                </a:solidFill>
              </a:rPr>
              <a:t> data and unzips it.</a:t>
            </a:r>
          </a:p>
          <a:p>
            <a:endParaRPr lang="en-US" altLang="ja-JP" sz="1550" dirty="0"/>
          </a:p>
          <a:p>
            <a:r>
              <a:rPr lang="en-US" altLang="ja-JP" sz="1550" dirty="0">
                <a:solidFill>
                  <a:srgbClr val="00B0F0"/>
                </a:solidFill>
              </a:rPr>
              <a:t>DIR</a:t>
            </a:r>
            <a:r>
              <a:rPr lang="en-US" altLang="ja-JP" sz="1550" dirty="0"/>
              <a:t>=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ja-JP" sz="1550" dirty="0">
                <a:solidFill>
                  <a:srgbClr val="00B0F0"/>
                </a:solidFill>
              </a:rPr>
              <a:t>$(</a:t>
            </a:r>
            <a:r>
              <a:rPr lang="en-US" altLang="ja-JP" sz="1550" dirty="0"/>
              <a:t> cd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ja-JP" sz="1550" dirty="0">
                <a:solidFill>
                  <a:srgbClr val="00B0F0"/>
                </a:solidFill>
              </a:rPr>
              <a:t>$(</a:t>
            </a:r>
            <a:r>
              <a:rPr lang="en-US" altLang="ja-JP" sz="1550" dirty="0" err="1"/>
              <a:t>dirname</a:t>
            </a:r>
            <a:r>
              <a:rPr lang="en-US" altLang="ja-JP" sz="1550" dirty="0"/>
              <a:t>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ja-JP" sz="1550" dirty="0">
                <a:solidFill>
                  <a:srgbClr val="00B0F0"/>
                </a:solidFill>
              </a:rPr>
              <a:t>$0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ja-JP" sz="1550" dirty="0">
                <a:solidFill>
                  <a:srgbClr val="00B0F0"/>
                </a:solidFill>
              </a:rPr>
              <a:t>)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ja-JP" sz="1550" dirty="0"/>
              <a:t>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; </a:t>
            </a:r>
            <a:r>
              <a:rPr lang="en-US" altLang="ja-JP" sz="1550" dirty="0" err="1">
                <a:solidFill>
                  <a:schemeClr val="accent4">
                    <a:lumMod val="75000"/>
                  </a:schemeClr>
                </a:solidFill>
              </a:rPr>
              <a:t>pwd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ja-JP" sz="1550" dirty="0"/>
              <a:t>-P </a:t>
            </a:r>
            <a:r>
              <a:rPr lang="en-US" altLang="ja-JP" sz="1550" dirty="0">
                <a:solidFill>
                  <a:srgbClr val="00B0F0"/>
                </a:solidFill>
              </a:rPr>
              <a:t>)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</a:p>
          <a:p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cd</a:t>
            </a:r>
            <a:r>
              <a:rPr lang="en-US" altLang="ja-JP" sz="1550" dirty="0"/>
              <a:t>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ja-JP" sz="1550" dirty="0"/>
              <a:t>$DIR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</a:p>
          <a:p>
            <a:endParaRPr lang="en-US" altLang="ja-JP" sz="1550" dirty="0"/>
          </a:p>
          <a:p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echo</a:t>
            </a:r>
            <a:r>
              <a:rPr lang="en-US" altLang="ja-JP" sz="1550" dirty="0"/>
              <a:t>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ja-JP" sz="1550" dirty="0">
                <a:solidFill>
                  <a:srgbClr val="FF0000"/>
                </a:solidFill>
              </a:rPr>
              <a:t>Downloading...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</a:p>
          <a:p>
            <a:endParaRPr lang="en-US" altLang="ja-JP" sz="1550" dirty="0"/>
          </a:p>
          <a:p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en-US" altLang="ja-JP" sz="1550" dirty="0"/>
              <a:t> </a:t>
            </a:r>
            <a:r>
              <a:rPr lang="en-US" altLang="ja-JP" sz="1550" dirty="0" err="1"/>
              <a:t>fname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r>
              <a:rPr lang="en-US" altLang="ja-JP" sz="1550" dirty="0"/>
              <a:t>train-images-idx3-ubyte train-labels-idx1-ubyte t10k-images-idx3-ubyte t10k-labels-idx1-ubyte</a:t>
            </a:r>
          </a:p>
          <a:p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do</a:t>
            </a:r>
          </a:p>
          <a:p>
            <a:r>
              <a:rPr lang="en-US" altLang="ja-JP" sz="1550" dirty="0"/>
              <a:t>   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if [ ! -e </a:t>
            </a:r>
            <a:r>
              <a:rPr lang="en-US" altLang="ja-JP" sz="1550" dirty="0">
                <a:solidFill>
                  <a:srgbClr val="00B0F0"/>
                </a:solidFill>
              </a:rPr>
              <a:t>$</a:t>
            </a:r>
            <a:r>
              <a:rPr lang="en-US" altLang="ja-JP" sz="1550" dirty="0" err="1">
                <a:solidFill>
                  <a:srgbClr val="00B0F0"/>
                </a:solidFill>
              </a:rPr>
              <a:t>fname</a:t>
            </a:r>
            <a:r>
              <a:rPr lang="en-US" altLang="ja-JP" sz="1550" dirty="0"/>
              <a:t>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]; then</a:t>
            </a:r>
          </a:p>
          <a:p>
            <a:r>
              <a:rPr lang="en-US" altLang="ja-JP" sz="1550" dirty="0"/>
              <a:t>        </a:t>
            </a:r>
            <a:r>
              <a:rPr lang="en-US" altLang="ja-JP" sz="1550" dirty="0" err="1"/>
              <a:t>wget</a:t>
            </a:r>
            <a:r>
              <a:rPr lang="en-US" altLang="ja-JP" sz="1550" dirty="0"/>
              <a:t> --no-check-certificate </a:t>
            </a:r>
            <a:r>
              <a:rPr lang="en-US" altLang="ja-JP" sz="1550" dirty="0">
                <a:solidFill>
                  <a:srgbClr val="00B0F0"/>
                </a:solidFill>
              </a:rPr>
              <a:t>http://yann.lecun.com/exdb/mnist/${fname}.gz</a:t>
            </a:r>
          </a:p>
          <a:p>
            <a:r>
              <a:rPr lang="en-US" altLang="ja-JP" sz="1550" dirty="0"/>
              <a:t>        </a:t>
            </a:r>
            <a:r>
              <a:rPr lang="en-US" altLang="ja-JP" sz="1550" dirty="0" err="1"/>
              <a:t>gunzip</a:t>
            </a:r>
            <a:r>
              <a:rPr lang="en-US" altLang="ja-JP" sz="1550" dirty="0"/>
              <a:t> </a:t>
            </a:r>
            <a:r>
              <a:rPr lang="en-US" altLang="ja-JP" sz="1550" dirty="0">
                <a:solidFill>
                  <a:srgbClr val="00B0F0"/>
                </a:solidFill>
              </a:rPr>
              <a:t>${fname}</a:t>
            </a:r>
            <a:r>
              <a:rPr lang="en-US" altLang="ja-JP" sz="1550" dirty="0"/>
              <a:t>.gz</a:t>
            </a:r>
          </a:p>
          <a:p>
            <a:r>
              <a:rPr lang="en-US" altLang="ja-JP" sz="1550" dirty="0"/>
              <a:t>   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fi</a:t>
            </a:r>
          </a:p>
          <a:p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done</a:t>
            </a:r>
            <a:endParaRPr lang="ja-JP" altLang="en-US" sz="15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08131" y="2493922"/>
            <a:ext cx="5626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「</a:t>
            </a:r>
            <a:r>
              <a:rPr lang="en-US" altLang="ja-JP" sz="900" dirty="0"/>
              <a:t>DIR</a:t>
            </a:r>
            <a:r>
              <a:rPr lang="ja-JP" altLang="en-US" sz="900" dirty="0"/>
              <a:t>」という変数にスクリプトのあるディレクトリのパスを代入</a:t>
            </a:r>
            <a:r>
              <a:rPr lang="en-US" altLang="ja-JP" sz="900" dirty="0"/>
              <a:t>(</a:t>
            </a:r>
            <a:r>
              <a:rPr lang="ja-JP" altLang="en-US" sz="900" dirty="0"/>
              <a:t>ここには</a:t>
            </a:r>
            <a:r>
              <a:rPr lang="en-US" altLang="ja-JP" sz="900" dirty="0"/>
              <a:t>”/</a:t>
            </a:r>
            <a:r>
              <a:rPr lang="en-US" altLang="ja-JP" sz="900" dirty="0" err="1"/>
              <a:t>mnt</a:t>
            </a:r>
            <a:r>
              <a:rPr lang="en-US" altLang="ja-JP" sz="900" dirty="0"/>
              <a:t>/</a:t>
            </a:r>
            <a:r>
              <a:rPr lang="en-US" altLang="ja-JP" sz="900" dirty="0" err="1"/>
              <a:t>caffe</a:t>
            </a:r>
            <a:r>
              <a:rPr lang="en-US" altLang="ja-JP" sz="900" dirty="0"/>
              <a:t>/data/</a:t>
            </a:r>
            <a:r>
              <a:rPr lang="en-US" altLang="ja-JP" sz="900" dirty="0" err="1"/>
              <a:t>mnist</a:t>
            </a:r>
            <a:r>
              <a:rPr lang="en-US" altLang="ja-JP" sz="900" dirty="0"/>
              <a:t>”</a:t>
            </a:r>
            <a:r>
              <a:rPr lang="ja-JP" altLang="en-US" sz="900" dirty="0"/>
              <a:t>が入る</a:t>
            </a:r>
            <a:r>
              <a:rPr lang="en-US" altLang="ja-JP" sz="900" dirty="0"/>
              <a:t>)</a:t>
            </a:r>
            <a:endParaRPr lang="ja-JP" altLang="en-US" sz="900" dirty="0"/>
          </a:p>
        </p:txBody>
      </p:sp>
      <p:sp>
        <p:nvSpPr>
          <p:cNvPr id="5" name="四角形吹き出し 4"/>
          <p:cNvSpPr/>
          <p:nvPr/>
        </p:nvSpPr>
        <p:spPr>
          <a:xfrm>
            <a:off x="5644662" y="665104"/>
            <a:ext cx="3448782" cy="1761573"/>
          </a:xfrm>
          <a:prstGeom prst="wedgeRectCallout">
            <a:avLst>
              <a:gd name="adj1" fmla="val -109017"/>
              <a:gd name="adj2" fmla="val 512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/>
              <a:t>呼び出し順序</a:t>
            </a:r>
            <a:endParaRPr lang="en-US" altLang="ja-JP" b="1" dirty="0"/>
          </a:p>
          <a:p>
            <a:r>
              <a:rPr lang="en-US" altLang="ja-JP" sz="1100" dirty="0"/>
              <a:t>1. </a:t>
            </a:r>
            <a:r>
              <a:rPr lang="en-US" altLang="ja-JP" sz="1100" dirty="0" err="1"/>
              <a:t>dirname</a:t>
            </a:r>
            <a:r>
              <a:rPr lang="en-US" altLang="ja-JP" sz="1100" dirty="0"/>
              <a:t> $0 </a:t>
            </a:r>
          </a:p>
          <a:p>
            <a:r>
              <a:rPr lang="en-US" altLang="ja-JP" sz="900" dirty="0"/>
              <a:t>($0</a:t>
            </a:r>
            <a:r>
              <a:rPr lang="ja-JP" altLang="en-US" sz="900" dirty="0"/>
              <a:t>にスクリプトのファイルパスが入り、</a:t>
            </a:r>
            <a:r>
              <a:rPr lang="en-US" altLang="ja-JP" sz="900" dirty="0" err="1"/>
              <a:t>dirname</a:t>
            </a:r>
            <a:r>
              <a:rPr lang="ja-JP" altLang="en-US" sz="900" dirty="0"/>
              <a:t>でこのスクリプト名が除かれる</a:t>
            </a:r>
            <a:r>
              <a:rPr lang="en-US" altLang="ja-JP" sz="900" dirty="0"/>
              <a:t>)</a:t>
            </a:r>
            <a:endParaRPr lang="en-US" altLang="ja-JP" sz="900" b="1" dirty="0"/>
          </a:p>
          <a:p>
            <a:r>
              <a:rPr lang="en-US" altLang="ja-JP" sz="1100" dirty="0"/>
              <a:t>2. cd $(</a:t>
            </a:r>
            <a:r>
              <a:rPr lang="en-US" altLang="ja-JP" sz="1100" dirty="0" err="1"/>
              <a:t>dirname</a:t>
            </a:r>
            <a:r>
              <a:rPr lang="en-US" altLang="ja-JP" sz="1100" dirty="0"/>
              <a:t> $0)</a:t>
            </a:r>
          </a:p>
          <a:p>
            <a:r>
              <a:rPr lang="en-US" altLang="ja-JP" sz="900" dirty="0"/>
              <a:t>(1.</a:t>
            </a:r>
            <a:r>
              <a:rPr lang="ja-JP" altLang="en-US" sz="900" dirty="0"/>
              <a:t>で生成したパスに移動する</a:t>
            </a:r>
            <a:r>
              <a:rPr lang="en-US" altLang="ja-JP" sz="900" dirty="0"/>
              <a:t>)</a:t>
            </a:r>
          </a:p>
          <a:p>
            <a:r>
              <a:rPr lang="en-US" altLang="ja-JP" sz="1100" dirty="0"/>
              <a:t>3. cd $(</a:t>
            </a:r>
            <a:r>
              <a:rPr lang="en-US" altLang="ja-JP" sz="1100" dirty="0" err="1"/>
              <a:t>dirname</a:t>
            </a:r>
            <a:r>
              <a:rPr lang="en-US" altLang="ja-JP" sz="1100" dirty="0"/>
              <a:t> $0) ; </a:t>
            </a:r>
            <a:r>
              <a:rPr lang="en-US" altLang="ja-JP" sz="1100" dirty="0" err="1"/>
              <a:t>pwd</a:t>
            </a:r>
            <a:r>
              <a:rPr lang="en-US" altLang="ja-JP" sz="1100" dirty="0"/>
              <a:t> –P</a:t>
            </a:r>
          </a:p>
          <a:p>
            <a:r>
              <a:rPr lang="en-US" altLang="ja-JP" sz="900" dirty="0"/>
              <a:t>(</a:t>
            </a:r>
            <a:r>
              <a:rPr lang="ja-JP" altLang="en-US" sz="900" dirty="0"/>
              <a:t>移動したディレクトリのパスを標準出力で返す</a:t>
            </a:r>
            <a:r>
              <a:rPr lang="en-US" altLang="ja-JP" sz="900" dirty="0"/>
              <a:t>)</a:t>
            </a:r>
          </a:p>
          <a:p>
            <a:r>
              <a:rPr lang="en-US" altLang="ja-JP" sz="1100" dirty="0"/>
              <a:t>4. DIR=…..</a:t>
            </a:r>
            <a:r>
              <a:rPr lang="ja-JP" altLang="en-US" sz="1100" dirty="0"/>
              <a:t>省略</a:t>
            </a:r>
            <a:endParaRPr lang="en-US" altLang="ja-JP" sz="1100" dirty="0"/>
          </a:p>
          <a:p>
            <a:r>
              <a:rPr lang="en-US" altLang="ja-JP" sz="900" dirty="0"/>
              <a:t>(DIR</a:t>
            </a:r>
            <a:r>
              <a:rPr lang="ja-JP" altLang="en-US" sz="900" dirty="0"/>
              <a:t>という変数に標準出力の結果を代入する</a:t>
            </a:r>
            <a:r>
              <a:rPr lang="en-US" altLang="ja-JP" sz="900" dirty="0"/>
              <a:t>)</a:t>
            </a:r>
          </a:p>
          <a:p>
            <a:endParaRPr lang="en-US" altLang="ja-JP" sz="1100" dirty="0"/>
          </a:p>
          <a:p>
            <a:endParaRPr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8695" y="2719076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「</a:t>
            </a:r>
            <a:r>
              <a:rPr lang="en-US" altLang="ja-JP" sz="900" dirty="0"/>
              <a:t>DIR</a:t>
            </a:r>
            <a:r>
              <a:rPr lang="ja-JP" altLang="en-US" sz="900" dirty="0"/>
              <a:t>」のパスに移動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441450" y="3676650"/>
            <a:ext cx="1936750" cy="222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403600" y="3676650"/>
            <a:ext cx="1828800" cy="222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57800" y="3676650"/>
            <a:ext cx="1905000" cy="222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188444" y="3676650"/>
            <a:ext cx="1815856" cy="222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79450" y="3676650"/>
            <a:ext cx="584200" cy="222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829300" y="4364891"/>
            <a:ext cx="755650" cy="222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352550" y="4625642"/>
            <a:ext cx="755650" cy="1861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曲線コネクタ 14"/>
          <p:cNvCxnSpPr>
            <a:stCxn id="7" idx="0"/>
            <a:endCxn id="11" idx="0"/>
          </p:cNvCxnSpPr>
          <p:nvPr/>
        </p:nvCxnSpPr>
        <p:spPr>
          <a:xfrm rot="16200000" flipV="1">
            <a:off x="1690688" y="2957512"/>
            <a:ext cx="12700" cy="1438275"/>
          </a:xfrm>
          <a:prstGeom prst="curvedConnector3">
            <a:avLst>
              <a:gd name="adj1" fmla="val 10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16"/>
          <p:cNvCxnSpPr>
            <a:stCxn id="8" idx="0"/>
            <a:endCxn id="11" idx="0"/>
          </p:cNvCxnSpPr>
          <p:nvPr/>
        </p:nvCxnSpPr>
        <p:spPr>
          <a:xfrm rot="16200000" flipV="1">
            <a:off x="2644775" y="2003425"/>
            <a:ext cx="12700" cy="3346450"/>
          </a:xfrm>
          <a:prstGeom prst="curvedConnector3">
            <a:avLst>
              <a:gd name="adj1" fmla="val 14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20"/>
          <p:cNvCxnSpPr>
            <a:stCxn id="9" idx="0"/>
            <a:endCxn id="11" idx="0"/>
          </p:cNvCxnSpPr>
          <p:nvPr/>
        </p:nvCxnSpPr>
        <p:spPr>
          <a:xfrm rot="16200000" flipV="1">
            <a:off x="3590925" y="1057275"/>
            <a:ext cx="12700" cy="523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線コネクタ 24"/>
          <p:cNvCxnSpPr>
            <a:stCxn id="10" idx="0"/>
            <a:endCxn id="11" idx="0"/>
          </p:cNvCxnSpPr>
          <p:nvPr/>
        </p:nvCxnSpPr>
        <p:spPr>
          <a:xfrm rot="16200000" flipV="1">
            <a:off x="4533961" y="114239"/>
            <a:ext cx="12700" cy="7124822"/>
          </a:xfrm>
          <a:prstGeom prst="curvedConnector3">
            <a:avLst>
              <a:gd name="adj1" fmla="val 23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1157286" y="4128638"/>
            <a:ext cx="665163" cy="222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4327" y="5409704"/>
            <a:ext cx="5072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for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done </a:t>
            </a:r>
            <a:r>
              <a:rPr kumimoji="1" lang="ja-JP" altLang="en-US" dirty="0"/>
              <a:t>はループになっている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if</a:t>
            </a:r>
            <a:r>
              <a:rPr kumimoji="1" lang="ja-JP" altLang="en-US" dirty="0"/>
              <a:t>でファイルの存在を確認して</a:t>
            </a:r>
            <a:r>
              <a:rPr kumimoji="1" lang="en-US" altLang="ja-JP" dirty="0"/>
              <a:t>False(</a:t>
            </a:r>
            <a:r>
              <a:rPr kumimoji="1" lang="ja-JP" altLang="en-US" dirty="0"/>
              <a:t>無い場合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・</a:t>
            </a:r>
            <a:r>
              <a:rPr kumimoji="1" lang="en-US" altLang="ja-JP" dirty="0" err="1"/>
              <a:t>wget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 ～～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gz</a:t>
            </a:r>
            <a:r>
              <a:rPr kumimoji="1" lang="ja-JP" altLang="en-US" dirty="0"/>
              <a:t>ファイルをダウンロード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・</a:t>
            </a:r>
            <a:r>
              <a:rPr kumimoji="1" lang="en-US" altLang="ja-JP" dirty="0" err="1"/>
              <a:t>gunzip</a:t>
            </a:r>
            <a:r>
              <a:rPr kumimoji="1" lang="ja-JP" altLang="en-US" dirty="0"/>
              <a:t>で展開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90161" y="12247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学習用のデータの取得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386741" y="597164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682762" y="5694432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この事からシェルスクリプトは</a:t>
            </a:r>
            <a:endParaRPr kumimoji="1" lang="en-US" altLang="ja-JP" dirty="0"/>
          </a:p>
          <a:p>
            <a:r>
              <a:rPr kumimoji="1" lang="en-US" altLang="ja-JP" dirty="0"/>
              <a:t>C</a:t>
            </a:r>
            <a:r>
              <a:rPr kumimoji="1" lang="ja-JP" altLang="en-US" dirty="0"/>
              <a:t>言語のようにプログラムとして</a:t>
            </a:r>
            <a:endParaRPr kumimoji="1" lang="en-US" altLang="ja-JP" dirty="0"/>
          </a:p>
          <a:p>
            <a:r>
              <a:rPr kumimoji="1" lang="ja-JP" altLang="en-US" dirty="0"/>
              <a:t>記述する事が出来る。</a:t>
            </a:r>
          </a:p>
        </p:txBody>
      </p:sp>
    </p:spTree>
    <p:extLst>
      <p:ext uri="{BB962C8B-B14F-4D97-AF65-F5344CB8AC3E}">
        <p14:creationId xmlns:p14="http://schemas.microsoft.com/office/powerpoint/2010/main" val="299676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665104"/>
            <a:ext cx="7886700" cy="57681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create_mnist.sh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9495" y="1241916"/>
            <a:ext cx="7649466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550" dirty="0">
                <a:solidFill>
                  <a:srgbClr val="00B0F0"/>
                </a:solidFill>
              </a:rPr>
              <a:t>#!/</a:t>
            </a:r>
            <a:r>
              <a:rPr lang="en-US" altLang="ja-JP" sz="1550" dirty="0" err="1">
                <a:solidFill>
                  <a:srgbClr val="00B0F0"/>
                </a:solidFill>
              </a:rPr>
              <a:t>usr</a:t>
            </a:r>
            <a:r>
              <a:rPr lang="en-US" altLang="ja-JP" sz="1550" dirty="0">
                <a:solidFill>
                  <a:srgbClr val="00B0F0"/>
                </a:solidFill>
              </a:rPr>
              <a:t>/bin/</a:t>
            </a:r>
            <a:r>
              <a:rPr lang="en-US" altLang="ja-JP" sz="1550" dirty="0" err="1">
                <a:solidFill>
                  <a:srgbClr val="00B0F0"/>
                </a:solidFill>
              </a:rPr>
              <a:t>env</a:t>
            </a:r>
            <a:r>
              <a:rPr lang="en-US" altLang="ja-JP" sz="1550" dirty="0">
                <a:solidFill>
                  <a:srgbClr val="00B0F0"/>
                </a:solidFill>
              </a:rPr>
              <a:t> </a:t>
            </a:r>
            <a:r>
              <a:rPr lang="en-US" altLang="ja-JP" sz="1550" dirty="0" err="1">
                <a:solidFill>
                  <a:srgbClr val="00B0F0"/>
                </a:solidFill>
              </a:rPr>
              <a:t>sh</a:t>
            </a:r>
            <a:endParaRPr lang="en-US" altLang="ja-JP" sz="1550" dirty="0">
              <a:solidFill>
                <a:srgbClr val="00B0F0"/>
              </a:solidFill>
            </a:endParaRPr>
          </a:p>
          <a:p>
            <a:r>
              <a:rPr lang="en-US" altLang="ja-JP" sz="1550" dirty="0">
                <a:solidFill>
                  <a:srgbClr val="00B0F0"/>
                </a:solidFill>
              </a:rPr>
              <a:t># This script converts the </a:t>
            </a:r>
            <a:r>
              <a:rPr lang="en-US" altLang="ja-JP" sz="1550" dirty="0" err="1">
                <a:solidFill>
                  <a:srgbClr val="00B0F0"/>
                </a:solidFill>
              </a:rPr>
              <a:t>mnist</a:t>
            </a:r>
            <a:r>
              <a:rPr lang="en-US" altLang="ja-JP" sz="1550" dirty="0">
                <a:solidFill>
                  <a:srgbClr val="00B0F0"/>
                </a:solidFill>
              </a:rPr>
              <a:t> data into </a:t>
            </a:r>
            <a:r>
              <a:rPr lang="en-US" altLang="ja-JP" sz="1550" u="sng" dirty="0" err="1">
                <a:solidFill>
                  <a:srgbClr val="00B0F0"/>
                </a:solidFill>
              </a:rPr>
              <a:t>lmdb</a:t>
            </a:r>
            <a:r>
              <a:rPr lang="en-US" altLang="ja-JP" sz="1550" u="sng" dirty="0">
                <a:solidFill>
                  <a:srgbClr val="00B0F0"/>
                </a:solidFill>
              </a:rPr>
              <a:t>/</a:t>
            </a:r>
            <a:r>
              <a:rPr lang="en-US" altLang="ja-JP" sz="1550" u="sng" dirty="0" err="1">
                <a:solidFill>
                  <a:srgbClr val="00B0F0"/>
                </a:solidFill>
              </a:rPr>
              <a:t>leveldb</a:t>
            </a:r>
            <a:r>
              <a:rPr lang="en-US" altLang="ja-JP" sz="1550" dirty="0">
                <a:solidFill>
                  <a:srgbClr val="00B0F0"/>
                </a:solidFill>
              </a:rPr>
              <a:t> format,</a:t>
            </a:r>
          </a:p>
          <a:p>
            <a:r>
              <a:rPr lang="en-US" altLang="ja-JP" sz="1550" dirty="0">
                <a:solidFill>
                  <a:srgbClr val="00B0F0"/>
                </a:solidFill>
              </a:rPr>
              <a:t># depending on the value assigned to $BACKEND.</a:t>
            </a:r>
          </a:p>
          <a:p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set</a:t>
            </a:r>
            <a:r>
              <a:rPr lang="en-US" altLang="ja-JP" sz="1550" dirty="0"/>
              <a:t> -e</a:t>
            </a:r>
          </a:p>
          <a:p>
            <a:endParaRPr lang="en-US" altLang="ja-JP" sz="1550" dirty="0">
              <a:solidFill>
                <a:srgbClr val="00B0F0"/>
              </a:solidFill>
            </a:endParaRPr>
          </a:p>
          <a:p>
            <a:r>
              <a:rPr lang="en-US" altLang="ja-JP" sz="1550" dirty="0">
                <a:solidFill>
                  <a:srgbClr val="00B0F0"/>
                </a:solidFill>
              </a:rPr>
              <a:t>EXAMPLE</a:t>
            </a:r>
            <a:r>
              <a:rPr lang="en-US" altLang="ja-JP" sz="1550" dirty="0"/>
              <a:t>=examples/</a:t>
            </a:r>
            <a:r>
              <a:rPr lang="en-US" altLang="ja-JP" sz="1550" dirty="0" err="1"/>
              <a:t>mnist</a:t>
            </a:r>
            <a:endParaRPr lang="en-US" altLang="ja-JP" sz="1550" dirty="0"/>
          </a:p>
          <a:p>
            <a:r>
              <a:rPr lang="en-US" altLang="ja-JP" sz="1550" dirty="0">
                <a:solidFill>
                  <a:srgbClr val="00B0F0"/>
                </a:solidFill>
              </a:rPr>
              <a:t>DATA</a:t>
            </a:r>
            <a:r>
              <a:rPr lang="en-US" altLang="ja-JP" sz="1550" dirty="0"/>
              <a:t>=data/</a:t>
            </a:r>
            <a:r>
              <a:rPr lang="en-US" altLang="ja-JP" sz="1550" dirty="0" err="1"/>
              <a:t>mnist</a:t>
            </a:r>
            <a:endParaRPr lang="en-US" altLang="ja-JP" sz="1550" dirty="0"/>
          </a:p>
          <a:p>
            <a:r>
              <a:rPr lang="en-US" altLang="ja-JP" sz="1550" dirty="0">
                <a:solidFill>
                  <a:srgbClr val="00B0F0"/>
                </a:solidFill>
              </a:rPr>
              <a:t>BUILD</a:t>
            </a:r>
            <a:r>
              <a:rPr lang="en-US" altLang="ja-JP" sz="1550" dirty="0"/>
              <a:t>=build/examples/</a:t>
            </a:r>
            <a:r>
              <a:rPr lang="en-US" altLang="ja-JP" sz="1550" dirty="0" err="1"/>
              <a:t>mnist</a:t>
            </a:r>
            <a:endParaRPr lang="en-US" altLang="ja-JP" sz="1550" dirty="0"/>
          </a:p>
          <a:p>
            <a:endParaRPr lang="en-US" altLang="ja-JP" sz="1550" dirty="0">
              <a:solidFill>
                <a:srgbClr val="00B0F0"/>
              </a:solidFill>
            </a:endParaRPr>
          </a:p>
          <a:p>
            <a:r>
              <a:rPr lang="en-US" altLang="ja-JP" sz="1550" dirty="0">
                <a:solidFill>
                  <a:srgbClr val="00B0F0"/>
                </a:solidFill>
              </a:rPr>
              <a:t>BACKEND</a:t>
            </a:r>
            <a:r>
              <a:rPr lang="en-US" altLang="ja-JP" sz="1550" dirty="0"/>
              <a:t>=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ja-JP" sz="1550" dirty="0" err="1">
                <a:solidFill>
                  <a:srgbClr val="FF0000"/>
                </a:solidFill>
              </a:rPr>
              <a:t>lmdb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</a:p>
          <a:p>
            <a:endParaRPr lang="en-US" altLang="ja-JP" sz="1550" dirty="0">
              <a:solidFill>
                <a:srgbClr val="00B0F0"/>
              </a:solidFill>
            </a:endParaRPr>
          </a:p>
          <a:p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echo</a:t>
            </a:r>
            <a:r>
              <a:rPr lang="en-US" altLang="ja-JP" sz="1550" dirty="0"/>
              <a:t>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ja-JP" sz="1550" dirty="0">
                <a:solidFill>
                  <a:srgbClr val="FF0000"/>
                </a:solidFill>
              </a:rPr>
              <a:t>Creating</a:t>
            </a:r>
            <a:r>
              <a:rPr lang="en-US" altLang="ja-JP" sz="1550" dirty="0"/>
              <a:t> </a:t>
            </a:r>
            <a:r>
              <a:rPr lang="en-US" altLang="ja-JP" sz="1550" dirty="0">
                <a:solidFill>
                  <a:srgbClr val="00B0F0"/>
                </a:solidFill>
              </a:rPr>
              <a:t>${BACKEND}</a:t>
            </a:r>
            <a:r>
              <a:rPr lang="en-US" altLang="ja-JP" sz="1550" dirty="0">
                <a:solidFill>
                  <a:srgbClr val="FF0000"/>
                </a:solidFill>
              </a:rPr>
              <a:t>...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</a:p>
          <a:p>
            <a:endParaRPr lang="en-US" altLang="ja-JP" sz="1550" dirty="0">
              <a:solidFill>
                <a:srgbClr val="00B0F0"/>
              </a:solidFill>
            </a:endParaRPr>
          </a:p>
          <a:p>
            <a:r>
              <a:rPr lang="en-US" altLang="ja-JP" sz="1550" dirty="0" err="1">
                <a:solidFill>
                  <a:schemeClr val="accent4">
                    <a:lumMod val="75000"/>
                  </a:schemeClr>
                </a:solidFill>
              </a:rPr>
              <a:t>rm</a:t>
            </a:r>
            <a:r>
              <a:rPr lang="en-US" altLang="ja-JP" sz="1550" dirty="0"/>
              <a:t> -</a:t>
            </a:r>
            <a:r>
              <a:rPr lang="en-US" altLang="ja-JP" sz="1550" dirty="0" err="1"/>
              <a:t>rf</a:t>
            </a:r>
            <a:r>
              <a:rPr lang="en-US" altLang="ja-JP" sz="1550" dirty="0">
                <a:solidFill>
                  <a:srgbClr val="00B0F0"/>
                </a:solidFill>
              </a:rPr>
              <a:t> $EXAMPLE</a:t>
            </a:r>
            <a:r>
              <a:rPr lang="en-US" altLang="ja-JP" sz="1550" dirty="0"/>
              <a:t>/</a:t>
            </a:r>
            <a:r>
              <a:rPr lang="en-US" altLang="ja-JP" sz="1550" dirty="0" err="1"/>
              <a:t>mnist_train</a:t>
            </a:r>
            <a:r>
              <a:rPr lang="en-US" altLang="ja-JP" sz="1550" dirty="0"/>
              <a:t>_</a:t>
            </a:r>
            <a:r>
              <a:rPr lang="en-US" altLang="ja-JP" sz="1550" dirty="0">
                <a:solidFill>
                  <a:srgbClr val="00B0F0"/>
                </a:solidFill>
              </a:rPr>
              <a:t>${BACKEND}</a:t>
            </a:r>
          </a:p>
          <a:p>
            <a:r>
              <a:rPr lang="en-US" altLang="ja-JP" sz="1550" dirty="0" err="1">
                <a:solidFill>
                  <a:schemeClr val="accent4">
                    <a:lumMod val="75000"/>
                  </a:schemeClr>
                </a:solidFill>
              </a:rPr>
              <a:t>rm</a:t>
            </a:r>
            <a:r>
              <a:rPr lang="en-US" altLang="ja-JP" sz="1550" dirty="0"/>
              <a:t> -</a:t>
            </a:r>
            <a:r>
              <a:rPr lang="en-US" altLang="ja-JP" sz="1550" dirty="0" err="1"/>
              <a:t>rf</a:t>
            </a:r>
            <a:r>
              <a:rPr lang="en-US" altLang="ja-JP" sz="1550" dirty="0">
                <a:solidFill>
                  <a:srgbClr val="00B0F0"/>
                </a:solidFill>
              </a:rPr>
              <a:t> $EXAMPLE</a:t>
            </a:r>
            <a:r>
              <a:rPr lang="en-US" altLang="ja-JP" sz="1550" dirty="0"/>
              <a:t>/</a:t>
            </a:r>
            <a:r>
              <a:rPr lang="en-US" altLang="ja-JP" sz="1550" dirty="0" err="1"/>
              <a:t>mnist_test</a:t>
            </a:r>
            <a:r>
              <a:rPr lang="en-US" altLang="ja-JP" sz="1550" dirty="0"/>
              <a:t>_</a:t>
            </a:r>
            <a:r>
              <a:rPr lang="en-US" altLang="ja-JP" sz="1550" dirty="0">
                <a:solidFill>
                  <a:srgbClr val="00B0F0"/>
                </a:solidFill>
              </a:rPr>
              <a:t>${BACKEND}</a:t>
            </a:r>
          </a:p>
          <a:p>
            <a:endParaRPr lang="en-US" altLang="ja-JP" sz="1550" dirty="0">
              <a:solidFill>
                <a:srgbClr val="00B0F0"/>
              </a:solidFill>
            </a:endParaRPr>
          </a:p>
          <a:p>
            <a:r>
              <a:rPr lang="en-US" altLang="ja-JP" sz="1550" dirty="0">
                <a:solidFill>
                  <a:srgbClr val="00B0F0"/>
                </a:solidFill>
              </a:rPr>
              <a:t>$BUILD</a:t>
            </a:r>
            <a:r>
              <a:rPr lang="en-US" altLang="ja-JP" sz="1550" dirty="0"/>
              <a:t>/</a:t>
            </a:r>
            <a:r>
              <a:rPr lang="en-US" altLang="ja-JP" sz="1550" dirty="0" err="1"/>
              <a:t>convert_mnist_data.bin</a:t>
            </a:r>
            <a:r>
              <a:rPr lang="en-US" altLang="ja-JP" sz="1550" dirty="0">
                <a:solidFill>
                  <a:srgbClr val="00B0F0"/>
                </a:solidFill>
              </a:rPr>
              <a:t> $DATA</a:t>
            </a:r>
            <a:r>
              <a:rPr lang="en-US" altLang="ja-JP" sz="1550" dirty="0"/>
              <a:t>/train-images-idx3-ubyte</a:t>
            </a:r>
            <a:r>
              <a:rPr lang="en-US" altLang="ja-JP" sz="1550" dirty="0">
                <a:solidFill>
                  <a:srgbClr val="00B0F0"/>
                </a:solidFill>
              </a:rPr>
              <a:t>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en-US" altLang="ja-JP" sz="1550" dirty="0">
                <a:solidFill>
                  <a:srgbClr val="00B0F0"/>
                </a:solidFill>
              </a:rPr>
              <a:t>  $DATA</a:t>
            </a:r>
            <a:r>
              <a:rPr lang="en-US" altLang="ja-JP" sz="1550" dirty="0"/>
              <a:t>/train-labels-idx1-ubyte</a:t>
            </a:r>
            <a:r>
              <a:rPr lang="en-US" altLang="ja-JP" sz="1550" dirty="0">
                <a:solidFill>
                  <a:srgbClr val="00B0F0"/>
                </a:solidFill>
              </a:rPr>
              <a:t> $EXAMPLE</a:t>
            </a:r>
            <a:r>
              <a:rPr lang="en-US" altLang="ja-JP" sz="1550" dirty="0"/>
              <a:t>/</a:t>
            </a:r>
            <a:r>
              <a:rPr lang="en-US" altLang="ja-JP" sz="1550" dirty="0" err="1"/>
              <a:t>mnist_train</a:t>
            </a:r>
            <a:r>
              <a:rPr lang="en-US" altLang="ja-JP" sz="1550" dirty="0"/>
              <a:t>_</a:t>
            </a:r>
            <a:r>
              <a:rPr lang="en-US" altLang="ja-JP" sz="1550" dirty="0">
                <a:solidFill>
                  <a:srgbClr val="00B0F0"/>
                </a:solidFill>
              </a:rPr>
              <a:t>${BACKEND} </a:t>
            </a:r>
            <a:r>
              <a:rPr lang="en-US" altLang="ja-JP" sz="1550" dirty="0"/>
              <a:t>--backend=</a:t>
            </a:r>
            <a:r>
              <a:rPr lang="en-US" altLang="ja-JP" sz="1550" dirty="0">
                <a:solidFill>
                  <a:srgbClr val="00B0F0"/>
                </a:solidFill>
              </a:rPr>
              <a:t>${BACKEND}</a:t>
            </a:r>
          </a:p>
          <a:p>
            <a:r>
              <a:rPr lang="en-US" altLang="ja-JP" sz="1550" dirty="0">
                <a:solidFill>
                  <a:srgbClr val="00B0F0"/>
                </a:solidFill>
              </a:rPr>
              <a:t>$BUILD</a:t>
            </a:r>
            <a:r>
              <a:rPr lang="en-US" altLang="ja-JP" sz="1550" dirty="0"/>
              <a:t>/</a:t>
            </a:r>
            <a:r>
              <a:rPr lang="en-US" altLang="ja-JP" sz="1550" dirty="0" err="1"/>
              <a:t>convert_mnist_data.bin</a:t>
            </a:r>
            <a:r>
              <a:rPr lang="en-US" altLang="ja-JP" sz="1550" dirty="0">
                <a:solidFill>
                  <a:srgbClr val="00B0F0"/>
                </a:solidFill>
              </a:rPr>
              <a:t> $DATA/t10k-images-idx3-ubyte 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\</a:t>
            </a:r>
          </a:p>
          <a:p>
            <a:r>
              <a:rPr lang="en-US" altLang="ja-JP" sz="1550" dirty="0">
                <a:solidFill>
                  <a:srgbClr val="00B0F0"/>
                </a:solidFill>
              </a:rPr>
              <a:t>  $DATA</a:t>
            </a:r>
            <a:r>
              <a:rPr lang="en-US" altLang="ja-JP" sz="1550" dirty="0"/>
              <a:t>/t10k-labels-idx1-ubyte</a:t>
            </a:r>
            <a:r>
              <a:rPr lang="en-US" altLang="ja-JP" sz="1550" dirty="0">
                <a:solidFill>
                  <a:srgbClr val="00B0F0"/>
                </a:solidFill>
              </a:rPr>
              <a:t> $EXAMPLE</a:t>
            </a:r>
            <a:r>
              <a:rPr lang="en-US" altLang="ja-JP" sz="1550" dirty="0"/>
              <a:t>/</a:t>
            </a:r>
            <a:r>
              <a:rPr lang="en-US" altLang="ja-JP" sz="1550" dirty="0" err="1"/>
              <a:t>mnist_test</a:t>
            </a:r>
            <a:r>
              <a:rPr lang="en-US" altLang="ja-JP" sz="1550" dirty="0"/>
              <a:t>_</a:t>
            </a:r>
            <a:r>
              <a:rPr lang="en-US" altLang="ja-JP" sz="1550" dirty="0">
                <a:solidFill>
                  <a:srgbClr val="00B0F0"/>
                </a:solidFill>
              </a:rPr>
              <a:t>${BACKEND} </a:t>
            </a:r>
            <a:r>
              <a:rPr lang="en-US" altLang="ja-JP" sz="1550" dirty="0"/>
              <a:t>--backend=</a:t>
            </a:r>
            <a:r>
              <a:rPr lang="en-US" altLang="ja-JP" sz="1550" dirty="0">
                <a:solidFill>
                  <a:srgbClr val="00B0F0"/>
                </a:solidFill>
              </a:rPr>
              <a:t>${BACKEND}</a:t>
            </a:r>
          </a:p>
          <a:p>
            <a:endParaRPr lang="en-US" altLang="ja-JP" sz="1550" dirty="0">
              <a:solidFill>
                <a:srgbClr val="00B0F0"/>
              </a:solidFill>
            </a:endParaRPr>
          </a:p>
          <a:p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echo "</a:t>
            </a:r>
            <a:r>
              <a:rPr lang="en-US" altLang="ja-JP" sz="1550" dirty="0">
                <a:solidFill>
                  <a:srgbClr val="FF0000"/>
                </a:solidFill>
              </a:rPr>
              <a:t>Done.</a:t>
            </a:r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endParaRPr lang="ja-JP" altLang="en-US" sz="155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4327" y="1241916"/>
            <a:ext cx="8743949" cy="533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55077" y="1995854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エラーが発生したら強制停止させる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317631" y="2965984"/>
            <a:ext cx="422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「例」「データ」「ビルド」の</a:t>
            </a:r>
            <a:r>
              <a:rPr kumimoji="1" lang="en-US" altLang="ja-JP" sz="1400" dirty="0"/>
              <a:t>3</a:t>
            </a:r>
            <a:r>
              <a:rPr kumimoji="1" lang="ja-JP" altLang="en-US" sz="1400" dirty="0" err="1"/>
              <a:t>つの</a:t>
            </a:r>
            <a:r>
              <a:rPr kumimoji="1" lang="ja-JP" altLang="en-US" sz="1400" dirty="0"/>
              <a:t>パスを変数化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12324" y="8752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データをデータベースに変換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31968" y="3447777"/>
            <a:ext cx="4680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データベース形式の指定　「</a:t>
            </a:r>
            <a:r>
              <a:rPr kumimoji="1" lang="en-US" altLang="ja-JP" sz="1400" dirty="0" err="1"/>
              <a:t>lmdb</a:t>
            </a:r>
            <a:r>
              <a:rPr kumimoji="1" lang="ja-JP" altLang="en-US" sz="1400" dirty="0"/>
              <a:t>」か「</a:t>
            </a:r>
            <a:r>
              <a:rPr kumimoji="1" lang="en-US" altLang="ja-JP" sz="1400" dirty="0" err="1"/>
              <a:t>leveldb</a:t>
            </a:r>
            <a:r>
              <a:rPr kumimoji="1" lang="ja-JP" altLang="en-US" sz="1400" dirty="0"/>
              <a:t>」を選択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72679" y="4541495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すでにデータベースがあっても削除をしておく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96763" y="5963117"/>
            <a:ext cx="4764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「学習用」「テスト用」の</a:t>
            </a:r>
            <a:r>
              <a:rPr kumimoji="1" lang="en-US" altLang="ja-JP" sz="1400" dirty="0"/>
              <a:t>2</a:t>
            </a:r>
            <a:r>
              <a:rPr kumimoji="1" lang="ja-JP" altLang="en-US" sz="1400" dirty="0" err="1"/>
              <a:t>つの</a:t>
            </a:r>
            <a:r>
              <a:rPr kumimoji="1" lang="ja-JP" altLang="en-US" sz="1400" dirty="0"/>
              <a:t>データベースを生成する</a:t>
            </a:r>
          </a:p>
        </p:txBody>
      </p:sp>
    </p:spTree>
    <p:extLst>
      <p:ext uri="{BB962C8B-B14F-4D97-AF65-F5344CB8AC3E}">
        <p14:creationId xmlns:p14="http://schemas.microsoft.com/office/powerpoint/2010/main" val="26458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665104"/>
            <a:ext cx="7886700" cy="57681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train_lenet.sh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9495" y="1241916"/>
            <a:ext cx="619438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550" dirty="0">
                <a:solidFill>
                  <a:srgbClr val="00B0F0"/>
                </a:solidFill>
              </a:rPr>
              <a:t>#!/</a:t>
            </a:r>
            <a:r>
              <a:rPr lang="en-US" altLang="ja-JP" sz="1550" dirty="0" err="1">
                <a:solidFill>
                  <a:srgbClr val="00B0F0"/>
                </a:solidFill>
              </a:rPr>
              <a:t>usr</a:t>
            </a:r>
            <a:r>
              <a:rPr lang="en-US" altLang="ja-JP" sz="1550" dirty="0">
                <a:solidFill>
                  <a:srgbClr val="00B0F0"/>
                </a:solidFill>
              </a:rPr>
              <a:t>/bin/</a:t>
            </a:r>
            <a:r>
              <a:rPr lang="en-US" altLang="ja-JP" sz="1550" dirty="0" err="1">
                <a:solidFill>
                  <a:srgbClr val="00B0F0"/>
                </a:solidFill>
              </a:rPr>
              <a:t>env</a:t>
            </a:r>
            <a:r>
              <a:rPr lang="en-US" altLang="ja-JP" sz="1550" dirty="0">
                <a:solidFill>
                  <a:srgbClr val="00B0F0"/>
                </a:solidFill>
              </a:rPr>
              <a:t> </a:t>
            </a:r>
            <a:r>
              <a:rPr lang="en-US" altLang="ja-JP" sz="1550" dirty="0" err="1">
                <a:solidFill>
                  <a:srgbClr val="00B0F0"/>
                </a:solidFill>
              </a:rPr>
              <a:t>sh</a:t>
            </a:r>
            <a:endParaRPr lang="en-US" altLang="ja-JP" sz="1550" dirty="0">
              <a:solidFill>
                <a:srgbClr val="00B0F0"/>
              </a:solidFill>
            </a:endParaRPr>
          </a:p>
          <a:p>
            <a:r>
              <a:rPr lang="en-US" altLang="ja-JP" sz="1550" dirty="0">
                <a:solidFill>
                  <a:schemeClr val="accent4">
                    <a:lumMod val="75000"/>
                  </a:schemeClr>
                </a:solidFill>
              </a:rPr>
              <a:t>set</a:t>
            </a:r>
            <a:r>
              <a:rPr lang="en-US" altLang="ja-JP" sz="1550" dirty="0"/>
              <a:t> -e</a:t>
            </a:r>
          </a:p>
          <a:p>
            <a:endParaRPr lang="en-US" altLang="ja-JP" sz="1550" dirty="0"/>
          </a:p>
          <a:p>
            <a:r>
              <a:rPr lang="en-US" altLang="ja-JP" sz="1550" dirty="0"/>
              <a:t>./build/tools/</a:t>
            </a:r>
            <a:r>
              <a:rPr lang="en-US" altLang="ja-JP" sz="1550" dirty="0" err="1"/>
              <a:t>caffe</a:t>
            </a:r>
            <a:r>
              <a:rPr lang="en-US" altLang="ja-JP" sz="1550" dirty="0"/>
              <a:t> train --solver=examples/</a:t>
            </a:r>
            <a:r>
              <a:rPr lang="en-US" altLang="ja-JP" sz="1550" dirty="0" err="1"/>
              <a:t>mnist</a:t>
            </a:r>
            <a:r>
              <a:rPr lang="en-US" altLang="ja-JP" sz="1550" dirty="0"/>
              <a:t>/</a:t>
            </a:r>
            <a:r>
              <a:rPr lang="en-US" altLang="ja-JP" sz="1550" dirty="0" err="1"/>
              <a:t>lenet_solver.prototxt</a:t>
            </a:r>
            <a:r>
              <a:rPr lang="en-US" altLang="ja-JP" sz="1550" dirty="0"/>
              <a:t> </a:t>
            </a:r>
            <a:r>
              <a:rPr lang="en-US" altLang="ja-JP" sz="1550" dirty="0">
                <a:solidFill>
                  <a:srgbClr val="00B0F0"/>
                </a:solidFill>
              </a:rPr>
              <a:t>$@</a:t>
            </a:r>
            <a:endParaRPr lang="ja-JP" altLang="en-US" sz="1550" dirty="0">
              <a:solidFill>
                <a:srgbClr val="00B0F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4327" y="1241917"/>
            <a:ext cx="7312023" cy="1623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12324" y="8752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作成したデータベースを用いて学習</a:t>
            </a: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65992" y="2261980"/>
            <a:ext cx="141556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>
            <a:off x="2345592" y="2261980"/>
            <a:ext cx="37601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1951892" y="2261980"/>
            <a:ext cx="32775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05101" y="2288356"/>
            <a:ext cx="153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accent6"/>
                </a:solidFill>
              </a:rPr>
              <a:t>プログラム本体</a:t>
            </a:r>
            <a:endParaRPr kumimoji="1" lang="en-US" altLang="ja-JP" sz="1200" dirty="0">
              <a:solidFill>
                <a:schemeClr val="accent6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accent6"/>
                </a:solidFill>
              </a:rPr>
              <a:t>(Windows</a:t>
            </a:r>
            <a:r>
              <a:rPr kumimoji="1" lang="ja-JP" altLang="en-US" sz="1200" dirty="0">
                <a:solidFill>
                  <a:schemeClr val="accent6"/>
                </a:solidFill>
              </a:rPr>
              <a:t>で言う</a:t>
            </a:r>
            <a:r>
              <a:rPr kumimoji="1" lang="en-US" altLang="ja-JP" sz="1200" dirty="0">
                <a:solidFill>
                  <a:schemeClr val="accent6"/>
                </a:solidFill>
              </a:rPr>
              <a:t>exe)</a:t>
            </a:r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32785" y="2314731"/>
            <a:ext cx="120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accent4"/>
                </a:solidFill>
              </a:rPr>
              <a:t>オプション</a:t>
            </a:r>
            <a:endParaRPr kumimoji="1" lang="en-US" altLang="ja-JP" sz="1200" dirty="0">
              <a:solidFill>
                <a:schemeClr val="accent4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accent4"/>
                </a:solidFill>
              </a:rPr>
              <a:t>(</a:t>
            </a:r>
            <a:r>
              <a:rPr kumimoji="1" lang="ja-JP" altLang="en-US" sz="1200" dirty="0">
                <a:solidFill>
                  <a:schemeClr val="accent4"/>
                </a:solidFill>
              </a:rPr>
              <a:t>何をするのか</a:t>
            </a:r>
            <a:r>
              <a:rPr kumimoji="1" lang="en-US" altLang="ja-JP" sz="1200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13915" y="2327398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rgbClr val="0070C0"/>
                </a:solidFill>
              </a:rPr>
              <a:t>学習に必要なパラメータを</a:t>
            </a:r>
            <a:endParaRPr kumimoji="1" lang="en-US" altLang="ja-JP" sz="1200" dirty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0070C0"/>
                </a:solidFill>
              </a:rPr>
              <a:t>設定したファイル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51316" y="234550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>
                <a:solidFill>
                  <a:srgbClr val="00B0F0"/>
                </a:solidFill>
              </a:rPr>
              <a:t>実行引数を受け取る</a:t>
            </a:r>
            <a:endParaRPr kumimoji="1" lang="en-US" altLang="ja-JP" sz="900" dirty="0">
              <a:solidFill>
                <a:srgbClr val="00B0F0"/>
              </a:solidFill>
            </a:endParaRPr>
          </a:p>
          <a:p>
            <a:r>
              <a:rPr kumimoji="1" lang="en-US" altLang="ja-JP" sz="900" dirty="0">
                <a:solidFill>
                  <a:srgbClr val="00B0F0"/>
                </a:solidFill>
              </a:rPr>
              <a:t>(</a:t>
            </a:r>
            <a:r>
              <a:rPr kumimoji="1" lang="ja-JP" altLang="en-US" sz="900" dirty="0">
                <a:solidFill>
                  <a:srgbClr val="00B0F0"/>
                </a:solidFill>
              </a:rPr>
              <a:t>今回はあまり意味は無い</a:t>
            </a:r>
            <a:r>
              <a:rPr kumimoji="1" lang="en-US" altLang="ja-JP" sz="900" dirty="0">
                <a:solidFill>
                  <a:srgbClr val="00B0F0"/>
                </a:solidFill>
              </a:rPr>
              <a:t>)</a:t>
            </a:r>
            <a:endParaRPr kumimoji="1" lang="ja-JP" altLang="en-US" sz="900" dirty="0">
              <a:solidFill>
                <a:srgbClr val="00B0F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48" y="2904211"/>
            <a:ext cx="5019883" cy="3536018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731007" y="6440229"/>
            <a:ext cx="447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examples/</a:t>
            </a:r>
            <a:r>
              <a:rPr lang="en-US" altLang="ja-JP" dirty="0" err="1"/>
              <a:t>mnist</a:t>
            </a:r>
            <a:r>
              <a:rPr lang="en-US" altLang="ja-JP" dirty="0"/>
              <a:t>/</a:t>
            </a:r>
            <a:r>
              <a:rPr lang="en-US" altLang="ja-JP" dirty="0" err="1"/>
              <a:t>lenet_solver.prototxt</a:t>
            </a:r>
            <a:r>
              <a:rPr lang="ja-JP" altLang="en-US" dirty="0"/>
              <a:t> の中身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4343645" y="3095625"/>
            <a:ext cx="2133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543883" y="2922321"/>
            <a:ext cx="2518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net</a:t>
            </a:r>
            <a:r>
              <a:rPr kumimoji="1" lang="ja-JP" altLang="en-US" sz="1400" dirty="0"/>
              <a:t>という項目に</a:t>
            </a:r>
            <a:endParaRPr kumimoji="1" lang="en-US" altLang="ja-JP" sz="1400" dirty="0"/>
          </a:p>
          <a:p>
            <a:r>
              <a:rPr kumimoji="1" lang="ja-JP" altLang="en-US" sz="1400" dirty="0"/>
              <a:t>「</a:t>
            </a:r>
            <a:r>
              <a:rPr kumimoji="1" lang="en-US" altLang="ja-JP" sz="1400" dirty="0" err="1"/>
              <a:t>lenet_train_test.prototxt</a:t>
            </a:r>
            <a:r>
              <a:rPr kumimoji="1" lang="ja-JP" altLang="en-US" sz="1400" dirty="0"/>
              <a:t>」</a:t>
            </a:r>
            <a:endParaRPr kumimoji="1" lang="en-US" altLang="ja-JP" sz="1400" dirty="0"/>
          </a:p>
          <a:p>
            <a:r>
              <a:rPr kumimoji="1" lang="ja-JP" altLang="en-US" sz="1400" dirty="0"/>
              <a:t>が設定されている。</a:t>
            </a:r>
            <a:endParaRPr kumimoji="1" lang="en-US" altLang="ja-JP" sz="1400" dirty="0"/>
          </a:p>
          <a:p>
            <a:r>
              <a:rPr kumimoji="1" lang="ja-JP" altLang="en-US" sz="1400" dirty="0"/>
              <a:t>　このファイルに学習のアル</a:t>
            </a:r>
            <a:endParaRPr kumimoji="1" lang="en-US" altLang="ja-JP" sz="1400" dirty="0"/>
          </a:p>
          <a:p>
            <a:r>
              <a:rPr kumimoji="1" lang="ja-JP" altLang="en-US" sz="1400" dirty="0"/>
              <a:t>ゴリズムを設定している</a:t>
            </a:r>
          </a:p>
        </p:txBody>
      </p:sp>
    </p:spTree>
    <p:extLst>
      <p:ext uri="{BB962C8B-B14F-4D97-AF65-F5344CB8AC3E}">
        <p14:creationId xmlns:p14="http://schemas.microsoft.com/office/powerpoint/2010/main" val="76642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6924"/>
          </a:xfrm>
        </p:spPr>
        <p:txBody>
          <a:bodyPr/>
          <a:lstStyle/>
          <a:p>
            <a:r>
              <a:rPr kumimoji="1" lang="ja-JP" altLang="en-US" dirty="0"/>
              <a:t>実際に学習させてみよう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7292" y="1383892"/>
            <a:ext cx="2469413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./data/mnist/get_mnist.sh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6706" y="140697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ダウンロードスクリプトを回す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292" y="1882240"/>
            <a:ext cx="3141497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./examples/</a:t>
            </a:r>
            <a:r>
              <a:rPr lang="en-US" altLang="ja-JP" sz="1350" dirty="0" err="1"/>
              <a:t>mnist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create_mnist.sh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18790" y="19053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データベースの作成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292" y="2401148"/>
            <a:ext cx="3141497" cy="3000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350" dirty="0"/>
              <a:t>$ ./examples/</a:t>
            </a:r>
            <a:r>
              <a:rPr lang="en-US" altLang="ja-JP" sz="1350" dirty="0" err="1"/>
              <a:t>mnist</a:t>
            </a:r>
            <a:r>
              <a:rPr lang="en-US" altLang="ja-JP" sz="1350" dirty="0"/>
              <a:t>/</a:t>
            </a:r>
            <a:r>
              <a:rPr lang="en-US" altLang="ja-JP" sz="1350" dirty="0" err="1"/>
              <a:t>train_lenet.sh</a:t>
            </a:r>
            <a:endParaRPr lang="ja-JP" altLang="en-US" sz="135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18791" y="2401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学習開始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50" y="518839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学習が終わると？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59" y="2896974"/>
            <a:ext cx="3877216" cy="154326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4819010" y="3392798"/>
            <a:ext cx="4015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 学習が終わると精度が表示される</a:t>
            </a:r>
            <a:endParaRPr kumimoji="1" lang="en-US" altLang="ja-JP" dirty="0"/>
          </a:p>
          <a:p>
            <a:r>
              <a:rPr kumimoji="1" lang="en-US" altLang="ja-JP" dirty="0"/>
              <a:t>accuracy</a:t>
            </a:r>
            <a:r>
              <a:rPr kumimoji="1" lang="ja-JP" altLang="en-US" dirty="0"/>
              <a:t>を見ると「</a:t>
            </a:r>
            <a:r>
              <a:rPr kumimoji="1" lang="en-US" altLang="ja-JP" dirty="0"/>
              <a:t>91.65%</a:t>
            </a:r>
            <a:r>
              <a:rPr kumimoji="1" lang="ja-JP" altLang="en-US" dirty="0"/>
              <a:t>」の精度</a:t>
            </a:r>
            <a:endParaRPr kumimoji="1" lang="en-US" altLang="ja-JP" dirty="0"/>
          </a:p>
          <a:p>
            <a:r>
              <a:rPr kumimoji="1" lang="en-US" altLang="ja-JP" dirty="0"/>
              <a:t>loss(</a:t>
            </a:r>
            <a:r>
              <a:rPr kumimoji="1" lang="ja-JP" altLang="en-US" dirty="0"/>
              <a:t>損失度合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を見ると</a:t>
            </a:r>
            <a:r>
              <a:rPr kumimoji="1" lang="en-US" altLang="ja-JP" dirty="0"/>
              <a:t>1.57 </a:t>
            </a:r>
            <a:r>
              <a:rPr kumimoji="1" lang="ja-JP" altLang="en-US" dirty="0"/>
              <a:t>程度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(</a:t>
            </a:r>
            <a:r>
              <a:rPr kumimoji="1" lang="ja-JP" altLang="en-US" sz="1200" dirty="0"/>
              <a:t>今回は卒業研究でやってる自作データの実行結果を例として上げている為精度はあまり良くない</a:t>
            </a:r>
            <a:r>
              <a:rPr kumimoji="1" lang="en-US" altLang="ja-JP" sz="1200" dirty="0"/>
              <a:t>)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80290" y="4269961"/>
            <a:ext cx="4091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※</a:t>
            </a:r>
            <a:r>
              <a:rPr kumimoji="1" lang="ja-JP" altLang="en-US" sz="900" dirty="0"/>
              <a:t>損失度合は損失関数の事であり、各データの正解確率</a:t>
            </a:r>
            <a:r>
              <a:rPr kumimoji="1" lang="en-US" altLang="ja-JP" sz="900" dirty="0"/>
              <a:t>(log)</a:t>
            </a:r>
            <a:r>
              <a:rPr kumimoji="1" lang="ja-JP" altLang="en-US" sz="900" dirty="0"/>
              <a:t>を加算した物。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t="87967" r="55696" b="2571"/>
          <a:stretch/>
        </p:blipFill>
        <p:spPr>
          <a:xfrm>
            <a:off x="709612" y="5581260"/>
            <a:ext cx="5853113" cy="5678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287466" y="6181029"/>
            <a:ext cx="553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caffemodel</a:t>
            </a:r>
            <a:r>
              <a:rPr kumimoji="1" lang="ja-JP" altLang="en-US" sz="1400" dirty="0"/>
              <a:t>が付いたファイルが生成されているのでこれを用いると</a:t>
            </a:r>
            <a:endParaRPr kumimoji="1" lang="en-US" altLang="ja-JP" sz="1400" dirty="0"/>
          </a:p>
          <a:p>
            <a:r>
              <a:rPr kumimoji="1" lang="ja-JP" altLang="en-US" sz="1400" dirty="0"/>
              <a:t>任意のデータで文字の判定が出来るようになる。</a:t>
            </a:r>
          </a:p>
        </p:txBody>
      </p:sp>
    </p:spTree>
    <p:extLst>
      <p:ext uri="{BB962C8B-B14F-4D97-AF65-F5344CB8AC3E}">
        <p14:creationId xmlns:p14="http://schemas.microsoft.com/office/powerpoint/2010/main" val="3569611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766</Words>
  <Application>Microsoft Office PowerPoint</Application>
  <PresentationFormat>画面に合わせる (4:3)</PresentationFormat>
  <Paragraphs>135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Yu Gothic</vt:lpstr>
      <vt:lpstr>Yu Gothic</vt:lpstr>
      <vt:lpstr>游ゴシック Light</vt:lpstr>
      <vt:lpstr>Arial</vt:lpstr>
      <vt:lpstr>Calibri</vt:lpstr>
      <vt:lpstr>Calibri Light</vt:lpstr>
      <vt:lpstr>ホワイト</vt:lpstr>
      <vt:lpstr>前回の続きから始めるには？</vt:lpstr>
      <vt:lpstr>ビルド</vt:lpstr>
      <vt:lpstr>MNISTのサンプル</vt:lpstr>
      <vt:lpstr>get_mnist.sh</vt:lpstr>
      <vt:lpstr>create_mnist.sh</vt:lpstr>
      <vt:lpstr>train_lenet.sh</vt:lpstr>
      <vt:lpstr>実際に学習させてみよう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前回の続きから始めるには？</dc:title>
  <dc:creator>mizofumi0411 mizofumi0411</dc:creator>
  <cp:lastModifiedBy>mizofumi0411 mizofumi0411</cp:lastModifiedBy>
  <cp:revision>16</cp:revision>
  <dcterms:created xsi:type="dcterms:W3CDTF">2016-11-17T01:57:40Z</dcterms:created>
  <dcterms:modified xsi:type="dcterms:W3CDTF">2016-11-20T17:14:08Z</dcterms:modified>
</cp:coreProperties>
</file>