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7" r:id="rId4"/>
    <p:sldId id="262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9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5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4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0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72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98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2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0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F019-BD99-434D-8EE0-1329D418C0F7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F968-1553-4B59-9008-CC6948F8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b="1" dirty="0"/>
              <a:t>Linux</a:t>
            </a:r>
            <a:r>
              <a:rPr kumimoji="1" lang="ja-JP" altLang="en-US" sz="4000" b="1" dirty="0"/>
              <a:t>における</a:t>
            </a:r>
            <a:r>
              <a:rPr kumimoji="1" lang="en-US" altLang="ja-JP" sz="4000" b="1" dirty="0"/>
              <a:t/>
            </a:r>
            <a:br>
              <a:rPr kumimoji="1" lang="en-US" altLang="ja-JP" sz="4000" b="1" dirty="0"/>
            </a:br>
            <a:r>
              <a:rPr kumimoji="1" lang="ja-JP" altLang="en-US" sz="4000" b="1" dirty="0"/>
              <a:t>基本的なターミナルの使い方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溝越 郁弥</a:t>
            </a:r>
          </a:p>
        </p:txBody>
      </p:sp>
    </p:spTree>
    <p:extLst>
      <p:ext uri="{BB962C8B-B14F-4D97-AF65-F5344CB8AC3E}">
        <p14:creationId xmlns:p14="http://schemas.microsoft.com/office/powerpoint/2010/main" val="33944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9639"/>
          </a:xfrm>
        </p:spPr>
        <p:txBody>
          <a:bodyPr>
            <a:normAutofit/>
          </a:bodyPr>
          <a:lstStyle/>
          <a:p>
            <a:r>
              <a:rPr lang="ja-JP" altLang="en-US" sz="2800" b="1" dirty="0"/>
              <a:t>コマンドラインの見方 </a:t>
            </a:r>
            <a:r>
              <a:rPr lang="en-US" altLang="ja-JP" sz="2800" b="1" dirty="0"/>
              <a:t>(Bash</a:t>
            </a:r>
            <a:r>
              <a:rPr lang="ja-JP" altLang="en-US" sz="2800" b="1" dirty="0"/>
              <a:t>の場合</a:t>
            </a:r>
            <a:r>
              <a:rPr lang="en-US" altLang="ja-JP" sz="2800" b="1" dirty="0"/>
              <a:t>)</a:t>
            </a:r>
            <a:endParaRPr kumimoji="1" lang="ja-JP" altLang="en-US" sz="28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9835" b="77161"/>
          <a:stretch/>
        </p:blipFill>
        <p:spPr>
          <a:xfrm>
            <a:off x="1052512" y="1142999"/>
            <a:ext cx="6276975" cy="601981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733800" y="1196340"/>
            <a:ext cx="353744" cy="1752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44339" y="1196340"/>
            <a:ext cx="980124" cy="175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52512" y="1196340"/>
            <a:ext cx="611188" cy="17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744661" y="1196340"/>
            <a:ext cx="1916113" cy="1752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50357" y="8440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89599" y="8511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30996" y="8440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87668" y="8511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50357" y="2346958"/>
            <a:ext cx="58507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  <a:r>
              <a:rPr kumimoji="1" lang="en-US" altLang="ja-JP" dirty="0"/>
              <a:t> : </a:t>
            </a:r>
            <a:r>
              <a:rPr kumimoji="1" lang="ja-JP" altLang="en-US" dirty="0"/>
              <a:t>ユーザ名</a:t>
            </a:r>
            <a:endParaRPr kumimoji="1" lang="en-US" altLang="ja-JP" dirty="0"/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ホスト名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: </a:t>
            </a:r>
            <a:r>
              <a:rPr kumimoji="1" lang="ja-JP" altLang="en-US" dirty="0"/>
              <a:t>現在のディレクトリのパス</a:t>
            </a:r>
            <a:endParaRPr kumimoji="1" lang="en-US" altLang="ja-JP" dirty="0"/>
          </a:p>
          <a:p>
            <a:r>
              <a:rPr kumimoji="1" lang="ja-JP" altLang="en-US" dirty="0"/>
              <a:t>④ </a:t>
            </a:r>
            <a:r>
              <a:rPr kumimoji="1" lang="en-US" altLang="ja-JP" dirty="0"/>
              <a:t>: </a:t>
            </a:r>
            <a:r>
              <a:rPr kumimoji="1" lang="ja-JP" altLang="en-US" dirty="0"/>
              <a:t>権限の種類 「</a:t>
            </a:r>
            <a:r>
              <a:rPr kumimoji="1" lang="en-US" altLang="ja-JP" dirty="0"/>
              <a:t>$:</a:t>
            </a:r>
            <a:r>
              <a:rPr kumimoji="1" lang="ja-JP" altLang="en-US" dirty="0"/>
              <a:t>一般ユーザ </a:t>
            </a:r>
            <a:r>
              <a:rPr kumimoji="1" lang="en-US" altLang="ja-JP" dirty="0"/>
              <a:t>, #:</a:t>
            </a:r>
            <a:r>
              <a:rPr kumimoji="1" lang="ja-JP" altLang="en-US" dirty="0"/>
              <a:t>管理者</a:t>
            </a:r>
            <a:r>
              <a:rPr kumimoji="1" lang="en-US" altLang="ja-JP" dirty="0"/>
              <a:t>(root)</a:t>
            </a:r>
            <a:r>
              <a:rPr kumimoji="1" lang="ja-JP" altLang="en-US" dirty="0"/>
              <a:t>ユーザ」</a:t>
            </a:r>
            <a:endParaRPr kumimoji="1" lang="en-US" altLang="ja-JP" dirty="0"/>
          </a:p>
          <a:p>
            <a:r>
              <a:rPr kumimoji="1" lang="ja-JP" altLang="en-US" dirty="0"/>
              <a:t>⑤ </a:t>
            </a:r>
            <a:r>
              <a:rPr kumimoji="1" lang="en-US" altLang="ja-JP" dirty="0"/>
              <a:t>:</a:t>
            </a:r>
            <a:r>
              <a:rPr kumimoji="1" lang="ja-JP" altLang="en-US" dirty="0"/>
              <a:t>コマンド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50357" y="384625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基本的には③と⑤番が大切です。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26652" y="8511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4107495" y="1196340"/>
            <a:ext cx="109222" cy="17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7237" y="1783079"/>
            <a:ext cx="45544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この例では</a:t>
            </a:r>
            <a:r>
              <a:rPr kumimoji="1" lang="en-US" altLang="ja-JP" sz="1000" dirty="0"/>
              <a:t>echo</a:t>
            </a:r>
            <a:r>
              <a:rPr kumimoji="1" lang="ja-JP" altLang="en-US" sz="1000" dirty="0"/>
              <a:t>コマンドを使用して「</a:t>
            </a:r>
            <a:r>
              <a:rPr kumimoji="1" lang="en-US" altLang="ja-JP" sz="1000" dirty="0"/>
              <a:t>Hello</a:t>
            </a:r>
            <a:r>
              <a:rPr kumimoji="1" lang="ja-JP" altLang="en-US" sz="1000" dirty="0"/>
              <a:t>」という文字を表示しています。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38825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コマンド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6334" y="1715892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ディレクトリの移動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rgbClr val="FF0000"/>
                </a:solidFill>
              </a:rPr>
              <a:t>cd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70264" y="2085224"/>
            <a:ext cx="1954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cd Desktop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70264" y="2559941"/>
            <a:ext cx="1954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cd</a:t>
            </a:r>
            <a:r>
              <a:rPr kumimoji="1" lang="ja-JP" altLang="en-US" dirty="0"/>
              <a:t> </a:t>
            </a:r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6334" y="800978"/>
            <a:ext cx="320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ディレクトリの作成</a:t>
            </a:r>
            <a:r>
              <a:rPr kumimoji="1" lang="en-US" altLang="ja-JP" dirty="0"/>
              <a:t>: </a:t>
            </a:r>
            <a:r>
              <a:rPr kumimoji="1" lang="en-US" altLang="ja-JP" dirty="0" err="1">
                <a:solidFill>
                  <a:srgbClr val="FF0000"/>
                </a:solidFill>
              </a:rPr>
              <a:t>mkdir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70264" y="1210706"/>
            <a:ext cx="1954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mkdir</a:t>
            </a:r>
            <a:r>
              <a:rPr kumimoji="1" lang="en-US" altLang="ja-JP" dirty="0"/>
              <a:t> test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24596" y="2177557"/>
            <a:ext cx="1195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Desktop </a:t>
            </a:r>
            <a:r>
              <a:rPr kumimoji="1" lang="ja-JP" altLang="en-US" sz="1200" dirty="0"/>
              <a:t>に移動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24596" y="2646023"/>
            <a:ext cx="918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test </a:t>
            </a:r>
            <a:r>
              <a:rPr kumimoji="1" lang="ja-JP" altLang="en-US" sz="1200" dirty="0"/>
              <a:t>に移動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24596" y="1306164"/>
            <a:ext cx="918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test </a:t>
            </a:r>
            <a:r>
              <a:rPr kumimoji="1" lang="ja-JP" altLang="en-US" sz="1200" dirty="0"/>
              <a:t>を作成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21043" y="6596390"/>
            <a:ext cx="55386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ディレクトリ</a:t>
            </a:r>
            <a:r>
              <a:rPr kumimoji="1" lang="en-US" altLang="ja-JP" sz="1100" dirty="0"/>
              <a:t>: </a:t>
            </a:r>
            <a:r>
              <a:rPr kumimoji="1" lang="ja-JP" altLang="en-US" sz="1100" dirty="0"/>
              <a:t>ファイルやフォルダといった構造を指す。 ディレクトリ≒ フォルダ</a:t>
            </a:r>
            <a:endParaRPr kumimoji="1" lang="en-US" altLang="ja-JP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59499" y="3034658"/>
            <a:ext cx="10590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cd</a:t>
            </a:r>
            <a:r>
              <a:rPr kumimoji="1" lang="ja-JP" altLang="en-US" dirty="0"/>
              <a:t>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71766" y="3114489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ホームディレクトリ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に移動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18509" y="314155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or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12756" y="3029916"/>
            <a:ext cx="10590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cd</a:t>
            </a:r>
            <a:r>
              <a:rPr kumimoji="1" lang="ja-JP" altLang="en-US" dirty="0"/>
              <a:t> 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59499" y="3523995"/>
            <a:ext cx="10590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cd ../</a:t>
            </a:r>
            <a:r>
              <a:rPr kumimoji="1" lang="ja-JP" altLang="en-US" dirty="0"/>
              <a:t>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95589" y="3611527"/>
            <a:ext cx="3151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一つ上に移動する　「</a:t>
            </a:r>
            <a:r>
              <a:rPr kumimoji="1" lang="en-US" altLang="ja-JP" sz="1200" dirty="0"/>
              <a:t>../../</a:t>
            </a:r>
            <a:r>
              <a:rPr kumimoji="1" lang="ja-JP" altLang="en-US" sz="1200" dirty="0"/>
              <a:t>」で</a:t>
            </a:r>
            <a:r>
              <a:rPr kumimoji="1" lang="en-US" altLang="ja-JP" sz="1200" dirty="0"/>
              <a:t>2</a:t>
            </a:r>
            <a:r>
              <a:rPr kumimoji="1" lang="ja-JP" altLang="en-US" sz="1200" dirty="0"/>
              <a:t>つ上に移動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6334" y="4033774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今いるディレクトリの確認</a:t>
            </a:r>
            <a:r>
              <a:rPr kumimoji="1" lang="en-US" altLang="ja-JP" dirty="0"/>
              <a:t>: </a:t>
            </a:r>
            <a:r>
              <a:rPr kumimoji="1" lang="en-US" altLang="ja-JP" dirty="0" err="1">
                <a:solidFill>
                  <a:srgbClr val="FF0000"/>
                </a:solidFill>
              </a:rPr>
              <a:t>pwd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59499" y="4403106"/>
            <a:ext cx="10590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pwd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283076" y="2399893"/>
            <a:ext cx="2874326" cy="1150932"/>
            <a:chOff x="6167346" y="2624677"/>
            <a:chExt cx="2900444" cy="1161390"/>
          </a:xfrm>
        </p:grpSpPr>
        <p:pic>
          <p:nvPicPr>
            <p:cNvPr id="1026" name="Picture 2" descr="http://blog-imgs-36-origin.fc2.com/w/i/n/wintips/2011081200000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24" b="45960"/>
            <a:stretch/>
          </p:blipFill>
          <p:spPr bwMode="auto">
            <a:xfrm>
              <a:off x="6167346" y="2624677"/>
              <a:ext cx="2900444" cy="907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6354241" y="3532151"/>
              <a:ext cx="25266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(Windows</a:t>
              </a:r>
              <a:r>
                <a:rPr kumimoji="1" lang="ja-JP" altLang="en-US" sz="1050" dirty="0"/>
                <a:t>の場合のホームディレクトリ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806334" y="4866801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ディレクトリ内のファイル確認</a:t>
            </a:r>
            <a:r>
              <a:rPr kumimoji="1" lang="en-US" altLang="ja-JP" dirty="0"/>
              <a:t>: </a:t>
            </a:r>
            <a:r>
              <a:rPr kumimoji="1" lang="en-US" altLang="ja-JP" dirty="0">
                <a:solidFill>
                  <a:srgbClr val="FF0000"/>
                </a:solidFill>
              </a:rPr>
              <a:t>ls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59499" y="5262827"/>
            <a:ext cx="10590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ls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53204" y="5730403"/>
            <a:ext cx="18503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ls /home/</a:t>
            </a:r>
            <a:r>
              <a:rPr kumimoji="1" lang="en-US" altLang="ja-JP" dirty="0" err="1"/>
              <a:t>hoge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618776" y="536352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今いるディレクトリ内のファイルを確認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15835" y="5822736"/>
            <a:ext cx="2549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/home/</a:t>
            </a:r>
            <a:r>
              <a:rPr kumimoji="1" lang="en-US" altLang="ja-JP" sz="1200" dirty="0" err="1"/>
              <a:t>hoge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の中のファイルを確認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53204" y="6197979"/>
            <a:ext cx="10653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ls -la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43536" y="6290312"/>
            <a:ext cx="3299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 </a:t>
            </a:r>
            <a:r>
              <a:rPr kumimoji="1" lang="ja-JP" altLang="en-US" sz="1200" dirty="0"/>
              <a:t>「</a:t>
            </a:r>
            <a:r>
              <a:rPr kumimoji="1" lang="en-US" altLang="ja-JP" sz="1200" dirty="0"/>
              <a:t>-la</a:t>
            </a:r>
            <a:r>
              <a:rPr kumimoji="1" lang="ja-JP" altLang="en-US" sz="1200" dirty="0"/>
              <a:t>」というオプションを付けると詳細表示</a:t>
            </a:r>
          </a:p>
        </p:txBody>
      </p:sp>
    </p:spTree>
    <p:extLst>
      <p:ext uri="{BB962C8B-B14F-4D97-AF65-F5344CB8AC3E}">
        <p14:creationId xmlns:p14="http://schemas.microsoft.com/office/powerpoint/2010/main" val="34532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コマンド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6334" y="80097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権限の変更</a:t>
            </a:r>
            <a:r>
              <a:rPr kumimoji="1" lang="en-US" altLang="ja-JP" dirty="0"/>
              <a:t>: </a:t>
            </a:r>
            <a:r>
              <a:rPr kumimoji="1" lang="en-US" altLang="ja-JP" dirty="0" err="1">
                <a:solidFill>
                  <a:srgbClr val="FF0000"/>
                </a:solidFill>
              </a:rPr>
              <a:t>chmod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70264" y="1210706"/>
            <a:ext cx="1954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+x </a:t>
            </a:r>
            <a:r>
              <a:rPr kumimoji="1" lang="en-US" altLang="ja-JP" dirty="0" err="1"/>
              <a:t>hoge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24596" y="1306164"/>
            <a:ext cx="2033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「</a:t>
            </a:r>
            <a:r>
              <a:rPr kumimoji="1" lang="en-US" altLang="ja-JP" sz="1200" dirty="0" err="1"/>
              <a:t>hoge</a:t>
            </a:r>
            <a:r>
              <a:rPr kumimoji="1" lang="ja-JP" altLang="en-US" sz="1200" dirty="0"/>
              <a:t>」に実行権限を付与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570264" y="1652345"/>
            <a:ext cx="1954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-x </a:t>
            </a:r>
            <a:r>
              <a:rPr kumimoji="1" lang="en-US" altLang="ja-JP" dirty="0" err="1"/>
              <a:t>hoge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24596" y="1747803"/>
            <a:ext cx="2033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「</a:t>
            </a:r>
            <a:r>
              <a:rPr kumimoji="1" lang="en-US" altLang="ja-JP" sz="1200" dirty="0" err="1"/>
              <a:t>hoge</a:t>
            </a:r>
            <a:r>
              <a:rPr kumimoji="1" lang="ja-JP" altLang="en-US" sz="1200" dirty="0"/>
              <a:t>」の実行権限を剥奪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70264" y="2117135"/>
            <a:ext cx="1954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+w </a:t>
            </a:r>
            <a:r>
              <a:rPr kumimoji="1" lang="en-US" altLang="ja-JP" dirty="0" err="1"/>
              <a:t>hoge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24596" y="2212593"/>
            <a:ext cx="234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「</a:t>
            </a:r>
            <a:r>
              <a:rPr kumimoji="1" lang="en-US" altLang="ja-JP" sz="1200" dirty="0" err="1"/>
              <a:t>hoge</a:t>
            </a:r>
            <a:r>
              <a:rPr kumimoji="1" lang="ja-JP" altLang="en-US" sz="1200" dirty="0"/>
              <a:t>」に書き込み権限を付与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570264" y="2558774"/>
            <a:ext cx="1954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-w </a:t>
            </a:r>
            <a:r>
              <a:rPr kumimoji="1" lang="en-US" altLang="ja-JP" dirty="0" err="1"/>
              <a:t>hoge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24596" y="2654232"/>
            <a:ext cx="234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「</a:t>
            </a:r>
            <a:r>
              <a:rPr kumimoji="1" lang="en-US" altLang="ja-JP" sz="1200" dirty="0" err="1"/>
              <a:t>hoge</a:t>
            </a:r>
            <a:r>
              <a:rPr kumimoji="1" lang="ja-JP" altLang="en-US" sz="1200" dirty="0"/>
              <a:t>」の書き込み権限を剥奪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70264" y="3000413"/>
            <a:ext cx="1954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+r </a:t>
            </a:r>
            <a:r>
              <a:rPr kumimoji="1" lang="en-US" altLang="ja-JP" dirty="0" err="1"/>
              <a:t>hoge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24596" y="3095871"/>
            <a:ext cx="234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「</a:t>
            </a:r>
            <a:r>
              <a:rPr kumimoji="1" lang="en-US" altLang="ja-JP" sz="1200" dirty="0" err="1"/>
              <a:t>hoge</a:t>
            </a:r>
            <a:r>
              <a:rPr kumimoji="1" lang="ja-JP" altLang="en-US" sz="1200" dirty="0"/>
              <a:t>」に読み込み権限を付与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570264" y="3442052"/>
            <a:ext cx="19543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-r </a:t>
            </a:r>
            <a:r>
              <a:rPr kumimoji="1" lang="en-US" altLang="ja-JP" dirty="0" err="1"/>
              <a:t>hoge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524596" y="3537510"/>
            <a:ext cx="234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「</a:t>
            </a:r>
            <a:r>
              <a:rPr kumimoji="1" lang="en-US" altLang="ja-JP" sz="1200" dirty="0" err="1"/>
              <a:t>hoge</a:t>
            </a:r>
            <a:r>
              <a:rPr kumimoji="1" lang="ja-JP" altLang="en-US" sz="1200" dirty="0"/>
              <a:t>」の読み込み権限を剥奪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040" y="3906842"/>
            <a:ext cx="30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r>
              <a:rPr kumimoji="1" lang="en-US" altLang="ja-JP" dirty="0"/>
              <a:t> : E</a:t>
            </a:r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r>
              <a:rPr kumimoji="1" lang="en-US" altLang="ja-JP" dirty="0"/>
              <a:t>ecute , </a:t>
            </a:r>
            <a:r>
              <a:rPr kumimoji="1" lang="en-US" altLang="ja-JP" dirty="0">
                <a:solidFill>
                  <a:srgbClr val="FF0000"/>
                </a:solidFill>
              </a:rPr>
              <a:t>w</a:t>
            </a:r>
            <a:r>
              <a:rPr kumimoji="1" lang="en-US" altLang="ja-JP" dirty="0"/>
              <a:t> : </a:t>
            </a:r>
            <a:r>
              <a:rPr kumimoji="1" lang="en-US" altLang="ja-JP" dirty="0">
                <a:solidFill>
                  <a:srgbClr val="FF0000"/>
                </a:solidFill>
              </a:rPr>
              <a:t>W</a:t>
            </a:r>
            <a:r>
              <a:rPr kumimoji="1" lang="en-US" altLang="ja-JP" dirty="0"/>
              <a:t>rite , </a:t>
            </a:r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r>
              <a:rPr kumimoji="1" lang="en-US" altLang="ja-JP" dirty="0"/>
              <a:t> : </a:t>
            </a:r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r>
              <a:rPr kumimoji="1" lang="en-US" altLang="ja-JP" dirty="0"/>
              <a:t>ead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6334" y="4363785"/>
            <a:ext cx="7340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一時的に管理者になる</a:t>
            </a:r>
            <a:r>
              <a:rPr kumimoji="1" lang="en-US" altLang="ja-JP" dirty="0"/>
              <a:t>: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sudo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solidFill>
                  <a:srgbClr val="FF0000"/>
                </a:solidFill>
              </a:rPr>
              <a:t>sudo</a:t>
            </a:r>
            <a:r>
              <a:rPr kumimoji="1" lang="ja-JP" altLang="en-US" dirty="0"/>
              <a:t>はコマンドの</a:t>
            </a:r>
            <a:r>
              <a:rPr kumimoji="1" lang="ja-JP" altLang="en-US" dirty="0">
                <a:solidFill>
                  <a:srgbClr val="FF0000"/>
                </a:solidFill>
              </a:rPr>
              <a:t>頭に付ける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パスワードを要求された場合、</a:t>
            </a:r>
            <a:r>
              <a:rPr kumimoji="1" lang="ja-JP" altLang="en-US" dirty="0">
                <a:solidFill>
                  <a:srgbClr val="FF0000"/>
                </a:solidFill>
              </a:rPr>
              <a:t>入力しても文字は表示されない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ちゃんと入力されている為、気にしなくて良い。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717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Vim (</a:t>
            </a:r>
            <a:r>
              <a:rPr kumimoji="1" lang="ja-JP" altLang="en-US" sz="2800" b="1" dirty="0"/>
              <a:t>テキストエディタ</a:t>
            </a:r>
            <a:r>
              <a:rPr kumimoji="1" lang="en-US" altLang="ja-JP" sz="2800" b="1" dirty="0"/>
              <a:t>)</a:t>
            </a:r>
            <a:endParaRPr kumimoji="1" lang="ja-JP" altLang="en-US" sz="28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6334" y="800978"/>
            <a:ext cx="5569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ファイルを開く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ファイルが無い場合は新規作成になる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96191" y="1170310"/>
            <a:ext cx="195433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 vim test.txt</a:t>
            </a:r>
            <a:endParaRPr kumimoji="1" lang="ja-JP" altLang="en-US" sz="1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6334" y="1606161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モード</a:t>
            </a:r>
            <a:endParaRPr kumimoji="1" lang="en-US" altLang="ja-JP" sz="1600" dirty="0"/>
          </a:p>
        </p:txBody>
      </p:sp>
      <p:sp>
        <p:nvSpPr>
          <p:cNvPr id="48" name="テキスト ボックス 47"/>
          <p:cNvSpPr txBox="1"/>
          <p:nvPr/>
        </p:nvSpPr>
        <p:spPr>
          <a:xfrm rot="1393695">
            <a:off x="3313797" y="1934370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/</a:t>
            </a:r>
            <a:r>
              <a:rPr kumimoji="1" lang="en-US" altLang="ja-JP" sz="1050" dirty="0"/>
              <a:t>  ,  </a:t>
            </a:r>
            <a:r>
              <a:rPr kumimoji="1" lang="en-US" altLang="ja-JP" sz="1050" dirty="0">
                <a:solidFill>
                  <a:srgbClr val="FF0000"/>
                </a:solidFill>
              </a:rPr>
              <a:t>:</a:t>
            </a:r>
            <a:r>
              <a:rPr kumimoji="1" lang="en-US" altLang="ja-JP" sz="1050" dirty="0"/>
              <a:t>  ,  </a:t>
            </a:r>
            <a:r>
              <a:rPr kumimoji="1" lang="en-US" altLang="ja-JP" sz="1050" dirty="0">
                <a:solidFill>
                  <a:srgbClr val="FF0000"/>
                </a:solidFill>
              </a:rPr>
              <a:t>?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1712421" y="1884052"/>
            <a:ext cx="5730240" cy="1372610"/>
            <a:chOff x="1712421" y="1975493"/>
            <a:chExt cx="5730240" cy="1372610"/>
          </a:xfrm>
        </p:grpSpPr>
        <p:sp>
          <p:nvSpPr>
            <p:cNvPr id="3" name="正方形/長方形 2"/>
            <p:cNvSpPr/>
            <p:nvPr/>
          </p:nvSpPr>
          <p:spPr>
            <a:xfrm>
              <a:off x="3927918" y="2377440"/>
              <a:ext cx="1438102" cy="5403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ノーマルモード</a:t>
              </a:r>
              <a:endParaRPr kumimoji="1" lang="en-US" altLang="ja-JP" sz="1200" dirty="0"/>
            </a:p>
            <a:p>
              <a:pPr algn="ctr"/>
              <a:r>
                <a:rPr kumimoji="1" lang="en-US" altLang="ja-JP" sz="1200" dirty="0"/>
                <a:t>(</a:t>
              </a:r>
              <a:r>
                <a:rPr kumimoji="1" lang="ja-JP" altLang="en-US" sz="1200" dirty="0"/>
                <a:t>起動時はこれ</a:t>
              </a:r>
              <a:r>
                <a:rPr kumimoji="1"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712421" y="1975493"/>
              <a:ext cx="1438102" cy="5403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コマンドモード</a:t>
              </a: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712421" y="2801224"/>
              <a:ext cx="1438102" cy="540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ビジュアル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モード</a:t>
              </a: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004559" y="2377440"/>
              <a:ext cx="1438102" cy="5403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編集モード</a:t>
              </a: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 flipH="1" flipV="1">
              <a:off x="3289379" y="2107276"/>
              <a:ext cx="374073" cy="270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>
              <a:off x="3281912" y="2244437"/>
              <a:ext cx="375761" cy="271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343443" y="2784040"/>
              <a:ext cx="314230" cy="20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 flipV="1">
              <a:off x="3343443" y="2984490"/>
              <a:ext cx="325329" cy="20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 rot="2007238">
              <a:off x="3190074" y="2362512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rgbClr val="FF0000"/>
                  </a:solidFill>
                </a:rPr>
                <a:t>Esc</a:t>
              </a:r>
              <a:endParaRPr kumimoji="1" lang="ja-JP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 rot="19731185">
              <a:off x="3439586" y="308649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rgbClr val="FF0000"/>
                  </a:solidFill>
                </a:rPr>
                <a:t>Esc</a:t>
              </a:r>
              <a:endParaRPr kumimoji="1" lang="ja-JP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 rot="19811051">
              <a:off x="3075961" y="2661973"/>
              <a:ext cx="6896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>
                  <a:solidFill>
                    <a:srgbClr val="FF0000"/>
                  </a:solidFill>
                </a:rPr>
                <a:t>v</a:t>
              </a:r>
              <a:r>
                <a:rPr kumimoji="1" lang="en-US" altLang="ja-JP" sz="900" dirty="0" err="1"/>
                <a:t>,</a:t>
              </a:r>
              <a:r>
                <a:rPr kumimoji="1" lang="en-US" altLang="ja-JP" sz="900" dirty="0" err="1">
                  <a:solidFill>
                    <a:srgbClr val="FF0000"/>
                  </a:solidFill>
                </a:rPr>
                <a:t>V</a:t>
              </a:r>
              <a:r>
                <a:rPr kumimoji="1" lang="en-US" altLang="ja-JP" sz="900" dirty="0" err="1"/>
                <a:t>,</a:t>
              </a:r>
              <a:r>
                <a:rPr kumimoji="1" lang="en-US" altLang="ja-JP" sz="900" dirty="0" err="1">
                  <a:solidFill>
                    <a:srgbClr val="FF0000"/>
                  </a:solidFill>
                </a:rPr>
                <a:t>Ctrl</a:t>
              </a:r>
              <a:r>
                <a:rPr kumimoji="1" lang="en-US" altLang="ja-JP" sz="900" dirty="0">
                  <a:solidFill>
                    <a:srgbClr val="FF0000"/>
                  </a:solidFill>
                </a:rPr>
                <a:t> + v</a:t>
              </a:r>
              <a:endParaRPr kumimoji="1" lang="ja-JP" alt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5478780" y="2515821"/>
              <a:ext cx="403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 flipH="1">
              <a:off x="5478780" y="2703722"/>
              <a:ext cx="403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5325932" y="2160261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rgbClr val="FF0000"/>
                  </a:solidFill>
                </a:rPr>
                <a:t>a </a:t>
              </a:r>
              <a:r>
                <a:rPr kumimoji="1" lang="en-US" altLang="ja-JP" sz="1050" dirty="0"/>
                <a:t>,</a:t>
              </a:r>
              <a:r>
                <a:rPr kumimoji="1" lang="en-US" altLang="ja-JP" sz="105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050" dirty="0" err="1">
                  <a:solidFill>
                    <a:srgbClr val="FF0000"/>
                  </a:solidFill>
                </a:rPr>
                <a:t>i</a:t>
              </a:r>
              <a:r>
                <a:rPr kumimoji="1" lang="en-US" altLang="ja-JP" sz="1050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050" dirty="0"/>
                <a:t>,</a:t>
              </a:r>
              <a:r>
                <a:rPr kumimoji="1" lang="en-US" altLang="ja-JP" sz="1050" dirty="0">
                  <a:solidFill>
                    <a:srgbClr val="FF0000"/>
                  </a:solidFill>
                </a:rPr>
                <a:t> s </a:t>
              </a:r>
              <a:r>
                <a:rPr kumimoji="1" lang="en-US" altLang="ja-JP" sz="1050" dirty="0"/>
                <a:t>,</a:t>
              </a:r>
              <a:r>
                <a:rPr kumimoji="1" lang="en-US" altLang="ja-JP" sz="1050" dirty="0">
                  <a:solidFill>
                    <a:srgbClr val="FF0000"/>
                  </a:solidFill>
                </a:rPr>
                <a:t> c</a:t>
              </a:r>
              <a:endParaRPr kumimoji="1" lang="ja-JP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5490240" y="278696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rgbClr val="FF0000"/>
                  </a:solidFill>
                </a:rPr>
                <a:t>Esc</a:t>
              </a:r>
              <a:endParaRPr kumimoji="1" lang="ja-JP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1133349" y="3221381"/>
            <a:ext cx="6191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文字を書いたり消したりする</a:t>
            </a:r>
            <a:endParaRPr kumimoji="1"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>
                <a:solidFill>
                  <a:schemeClr val="accent4">
                    <a:lumMod val="75000"/>
                  </a:schemeClr>
                </a:solidFill>
              </a:rPr>
              <a:t>ノーマルモード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-&gt; a , </a:t>
            </a:r>
            <a:r>
              <a:rPr kumimoji="1" lang="en-US" altLang="ja-JP" sz="1600" dirty="0" err="1"/>
              <a:t>i</a:t>
            </a:r>
            <a:r>
              <a:rPr kumimoji="1" lang="en-US" altLang="ja-JP" sz="1600" dirty="0"/>
              <a:t> , s</a:t>
            </a:r>
            <a:r>
              <a:rPr kumimoji="1" lang="ja-JP" altLang="en-US" sz="1600" dirty="0"/>
              <a:t>など </a:t>
            </a:r>
            <a:r>
              <a:rPr kumimoji="1" lang="en-US" altLang="ja-JP" sz="1600" dirty="0"/>
              <a:t>-&gt; </a:t>
            </a:r>
            <a:r>
              <a:rPr kumimoji="1" lang="ja-JP" altLang="en-US" sz="1600" dirty="0">
                <a:solidFill>
                  <a:schemeClr val="accent2"/>
                </a:solidFill>
              </a:rPr>
              <a:t>編集モード</a:t>
            </a:r>
            <a:r>
              <a:rPr kumimoji="1" lang="en-US" altLang="ja-JP" sz="1600" dirty="0"/>
              <a:t> -&gt; </a:t>
            </a:r>
            <a:r>
              <a:rPr kumimoji="1" lang="ja-JP" altLang="en-US" sz="1600" dirty="0"/>
              <a:t>実際に文字を打つ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33349" y="4171400"/>
            <a:ext cx="43123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移動</a:t>
            </a:r>
            <a:endParaRPr kumimoji="1" lang="en-US" altLang="ja-JP" sz="1600" dirty="0"/>
          </a:p>
          <a:p>
            <a:r>
              <a:rPr kumimoji="1" lang="ja-JP" altLang="en-US" sz="1600" dirty="0"/>
              <a:t>　隣などの簡単な移動：カーソルキー</a:t>
            </a:r>
            <a:endParaRPr kumimoji="1" lang="en-US" altLang="ja-JP" sz="1600" dirty="0"/>
          </a:p>
          <a:p>
            <a:r>
              <a:rPr kumimoji="1" lang="ja-JP" altLang="en-US" sz="1600" dirty="0"/>
              <a:t>　行頭：</a:t>
            </a:r>
            <a:r>
              <a:rPr kumimoji="1" lang="ja-JP" altLang="en-US" sz="1600" dirty="0">
                <a:solidFill>
                  <a:schemeClr val="accent4">
                    <a:lumMod val="75000"/>
                  </a:schemeClr>
                </a:solidFill>
              </a:rPr>
              <a:t>ノーマルモード</a:t>
            </a:r>
            <a:r>
              <a:rPr kumimoji="1" lang="ja-JP" altLang="en-US" sz="1600" dirty="0"/>
              <a:t>で「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」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ゼロ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を押す</a:t>
            </a:r>
            <a:endParaRPr kumimoji="1" lang="en-US" altLang="ja-JP" sz="1600" dirty="0"/>
          </a:p>
          <a:p>
            <a:r>
              <a:rPr kumimoji="1" lang="ja-JP" altLang="en-US" sz="1600" dirty="0"/>
              <a:t>　行末：</a:t>
            </a:r>
            <a:r>
              <a:rPr kumimoji="1" lang="ja-JP" altLang="en-US" sz="1600" dirty="0">
                <a:solidFill>
                  <a:schemeClr val="accent4">
                    <a:lumMod val="75000"/>
                  </a:schemeClr>
                </a:solidFill>
              </a:rPr>
              <a:t>ノーマルモード</a:t>
            </a:r>
            <a:r>
              <a:rPr kumimoji="1" lang="ja-JP" altLang="en-US" sz="1600" dirty="0"/>
              <a:t>で「</a:t>
            </a:r>
            <a:r>
              <a:rPr kumimoji="1" lang="en-US" altLang="ja-JP" sz="1600" dirty="0"/>
              <a:t>$</a:t>
            </a:r>
            <a:r>
              <a:rPr kumimoji="1" lang="ja-JP" altLang="en-US" sz="1600" dirty="0"/>
              <a:t>」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ドル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を押す</a:t>
            </a:r>
            <a:endParaRPr kumimoji="1" lang="en-US" altLang="ja-JP" sz="1600" dirty="0"/>
          </a:p>
          <a:p>
            <a:r>
              <a:rPr kumimoji="1" lang="ja-JP" altLang="en-US" sz="1600" dirty="0"/>
              <a:t>　文頭：</a:t>
            </a:r>
            <a:r>
              <a:rPr kumimoji="1" lang="ja-JP" altLang="en-US" sz="1600" dirty="0">
                <a:solidFill>
                  <a:schemeClr val="accent4">
                    <a:lumMod val="75000"/>
                  </a:schemeClr>
                </a:solidFill>
              </a:rPr>
              <a:t>ノーマルモード</a:t>
            </a:r>
            <a:r>
              <a:rPr kumimoji="1" lang="ja-JP" altLang="en-US" sz="1600" dirty="0"/>
              <a:t>で「</a:t>
            </a:r>
            <a:r>
              <a:rPr kumimoji="1" lang="en-US" altLang="ja-JP" sz="1600" dirty="0"/>
              <a:t>g</a:t>
            </a:r>
            <a:r>
              <a:rPr kumimoji="1" lang="ja-JP" altLang="en-US" sz="1600" dirty="0"/>
              <a:t>」を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回押す</a:t>
            </a:r>
            <a:endParaRPr kumimoji="1" lang="en-US" altLang="ja-JP" sz="1600" dirty="0"/>
          </a:p>
          <a:p>
            <a:r>
              <a:rPr kumimoji="1" lang="ja-JP" altLang="en-US" sz="1600" dirty="0"/>
              <a:t>　文末：</a:t>
            </a:r>
            <a:r>
              <a:rPr kumimoji="1" lang="ja-JP" altLang="en-US" sz="1600" dirty="0">
                <a:solidFill>
                  <a:schemeClr val="accent4">
                    <a:lumMod val="75000"/>
                  </a:schemeClr>
                </a:solidFill>
              </a:rPr>
              <a:t>ノーマルモード</a:t>
            </a:r>
            <a:r>
              <a:rPr kumimoji="1" lang="ja-JP" altLang="en-US" sz="1600" dirty="0"/>
              <a:t>で「</a:t>
            </a:r>
            <a:r>
              <a:rPr kumimoji="1" lang="en-US" altLang="ja-JP" sz="1600" dirty="0"/>
              <a:t>G</a:t>
            </a:r>
            <a:r>
              <a:rPr kumimoji="1" lang="ja-JP" altLang="en-US" sz="1600" dirty="0"/>
              <a:t>」を押す</a:t>
            </a:r>
            <a:endParaRPr kumimoji="1" lang="en-US" altLang="ja-JP" sz="16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133348" y="5725006"/>
            <a:ext cx="5756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検索</a:t>
            </a:r>
            <a:endParaRPr kumimoji="1"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>
                <a:solidFill>
                  <a:schemeClr val="accent4">
                    <a:lumMod val="75000"/>
                  </a:schemeClr>
                </a:solidFill>
              </a:rPr>
              <a:t>ノーマルモード </a:t>
            </a:r>
            <a:r>
              <a:rPr kumimoji="1" lang="en-US" altLang="ja-JP" sz="1600" dirty="0"/>
              <a:t>-&gt;</a:t>
            </a:r>
            <a:r>
              <a:rPr kumimoji="1" lang="en-US" altLang="ja-JP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ja-JP" sz="1600" dirty="0"/>
              <a:t>/</a:t>
            </a:r>
            <a:r>
              <a:rPr kumimoji="1" lang="en-US" altLang="ja-JP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ja-JP" sz="1600" dirty="0"/>
              <a:t>-&gt;</a:t>
            </a:r>
            <a:r>
              <a:rPr kumimoji="1" lang="en-US" altLang="ja-JP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ja-JP" altLang="en-US" sz="1600" dirty="0">
                <a:solidFill>
                  <a:srgbClr val="00B050"/>
                </a:solidFill>
              </a:rPr>
              <a:t>コマンドモード</a:t>
            </a:r>
            <a:r>
              <a:rPr kumimoji="1" lang="ja-JP" alt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ja-JP" sz="1600" dirty="0"/>
              <a:t>-&gt;</a:t>
            </a:r>
            <a:r>
              <a:rPr kumimoji="1" lang="en-US" altLang="ja-JP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ja-JP" altLang="en-US" sz="1600" dirty="0"/>
              <a:t>検索ワードを入力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133347" y="6242054"/>
            <a:ext cx="7987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終了・保存</a:t>
            </a:r>
            <a:endParaRPr kumimoji="1"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>
                <a:solidFill>
                  <a:schemeClr val="accent4">
                    <a:lumMod val="75000"/>
                  </a:schemeClr>
                </a:solidFill>
              </a:rPr>
              <a:t>ノーマルモード </a:t>
            </a:r>
            <a:r>
              <a:rPr kumimoji="1" lang="en-US" altLang="ja-JP" sz="1600" dirty="0"/>
              <a:t>-&gt;</a:t>
            </a:r>
            <a:r>
              <a:rPr kumimoji="1" lang="en-US" altLang="ja-JP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ja-JP" sz="1600" dirty="0"/>
              <a:t>:</a:t>
            </a:r>
            <a:r>
              <a:rPr kumimoji="1" lang="en-US" altLang="ja-JP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ja-JP" sz="1600" dirty="0"/>
              <a:t>-&gt;</a:t>
            </a:r>
            <a:r>
              <a:rPr kumimoji="1" lang="en-US" altLang="ja-JP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ja-JP" altLang="en-US" sz="1600" dirty="0">
                <a:solidFill>
                  <a:srgbClr val="00B050"/>
                </a:solidFill>
              </a:rPr>
              <a:t>コマンドモード</a:t>
            </a:r>
            <a:r>
              <a:rPr kumimoji="1" lang="ja-JP" alt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ja-JP" sz="1600" dirty="0"/>
              <a:t>-&gt;</a:t>
            </a:r>
            <a:r>
              <a:rPr kumimoji="1" lang="en-US" altLang="ja-JP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ja-JP" sz="1600" dirty="0"/>
              <a:t>w</a:t>
            </a:r>
            <a:r>
              <a:rPr kumimoji="1" lang="ja-JP" altLang="en-US" sz="1600" dirty="0"/>
              <a:t>で書き込み </a:t>
            </a:r>
            <a:r>
              <a:rPr kumimoji="1" lang="en-US" altLang="ja-JP" sz="1600" dirty="0"/>
              <a:t>q</a:t>
            </a:r>
            <a:r>
              <a:rPr kumimoji="1" lang="ja-JP" altLang="en-US" sz="1600" dirty="0"/>
              <a:t>で終了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まとめて</a:t>
            </a:r>
            <a:r>
              <a:rPr kumimoji="1" lang="en-US" altLang="ja-JP" sz="1600" dirty="0"/>
              <a:t>:</a:t>
            </a:r>
            <a:r>
              <a:rPr kumimoji="1" lang="en-US" altLang="ja-JP" sz="1600" dirty="0" err="1"/>
              <a:t>wq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でも</a:t>
            </a:r>
            <a:r>
              <a:rPr kumimoji="1" lang="en-US" altLang="ja-JP" sz="1600" dirty="0"/>
              <a:t>OK</a:t>
            </a:r>
            <a:endParaRPr kumimoji="1" lang="ja-JP" altLang="en-US" sz="1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21961" y="3751205"/>
            <a:ext cx="3474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一行丸々削除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　</a:t>
            </a:r>
            <a:r>
              <a:rPr kumimoji="1" lang="ja-JP" altLang="en-US" sz="1600" dirty="0" smtClean="0">
                <a:solidFill>
                  <a:schemeClr val="accent4">
                    <a:lumMod val="75000"/>
                  </a:schemeClr>
                </a:solidFill>
              </a:rPr>
              <a:t>ノーマルモード</a:t>
            </a:r>
            <a:r>
              <a:rPr kumimoji="1" lang="ja-JP" altLang="en-US" sz="1600" dirty="0" smtClean="0"/>
              <a:t>で「</a:t>
            </a:r>
            <a:r>
              <a:rPr kumimoji="1" lang="en-US" altLang="ja-JP" sz="1600" dirty="0" smtClean="0"/>
              <a:t>d</a:t>
            </a:r>
            <a:r>
              <a:rPr kumimoji="1" lang="ja-JP" altLang="en-US" sz="1600" dirty="0" smtClean="0"/>
              <a:t>」を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回押す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377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4514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シェルスクリプト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3460" y="929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複数のコマンドをファイルにまとめたもの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21" t="25740" r="36647" b="52456"/>
          <a:stretch/>
        </p:blipFill>
        <p:spPr>
          <a:xfrm>
            <a:off x="552450" y="3319541"/>
            <a:ext cx="3969068" cy="10093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10659" r="78164" b="66282"/>
          <a:stretch/>
        </p:blipFill>
        <p:spPr>
          <a:xfrm>
            <a:off x="1576774" y="1494155"/>
            <a:ext cx="1370648" cy="106743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010381" y="2192258"/>
            <a:ext cx="550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Hello World </a:t>
            </a:r>
            <a:r>
              <a:rPr kumimoji="1" lang="ja-JP" altLang="en-US" dirty="0"/>
              <a:t>と現在時刻を表示するシェルスクリプト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3682541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+x</a:t>
            </a:r>
            <a:r>
              <a:rPr kumimoji="1" lang="ja-JP" altLang="en-US" dirty="0"/>
              <a:t>」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で実行権限を与えて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./test </a:t>
            </a:r>
            <a:r>
              <a:rPr kumimoji="1" lang="ja-JP" altLang="en-US" dirty="0"/>
              <a:t>」で実行。</a:t>
            </a:r>
          </a:p>
        </p:txBody>
      </p:sp>
    </p:spTree>
    <p:extLst>
      <p:ext uri="{BB962C8B-B14F-4D97-AF65-F5344CB8AC3E}">
        <p14:creationId xmlns:p14="http://schemas.microsoft.com/office/powerpoint/2010/main" val="111861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440</Words>
  <Application>Microsoft Macintosh PowerPoint</Application>
  <PresentationFormat>画面に合わせる (4:3)</PresentationFormat>
  <Paragraphs>95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游ゴシック</vt:lpstr>
      <vt:lpstr>游ゴシック Light</vt:lpstr>
      <vt:lpstr>Arial</vt:lpstr>
      <vt:lpstr>Office テーマ</vt:lpstr>
      <vt:lpstr>Linuxにおける 基本的なターミナルの使い方</vt:lpstr>
      <vt:lpstr>コマンドラインの見方 (Bashの場合)</vt:lpstr>
      <vt:lpstr>コマンド</vt:lpstr>
      <vt:lpstr>コマンド</vt:lpstr>
      <vt:lpstr>Vim (テキストエディタ)</vt:lpstr>
      <vt:lpstr>シェルスクリプト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コマンド</dc:title>
  <dc:creator>mizofumi0411 mizofumi0411</dc:creator>
  <cp:lastModifiedBy>mizofumi0411 mizofumi0411</cp:lastModifiedBy>
  <cp:revision>10</cp:revision>
  <dcterms:created xsi:type="dcterms:W3CDTF">2016-11-09T20:45:30Z</dcterms:created>
  <dcterms:modified xsi:type="dcterms:W3CDTF">2016-11-11T05:09:08Z</dcterms:modified>
</cp:coreProperties>
</file>