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
      <p:font typeface="Helvetica Neue"/>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MavenPro-regular.fntdata"/><Relationship Id="rId21" Type="http://schemas.openxmlformats.org/officeDocument/2006/relationships/font" Target="fonts/Nunito-boldItalic.fntdata"/><Relationship Id="rId24" Type="http://schemas.openxmlformats.org/officeDocument/2006/relationships/font" Target="fonts/HelveticaNeue-regular.fntdata"/><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italic.fntdata"/><Relationship Id="rId25" Type="http://schemas.openxmlformats.org/officeDocument/2006/relationships/font" Target="fonts/HelveticaNeue-bold.fntdata"/><Relationship Id="rId27"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9bfaaaf79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9bfaaaf79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ja" sz="1200">
                <a:solidFill>
                  <a:srgbClr val="202124"/>
                </a:solidFill>
                <a:highlight>
                  <a:srgbClr val="FFFFFF"/>
                </a:highlight>
              </a:rPr>
              <a:t>Perceptron is usually used </a:t>
            </a:r>
            <a:r>
              <a:rPr b="1" lang="ja" sz="1200">
                <a:solidFill>
                  <a:srgbClr val="202124"/>
                </a:solidFill>
                <a:highlight>
                  <a:srgbClr val="FFFFFF"/>
                </a:highlight>
              </a:rPr>
              <a:t>to classify the data into two parts</a:t>
            </a:r>
            <a:r>
              <a:rPr lang="ja" sz="1200">
                <a:solidFill>
                  <a:srgbClr val="202124"/>
                </a:solidFill>
                <a:highlight>
                  <a:srgbClr val="FFFFFF"/>
                </a:highlight>
              </a:rPr>
              <a:t>. Therefore, it is also known as a Linear Binary Classifier . If you want to understand machine learning better offline too.</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(d) Accuracy score: 0.55 (55.0%)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    F1-score with macro average: 0.2476 (24.76%)</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    F1-score with weighted average: 0.5024 (50.24%)</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05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200">
              <a:solidFill>
                <a:srgbClr val="202124"/>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9bfaaaf79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9bfaaaf79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212529"/>
                </a:solidFill>
                <a:highlight>
                  <a:srgbClr val="FFFFFF"/>
                </a:highlight>
                <a:latin typeface="Helvetica Neue"/>
                <a:ea typeface="Helvetica Neue"/>
                <a:cs typeface="Helvetica Neue"/>
                <a:sym typeface="Helvetica Neue"/>
              </a:rPr>
              <a:t>The default solver ‘adam’ works pretty well on relatively large datasets (with thousands of training samples or more) in terms of both training time and validation score. For small datasets, however, ‘lbfgs’ can converge faster and perform better.</a:t>
            </a:r>
            <a:endParaRPr sz="1200">
              <a:solidFill>
                <a:srgbClr val="212529"/>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12529"/>
              </a:solidFill>
              <a:highlight>
                <a:srgbClr val="FFFFFF"/>
              </a:highlight>
              <a:latin typeface="Helvetica Neue"/>
              <a:ea typeface="Helvetica Neue"/>
              <a:cs typeface="Helvetica Neue"/>
              <a:sym typeface="Helvetica Neue"/>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(d) Accuracy score: 0.65 (65.0%)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    F1-score with macro average: 0.2785 (27.85%)</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0.5726 (57.26%)</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a:solidFill>
                  <a:schemeClr val="dk1"/>
                </a:solidFill>
                <a:highlight>
                  <a:srgbClr val="FFFFFF"/>
                </a:highlight>
              </a:rPr>
              <a:t>One-hot encodings represent categorical values as vectors with all but one zero elements. </a:t>
            </a:r>
            <a:endParaRPr sz="105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200">
              <a:solidFill>
                <a:srgbClr val="212529"/>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9bfaaaf7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9bfaaaf7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212529"/>
                </a:solidFill>
                <a:highlight>
                  <a:srgbClr val="FFFFFF"/>
                </a:highlight>
                <a:latin typeface="Helvetica Neue"/>
                <a:ea typeface="Helvetica Neue"/>
                <a:cs typeface="Helvetica Neue"/>
                <a:sym typeface="Helvetica Neue"/>
              </a:rPr>
              <a:t>The default solver ‘adam’ works pretty well on relatively large datasets (with thousands of training samples or more) in terms of both training time and validation score. For small datasets, however, ‘lbfgs’ can converge faster and perform better.</a:t>
            </a:r>
            <a:endParaRPr sz="1200">
              <a:solidFill>
                <a:srgbClr val="212529"/>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12529"/>
              </a:solidFill>
              <a:highlight>
                <a:srgbClr val="FFFFFF"/>
              </a:highlight>
              <a:latin typeface="Helvetica Neue"/>
              <a:ea typeface="Helvetica Neue"/>
              <a:cs typeface="Helvetica Neue"/>
              <a:sym typeface="Helvetica Neue"/>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0.95 (95.0%)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0.9183 (91.83%)</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0.9491 (94.91%)</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a:solidFill>
                  <a:schemeClr val="dk1"/>
                </a:solidFill>
                <a:highlight>
                  <a:srgbClr val="FFFFFF"/>
                </a:highlight>
              </a:rPr>
              <a:t>One-hot encodings represent categorical values as vectors with all but one zero elements. </a:t>
            </a:r>
            <a:endParaRPr sz="105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sz="1200">
              <a:solidFill>
                <a:srgbClr val="212529"/>
              </a:solidFill>
              <a:highlight>
                <a:srgbClr val="FFFFFF"/>
              </a:highlight>
              <a:latin typeface="Helvetica Neue"/>
              <a:ea typeface="Helvetica Neue"/>
              <a:cs typeface="Helvetica Neue"/>
              <a:sym typeface="Helvetica Neu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f9bfaaaf7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f9bfaaaf7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&lt;&lt;</a:t>
            </a:r>
            <a:r>
              <a:rPr lang="ja"/>
              <a:t>An analysis of the initial dataset given on Moodle. If there is anything particular about these datasets that might have an impact on the performance of some models, explain it. &gt;&gt;</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Multinomial Naive Bayes does not perform very well on imbalanced datasets. This means that the distribution of examples is not uniform. This type of dataset can be difficult to work with as a model may easily overfit this data in favor of the class with more number of examples.</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Techniques used: Supervised Learning (Multinomial naive bayes classifier) since we are using frequency of words to enhance categorization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9bfaaaf7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9bfaaaf7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&lt;&lt;  An analysis of the results of all the models with the data sets. In particular, compare and contrast the performance of each model with one another, and with the datasets. Please note that your presentation must be analytical. This means that in addition to stating the facts (e.g. the macro-F1 has this value), you should also analyse them (i.e. explain why some metric seems more appropriate than another, or why your model did not do as well as expected. Tables, graphs and contingency tables to back up your claims would be very welcome here.&gt;&gt;</a:t>
            </a:r>
            <a:endParaRPr/>
          </a:p>
          <a:p>
            <a:pPr indent="0" lvl="0" marL="0" rtl="0" algn="l">
              <a:spcBef>
                <a:spcPts val="0"/>
              </a:spcBef>
              <a:spcAft>
                <a:spcPts val="0"/>
              </a:spcAft>
              <a:buNone/>
            </a:pPr>
            <a:r>
              <a:t/>
            </a:r>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Accuracy score: 0.982 (98.2%)</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    F1-score with macro average: 0.9814 (98.14%)</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ja" sz="1050">
                <a:solidFill>
                  <a:srgbClr val="F8F8F2"/>
                </a:solidFill>
                <a:highlight>
                  <a:srgbClr val="272822"/>
                </a:highlight>
                <a:latin typeface="Consolas"/>
                <a:ea typeface="Consolas"/>
                <a:cs typeface="Consolas"/>
                <a:sym typeface="Consolas"/>
              </a:rPr>
              <a:t>    F1-score with weighted average: 0.9821 (98.21%)</a:t>
            </a:r>
            <a:endParaRPr sz="105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9bfaaaf79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9bfaaaf79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0.9775 (97.75%)</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0.9765 (97.65%)</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0.9776 (97.76%)</a:t>
            </a:r>
            <a:endParaRPr sz="1000">
              <a:solidFill>
                <a:srgbClr val="777777"/>
              </a:solidFill>
              <a:highlight>
                <a:srgbClr val="FFFFFF"/>
              </a:highlight>
            </a:endParaRPr>
          </a:p>
          <a:p>
            <a:pPr indent="0" lvl="0" marL="0" rtl="0" algn="l">
              <a:lnSpc>
                <a:spcPct val="135714"/>
              </a:lnSpc>
              <a:spcBef>
                <a:spcPts val="0"/>
              </a:spcBef>
              <a:spcAft>
                <a:spcPts val="0"/>
              </a:spcAft>
              <a:buNone/>
            </a:pPr>
            <a:r>
              <a:rPr lang="ja" sz="1000">
                <a:solidFill>
                  <a:srgbClr val="777777"/>
                </a:solidFill>
                <a:highlight>
                  <a:srgbClr val="FFFFFF"/>
                </a:highlight>
              </a:rPr>
              <a:t>Smaller factors also mean that your smoothed values are closer to the actual data</a:t>
            </a:r>
            <a:endParaRPr sz="1050">
              <a:solidFill>
                <a:srgbClr val="F8F8F2"/>
              </a:solidFill>
              <a:highlight>
                <a:srgbClr val="272822"/>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9bfaaaf7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9bfaaaf7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0.982 (98.2%)</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0.9814 (98.14%)</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0.9821 (98.21%)</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00">
              <a:solidFill>
                <a:srgbClr val="777777"/>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f9bfaaaf79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f9bfaaaf79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&lt;&lt;An analysis of the initial dataset given on Moodle. If there is anything particular about these datasets that might have an impact on the performance of some models, explain it. &gt;&gt;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9bfaaaf79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9bfaaaf79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(i.e. explain why some metric seems more appropriate than another, or why your model did not do as well as expected. Tables, graphs and contingency tables to back up your claims would be very welcome here.&gt;&gt;</a:t>
            </a:r>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0.775 (77.5%)</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0.7189 (71.89%)</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0.7812 (78.12%)</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9bfaaaf79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9bfaaaf79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202124"/>
                </a:solidFill>
                <a:highlight>
                  <a:srgbClr val="FFFFFF"/>
                </a:highlight>
              </a:rPr>
              <a:t>The range of Entropy lies in between 0 to 1 and the range of Gini Impurity lies in between 0 to 0.5. Hence we can conclude that </a:t>
            </a:r>
            <a:r>
              <a:rPr b="1" lang="ja" sz="1200">
                <a:solidFill>
                  <a:srgbClr val="202124"/>
                </a:solidFill>
                <a:highlight>
                  <a:srgbClr val="FFFFFF"/>
                </a:highlight>
              </a:rPr>
              <a:t>Gini Impurity is better</a:t>
            </a:r>
            <a:r>
              <a:rPr lang="ja" sz="1200">
                <a:solidFill>
                  <a:srgbClr val="202124"/>
                </a:solidFill>
                <a:highlight>
                  <a:srgbClr val="FFFFFF"/>
                </a:highlight>
              </a:rPr>
              <a:t> as compared to entropy for selecting the best features.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ja" sz="1200">
                <a:solidFill>
                  <a:srgbClr val="202124"/>
                </a:solidFill>
                <a:highlight>
                  <a:srgbClr val="FFFFFF"/>
                </a:highlight>
              </a:rPr>
              <a:t>The main advantage of the decision tree classifier is </a:t>
            </a:r>
            <a:r>
              <a:rPr b="1" lang="ja" sz="1200">
                <a:solidFill>
                  <a:srgbClr val="202124"/>
                </a:solidFill>
                <a:highlight>
                  <a:srgbClr val="FFFFFF"/>
                </a:highlight>
              </a:rPr>
              <a:t>its ability to using different feature subsets and decision rules at different stages of classification</a:t>
            </a:r>
            <a:r>
              <a:rPr lang="ja"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rPr lang="ja" sz="1200">
                <a:solidFill>
                  <a:srgbClr val="202124"/>
                </a:solidFill>
                <a:highlight>
                  <a:srgbClr val="FFFFFF"/>
                </a:highlight>
              </a:rPr>
              <a:t>Decision trees </a:t>
            </a:r>
            <a:r>
              <a:rPr b="1" lang="ja" sz="1200">
                <a:solidFill>
                  <a:srgbClr val="202124"/>
                </a:solidFill>
                <a:highlight>
                  <a:srgbClr val="FFFFFF"/>
                </a:highlight>
              </a:rPr>
              <a:t>can handle both categorical</a:t>
            </a:r>
            <a:r>
              <a:rPr lang="ja" sz="1200">
                <a:solidFill>
                  <a:srgbClr val="202124"/>
                </a:solidFill>
                <a:highlight>
                  <a:srgbClr val="FFFFFF"/>
                </a:highlight>
              </a:rPr>
              <a:t> and numerical variables at the same time as features, there is not any problem in doing that</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00">
              <a:solidFill>
                <a:srgbClr val="202124"/>
              </a:solidFill>
              <a:highlight>
                <a:srgbClr val="FFFFFF"/>
              </a:highlight>
            </a:endParaRPr>
          </a:p>
          <a:p>
            <a:pPr indent="0" lvl="0" marL="0" rtl="0" algn="l">
              <a:lnSpc>
                <a:spcPct val="135714"/>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f9bfaaaf79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f9bfaaaf79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rgbClr val="202124"/>
                </a:solidFill>
                <a:highlight>
                  <a:srgbClr val="FFFFFF"/>
                </a:highlight>
              </a:rPr>
              <a:t>The range of Entropy lies in between 0 to 1 and the range of Gini Impurity lies in between 0 to 0.5. Hence we can conclude that </a:t>
            </a:r>
            <a:r>
              <a:rPr b="1" lang="ja" sz="1200">
                <a:solidFill>
                  <a:srgbClr val="202124"/>
                </a:solidFill>
                <a:highlight>
                  <a:srgbClr val="FFFFFF"/>
                </a:highlight>
              </a:rPr>
              <a:t>Gini Impurity is better</a:t>
            </a:r>
            <a:r>
              <a:rPr lang="ja" sz="1200">
                <a:solidFill>
                  <a:srgbClr val="202124"/>
                </a:solidFill>
                <a:highlight>
                  <a:srgbClr val="FFFFFF"/>
                </a:highlight>
              </a:rPr>
              <a:t> as compared to entropy for selecting the best features.</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spcBef>
                <a:spcPts val="0"/>
              </a:spcBef>
              <a:spcAft>
                <a:spcPts val="0"/>
              </a:spcAft>
              <a:buNone/>
            </a:pPr>
            <a:r>
              <a:rPr lang="ja" sz="1200">
                <a:solidFill>
                  <a:srgbClr val="202124"/>
                </a:solidFill>
                <a:highlight>
                  <a:srgbClr val="FFFFFF"/>
                </a:highlight>
              </a:rPr>
              <a:t>The main advantage of the decision tree classifier is </a:t>
            </a:r>
            <a:r>
              <a:rPr b="1" lang="ja" sz="1200">
                <a:solidFill>
                  <a:srgbClr val="202124"/>
                </a:solidFill>
                <a:highlight>
                  <a:srgbClr val="FFFFFF"/>
                </a:highlight>
              </a:rPr>
              <a:t>its ability to using different feature subsets and decision rules at different stages of classification</a:t>
            </a:r>
            <a:r>
              <a:rPr lang="ja" sz="1200">
                <a:solidFill>
                  <a:srgbClr val="202124"/>
                </a:solidFill>
                <a:highlight>
                  <a:srgbClr val="FFFFFF"/>
                </a:highlight>
              </a:rPr>
              <a:t>.</a:t>
            </a:r>
            <a:endParaRPr sz="1200">
              <a:solidFill>
                <a:srgbClr val="202124"/>
              </a:solidFill>
              <a:highlight>
                <a:srgbClr val="FFFFFF"/>
              </a:highlight>
            </a:endParaRPr>
          </a:p>
          <a:p>
            <a:pPr indent="0" lvl="0" marL="0" rtl="0" algn="l">
              <a:spcBef>
                <a:spcPts val="0"/>
              </a:spcBef>
              <a:spcAft>
                <a:spcPts val="0"/>
              </a:spcAft>
              <a:buNone/>
            </a:pPr>
            <a:r>
              <a:rPr lang="ja" sz="1200">
                <a:solidFill>
                  <a:srgbClr val="202124"/>
                </a:solidFill>
                <a:highlight>
                  <a:srgbClr val="FFFFFF"/>
                </a:highlight>
              </a:rPr>
              <a:t>Decision trees </a:t>
            </a:r>
            <a:r>
              <a:rPr b="1" lang="ja" sz="1200">
                <a:solidFill>
                  <a:srgbClr val="202124"/>
                </a:solidFill>
                <a:highlight>
                  <a:srgbClr val="FFFFFF"/>
                </a:highlight>
              </a:rPr>
              <a:t>can handle both categorical</a:t>
            </a:r>
            <a:r>
              <a:rPr lang="ja" sz="1200">
                <a:solidFill>
                  <a:srgbClr val="202124"/>
                </a:solidFill>
                <a:highlight>
                  <a:srgbClr val="FFFFFF"/>
                </a:highlight>
              </a:rPr>
              <a:t> and numerical variables at the same time as features, there is not any problem in doing that</a:t>
            </a:r>
            <a:endParaRPr sz="1200">
              <a:solidFill>
                <a:srgbClr val="202124"/>
              </a:solidFill>
              <a:highlight>
                <a:srgbClr val="FFFFFF"/>
              </a:highlight>
            </a:endParaRPr>
          </a:p>
          <a:p>
            <a:pPr indent="0" lvl="0" marL="0" rtl="0" algn="l">
              <a:spcBef>
                <a:spcPts val="0"/>
              </a:spcBef>
              <a:spcAft>
                <a:spcPts val="0"/>
              </a:spcAft>
              <a:buNone/>
            </a:pPr>
            <a:r>
              <a:t/>
            </a:r>
            <a:endParaRPr sz="1200">
              <a:solidFill>
                <a:srgbClr val="202124"/>
              </a:solidFill>
              <a:highlight>
                <a:srgbClr val="FFFFFF"/>
              </a:highlight>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(d) Accuracy score: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macro average: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rPr lang="ja" sz="1050">
                <a:solidFill>
                  <a:srgbClr val="F8F8F2"/>
                </a:solidFill>
                <a:highlight>
                  <a:srgbClr val="272822"/>
                </a:highlight>
                <a:latin typeface="Consolas"/>
                <a:ea typeface="Consolas"/>
                <a:cs typeface="Consolas"/>
                <a:sym typeface="Consolas"/>
              </a:rPr>
              <a:t>    F1-score with weighted average: 1.0 (100.0%)</a:t>
            </a:r>
            <a:endParaRPr sz="1050">
              <a:solidFill>
                <a:srgbClr val="F8F8F2"/>
              </a:solidFill>
              <a:highlight>
                <a:srgbClr val="272822"/>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200">
              <a:solidFill>
                <a:srgbClr val="202124"/>
              </a:solidFill>
              <a:highlight>
                <a:srgbClr val="FFFFFF"/>
              </a:highlight>
            </a:endParaRPr>
          </a:p>
          <a:p>
            <a:pPr indent="0" lvl="0" marL="0" rtl="0" algn="l">
              <a:lnSpc>
                <a:spcPct val="135714"/>
              </a:lnSpc>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7190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ja"/>
              <a:t>Analysis of </a:t>
            </a:r>
            <a:endParaRPr/>
          </a:p>
          <a:p>
            <a:pPr indent="0" lvl="0" marL="0" rtl="0" algn="l">
              <a:spcBef>
                <a:spcPts val="0"/>
              </a:spcBef>
              <a:spcAft>
                <a:spcPts val="0"/>
              </a:spcAft>
              <a:buNone/>
            </a:pPr>
            <a:r>
              <a:rPr lang="ja"/>
              <a:t>Different ML Models</a:t>
            </a:r>
            <a:endParaRPr/>
          </a:p>
        </p:txBody>
      </p:sp>
      <p:sp>
        <p:nvSpPr>
          <p:cNvPr id="278" name="Google Shape;278;p13"/>
          <p:cNvSpPr txBox="1"/>
          <p:nvPr>
            <p:ph idx="1" type="subTitle"/>
          </p:nvPr>
        </p:nvSpPr>
        <p:spPr>
          <a:xfrm>
            <a:off x="824000" y="3596300"/>
            <a:ext cx="4719000" cy="92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1800"/>
              <a:t>COMP472 Assignment 1</a:t>
            </a:r>
            <a:endParaRPr sz="1800"/>
          </a:p>
          <a:p>
            <a:pPr indent="0" lvl="0" marL="0" rtl="0" algn="l">
              <a:lnSpc>
                <a:spcPct val="115000"/>
              </a:lnSpc>
              <a:spcBef>
                <a:spcPts val="0"/>
              </a:spcBef>
              <a:spcAft>
                <a:spcPts val="0"/>
              </a:spcAft>
              <a:buNone/>
            </a:pPr>
            <a:r>
              <a:rPr lang="ja" sz="1800"/>
              <a:t>Contributor: Rhina Kim - 40130779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pic>
        <p:nvPicPr>
          <p:cNvPr id="373" name="Google Shape;373;p22"/>
          <p:cNvPicPr preferRelativeResize="0"/>
          <p:nvPr/>
        </p:nvPicPr>
        <p:blipFill>
          <a:blip r:embed="rId3">
            <a:alphaModFix/>
          </a:blip>
          <a:stretch>
            <a:fillRect/>
          </a:stretch>
        </p:blipFill>
        <p:spPr>
          <a:xfrm>
            <a:off x="3489750" y="1705150"/>
            <a:ext cx="5325682" cy="3201800"/>
          </a:xfrm>
          <a:prstGeom prst="rect">
            <a:avLst/>
          </a:prstGeom>
          <a:noFill/>
          <a:ln>
            <a:noFill/>
          </a:ln>
        </p:spPr>
      </p:pic>
      <p:sp>
        <p:nvSpPr>
          <p:cNvPr id="374" name="Google Shape;374;p22"/>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75" name="Google Shape;375;p22"/>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79" name="Google Shape;379;p22"/>
          <p:cNvSpPr txBox="1"/>
          <p:nvPr/>
        </p:nvSpPr>
        <p:spPr>
          <a:xfrm>
            <a:off x="338625" y="921925"/>
            <a:ext cx="3065100" cy="3724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a:t>
            </a:r>
            <a:r>
              <a:rPr lang="ja" sz="1700">
                <a:latin typeface="Nunito"/>
                <a:ea typeface="Nunito"/>
                <a:cs typeface="Nunito"/>
                <a:sym typeface="Nunito"/>
              </a:rPr>
              <a:t>Default </a:t>
            </a:r>
            <a:r>
              <a:rPr b="1" lang="ja" sz="1700">
                <a:latin typeface="Nunito"/>
                <a:ea typeface="Nunito"/>
                <a:cs typeface="Nunito"/>
                <a:sym typeface="Nunito"/>
              </a:rPr>
              <a:t>Perceptron()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Accuracy (55%)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macro avg (24.76%)</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weighted avg (50.24%)</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Perceptron was not really suitable for categorical dataset with mainly nominal attributes</a:t>
            </a:r>
            <a:endParaRPr>
              <a:latin typeface="Nunito"/>
              <a:ea typeface="Nunito"/>
              <a:cs typeface="Nunito"/>
              <a:sym typeface="Nunito"/>
            </a:endParaRPr>
          </a:p>
          <a:p>
            <a:pPr indent="0" lvl="0" marL="457200" rtl="0" algn="l">
              <a:spcBef>
                <a:spcPts val="0"/>
              </a:spcBef>
              <a:spcAft>
                <a:spcPts val="0"/>
              </a:spcAft>
              <a:buNone/>
            </a:pPr>
            <a:r>
              <a:rPr lang="ja">
                <a:latin typeface="Nunito"/>
                <a:ea typeface="Nunito"/>
                <a:cs typeface="Nunito"/>
                <a:sym typeface="Nunito"/>
              </a:rPr>
              <a:t>→ perceptron is mostly used to classify binary data</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p:txBody>
      </p:sp>
      <p:pic>
        <p:nvPicPr>
          <p:cNvPr id="380" name="Google Shape;380;p22"/>
          <p:cNvPicPr preferRelativeResize="0"/>
          <p:nvPr/>
        </p:nvPicPr>
        <p:blipFill>
          <a:blip r:embed="rId4">
            <a:alphaModFix/>
          </a:blip>
          <a:stretch>
            <a:fillRect/>
          </a:stretch>
        </p:blipFill>
        <p:spPr>
          <a:xfrm>
            <a:off x="6797975" y="192975"/>
            <a:ext cx="2017452" cy="143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3">
            <a:alphaModFix/>
          </a:blip>
          <a:stretch>
            <a:fillRect/>
          </a:stretch>
        </p:blipFill>
        <p:spPr>
          <a:xfrm>
            <a:off x="3489750" y="1705150"/>
            <a:ext cx="5325675" cy="3196174"/>
          </a:xfrm>
          <a:prstGeom prst="rect">
            <a:avLst/>
          </a:prstGeom>
          <a:noFill/>
          <a:ln>
            <a:noFill/>
          </a:ln>
        </p:spPr>
      </p:pic>
      <p:sp>
        <p:nvSpPr>
          <p:cNvPr id="386" name="Google Shape;386;p23"/>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87" name="Google Shape;387;p23"/>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91" name="Google Shape;391;p23"/>
          <p:cNvSpPr txBox="1"/>
          <p:nvPr/>
        </p:nvSpPr>
        <p:spPr>
          <a:xfrm>
            <a:off x="338625" y="921925"/>
            <a:ext cx="3065100" cy="3294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Default </a:t>
            </a:r>
            <a:r>
              <a:rPr b="1" lang="ja" sz="1700">
                <a:latin typeface="Nunito"/>
                <a:ea typeface="Nunito"/>
                <a:cs typeface="Nunito"/>
                <a:sym typeface="Nunito"/>
              </a:rPr>
              <a:t>MLPClassifier()</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hidden_layer_sizes: 100</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activation: logistic </a:t>
            </a:r>
            <a:r>
              <a:rPr lang="ja">
                <a:latin typeface="Nunito"/>
                <a:ea typeface="Nunito"/>
                <a:cs typeface="Nunito"/>
                <a:sym typeface="Nunito"/>
              </a:rPr>
              <a:t>f(x) = 1 / (1 + exp(-x))</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solver: sdg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Accuracy (65%)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macro avg (27.85%)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weighted avg (57.26%)</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p:txBody>
      </p:sp>
      <p:pic>
        <p:nvPicPr>
          <p:cNvPr id="392" name="Google Shape;392;p23"/>
          <p:cNvPicPr preferRelativeResize="0"/>
          <p:nvPr/>
        </p:nvPicPr>
        <p:blipFill>
          <a:blip r:embed="rId4">
            <a:alphaModFix/>
          </a:blip>
          <a:stretch>
            <a:fillRect/>
          </a:stretch>
        </p:blipFill>
        <p:spPr>
          <a:xfrm>
            <a:off x="6790950" y="195400"/>
            <a:ext cx="2024475" cy="145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pic>
        <p:nvPicPr>
          <p:cNvPr id="397" name="Google Shape;397;p24"/>
          <p:cNvPicPr preferRelativeResize="0"/>
          <p:nvPr/>
        </p:nvPicPr>
        <p:blipFill>
          <a:blip r:embed="rId3">
            <a:alphaModFix/>
          </a:blip>
          <a:stretch>
            <a:fillRect/>
          </a:stretch>
        </p:blipFill>
        <p:spPr>
          <a:xfrm>
            <a:off x="3489750" y="1705150"/>
            <a:ext cx="5325676" cy="3170194"/>
          </a:xfrm>
          <a:prstGeom prst="rect">
            <a:avLst/>
          </a:prstGeom>
          <a:noFill/>
          <a:ln>
            <a:noFill/>
          </a:ln>
        </p:spPr>
      </p:pic>
      <p:sp>
        <p:nvSpPr>
          <p:cNvPr id="398" name="Google Shape;398;p24"/>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99" name="Google Shape;399;p24"/>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403" name="Google Shape;403;p24"/>
          <p:cNvSpPr txBox="1"/>
          <p:nvPr/>
        </p:nvSpPr>
        <p:spPr>
          <a:xfrm>
            <a:off x="338625" y="921925"/>
            <a:ext cx="3065100" cy="3078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Best </a:t>
            </a:r>
            <a:r>
              <a:rPr b="1" lang="ja" sz="1700">
                <a:latin typeface="Nunito"/>
                <a:ea typeface="Nunito"/>
                <a:cs typeface="Nunito"/>
                <a:sym typeface="Nunito"/>
              </a:rPr>
              <a:t>MLPClassifier()</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hidden_layer_sizes: (30, 50)</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activation: tanh</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solver: adam</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Accuracy (95%)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macro avg (91.83%)</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Low weighted avg (94.91%)</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p:txBody>
      </p:sp>
      <p:pic>
        <p:nvPicPr>
          <p:cNvPr id="404" name="Google Shape;404;p24"/>
          <p:cNvPicPr preferRelativeResize="0"/>
          <p:nvPr/>
        </p:nvPicPr>
        <p:blipFill>
          <a:blip r:embed="rId4">
            <a:alphaModFix/>
          </a:blip>
          <a:stretch>
            <a:fillRect/>
          </a:stretch>
        </p:blipFill>
        <p:spPr>
          <a:xfrm>
            <a:off x="6645196" y="112321"/>
            <a:ext cx="2170225" cy="151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6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Task 1: Text Classification (Initial Dataset)</a:t>
            </a:r>
            <a:endParaRPr/>
          </a:p>
        </p:txBody>
      </p:sp>
      <p:pic>
        <p:nvPicPr>
          <p:cNvPr id="284" name="Google Shape;284;p14"/>
          <p:cNvPicPr preferRelativeResize="0"/>
          <p:nvPr/>
        </p:nvPicPr>
        <p:blipFill>
          <a:blip r:embed="rId3">
            <a:alphaModFix/>
          </a:blip>
          <a:stretch>
            <a:fillRect/>
          </a:stretch>
        </p:blipFill>
        <p:spPr>
          <a:xfrm>
            <a:off x="4424499" y="1365723"/>
            <a:ext cx="4339949" cy="3296849"/>
          </a:xfrm>
          <a:prstGeom prst="rect">
            <a:avLst/>
          </a:prstGeom>
          <a:noFill/>
          <a:ln>
            <a:noFill/>
          </a:ln>
        </p:spPr>
      </p:pic>
      <p:sp>
        <p:nvSpPr>
          <p:cNvPr id="285" name="Google Shape;285;p14"/>
          <p:cNvSpPr txBox="1"/>
          <p:nvPr/>
        </p:nvSpPr>
        <p:spPr>
          <a:xfrm>
            <a:off x="540700" y="1265775"/>
            <a:ext cx="3883800" cy="3861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ja" sz="1900" u="sng">
                <a:latin typeface="Nunito"/>
                <a:ea typeface="Nunito"/>
                <a:cs typeface="Nunito"/>
                <a:sym typeface="Nunito"/>
              </a:rPr>
              <a:t>Characteristics of initial dataset</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There are 5 classes: </a:t>
            </a:r>
            <a:r>
              <a:rPr b="1" lang="ja">
                <a:latin typeface="Nunito"/>
                <a:ea typeface="Nunito"/>
                <a:cs typeface="Nunito"/>
                <a:sym typeface="Nunito"/>
              </a:rPr>
              <a:t>Business, Entertainment, Politics, Sport, and Tech </a:t>
            </a:r>
            <a:endParaRPr b="1">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b="1" lang="ja">
                <a:latin typeface="Nunito"/>
                <a:ea typeface="Nunito"/>
                <a:cs typeface="Nunito"/>
                <a:sym typeface="Nunito"/>
              </a:rPr>
              <a:t>Imbalanced datasets </a:t>
            </a:r>
            <a:r>
              <a:rPr lang="ja">
                <a:latin typeface="Nunito"/>
                <a:ea typeface="Nunito"/>
                <a:cs typeface="Nunito"/>
                <a:sym typeface="Nunito"/>
              </a:rPr>
              <a:t>(distribution not uniform)</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Multinomial Naive Bayes does not perform well on imbalanced datasets</a:t>
            </a:r>
            <a:endParaRPr>
              <a:latin typeface="Nunito"/>
              <a:ea typeface="Nunito"/>
              <a:cs typeface="Nunito"/>
              <a:sym typeface="Nunito"/>
            </a:endParaRPr>
          </a:p>
          <a:p>
            <a:pPr indent="0" lvl="0" marL="457200" rtl="0" algn="l">
              <a:lnSpc>
                <a:spcPct val="130000"/>
              </a:lnSpc>
              <a:spcBef>
                <a:spcPts val="0"/>
              </a:spcBef>
              <a:spcAft>
                <a:spcPts val="0"/>
              </a:spcAft>
              <a:buNone/>
            </a:pPr>
            <a:r>
              <a:rPr lang="ja">
                <a:latin typeface="Nunito"/>
                <a:ea typeface="Nunito"/>
                <a:cs typeface="Nunito"/>
                <a:sym typeface="Nunito"/>
              </a:rPr>
              <a:t>→ </a:t>
            </a:r>
            <a:r>
              <a:rPr b="1" lang="ja">
                <a:latin typeface="Nunito"/>
                <a:ea typeface="Nunito"/>
                <a:cs typeface="Nunito"/>
                <a:sym typeface="Nunito"/>
              </a:rPr>
              <a:t>May overfit data</a:t>
            </a:r>
            <a:r>
              <a:rPr lang="ja">
                <a:latin typeface="Nunito"/>
                <a:ea typeface="Nunito"/>
                <a:cs typeface="Nunito"/>
                <a:sym typeface="Nunito"/>
              </a:rPr>
              <a:t> in favor of the class with more number of examples (Testing error may be high)</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C</a:t>
            </a:r>
            <a:r>
              <a:rPr lang="ja">
                <a:latin typeface="Nunito"/>
                <a:ea typeface="Nunito"/>
                <a:cs typeface="Nunito"/>
                <a:sym typeface="Nunito"/>
              </a:rPr>
              <a:t>an affect metrics system (F1 measures are superior than accuracy</a:t>
            </a:r>
            <a:endParaRPr>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3342175" y="1904975"/>
            <a:ext cx="5463199" cy="3110625"/>
          </a:xfrm>
          <a:prstGeom prst="rect">
            <a:avLst/>
          </a:prstGeom>
          <a:noFill/>
          <a:ln>
            <a:noFill/>
          </a:ln>
        </p:spPr>
      </p:pic>
      <p:sp>
        <p:nvSpPr>
          <p:cNvPr id="291" name="Google Shape;291;p15"/>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1: Text Classification (Results)</a:t>
            </a:r>
            <a:endParaRPr/>
          </a:p>
        </p:txBody>
      </p:sp>
      <p:sp>
        <p:nvSpPr>
          <p:cNvPr id="292" name="Google Shape;292;p15"/>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txBox="1"/>
          <p:nvPr>
            <p:ph idx="4294967295" type="body"/>
          </p:nvPr>
        </p:nvSpPr>
        <p:spPr>
          <a:xfrm>
            <a:off x="3403725" y="2617850"/>
            <a:ext cx="1297800" cy="137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ja">
                <a:solidFill>
                  <a:schemeClr val="lt1"/>
                </a:solidFill>
              </a:rPr>
              <a:t>business</a:t>
            </a:r>
            <a:endParaRPr>
              <a:solidFill>
                <a:schemeClr val="lt1"/>
              </a:solidFill>
            </a:endParaRPr>
          </a:p>
          <a:p>
            <a:pPr indent="0" lvl="0" marL="0" rtl="0" algn="l">
              <a:lnSpc>
                <a:spcPct val="150000"/>
              </a:lnSpc>
              <a:spcBef>
                <a:spcPts val="0"/>
              </a:spcBef>
              <a:spcAft>
                <a:spcPts val="0"/>
              </a:spcAft>
              <a:buNone/>
            </a:pPr>
            <a:r>
              <a:rPr lang="ja">
                <a:solidFill>
                  <a:schemeClr val="lt1"/>
                </a:solidFill>
              </a:rPr>
              <a:t>entertainment</a:t>
            </a:r>
            <a:endParaRPr>
              <a:solidFill>
                <a:schemeClr val="lt1"/>
              </a:solidFill>
            </a:endParaRPr>
          </a:p>
          <a:p>
            <a:pPr indent="0" lvl="0" marL="0" rtl="0" algn="l">
              <a:lnSpc>
                <a:spcPct val="150000"/>
              </a:lnSpc>
              <a:spcBef>
                <a:spcPts val="0"/>
              </a:spcBef>
              <a:spcAft>
                <a:spcPts val="0"/>
              </a:spcAft>
              <a:buNone/>
            </a:pPr>
            <a:r>
              <a:rPr lang="ja">
                <a:solidFill>
                  <a:schemeClr val="lt1"/>
                </a:solidFill>
              </a:rPr>
              <a:t>politics</a:t>
            </a:r>
            <a:endParaRPr>
              <a:solidFill>
                <a:schemeClr val="lt1"/>
              </a:solidFill>
            </a:endParaRPr>
          </a:p>
          <a:p>
            <a:pPr indent="0" lvl="0" marL="0" rtl="0" algn="l">
              <a:lnSpc>
                <a:spcPct val="150000"/>
              </a:lnSpc>
              <a:spcBef>
                <a:spcPts val="0"/>
              </a:spcBef>
              <a:spcAft>
                <a:spcPts val="0"/>
              </a:spcAft>
              <a:buNone/>
            </a:pPr>
            <a:r>
              <a:rPr lang="ja">
                <a:solidFill>
                  <a:schemeClr val="lt1"/>
                </a:solidFill>
              </a:rPr>
              <a:t>sport</a:t>
            </a:r>
            <a:endParaRPr>
              <a:solidFill>
                <a:schemeClr val="lt1"/>
              </a:solidFill>
            </a:endParaRPr>
          </a:p>
          <a:p>
            <a:pPr indent="0" lvl="0" marL="0" rtl="0" algn="l">
              <a:lnSpc>
                <a:spcPct val="150000"/>
              </a:lnSpc>
              <a:spcBef>
                <a:spcPts val="0"/>
              </a:spcBef>
              <a:spcAft>
                <a:spcPts val="0"/>
              </a:spcAft>
              <a:buNone/>
            </a:pPr>
            <a:r>
              <a:rPr lang="ja">
                <a:solidFill>
                  <a:schemeClr val="lt1"/>
                </a:solidFill>
              </a:rPr>
              <a:t>tech</a:t>
            </a:r>
            <a:endParaRPr>
              <a:solidFill>
                <a:schemeClr val="lt1"/>
              </a:solidFill>
            </a:endParaRPr>
          </a:p>
        </p:txBody>
      </p:sp>
      <p:sp>
        <p:nvSpPr>
          <p:cNvPr id="296" name="Google Shape;296;p15"/>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297" name="Google Shape;297;p15"/>
          <p:cNvSpPr txBox="1"/>
          <p:nvPr/>
        </p:nvSpPr>
        <p:spPr>
          <a:xfrm>
            <a:off x="338625" y="921925"/>
            <a:ext cx="3065100" cy="3940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Multinomial default values: </a:t>
            </a:r>
            <a:r>
              <a:rPr b="1" lang="ja" sz="1700">
                <a:latin typeface="Nunito"/>
                <a:ea typeface="Nunito"/>
                <a:cs typeface="Nunito"/>
                <a:sym typeface="Nunito"/>
              </a:rPr>
              <a:t>Try 1 and Try 2</a:t>
            </a:r>
            <a:endParaRPr b="1"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Classifier: MultinomialNB(</a:t>
            </a:r>
            <a:r>
              <a:rPr b="1" lang="ja">
                <a:latin typeface="Nunito"/>
                <a:ea typeface="Nunito"/>
                <a:cs typeface="Nunito"/>
                <a:sym typeface="Nunito"/>
              </a:rPr>
              <a:t>smoothing=1.0</a:t>
            </a:r>
            <a:r>
              <a:rPr lang="ja">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Same results for both of the trials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Accuracy (98.2%)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macro avg (98.14%)</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weighted avg (98.21%)</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No noisy-inputs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Small features with low-frequency</a:t>
            </a:r>
            <a:endParaRPr>
              <a:latin typeface="Nunito"/>
              <a:ea typeface="Nunito"/>
              <a:cs typeface="Nunito"/>
              <a:sym typeface="Nunito"/>
            </a:endParaRPr>
          </a:p>
        </p:txBody>
      </p:sp>
      <p:pic>
        <p:nvPicPr>
          <p:cNvPr id="298" name="Google Shape;298;p15"/>
          <p:cNvPicPr preferRelativeResize="0"/>
          <p:nvPr/>
        </p:nvPicPr>
        <p:blipFill>
          <a:blip r:embed="rId4">
            <a:alphaModFix/>
          </a:blip>
          <a:stretch>
            <a:fillRect/>
          </a:stretch>
        </p:blipFill>
        <p:spPr>
          <a:xfrm>
            <a:off x="6392075" y="266736"/>
            <a:ext cx="2413300" cy="1536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16"/>
          <p:cNvPicPr preferRelativeResize="0"/>
          <p:nvPr/>
        </p:nvPicPr>
        <p:blipFill>
          <a:blip r:embed="rId3">
            <a:alphaModFix/>
          </a:blip>
          <a:stretch>
            <a:fillRect/>
          </a:stretch>
        </p:blipFill>
        <p:spPr>
          <a:xfrm>
            <a:off x="3336125" y="1917300"/>
            <a:ext cx="5469251" cy="3048000"/>
          </a:xfrm>
          <a:prstGeom prst="rect">
            <a:avLst/>
          </a:prstGeom>
          <a:noFill/>
          <a:ln>
            <a:noFill/>
          </a:ln>
        </p:spPr>
      </p:pic>
      <p:sp>
        <p:nvSpPr>
          <p:cNvPr id="304" name="Google Shape;304;p16"/>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1: Text Classification (Results)</a:t>
            </a:r>
            <a:endParaRPr/>
          </a:p>
        </p:txBody>
      </p:sp>
      <p:sp>
        <p:nvSpPr>
          <p:cNvPr id="305" name="Google Shape;305;p16"/>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txBox="1"/>
          <p:nvPr>
            <p:ph idx="4294967295" type="body"/>
          </p:nvPr>
        </p:nvSpPr>
        <p:spPr>
          <a:xfrm>
            <a:off x="3403725" y="2617850"/>
            <a:ext cx="1297800" cy="137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ja">
                <a:solidFill>
                  <a:schemeClr val="lt1"/>
                </a:solidFill>
              </a:rPr>
              <a:t>business</a:t>
            </a:r>
            <a:endParaRPr>
              <a:solidFill>
                <a:schemeClr val="lt1"/>
              </a:solidFill>
            </a:endParaRPr>
          </a:p>
          <a:p>
            <a:pPr indent="0" lvl="0" marL="0" rtl="0" algn="l">
              <a:lnSpc>
                <a:spcPct val="150000"/>
              </a:lnSpc>
              <a:spcBef>
                <a:spcPts val="0"/>
              </a:spcBef>
              <a:spcAft>
                <a:spcPts val="0"/>
              </a:spcAft>
              <a:buNone/>
            </a:pPr>
            <a:r>
              <a:rPr lang="ja">
                <a:solidFill>
                  <a:schemeClr val="lt1"/>
                </a:solidFill>
              </a:rPr>
              <a:t>entertainment</a:t>
            </a:r>
            <a:endParaRPr>
              <a:solidFill>
                <a:schemeClr val="lt1"/>
              </a:solidFill>
            </a:endParaRPr>
          </a:p>
          <a:p>
            <a:pPr indent="0" lvl="0" marL="0" rtl="0" algn="l">
              <a:lnSpc>
                <a:spcPct val="150000"/>
              </a:lnSpc>
              <a:spcBef>
                <a:spcPts val="0"/>
              </a:spcBef>
              <a:spcAft>
                <a:spcPts val="0"/>
              </a:spcAft>
              <a:buNone/>
            </a:pPr>
            <a:r>
              <a:rPr lang="ja">
                <a:solidFill>
                  <a:schemeClr val="lt1"/>
                </a:solidFill>
              </a:rPr>
              <a:t>politics</a:t>
            </a:r>
            <a:endParaRPr>
              <a:solidFill>
                <a:schemeClr val="lt1"/>
              </a:solidFill>
            </a:endParaRPr>
          </a:p>
          <a:p>
            <a:pPr indent="0" lvl="0" marL="0" rtl="0" algn="l">
              <a:lnSpc>
                <a:spcPct val="150000"/>
              </a:lnSpc>
              <a:spcBef>
                <a:spcPts val="0"/>
              </a:spcBef>
              <a:spcAft>
                <a:spcPts val="0"/>
              </a:spcAft>
              <a:buNone/>
            </a:pPr>
            <a:r>
              <a:rPr lang="ja">
                <a:solidFill>
                  <a:schemeClr val="lt1"/>
                </a:solidFill>
              </a:rPr>
              <a:t>sport</a:t>
            </a:r>
            <a:endParaRPr>
              <a:solidFill>
                <a:schemeClr val="lt1"/>
              </a:solidFill>
            </a:endParaRPr>
          </a:p>
          <a:p>
            <a:pPr indent="0" lvl="0" marL="0" rtl="0" algn="l">
              <a:lnSpc>
                <a:spcPct val="150000"/>
              </a:lnSpc>
              <a:spcBef>
                <a:spcPts val="0"/>
              </a:spcBef>
              <a:spcAft>
                <a:spcPts val="0"/>
              </a:spcAft>
              <a:buNone/>
            </a:pPr>
            <a:r>
              <a:rPr lang="ja">
                <a:solidFill>
                  <a:schemeClr val="lt1"/>
                </a:solidFill>
              </a:rPr>
              <a:t>tech</a:t>
            </a:r>
            <a:endParaRPr>
              <a:solidFill>
                <a:schemeClr val="lt1"/>
              </a:solidFill>
            </a:endParaRPr>
          </a:p>
        </p:txBody>
      </p:sp>
      <p:sp>
        <p:nvSpPr>
          <p:cNvPr id="309" name="Google Shape;309;p16"/>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10" name="Google Shape;310;p16"/>
          <p:cNvSpPr txBox="1"/>
          <p:nvPr/>
        </p:nvSpPr>
        <p:spPr>
          <a:xfrm>
            <a:off x="338625" y="749700"/>
            <a:ext cx="3065100" cy="4417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Multinomial with </a:t>
            </a:r>
            <a:r>
              <a:rPr b="1" lang="ja" sz="1700">
                <a:latin typeface="Nunito"/>
                <a:ea typeface="Nunito"/>
                <a:cs typeface="Nunito"/>
                <a:sym typeface="Nunito"/>
              </a:rPr>
              <a:t>smoothing value = 0.0001</a:t>
            </a:r>
            <a:endParaRPr b="1"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Classifier: MultinomialNB(</a:t>
            </a:r>
            <a:r>
              <a:rPr b="1" lang="ja">
                <a:latin typeface="Nunito"/>
                <a:ea typeface="Nunito"/>
                <a:cs typeface="Nunito"/>
                <a:sym typeface="Nunito"/>
              </a:rPr>
              <a:t>smoothing=0.0001</a:t>
            </a:r>
            <a:r>
              <a:rPr lang="ja">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Accuracy (97.75%)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macro avg (97.65%)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weighted avg (97.76%)</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Result is lower than default smoothing value</a:t>
            </a:r>
            <a:endParaRPr>
              <a:latin typeface="Nunito"/>
              <a:ea typeface="Nunito"/>
              <a:cs typeface="Nunito"/>
              <a:sym typeface="Nunito"/>
            </a:endParaRPr>
          </a:p>
          <a:p>
            <a:pPr indent="0" lvl="0" marL="457200" rtl="0" algn="l">
              <a:spcBef>
                <a:spcPts val="0"/>
              </a:spcBef>
              <a:spcAft>
                <a:spcPts val="0"/>
              </a:spcAft>
              <a:buNone/>
            </a:pPr>
            <a:r>
              <a:rPr lang="ja">
                <a:latin typeface="Nunito"/>
                <a:ea typeface="Nunito"/>
                <a:cs typeface="Nunito"/>
                <a:sym typeface="Nunito"/>
              </a:rPr>
              <a:t>→ the smoothed values are closer to the actual data (</a:t>
            </a:r>
            <a:r>
              <a:rPr b="1" lang="ja">
                <a:latin typeface="Nunito"/>
                <a:ea typeface="Nunito"/>
                <a:cs typeface="Nunito"/>
                <a:sym typeface="Nunito"/>
              </a:rPr>
              <a:t>Higher possibility of zero probability</a:t>
            </a:r>
            <a:r>
              <a:rPr lang="ja">
                <a:latin typeface="Nunito"/>
                <a:ea typeface="Nunito"/>
                <a:cs typeface="Nunito"/>
                <a:sym typeface="Nunito"/>
              </a:rPr>
              <a:t>)</a:t>
            </a:r>
            <a:endParaRPr>
              <a:latin typeface="Nunito"/>
              <a:ea typeface="Nunito"/>
              <a:cs typeface="Nunito"/>
              <a:sym typeface="Nunito"/>
            </a:endParaRPr>
          </a:p>
        </p:txBody>
      </p:sp>
      <p:pic>
        <p:nvPicPr>
          <p:cNvPr id="311" name="Google Shape;311;p16"/>
          <p:cNvPicPr preferRelativeResize="0"/>
          <p:nvPr/>
        </p:nvPicPr>
        <p:blipFill>
          <a:blip r:embed="rId4">
            <a:alphaModFix/>
          </a:blip>
          <a:stretch>
            <a:fillRect/>
          </a:stretch>
        </p:blipFill>
        <p:spPr>
          <a:xfrm>
            <a:off x="6433021" y="266721"/>
            <a:ext cx="2372350" cy="150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17"/>
          <p:cNvPicPr preferRelativeResize="0"/>
          <p:nvPr/>
        </p:nvPicPr>
        <p:blipFill>
          <a:blip r:embed="rId3">
            <a:alphaModFix/>
          </a:blip>
          <a:stretch>
            <a:fillRect/>
          </a:stretch>
        </p:blipFill>
        <p:spPr>
          <a:xfrm>
            <a:off x="3328050" y="1917299"/>
            <a:ext cx="5477326" cy="3048000"/>
          </a:xfrm>
          <a:prstGeom prst="rect">
            <a:avLst/>
          </a:prstGeom>
          <a:noFill/>
          <a:ln>
            <a:noFill/>
          </a:ln>
        </p:spPr>
      </p:pic>
      <p:sp>
        <p:nvSpPr>
          <p:cNvPr id="317" name="Google Shape;317;p17"/>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1: Text Classification (Results)</a:t>
            </a:r>
            <a:endParaRPr/>
          </a:p>
        </p:txBody>
      </p:sp>
      <p:sp>
        <p:nvSpPr>
          <p:cNvPr id="318" name="Google Shape;318;p17"/>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7"/>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7"/>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7"/>
          <p:cNvSpPr txBox="1"/>
          <p:nvPr>
            <p:ph idx="4294967295" type="body"/>
          </p:nvPr>
        </p:nvSpPr>
        <p:spPr>
          <a:xfrm>
            <a:off x="3403725" y="2617850"/>
            <a:ext cx="1297800" cy="137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ja">
                <a:solidFill>
                  <a:schemeClr val="lt1"/>
                </a:solidFill>
              </a:rPr>
              <a:t>business</a:t>
            </a:r>
            <a:endParaRPr>
              <a:solidFill>
                <a:schemeClr val="lt1"/>
              </a:solidFill>
            </a:endParaRPr>
          </a:p>
          <a:p>
            <a:pPr indent="0" lvl="0" marL="0" rtl="0" algn="l">
              <a:lnSpc>
                <a:spcPct val="150000"/>
              </a:lnSpc>
              <a:spcBef>
                <a:spcPts val="0"/>
              </a:spcBef>
              <a:spcAft>
                <a:spcPts val="0"/>
              </a:spcAft>
              <a:buNone/>
            </a:pPr>
            <a:r>
              <a:rPr lang="ja">
                <a:solidFill>
                  <a:schemeClr val="lt1"/>
                </a:solidFill>
              </a:rPr>
              <a:t>entertainment</a:t>
            </a:r>
            <a:endParaRPr>
              <a:solidFill>
                <a:schemeClr val="lt1"/>
              </a:solidFill>
            </a:endParaRPr>
          </a:p>
          <a:p>
            <a:pPr indent="0" lvl="0" marL="0" rtl="0" algn="l">
              <a:lnSpc>
                <a:spcPct val="150000"/>
              </a:lnSpc>
              <a:spcBef>
                <a:spcPts val="0"/>
              </a:spcBef>
              <a:spcAft>
                <a:spcPts val="0"/>
              </a:spcAft>
              <a:buNone/>
            </a:pPr>
            <a:r>
              <a:rPr lang="ja">
                <a:solidFill>
                  <a:schemeClr val="lt1"/>
                </a:solidFill>
              </a:rPr>
              <a:t>politics</a:t>
            </a:r>
            <a:endParaRPr>
              <a:solidFill>
                <a:schemeClr val="lt1"/>
              </a:solidFill>
            </a:endParaRPr>
          </a:p>
          <a:p>
            <a:pPr indent="0" lvl="0" marL="0" rtl="0" algn="l">
              <a:lnSpc>
                <a:spcPct val="150000"/>
              </a:lnSpc>
              <a:spcBef>
                <a:spcPts val="0"/>
              </a:spcBef>
              <a:spcAft>
                <a:spcPts val="0"/>
              </a:spcAft>
              <a:buNone/>
            </a:pPr>
            <a:r>
              <a:rPr lang="ja">
                <a:solidFill>
                  <a:schemeClr val="lt1"/>
                </a:solidFill>
              </a:rPr>
              <a:t>sport</a:t>
            </a:r>
            <a:endParaRPr>
              <a:solidFill>
                <a:schemeClr val="lt1"/>
              </a:solidFill>
            </a:endParaRPr>
          </a:p>
          <a:p>
            <a:pPr indent="0" lvl="0" marL="0" rtl="0" algn="l">
              <a:lnSpc>
                <a:spcPct val="150000"/>
              </a:lnSpc>
              <a:spcBef>
                <a:spcPts val="0"/>
              </a:spcBef>
              <a:spcAft>
                <a:spcPts val="0"/>
              </a:spcAft>
              <a:buNone/>
            </a:pPr>
            <a:r>
              <a:rPr lang="ja">
                <a:solidFill>
                  <a:schemeClr val="lt1"/>
                </a:solidFill>
              </a:rPr>
              <a:t>tech</a:t>
            </a:r>
            <a:endParaRPr>
              <a:solidFill>
                <a:schemeClr val="lt1"/>
              </a:solidFill>
            </a:endParaRPr>
          </a:p>
        </p:txBody>
      </p:sp>
      <p:sp>
        <p:nvSpPr>
          <p:cNvPr id="322" name="Google Shape;322;p17"/>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23" name="Google Shape;323;p17"/>
          <p:cNvSpPr txBox="1"/>
          <p:nvPr/>
        </p:nvSpPr>
        <p:spPr>
          <a:xfrm>
            <a:off x="338625" y="749700"/>
            <a:ext cx="3065100" cy="4155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Multinomial with </a:t>
            </a:r>
            <a:r>
              <a:rPr b="1" lang="ja" sz="1700">
                <a:latin typeface="Nunito"/>
                <a:ea typeface="Nunito"/>
                <a:cs typeface="Nunito"/>
                <a:sym typeface="Nunito"/>
              </a:rPr>
              <a:t>smoothing value = 0.9</a:t>
            </a:r>
            <a:endParaRPr b="1" sz="17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Classifier: MultinomialNB(</a:t>
            </a:r>
            <a:r>
              <a:rPr b="1" lang="ja">
                <a:latin typeface="Nunito"/>
                <a:ea typeface="Nunito"/>
                <a:cs typeface="Nunito"/>
                <a:sym typeface="Nunito"/>
              </a:rPr>
              <a:t>smoothing=0.9</a:t>
            </a:r>
            <a:r>
              <a:rPr lang="ja">
                <a:latin typeface="Nunito"/>
                <a:ea typeface="Nunito"/>
                <a:cs typeface="Nunito"/>
                <a:sym typeface="Nunito"/>
              </a:rPr>
              <a: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Same results for Trial 1 &amp; 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Accuracy (98.2%)</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macro avg (98.14%)</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 f1 weighted avg (98.21%)</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Smoothing value is very close to default smoothing value (1.0)</a:t>
            </a:r>
            <a:endParaRPr>
              <a:latin typeface="Nunito"/>
              <a:ea typeface="Nunito"/>
              <a:cs typeface="Nunito"/>
              <a:sym typeface="Nunito"/>
            </a:endParaRPr>
          </a:p>
          <a:p>
            <a:pPr indent="0" lvl="0" marL="457200" rtl="0" algn="l">
              <a:spcBef>
                <a:spcPts val="0"/>
              </a:spcBef>
              <a:spcAft>
                <a:spcPts val="0"/>
              </a:spcAft>
              <a:buNone/>
            </a:pPr>
            <a:r>
              <a:rPr lang="ja">
                <a:latin typeface="Nunito"/>
                <a:ea typeface="Nunito"/>
                <a:cs typeface="Nunito"/>
                <a:sym typeface="Nunito"/>
              </a:rPr>
              <a:t>→ Differences in result not significant as first trials</a:t>
            </a:r>
            <a:endParaRPr>
              <a:latin typeface="Nunito"/>
              <a:ea typeface="Nunito"/>
              <a:cs typeface="Nunito"/>
              <a:sym typeface="Nunito"/>
            </a:endParaRPr>
          </a:p>
        </p:txBody>
      </p:sp>
      <p:pic>
        <p:nvPicPr>
          <p:cNvPr id="324" name="Google Shape;324;p17"/>
          <p:cNvPicPr preferRelativeResize="0"/>
          <p:nvPr/>
        </p:nvPicPr>
        <p:blipFill>
          <a:blip r:embed="rId4">
            <a:alphaModFix/>
          </a:blip>
          <a:stretch>
            <a:fillRect/>
          </a:stretch>
        </p:blipFill>
        <p:spPr>
          <a:xfrm>
            <a:off x="6493199" y="266725"/>
            <a:ext cx="2312187" cy="151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18"/>
          <p:cNvPicPr preferRelativeResize="0"/>
          <p:nvPr/>
        </p:nvPicPr>
        <p:blipFill>
          <a:blip r:embed="rId3">
            <a:alphaModFix/>
          </a:blip>
          <a:stretch>
            <a:fillRect/>
          </a:stretch>
        </p:blipFill>
        <p:spPr>
          <a:xfrm>
            <a:off x="4558488" y="1265775"/>
            <a:ext cx="4071974" cy="3349126"/>
          </a:xfrm>
          <a:prstGeom prst="rect">
            <a:avLst/>
          </a:prstGeom>
          <a:noFill/>
          <a:ln>
            <a:noFill/>
          </a:ln>
        </p:spPr>
      </p:pic>
      <p:sp>
        <p:nvSpPr>
          <p:cNvPr id="330" name="Google Shape;330;p18"/>
          <p:cNvSpPr txBox="1"/>
          <p:nvPr>
            <p:ph type="title"/>
          </p:nvPr>
        </p:nvSpPr>
        <p:spPr>
          <a:xfrm>
            <a:off x="1303800" y="598575"/>
            <a:ext cx="7030500" cy="6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Task 2: Drug Classification (Initial Dataset)</a:t>
            </a:r>
            <a:endParaRPr/>
          </a:p>
        </p:txBody>
      </p:sp>
      <p:sp>
        <p:nvSpPr>
          <p:cNvPr id="331" name="Google Shape;331;p18"/>
          <p:cNvSpPr txBox="1"/>
          <p:nvPr/>
        </p:nvSpPr>
        <p:spPr>
          <a:xfrm>
            <a:off x="540700" y="1365725"/>
            <a:ext cx="3883800" cy="35817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lang="ja" sz="1900" u="sng">
                <a:latin typeface="Nunito"/>
                <a:ea typeface="Nunito"/>
                <a:cs typeface="Nunito"/>
                <a:sym typeface="Nunito"/>
              </a:rPr>
              <a:t>Characteristics of initial dataset</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There are 5 classes: </a:t>
            </a:r>
            <a:r>
              <a:rPr b="1" lang="ja">
                <a:latin typeface="Nunito"/>
                <a:ea typeface="Nunito"/>
                <a:cs typeface="Nunito"/>
                <a:sym typeface="Nunito"/>
              </a:rPr>
              <a:t>drugY, drugX, drugA, drugC, drugB</a:t>
            </a:r>
            <a:endParaRPr b="1">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b="1" lang="ja">
                <a:latin typeface="Nunito"/>
                <a:ea typeface="Nunito"/>
                <a:cs typeface="Nunito"/>
                <a:sym typeface="Nunito"/>
              </a:rPr>
              <a:t>Imbalanced datasets </a:t>
            </a:r>
            <a:r>
              <a:rPr lang="ja">
                <a:latin typeface="Nunito"/>
                <a:ea typeface="Nunito"/>
                <a:cs typeface="Nunito"/>
                <a:sym typeface="Nunito"/>
              </a:rPr>
              <a:t>(distribution not uniform)</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Most of the classifiers does not perform well on imbalanced datasets</a:t>
            </a:r>
            <a:endParaRPr>
              <a:latin typeface="Nunito"/>
              <a:ea typeface="Nunito"/>
              <a:cs typeface="Nunito"/>
              <a:sym typeface="Nunito"/>
            </a:endParaRPr>
          </a:p>
          <a:p>
            <a:pPr indent="0" lvl="0" marL="457200" rtl="0" algn="l">
              <a:lnSpc>
                <a:spcPct val="130000"/>
              </a:lnSpc>
              <a:spcBef>
                <a:spcPts val="0"/>
              </a:spcBef>
              <a:spcAft>
                <a:spcPts val="0"/>
              </a:spcAft>
              <a:buNone/>
            </a:pPr>
            <a:r>
              <a:rPr lang="ja">
                <a:latin typeface="Nunito"/>
                <a:ea typeface="Nunito"/>
                <a:cs typeface="Nunito"/>
                <a:sym typeface="Nunito"/>
              </a:rPr>
              <a:t>→ </a:t>
            </a:r>
            <a:r>
              <a:rPr b="1" lang="ja">
                <a:latin typeface="Nunito"/>
                <a:ea typeface="Nunito"/>
                <a:cs typeface="Nunito"/>
                <a:sym typeface="Nunito"/>
              </a:rPr>
              <a:t>May overfit data</a:t>
            </a:r>
            <a:r>
              <a:rPr lang="ja">
                <a:latin typeface="Nunito"/>
                <a:ea typeface="Nunito"/>
                <a:cs typeface="Nunito"/>
                <a:sym typeface="Nunito"/>
              </a:rPr>
              <a:t> in favor of the class with more number of examples (Testing error may be high)</a:t>
            </a:r>
            <a:endParaRPr>
              <a:latin typeface="Nunito"/>
              <a:ea typeface="Nunito"/>
              <a:cs typeface="Nunito"/>
              <a:sym typeface="Nunito"/>
            </a:endParaRPr>
          </a:p>
          <a:p>
            <a:pPr indent="-317500" lvl="0" marL="457200" rtl="0" algn="l">
              <a:lnSpc>
                <a:spcPct val="130000"/>
              </a:lnSpc>
              <a:spcBef>
                <a:spcPts val="0"/>
              </a:spcBef>
              <a:spcAft>
                <a:spcPts val="0"/>
              </a:spcAft>
              <a:buSzPts val="1400"/>
              <a:buFont typeface="Nunito"/>
              <a:buChar char="●"/>
            </a:pPr>
            <a:r>
              <a:rPr lang="ja">
                <a:latin typeface="Nunito"/>
                <a:ea typeface="Nunito"/>
                <a:cs typeface="Nunito"/>
                <a:sym typeface="Nunito"/>
              </a:rPr>
              <a:t>Can affect metrics system (F1 measures are superior than accuracy)</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19"/>
          <p:cNvPicPr preferRelativeResize="0"/>
          <p:nvPr/>
        </p:nvPicPr>
        <p:blipFill>
          <a:blip r:embed="rId3">
            <a:alphaModFix/>
          </a:blip>
          <a:stretch>
            <a:fillRect/>
          </a:stretch>
        </p:blipFill>
        <p:spPr>
          <a:xfrm>
            <a:off x="3403725" y="1803700"/>
            <a:ext cx="5463201" cy="3110625"/>
          </a:xfrm>
          <a:prstGeom prst="rect">
            <a:avLst/>
          </a:prstGeom>
          <a:noFill/>
          <a:ln>
            <a:noFill/>
          </a:ln>
        </p:spPr>
      </p:pic>
      <p:sp>
        <p:nvSpPr>
          <p:cNvPr id="337" name="Google Shape;337;p19"/>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38" name="Google Shape;338;p19"/>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9"/>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9"/>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9"/>
          <p:cNvSpPr txBox="1"/>
          <p:nvPr>
            <p:ph idx="4294967295" type="body"/>
          </p:nvPr>
        </p:nvSpPr>
        <p:spPr>
          <a:xfrm>
            <a:off x="3403725" y="2617850"/>
            <a:ext cx="1297800" cy="137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ja">
                <a:solidFill>
                  <a:schemeClr val="lt1"/>
                </a:solidFill>
              </a:rPr>
              <a:t>drugA</a:t>
            </a:r>
            <a:endParaRPr>
              <a:solidFill>
                <a:schemeClr val="lt1"/>
              </a:solidFill>
            </a:endParaRPr>
          </a:p>
          <a:p>
            <a:pPr indent="0" lvl="0" marL="0" rtl="0" algn="l">
              <a:lnSpc>
                <a:spcPct val="150000"/>
              </a:lnSpc>
              <a:spcBef>
                <a:spcPts val="0"/>
              </a:spcBef>
              <a:spcAft>
                <a:spcPts val="0"/>
              </a:spcAft>
              <a:buNone/>
            </a:pPr>
            <a:r>
              <a:rPr lang="ja">
                <a:solidFill>
                  <a:schemeClr val="lt1"/>
                </a:solidFill>
              </a:rPr>
              <a:t>drugB</a:t>
            </a:r>
            <a:endParaRPr>
              <a:solidFill>
                <a:schemeClr val="lt1"/>
              </a:solidFill>
            </a:endParaRPr>
          </a:p>
          <a:p>
            <a:pPr indent="0" lvl="0" marL="0" rtl="0" algn="l">
              <a:lnSpc>
                <a:spcPct val="150000"/>
              </a:lnSpc>
              <a:spcBef>
                <a:spcPts val="0"/>
              </a:spcBef>
              <a:spcAft>
                <a:spcPts val="0"/>
              </a:spcAft>
              <a:buNone/>
            </a:pPr>
            <a:r>
              <a:rPr lang="ja">
                <a:solidFill>
                  <a:schemeClr val="lt1"/>
                </a:solidFill>
              </a:rPr>
              <a:t>drugC</a:t>
            </a:r>
            <a:endParaRPr>
              <a:solidFill>
                <a:schemeClr val="lt1"/>
              </a:solidFill>
            </a:endParaRPr>
          </a:p>
          <a:p>
            <a:pPr indent="0" lvl="0" marL="0" rtl="0" algn="l">
              <a:lnSpc>
                <a:spcPct val="150000"/>
              </a:lnSpc>
              <a:spcBef>
                <a:spcPts val="0"/>
              </a:spcBef>
              <a:spcAft>
                <a:spcPts val="0"/>
              </a:spcAft>
              <a:buNone/>
            </a:pPr>
            <a:r>
              <a:rPr lang="ja">
                <a:solidFill>
                  <a:schemeClr val="lt1"/>
                </a:solidFill>
              </a:rPr>
              <a:t>drugX</a:t>
            </a:r>
            <a:endParaRPr>
              <a:solidFill>
                <a:schemeClr val="lt1"/>
              </a:solidFill>
            </a:endParaRPr>
          </a:p>
          <a:p>
            <a:pPr indent="0" lvl="0" marL="0" rtl="0" algn="l">
              <a:lnSpc>
                <a:spcPct val="150000"/>
              </a:lnSpc>
              <a:spcBef>
                <a:spcPts val="0"/>
              </a:spcBef>
              <a:spcAft>
                <a:spcPts val="0"/>
              </a:spcAft>
              <a:buNone/>
            </a:pPr>
            <a:r>
              <a:rPr lang="ja">
                <a:solidFill>
                  <a:schemeClr val="lt1"/>
                </a:solidFill>
              </a:rPr>
              <a:t>drugY</a:t>
            </a:r>
            <a:endParaRPr>
              <a:solidFill>
                <a:schemeClr val="lt1"/>
              </a:solidFill>
            </a:endParaRPr>
          </a:p>
        </p:txBody>
      </p:sp>
      <p:sp>
        <p:nvSpPr>
          <p:cNvPr id="342" name="Google Shape;342;p19"/>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43" name="Google Shape;343;p19"/>
          <p:cNvSpPr txBox="1"/>
          <p:nvPr/>
        </p:nvSpPr>
        <p:spPr>
          <a:xfrm>
            <a:off x="338625" y="921925"/>
            <a:ext cx="3065100" cy="4325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a:t>
            </a:r>
            <a:r>
              <a:rPr b="1" lang="ja" sz="1700">
                <a:latin typeface="Nunito"/>
                <a:ea typeface="Nunito"/>
                <a:cs typeface="Nunito"/>
                <a:sym typeface="Nunito"/>
              </a:rPr>
              <a:t>Gaussian(NB)</a:t>
            </a:r>
            <a:endParaRPr b="1" sz="1700">
              <a:latin typeface="Nunito"/>
              <a:ea typeface="Nunito"/>
              <a:cs typeface="Nunito"/>
              <a:sym typeface="Nunito"/>
            </a:endParaRPr>
          </a:p>
          <a:p>
            <a:pPr indent="0" lvl="0" marL="0" rtl="0" algn="l">
              <a:spcBef>
                <a:spcPts val="0"/>
              </a:spcBef>
              <a:spcAft>
                <a:spcPts val="0"/>
              </a:spcAft>
              <a:buNone/>
            </a:pPr>
            <a:r>
              <a:rPr b="1" lang="ja">
                <a:latin typeface="Nunito"/>
                <a:ea typeface="Nunito"/>
                <a:cs typeface="Nunito"/>
                <a:sym typeface="Nunito"/>
              </a:rPr>
              <a:t>	</a:t>
            </a:r>
            <a:r>
              <a:rPr lang="ja">
                <a:latin typeface="Nunito"/>
                <a:ea typeface="Nunito"/>
                <a:cs typeface="Nunito"/>
                <a:sym typeface="Nunito"/>
              </a:rPr>
              <a:t>with Default smoothing value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Moderate to High Accuracy (77.5%)</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Moderate to High f1 macro avg (71.89%)</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Moderate to High f1 weighted avg (78.12%)</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Initial Dataset was unbalanced</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Recall higher than precision for most of the classes</a:t>
            </a:r>
            <a:endParaRPr>
              <a:latin typeface="Nunito"/>
              <a:ea typeface="Nunito"/>
              <a:cs typeface="Nunito"/>
              <a:sym typeface="Nunito"/>
            </a:endParaRPr>
          </a:p>
          <a:p>
            <a:pPr indent="0" lvl="0" marL="457200" rtl="0" algn="l">
              <a:spcBef>
                <a:spcPts val="0"/>
              </a:spcBef>
              <a:spcAft>
                <a:spcPts val="0"/>
              </a:spcAft>
              <a:buNone/>
            </a:pPr>
            <a:r>
              <a:rPr lang="ja">
                <a:latin typeface="Nunito"/>
                <a:ea typeface="Nunito"/>
                <a:cs typeface="Nunito"/>
                <a:sym typeface="Nunito"/>
              </a:rPr>
              <a:t>→ A lot of predicted instances are labeled correctly</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drugX score higher since it has more data available</a:t>
            </a:r>
            <a:endParaRPr>
              <a:latin typeface="Nunito"/>
              <a:ea typeface="Nunito"/>
              <a:cs typeface="Nunito"/>
              <a:sym typeface="Nunito"/>
            </a:endParaRPr>
          </a:p>
        </p:txBody>
      </p:sp>
      <p:pic>
        <p:nvPicPr>
          <p:cNvPr id="344" name="Google Shape;344;p19"/>
          <p:cNvPicPr preferRelativeResize="0"/>
          <p:nvPr/>
        </p:nvPicPr>
        <p:blipFill>
          <a:blip r:embed="rId4">
            <a:alphaModFix/>
          </a:blip>
          <a:stretch>
            <a:fillRect/>
          </a:stretch>
        </p:blipFill>
        <p:spPr>
          <a:xfrm>
            <a:off x="6617346" y="116000"/>
            <a:ext cx="2249590" cy="160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20"/>
          <p:cNvPicPr preferRelativeResize="0"/>
          <p:nvPr/>
        </p:nvPicPr>
        <p:blipFill>
          <a:blip r:embed="rId3">
            <a:alphaModFix/>
          </a:blip>
          <a:stretch>
            <a:fillRect/>
          </a:stretch>
        </p:blipFill>
        <p:spPr>
          <a:xfrm>
            <a:off x="3477450" y="1705150"/>
            <a:ext cx="5285525" cy="3201800"/>
          </a:xfrm>
          <a:prstGeom prst="rect">
            <a:avLst/>
          </a:prstGeom>
          <a:noFill/>
          <a:ln>
            <a:noFill/>
          </a:ln>
        </p:spPr>
      </p:pic>
      <p:sp>
        <p:nvSpPr>
          <p:cNvPr id="350" name="Google Shape;350;p20"/>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51" name="Google Shape;351;p20"/>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0"/>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0"/>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55" name="Google Shape;355;p20"/>
          <p:cNvSpPr txBox="1"/>
          <p:nvPr/>
        </p:nvSpPr>
        <p:spPr>
          <a:xfrm>
            <a:off x="338625" y="921925"/>
            <a:ext cx="3065100" cy="4371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Default </a:t>
            </a:r>
            <a:r>
              <a:rPr b="1" lang="ja" sz="1700">
                <a:latin typeface="Nunito"/>
                <a:ea typeface="Nunito"/>
                <a:cs typeface="Nunito"/>
                <a:sym typeface="Nunito"/>
              </a:rPr>
              <a:t>DecisionTreeClassifier()</a:t>
            </a:r>
            <a:endParaRPr b="1" sz="1700">
              <a:latin typeface="Nunito"/>
              <a:ea typeface="Nunito"/>
              <a:cs typeface="Nunito"/>
              <a:sym typeface="Nunito"/>
            </a:endParaRPr>
          </a:p>
          <a:p>
            <a:pPr indent="0" lvl="0" marL="0" rtl="0" algn="l">
              <a:spcBef>
                <a:spcPts val="0"/>
              </a:spcBef>
              <a:spcAft>
                <a:spcPts val="0"/>
              </a:spcAft>
              <a:buNone/>
            </a:pPr>
            <a:r>
              <a:rPr b="1" lang="ja">
                <a:latin typeface="Nunito"/>
                <a:ea typeface="Nunito"/>
                <a:cs typeface="Nunito"/>
                <a:sym typeface="Nunito"/>
              </a:rPr>
              <a:t>	</a:t>
            </a:r>
            <a:r>
              <a:rPr lang="ja">
                <a:latin typeface="Nunito"/>
                <a:ea typeface="Nunito"/>
                <a:cs typeface="Nunito"/>
                <a:sym typeface="Nunito"/>
              </a:rPr>
              <a:t>Criterion: gini</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Min-split-sample: 2</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Max-depth: None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Highest Accuracy (100%)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Highest f1 macro avg (100%)</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Highest f1 weighted avg (100%)</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Due to its ability to use different feature subsets and decision rules</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	→ Best for categorical data</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Easy to handle categorical and numerical variables</a:t>
            </a:r>
            <a:endParaRPr>
              <a:latin typeface="Nunito"/>
              <a:ea typeface="Nunito"/>
              <a:cs typeface="Nunito"/>
              <a:sym typeface="Nunito"/>
            </a:endParaRPr>
          </a:p>
          <a:p>
            <a:pPr indent="0" lvl="0" marL="914400" rtl="0" algn="l">
              <a:spcBef>
                <a:spcPts val="0"/>
              </a:spcBef>
              <a:spcAft>
                <a:spcPts val="0"/>
              </a:spcAft>
              <a:buNone/>
            </a:pPr>
            <a:r>
              <a:t/>
            </a:r>
            <a:endParaRPr>
              <a:latin typeface="Nunito"/>
              <a:ea typeface="Nunito"/>
              <a:cs typeface="Nunito"/>
              <a:sym typeface="Nunito"/>
            </a:endParaRPr>
          </a:p>
        </p:txBody>
      </p:sp>
      <p:pic>
        <p:nvPicPr>
          <p:cNvPr id="356" name="Google Shape;356;p20"/>
          <p:cNvPicPr preferRelativeResize="0"/>
          <p:nvPr/>
        </p:nvPicPr>
        <p:blipFill>
          <a:blip r:embed="rId4">
            <a:alphaModFix/>
          </a:blip>
          <a:stretch>
            <a:fillRect/>
          </a:stretch>
        </p:blipFill>
        <p:spPr>
          <a:xfrm>
            <a:off x="6781797" y="213675"/>
            <a:ext cx="1981182" cy="137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21"/>
          <p:cNvPicPr preferRelativeResize="0"/>
          <p:nvPr/>
        </p:nvPicPr>
        <p:blipFill>
          <a:blip r:embed="rId3">
            <a:alphaModFix/>
          </a:blip>
          <a:stretch>
            <a:fillRect/>
          </a:stretch>
        </p:blipFill>
        <p:spPr>
          <a:xfrm>
            <a:off x="3477450" y="1705150"/>
            <a:ext cx="5285525" cy="3201800"/>
          </a:xfrm>
          <a:prstGeom prst="rect">
            <a:avLst/>
          </a:prstGeom>
          <a:noFill/>
          <a:ln>
            <a:noFill/>
          </a:ln>
        </p:spPr>
      </p:pic>
      <p:sp>
        <p:nvSpPr>
          <p:cNvPr id="362" name="Google Shape;362;p21"/>
          <p:cNvSpPr txBox="1"/>
          <p:nvPr>
            <p:ph idx="4294967295" type="title"/>
          </p:nvPr>
        </p:nvSpPr>
        <p:spPr>
          <a:xfrm>
            <a:off x="233075" y="266725"/>
            <a:ext cx="7030500" cy="65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Task 2: Drug Classification (Results)</a:t>
            </a:r>
            <a:endParaRPr/>
          </a:p>
        </p:txBody>
      </p:sp>
      <p:sp>
        <p:nvSpPr>
          <p:cNvPr id="363" name="Google Shape;363;p21"/>
          <p:cNvSpPr/>
          <p:nvPr/>
        </p:nvSpPr>
        <p:spPr>
          <a:xfrm>
            <a:off x="7270250" y="41049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7270250" y="439987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7270250" y="4606425"/>
            <a:ext cx="565500" cy="2949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txBox="1"/>
          <p:nvPr/>
        </p:nvSpPr>
        <p:spPr>
          <a:xfrm>
            <a:off x="3902725" y="2217650"/>
            <a:ext cx="10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lt1"/>
                </a:solidFill>
                <a:latin typeface="Consolas"/>
                <a:ea typeface="Consolas"/>
                <a:cs typeface="Consolas"/>
                <a:sym typeface="Consolas"/>
              </a:rPr>
              <a:t>Classes</a:t>
            </a:r>
            <a:endParaRPr>
              <a:solidFill>
                <a:schemeClr val="lt1"/>
              </a:solidFill>
              <a:latin typeface="Consolas"/>
              <a:ea typeface="Consolas"/>
              <a:cs typeface="Consolas"/>
              <a:sym typeface="Consolas"/>
            </a:endParaRPr>
          </a:p>
        </p:txBody>
      </p:sp>
      <p:sp>
        <p:nvSpPr>
          <p:cNvPr id="367" name="Google Shape;367;p21"/>
          <p:cNvSpPr txBox="1"/>
          <p:nvPr/>
        </p:nvSpPr>
        <p:spPr>
          <a:xfrm>
            <a:off x="338625" y="921925"/>
            <a:ext cx="3065100" cy="3940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AutoNum type="arabicPeriod"/>
            </a:pPr>
            <a:r>
              <a:rPr lang="ja" sz="1700">
                <a:latin typeface="Nunito"/>
                <a:ea typeface="Nunito"/>
                <a:cs typeface="Nunito"/>
                <a:sym typeface="Nunito"/>
              </a:rPr>
              <a:t>Classifier: Best </a:t>
            </a:r>
            <a:r>
              <a:rPr b="1" lang="ja" sz="1700">
                <a:latin typeface="Nunito"/>
                <a:ea typeface="Nunito"/>
                <a:cs typeface="Nunito"/>
                <a:sym typeface="Nunito"/>
              </a:rPr>
              <a:t>DecisionTreeClassifier()</a:t>
            </a:r>
            <a:endParaRPr b="1" sz="1700">
              <a:latin typeface="Nunito"/>
              <a:ea typeface="Nunito"/>
              <a:cs typeface="Nunito"/>
              <a:sym typeface="Nunito"/>
            </a:endParaRPr>
          </a:p>
          <a:p>
            <a:pPr indent="0" lvl="0" marL="0" rtl="0" algn="l">
              <a:spcBef>
                <a:spcPts val="0"/>
              </a:spcBef>
              <a:spcAft>
                <a:spcPts val="0"/>
              </a:spcAft>
              <a:buNone/>
            </a:pPr>
            <a:r>
              <a:rPr b="1" lang="ja">
                <a:latin typeface="Nunito"/>
                <a:ea typeface="Nunito"/>
                <a:cs typeface="Nunito"/>
                <a:sym typeface="Nunito"/>
              </a:rPr>
              <a:t>	</a:t>
            </a:r>
            <a:r>
              <a:rPr lang="ja">
                <a:latin typeface="Nunito"/>
                <a:ea typeface="Nunito"/>
                <a:cs typeface="Nunito"/>
                <a:sym typeface="Nunito"/>
              </a:rPr>
              <a:t>criterion: gini</a:t>
            </a:r>
            <a:endParaRPr>
              <a:latin typeface="Nunito"/>
              <a:ea typeface="Nunito"/>
              <a:cs typeface="Nunito"/>
              <a:sym typeface="Nunito"/>
            </a:endParaRPr>
          </a:p>
          <a:p>
            <a:pPr indent="457200" lvl="0" marL="0" rtl="0" algn="l">
              <a:spcBef>
                <a:spcPts val="0"/>
              </a:spcBef>
              <a:spcAft>
                <a:spcPts val="0"/>
              </a:spcAft>
              <a:buNone/>
            </a:pPr>
            <a:r>
              <a:rPr lang="ja">
                <a:latin typeface="Nunito"/>
                <a:ea typeface="Nunito"/>
                <a:cs typeface="Nunito"/>
                <a:sym typeface="Nunito"/>
              </a:rPr>
              <a:t>max_depth: 6</a:t>
            </a:r>
            <a:endParaRPr>
              <a:latin typeface="Nunito"/>
              <a:ea typeface="Nunito"/>
              <a:cs typeface="Nunito"/>
              <a:sym typeface="Nunito"/>
            </a:endParaRPr>
          </a:p>
          <a:p>
            <a:pPr indent="457200" lvl="0" marL="0" rtl="0" algn="l">
              <a:spcBef>
                <a:spcPts val="0"/>
              </a:spcBef>
              <a:spcAft>
                <a:spcPts val="0"/>
              </a:spcAft>
              <a:buNone/>
            </a:pPr>
            <a:r>
              <a:rPr lang="ja">
                <a:latin typeface="Nunito"/>
                <a:ea typeface="Nunito"/>
                <a:cs typeface="Nunito"/>
                <a:sym typeface="Nunito"/>
              </a:rPr>
              <a:t>min_samples_leaf: 0.02</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Result: Same as default decision tree classifier</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ja">
                <a:latin typeface="Nunito"/>
                <a:ea typeface="Nunito"/>
                <a:cs typeface="Nunito"/>
                <a:sym typeface="Nunito"/>
              </a:rPr>
              <a:t>Reason: Same as default decision tree classifier</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R</a:t>
            </a:r>
            <a:r>
              <a:rPr lang="ja">
                <a:latin typeface="Nunito"/>
                <a:ea typeface="Nunito"/>
                <a:cs typeface="Nunito"/>
                <a:sym typeface="Nunito"/>
              </a:rPr>
              <a:t>ange of Entropy : 0 to 1</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ja">
                <a:latin typeface="Nunito"/>
                <a:ea typeface="Nunito"/>
                <a:cs typeface="Nunito"/>
                <a:sym typeface="Nunito"/>
              </a:rPr>
              <a:t>Range of Gini Impurity: 0 to 0.5</a:t>
            </a:r>
            <a:endParaRPr>
              <a:latin typeface="Nunito"/>
              <a:ea typeface="Nunito"/>
              <a:cs typeface="Nunito"/>
              <a:sym typeface="Nunito"/>
            </a:endParaRPr>
          </a:p>
          <a:p>
            <a:pPr indent="0" lvl="0" marL="457200" rtl="0" algn="l">
              <a:spcBef>
                <a:spcPts val="0"/>
              </a:spcBef>
              <a:spcAft>
                <a:spcPts val="0"/>
              </a:spcAft>
              <a:buNone/>
            </a:pPr>
            <a:r>
              <a:rPr lang="ja">
                <a:latin typeface="Nunito"/>
                <a:ea typeface="Nunito"/>
                <a:cs typeface="Nunito"/>
                <a:sym typeface="Nunito"/>
              </a:rPr>
              <a:t>→ Gini Impurity is better since entropy range is small to select the best features</a:t>
            </a:r>
            <a:endParaRPr>
              <a:latin typeface="Nunito"/>
              <a:ea typeface="Nunito"/>
              <a:cs typeface="Nunito"/>
              <a:sym typeface="Nunito"/>
            </a:endParaRPr>
          </a:p>
        </p:txBody>
      </p:sp>
      <p:pic>
        <p:nvPicPr>
          <p:cNvPr id="368" name="Google Shape;368;p21"/>
          <p:cNvPicPr preferRelativeResize="0"/>
          <p:nvPr/>
        </p:nvPicPr>
        <p:blipFill>
          <a:blip r:embed="rId4">
            <a:alphaModFix/>
          </a:blip>
          <a:stretch>
            <a:fillRect/>
          </a:stretch>
        </p:blipFill>
        <p:spPr>
          <a:xfrm>
            <a:off x="6781797" y="213675"/>
            <a:ext cx="1981182" cy="13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