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sldIdLst>
    <p:sldId id="298" r:id="rId5"/>
    <p:sldId id="301" r:id="rId6"/>
    <p:sldId id="300" r:id="rId7"/>
    <p:sldId id="30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169AA-DAD0-4B97-A323-6AD766C8E0DE}" v="23" dt="2021-12-12T13:47:51.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1803" autoAdjust="0"/>
  </p:normalViewPr>
  <p:slideViewPr>
    <p:cSldViewPr snapToGrid="0">
      <p:cViewPr>
        <p:scale>
          <a:sx n="53" d="100"/>
          <a:sy n="53" d="100"/>
        </p:scale>
        <p:origin x="1206" y="5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hina Kim" userId="810f1118867f6ec5" providerId="LiveId" clId="{B1A169AA-DAD0-4B97-A323-6AD766C8E0DE}"/>
    <pc:docChg chg="undo custSel addSld modSld sldOrd">
      <pc:chgData name="Rhina Kim" userId="810f1118867f6ec5" providerId="LiveId" clId="{B1A169AA-DAD0-4B97-A323-6AD766C8E0DE}" dt="2021-12-12T13:48:55.909" v="1301" actId="1076"/>
      <pc:docMkLst>
        <pc:docMk/>
      </pc:docMkLst>
      <pc:sldChg chg="modSp mod ord">
        <pc:chgData name="Rhina Kim" userId="810f1118867f6ec5" providerId="LiveId" clId="{B1A169AA-DAD0-4B97-A323-6AD766C8E0DE}" dt="2021-12-12T13:48:55.909" v="1301" actId="1076"/>
        <pc:sldMkLst>
          <pc:docMk/>
          <pc:sldMk cId="2933514334" sldId="300"/>
        </pc:sldMkLst>
        <pc:spChg chg="mod">
          <ac:chgData name="Rhina Kim" userId="810f1118867f6ec5" providerId="LiveId" clId="{B1A169AA-DAD0-4B97-A323-6AD766C8E0DE}" dt="2021-12-12T13:48:51.036" v="1300" actId="1076"/>
          <ac:spMkLst>
            <pc:docMk/>
            <pc:sldMk cId="2933514334" sldId="300"/>
            <ac:spMk id="2" creationId="{75AC86D3-8FD1-4F47-A319-7D0542E48B2F}"/>
          </ac:spMkLst>
        </pc:spChg>
        <pc:graphicFrameChg chg="mod modGraphic">
          <ac:chgData name="Rhina Kim" userId="810f1118867f6ec5" providerId="LiveId" clId="{B1A169AA-DAD0-4B97-A323-6AD766C8E0DE}" dt="2021-12-12T13:48:55.909" v="1301" actId="1076"/>
          <ac:graphicFrameMkLst>
            <pc:docMk/>
            <pc:sldMk cId="2933514334" sldId="300"/>
            <ac:graphicFrameMk id="4" creationId="{C266CDD0-3E96-40BD-8324-62D1DD86152D}"/>
          </ac:graphicFrameMkLst>
        </pc:graphicFrameChg>
      </pc:sldChg>
      <pc:sldChg chg="addSp delSp modSp new mod setBg">
        <pc:chgData name="Rhina Kim" userId="810f1118867f6ec5" providerId="LiveId" clId="{B1A169AA-DAD0-4B97-A323-6AD766C8E0DE}" dt="2021-12-12T13:25:26.594" v="207"/>
        <pc:sldMkLst>
          <pc:docMk/>
          <pc:sldMk cId="2411208535" sldId="301"/>
        </pc:sldMkLst>
        <pc:spChg chg="add del">
          <ac:chgData name="Rhina Kim" userId="810f1118867f6ec5" providerId="LiveId" clId="{B1A169AA-DAD0-4B97-A323-6AD766C8E0DE}" dt="2021-12-12T13:21:42.510" v="11" actId="931"/>
          <ac:spMkLst>
            <pc:docMk/>
            <pc:sldMk cId="2411208535" sldId="301"/>
            <ac:spMk id="2" creationId="{E5A5C6AC-86D5-48F6-85DE-D5BDD9F8B207}"/>
          </ac:spMkLst>
        </pc:spChg>
        <pc:spChg chg="mod">
          <ac:chgData name="Rhina Kim" userId="810f1118867f6ec5" providerId="LiveId" clId="{B1A169AA-DAD0-4B97-A323-6AD766C8E0DE}" dt="2021-12-12T13:23:49.543" v="204" actId="20577"/>
          <ac:spMkLst>
            <pc:docMk/>
            <pc:sldMk cId="2411208535" sldId="301"/>
            <ac:spMk id="3" creationId="{5C465813-C079-4045-A2AE-BFD273907012}"/>
          </ac:spMkLst>
        </pc:spChg>
        <pc:spChg chg="mod">
          <ac:chgData name="Rhina Kim" userId="810f1118867f6ec5" providerId="LiveId" clId="{B1A169AA-DAD0-4B97-A323-6AD766C8E0DE}" dt="2021-12-12T13:25:26.594" v="207"/>
          <ac:spMkLst>
            <pc:docMk/>
            <pc:sldMk cId="2411208535" sldId="301"/>
            <ac:spMk id="4" creationId="{869D94E9-FEB9-4626-8A73-24917EA18CA1}"/>
          </ac:spMkLst>
        </pc:spChg>
        <pc:spChg chg="add">
          <ac:chgData name="Rhina Kim" userId="810f1118867f6ec5" providerId="LiveId" clId="{B1A169AA-DAD0-4B97-A323-6AD766C8E0DE}" dt="2021-12-12T13:21:48.113" v="14" actId="26606"/>
          <ac:spMkLst>
            <pc:docMk/>
            <pc:sldMk cId="2411208535" sldId="301"/>
            <ac:spMk id="15" creationId="{416A0E3C-60E6-4F39-BC55-5F7C224E1F7C}"/>
          </ac:spMkLst>
        </pc:spChg>
        <pc:spChg chg="add">
          <ac:chgData name="Rhina Kim" userId="810f1118867f6ec5" providerId="LiveId" clId="{B1A169AA-DAD0-4B97-A323-6AD766C8E0DE}" dt="2021-12-12T13:21:48.113" v="14" actId="26606"/>
          <ac:spMkLst>
            <pc:docMk/>
            <pc:sldMk cId="2411208535" sldId="301"/>
            <ac:spMk id="19" creationId="{873ECEC8-0F24-45B8-950F-35FC94BCEAC8}"/>
          </ac:spMkLst>
        </pc:spChg>
        <pc:spChg chg="add">
          <ac:chgData name="Rhina Kim" userId="810f1118867f6ec5" providerId="LiveId" clId="{B1A169AA-DAD0-4B97-A323-6AD766C8E0DE}" dt="2021-12-12T13:21:48.113" v="14" actId="26606"/>
          <ac:spMkLst>
            <pc:docMk/>
            <pc:sldMk cId="2411208535" sldId="301"/>
            <ac:spMk id="23" creationId="{8B53612E-ADB2-4457-9688-89506397AF28}"/>
          </ac:spMkLst>
        </pc:spChg>
        <pc:picChg chg="add del mod">
          <ac:chgData name="Rhina Kim" userId="810f1118867f6ec5" providerId="LiveId" clId="{B1A169AA-DAD0-4B97-A323-6AD766C8E0DE}" dt="2021-12-12T13:17:28.662" v="5" actId="931"/>
          <ac:picMkLst>
            <pc:docMk/>
            <pc:sldMk cId="2411208535" sldId="301"/>
            <ac:picMk id="6" creationId="{588762AA-971C-4125-8838-C7EF29D773E9}"/>
          </ac:picMkLst>
        </pc:picChg>
        <pc:picChg chg="add del mod">
          <ac:chgData name="Rhina Kim" userId="810f1118867f6ec5" providerId="LiveId" clId="{B1A169AA-DAD0-4B97-A323-6AD766C8E0DE}" dt="2021-12-12T13:17:39.561" v="10" actId="931"/>
          <ac:picMkLst>
            <pc:docMk/>
            <pc:sldMk cId="2411208535" sldId="301"/>
            <ac:picMk id="8" creationId="{1EA2232B-4DC1-4917-80D8-D2BD83F5C912}"/>
          </ac:picMkLst>
        </pc:picChg>
        <pc:picChg chg="add mod ord">
          <ac:chgData name="Rhina Kim" userId="810f1118867f6ec5" providerId="LiveId" clId="{B1A169AA-DAD0-4B97-A323-6AD766C8E0DE}" dt="2021-12-12T13:21:48.113" v="14" actId="26606"/>
          <ac:picMkLst>
            <pc:docMk/>
            <pc:sldMk cId="2411208535" sldId="301"/>
            <ac:picMk id="10" creationId="{091D53F0-A6B1-4AB4-AF33-436709E565B0}"/>
          </ac:picMkLst>
        </pc:picChg>
        <pc:cxnChg chg="add">
          <ac:chgData name="Rhina Kim" userId="810f1118867f6ec5" providerId="LiveId" clId="{B1A169AA-DAD0-4B97-A323-6AD766C8E0DE}" dt="2021-12-12T13:21:48.113" v="14" actId="26606"/>
          <ac:cxnSpMkLst>
            <pc:docMk/>
            <pc:sldMk cId="2411208535" sldId="301"/>
            <ac:cxnSpMk id="17" creationId="{C5025DAC-8B93-4160-B017-3A274A5828C0}"/>
          </ac:cxnSpMkLst>
        </pc:cxnChg>
        <pc:cxnChg chg="add">
          <ac:chgData name="Rhina Kim" userId="810f1118867f6ec5" providerId="LiveId" clId="{B1A169AA-DAD0-4B97-A323-6AD766C8E0DE}" dt="2021-12-12T13:21:48.113" v="14" actId="26606"/>
          <ac:cxnSpMkLst>
            <pc:docMk/>
            <pc:sldMk cId="2411208535" sldId="301"/>
            <ac:cxnSpMk id="21" creationId="{89EB8C68-FF1B-4849-867B-32D29B19F102}"/>
          </ac:cxnSpMkLst>
        </pc:cxnChg>
      </pc:sldChg>
      <pc:sldChg chg="modSp new mod modNotesTx">
        <pc:chgData name="Rhina Kim" userId="810f1118867f6ec5" providerId="LiveId" clId="{B1A169AA-DAD0-4B97-A323-6AD766C8E0DE}" dt="2021-12-12T13:37:50.645" v="740" actId="20577"/>
        <pc:sldMkLst>
          <pc:docMk/>
          <pc:sldMk cId="1826278457" sldId="302"/>
        </pc:sldMkLst>
        <pc:spChg chg="mod">
          <ac:chgData name="Rhina Kim" userId="810f1118867f6ec5" providerId="LiveId" clId="{B1A169AA-DAD0-4B97-A323-6AD766C8E0DE}" dt="2021-12-12T13:37:50.645" v="740" actId="20577"/>
          <ac:spMkLst>
            <pc:docMk/>
            <pc:sldMk cId="1826278457" sldId="302"/>
            <ac:spMk id="2" creationId="{37DC3BC1-5FE6-42CF-AE9E-16CDE4CA2637}"/>
          </ac:spMkLst>
        </pc:spChg>
        <pc:spChg chg="mod">
          <ac:chgData name="Rhina Kim" userId="810f1118867f6ec5" providerId="LiveId" clId="{B1A169AA-DAD0-4B97-A323-6AD766C8E0DE}" dt="2021-12-12T13:37:44.590" v="729" actId="20577"/>
          <ac:spMkLst>
            <pc:docMk/>
            <pc:sldMk cId="1826278457" sldId="302"/>
            <ac:spMk id="3" creationId="{82CD8DE9-417A-49F9-9195-30E20D6543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6F56D-3A42-490E-B37F-E31BAC7D1F89}" type="datetimeFigureOut">
              <a:rPr lang="en-CA" smtClean="0"/>
              <a:t>2021-12-12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6F319-EAC2-4899-9288-2BA8F1056374}" type="slidenum">
              <a:rPr lang="en-CA" smtClean="0"/>
              <a:t>‹#›</a:t>
            </a:fld>
            <a:endParaRPr lang="en-CA"/>
          </a:p>
        </p:txBody>
      </p:sp>
    </p:spTree>
    <p:extLst>
      <p:ext uri="{BB962C8B-B14F-4D97-AF65-F5344CB8AC3E}">
        <p14:creationId xmlns:p14="http://schemas.microsoft.com/office/powerpoint/2010/main" val="90151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32629"/>
                </a:solidFill>
                <a:effectLst/>
                <a:latin typeface="-apple-system"/>
              </a:rPr>
              <a:t>Typical interval is between 100-300. I would say you need at least 50D to achieve lowest accuracy. If you pick lesser number of dimensions, you will start to lose properties of high dimensional spaces. If training time is not a big deal for your application, </a:t>
            </a:r>
            <a:r>
              <a:rPr lang="en-US" b="0" i="0" dirty="0" err="1">
                <a:solidFill>
                  <a:srgbClr val="232629"/>
                </a:solidFill>
                <a:effectLst/>
                <a:latin typeface="-apple-system"/>
              </a:rPr>
              <a:t>i</a:t>
            </a:r>
            <a:r>
              <a:rPr lang="en-US" b="0" i="0" dirty="0">
                <a:solidFill>
                  <a:srgbClr val="232629"/>
                </a:solidFill>
                <a:effectLst/>
                <a:latin typeface="-apple-system"/>
              </a:rPr>
              <a:t> would stick with 200D dimensions as it gives nice features. Extreme accuracy can be obtained with 300D. After 300D word features won't improve dramatically, and training will be extremely slow.</a:t>
            </a:r>
            <a:endParaRPr lang="en-CA" dirty="0"/>
          </a:p>
        </p:txBody>
      </p:sp>
      <p:sp>
        <p:nvSpPr>
          <p:cNvPr id="4" name="Slide Number Placeholder 3"/>
          <p:cNvSpPr>
            <a:spLocks noGrp="1"/>
          </p:cNvSpPr>
          <p:nvPr>
            <p:ph type="sldNum" sz="quarter" idx="5"/>
          </p:nvPr>
        </p:nvSpPr>
        <p:spPr/>
        <p:txBody>
          <a:bodyPr/>
          <a:lstStyle/>
          <a:p>
            <a:fld id="{3336F319-EAC2-4899-9288-2BA8F1056374}" type="slidenum">
              <a:rPr lang="en-CA" smtClean="0"/>
              <a:t>4</a:t>
            </a:fld>
            <a:endParaRPr lang="en-CA"/>
          </a:p>
        </p:txBody>
      </p:sp>
    </p:spTree>
    <p:extLst>
      <p:ext uri="{BB962C8B-B14F-4D97-AF65-F5344CB8AC3E}">
        <p14:creationId xmlns:p14="http://schemas.microsoft.com/office/powerpoint/2010/main" val="237759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MP 3 DEMO</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Rhina Kim - 40130779</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C465813-C079-4045-A2AE-BFD273907012}"/>
              </a:ext>
            </a:extLst>
          </p:cNvPr>
          <p:cNvSpPr>
            <a:spLocks noGrp="1"/>
          </p:cNvSpPr>
          <p:nvPr>
            <p:ph type="title"/>
          </p:nvPr>
        </p:nvSpPr>
        <p:spPr>
          <a:xfrm>
            <a:off x="7859485" y="634946"/>
            <a:ext cx="3690257" cy="1450757"/>
          </a:xfrm>
        </p:spPr>
        <p:txBody>
          <a:bodyPr vert="horz" lIns="91440" tIns="45720" rIns="91440" bIns="45720" rtlCol="0" anchor="b">
            <a:normAutofit fontScale="90000"/>
          </a:bodyPr>
          <a:lstStyle/>
          <a:p>
            <a:r>
              <a:rPr lang="en-US" sz="4800" dirty="0">
                <a:solidFill>
                  <a:schemeClr val="tx1">
                    <a:lumMod val="75000"/>
                    <a:lumOff val="25000"/>
                  </a:schemeClr>
                </a:solidFill>
              </a:rPr>
              <a:t>Word2vec Dataset Comparison</a:t>
            </a:r>
          </a:p>
        </p:txBody>
      </p:sp>
      <p:pic>
        <p:nvPicPr>
          <p:cNvPr id="10" name="Picture Placeholder 9" descr="Chart, bar chart&#10;&#10;Description automatically generated">
            <a:extLst>
              <a:ext uri="{FF2B5EF4-FFF2-40B4-BE49-F238E27FC236}">
                <a16:creationId xmlns:a16="http://schemas.microsoft.com/office/drawing/2014/main" id="{091D53F0-A6B1-4AB4-AF33-436709E565B0}"/>
              </a:ext>
            </a:extLst>
          </p:cNvPr>
          <p:cNvPicPr>
            <a:picLocks noGrp="1" noChangeAspect="1"/>
          </p:cNvPicPr>
          <p:nvPr>
            <p:ph type="pic" idx="1"/>
          </p:nvPr>
        </p:nvPicPr>
        <p:blipFill rotWithShape="1">
          <a:blip r:embed="rId2"/>
          <a:srcRect l="6660" r="6661" b="1"/>
          <a:stretch/>
        </p:blipFill>
        <p:spPr>
          <a:xfrm>
            <a:off x="633999" y="640081"/>
            <a:ext cx="6909801" cy="5314406"/>
          </a:xfrm>
          <a:prstGeom prst="rect">
            <a:avLst/>
          </a:prstGeom>
        </p:spPr>
      </p:pic>
      <p:cxnSp>
        <p:nvCxnSpPr>
          <p:cNvPr id="21" name="!!Straight Connector">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69D94E9-FEB9-4626-8A73-24917EA18CA1}"/>
              </a:ext>
            </a:extLst>
          </p:cNvPr>
          <p:cNvSpPr>
            <a:spLocks noGrp="1"/>
          </p:cNvSpPr>
          <p:nvPr>
            <p:ph type="body" sz="half" idx="2"/>
          </p:nvPr>
        </p:nvSpPr>
        <p:spPr>
          <a:xfrm>
            <a:off x="7859485" y="2407436"/>
            <a:ext cx="3690257" cy="3461658"/>
          </a:xfrm>
        </p:spPr>
        <p:txBody>
          <a:bodyPr vert="horz" lIns="0" tIns="45720" rIns="0" bIns="45720" rtlCol="0">
            <a:normAutofit/>
          </a:bodyPr>
          <a:lstStyle/>
          <a:p>
            <a:pPr>
              <a:lnSpc>
                <a:spcPct val="100000"/>
              </a:lnSpc>
            </a:pPr>
            <a:r>
              <a:rPr lang="en-US" dirty="0">
                <a:solidFill>
                  <a:schemeClr val="tx1">
                    <a:lumMod val="75000"/>
                    <a:lumOff val="25000"/>
                  </a:schemeClr>
                </a:solidFill>
              </a:rPr>
              <a:t>From Left:</a:t>
            </a:r>
          </a:p>
          <a:p>
            <a:pPr marL="285750" indent="-285750">
              <a:lnSpc>
                <a:spcPct val="100000"/>
              </a:lnSpc>
              <a:buFontTx/>
              <a:buChar char="-"/>
            </a:pPr>
            <a:r>
              <a:rPr lang="en-US" dirty="0">
                <a:solidFill>
                  <a:schemeClr val="tx1">
                    <a:lumMod val="75000"/>
                    <a:lumOff val="25000"/>
                  </a:schemeClr>
                </a:solidFill>
              </a:rPr>
              <a:t>glove-twitter-25</a:t>
            </a:r>
          </a:p>
          <a:p>
            <a:pPr marL="285750" indent="-285750">
              <a:lnSpc>
                <a:spcPct val="100000"/>
              </a:lnSpc>
              <a:buFontTx/>
              <a:buChar char="-"/>
            </a:pPr>
            <a:r>
              <a:rPr lang="en-US" dirty="0">
                <a:solidFill>
                  <a:schemeClr val="tx1">
                    <a:lumMod val="75000"/>
                    <a:lumOff val="25000"/>
                  </a:schemeClr>
                </a:solidFill>
              </a:rPr>
              <a:t>glove-twitter-50</a:t>
            </a:r>
          </a:p>
          <a:p>
            <a:pPr marL="285750" indent="-285750">
              <a:lnSpc>
                <a:spcPct val="100000"/>
              </a:lnSpc>
              <a:buFontTx/>
              <a:buChar char="-"/>
            </a:pPr>
            <a:r>
              <a:rPr lang="en-US" dirty="0">
                <a:solidFill>
                  <a:schemeClr val="tx1">
                    <a:lumMod val="75000"/>
                    <a:lumOff val="25000"/>
                  </a:schemeClr>
                </a:solidFill>
              </a:rPr>
              <a:t>glove-wiki-gigaword-200</a:t>
            </a:r>
          </a:p>
          <a:p>
            <a:pPr marL="285750" indent="-285750">
              <a:lnSpc>
                <a:spcPct val="100000"/>
              </a:lnSpc>
              <a:buFontTx/>
              <a:buChar char="-"/>
            </a:pPr>
            <a:r>
              <a:rPr lang="en-US" dirty="0">
                <a:solidFill>
                  <a:schemeClr val="tx1">
                    <a:lumMod val="75000"/>
                    <a:lumOff val="25000"/>
                  </a:schemeClr>
                </a:solidFill>
              </a:rPr>
              <a:t>glove-twitter-200</a:t>
            </a:r>
          </a:p>
          <a:p>
            <a:pPr marL="285750" indent="-285750">
              <a:lnSpc>
                <a:spcPct val="100000"/>
              </a:lnSpc>
              <a:buFontTx/>
              <a:buChar char="-"/>
            </a:pPr>
            <a:r>
              <a:rPr lang="en-US" dirty="0">
                <a:solidFill>
                  <a:schemeClr val="tx1">
                    <a:lumMod val="75000"/>
                    <a:lumOff val="25000"/>
                  </a:schemeClr>
                </a:solidFill>
              </a:rPr>
              <a:t>word2vec-google-news-300</a:t>
            </a:r>
          </a:p>
        </p:txBody>
      </p:sp>
      <p:sp>
        <p:nvSpPr>
          <p:cNvPr id="23" name="Rectangle 2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120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66800" y="0"/>
            <a:ext cx="10058400" cy="1450757"/>
          </a:xfrm>
        </p:spPr>
        <p:txBody>
          <a:bodyPr vert="horz" lIns="91440" tIns="45720" rIns="91440" bIns="45720" rtlCol="0">
            <a:normAutofit/>
          </a:bodyPr>
          <a:lstStyle/>
          <a:p>
            <a:r>
              <a:rPr lang="en-US" dirty="0"/>
              <a:t>Word2vec Dataset Comparison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174824263"/>
              </p:ext>
            </p:extLst>
          </p:nvPr>
        </p:nvGraphicFramePr>
        <p:xfrm>
          <a:off x="1066800" y="1574398"/>
          <a:ext cx="10058400" cy="4722192"/>
        </p:xfrm>
        <a:graphic>
          <a:graphicData uri="http://schemas.openxmlformats.org/drawingml/2006/table">
            <a:tbl>
              <a:tblPr firstRow="1" bandRow="1">
                <a:noFill/>
                <a:tableStyleId>{3B4B98B0-60AC-42C2-AFA5-B58CD77FA1E5}</a:tableStyleId>
              </a:tblPr>
              <a:tblGrid>
                <a:gridCol w="2011680">
                  <a:extLst>
                    <a:ext uri="{9D8B030D-6E8A-4147-A177-3AD203B41FA5}">
                      <a16:colId xmlns:a16="http://schemas.microsoft.com/office/drawing/2014/main" val="2981917977"/>
                    </a:ext>
                  </a:extLst>
                </a:gridCol>
                <a:gridCol w="2011680">
                  <a:extLst>
                    <a:ext uri="{9D8B030D-6E8A-4147-A177-3AD203B41FA5}">
                      <a16:colId xmlns:a16="http://schemas.microsoft.com/office/drawing/2014/main" val="945233394"/>
                    </a:ext>
                  </a:extLst>
                </a:gridCol>
                <a:gridCol w="2011680">
                  <a:extLst>
                    <a:ext uri="{9D8B030D-6E8A-4147-A177-3AD203B41FA5}">
                      <a16:colId xmlns:a16="http://schemas.microsoft.com/office/drawing/2014/main" val="2572263168"/>
                    </a:ext>
                  </a:extLst>
                </a:gridCol>
                <a:gridCol w="2011680">
                  <a:extLst>
                    <a:ext uri="{9D8B030D-6E8A-4147-A177-3AD203B41FA5}">
                      <a16:colId xmlns:a16="http://schemas.microsoft.com/office/drawing/2014/main" val="1765783061"/>
                    </a:ext>
                  </a:extLst>
                </a:gridCol>
                <a:gridCol w="2011680">
                  <a:extLst>
                    <a:ext uri="{9D8B030D-6E8A-4147-A177-3AD203B41FA5}">
                      <a16:colId xmlns:a16="http://schemas.microsoft.com/office/drawing/2014/main" val="958810263"/>
                    </a:ext>
                  </a:extLst>
                </a:gridCol>
              </a:tblGrid>
              <a:tr h="582257">
                <a:tc>
                  <a:txBody>
                    <a:bodyPr/>
                    <a:lstStyle/>
                    <a:p>
                      <a:r>
                        <a:rPr lang="en-US" sz="1800" b="0" cap="all" spc="150" dirty="0">
                          <a:solidFill>
                            <a:schemeClr val="lt1"/>
                          </a:solidFill>
                        </a:rPr>
                        <a:t>glove-twitter-25</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all" spc="150" dirty="0">
                          <a:solidFill>
                            <a:schemeClr val="lt1"/>
                          </a:solidFill>
                        </a:rPr>
                        <a:t>glove-twitter-50</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all" spc="150" dirty="0">
                          <a:solidFill>
                            <a:schemeClr val="lt1"/>
                          </a:solidFill>
                        </a:rPr>
                        <a:t>glove-wiki-gigaword-200</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all" spc="150" dirty="0">
                          <a:solidFill>
                            <a:schemeClr val="lt1"/>
                          </a:solidFill>
                        </a:rPr>
                        <a:t>glove-twitter-200</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all" spc="150" dirty="0">
                          <a:solidFill>
                            <a:schemeClr val="lt1"/>
                          </a:solidFill>
                        </a:rPr>
                        <a:t>word2vec-google-news-300</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007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Embedding dimensions (25)</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Embedding dimensions (50)</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Embedding dimensions (200)</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Embedding dimensions (200)</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Highest embedding dimensions (300)</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007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1.2M vocab, uncased</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1.2M vocab, uncased</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 5.6B tokens, 400K vocab, uncased</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2B tweets, 27B tokens, 1.2M vocab, uncased</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Google News (about 100 billion words)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1007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Very low # of dimensions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Very low # of dimensions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Higher # of dimensions and a lot of word choices (higher level words available) </a:t>
                      </a:r>
                      <a:r>
                        <a:rPr lang="en-US" sz="1400" cap="none" spc="0" dirty="0">
                          <a:solidFill>
                            <a:schemeClr val="tx1"/>
                          </a:solidFill>
                          <a:sym typeface="Wingdings" panose="05000000000000000000" pitchFamily="2" charset="2"/>
                        </a:rPr>
                        <a:t> higher accuracy</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Higher # of dimensions</a:t>
                      </a:r>
                    </a:p>
                    <a:p>
                      <a:r>
                        <a:rPr lang="en-US" sz="1400" cap="none" spc="0" dirty="0">
                          <a:solidFill>
                            <a:schemeClr val="tx1"/>
                          </a:solidFill>
                        </a:rPr>
                        <a:t>(words choice unprofessional)</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Highest # of dimensions &amp; massive words are used for training </a:t>
                      </a:r>
                      <a:r>
                        <a:rPr lang="en-US" sz="1400" cap="none" spc="0" dirty="0">
                          <a:solidFill>
                            <a:schemeClr val="tx1"/>
                          </a:solidFill>
                          <a:sym typeface="Wingdings" panose="05000000000000000000" pitchFamily="2" charset="2"/>
                        </a:rPr>
                        <a:t> higher accuracy</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3BC1-5FE6-42CF-AE9E-16CDE4CA2637}"/>
              </a:ext>
            </a:extLst>
          </p:cNvPr>
          <p:cNvSpPr>
            <a:spLocks noGrp="1"/>
          </p:cNvSpPr>
          <p:nvPr>
            <p:ph type="title"/>
          </p:nvPr>
        </p:nvSpPr>
        <p:spPr/>
        <p:txBody>
          <a:bodyPr/>
          <a:lstStyle/>
          <a:p>
            <a:r>
              <a:rPr lang="en-CA" dirty="0"/>
              <a:t>Quick Note:</a:t>
            </a:r>
          </a:p>
        </p:txBody>
      </p:sp>
      <p:sp>
        <p:nvSpPr>
          <p:cNvPr id="3" name="Content Placeholder 2">
            <a:extLst>
              <a:ext uri="{FF2B5EF4-FFF2-40B4-BE49-F238E27FC236}">
                <a16:creationId xmlns:a16="http://schemas.microsoft.com/office/drawing/2014/main" id="{82CD8DE9-417A-49F9-9195-30E20D654324}"/>
              </a:ext>
            </a:extLst>
          </p:cNvPr>
          <p:cNvSpPr>
            <a:spLocks noGrp="1"/>
          </p:cNvSpPr>
          <p:nvPr>
            <p:ph idx="1"/>
          </p:nvPr>
        </p:nvSpPr>
        <p:spPr/>
        <p:txBody>
          <a:bodyPr/>
          <a:lstStyle/>
          <a:p>
            <a:pPr>
              <a:buFont typeface="Wingdings" panose="05000000000000000000" pitchFamily="2" charset="2"/>
              <a:buChar char="q"/>
            </a:pPr>
            <a:r>
              <a:rPr lang="en-CA" dirty="0"/>
              <a:t> Typical word2vec number of dimensions: 100 ~ 200</a:t>
            </a:r>
          </a:p>
          <a:p>
            <a:pPr>
              <a:buFont typeface="Wingdings" panose="05000000000000000000" pitchFamily="2" charset="2"/>
              <a:buChar char="q"/>
            </a:pPr>
            <a:r>
              <a:rPr lang="en-CA" dirty="0"/>
              <a:t> At least 50 dimensions will achieve lowest accuracy</a:t>
            </a:r>
          </a:p>
          <a:p>
            <a:pPr>
              <a:buFont typeface="Wingdings" panose="05000000000000000000" pitchFamily="2" charset="2"/>
              <a:buChar char="q"/>
            </a:pPr>
            <a:r>
              <a:rPr lang="en-CA" dirty="0"/>
              <a:t> Increase in number of dimensions will lead to improve in feature / performances</a:t>
            </a:r>
          </a:p>
          <a:p>
            <a:pPr>
              <a:buFont typeface="Wingdings" panose="05000000000000000000" pitchFamily="2" charset="2"/>
              <a:buChar char="q"/>
            </a:pPr>
            <a:r>
              <a:rPr lang="en-CA" dirty="0"/>
              <a:t> Yet, after certain amount of higher dimensions, features would not improve dramatically</a:t>
            </a:r>
          </a:p>
          <a:p>
            <a:pPr>
              <a:buFont typeface="Wingdings" panose="05000000000000000000" pitchFamily="2" charset="2"/>
              <a:buChar char="q"/>
            </a:pPr>
            <a:r>
              <a:rPr lang="en-CA" dirty="0"/>
              <a:t> Trade-off between number of dimensions and performance time is important</a:t>
            </a:r>
          </a:p>
          <a:p>
            <a:endParaRPr lang="en-CA" dirty="0"/>
          </a:p>
        </p:txBody>
      </p:sp>
    </p:spTree>
    <p:extLst>
      <p:ext uri="{BB962C8B-B14F-4D97-AF65-F5344CB8AC3E}">
        <p14:creationId xmlns:p14="http://schemas.microsoft.com/office/powerpoint/2010/main" val="182627845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{EFE3C6F8-1FBF-44B6-913E-DECF7E2C9A40}tf22712842_win32</Template>
  <TotalTime>36</TotalTime>
  <Words>286</Words>
  <Application>Microsoft Office PowerPoint</Application>
  <PresentationFormat>Widescreen</PresentationFormat>
  <Paragraphs>39</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-apple-system</vt:lpstr>
      <vt:lpstr>Arial</vt:lpstr>
      <vt:lpstr>Bookman Old Style</vt:lpstr>
      <vt:lpstr>Calibri</vt:lpstr>
      <vt:lpstr>Franklin Gothic Book</vt:lpstr>
      <vt:lpstr>Wingdings</vt:lpstr>
      <vt:lpstr>1_RetrospectVTI</vt:lpstr>
      <vt:lpstr>MP 3 DEMO</vt:lpstr>
      <vt:lpstr>Word2vec Dataset Comparison</vt:lpstr>
      <vt:lpstr>Word2vec Dataset Comparison</vt:lpstr>
      <vt:lpstr>Quick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 3 DEMO</dc:title>
  <dc:creator>Rhina Kim</dc:creator>
  <cp:lastModifiedBy>Rhina Kim</cp:lastModifiedBy>
  <cp:revision>1</cp:revision>
  <dcterms:created xsi:type="dcterms:W3CDTF">2021-12-12T13:12:20Z</dcterms:created>
  <dcterms:modified xsi:type="dcterms:W3CDTF">2021-12-12T13:48:56Z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