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9" r:id="rId2"/>
    <p:sldId id="270" r:id="rId3"/>
    <p:sldId id="261" r:id="rId4"/>
    <p:sldId id="265" r:id="rId5"/>
    <p:sldId id="266" r:id="rId6"/>
    <p:sldId id="260" r:id="rId7"/>
    <p:sldId id="271" r:id="rId8"/>
    <p:sldId id="272" r:id="rId9"/>
    <p:sldId id="263" r:id="rId10"/>
    <p:sldId id="273" r:id="rId11"/>
  </p:sldIdLst>
  <p:sldSz cx="23774400" cy="23774400"/>
  <p:notesSz cx="6858000" cy="9144000"/>
  <p:defaultTextStyle>
    <a:defPPr>
      <a:defRPr lang="zh-TW"/>
    </a:defPPr>
    <a:lvl1pPr marL="0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46" autoAdjust="0"/>
  </p:normalViewPr>
  <p:slideViewPr>
    <p:cSldViewPr snapToGrid="0">
      <p:cViewPr varScale="1">
        <p:scale>
          <a:sx n="38" d="100"/>
          <a:sy n="38" d="100"/>
        </p:scale>
        <p:origin x="3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13C71-EFAB-43D1-B854-1FA321EB4913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3E6AA-0423-44CA-AE38-FBA3039C9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09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1 Sampling map of </a:t>
            </a:r>
            <a:r>
              <a:rPr lang="en-US" altLang="zh-TW" dirty="0" err="1"/>
              <a:t>meiobenthos</a:t>
            </a:r>
            <a:r>
              <a:rPr lang="en-US" altLang="zh-TW" baseline="0" dirty="0"/>
              <a:t> and macrobenthos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2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2 Size spectrum of </a:t>
            </a:r>
            <a:r>
              <a:rPr lang="en-US" altLang="zh-TW" dirty="0" err="1"/>
              <a:t>meiobenthos</a:t>
            </a:r>
            <a:r>
              <a:rPr lang="en-US" altLang="zh-TW" dirty="0"/>
              <a:t> and macrobenthos. 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3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3. Biomass, annual P/B ratio, annual secondary</a:t>
            </a:r>
            <a:r>
              <a:rPr lang="en-US" altLang="zh-TW" baseline="0" dirty="0"/>
              <a:t> production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(A, C, E)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(B, D, F)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74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4. Annual P/B ratio, annual secondary</a:t>
            </a:r>
            <a:r>
              <a:rPr lang="en-US" altLang="zh-TW" baseline="0" dirty="0"/>
              <a:t> production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(A, C, E)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(B, D, F)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71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Fig. 5. </a:t>
            </a:r>
            <a:r>
              <a:rPr lang="en-US" altLang="zh-TW" baseline="0" dirty="0"/>
              <a:t>Mass-specific respiration and total respiration rate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(A, C)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(B, D)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72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Fig. 6 Body</a:t>
            </a:r>
            <a:r>
              <a:rPr lang="en-US" altLang="zh-TW" baseline="0" dirty="0"/>
              <a:t> size composition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(A-B)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(C-D)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55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S1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20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S2 Size spectrum of </a:t>
            </a:r>
            <a:r>
              <a:rPr lang="en-US" altLang="zh-TW" dirty="0" err="1"/>
              <a:t>meiobenthos</a:t>
            </a:r>
            <a:r>
              <a:rPr lang="en-US" altLang="zh-TW" dirty="0"/>
              <a:t> and macrobenthos. The meiofauna</a:t>
            </a:r>
            <a:r>
              <a:rPr lang="en-US" altLang="zh-TW" baseline="0" dirty="0"/>
              <a:t> were scaled to the total abundance in three multicore tubes by re-sampling the observed size measurements (with replacement).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10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3890859"/>
            <a:ext cx="20208240" cy="8277013"/>
          </a:xfrm>
        </p:spPr>
        <p:txBody>
          <a:bodyPr anchor="b"/>
          <a:lstStyle>
            <a:lvl1pPr algn="ctr">
              <a:defRPr sz="15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2487065"/>
            <a:ext cx="17830800" cy="5739975"/>
          </a:xfrm>
        </p:spPr>
        <p:txBody>
          <a:bodyPr/>
          <a:lstStyle>
            <a:lvl1pPr marL="0" indent="0" algn="ctr">
              <a:buNone/>
              <a:defRPr sz="6240"/>
            </a:lvl1pPr>
            <a:lvl2pPr marL="1188720" indent="0" algn="ctr">
              <a:buNone/>
              <a:defRPr sz="5200"/>
            </a:lvl2pPr>
            <a:lvl3pPr marL="2377440" indent="0" algn="ctr">
              <a:buNone/>
              <a:defRPr sz="4680"/>
            </a:lvl3pPr>
            <a:lvl4pPr marL="3566160" indent="0" algn="ctr">
              <a:buNone/>
              <a:defRPr sz="4160"/>
            </a:lvl4pPr>
            <a:lvl5pPr marL="4754880" indent="0" algn="ctr">
              <a:buNone/>
              <a:defRPr sz="4160"/>
            </a:lvl5pPr>
            <a:lvl6pPr marL="5943600" indent="0" algn="ctr">
              <a:buNone/>
              <a:defRPr sz="4160"/>
            </a:lvl6pPr>
            <a:lvl7pPr marL="7132320" indent="0" algn="ctr">
              <a:buNone/>
              <a:defRPr sz="4160"/>
            </a:lvl7pPr>
            <a:lvl8pPr marL="8321040" indent="0" algn="ctr">
              <a:buNone/>
              <a:defRPr sz="4160"/>
            </a:lvl8pPr>
            <a:lvl9pPr marL="9509760" indent="0" algn="ctr">
              <a:buNone/>
              <a:defRPr sz="416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61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7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1265767"/>
            <a:ext cx="5126355" cy="2014770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1265767"/>
            <a:ext cx="15081885" cy="201477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7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5927097"/>
            <a:ext cx="20505420" cy="9889488"/>
          </a:xfrm>
        </p:spPr>
        <p:txBody>
          <a:bodyPr anchor="b"/>
          <a:lstStyle>
            <a:lvl1pPr>
              <a:defRPr sz="15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5910144"/>
            <a:ext cx="20505420" cy="5200648"/>
          </a:xfrm>
        </p:spPr>
        <p:txBody>
          <a:bodyPr/>
          <a:lstStyle>
            <a:lvl1pPr marL="0" indent="0">
              <a:buNone/>
              <a:defRPr sz="6240">
                <a:solidFill>
                  <a:schemeClr val="tx1"/>
                </a:solidFill>
              </a:defRPr>
            </a:lvl1pPr>
            <a:lvl2pPr marL="11887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3774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3pPr>
            <a:lvl4pPr marL="35661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4pPr>
            <a:lvl5pPr marL="475488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5pPr>
            <a:lvl6pPr marL="594360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6pPr>
            <a:lvl7pPr marL="713232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7pPr>
            <a:lvl8pPr marL="832104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8pPr>
            <a:lvl9pPr marL="95097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7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6328834"/>
            <a:ext cx="10104120" cy="150846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6328834"/>
            <a:ext cx="10104120" cy="150846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37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265772"/>
            <a:ext cx="20505420" cy="4595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5828032"/>
            <a:ext cx="10057684" cy="2856228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8684260"/>
            <a:ext cx="10057684" cy="127732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5828032"/>
            <a:ext cx="10107217" cy="2856228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8684260"/>
            <a:ext cx="10107217" cy="127732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0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8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0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84960"/>
            <a:ext cx="7667863" cy="554736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3423079"/>
            <a:ext cx="12035790" cy="16895233"/>
          </a:xfrm>
        </p:spPr>
        <p:txBody>
          <a:bodyPr/>
          <a:lstStyle>
            <a:lvl1pPr>
              <a:defRPr sz="8320"/>
            </a:lvl1pPr>
            <a:lvl2pPr>
              <a:defRPr sz="7280"/>
            </a:lvl2pPr>
            <a:lvl3pPr>
              <a:defRPr sz="624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7132320"/>
            <a:ext cx="7667863" cy="13213505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37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84960"/>
            <a:ext cx="7667863" cy="554736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3423079"/>
            <a:ext cx="12035790" cy="16895233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20" indent="0">
              <a:buNone/>
              <a:defRPr sz="7280"/>
            </a:lvl2pPr>
            <a:lvl3pPr marL="2377440" indent="0">
              <a:buNone/>
              <a:defRPr sz="6240"/>
            </a:lvl3pPr>
            <a:lvl4pPr marL="3566160" indent="0">
              <a:buNone/>
              <a:defRPr sz="5200"/>
            </a:lvl4pPr>
            <a:lvl5pPr marL="4754880" indent="0">
              <a:buNone/>
              <a:defRPr sz="5200"/>
            </a:lvl5pPr>
            <a:lvl6pPr marL="5943600" indent="0">
              <a:buNone/>
              <a:defRPr sz="5200"/>
            </a:lvl6pPr>
            <a:lvl7pPr marL="7132320" indent="0">
              <a:buNone/>
              <a:defRPr sz="5200"/>
            </a:lvl7pPr>
            <a:lvl8pPr marL="8321040" indent="0">
              <a:buNone/>
              <a:defRPr sz="5200"/>
            </a:lvl8pPr>
            <a:lvl9pPr marL="9509760" indent="0">
              <a:buNone/>
              <a:defRPr sz="5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7132320"/>
            <a:ext cx="7667863" cy="13213505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8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1265772"/>
            <a:ext cx="2050542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6328834"/>
            <a:ext cx="2050542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22035352"/>
            <a:ext cx="53492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8D40-311B-4DC9-B5DC-A97249C6D50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22035352"/>
            <a:ext cx="80238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22035352"/>
            <a:ext cx="53492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9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377440" rtl="0" eaLnBrk="1" latinLnBrk="0" hangingPunct="1">
        <a:lnSpc>
          <a:spcPct val="90000"/>
        </a:lnSpc>
        <a:spcBef>
          <a:spcPct val="0"/>
        </a:spcBef>
        <a:buNone/>
        <a:defRPr sz="11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237744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728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41605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653796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7266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9154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101041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3210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95097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FD90340-0ED4-47EA-BC4E-2137C98C6691}"/>
              </a:ext>
            </a:extLst>
          </p:cNvPr>
          <p:cNvGrpSpPr/>
          <p:nvPr/>
        </p:nvGrpSpPr>
        <p:grpSpPr>
          <a:xfrm>
            <a:off x="914400" y="4267139"/>
            <a:ext cx="21945600" cy="15240121"/>
            <a:chOff x="914400" y="4267139"/>
            <a:chExt cx="21945600" cy="1524012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0677C58-564B-4480-9CB2-FBDB03ECE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" y="4876860"/>
              <a:ext cx="21945600" cy="146304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71B0AE8-E39B-4DEF-860E-6467C99B2A13}"/>
                </a:ext>
              </a:extLst>
            </p:cNvPr>
            <p:cNvSpPr txBox="1"/>
            <p:nvPr/>
          </p:nvSpPr>
          <p:spPr>
            <a:xfrm>
              <a:off x="1422400" y="4267139"/>
              <a:ext cx="9124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/>
                <a:t>(A)</a:t>
              </a:r>
              <a:endParaRPr lang="zh-TW" altLang="en-US" sz="4800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7DE5167-F36A-4184-84BB-891215CF2E50}"/>
                </a:ext>
              </a:extLst>
            </p:cNvPr>
            <p:cNvSpPr txBox="1"/>
            <p:nvPr/>
          </p:nvSpPr>
          <p:spPr>
            <a:xfrm>
              <a:off x="13078732" y="4285275"/>
              <a:ext cx="8915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/>
                <a:t>(B)</a:t>
              </a:r>
              <a:endParaRPr lang="zh-TW" altLang="en-US" sz="48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41AD21-4E4B-4D40-920F-1DF2530E683F}"/>
                </a:ext>
              </a:extLst>
            </p:cNvPr>
            <p:cNvSpPr txBox="1"/>
            <p:nvPr/>
          </p:nvSpPr>
          <p:spPr>
            <a:xfrm>
              <a:off x="7035800" y="12489603"/>
              <a:ext cx="1469761" cy="637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Taiwan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EBCC1A2-9F1E-4239-9B70-210AC507E162}"/>
                </a:ext>
              </a:extLst>
            </p:cNvPr>
            <p:cNvSpPr txBox="1"/>
            <p:nvPr/>
          </p:nvSpPr>
          <p:spPr>
            <a:xfrm>
              <a:off x="14010704" y="13121771"/>
              <a:ext cx="1826141" cy="118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40" dirty="0" err="1">
                  <a:solidFill>
                    <a:schemeClr val="bg1"/>
                  </a:solidFill>
                </a:rPr>
                <a:t>Gaoping</a:t>
              </a:r>
              <a:r>
                <a:rPr lang="en-US" sz="3540" dirty="0">
                  <a:solidFill>
                    <a:schemeClr val="bg1"/>
                  </a:solidFill>
                </a:rPr>
                <a:t> </a:t>
              </a:r>
              <a:br>
                <a:rPr lang="en-US" sz="3540" dirty="0">
                  <a:solidFill>
                    <a:schemeClr val="bg1"/>
                  </a:solidFill>
                </a:rPr>
              </a:br>
              <a:r>
                <a:rPr lang="en-US" sz="3540" dirty="0">
                  <a:solidFill>
                    <a:schemeClr val="bg1"/>
                  </a:solidFill>
                </a:rPr>
                <a:t>Canyon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6A9A6A-CEBB-480D-808C-DCC6E99A6D70}"/>
                </a:ext>
              </a:extLst>
            </p:cNvPr>
            <p:cNvSpPr/>
            <p:nvPr/>
          </p:nvSpPr>
          <p:spPr>
            <a:xfrm>
              <a:off x="2686478" y="17562951"/>
              <a:ext cx="3161443" cy="637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540" dirty="0"/>
                <a:t>South China Sea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3855E4-5EC1-420E-95D2-A0086FEBB271}"/>
                </a:ext>
              </a:extLst>
            </p:cNvPr>
            <p:cNvSpPr txBox="1"/>
            <p:nvPr/>
          </p:nvSpPr>
          <p:spPr>
            <a:xfrm>
              <a:off x="9518691" y="14655860"/>
              <a:ext cx="1460528" cy="1182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Pacific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Ocean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5A2BD5F-E522-4C81-BCF3-C4BA62E5502E}"/>
                </a:ext>
              </a:extLst>
            </p:cNvPr>
            <p:cNvSpPr txBox="1"/>
            <p:nvPr/>
          </p:nvSpPr>
          <p:spPr>
            <a:xfrm>
              <a:off x="3494203" y="9398060"/>
              <a:ext cx="2556918" cy="637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Taiwan Strait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1B146B9-4EA5-48B2-A2CA-3341A966EB3A}"/>
                </a:ext>
              </a:extLst>
            </p:cNvPr>
            <p:cNvSpPr txBox="1"/>
            <p:nvPr/>
          </p:nvSpPr>
          <p:spPr>
            <a:xfrm>
              <a:off x="5211306" y="4267139"/>
              <a:ext cx="2659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Elevation (m)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D97F837-292D-48AB-B34D-6E477610503C}"/>
                </a:ext>
              </a:extLst>
            </p:cNvPr>
            <p:cNvSpPr txBox="1"/>
            <p:nvPr/>
          </p:nvSpPr>
          <p:spPr>
            <a:xfrm>
              <a:off x="16498518" y="4267139"/>
              <a:ext cx="2659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Elevation (m)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49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F56ED14-6AE3-4053-A0FD-A9382CBB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6343"/>
            <a:ext cx="23774400" cy="169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1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9E3736A-A633-4AEF-87C8-AADCF4833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6343"/>
            <a:ext cx="23774400" cy="169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3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DE9D91A-4AC9-4E72-B42E-8F256CAA8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41771"/>
            <a:ext cx="23774400" cy="84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6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CB9866E-3B1B-4128-AD49-C4DAE55AB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6343"/>
            <a:ext cx="23774400" cy="169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CAAD425-6E3B-4663-9470-E41E456C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6343"/>
            <a:ext cx="23774400" cy="169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7B81369-9D8E-43B4-BF66-3145A82C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700"/>
            <a:ext cx="23774400" cy="148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8EB61E3-CFFD-4FCB-B5CE-EF268C064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572000"/>
            <a:ext cx="18288000" cy="146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6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3C6308-0758-4A3A-B88A-944EFEDF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23774400" cy="178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4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9A847C4-6051-416A-BE95-8799213D0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6343"/>
            <a:ext cx="23774400" cy="169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1568</TotalTime>
  <Words>192</Words>
  <Application>Microsoft Office PowerPoint</Application>
  <PresentationFormat>自訂</PresentationFormat>
  <Paragraphs>25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Chih-Lin Wei</dc:creator>
  <cp:lastModifiedBy>Chih-Lin Wei</cp:lastModifiedBy>
  <cp:revision>49</cp:revision>
  <dcterms:created xsi:type="dcterms:W3CDTF">2020-09-12T06:09:24Z</dcterms:created>
  <dcterms:modified xsi:type="dcterms:W3CDTF">2023-03-08T07:24:16Z</dcterms:modified>
</cp:coreProperties>
</file>