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8288000" cy="10287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quarter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4645025" y="1535112"/>
            <a:ext cx="4041775" cy="63976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5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quarter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457198" y="1435100"/>
            <a:ext cx="3008317" cy="46910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2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quarter" idx="21"/>
          </p:nvPr>
        </p:nvSpPr>
        <p:spPr>
          <a:xfrm>
            <a:off x="1792288" y="612775"/>
            <a:ext cx="5486402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2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07625" y="3657600"/>
            <a:ext cx="7162800" cy="662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8178" y="6414761"/>
            <a:ext cx="258623" cy="24830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rxiv.org/abs/2111.09381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hyperlink" Target="http://127.0.0.1:5000/v1" TargetMode="External"/><Relationship Id="rId8" Type="http://schemas.openxmlformats.org/officeDocument/2006/relationships/hyperlink" Target="https://github.com/chihnara/empathetic-medchat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Freeform 2"/>
          <p:cNvSpPr/>
          <p:nvPr/>
        </p:nvSpPr>
        <p:spPr>
          <a:xfrm>
            <a:off x="-2101624" y="-767351"/>
            <a:ext cx="22013896" cy="1235477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95" name="Freeform 4"/>
          <p:cNvSpPr/>
          <p:nvPr/>
        </p:nvSpPr>
        <p:spPr>
          <a:xfrm>
            <a:off x="-1793401" y="-712359"/>
            <a:ext cx="22453904" cy="11711720"/>
          </a:xfrm>
          <a:prstGeom prst="rect">
            <a:avLst/>
          </a:prstGeom>
          <a:solidFill>
            <a:srgbClr val="AAD7D4">
              <a:alpha val="28627"/>
            </a:srgb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96" name="Freeform 7"/>
          <p:cNvSpPr/>
          <p:nvPr/>
        </p:nvSpPr>
        <p:spPr>
          <a:xfrm>
            <a:off x="5571132" y="6449964"/>
            <a:ext cx="7133357" cy="1960699"/>
          </a:xfrm>
          <a:prstGeom prst="rect">
            <a:avLst/>
          </a:prstGeom>
          <a:solidFill>
            <a:srgbClr val="AAD7D4"/>
          </a:solidFill>
          <a:ln w="28575" cap="sq">
            <a:solidFill>
              <a:srgbClr val="1C2120"/>
            </a:solidFill>
            <a:miter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97" name="TextBox 9"/>
          <p:cNvSpPr txBox="1"/>
          <p:nvPr/>
        </p:nvSpPr>
        <p:spPr>
          <a:xfrm>
            <a:off x="2610563" y="3491698"/>
            <a:ext cx="13066874" cy="28685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0900"/>
              </a:lnSpc>
              <a:defRPr b="1" spc="-701" sz="12900">
                <a:solidFill>
                  <a:srgbClr val="1C2120"/>
                </a:solidFill>
                <a:latin typeface="Poppins Semi-Bold"/>
                <a:ea typeface="Poppins Semi-Bold"/>
                <a:cs typeface="Poppins Semi-Bold"/>
                <a:sym typeface="Poppins Semi-Bold"/>
              </a:defRPr>
            </a:lvl1pPr>
          </a:lstStyle>
          <a:p>
            <a:pPr/>
            <a:r>
              <a:t>EMPATHETIC MEDCHAT</a:t>
            </a:r>
          </a:p>
        </p:txBody>
      </p:sp>
      <p:sp>
        <p:nvSpPr>
          <p:cNvPr id="98" name="TextBox 10"/>
          <p:cNvSpPr txBox="1"/>
          <p:nvPr/>
        </p:nvSpPr>
        <p:spPr>
          <a:xfrm>
            <a:off x="5832262" y="6562466"/>
            <a:ext cx="6611096" cy="1740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ts val="3400"/>
              </a:lnSpc>
              <a:defRPr spc="-68" sz="3400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t>Presented by </a:t>
            </a:r>
          </a:p>
          <a:p>
            <a:pPr algn="ctr">
              <a:lnSpc>
                <a:spcPts val="3400"/>
              </a:lnSpc>
              <a:defRPr spc="-68" sz="3400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t>Asmita Chihnara(asmitac2)</a:t>
            </a:r>
          </a:p>
          <a:p>
            <a:pPr algn="ctr">
              <a:lnSpc>
                <a:spcPts val="3400"/>
              </a:lnSpc>
              <a:defRPr spc="-68" sz="3400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t>&amp;</a:t>
            </a:r>
          </a:p>
          <a:p>
            <a:pPr algn="ctr">
              <a:lnSpc>
                <a:spcPts val="3400"/>
              </a:lnSpc>
              <a:defRPr spc="-68" sz="3400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t>Tithi Sreemany(tithis2)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AAD7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Box 2"/>
          <p:cNvSpPr txBox="1"/>
          <p:nvPr/>
        </p:nvSpPr>
        <p:spPr>
          <a:xfrm>
            <a:off x="3182017" y="3400568"/>
            <a:ext cx="11923966" cy="2727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0400"/>
              </a:lnSpc>
              <a:defRPr b="1" sz="12000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defRPr>
            </a:lvl1pPr>
          </a:lstStyle>
          <a:p>
            <a:pPr/>
            <a:r>
              <a:t>Thank you very much!</a:t>
            </a:r>
          </a:p>
        </p:txBody>
      </p:sp>
      <p:sp>
        <p:nvSpPr>
          <p:cNvPr id="149" name="Freeform 4"/>
          <p:cNvSpPr/>
          <p:nvPr/>
        </p:nvSpPr>
        <p:spPr>
          <a:xfrm>
            <a:off x="5865405" y="6499138"/>
            <a:ext cx="6617966" cy="2127814"/>
          </a:xfrm>
          <a:prstGeom prst="rect">
            <a:avLst/>
          </a:prstGeom>
          <a:solidFill>
            <a:srgbClr val="AAD7D4"/>
          </a:solidFill>
          <a:ln w="28575" cap="sq">
            <a:solidFill>
              <a:srgbClr val="1C2120"/>
            </a:solidFill>
            <a:miter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50" name="TextBox 6"/>
          <p:cNvSpPr txBox="1"/>
          <p:nvPr/>
        </p:nvSpPr>
        <p:spPr>
          <a:xfrm>
            <a:off x="5865405" y="6652961"/>
            <a:ext cx="6617966" cy="1740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ts val="3400"/>
              </a:lnSpc>
              <a:defRPr spc="-68" sz="3400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t>Presented by </a:t>
            </a:r>
          </a:p>
          <a:p>
            <a:pPr algn="ctr">
              <a:lnSpc>
                <a:spcPts val="3400"/>
              </a:lnSpc>
              <a:defRPr spc="-68" sz="3400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t>Asmita Chihnara(asmitac2)</a:t>
            </a:r>
          </a:p>
          <a:p>
            <a:pPr algn="ctr">
              <a:lnSpc>
                <a:spcPts val="3400"/>
              </a:lnSpc>
              <a:defRPr spc="-68" sz="3400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t>&amp;</a:t>
            </a:r>
          </a:p>
          <a:p>
            <a:pPr algn="ctr">
              <a:lnSpc>
                <a:spcPts val="3400"/>
              </a:lnSpc>
              <a:defRPr spc="-68" sz="3400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defRPr>
            </a:pPr>
            <a:r>
              <a:t>Tithi Sreemany(tithis2)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2"/>
          <p:cNvSpPr txBox="1"/>
          <p:nvPr/>
        </p:nvSpPr>
        <p:spPr>
          <a:xfrm>
            <a:off x="899343" y="1392240"/>
            <a:ext cx="16014505" cy="1322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0400"/>
              </a:lnSpc>
              <a:defRPr b="1" sz="9100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defRPr>
            </a:lvl1pPr>
          </a:lstStyle>
          <a:p>
            <a:pPr/>
            <a:r>
              <a:t>References</a:t>
            </a:r>
          </a:p>
        </p:txBody>
      </p:sp>
      <p:sp>
        <p:nvSpPr>
          <p:cNvPr id="153" name="TextBox 3"/>
          <p:cNvSpPr txBox="1"/>
          <p:nvPr/>
        </p:nvSpPr>
        <p:spPr>
          <a:xfrm>
            <a:off x="899342" y="3330352"/>
            <a:ext cx="14890521" cy="1076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696446" indent="-348223">
              <a:lnSpc>
                <a:spcPts val="4300"/>
              </a:lnSpc>
              <a:buSzPct val="100000"/>
              <a:buAutoNum type="arabicPeriod" startAt="1"/>
              <a:defRPr spc="193" sz="32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DM Sans"/>
                <a:ea typeface="DM Sans"/>
                <a:cs typeface="DM Sans"/>
                <a:sym typeface="DM Sans"/>
              </a:defRPr>
            </a:pPr>
            <a:r>
              <a:rPr>
                <a:hlinkClick r:id="rId2" invalidUrl="" action="" tgtFrame="" tooltip="" history="1" highlightClick="0" endSnd="0"/>
              </a:rPr>
              <a:t>MEDCOD</a:t>
            </a:r>
            <a:r>
              <a:rPr>
                <a:hlinkClick r:id="rId2" invalidUrl="" action="" tgtFrame="" tooltip="" history="1" highlightClick="0" endSnd="0"/>
              </a:rPr>
              <a:t> paper</a:t>
            </a:r>
            <a:r>
              <a:rPr u="none">
                <a:solidFill>
                  <a:srgbClr val="000000"/>
                </a:solidFill>
                <a:uFillTx/>
              </a:rPr>
              <a:t> (Compton et al., 2021) - MEDCOD: A Medically-Accurate, Emotive, Diverse, and Controllable Dialog System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Freeform 2"/>
          <p:cNvSpPr/>
          <p:nvPr/>
        </p:nvSpPr>
        <p:spPr>
          <a:xfrm>
            <a:off x="900529" y="3516757"/>
            <a:ext cx="7594305" cy="58325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01" name="Freeform 3"/>
          <p:cNvSpPr/>
          <p:nvPr/>
        </p:nvSpPr>
        <p:spPr>
          <a:xfrm>
            <a:off x="8494832" y="4059694"/>
            <a:ext cx="8610743" cy="474667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02" name="TextBox 4"/>
          <p:cNvSpPr txBox="1"/>
          <p:nvPr/>
        </p:nvSpPr>
        <p:spPr>
          <a:xfrm>
            <a:off x="1028700" y="999257"/>
            <a:ext cx="12365595" cy="1039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7900"/>
              </a:lnSpc>
              <a:defRPr b="1" sz="8100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defRPr>
            </a:lvl1pPr>
          </a:lstStyle>
          <a:p>
            <a:pPr/>
            <a:r>
              <a:t>Reproducing MEDCOD</a:t>
            </a:r>
          </a:p>
        </p:txBody>
      </p:sp>
      <p:sp>
        <p:nvSpPr>
          <p:cNvPr id="103" name="TextBox 5"/>
          <p:cNvSpPr txBox="1"/>
          <p:nvPr/>
        </p:nvSpPr>
        <p:spPr>
          <a:xfrm>
            <a:off x="1028700" y="2448361"/>
            <a:ext cx="16027977" cy="62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500"/>
              </a:lnSpc>
              <a:defRPr spc="115" sz="1900">
                <a:latin typeface="DM Sans"/>
                <a:ea typeface="DM Sans"/>
                <a:cs typeface="DM Sans"/>
                <a:sym typeface="DM Sans"/>
              </a:defRPr>
            </a:lvl1pPr>
          </a:lstStyle>
          <a:p>
            <a:pPr/>
            <a:r>
              <a:t>MEDCOD is a Medically-Accurate, Emotive, Diverse, and Controllable Dialog system with a unique approach to the natural language generator module.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reeform 2"/>
          <p:cNvSpPr/>
          <p:nvPr/>
        </p:nvSpPr>
        <p:spPr>
          <a:xfrm>
            <a:off x="0" y="0"/>
            <a:ext cx="7038474" cy="10287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06" name="Freeform 4"/>
          <p:cNvSpPr/>
          <p:nvPr/>
        </p:nvSpPr>
        <p:spPr>
          <a:xfrm>
            <a:off x="-1" y="0"/>
            <a:ext cx="7038477" cy="10287001"/>
          </a:xfrm>
          <a:prstGeom prst="rect">
            <a:avLst/>
          </a:prstGeom>
          <a:solidFill>
            <a:srgbClr val="AAD7D4">
              <a:alpha val="55686"/>
            </a:srgb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07" name="TextBox 6"/>
          <p:cNvSpPr txBox="1"/>
          <p:nvPr/>
        </p:nvSpPr>
        <p:spPr>
          <a:xfrm>
            <a:off x="7291654" y="950950"/>
            <a:ext cx="9742084" cy="2042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7900"/>
              </a:lnSpc>
              <a:defRPr b="1" sz="8100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defRPr>
            </a:lvl1pPr>
          </a:lstStyle>
          <a:p>
            <a:pPr/>
            <a:r>
              <a:t>Challenges &amp; Limitations</a:t>
            </a:r>
          </a:p>
        </p:txBody>
      </p:sp>
      <p:sp>
        <p:nvSpPr>
          <p:cNvPr id="108" name="TextBox 7"/>
          <p:cNvSpPr txBox="1"/>
          <p:nvPr/>
        </p:nvSpPr>
        <p:spPr>
          <a:xfrm>
            <a:off x="7467702" y="3531730"/>
            <a:ext cx="9566038" cy="4319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496959" indent="-248478">
              <a:lnSpc>
                <a:spcPts val="3100"/>
              </a:lnSpc>
              <a:buSzPct val="100000"/>
              <a:buAutoNum type="arabicPeriod" startAt="1"/>
              <a:defRPr b="1" spc="138" sz="2300">
                <a:latin typeface="DM Sans Bold"/>
                <a:ea typeface="DM Sans Bold"/>
                <a:cs typeface="DM Sans Bold"/>
                <a:sym typeface="DM Sans Bold"/>
              </a:defRPr>
            </a:pPr>
            <a:r>
              <a:t>Absence of proprietary annotated datasets</a:t>
            </a:r>
          </a:p>
          <a:p>
            <a:pPr lvl="2" marL="993918" indent="-331304">
              <a:lnSpc>
                <a:spcPts val="3100"/>
              </a:lnSpc>
              <a:buSzPct val="100000"/>
              <a:buFont typeface="Arial"/>
              <a:buChar char="⚬"/>
              <a:defRPr spc="138" sz="2300">
                <a:latin typeface="DM Sans"/>
                <a:ea typeface="DM Sans"/>
                <a:cs typeface="DM Sans"/>
                <a:sym typeface="DM Sans"/>
              </a:defRPr>
            </a:pPr>
            <a:r>
              <a:t>Constrained to synthetic datasets, leading to reduced domain specificity</a:t>
            </a:r>
          </a:p>
          <a:p>
            <a:pPr lvl="1" marL="496959" indent="-248478">
              <a:lnSpc>
                <a:spcPts val="3100"/>
              </a:lnSpc>
              <a:buSzPct val="100000"/>
              <a:buAutoNum type="arabicPeriod" startAt="1"/>
              <a:defRPr b="1" spc="138" sz="2300">
                <a:latin typeface="DM Sans Bold"/>
                <a:ea typeface="DM Sans Bold"/>
                <a:cs typeface="DM Sans Bold"/>
                <a:sym typeface="DM Sans Bold"/>
              </a:defRPr>
            </a:pPr>
            <a:r>
              <a:t>Scarcity of high-quality medical dialogue annotations</a:t>
            </a:r>
            <a:r>
              <a:rPr b="0">
                <a:latin typeface="DM Sans"/>
                <a:ea typeface="DM Sans"/>
                <a:cs typeface="DM Sans"/>
                <a:sym typeface="DM Sans"/>
              </a:rPr>
              <a:t> </a:t>
            </a:r>
            <a:endParaRPr>
              <a:latin typeface="DM Sans"/>
              <a:ea typeface="DM Sans"/>
              <a:cs typeface="DM Sans"/>
              <a:sym typeface="DM Sans"/>
            </a:endParaRPr>
          </a:p>
          <a:p>
            <a:pPr lvl="2" marL="993918" indent="-331304">
              <a:lnSpc>
                <a:spcPts val="3100"/>
              </a:lnSpc>
              <a:buSzPct val="100000"/>
              <a:buFont typeface="Arial"/>
              <a:buChar char="⚬"/>
              <a:defRPr spc="138" sz="2300">
                <a:latin typeface="DM Sans"/>
                <a:ea typeface="DM Sans"/>
                <a:cs typeface="DM Sans"/>
                <a:sym typeface="DM Sans"/>
              </a:defRPr>
            </a:pPr>
            <a:r>
              <a:t>Necessitated synthetic data generation and augmentation strategies to enrich training signals.</a:t>
            </a:r>
          </a:p>
          <a:p>
            <a:pPr lvl="1" marL="496959" indent="-248478">
              <a:lnSpc>
                <a:spcPts val="3100"/>
              </a:lnSpc>
              <a:buSzPct val="100000"/>
              <a:buAutoNum type="arabicPeriod" startAt="1"/>
              <a:defRPr b="1" spc="138" sz="2300">
                <a:latin typeface="DM Sans Bold"/>
                <a:ea typeface="DM Sans Bold"/>
                <a:cs typeface="DM Sans Bold"/>
                <a:sym typeface="DM Sans Bold"/>
              </a:defRPr>
            </a:pPr>
            <a:r>
              <a:t>Limited computational capacity for model training</a:t>
            </a:r>
          </a:p>
          <a:p>
            <a:pPr lvl="2" marL="993918" indent="-331304">
              <a:lnSpc>
                <a:spcPts val="3100"/>
              </a:lnSpc>
              <a:buSzPct val="100000"/>
              <a:buFont typeface="Arial"/>
              <a:buChar char="⚬"/>
              <a:defRPr spc="138" sz="2300">
                <a:latin typeface="DM Sans"/>
                <a:ea typeface="DM Sans"/>
                <a:cs typeface="DM Sans"/>
                <a:sym typeface="DM Sans"/>
              </a:defRPr>
            </a:pPr>
            <a:r>
              <a:t>Only limited GPU compute support through Google Colab.</a:t>
            </a:r>
          </a:p>
          <a:p>
            <a:pPr lvl="1" marL="496959" indent="-248478">
              <a:lnSpc>
                <a:spcPts val="3100"/>
              </a:lnSpc>
              <a:buSzPct val="100000"/>
              <a:buAutoNum type="arabicPeriod" startAt="1"/>
              <a:defRPr b="1" spc="138" sz="2300">
                <a:latin typeface="DM Sans Bold"/>
                <a:ea typeface="DM Sans Bold"/>
                <a:cs typeface="DM Sans Bold"/>
                <a:sym typeface="DM Sans Bold"/>
              </a:defRPr>
            </a:pPr>
            <a:r>
              <a:t>Inability to replicate expert-driven evaluation pipeline</a:t>
            </a:r>
          </a:p>
          <a:p>
            <a:pPr lvl="2" marL="993918" indent="-331304">
              <a:lnSpc>
                <a:spcPts val="3100"/>
              </a:lnSpc>
              <a:buSzPct val="100000"/>
              <a:buFont typeface="Arial"/>
              <a:buChar char="⚬"/>
              <a:defRPr spc="138" sz="2300">
                <a:latin typeface="DM Sans"/>
                <a:ea typeface="DM Sans"/>
                <a:cs typeface="DM Sans"/>
                <a:sym typeface="DM Sans"/>
              </a:defRPr>
            </a:pPr>
            <a:r>
              <a:t>Depended on heuristic metrics and user feedback, limiting rigorous validation of empathy and medical accuracy.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Freeform 2"/>
          <p:cNvSpPr/>
          <p:nvPr/>
        </p:nvSpPr>
        <p:spPr>
          <a:xfrm>
            <a:off x="763730" y="5942831"/>
            <a:ext cx="8115301" cy="408357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11" name="Freeform 3"/>
          <p:cNvSpPr/>
          <p:nvPr/>
        </p:nvSpPr>
        <p:spPr>
          <a:xfrm>
            <a:off x="9361923" y="5761454"/>
            <a:ext cx="8598859" cy="426495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12" name="Freeform 4"/>
          <p:cNvSpPr/>
          <p:nvPr/>
        </p:nvSpPr>
        <p:spPr>
          <a:xfrm>
            <a:off x="2237231" y="1534313"/>
            <a:ext cx="14249388" cy="4227141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13" name="TextBox 5"/>
          <p:cNvSpPr txBox="1"/>
          <p:nvPr/>
        </p:nvSpPr>
        <p:spPr>
          <a:xfrm>
            <a:off x="763731" y="252779"/>
            <a:ext cx="16014505" cy="1181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9300"/>
              </a:lnSpc>
              <a:defRPr b="1" sz="8100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defRPr>
            </a:lvl1pPr>
          </a:lstStyle>
          <a:p>
            <a:pPr/>
            <a:r>
              <a:t>Implemented Architecture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Freeform 3"/>
          <p:cNvSpPr/>
          <p:nvPr/>
        </p:nvSpPr>
        <p:spPr>
          <a:xfrm>
            <a:off x="10558798" y="2697159"/>
            <a:ext cx="4892681" cy="4892682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16" name="Freeform 5"/>
          <p:cNvSpPr/>
          <p:nvPr/>
        </p:nvSpPr>
        <p:spPr>
          <a:xfrm>
            <a:off x="13206499" y="1028700"/>
            <a:ext cx="1463219" cy="1463219"/>
          </a:xfrm>
          <a:prstGeom prst="ellipse">
            <a:avLst/>
          </a:prstGeom>
          <a:solidFill>
            <a:srgbClr val="AAD7D4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17" name="Freeform 8"/>
          <p:cNvSpPr/>
          <p:nvPr/>
        </p:nvSpPr>
        <p:spPr>
          <a:xfrm>
            <a:off x="15673674" y="2933724"/>
            <a:ext cx="1463219" cy="1463220"/>
          </a:xfrm>
          <a:prstGeom prst="ellipse">
            <a:avLst/>
          </a:prstGeom>
          <a:solidFill>
            <a:srgbClr val="AAD7D4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18" name="Freeform 11"/>
          <p:cNvSpPr/>
          <p:nvPr/>
        </p:nvSpPr>
        <p:spPr>
          <a:xfrm>
            <a:off x="15567318" y="5927221"/>
            <a:ext cx="1463219" cy="1463219"/>
          </a:xfrm>
          <a:prstGeom prst="ellipse">
            <a:avLst/>
          </a:prstGeom>
          <a:solidFill>
            <a:srgbClr val="AAD7D4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19" name="Freeform 14"/>
          <p:cNvSpPr/>
          <p:nvPr/>
        </p:nvSpPr>
        <p:spPr>
          <a:xfrm>
            <a:off x="10028118" y="1639404"/>
            <a:ext cx="1463219" cy="1463219"/>
          </a:xfrm>
          <a:prstGeom prst="ellipse">
            <a:avLst/>
          </a:prstGeom>
          <a:solidFill>
            <a:srgbClr val="AAD7D4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20" name="Freeform 17"/>
          <p:cNvSpPr/>
          <p:nvPr/>
        </p:nvSpPr>
        <p:spPr>
          <a:xfrm>
            <a:off x="4961954" y="5566597"/>
            <a:ext cx="2645765" cy="5825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378" y="0"/>
                </a:moveTo>
                <a:lnTo>
                  <a:pt x="19222" y="0"/>
                </a:lnTo>
                <a:cubicBezTo>
                  <a:pt x="19853" y="0"/>
                  <a:pt x="20458" y="1138"/>
                  <a:pt x="20903" y="3163"/>
                </a:cubicBezTo>
                <a:cubicBezTo>
                  <a:pt x="21349" y="5189"/>
                  <a:pt x="21600" y="7936"/>
                  <a:pt x="21600" y="10800"/>
                </a:cubicBezTo>
                <a:cubicBezTo>
                  <a:pt x="21600" y="13664"/>
                  <a:pt x="21349" y="16411"/>
                  <a:pt x="20903" y="18437"/>
                </a:cubicBezTo>
                <a:cubicBezTo>
                  <a:pt x="20458" y="20462"/>
                  <a:pt x="19853" y="21600"/>
                  <a:pt x="19222" y="21600"/>
                </a:cubicBezTo>
                <a:lnTo>
                  <a:pt x="2378" y="21600"/>
                </a:lnTo>
                <a:cubicBezTo>
                  <a:pt x="1747" y="21600"/>
                  <a:pt x="1142" y="20462"/>
                  <a:pt x="697" y="18437"/>
                </a:cubicBezTo>
                <a:cubicBezTo>
                  <a:pt x="251" y="16411"/>
                  <a:pt x="0" y="13664"/>
                  <a:pt x="0" y="10800"/>
                </a:cubicBezTo>
                <a:cubicBezTo>
                  <a:pt x="0" y="7936"/>
                  <a:pt x="251" y="5189"/>
                  <a:pt x="697" y="3163"/>
                </a:cubicBezTo>
                <a:cubicBezTo>
                  <a:pt x="1142" y="1138"/>
                  <a:pt x="1747" y="0"/>
                  <a:pt x="2378" y="0"/>
                </a:cubicBezTo>
                <a:close/>
              </a:path>
            </a:pathLst>
          </a:custGeom>
          <a:solidFill>
            <a:srgbClr val="AAD7D4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21" name="Freeform 19"/>
          <p:cNvSpPr/>
          <p:nvPr/>
        </p:nvSpPr>
        <p:spPr>
          <a:xfrm>
            <a:off x="13478439" y="1300639"/>
            <a:ext cx="919338" cy="91933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22" name="Freeform 21"/>
          <p:cNvSpPr/>
          <p:nvPr/>
        </p:nvSpPr>
        <p:spPr>
          <a:xfrm>
            <a:off x="1946030" y="5566597"/>
            <a:ext cx="2620331" cy="5825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401" y="0"/>
                </a:moveTo>
                <a:lnTo>
                  <a:pt x="19199" y="0"/>
                </a:lnTo>
                <a:cubicBezTo>
                  <a:pt x="19836" y="0"/>
                  <a:pt x="20446" y="1138"/>
                  <a:pt x="20897" y="3163"/>
                </a:cubicBezTo>
                <a:cubicBezTo>
                  <a:pt x="21347" y="5189"/>
                  <a:pt x="21600" y="7936"/>
                  <a:pt x="21600" y="10800"/>
                </a:cubicBezTo>
                <a:cubicBezTo>
                  <a:pt x="21600" y="13664"/>
                  <a:pt x="21347" y="16411"/>
                  <a:pt x="20897" y="18437"/>
                </a:cubicBezTo>
                <a:cubicBezTo>
                  <a:pt x="20446" y="20462"/>
                  <a:pt x="19836" y="21600"/>
                  <a:pt x="19199" y="21600"/>
                </a:cubicBezTo>
                <a:lnTo>
                  <a:pt x="2401" y="21600"/>
                </a:lnTo>
                <a:cubicBezTo>
                  <a:pt x="1764" y="21600"/>
                  <a:pt x="1154" y="20462"/>
                  <a:pt x="703" y="18437"/>
                </a:cubicBezTo>
                <a:cubicBezTo>
                  <a:pt x="253" y="16411"/>
                  <a:pt x="0" y="13664"/>
                  <a:pt x="0" y="10800"/>
                </a:cubicBezTo>
                <a:cubicBezTo>
                  <a:pt x="0" y="7936"/>
                  <a:pt x="253" y="5189"/>
                  <a:pt x="703" y="3163"/>
                </a:cubicBezTo>
                <a:cubicBezTo>
                  <a:pt x="1154" y="1138"/>
                  <a:pt x="1764" y="0"/>
                  <a:pt x="2401" y="0"/>
                </a:cubicBezTo>
                <a:close/>
              </a:path>
            </a:pathLst>
          </a:custGeom>
          <a:solidFill>
            <a:srgbClr val="AAD7D4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23" name="Freeform 23"/>
          <p:cNvSpPr/>
          <p:nvPr/>
        </p:nvSpPr>
        <p:spPr>
          <a:xfrm>
            <a:off x="15878697" y="3252680"/>
            <a:ext cx="1053177" cy="82530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24" name="Freeform 24"/>
          <p:cNvSpPr/>
          <p:nvPr/>
        </p:nvSpPr>
        <p:spPr>
          <a:xfrm>
            <a:off x="15865575" y="6230992"/>
            <a:ext cx="866705" cy="855673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25" name="Freeform 25"/>
          <p:cNvSpPr/>
          <p:nvPr/>
        </p:nvSpPr>
        <p:spPr>
          <a:xfrm>
            <a:off x="10283083" y="1921236"/>
            <a:ext cx="953287" cy="899557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26" name="TextBox 26"/>
          <p:cNvSpPr txBox="1"/>
          <p:nvPr/>
        </p:nvSpPr>
        <p:spPr>
          <a:xfrm>
            <a:off x="1028700" y="3716816"/>
            <a:ext cx="8537476" cy="1220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9600"/>
              </a:lnSpc>
              <a:defRPr b="1" sz="8400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defRPr>
            </a:lvl1pPr>
          </a:lstStyle>
          <a:p>
            <a:pPr/>
            <a:r>
              <a:t>Service Demo</a:t>
            </a:r>
          </a:p>
        </p:txBody>
      </p:sp>
      <p:sp>
        <p:nvSpPr>
          <p:cNvPr id="127" name="TextBox 27"/>
          <p:cNvSpPr txBox="1"/>
          <p:nvPr/>
        </p:nvSpPr>
        <p:spPr>
          <a:xfrm>
            <a:off x="5463668" y="5703099"/>
            <a:ext cx="1642338" cy="295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2300"/>
              </a:lnSpc>
              <a:defRPr sz="21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Poppins"/>
                <a:ea typeface="Poppins"/>
                <a:cs typeface="Poppins"/>
                <a:sym typeface="Poppins"/>
                <a:hlinkClick r:id="rId7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7" invalidUrl="" action="" tgtFrame="" tooltip="" history="1" highlightClick="0" endSnd="0"/>
              </a:rPr>
              <a:t>Playground</a:t>
            </a:r>
          </a:p>
        </p:txBody>
      </p:sp>
      <p:sp>
        <p:nvSpPr>
          <p:cNvPr id="128" name="TextBox 28"/>
          <p:cNvSpPr txBox="1"/>
          <p:nvPr/>
        </p:nvSpPr>
        <p:spPr>
          <a:xfrm>
            <a:off x="2239853" y="5703080"/>
            <a:ext cx="2032681" cy="295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2300"/>
              </a:lnSpc>
              <a:defRPr sz="21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Poppins"/>
                <a:ea typeface="Poppins"/>
                <a:cs typeface="Poppins"/>
                <a:sym typeface="Poppins"/>
                <a:hlinkClick r:id="rId8" invalidUrl="" action="" tgtFrame="" tooltip="" history="1" highlightClick="0" endSnd="0"/>
              </a:defRPr>
            </a:lvl1pPr>
          </a:lstStyle>
          <a:p>
            <a:pPr/>
            <a:r>
              <a:rPr>
                <a:hlinkClick r:id="rId8" invalidUrl="" action="" tgtFrame="" tooltip="" history="1" highlightClick="0" endSnd="0"/>
              </a:rPr>
              <a:t>Service Repo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Freeform 2"/>
          <p:cNvSpPr/>
          <p:nvPr/>
        </p:nvSpPr>
        <p:spPr>
          <a:xfrm>
            <a:off x="670320" y="2091878"/>
            <a:ext cx="8310783" cy="709533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31" name="Freeform 3"/>
          <p:cNvSpPr/>
          <p:nvPr/>
        </p:nvSpPr>
        <p:spPr>
          <a:xfrm>
            <a:off x="8970984" y="2993084"/>
            <a:ext cx="8448376" cy="529292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32" name="TextBox 5"/>
          <p:cNvSpPr txBox="1"/>
          <p:nvPr/>
        </p:nvSpPr>
        <p:spPr>
          <a:xfrm>
            <a:off x="632365" y="536447"/>
            <a:ext cx="17023270" cy="829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6300"/>
              </a:lnSpc>
              <a:defRPr b="1" sz="6500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defRPr>
            </a:lvl1pPr>
          </a:lstStyle>
          <a:p>
            <a:pPr/>
            <a:r>
              <a:t>Performance Evaluation(w/ baseline)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Freeform 2"/>
          <p:cNvSpPr/>
          <p:nvPr/>
        </p:nvSpPr>
        <p:spPr>
          <a:xfrm>
            <a:off x="1058032" y="2365879"/>
            <a:ext cx="6774560" cy="498325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35" name="Freeform 3"/>
          <p:cNvSpPr/>
          <p:nvPr/>
        </p:nvSpPr>
        <p:spPr>
          <a:xfrm>
            <a:off x="8302774" y="2879928"/>
            <a:ext cx="9184402" cy="452714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36" name="TextBox 6"/>
          <p:cNvSpPr txBox="1"/>
          <p:nvPr/>
        </p:nvSpPr>
        <p:spPr>
          <a:xfrm>
            <a:off x="812616" y="681954"/>
            <a:ext cx="15412706" cy="8430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6400"/>
              </a:lnSpc>
              <a:defRPr b="1" sz="6600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defRPr>
            </a:lvl1pPr>
          </a:lstStyle>
          <a:p>
            <a:pPr/>
            <a:r>
              <a:t>Performance Evaluation(V1 vs. V2)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Freeform 2"/>
          <p:cNvSpPr/>
          <p:nvPr/>
        </p:nvSpPr>
        <p:spPr>
          <a:xfrm>
            <a:off x="0" y="0"/>
            <a:ext cx="7038474" cy="10287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39" name="TextBox 3"/>
          <p:cNvSpPr txBox="1"/>
          <p:nvPr/>
        </p:nvSpPr>
        <p:spPr>
          <a:xfrm>
            <a:off x="7379679" y="1405433"/>
            <a:ext cx="9742083" cy="1039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7900"/>
              </a:lnSpc>
              <a:defRPr b="1" sz="8100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defRPr>
            </a:lvl1pPr>
          </a:lstStyle>
          <a:p>
            <a:pPr/>
            <a:r>
              <a:t>Extensions</a:t>
            </a:r>
          </a:p>
        </p:txBody>
      </p:sp>
      <p:sp>
        <p:nvSpPr>
          <p:cNvPr id="140" name="TextBox 4"/>
          <p:cNvSpPr txBox="1"/>
          <p:nvPr/>
        </p:nvSpPr>
        <p:spPr>
          <a:xfrm>
            <a:off x="7467702" y="3185123"/>
            <a:ext cx="9566038" cy="2744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496959" indent="-248478">
              <a:lnSpc>
                <a:spcPts val="3100"/>
              </a:lnSpc>
              <a:buSzPct val="100000"/>
              <a:buAutoNum type="arabicPeriod" startAt="1"/>
              <a:defRPr spc="138" sz="2300">
                <a:latin typeface="DM Sans"/>
                <a:ea typeface="DM Sans"/>
                <a:cs typeface="DM Sans"/>
                <a:sym typeface="DM Sans"/>
              </a:defRPr>
            </a:pPr>
            <a:r>
              <a:t>Enhanced emotional understanding with 8 fine-grained empathy categories.</a:t>
            </a:r>
          </a:p>
          <a:p>
            <a:pPr lvl="1" marL="496959" indent="-248478">
              <a:lnSpc>
                <a:spcPts val="3100"/>
              </a:lnSpc>
              <a:buSzPct val="100000"/>
              <a:buAutoNum type="arabicPeriod" startAt="1"/>
              <a:defRPr spc="138" sz="2300">
                <a:latin typeface="DM Sans"/>
                <a:ea typeface="DM Sans"/>
                <a:cs typeface="DM Sans"/>
                <a:sym typeface="DM Sans"/>
              </a:defRPr>
            </a:pPr>
            <a:r>
              <a:t>Optimised system performance with much faster response time.</a:t>
            </a:r>
          </a:p>
          <a:p>
            <a:pPr lvl="1" marL="496959" indent="-248478">
              <a:lnSpc>
                <a:spcPts val="3100"/>
              </a:lnSpc>
              <a:buSzPct val="100000"/>
              <a:buAutoNum type="arabicPeriod" startAt="1"/>
              <a:defRPr spc="138" sz="2300">
                <a:latin typeface="DM Sans"/>
                <a:ea typeface="DM Sans"/>
                <a:cs typeface="DM Sans"/>
                <a:sym typeface="DM Sans"/>
              </a:defRPr>
            </a:pPr>
            <a:r>
              <a:t>Boosted medical reliability with category specific processing mechanism.</a:t>
            </a:r>
          </a:p>
          <a:p>
            <a:pPr lvl="1" marL="496959" indent="-248478">
              <a:lnSpc>
                <a:spcPts val="3100"/>
              </a:lnSpc>
              <a:buSzPct val="100000"/>
              <a:buAutoNum type="arabicPeriod" startAt="1"/>
              <a:defRPr spc="138" sz="2300">
                <a:latin typeface="DM Sans"/>
                <a:ea typeface="DM Sans"/>
                <a:cs typeface="DM Sans"/>
                <a:sym typeface="DM Sans"/>
              </a:defRPr>
            </a:pPr>
            <a:r>
              <a:t>Improved response quality with medically enriched templates.</a:t>
            </a:r>
          </a:p>
        </p:txBody>
      </p:sp>
      <p:sp>
        <p:nvSpPr>
          <p:cNvPr id="141" name="Freeform 6"/>
          <p:cNvSpPr/>
          <p:nvPr/>
        </p:nvSpPr>
        <p:spPr>
          <a:xfrm>
            <a:off x="-1" y="0"/>
            <a:ext cx="7038477" cy="10287001"/>
          </a:xfrm>
          <a:prstGeom prst="rect">
            <a:avLst/>
          </a:prstGeom>
          <a:solidFill>
            <a:srgbClr val="AAD7D4">
              <a:alpha val="55686"/>
            </a:srgb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Freeform 2"/>
          <p:cNvSpPr/>
          <p:nvPr/>
        </p:nvSpPr>
        <p:spPr>
          <a:xfrm>
            <a:off x="0" y="0"/>
            <a:ext cx="7038474" cy="10287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44" name="TextBox 3"/>
          <p:cNvSpPr txBox="1"/>
          <p:nvPr/>
        </p:nvSpPr>
        <p:spPr>
          <a:xfrm>
            <a:off x="7379679" y="1405433"/>
            <a:ext cx="9742083" cy="1039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7900"/>
              </a:lnSpc>
              <a:defRPr b="1" sz="8100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defRPr>
            </a:lvl1pPr>
          </a:lstStyle>
          <a:p>
            <a:pPr/>
            <a:r>
              <a:t>Conclusion</a:t>
            </a:r>
          </a:p>
        </p:txBody>
      </p:sp>
      <p:sp>
        <p:nvSpPr>
          <p:cNvPr id="145" name="TextBox 4"/>
          <p:cNvSpPr txBox="1"/>
          <p:nvPr/>
        </p:nvSpPr>
        <p:spPr>
          <a:xfrm>
            <a:off x="7467702" y="3060716"/>
            <a:ext cx="9566038" cy="4319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496959" indent="-248478">
              <a:lnSpc>
                <a:spcPts val="3100"/>
              </a:lnSpc>
              <a:buSzPct val="100000"/>
              <a:buAutoNum type="arabicPeriod" startAt="1"/>
              <a:defRPr spc="138" sz="2300">
                <a:latin typeface="DM Sans"/>
                <a:ea typeface="DM Sans"/>
                <a:cs typeface="DM Sans"/>
                <a:sym typeface="DM Sans"/>
              </a:defRPr>
            </a:pPr>
            <a:r>
              <a:t>Modular, two-version architecture enabled scalable development, balancing complexity with incremental feature upgrades.</a:t>
            </a:r>
          </a:p>
          <a:p>
            <a:pPr lvl="1" marL="496959" indent="-248478">
              <a:lnSpc>
                <a:spcPts val="3100"/>
              </a:lnSpc>
              <a:buSzPct val="100000"/>
              <a:buAutoNum type="arabicPeriod" startAt="1"/>
              <a:defRPr spc="138" sz="2300">
                <a:latin typeface="DM Sans"/>
                <a:ea typeface="DM Sans"/>
                <a:cs typeface="DM Sans"/>
                <a:sym typeface="DM Sans"/>
              </a:defRPr>
            </a:pPr>
            <a:r>
              <a:t>Leveraged data augmentation to overcome limited access to proprietary, annotated medical dialogues.</a:t>
            </a:r>
          </a:p>
          <a:p>
            <a:pPr lvl="1" marL="496959" indent="-248478">
              <a:lnSpc>
                <a:spcPts val="3100"/>
              </a:lnSpc>
              <a:buSzPct val="100000"/>
              <a:buAutoNum type="arabicPeriod" startAt="1"/>
              <a:defRPr spc="138" sz="2300">
                <a:latin typeface="DM Sans"/>
                <a:ea typeface="DM Sans"/>
                <a:cs typeface="DM Sans"/>
                <a:sym typeface="DM Sans"/>
              </a:defRPr>
            </a:pPr>
            <a:r>
              <a:t>Optimised for low-resource environments.</a:t>
            </a:r>
          </a:p>
          <a:p>
            <a:pPr lvl="1" marL="496959" indent="-248478">
              <a:lnSpc>
                <a:spcPts val="3100"/>
              </a:lnSpc>
              <a:buSzPct val="100000"/>
              <a:buAutoNum type="arabicPeriod" startAt="1"/>
              <a:defRPr spc="138" sz="2300">
                <a:latin typeface="DM Sans"/>
                <a:ea typeface="DM Sans"/>
                <a:cs typeface="DM Sans"/>
                <a:sym typeface="DM Sans"/>
              </a:defRPr>
            </a:pPr>
            <a:r>
              <a:t>Evaluation relied on qualitative feedback and automated metrics, trading off depth for practical deployability.</a:t>
            </a:r>
          </a:p>
          <a:p>
            <a:pPr lvl="1" marL="496959" indent="-248478">
              <a:lnSpc>
                <a:spcPts val="3100"/>
              </a:lnSpc>
              <a:buSzPct val="100000"/>
              <a:buAutoNum type="arabicPeriod" startAt="1"/>
              <a:defRPr spc="138" sz="2300">
                <a:latin typeface="DM Sans"/>
                <a:ea typeface="DM Sans"/>
                <a:cs typeface="DM Sans"/>
                <a:sym typeface="DM Sans"/>
              </a:defRPr>
            </a:pPr>
            <a:r>
              <a:t>Future work: Improve long-range context tracking and emotion modeling through fine-tuned transformer-based architectures.</a:t>
            </a:r>
          </a:p>
        </p:txBody>
      </p:sp>
      <p:sp>
        <p:nvSpPr>
          <p:cNvPr id="146" name="Freeform 6"/>
          <p:cNvSpPr/>
          <p:nvPr/>
        </p:nvSpPr>
        <p:spPr>
          <a:xfrm>
            <a:off x="-1" y="0"/>
            <a:ext cx="7038477" cy="10287001"/>
          </a:xfrm>
          <a:prstGeom prst="rect">
            <a:avLst/>
          </a:prstGeom>
          <a:solidFill>
            <a:srgbClr val="AAD7D4">
              <a:alpha val="55686"/>
            </a:srgb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