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Semi-Bold" charset="1" panose="00000700000000000000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rxiv.org/abs/2111.09381" TargetMode="External" Type="http://schemas.openxmlformats.org/officeDocument/2006/relationships/hyperlink"/><Relationship Id="rId3" Target="https://arxiv.org/abs/2111.0938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http://localhost:5000/v1" TargetMode="External" Type="http://schemas.openxmlformats.org/officeDocument/2006/relationships/hyperlink"/><Relationship Id="rId12" Target="https://github.com/chihnara/empathetic-medchat" TargetMode="External" Type="http://schemas.openxmlformats.org/officeDocument/2006/relationships/hyperlink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7133357" cy="1960699"/>
            <a:chOff x="0" y="0"/>
            <a:chExt cx="1878744" cy="516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8744" cy="516398"/>
            </a:xfrm>
            <a:custGeom>
              <a:avLst/>
              <a:gdLst/>
              <a:ahLst/>
              <a:cxnLst/>
              <a:rect r="r" b="b" t="t" l="l"/>
              <a:pathLst>
                <a:path h="516398" w="1878744">
                  <a:moveTo>
                    <a:pt x="0" y="0"/>
                  </a:moveTo>
                  <a:lnTo>
                    <a:pt x="1878744" y="0"/>
                  </a:lnTo>
                  <a:lnTo>
                    <a:pt x="1878744" y="516398"/>
                  </a:lnTo>
                  <a:lnTo>
                    <a:pt x="0" y="516398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78744" cy="554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EMPATHETIC MEDCHAT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2263" y="6562468"/>
            <a:ext cx="6611095" cy="176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3441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ctr">
              <a:lnSpc>
                <a:spcPts val="3441"/>
              </a:lnSpc>
            </a:pPr>
            <a:r>
              <a:rPr lang="en-US" sz="3441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3441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smita Chihnara(asmitac2)</a:t>
            </a:r>
          </a:p>
          <a:p>
            <a:pPr algn="ctr">
              <a:lnSpc>
                <a:spcPts val="3441"/>
              </a:lnSpc>
            </a:pPr>
            <a:r>
              <a:rPr lang="en-US" sz="3441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</a:p>
          <a:p>
            <a:pPr algn="ctr">
              <a:lnSpc>
                <a:spcPts val="3441"/>
              </a:lnSpc>
            </a:pPr>
            <a:r>
              <a:rPr lang="en-US" sz="3441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Tithi Sreemany(tithis2)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9343" y="1392242"/>
            <a:ext cx="16014505" cy="1431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18"/>
              </a:lnSpc>
            </a:pPr>
            <a:r>
              <a:rPr lang="en-US" sz="91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9343" y="3330352"/>
            <a:ext cx="14890519" cy="167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448" indent="-348224" lvl="1">
              <a:lnSpc>
                <a:spcPts val="4354"/>
              </a:lnSpc>
              <a:buAutoNum type="arabicPeriod" startAt="1"/>
            </a:pPr>
            <a:r>
              <a:rPr lang="en-US" sz="3225" spc="193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2" tooltip="https://arxiv.org/abs/2111.09381"/>
              </a:rPr>
              <a:t>MEDCOD</a:t>
            </a:r>
            <a:r>
              <a:rPr lang="en-US" sz="3225" spc="193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3" tooltip="https://arxiv.org/abs/2111.09381"/>
              </a:rPr>
              <a:t> paper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(Comp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ton et al., 2021) - MEDCOD: A M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edically-A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ccurate, Emotive, Divers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e, and Con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trollab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 Dial</a:t>
            </a:r>
            <a:r>
              <a:rPr lang="en-US" sz="3225" spc="19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og System</a:t>
            </a:r>
          </a:p>
          <a:p>
            <a:pPr algn="l" marL="0" indent="0" lvl="0">
              <a:lnSpc>
                <a:spcPts val="46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529" y="3516758"/>
            <a:ext cx="7594304" cy="5832546"/>
          </a:xfrm>
          <a:custGeom>
            <a:avLst/>
            <a:gdLst/>
            <a:ahLst/>
            <a:cxnLst/>
            <a:rect r="r" b="b" t="t" l="l"/>
            <a:pathLst>
              <a:path h="5832546" w="7594304">
                <a:moveTo>
                  <a:pt x="0" y="0"/>
                </a:moveTo>
                <a:lnTo>
                  <a:pt x="7594304" y="0"/>
                </a:lnTo>
                <a:lnTo>
                  <a:pt x="7594304" y="5832545"/>
                </a:lnTo>
                <a:lnTo>
                  <a:pt x="0" y="5832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4833" y="4059695"/>
            <a:ext cx="8610743" cy="4746672"/>
          </a:xfrm>
          <a:custGeom>
            <a:avLst/>
            <a:gdLst/>
            <a:ahLst/>
            <a:cxnLst/>
            <a:rect r="r" b="b" t="t" l="l"/>
            <a:pathLst>
              <a:path h="4746672" w="8610743">
                <a:moveTo>
                  <a:pt x="0" y="0"/>
                </a:moveTo>
                <a:lnTo>
                  <a:pt x="8610743" y="0"/>
                </a:lnTo>
                <a:lnTo>
                  <a:pt x="8610743" y="4746672"/>
                </a:lnTo>
                <a:lnTo>
                  <a:pt x="0" y="4746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9259"/>
            <a:ext cx="12365595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Reproducing MEDCOD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8362"/>
            <a:ext cx="16027976" cy="63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9"/>
              </a:lnSpc>
              <a:spcBef>
                <a:spcPct val="0"/>
              </a:spcBef>
            </a:pPr>
            <a:r>
              <a:rPr lang="en-US" sz="1917" spc="1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MEDCOD is</a:t>
            </a:r>
            <a:r>
              <a:rPr lang="en-US" sz="1917" spc="11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Medically-Accurate, Emotive, Diverse, and Controllable Dialog system with a unique approach to the natural language generator module.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038474" cy="10287000"/>
          </a:xfrm>
          <a:custGeom>
            <a:avLst/>
            <a:gdLst/>
            <a:ahLst/>
            <a:cxnLst/>
            <a:rect r="r" b="b" t="t" l="l"/>
            <a:pathLst>
              <a:path h="10287000" w="7038474">
                <a:moveTo>
                  <a:pt x="0" y="0"/>
                </a:moveTo>
                <a:lnTo>
                  <a:pt x="7038474" y="0"/>
                </a:lnTo>
                <a:lnTo>
                  <a:pt x="70384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038474" cy="10287000"/>
            <a:chOff x="0" y="0"/>
            <a:chExt cx="185375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5375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53754">
                  <a:moveTo>
                    <a:pt x="0" y="0"/>
                  </a:moveTo>
                  <a:lnTo>
                    <a:pt x="1853754" y="0"/>
                  </a:lnTo>
                  <a:lnTo>
                    <a:pt x="185375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5375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291654" y="950952"/>
            <a:ext cx="9742084" cy="214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&amp; Limitations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67702" y="3531730"/>
            <a:ext cx="9566036" cy="546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b="true" sz="2301" spc="1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Abs</a:t>
            </a: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ence of proprietary annotated datasets</a:t>
            </a:r>
          </a:p>
          <a:p>
            <a:pPr algn="l" marL="993918" indent="-331306" lvl="2">
              <a:lnSpc>
                <a:spcPts val="3107"/>
              </a:lnSpc>
              <a:buFont typeface="Arial"/>
              <a:buChar char="⚬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Constr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ained to synthetic datasets, leading to reduced domain specificity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Scar</a:t>
            </a: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city of high-quality medical dialogue annotations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 marL="993918" indent="-331306" lvl="2">
              <a:lnSpc>
                <a:spcPts val="3107"/>
              </a:lnSpc>
              <a:buFont typeface="Arial"/>
              <a:buChar char="⚬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ecessitated synthetic data generation and augmentation strategies to enrich training signals.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Lim</a:t>
            </a: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ited computational capacity for model training</a:t>
            </a:r>
          </a:p>
          <a:p>
            <a:pPr algn="l" marL="993918" indent="-331306" lvl="2">
              <a:lnSpc>
                <a:spcPts val="3107"/>
              </a:lnSpc>
              <a:buFont typeface="Arial"/>
              <a:buChar char="⚬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nly limited GPU compute support through Google Colab.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</a:t>
            </a:r>
            <a:r>
              <a:rPr lang="en-US" b="true" sz="2301" spc="13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ability to replicate expert-driven evaluation pipeline</a:t>
            </a:r>
          </a:p>
          <a:p>
            <a:pPr algn="l" marL="993918" indent="-331306" lvl="2">
              <a:lnSpc>
                <a:spcPts val="3107"/>
              </a:lnSpc>
              <a:buFont typeface="Arial"/>
              <a:buChar char="⚬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epended on heuristic metrics and user feedback, limiting rigorous validation of empathy and medical accuracy.</a:t>
            </a:r>
          </a:p>
          <a:p>
            <a:pPr algn="l" marL="0" indent="0" lvl="0">
              <a:lnSpc>
                <a:spcPts val="31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3731" y="5942831"/>
            <a:ext cx="8115300" cy="4083577"/>
          </a:xfrm>
          <a:custGeom>
            <a:avLst/>
            <a:gdLst/>
            <a:ahLst/>
            <a:cxnLst/>
            <a:rect r="r" b="b" t="t" l="l"/>
            <a:pathLst>
              <a:path h="4083577" w="8115300">
                <a:moveTo>
                  <a:pt x="0" y="0"/>
                </a:moveTo>
                <a:lnTo>
                  <a:pt x="8115300" y="0"/>
                </a:lnTo>
                <a:lnTo>
                  <a:pt x="8115300" y="4083578"/>
                </a:lnTo>
                <a:lnTo>
                  <a:pt x="0" y="4083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1924" y="5761454"/>
            <a:ext cx="8598857" cy="4264954"/>
          </a:xfrm>
          <a:custGeom>
            <a:avLst/>
            <a:gdLst/>
            <a:ahLst/>
            <a:cxnLst/>
            <a:rect r="r" b="b" t="t" l="l"/>
            <a:pathLst>
              <a:path h="4264954" w="8598857">
                <a:moveTo>
                  <a:pt x="0" y="0"/>
                </a:moveTo>
                <a:lnTo>
                  <a:pt x="8598857" y="0"/>
                </a:lnTo>
                <a:lnTo>
                  <a:pt x="8598857" y="4264955"/>
                </a:lnTo>
                <a:lnTo>
                  <a:pt x="0" y="4264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37231" y="1534313"/>
            <a:ext cx="14249387" cy="4227141"/>
          </a:xfrm>
          <a:custGeom>
            <a:avLst/>
            <a:gdLst/>
            <a:ahLst/>
            <a:cxnLst/>
            <a:rect r="r" b="b" t="t" l="l"/>
            <a:pathLst>
              <a:path h="4227141" w="14249387">
                <a:moveTo>
                  <a:pt x="0" y="0"/>
                </a:moveTo>
                <a:lnTo>
                  <a:pt x="14249386" y="0"/>
                </a:lnTo>
                <a:lnTo>
                  <a:pt x="14249386" y="4227141"/>
                </a:lnTo>
                <a:lnTo>
                  <a:pt x="0" y="4227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3731" y="252781"/>
            <a:ext cx="16014505" cy="128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2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Implemented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8798" y="2697161"/>
            <a:ext cx="4892678" cy="48926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206499" y="1028700"/>
            <a:ext cx="1463216" cy="14632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673676" y="2933726"/>
            <a:ext cx="1463216" cy="146321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67318" y="5927221"/>
            <a:ext cx="1463216" cy="14632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28119" y="1639405"/>
            <a:ext cx="1463216" cy="14632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961956" y="5566599"/>
            <a:ext cx="2645763" cy="582575"/>
            <a:chOff x="0" y="0"/>
            <a:chExt cx="696826" cy="1534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6826" cy="153435"/>
            </a:xfrm>
            <a:custGeom>
              <a:avLst/>
              <a:gdLst/>
              <a:ahLst/>
              <a:cxnLst/>
              <a:rect r="r" b="b" t="t" l="l"/>
              <a:pathLst>
                <a:path h="153435" w="696826">
                  <a:moveTo>
                    <a:pt x="76718" y="0"/>
                  </a:moveTo>
                  <a:lnTo>
                    <a:pt x="620109" y="0"/>
                  </a:lnTo>
                  <a:cubicBezTo>
                    <a:pt x="640456" y="0"/>
                    <a:pt x="659969" y="8083"/>
                    <a:pt x="674356" y="22470"/>
                  </a:cubicBezTo>
                  <a:cubicBezTo>
                    <a:pt x="688744" y="36857"/>
                    <a:pt x="696826" y="56371"/>
                    <a:pt x="696826" y="76718"/>
                  </a:cubicBezTo>
                  <a:lnTo>
                    <a:pt x="696826" y="76718"/>
                  </a:lnTo>
                  <a:cubicBezTo>
                    <a:pt x="696826" y="97064"/>
                    <a:pt x="688744" y="116578"/>
                    <a:pt x="674356" y="130965"/>
                  </a:cubicBezTo>
                  <a:cubicBezTo>
                    <a:pt x="659969" y="145353"/>
                    <a:pt x="640456" y="153435"/>
                    <a:pt x="620109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96826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478439" y="1300640"/>
            <a:ext cx="919336" cy="919336"/>
          </a:xfrm>
          <a:custGeom>
            <a:avLst/>
            <a:gdLst/>
            <a:ahLst/>
            <a:cxnLst/>
            <a:rect r="r" b="b" t="t" l="l"/>
            <a:pathLst>
              <a:path h="919336" w="919336">
                <a:moveTo>
                  <a:pt x="0" y="0"/>
                </a:moveTo>
                <a:lnTo>
                  <a:pt x="919336" y="0"/>
                </a:lnTo>
                <a:lnTo>
                  <a:pt x="919336" y="919336"/>
                </a:lnTo>
                <a:lnTo>
                  <a:pt x="0" y="91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946030" y="5566599"/>
            <a:ext cx="2620329" cy="582575"/>
            <a:chOff x="0" y="0"/>
            <a:chExt cx="690128" cy="1534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0128" cy="153435"/>
            </a:xfrm>
            <a:custGeom>
              <a:avLst/>
              <a:gdLst/>
              <a:ahLst/>
              <a:cxnLst/>
              <a:rect r="r" b="b" t="t" l="l"/>
              <a:pathLst>
                <a:path h="153435" w="690128">
                  <a:moveTo>
                    <a:pt x="76718" y="0"/>
                  </a:moveTo>
                  <a:lnTo>
                    <a:pt x="613410" y="0"/>
                  </a:lnTo>
                  <a:cubicBezTo>
                    <a:pt x="633757" y="0"/>
                    <a:pt x="653270" y="8083"/>
                    <a:pt x="667658" y="22470"/>
                  </a:cubicBezTo>
                  <a:cubicBezTo>
                    <a:pt x="682045" y="36857"/>
                    <a:pt x="690128" y="56371"/>
                    <a:pt x="690128" y="76718"/>
                  </a:cubicBezTo>
                  <a:lnTo>
                    <a:pt x="690128" y="76718"/>
                  </a:lnTo>
                  <a:cubicBezTo>
                    <a:pt x="690128" y="97064"/>
                    <a:pt x="682045" y="116578"/>
                    <a:pt x="667658" y="130965"/>
                  </a:cubicBezTo>
                  <a:cubicBezTo>
                    <a:pt x="653270" y="145353"/>
                    <a:pt x="633757" y="153435"/>
                    <a:pt x="61341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90128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5878697" y="3252681"/>
            <a:ext cx="1053176" cy="825307"/>
          </a:xfrm>
          <a:custGeom>
            <a:avLst/>
            <a:gdLst/>
            <a:ahLst/>
            <a:cxnLst/>
            <a:rect r="r" b="b" t="t" l="l"/>
            <a:pathLst>
              <a:path h="825307" w="1053176">
                <a:moveTo>
                  <a:pt x="0" y="0"/>
                </a:moveTo>
                <a:lnTo>
                  <a:pt x="1053175" y="0"/>
                </a:lnTo>
                <a:lnTo>
                  <a:pt x="1053175" y="825306"/>
                </a:lnTo>
                <a:lnTo>
                  <a:pt x="0" y="8253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865575" y="6230993"/>
            <a:ext cx="866702" cy="855671"/>
          </a:xfrm>
          <a:custGeom>
            <a:avLst/>
            <a:gdLst/>
            <a:ahLst/>
            <a:cxnLst/>
            <a:rect r="r" b="b" t="t" l="l"/>
            <a:pathLst>
              <a:path h="855671" w="866702">
                <a:moveTo>
                  <a:pt x="0" y="0"/>
                </a:moveTo>
                <a:lnTo>
                  <a:pt x="866703" y="0"/>
                </a:lnTo>
                <a:lnTo>
                  <a:pt x="866703" y="855671"/>
                </a:lnTo>
                <a:lnTo>
                  <a:pt x="0" y="855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83085" y="1921236"/>
            <a:ext cx="953286" cy="899555"/>
          </a:xfrm>
          <a:custGeom>
            <a:avLst/>
            <a:gdLst/>
            <a:ahLst/>
            <a:cxnLst/>
            <a:rect r="r" b="b" t="t" l="l"/>
            <a:pathLst>
              <a:path h="899555" w="953286">
                <a:moveTo>
                  <a:pt x="0" y="0"/>
                </a:moveTo>
                <a:lnTo>
                  <a:pt x="953285" y="0"/>
                </a:lnTo>
                <a:lnTo>
                  <a:pt x="953285" y="899555"/>
                </a:lnTo>
                <a:lnTo>
                  <a:pt x="0" y="899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3716817"/>
            <a:ext cx="8537476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Demo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63669" y="5703099"/>
            <a:ext cx="1642337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 u="sng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  <a:hlinkClick r:id="rId11" tooltip="http://localhost:5000/v1"/>
              </a:rPr>
              <a:t>Playground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39853" y="5703080"/>
            <a:ext cx="2032682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 u="sng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  <a:hlinkClick r:id="rId12" tooltip="https://github.com/chihnara/empathetic-medchat"/>
              </a:rPr>
              <a:t>Service Repo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315" y="2162970"/>
            <a:ext cx="8310782" cy="7095330"/>
          </a:xfrm>
          <a:custGeom>
            <a:avLst/>
            <a:gdLst/>
            <a:ahLst/>
            <a:cxnLst/>
            <a:rect r="r" b="b" t="t" l="l"/>
            <a:pathLst>
              <a:path h="7095330" w="8310782">
                <a:moveTo>
                  <a:pt x="0" y="0"/>
                </a:moveTo>
                <a:lnTo>
                  <a:pt x="8310782" y="0"/>
                </a:lnTo>
                <a:lnTo>
                  <a:pt x="8310782" y="7095330"/>
                </a:lnTo>
                <a:lnTo>
                  <a:pt x="0" y="7095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28338" y="1545489"/>
            <a:ext cx="5410789" cy="4169494"/>
          </a:xfrm>
          <a:custGeom>
            <a:avLst/>
            <a:gdLst/>
            <a:ahLst/>
            <a:cxnLst/>
            <a:rect r="r" b="b" t="t" l="l"/>
            <a:pathLst>
              <a:path h="4169494" w="5410789">
                <a:moveTo>
                  <a:pt x="0" y="0"/>
                </a:moveTo>
                <a:lnTo>
                  <a:pt x="5410789" y="0"/>
                </a:lnTo>
                <a:lnTo>
                  <a:pt x="5410789" y="4169495"/>
                </a:lnTo>
                <a:lnTo>
                  <a:pt x="0" y="4169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591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62960" y="5811847"/>
            <a:ext cx="5141546" cy="4044683"/>
          </a:xfrm>
          <a:custGeom>
            <a:avLst/>
            <a:gdLst/>
            <a:ahLst/>
            <a:cxnLst/>
            <a:rect r="r" b="b" t="t" l="l"/>
            <a:pathLst>
              <a:path h="4044683" w="5141546">
                <a:moveTo>
                  <a:pt x="0" y="0"/>
                </a:moveTo>
                <a:lnTo>
                  <a:pt x="5141546" y="0"/>
                </a:lnTo>
                <a:lnTo>
                  <a:pt x="5141546" y="4044683"/>
                </a:lnTo>
                <a:lnTo>
                  <a:pt x="0" y="404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00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2365" y="536447"/>
            <a:ext cx="17023269" cy="9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5"/>
              </a:lnSpc>
            </a:pPr>
            <a:r>
              <a:rPr lang="en-US" b="true" sz="65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Evaluation(w/ baseline)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7462" y="1886021"/>
            <a:ext cx="4077150" cy="3952439"/>
          </a:xfrm>
          <a:custGeom>
            <a:avLst/>
            <a:gdLst/>
            <a:ahLst/>
            <a:cxnLst/>
            <a:rect r="r" b="b" t="t" l="l"/>
            <a:pathLst>
              <a:path h="3952439" w="4077150">
                <a:moveTo>
                  <a:pt x="0" y="0"/>
                </a:moveTo>
                <a:lnTo>
                  <a:pt x="4077149" y="0"/>
                </a:lnTo>
                <a:lnTo>
                  <a:pt x="4077149" y="3952439"/>
                </a:lnTo>
                <a:lnTo>
                  <a:pt x="0" y="3952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75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40921" y="1598668"/>
            <a:ext cx="9184400" cy="4527144"/>
          </a:xfrm>
          <a:custGeom>
            <a:avLst/>
            <a:gdLst/>
            <a:ahLst/>
            <a:cxnLst/>
            <a:rect r="r" b="b" t="t" l="l"/>
            <a:pathLst>
              <a:path h="4527144" w="9184400">
                <a:moveTo>
                  <a:pt x="0" y="0"/>
                </a:moveTo>
                <a:lnTo>
                  <a:pt x="9184400" y="0"/>
                </a:lnTo>
                <a:lnTo>
                  <a:pt x="9184400" y="4527144"/>
                </a:lnTo>
                <a:lnTo>
                  <a:pt x="0" y="4527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31668" y="6178991"/>
            <a:ext cx="4138203" cy="3952439"/>
          </a:xfrm>
          <a:custGeom>
            <a:avLst/>
            <a:gdLst/>
            <a:ahLst/>
            <a:cxnLst/>
            <a:rect r="r" b="b" t="t" l="l"/>
            <a:pathLst>
              <a:path h="3952439" w="4138203">
                <a:moveTo>
                  <a:pt x="0" y="0"/>
                </a:moveTo>
                <a:lnTo>
                  <a:pt x="4138202" y="0"/>
                </a:lnTo>
                <a:lnTo>
                  <a:pt x="4138202" y="3952439"/>
                </a:lnTo>
                <a:lnTo>
                  <a:pt x="0" y="3952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298" t="0" r="-9582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36566" y="6178991"/>
            <a:ext cx="4047039" cy="3952439"/>
          </a:xfrm>
          <a:custGeom>
            <a:avLst/>
            <a:gdLst/>
            <a:ahLst/>
            <a:cxnLst/>
            <a:rect r="r" b="b" t="t" l="l"/>
            <a:pathLst>
              <a:path h="3952439" w="4047039">
                <a:moveTo>
                  <a:pt x="0" y="0"/>
                </a:moveTo>
                <a:lnTo>
                  <a:pt x="4047039" y="0"/>
                </a:lnTo>
                <a:lnTo>
                  <a:pt x="4047039" y="3952439"/>
                </a:lnTo>
                <a:lnTo>
                  <a:pt x="0" y="3952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731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2616" y="681955"/>
            <a:ext cx="15412705" cy="91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2"/>
              </a:lnSpc>
            </a:pPr>
            <a:r>
              <a:rPr lang="en-US" b="true" sz="6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Evaluation(V1 vs. V2)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038474" cy="10287000"/>
          </a:xfrm>
          <a:custGeom>
            <a:avLst/>
            <a:gdLst/>
            <a:ahLst/>
            <a:cxnLst/>
            <a:rect r="r" b="b" t="t" l="l"/>
            <a:pathLst>
              <a:path h="10287000" w="7038474">
                <a:moveTo>
                  <a:pt x="0" y="0"/>
                </a:moveTo>
                <a:lnTo>
                  <a:pt x="7038474" y="0"/>
                </a:lnTo>
                <a:lnTo>
                  <a:pt x="70384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79678" y="1405433"/>
            <a:ext cx="9742084" cy="114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67702" y="3060716"/>
            <a:ext cx="9566036" cy="468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Modular, two-version architecture enabled scalable development, b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alancing complexity with incremental feature upgrades.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Leveraged data augmentation to overcome limited ac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cess to propr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ietary, annotated medical dialogues.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Optimised for low-r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esource environments.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Evaluation rel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on qualitative feedback and automated metrics, trading off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depth for practical deploy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ability.</a:t>
            </a:r>
          </a:p>
          <a:p>
            <a:pPr algn="l" marL="496959" indent="-248480" lvl="1">
              <a:lnSpc>
                <a:spcPts val="3107"/>
              </a:lnSpc>
              <a:buAutoNum type="arabicPeriod" startAt="1"/>
            </a:pP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work: Improve long-rang</a:t>
            </a:r>
            <a:r>
              <a:rPr lang="en-US" sz="2301" spc="13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context tracking and emotion modeling through fine-tuned transformer-based architectures.</a:t>
            </a:r>
          </a:p>
          <a:p>
            <a:pPr algn="l" marL="0" indent="0" lvl="0">
              <a:lnSpc>
                <a:spcPts val="3107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7038474" cy="10287000"/>
            <a:chOff x="0" y="0"/>
            <a:chExt cx="185375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375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53754">
                  <a:moveTo>
                    <a:pt x="0" y="0"/>
                  </a:moveTo>
                  <a:lnTo>
                    <a:pt x="1853754" y="0"/>
                  </a:lnTo>
                  <a:lnTo>
                    <a:pt x="185375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5375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65405" y="6499138"/>
            <a:ext cx="6617965" cy="2127812"/>
            <a:chOff x="0" y="0"/>
            <a:chExt cx="1743003" cy="5604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43003" cy="560412"/>
            </a:xfrm>
            <a:custGeom>
              <a:avLst/>
              <a:gdLst/>
              <a:ahLst/>
              <a:cxnLst/>
              <a:rect r="r" b="b" t="t" l="l"/>
              <a:pathLst>
                <a:path h="560412" w="1743003">
                  <a:moveTo>
                    <a:pt x="0" y="0"/>
                  </a:moveTo>
                  <a:lnTo>
                    <a:pt x="1743003" y="0"/>
                  </a:lnTo>
                  <a:lnTo>
                    <a:pt x="1743003" y="560412"/>
                  </a:lnTo>
                  <a:lnTo>
                    <a:pt x="0" y="560412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43003" cy="598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65405" y="6652961"/>
            <a:ext cx="6617965" cy="219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Asmita Chihnara(asmitac2)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Tithi Sreemany(tithis2)</a:t>
            </a:r>
          </a:p>
          <a:p>
            <a:pPr algn="ctr">
              <a:lnSpc>
                <a:spcPts val="344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DAGmT9eNIZI</dc:identifier>
  <dcterms:modified xsi:type="dcterms:W3CDTF">2011-08-01T06:04:30Z</dcterms:modified>
  <cp:revision>1</cp:revision>
  <dc:title>medcod</dc:title>
</cp:coreProperties>
</file>