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93" r:id="rId3"/>
    <p:sldId id="294" r:id="rId4"/>
    <p:sldId id="295" r:id="rId5"/>
    <p:sldId id="279" r:id="rId6"/>
    <p:sldId id="280" r:id="rId7"/>
    <p:sldId id="281" r:id="rId8"/>
    <p:sldId id="282" r:id="rId9"/>
    <p:sldId id="283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7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98716-7DB2-4D50-BDF0-72B075E177C7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119C4-C398-4BC8-BC13-C06BC58509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3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 L University, BES-I,   Problem Solving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96553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0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2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1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91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4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3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1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7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9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14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7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0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altLang="en-AU" dirty="0"/>
              <a:t>Classes, Objects</a:t>
            </a:r>
            <a:r>
              <a:rPr lang="en-US" altLang="en-AU" dirty="0"/>
              <a:t> and Access </a:t>
            </a:r>
            <a:r>
              <a:rPr lang="en-US" altLang="en-AU" dirty="0" err="1"/>
              <a:t>Specifiers</a:t>
            </a:r>
            <a:r>
              <a:rPr lang="en-US" altLang="en-AU" dirty="0"/>
              <a:t> </a:t>
            </a:r>
            <a:r>
              <a:rPr lang="en-AU" altLang="en-AU" dirty="0"/>
              <a:t>in</a:t>
            </a:r>
            <a:r>
              <a:rPr lang="en-US" altLang="en-AU" dirty="0"/>
              <a:t> </a:t>
            </a:r>
            <a:r>
              <a:rPr lang="en-AU" altLang="en-AU"/>
              <a:t>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85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2CB-ABE4-4D5E-B9C7-DE29EAFA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84" y="292146"/>
            <a:ext cx="3420438" cy="1128068"/>
          </a:xfrm>
        </p:spPr>
        <p:txBody>
          <a:bodyPr anchor="ctr"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in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D82B1-2F17-4353-A856-CD034329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18" y="1907323"/>
            <a:ext cx="3703413" cy="4063261"/>
          </a:xfrm>
        </p:spPr>
        <p:txBody>
          <a:bodyPr anchor="ctr">
            <a:normAutofit/>
          </a:bodyPr>
          <a:lstStyle/>
          <a:p>
            <a:pPr algn="just"/>
            <a:r>
              <a:rPr lang="en-GB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is a basic building block of  an OOP language. 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</a:t>
            </a:r>
            <a:r>
              <a:rPr lang="en-I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object by creating an </a:t>
            </a:r>
            <a:r>
              <a:rPr lang="en-GB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 of a class</a:t>
            </a:r>
            <a:r>
              <a:rPr lang="en-GB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or </a:t>
            </a:r>
            <a:r>
              <a:rPr lang="en-GB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instantiating a class.</a:t>
            </a:r>
          </a:p>
          <a:p>
            <a:endParaRPr lang="en-GB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5BD8E-572A-4845-8FD8-554D5DE7F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" r="-2" b="5203"/>
          <a:stretch/>
        </p:blipFill>
        <p:spPr>
          <a:xfrm>
            <a:off x="4483341" y="1012874"/>
            <a:ext cx="3903858" cy="5045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3D218F-2B72-45D2-8E12-81AA5A3B39BD}"/>
              </a:ext>
            </a:extLst>
          </p:cNvPr>
          <p:cNvSpPr txBox="1"/>
          <p:nvPr/>
        </p:nvSpPr>
        <p:spPr>
          <a:xfrm>
            <a:off x="6435969" y="3938953"/>
            <a:ext cx="9665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370638"/>
            <a:ext cx="6172200" cy="411162"/>
          </a:xfrm>
        </p:spPr>
        <p:txBody>
          <a:bodyPr/>
          <a:lstStyle/>
          <a:p>
            <a:pPr>
              <a:defRPr/>
            </a:pPr>
            <a:r>
              <a:rPr lang="en-US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Computational Thinking for Object Oriented Design (CTOD)                             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660368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0C97-CC6A-4CD2-A4C5-52E1BA0D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6"/>
            <a:ext cx="7729890" cy="1325563"/>
          </a:xfrm>
        </p:spPr>
        <p:txBody>
          <a:bodyPr>
            <a:normAutofit/>
          </a:bodyPr>
          <a:lstStyle/>
          <a:p>
            <a:pPr algn="l"/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‘new’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A475-D51D-48BA-9E1E-2E258BEF9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92" y="2494450"/>
            <a:ext cx="7052484" cy="436355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create an object or instance of the class</a:t>
            </a:r>
          </a:p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allocates memory (heap) for the newly created object and also returns the reference of that object to that memory. </a:t>
            </a:r>
          </a:p>
          <a:p>
            <a:pPr marL="0" indent="0">
              <a:buNone/>
            </a:pP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370638"/>
            <a:ext cx="6172200" cy="411162"/>
          </a:xfrm>
        </p:spPr>
        <p:txBody>
          <a:bodyPr/>
          <a:lstStyle/>
          <a:p>
            <a:pPr>
              <a:defRPr/>
            </a:pPr>
            <a:r>
              <a:rPr lang="en-US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Computational Thinking for Object Oriented Design (CTOD)                             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1127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0408-0438-46F2-8BF8-F5367C6E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CAD9-57E7-4ED0-8F71-FD6F5699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objects reside in an area called the heap. </a:t>
            </a:r>
          </a:p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heap is created when the JVM starts up and may increase or decrease in size while the application runs.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370638"/>
            <a:ext cx="6172200" cy="411162"/>
          </a:xfrm>
        </p:spPr>
        <p:txBody>
          <a:bodyPr/>
          <a:lstStyle/>
          <a:p>
            <a:pPr>
              <a:defRPr/>
            </a:pPr>
            <a:r>
              <a:rPr lang="en-US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Computational Thinking for Object Oriented Design (CTOD)                             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1370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94861C-EEB8-4027-ACDD-7FACA67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8806"/>
            <a:ext cx="7391400" cy="144194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B0F0"/>
                </a:solidFill>
              </a:rPr>
            </a:br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GB" b="1" dirty="0">
                <a:solidFill>
                  <a:srgbClr val="00B0F0"/>
                </a:solidFill>
              </a:rPr>
              <a:t> </a:t>
            </a:r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creating an object:</a:t>
            </a:r>
            <a:b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22898C-37F2-4297-AD3E-A876AFA7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 objectName = new ClassName();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370638"/>
            <a:ext cx="6172200" cy="411162"/>
          </a:xfrm>
        </p:spPr>
        <p:txBody>
          <a:bodyPr/>
          <a:lstStyle/>
          <a:p>
            <a:pPr>
              <a:defRPr/>
            </a:pPr>
            <a:r>
              <a:rPr lang="en-US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Computational Thinking for Object Oriented Design (CTOD)                             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03382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8C5D-127E-47A6-AD65-C02425F3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999978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object using ‘new’ :</a:t>
            </a:r>
            <a:b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done in two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0958-C401-4015-B960-E3AEEF076D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arenR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 and instantiation in   single line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 a= new MyClass();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Only declarations doesn’t create objects.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B3C36-28EC-44D3-AA09-43526E6A02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Declaration of object , then instantiation in next line.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 a;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a=new MyClass();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370638"/>
            <a:ext cx="6172200" cy="411162"/>
          </a:xfrm>
        </p:spPr>
        <p:txBody>
          <a:bodyPr/>
          <a:lstStyle/>
          <a:p>
            <a:pPr>
              <a:defRPr/>
            </a:pPr>
            <a:r>
              <a:rPr lang="en-US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Computational Thinking for Object Oriented Design (CTOD)                             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590337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8E9B-05B2-4110-82E3-0336C32E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new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9D71-D9E2-46C2-988B-DAB0152ED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2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Student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GB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GB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Student </a:t>
            </a:r>
            <a:r>
              <a:rPr lang="en-GB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Student();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5F3753-5985-4264-9DB2-F4D2EC38A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0560" y="1631852"/>
            <a:ext cx="4504300" cy="3930748"/>
          </a:xfrm>
          <a:prstGeom prst="rect">
            <a:avLst/>
          </a:prstGeom>
          <a:noFill/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543E5E8-7680-4375-A981-1252C93F0AFD}"/>
              </a:ext>
            </a:extLst>
          </p:cNvPr>
          <p:cNvSpPr txBox="1">
            <a:spLocks/>
          </p:cNvSpPr>
          <p:nvPr/>
        </p:nvSpPr>
        <p:spPr>
          <a:xfrm>
            <a:off x="342900" y="6370638"/>
            <a:ext cx="6172200" cy="41116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KLEF                                      OOPS                                            BES-1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KLEF           Computational Thinking for Object Oriented Design (CTOD)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425184738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3B77-676B-4E21-A80B-712E46F4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object using ‘new’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F160-FDF4-4C19-ADD0-35A94096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9730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 a= new MyClass();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three actions: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declaration, </a:t>
            </a: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instantiation, and </a:t>
            </a: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initialization. 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01F1E9-DADB-4F2B-AB48-60B6C37AF8DF}"/>
              </a:ext>
            </a:extLst>
          </p:cNvPr>
          <p:cNvCxnSpPr/>
          <p:nvPr/>
        </p:nvCxnSpPr>
        <p:spPr>
          <a:xfrm>
            <a:off x="4248442" y="2411492"/>
            <a:ext cx="1434905" cy="13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40094E-9C83-4E21-944F-93DEBD4705AD}"/>
              </a:ext>
            </a:extLst>
          </p:cNvPr>
          <p:cNvSpPr txBox="1"/>
          <p:nvPr/>
        </p:nvSpPr>
        <p:spPr>
          <a:xfrm flipH="1">
            <a:off x="4571999" y="3694064"/>
            <a:ext cx="2222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‘a’ is  an object created of type MyClass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082D4-A361-4A6A-8E9B-3F69D520F76F}"/>
              </a:ext>
            </a:extLst>
          </p:cNvPr>
          <p:cNvCxnSpPr>
            <a:cxnSpLocks/>
          </p:cNvCxnSpPr>
          <p:nvPr/>
        </p:nvCxnSpPr>
        <p:spPr>
          <a:xfrm>
            <a:off x="4821702" y="2373807"/>
            <a:ext cx="2247314" cy="94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E4CEAB-DB09-414E-8E27-98C62E8D54C2}"/>
              </a:ext>
            </a:extLst>
          </p:cNvPr>
          <p:cNvSpPr txBox="1"/>
          <p:nvPr/>
        </p:nvSpPr>
        <p:spPr>
          <a:xfrm>
            <a:off x="7142871" y="2785403"/>
            <a:ext cx="17092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‘new’ operator instantiates the MyClass class (thereby creating a new MyClass object)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17B19-0C70-4B3A-918D-C59597CFEFB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908431" y="1938509"/>
            <a:ext cx="1308296" cy="2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734644-A098-4C29-827C-3E51A3B99CAA}"/>
              </a:ext>
            </a:extLst>
          </p:cNvPr>
          <p:cNvSpPr txBox="1"/>
          <p:nvPr/>
        </p:nvSpPr>
        <p:spPr>
          <a:xfrm>
            <a:off x="7216727" y="1364567"/>
            <a:ext cx="150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Initialising object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543E5E8-7680-4375-A981-1252C93F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370638"/>
            <a:ext cx="6172200" cy="411162"/>
          </a:xfrm>
        </p:spPr>
        <p:txBody>
          <a:bodyPr/>
          <a:lstStyle/>
          <a:p>
            <a:pPr>
              <a:defRPr/>
            </a:pPr>
            <a:r>
              <a:rPr lang="en-US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KLEF           Computational Thinking for Object Oriented Design (CTOD)                             BES-1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95326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328" y="190753"/>
            <a:ext cx="7982272" cy="429935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AU" sz="2800" b="1" u="sng" dirty="0"/>
              <a:t>Adding Fields: Class Circle with fields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316416" y="6364540"/>
            <a:ext cx="58246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0" fontAlgn="base" latinLnBrk="0" hangingPunct="0"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0" fontAlgn="base" latinLnBrk="0" hangingPunct="0"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0" fontAlgn="base" latinLnBrk="0" hangingPunct="0"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0" fontAlgn="base" latinLnBrk="0" hangingPunct="0"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fld id="{0A89EF02-86A1-439F-B018-421DF0B6B24A}" type="slidenum">
              <a:rPr lang="zh-CN" altLang="en-GB" sz="1400" smtClean="0">
                <a:latin typeface="Tahoma" pitchFamily="34" charset="0"/>
              </a:rPr>
              <a:pPr/>
              <a:t>17</a:t>
            </a:fld>
            <a:endParaRPr lang="en-GB" altLang="zh-CN" sz="1400" dirty="0">
              <a:latin typeface="Tahoma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3568" y="849000"/>
            <a:ext cx="6552728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AU" sz="2400" dirty="0">
                <a:latin typeface="Times" pitchFamily="18" charset="0"/>
              </a:rPr>
              <a:t>public class Circle {</a:t>
            </a:r>
          </a:p>
          <a:p>
            <a:r>
              <a:rPr lang="en-AU" altLang="en-AU" sz="2400" dirty="0">
                <a:latin typeface="Times" pitchFamily="18" charset="0"/>
              </a:rPr>
              <a:t>       </a:t>
            </a:r>
            <a:r>
              <a:rPr lang="en-AU" altLang="en-AU" sz="2400" dirty="0">
                <a:solidFill>
                  <a:schemeClr val="hlink"/>
                </a:solidFill>
                <a:latin typeface="Times" pitchFamily="18" charset="0"/>
              </a:rPr>
              <a:t>public double x, y;  // centre coordinate</a:t>
            </a:r>
          </a:p>
          <a:p>
            <a:r>
              <a:rPr lang="en-AU" altLang="en-AU" sz="2400" dirty="0">
                <a:solidFill>
                  <a:schemeClr val="hlink"/>
                </a:solidFill>
                <a:latin typeface="Times" pitchFamily="18" charset="0"/>
              </a:rPr>
              <a:t>       public double r;     //  radius of the circle</a:t>
            </a:r>
          </a:p>
          <a:p>
            <a:endParaRPr lang="en-AU" altLang="en-AU" sz="2400" dirty="0">
              <a:solidFill>
                <a:schemeClr val="hlink"/>
              </a:solidFill>
              <a:latin typeface="Times" pitchFamily="18" charset="0"/>
            </a:endParaRPr>
          </a:p>
          <a:p>
            <a:r>
              <a:rPr lang="en-AU" altLang="en-AU" sz="2400" dirty="0">
                <a:latin typeface="Times" pitchFamily="18" charset="0"/>
              </a:rPr>
              <a:t>}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2814390"/>
            <a:ext cx="9548812" cy="423856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2000" b="1" u="sng" dirty="0"/>
              <a:t>Adding Methods</a:t>
            </a:r>
          </a:p>
          <a:p>
            <a:pPr eaLnBrk="1" hangingPunct="1"/>
            <a:r>
              <a:rPr lang="en-US" altLang="en-US" sz="2000" dirty="0"/>
              <a:t>A method exposes the </a:t>
            </a:r>
            <a:r>
              <a:rPr lang="en-US" altLang="en-US" sz="2000" dirty="0" err="1"/>
              <a:t>behaviour</a:t>
            </a:r>
            <a:r>
              <a:rPr lang="en-US" altLang="en-US" sz="2000" dirty="0"/>
              <a:t> of an object just like a function.</a:t>
            </a:r>
          </a:p>
          <a:p>
            <a:pPr eaLnBrk="1" hangingPunct="1"/>
            <a:r>
              <a:rPr lang="en-US" altLang="en-US" sz="2000" dirty="0"/>
              <a:t>A class with only data fields has no </a:t>
            </a:r>
            <a:r>
              <a:rPr lang="en-US" altLang="en-US" sz="1600" dirty="0"/>
              <a:t>life</a:t>
            </a:r>
            <a:r>
              <a:rPr lang="en-US" altLang="en-US" sz="2000" dirty="0"/>
              <a:t>.</a:t>
            </a:r>
          </a:p>
          <a:p>
            <a:pPr eaLnBrk="1" hangingPunct="1"/>
            <a:r>
              <a:rPr lang="en-US" altLang="en-US" sz="2000" dirty="0"/>
              <a:t>Objects created by such a class cannot respond to any messages.</a:t>
            </a:r>
          </a:p>
          <a:p>
            <a:pPr eaLnBrk="1" hangingPunct="1"/>
            <a:r>
              <a:rPr lang="en-US" altLang="en-US" sz="2000" dirty="0"/>
              <a:t>Methods are declared inside the body of the class but immediately after the declaration of data fields.</a:t>
            </a:r>
          </a:p>
          <a:p>
            <a:pPr eaLnBrk="1" hangingPunct="1"/>
            <a:r>
              <a:rPr lang="en-US" altLang="en-US" sz="2000" dirty="0"/>
              <a:t>The general form of a method declaration is: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644008" y="5467603"/>
            <a:ext cx="33020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ahoma" pitchFamily="34" charset="0"/>
              </a:rPr>
              <a:t>type </a:t>
            </a:r>
            <a:r>
              <a:rPr lang="en-US" altLang="en-US" sz="1600" dirty="0" err="1">
                <a:latin typeface="Tahoma" pitchFamily="34" charset="0"/>
              </a:rPr>
              <a:t>MethodName</a:t>
            </a:r>
            <a:r>
              <a:rPr lang="en-US" altLang="en-US" sz="1600" dirty="0">
                <a:latin typeface="Tahoma" pitchFamily="34" charset="0"/>
              </a:rPr>
              <a:t> (parameter-list)</a:t>
            </a:r>
          </a:p>
          <a:p>
            <a:pPr eaLnBrk="1" hangingPunct="1"/>
            <a:r>
              <a:rPr lang="en-US" altLang="en-US" sz="1600" dirty="0">
                <a:latin typeface="Tahoma" pitchFamily="34" charset="0"/>
              </a:rPr>
              <a:t>{</a:t>
            </a:r>
          </a:p>
          <a:p>
            <a:pPr eaLnBrk="1" hangingPunct="1"/>
            <a:r>
              <a:rPr lang="en-US" altLang="en-US" sz="1600" dirty="0">
                <a:latin typeface="Tahoma" pitchFamily="34" charset="0"/>
              </a:rPr>
              <a:t>	Method-body;</a:t>
            </a:r>
          </a:p>
          <a:p>
            <a:pPr eaLnBrk="1" hangingPunct="1"/>
            <a:r>
              <a:rPr lang="en-US" altLang="en-US" sz="1600" dirty="0">
                <a:latin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69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51520" y="491480"/>
            <a:ext cx="8208912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AU" sz="2400" dirty="0">
                <a:latin typeface="Times New Roman" pitchFamily="18" charset="0"/>
              </a:rPr>
              <a:t>public class Circle {</a:t>
            </a:r>
          </a:p>
          <a:p>
            <a:endParaRPr lang="en-AU" altLang="en-AU" sz="2400" dirty="0">
              <a:latin typeface="Times New Roman" pitchFamily="18" charset="0"/>
            </a:endParaRPr>
          </a:p>
          <a:p>
            <a:r>
              <a:rPr lang="en-AU" altLang="en-AU" sz="2400" dirty="0">
                <a:latin typeface="Times New Roman" pitchFamily="18" charset="0"/>
              </a:rPr>
              <a:t>      public double x, y; // centre of the circle</a:t>
            </a:r>
          </a:p>
          <a:p>
            <a:r>
              <a:rPr lang="en-AU" altLang="en-AU" sz="2400" dirty="0">
                <a:latin typeface="Times New Roman" pitchFamily="18" charset="0"/>
              </a:rPr>
              <a:t>      public double r;    // radius of circle</a:t>
            </a:r>
          </a:p>
          <a:p>
            <a:endParaRPr lang="en-AU" altLang="en-AU" sz="2400" dirty="0">
              <a:latin typeface="Times New Roman" pitchFamily="18" charset="0"/>
            </a:endParaRPr>
          </a:p>
          <a:p>
            <a:r>
              <a:rPr lang="en-AU" altLang="en-AU" sz="2400" dirty="0">
                <a:latin typeface="Times New Roman" pitchFamily="18" charset="0"/>
              </a:rPr>
              <a:t>      //Methods to return circumference and area</a:t>
            </a:r>
          </a:p>
          <a:p>
            <a:r>
              <a:rPr lang="en-AU" altLang="en-AU" sz="2400" dirty="0">
                <a:latin typeface="Times New Roman" pitchFamily="18" charset="0"/>
              </a:rPr>
              <a:t>      </a:t>
            </a:r>
            <a:r>
              <a:rPr lang="en-AU" altLang="en-AU" sz="2400" dirty="0">
                <a:solidFill>
                  <a:schemeClr val="hlink"/>
                </a:solidFill>
                <a:latin typeface="Times New Roman" pitchFamily="18" charset="0"/>
              </a:rPr>
              <a:t>public double circumference() { </a:t>
            </a:r>
          </a:p>
          <a:p>
            <a:r>
              <a:rPr lang="en-AU" altLang="en-AU" sz="2400" dirty="0">
                <a:solidFill>
                  <a:schemeClr val="hlink"/>
                </a:solidFill>
                <a:latin typeface="Times New Roman" pitchFamily="18" charset="0"/>
              </a:rPr>
              <a:t>		return 2*3.14*r;</a:t>
            </a:r>
          </a:p>
          <a:p>
            <a:r>
              <a:rPr lang="en-AU" altLang="en-AU" sz="2400" dirty="0">
                <a:solidFill>
                  <a:schemeClr val="hlink"/>
                </a:solidFill>
                <a:latin typeface="Times New Roman" pitchFamily="18" charset="0"/>
              </a:rPr>
              <a:t>      }</a:t>
            </a:r>
          </a:p>
          <a:p>
            <a:r>
              <a:rPr lang="en-AU" altLang="en-AU" sz="2400" dirty="0">
                <a:solidFill>
                  <a:schemeClr val="hlink"/>
                </a:solidFill>
                <a:latin typeface="Times New Roman" pitchFamily="18" charset="0"/>
              </a:rPr>
              <a:t>      public double area() { </a:t>
            </a:r>
          </a:p>
          <a:p>
            <a:r>
              <a:rPr lang="en-AU" altLang="en-AU" sz="2400" dirty="0">
                <a:solidFill>
                  <a:schemeClr val="hlink"/>
                </a:solidFill>
                <a:latin typeface="Times New Roman" pitchFamily="18" charset="0"/>
              </a:rPr>
              <a:t>		return 3.14 * r * r; </a:t>
            </a:r>
          </a:p>
          <a:p>
            <a:r>
              <a:rPr lang="en-AU" altLang="en-AU" sz="2400" dirty="0">
                <a:solidFill>
                  <a:schemeClr val="hlink"/>
                </a:solidFill>
                <a:latin typeface="Times New Roman" pitchFamily="18" charset="0"/>
              </a:rPr>
              <a:t>     }</a:t>
            </a:r>
          </a:p>
          <a:p>
            <a:r>
              <a:rPr lang="en-AU" altLang="en-AU" sz="2400" dirty="0">
                <a:latin typeface="Times New Roman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29815"/>
            <a:ext cx="951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u="sng" dirty="0"/>
              <a:t>Creating a class </a:t>
            </a:r>
            <a:r>
              <a:rPr lang="en-IN" sz="2000" b="1" u="sng" dirty="0"/>
              <a:t>Circle</a:t>
            </a:r>
            <a:r>
              <a:rPr lang="en-IN" sz="2000" u="sng" dirty="0"/>
              <a:t> to calculate area and circumference of a circle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4470041" y="3336032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H="1">
            <a:off x="4622441" y="3945632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917841" y="3717032"/>
            <a:ext cx="1360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itchFamily="34" charset="0"/>
              </a:rPr>
              <a:t>Method Body</a:t>
            </a:r>
          </a:p>
        </p:txBody>
      </p:sp>
      <p:sp>
        <p:nvSpPr>
          <p:cNvPr id="18" name="Slide Number Placeholder 3"/>
          <p:cNvSpPr txBox="1">
            <a:spLocks/>
          </p:cNvSpPr>
          <p:nvPr/>
        </p:nvSpPr>
        <p:spPr bwMode="auto">
          <a:xfrm>
            <a:off x="8316416" y="6364540"/>
            <a:ext cx="58246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0" fontAlgn="base" latinLnBrk="0" hangingPunct="0"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0" fontAlgn="base" latinLnBrk="0" hangingPunct="0"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0" fontAlgn="base" latinLnBrk="0" hangingPunct="0"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0" fontAlgn="base" latinLnBrk="0" hangingPunct="0">
              <a:spcAft>
                <a:spcPct val="0"/>
              </a:spcAft>
              <a:buFont typeface="Arial" charset="0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fld id="{0A89EF02-86A1-439F-B018-421DF0B6B24A}" type="slidenum">
              <a:rPr lang="zh-CN" altLang="en-GB" sz="1400" smtClean="0">
                <a:latin typeface="Tahoma" pitchFamily="34" charset="0"/>
              </a:rPr>
              <a:pPr/>
              <a:t>18</a:t>
            </a:fld>
            <a:endParaRPr lang="en-GB" altLang="zh-CN" sz="1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14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716963" cy="381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en-AU" sz="2800" b="1" u="sng" dirty="0"/>
              <a:t>Data Abstraction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764704"/>
            <a:ext cx="8640960" cy="4456113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AU" sz="2400" dirty="0"/>
              <a:t>Declare the Circle class, have created a new data type – </a:t>
            </a:r>
            <a:r>
              <a:rPr lang="en-AU" altLang="en-AU" sz="2400" dirty="0">
                <a:solidFill>
                  <a:schemeClr val="hlink"/>
                </a:solidFill>
              </a:rPr>
              <a:t>Data Abstraction</a:t>
            </a:r>
          </a:p>
          <a:p>
            <a:pPr eaLnBrk="1" hangingPunct="1"/>
            <a:r>
              <a:rPr lang="en-AU" altLang="en-AU" sz="2400" dirty="0"/>
              <a:t>Can define variables (objects) of that type:</a:t>
            </a:r>
            <a:br>
              <a:rPr lang="en-AU" altLang="en-AU" sz="2400" dirty="0"/>
            </a:br>
            <a:r>
              <a:rPr lang="en-AU" altLang="en-AU" sz="2000" dirty="0">
                <a:latin typeface="Times New Roman" pitchFamily="18" charset="0"/>
              </a:rPr>
              <a:t>Circle  </a:t>
            </a:r>
            <a:r>
              <a:rPr lang="en-AU" altLang="en-AU" sz="2000" dirty="0" err="1">
                <a:latin typeface="Times New Roman" pitchFamily="18" charset="0"/>
              </a:rPr>
              <a:t>aCircle</a:t>
            </a:r>
            <a:r>
              <a:rPr lang="en-AU" altLang="en-AU" sz="2000" dirty="0">
                <a:latin typeface="Times New Roman" pitchFamily="18" charset="0"/>
              </a:rPr>
              <a:t>;   </a:t>
            </a:r>
          </a:p>
          <a:p>
            <a:r>
              <a:rPr lang="en-AU" altLang="en-AU" sz="2000" dirty="0">
                <a:latin typeface="Times New Roman" pitchFamily="18" charset="0"/>
              </a:rPr>
              <a:t>Circle  </a:t>
            </a:r>
            <a:r>
              <a:rPr lang="en-AU" altLang="en-AU" sz="2000" dirty="0" err="1">
                <a:latin typeface="Times New Roman" pitchFamily="18" charset="0"/>
              </a:rPr>
              <a:t>bCircle</a:t>
            </a:r>
            <a:r>
              <a:rPr lang="en-AU" altLang="en-AU" sz="2000" dirty="0">
                <a:latin typeface="Times New Roman" pitchFamily="18" charset="0"/>
              </a:rPr>
              <a:t>;   // </a:t>
            </a:r>
            <a:r>
              <a:rPr lang="en-AU" altLang="en-AU" sz="2000" dirty="0" err="1">
                <a:latin typeface="Times New Roman" pitchFamily="18" charset="0"/>
              </a:rPr>
              <a:t>aCircle</a:t>
            </a:r>
            <a:r>
              <a:rPr lang="en-AU" altLang="en-AU" sz="2000" dirty="0">
                <a:latin typeface="Times New Roman" pitchFamily="18" charset="0"/>
              </a:rPr>
              <a:t> and </a:t>
            </a:r>
            <a:r>
              <a:rPr lang="en-AU" altLang="en-AU" sz="2000" dirty="0" err="1">
                <a:latin typeface="Times New Roman" pitchFamily="18" charset="0"/>
              </a:rPr>
              <a:t>bCircle</a:t>
            </a:r>
            <a:r>
              <a:rPr lang="en-AU" altLang="en-AU" sz="2000" dirty="0">
                <a:latin typeface="Times New Roman" pitchFamily="18" charset="0"/>
              </a:rPr>
              <a:t> are objects of type Circle class Circle  </a:t>
            </a:r>
            <a:r>
              <a:rPr lang="en-AU" altLang="en-AU" sz="2000" dirty="0" err="1">
                <a:latin typeface="Times New Roman" pitchFamily="18" charset="0"/>
              </a:rPr>
              <a:t>bCircle</a:t>
            </a:r>
            <a:r>
              <a:rPr lang="en-AU" altLang="en-AU" sz="2000" dirty="0">
                <a:latin typeface="Times New Roman" pitchFamily="18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</a:pPr>
            <a:endParaRPr lang="en-AU" altLang="en-AU" sz="2000" dirty="0">
              <a:latin typeface="Times New Roman" pitchFamily="18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60432" y="6309320"/>
            <a:ext cx="43204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7ACB0C3-0A6A-42EE-A462-ED9216BD8726}" type="slidenum">
              <a:rPr lang="zh-CN" altLang="en-GB" sz="1400">
                <a:latin typeface="Tahoma" pitchFamily="34" charset="0"/>
              </a:rPr>
              <a:pPr/>
              <a:t>19</a:t>
            </a:fld>
            <a:endParaRPr lang="en-GB" altLang="zh-CN" sz="1400" dirty="0"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69459" y="2996952"/>
            <a:ext cx="864096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en-AU" sz="2400" dirty="0"/>
              <a:t> </a:t>
            </a:r>
            <a:r>
              <a:rPr lang="en-AU" altLang="en-AU" sz="2400" dirty="0" err="1"/>
              <a:t>aCircle</a:t>
            </a:r>
            <a:r>
              <a:rPr lang="en-AU" altLang="en-AU" sz="2400" dirty="0"/>
              <a:t>, </a:t>
            </a:r>
            <a:r>
              <a:rPr lang="en-AU" altLang="en-AU" sz="2400" dirty="0" err="1"/>
              <a:t>bCircle</a:t>
            </a:r>
            <a:r>
              <a:rPr lang="en-AU" altLang="en-AU" sz="2400" dirty="0"/>
              <a:t> simply refers to a Circle object, not an object itself. </a:t>
            </a:r>
          </a:p>
          <a:p>
            <a:pPr marL="0" indent="0">
              <a:buNone/>
            </a:pPr>
            <a:r>
              <a:rPr lang="en-GB" sz="2400" b="1" dirty="0"/>
              <a:t>new </a:t>
            </a:r>
            <a:r>
              <a:rPr lang="en-GB" sz="2400" dirty="0"/>
              <a:t>operator dynamically allocates memory for an object. It has this </a:t>
            </a:r>
            <a:r>
              <a:rPr lang="en-IN" sz="2400" dirty="0"/>
              <a:t>general form:</a:t>
            </a:r>
          </a:p>
          <a:p>
            <a:pPr marL="0" indent="0">
              <a:buNone/>
            </a:pPr>
            <a:r>
              <a:rPr lang="en-IN" sz="2400" i="1" dirty="0"/>
              <a:t>class-</a:t>
            </a:r>
            <a:r>
              <a:rPr lang="en-IN" sz="2400" i="1" dirty="0" err="1"/>
              <a:t>var</a:t>
            </a:r>
            <a:r>
              <a:rPr lang="en-IN" sz="2400" i="1" dirty="0"/>
              <a:t> </a:t>
            </a:r>
            <a:r>
              <a:rPr lang="en-IN" sz="2400" dirty="0"/>
              <a:t>= new </a:t>
            </a:r>
            <a:r>
              <a:rPr lang="en-IN" sz="2400" i="1" dirty="0" err="1"/>
              <a:t>classname</a:t>
            </a:r>
            <a:r>
              <a:rPr lang="en-IN" sz="2400" dirty="0"/>
              <a:t>( );</a:t>
            </a:r>
          </a:p>
          <a:p>
            <a:pPr marL="0" indent="0">
              <a:buNone/>
            </a:pPr>
            <a:endParaRPr lang="en-AU" altLang="en-AU" sz="2400" dirty="0"/>
          </a:p>
        </p:txBody>
      </p:sp>
    </p:spTree>
    <p:extLst>
      <p:ext uri="{BB962C8B-B14F-4D97-AF65-F5344CB8AC3E}">
        <p14:creationId xmlns:p14="http://schemas.microsoft.com/office/powerpoint/2010/main" val="25789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2" y="764704"/>
            <a:ext cx="7776864" cy="5472608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class </a:t>
            </a:r>
            <a:r>
              <a:rPr lang="en-US" altLang="en-US" sz="2000" dirty="0" err="1"/>
              <a:t>MyMain</a:t>
            </a:r>
            <a:endParaRPr lang="en-US" altLang="en-US" sz="20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{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       public static void main(String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[])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       {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               ---------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		---------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       }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}</a:t>
            </a:r>
          </a:p>
          <a:p>
            <a:pPr algn="just"/>
            <a:r>
              <a:rPr lang="en-GB" sz="2000" dirty="0"/>
              <a:t>All Java applications begin execution by calling </a:t>
            </a:r>
            <a:r>
              <a:rPr lang="en-GB" sz="2000" b="1" dirty="0"/>
              <a:t>main( )</a:t>
            </a:r>
            <a:r>
              <a:rPr lang="en-GB" sz="2000" dirty="0"/>
              <a:t>. </a:t>
            </a:r>
          </a:p>
          <a:p>
            <a:pPr algn="just"/>
            <a:r>
              <a:rPr lang="en-GB" sz="2000" dirty="0"/>
              <a:t>The </a:t>
            </a:r>
            <a:r>
              <a:rPr lang="en-GB" sz="2000" b="1" dirty="0"/>
              <a:t>public </a:t>
            </a:r>
            <a:r>
              <a:rPr lang="en-GB" sz="2000" dirty="0"/>
              <a:t>keyword is an </a:t>
            </a:r>
            <a:r>
              <a:rPr lang="en-GB" sz="2000" i="1" dirty="0"/>
              <a:t>access </a:t>
            </a:r>
            <a:r>
              <a:rPr lang="en-GB" sz="2000" i="1" dirty="0" err="1"/>
              <a:t>specifier</a:t>
            </a:r>
            <a:r>
              <a:rPr lang="en-GB" sz="2000" i="1" dirty="0"/>
              <a:t>, </a:t>
            </a:r>
            <a:r>
              <a:rPr lang="en-GB" sz="2000" dirty="0"/>
              <a:t>which allows the programmer to control the visibility of class members. </a:t>
            </a:r>
          </a:p>
          <a:p>
            <a:pPr algn="just"/>
            <a:r>
              <a:rPr lang="en-GB" sz="2000" dirty="0"/>
              <a:t>When a class member is preceded by </a:t>
            </a:r>
            <a:r>
              <a:rPr lang="en-GB" sz="2000" b="1" dirty="0"/>
              <a:t>public</a:t>
            </a:r>
            <a:r>
              <a:rPr lang="en-GB" sz="2000" dirty="0"/>
              <a:t>, then that member may be accessed by code outside the class in which it is declared. (The opposite of </a:t>
            </a:r>
            <a:r>
              <a:rPr lang="en-GB" sz="2000" b="1" dirty="0"/>
              <a:t>public </a:t>
            </a:r>
            <a:r>
              <a:rPr lang="en-GB" sz="2000" dirty="0"/>
              <a:t>is </a:t>
            </a:r>
            <a:r>
              <a:rPr lang="en-GB" sz="2000" b="1" dirty="0"/>
              <a:t>private</a:t>
            </a:r>
            <a:r>
              <a:rPr lang="en-GB" sz="2000" dirty="0"/>
              <a:t>, which prevents a member from being used by code defined outside of its class.)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60432" y="6262085"/>
            <a:ext cx="5109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CB9A407-3FB7-429E-8289-231916CB5E4F}" type="slidenum">
              <a:rPr lang="zh-CN" altLang="en-GB" sz="1400">
                <a:latin typeface="Tahoma" pitchFamily="34" charset="0"/>
              </a:rPr>
              <a:pPr/>
              <a:t>2</a:t>
            </a:fld>
            <a:endParaRPr lang="en-GB" altLang="zh-CN" sz="1400" dirty="0">
              <a:latin typeface="Tahoma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38200" y="55409"/>
            <a:ext cx="7560840" cy="4212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AU" sz="2400" b="1" u="sng" dirty="0"/>
              <a:t>Examining each part of the main() statement</a:t>
            </a:r>
          </a:p>
        </p:txBody>
      </p:sp>
    </p:spTree>
    <p:extLst>
      <p:ext uri="{BB962C8B-B14F-4D97-AF65-F5344CB8AC3E}">
        <p14:creationId xmlns:p14="http://schemas.microsoft.com/office/powerpoint/2010/main" val="725468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244408" y="6309320"/>
            <a:ext cx="43204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97ACB0C3-0A6A-42EE-A462-ED9216BD8726}" type="slidenum">
              <a:rPr lang="zh-CN" altLang="en-GB" sz="1400">
                <a:latin typeface="Tahoma" pitchFamily="34" charset="0"/>
              </a:rPr>
              <a:pPr/>
              <a:t>20</a:t>
            </a:fld>
            <a:endParaRPr lang="en-GB" altLang="zh-CN" sz="1400" dirty="0"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95536" y="2780928"/>
            <a:ext cx="8640960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altLang="en-AU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99970" y="515555"/>
            <a:ext cx="1208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dirty="0" err="1">
                <a:latin typeface="Times New Roman" pitchFamily="18" charset="0"/>
              </a:rPr>
              <a:t>aCircle</a:t>
            </a:r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90482" y="1342642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842882" y="1799842"/>
            <a:ext cx="228600" cy="6858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95082" y="3171442"/>
            <a:ext cx="3992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hlink"/>
                </a:solidFill>
                <a:latin typeface="Tahoma" pitchFamily="34" charset="0"/>
              </a:rPr>
              <a:t>Points to nothing (Null Reference)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186282" y="537780"/>
            <a:ext cx="1228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imes New Roman" pitchFamily="18" charset="0"/>
              </a:rPr>
              <a:t>bCircle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6640307" y="1822067"/>
            <a:ext cx="228600" cy="6858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967082" y="3171442"/>
            <a:ext cx="3992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hlink"/>
                </a:solidFill>
                <a:latin typeface="Tahoma" pitchFamily="34" charset="0"/>
              </a:rPr>
              <a:t>Points to nothing (Null Reference)</a:t>
            </a:r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6602207" y="1441067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309482" y="2561842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null</a:t>
            </a: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6033882" y="2561842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7345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164288" cy="504056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AU" sz="3200" b="1" u="sng" dirty="0"/>
              <a:t>Creating objects of a class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0" y="814557"/>
            <a:ext cx="8892480" cy="4351338"/>
          </a:xfrm>
        </p:spPr>
        <p:txBody>
          <a:bodyPr/>
          <a:lstStyle/>
          <a:p>
            <a:r>
              <a:rPr lang="en-AU" altLang="en-AU" sz="2800" dirty="0"/>
              <a:t>Objects are created dynamically using the </a:t>
            </a:r>
            <a:r>
              <a:rPr lang="en-AU" altLang="en-AU" sz="2800" i="1" dirty="0">
                <a:solidFill>
                  <a:srgbClr val="FC0128"/>
                </a:solidFill>
              </a:rPr>
              <a:t>new</a:t>
            </a:r>
            <a:r>
              <a:rPr lang="en-AU" altLang="en-AU" sz="2800" dirty="0"/>
              <a:t> keyword.</a:t>
            </a:r>
          </a:p>
          <a:p>
            <a:r>
              <a:rPr lang="en-AU" altLang="en-AU" sz="2800" dirty="0" err="1"/>
              <a:t>aCircle</a:t>
            </a:r>
            <a:r>
              <a:rPr lang="en-AU" altLang="en-AU" sz="2800" dirty="0"/>
              <a:t> and </a:t>
            </a:r>
            <a:r>
              <a:rPr lang="en-AU" altLang="en-AU" sz="2800" dirty="0" err="1"/>
              <a:t>bCircle</a:t>
            </a:r>
            <a:r>
              <a:rPr lang="en-AU" altLang="en-AU" sz="2800" dirty="0"/>
              <a:t> refer to Circle objects</a:t>
            </a:r>
          </a:p>
          <a:p>
            <a:pPr eaLnBrk="1" hangingPunct="1"/>
            <a:endParaRPr lang="en-AU" altLang="en-AU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244408" y="6309320"/>
            <a:ext cx="646264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837EF0A-D39E-4305-9D4A-3A7F73DC6212}" type="slidenum">
              <a:rPr lang="zh-CN" altLang="en-GB" sz="1400">
                <a:latin typeface="Tahoma" pitchFamily="34" charset="0"/>
              </a:rPr>
              <a:pPr/>
              <a:t>21</a:t>
            </a:fld>
            <a:endParaRPr lang="en-GB" altLang="zh-CN" sz="1400" dirty="0">
              <a:latin typeface="Tahoma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768976" y="2027153"/>
            <a:ext cx="38862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AU" sz="2400" dirty="0" err="1">
                <a:latin typeface="Times" pitchFamily="18" charset="0"/>
              </a:rPr>
              <a:t>bCircle</a:t>
            </a:r>
            <a:r>
              <a:rPr lang="en-AU" altLang="en-AU" sz="2400" dirty="0">
                <a:latin typeface="Times" pitchFamily="18" charset="0"/>
              </a:rPr>
              <a:t> = new Circle() </a:t>
            </a:r>
            <a:r>
              <a:rPr lang="en-AU" altLang="en-AU" sz="2400" dirty="0">
                <a:latin typeface="Tahoma" pitchFamily="34" charset="0"/>
              </a:rPr>
              <a:t>;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44140" y="2194677"/>
            <a:ext cx="3200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AU" sz="2400" dirty="0" err="1">
                <a:latin typeface="Times" pitchFamily="18" charset="0"/>
              </a:rPr>
              <a:t>aCircle</a:t>
            </a:r>
            <a:r>
              <a:rPr lang="en-AU" altLang="en-AU" sz="2400" dirty="0">
                <a:latin typeface="Times" pitchFamily="18" charset="0"/>
              </a:rPr>
              <a:t> = new Circle() </a:t>
            </a:r>
            <a:r>
              <a:rPr lang="en-AU" altLang="en-AU" sz="2400" dirty="0">
                <a:latin typeface="Tahoma" pitchFamily="34" charset="0"/>
              </a:rPr>
              <a:t>;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02915" y="2809791"/>
            <a:ext cx="414338" cy="38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1021978" y="3197141"/>
            <a:ext cx="177800" cy="581025"/>
          </a:xfrm>
          <a:prstGeom prst="curvedRightArrow">
            <a:avLst>
              <a:gd name="adj1" fmla="val 65357"/>
              <a:gd name="adj2" fmla="val 130714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1199778" y="3325728"/>
            <a:ext cx="1181100" cy="1225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690690" y="2739941"/>
            <a:ext cx="414338" cy="38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4809753" y="3127291"/>
            <a:ext cx="176212" cy="581025"/>
          </a:xfrm>
          <a:prstGeom prst="curvedRightArrow">
            <a:avLst>
              <a:gd name="adj1" fmla="val 65946"/>
              <a:gd name="adj2" fmla="val 131892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4985965" y="3255878"/>
            <a:ext cx="1182688" cy="12255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flipH="1">
            <a:off x="2144340" y="2424028"/>
            <a:ext cx="473075" cy="9667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flipH="1">
            <a:off x="5976565" y="2493878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3" name="AutoShape 22"/>
          <p:cNvSpPr>
            <a:spLocks noChangeArrowheads="1"/>
          </p:cNvSpPr>
          <p:nvPr/>
        </p:nvSpPr>
        <p:spPr bwMode="auto">
          <a:xfrm>
            <a:off x="956890" y="2874878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34" name="AutoShape 23"/>
          <p:cNvSpPr>
            <a:spLocks noChangeArrowheads="1"/>
          </p:cNvSpPr>
          <p:nvPr/>
        </p:nvSpPr>
        <p:spPr bwMode="auto">
          <a:xfrm>
            <a:off x="4757365" y="2798678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931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17572" y="6309320"/>
            <a:ext cx="5891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3980AB2-CCB0-4A8C-8DD9-18ED0B79CE3B}" type="slidenum">
              <a:rPr lang="zh-CN" altLang="en-GB" sz="1400">
                <a:latin typeface="Tahoma" pitchFamily="34" charset="0"/>
              </a:rPr>
              <a:pPr/>
              <a:t>22</a:t>
            </a:fld>
            <a:endParaRPr lang="en-GB" altLang="zh-CN" sz="1400" dirty="0">
              <a:latin typeface="Tahoma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52400"/>
            <a:ext cx="8793163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AU" sz="3200" b="1" u="sng" dirty="0"/>
              <a:t>Creating objects of a class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49537" y="647700"/>
            <a:ext cx="7239000" cy="14487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AU" sz="2400" dirty="0" err="1">
                <a:latin typeface="Times" pitchFamily="18" charset="0"/>
              </a:rPr>
              <a:t>aCircle</a:t>
            </a:r>
            <a:r>
              <a:rPr lang="en-AU" altLang="en-AU" sz="2400" dirty="0">
                <a:latin typeface="Times" pitchFamily="18" charset="0"/>
              </a:rPr>
              <a:t> = new Circle();</a:t>
            </a:r>
          </a:p>
          <a:p>
            <a:r>
              <a:rPr lang="en-AU" altLang="en-AU" sz="2400" dirty="0" err="1">
                <a:latin typeface="Times" pitchFamily="18" charset="0"/>
              </a:rPr>
              <a:t>bCircle</a:t>
            </a:r>
            <a:r>
              <a:rPr lang="en-AU" altLang="en-AU" sz="2400" dirty="0">
                <a:latin typeface="Times" pitchFamily="18" charset="0"/>
              </a:rPr>
              <a:t> = new Circle() </a:t>
            </a:r>
            <a:r>
              <a:rPr lang="en-AU" altLang="en-AU" sz="2400" dirty="0">
                <a:latin typeface="Tahoma" pitchFamily="34" charset="0"/>
              </a:rPr>
              <a:t>;</a:t>
            </a:r>
          </a:p>
          <a:p>
            <a:endParaRPr lang="en-AU" altLang="en-AU" sz="1600" dirty="0">
              <a:latin typeface="Tahoma" pitchFamily="34" charset="0"/>
            </a:endParaRPr>
          </a:p>
          <a:p>
            <a:r>
              <a:rPr lang="en-AU" altLang="en-AU" sz="2400" dirty="0" err="1">
                <a:latin typeface="Times New Roman" pitchFamily="18" charset="0"/>
              </a:rPr>
              <a:t>bCircle</a:t>
            </a:r>
            <a:r>
              <a:rPr lang="en-AU" altLang="en-AU" sz="2400" dirty="0">
                <a:latin typeface="Times New Roman" pitchFamily="18" charset="0"/>
              </a:rPr>
              <a:t> = </a:t>
            </a:r>
            <a:r>
              <a:rPr lang="en-AU" altLang="en-AU" sz="2400" dirty="0" err="1">
                <a:latin typeface="Times New Roman" pitchFamily="18" charset="0"/>
              </a:rPr>
              <a:t>aCircle</a:t>
            </a:r>
            <a:r>
              <a:rPr lang="en-AU" altLang="en-AU" sz="2400" dirty="0">
                <a:latin typeface="Times New Roman" pitchFamily="18" charset="0"/>
              </a:rPr>
              <a:t>;</a:t>
            </a: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85763" y="3236042"/>
            <a:ext cx="1368425" cy="1774825"/>
            <a:chOff x="194" y="2530"/>
            <a:chExt cx="862" cy="1118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390" y="2891"/>
              <a:ext cx="261" cy="2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465" y="3135"/>
              <a:ext cx="111" cy="366"/>
            </a:xfrm>
            <a:prstGeom prst="curvedRightArrow">
              <a:avLst>
                <a:gd name="adj1" fmla="val 65946"/>
                <a:gd name="adj2" fmla="val 131892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576" y="316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P</a:t>
              </a:r>
            </a:p>
          </p:txBody>
        </p:sp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432" y="292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94" y="2530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aCircle</a:t>
              </a:r>
            </a:p>
          </p:txBody>
        </p:sp>
      </p:grp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2751138" y="3831355"/>
            <a:ext cx="414338" cy="38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2870201" y="4218705"/>
            <a:ext cx="176212" cy="581025"/>
          </a:xfrm>
          <a:prstGeom prst="curvedRightArrow">
            <a:avLst>
              <a:gd name="adj1" fmla="val 65946"/>
              <a:gd name="adj2" fmla="val 131892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3046413" y="4271092"/>
            <a:ext cx="7620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Q</a:t>
            </a:r>
          </a:p>
        </p:txBody>
      </p:sp>
      <p:sp>
        <p:nvSpPr>
          <p:cNvPr id="15" name="AutoShape 29"/>
          <p:cNvSpPr>
            <a:spLocks noChangeArrowheads="1"/>
          </p:cNvSpPr>
          <p:nvPr/>
        </p:nvSpPr>
        <p:spPr bwMode="auto">
          <a:xfrm>
            <a:off x="2817813" y="3890092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2435226" y="3258267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itchFamily="34" charset="0"/>
              </a:rPr>
              <a:t>bCircle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725488" y="2550242"/>
            <a:ext cx="270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itchFamily="34" charset="0"/>
              </a:rPr>
              <a:t>Before Assignment</a:t>
            </a:r>
          </a:p>
        </p:txBody>
      </p:sp>
      <p:grpSp>
        <p:nvGrpSpPr>
          <p:cNvPr id="18" name="Group 32"/>
          <p:cNvGrpSpPr>
            <a:grpSpLocks/>
          </p:cNvGrpSpPr>
          <p:nvPr/>
        </p:nvGrpSpPr>
        <p:grpSpPr bwMode="auto">
          <a:xfrm>
            <a:off x="5114926" y="3312242"/>
            <a:ext cx="1368425" cy="1774825"/>
            <a:chOff x="194" y="2530"/>
            <a:chExt cx="862" cy="1118"/>
          </a:xfrm>
        </p:grpSpPr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390" y="2891"/>
              <a:ext cx="261" cy="2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0" name="AutoShape 34"/>
            <p:cNvSpPr>
              <a:spLocks noChangeArrowheads="1"/>
            </p:cNvSpPr>
            <p:nvPr/>
          </p:nvSpPr>
          <p:spPr bwMode="auto">
            <a:xfrm>
              <a:off x="465" y="3135"/>
              <a:ext cx="111" cy="366"/>
            </a:xfrm>
            <a:prstGeom prst="curvedRightArrow">
              <a:avLst>
                <a:gd name="adj1" fmla="val 65946"/>
                <a:gd name="adj2" fmla="val 131892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576" y="316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P</a:t>
              </a:r>
            </a:p>
          </p:txBody>
        </p:sp>
        <p:sp>
          <p:nvSpPr>
            <p:cNvPr id="22" name="AutoShape 36"/>
            <p:cNvSpPr>
              <a:spLocks noChangeArrowheads="1"/>
            </p:cNvSpPr>
            <p:nvPr/>
          </p:nvSpPr>
          <p:spPr bwMode="auto">
            <a:xfrm>
              <a:off x="432" y="292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194" y="2530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ahoma" pitchFamily="34" charset="0"/>
                </a:rPr>
                <a:t>aCircle</a:t>
              </a:r>
            </a:p>
          </p:txBody>
        </p:sp>
      </p:grp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7480301" y="3907555"/>
            <a:ext cx="414337" cy="387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25" name="Oval 40"/>
          <p:cNvSpPr>
            <a:spLocks noChangeArrowheads="1"/>
          </p:cNvSpPr>
          <p:nvPr/>
        </p:nvSpPr>
        <p:spPr bwMode="auto">
          <a:xfrm>
            <a:off x="8002588" y="4325067"/>
            <a:ext cx="7620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/>
              <a:t>Q</a:t>
            </a:r>
          </a:p>
        </p:txBody>
      </p:sp>
      <p:sp>
        <p:nvSpPr>
          <p:cNvPr id="26" name="AutoShape 41"/>
          <p:cNvSpPr>
            <a:spLocks noChangeArrowheads="1"/>
          </p:cNvSpPr>
          <p:nvPr/>
        </p:nvSpPr>
        <p:spPr bwMode="auto">
          <a:xfrm>
            <a:off x="7546976" y="3966292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7164388" y="3334467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itchFamily="34" charset="0"/>
              </a:rPr>
              <a:t>bCircle</a:t>
            </a: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5553508" y="2626442"/>
            <a:ext cx="2504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ahoma" pitchFamily="34" charset="0"/>
              </a:rPr>
              <a:t>After Assignment</a:t>
            </a:r>
          </a:p>
        </p:txBody>
      </p:sp>
      <p:sp>
        <p:nvSpPr>
          <p:cNvPr id="29" name="Line 45"/>
          <p:cNvSpPr>
            <a:spLocks noChangeShapeType="1"/>
          </p:cNvSpPr>
          <p:nvPr/>
        </p:nvSpPr>
        <p:spPr bwMode="auto">
          <a:xfrm flipH="1">
            <a:off x="6478588" y="4172667"/>
            <a:ext cx="914400" cy="3810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0" name="Line 46"/>
          <p:cNvSpPr>
            <a:spLocks noChangeShapeType="1"/>
          </p:cNvSpPr>
          <p:nvPr/>
        </p:nvSpPr>
        <p:spPr bwMode="auto">
          <a:xfrm>
            <a:off x="4344988" y="2420067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" name="Line 48"/>
          <p:cNvSpPr>
            <a:spLocks noChangeShapeType="1"/>
          </p:cNvSpPr>
          <p:nvPr/>
        </p:nvSpPr>
        <p:spPr bwMode="auto">
          <a:xfrm>
            <a:off x="306388" y="2420067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1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838200" y="33735"/>
            <a:ext cx="7478216" cy="4429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AU" sz="2800" b="1" u="sng" dirty="0"/>
              <a:t>Accessing Object/Circle Data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251520" y="643731"/>
            <a:ext cx="8712968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AU" sz="2400" dirty="0"/>
              <a:t>Similar to C syntax for accessing data defined in a structure.</a:t>
            </a:r>
          </a:p>
          <a:p>
            <a:endParaRPr lang="en-AU" altLang="en-AU" dirty="0"/>
          </a:p>
          <a:p>
            <a:endParaRPr lang="en-AU" altLang="en-AU" dirty="0"/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316416" y="6381328"/>
            <a:ext cx="661186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3BDA54A-8E5F-42A2-A289-78A94F884FDF}" type="slidenum">
              <a:rPr lang="zh-CN" altLang="en-GB" sz="1400">
                <a:latin typeface="Tahoma" pitchFamily="34" charset="0"/>
              </a:rPr>
              <a:pPr/>
              <a:t>23</a:t>
            </a:fld>
            <a:endParaRPr lang="en-GB" altLang="zh-CN" sz="1400" dirty="0">
              <a:latin typeface="Tahoma" pitchFamily="34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350733" y="3094780"/>
            <a:ext cx="6034088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AU" sz="2400" dirty="0">
                <a:latin typeface="Times" pitchFamily="18" charset="0"/>
              </a:rPr>
              <a:t>Circle </a:t>
            </a:r>
            <a:r>
              <a:rPr lang="en-AU" altLang="en-AU" sz="2400" dirty="0" err="1">
                <a:latin typeface="Times" pitchFamily="18" charset="0"/>
              </a:rPr>
              <a:t>aCircle</a:t>
            </a:r>
            <a:r>
              <a:rPr lang="en-AU" altLang="en-AU" sz="2400" dirty="0">
                <a:latin typeface="Times" pitchFamily="18" charset="0"/>
              </a:rPr>
              <a:t> = new Circle();</a:t>
            </a:r>
          </a:p>
          <a:p>
            <a:endParaRPr lang="en-AU" altLang="en-AU" sz="2400" dirty="0">
              <a:latin typeface="Times" pitchFamily="18" charset="0"/>
            </a:endParaRPr>
          </a:p>
          <a:p>
            <a:r>
              <a:rPr lang="en-AU" altLang="en-AU" sz="2400" dirty="0" err="1">
                <a:solidFill>
                  <a:schemeClr val="hlink"/>
                </a:solidFill>
                <a:latin typeface="Times" pitchFamily="18" charset="0"/>
              </a:rPr>
              <a:t>aCircle.x</a:t>
            </a:r>
            <a:r>
              <a:rPr lang="en-AU" altLang="en-AU" sz="2400" dirty="0">
                <a:solidFill>
                  <a:schemeClr val="hlink"/>
                </a:solidFill>
                <a:latin typeface="Times" pitchFamily="18" charset="0"/>
              </a:rPr>
              <a:t> = 2.0 // initialize </a:t>
            </a:r>
            <a:r>
              <a:rPr lang="en-AU" altLang="en-AU" sz="2400" dirty="0" err="1">
                <a:solidFill>
                  <a:schemeClr val="hlink"/>
                </a:solidFill>
                <a:latin typeface="Times" pitchFamily="18" charset="0"/>
              </a:rPr>
              <a:t>center</a:t>
            </a:r>
            <a:r>
              <a:rPr lang="en-AU" altLang="en-AU" sz="2400" dirty="0">
                <a:solidFill>
                  <a:schemeClr val="hlink"/>
                </a:solidFill>
                <a:latin typeface="Times" pitchFamily="18" charset="0"/>
              </a:rPr>
              <a:t> and radius</a:t>
            </a:r>
          </a:p>
          <a:p>
            <a:r>
              <a:rPr lang="en-AU" altLang="en-AU" sz="2400" dirty="0" err="1">
                <a:solidFill>
                  <a:schemeClr val="hlink"/>
                </a:solidFill>
                <a:latin typeface="Times" pitchFamily="18" charset="0"/>
              </a:rPr>
              <a:t>aCircle.y</a:t>
            </a:r>
            <a:r>
              <a:rPr lang="en-AU" altLang="en-AU" sz="2400" dirty="0">
                <a:solidFill>
                  <a:schemeClr val="hlink"/>
                </a:solidFill>
                <a:latin typeface="Times" pitchFamily="18" charset="0"/>
              </a:rPr>
              <a:t> = 2.0</a:t>
            </a:r>
          </a:p>
          <a:p>
            <a:r>
              <a:rPr lang="en-AU" altLang="en-AU" sz="2400" dirty="0" err="1">
                <a:solidFill>
                  <a:schemeClr val="hlink"/>
                </a:solidFill>
                <a:latin typeface="Times" pitchFamily="18" charset="0"/>
              </a:rPr>
              <a:t>aCircle.r</a:t>
            </a:r>
            <a:r>
              <a:rPr lang="en-AU" altLang="en-AU" sz="2400" dirty="0">
                <a:solidFill>
                  <a:schemeClr val="hlink"/>
                </a:solidFill>
                <a:latin typeface="Times" pitchFamily="18" charset="0"/>
              </a:rPr>
              <a:t> = 1.0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1331640" y="1558925"/>
            <a:ext cx="5375275" cy="126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en-US" altLang="en-US" sz="1600">
              <a:latin typeface="Tahoma" pitchFamily="34" charset="0"/>
            </a:endParaRPr>
          </a:p>
          <a:p>
            <a:pPr eaLnBrk="1" hangingPunct="1"/>
            <a:r>
              <a:rPr lang="en-US" altLang="en-US" sz="2000" i="1">
                <a:latin typeface="Times New Roman" pitchFamily="18" charset="0"/>
              </a:rPr>
              <a:t>ObjectName.VariableName</a:t>
            </a:r>
          </a:p>
          <a:p>
            <a:pPr eaLnBrk="1" hangingPunct="1"/>
            <a:r>
              <a:rPr lang="en-US" altLang="en-US" sz="2000">
                <a:latin typeface="Times New Roman" pitchFamily="18" charset="0"/>
              </a:rPr>
              <a:t>ObjectName.MethodName(parameter-list)</a:t>
            </a:r>
          </a:p>
          <a:p>
            <a:pPr eaLnBrk="1" hangingPunct="1"/>
            <a:endParaRPr lang="en-US" altLang="en-US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9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38200" y="55409"/>
            <a:ext cx="7560840" cy="4212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AU" sz="2400" b="1" u="sng" dirty="0"/>
              <a:t>Executing Methods in Object/Circle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62000" y="729456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AU" dirty="0"/>
              <a:t>Using Object Methods: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370758" y="6309320"/>
            <a:ext cx="398419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4B7C848-64C4-4456-B877-F1221F284222}" type="slidenum">
              <a:rPr lang="zh-CN" altLang="en-GB" sz="1400">
                <a:latin typeface="Tahoma" pitchFamily="34" charset="0"/>
              </a:rPr>
              <a:pPr/>
              <a:t>24</a:t>
            </a:fld>
            <a:endParaRPr lang="en-GB" altLang="zh-CN" sz="1400" dirty="0">
              <a:latin typeface="Tahoma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625471" y="2693987"/>
            <a:ext cx="426720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AU" sz="2400" dirty="0">
                <a:latin typeface="Times" pitchFamily="18" charset="0"/>
              </a:rPr>
              <a:t>Circle </a:t>
            </a:r>
            <a:r>
              <a:rPr lang="en-AU" altLang="en-AU" sz="2400" dirty="0" err="1">
                <a:latin typeface="Times" pitchFamily="18" charset="0"/>
              </a:rPr>
              <a:t>aCircle</a:t>
            </a:r>
            <a:r>
              <a:rPr lang="en-AU" altLang="en-AU" sz="2400" dirty="0">
                <a:latin typeface="Times" pitchFamily="18" charset="0"/>
              </a:rPr>
              <a:t> = new Circle();</a:t>
            </a:r>
          </a:p>
          <a:p>
            <a:endParaRPr lang="en-AU" altLang="en-AU" sz="2400" dirty="0">
              <a:latin typeface="Times" pitchFamily="18" charset="0"/>
            </a:endParaRPr>
          </a:p>
          <a:p>
            <a:r>
              <a:rPr lang="en-AU" altLang="en-AU" sz="2400" dirty="0">
                <a:latin typeface="Times" pitchFamily="18" charset="0"/>
              </a:rPr>
              <a:t>double area; </a:t>
            </a:r>
          </a:p>
          <a:p>
            <a:r>
              <a:rPr lang="en-AU" altLang="en-AU" sz="2400" dirty="0" err="1">
                <a:latin typeface="Times" pitchFamily="18" charset="0"/>
              </a:rPr>
              <a:t>aCircle.r</a:t>
            </a:r>
            <a:r>
              <a:rPr lang="en-AU" altLang="en-AU" sz="2400" dirty="0">
                <a:latin typeface="Times" pitchFamily="18" charset="0"/>
              </a:rPr>
              <a:t> = 1.0;</a:t>
            </a:r>
          </a:p>
          <a:p>
            <a:r>
              <a:rPr lang="en-AU" altLang="en-AU" sz="2400" dirty="0">
                <a:solidFill>
                  <a:schemeClr val="hlink"/>
                </a:solidFill>
                <a:latin typeface="Times" pitchFamily="18" charset="0"/>
              </a:rPr>
              <a:t>area = </a:t>
            </a:r>
            <a:r>
              <a:rPr lang="en-AU" altLang="en-AU" sz="2400" dirty="0" err="1">
                <a:solidFill>
                  <a:schemeClr val="hlink"/>
                </a:solidFill>
                <a:latin typeface="Times" pitchFamily="18" charset="0"/>
              </a:rPr>
              <a:t>aCircle.area</a:t>
            </a:r>
            <a:r>
              <a:rPr lang="en-AU" altLang="en-AU" sz="2400" dirty="0">
                <a:solidFill>
                  <a:schemeClr val="hlink"/>
                </a:solidFill>
                <a:latin typeface="Times" pitchFamily="18" charset="0"/>
              </a:rPr>
              <a:t>();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4292471" y="1855787"/>
            <a:ext cx="23622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IN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673471" y="1474787"/>
            <a:ext cx="36972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AU" altLang="en-AU" sz="2400" dirty="0">
                <a:latin typeface="Times" pitchFamily="18" charset="0"/>
              </a:rPr>
              <a:t>sent ‘message’ to </a:t>
            </a:r>
            <a:r>
              <a:rPr lang="en-AU" altLang="en-AU" sz="2400" dirty="0" err="1">
                <a:latin typeface="Times" pitchFamily="18" charset="0"/>
              </a:rPr>
              <a:t>aCircle</a:t>
            </a:r>
            <a:endParaRPr lang="en-AU" altLang="en-AU" sz="24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90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428604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// Circle.java:  Contains both Circle class and its user class</a:t>
            </a:r>
          </a:p>
          <a:p>
            <a:r>
              <a:rPr lang="en-IN" dirty="0"/>
              <a:t>//Add Circle class code here</a:t>
            </a:r>
          </a:p>
          <a:p>
            <a:r>
              <a:rPr lang="en-IN" dirty="0"/>
              <a:t>class Circle{</a:t>
            </a:r>
          </a:p>
          <a:p>
            <a:r>
              <a:rPr lang="en-IN" dirty="0"/>
              <a:t> public double r;</a:t>
            </a:r>
          </a:p>
          <a:p>
            <a:r>
              <a:rPr lang="en-IN" dirty="0"/>
              <a:t> public double area() {</a:t>
            </a:r>
          </a:p>
          <a:p>
            <a:r>
              <a:rPr lang="en-IN" dirty="0"/>
              <a:t>  return (3.14*r*r);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 public double circumference() {</a:t>
            </a:r>
          </a:p>
          <a:p>
            <a:r>
              <a:rPr lang="en-IN" dirty="0"/>
              <a:t>  return (2*3.14*r);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class </a:t>
            </a:r>
            <a:r>
              <a:rPr lang="en-IN" dirty="0" err="1"/>
              <a:t>CalArea</a:t>
            </a:r>
            <a:r>
              <a:rPr lang="en-IN" dirty="0"/>
              <a:t>{</a:t>
            </a:r>
          </a:p>
          <a:p>
            <a:r>
              <a:rPr lang="en-IN" dirty="0"/>
              <a:t>        public static void main(String </a:t>
            </a:r>
            <a:r>
              <a:rPr lang="en-IN" dirty="0" err="1"/>
              <a:t>args</a:t>
            </a:r>
            <a:r>
              <a:rPr lang="en-IN" dirty="0"/>
              <a:t>[])        {</a:t>
            </a:r>
          </a:p>
          <a:p>
            <a:r>
              <a:rPr lang="en-IN" dirty="0"/>
              <a:t>                Circle </a:t>
            </a:r>
            <a:r>
              <a:rPr lang="en-IN" dirty="0" err="1"/>
              <a:t>aCircle</a:t>
            </a:r>
            <a:r>
              <a:rPr lang="en-IN" dirty="0"/>
              <a:t>;  // creating reference</a:t>
            </a:r>
          </a:p>
          <a:p>
            <a:r>
              <a:rPr lang="en-IN" dirty="0"/>
              <a:t>                </a:t>
            </a:r>
            <a:r>
              <a:rPr lang="en-IN" dirty="0" err="1"/>
              <a:t>aCircle</a:t>
            </a:r>
            <a:r>
              <a:rPr lang="en-IN" dirty="0"/>
              <a:t> = new Circle(); // creating object</a:t>
            </a:r>
          </a:p>
          <a:p>
            <a:r>
              <a:rPr lang="en-IN" dirty="0"/>
              <a:t>		</a:t>
            </a:r>
            <a:r>
              <a:rPr lang="en-IN" dirty="0" err="1"/>
              <a:t>aCircle.r</a:t>
            </a:r>
            <a:r>
              <a:rPr lang="en-IN" dirty="0"/>
              <a:t> = 5;</a:t>
            </a:r>
          </a:p>
          <a:p>
            <a:r>
              <a:rPr lang="en-IN" dirty="0"/>
              <a:t>                double area = </a:t>
            </a:r>
            <a:r>
              <a:rPr lang="en-IN" dirty="0" err="1"/>
              <a:t>aCircle.area</a:t>
            </a:r>
            <a:r>
              <a:rPr lang="en-IN" dirty="0"/>
              <a:t>(); // invoking method</a:t>
            </a:r>
          </a:p>
          <a:p>
            <a:r>
              <a:rPr lang="en-IN" dirty="0"/>
              <a:t>                double </a:t>
            </a:r>
            <a:r>
              <a:rPr lang="en-IN" dirty="0" err="1"/>
              <a:t>circum</a:t>
            </a:r>
            <a:r>
              <a:rPr lang="en-IN" dirty="0"/>
              <a:t> = </a:t>
            </a:r>
            <a:r>
              <a:rPr lang="en-IN" dirty="0" err="1"/>
              <a:t>aCircle.circumference</a:t>
            </a:r>
            <a:r>
              <a:rPr lang="en-IN" dirty="0"/>
              <a:t>();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("Radius="+</a:t>
            </a:r>
            <a:r>
              <a:rPr lang="en-IN" dirty="0" err="1"/>
              <a:t>aCircle.r</a:t>
            </a:r>
            <a:r>
              <a:rPr lang="en-IN" dirty="0"/>
              <a:t>+" Area="+area);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("Radius="+</a:t>
            </a:r>
            <a:r>
              <a:rPr lang="en-IN" dirty="0" err="1"/>
              <a:t>aCircle.r</a:t>
            </a:r>
            <a:r>
              <a:rPr lang="en-IN" dirty="0"/>
              <a:t>+" Circumference ="+</a:t>
            </a:r>
            <a:r>
              <a:rPr lang="en-IN" dirty="0" err="1"/>
              <a:t>circum</a:t>
            </a:r>
            <a:r>
              <a:rPr lang="en-IN" dirty="0"/>
              <a:t>);</a:t>
            </a:r>
          </a:p>
          <a:p>
            <a:r>
              <a:rPr lang="en-IN" dirty="0"/>
              <a:t>        }   </a:t>
            </a:r>
          </a:p>
          <a:p>
            <a:r>
              <a:rPr lang="en-IN" dirty="0"/>
              <a:t> }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282" y="0"/>
            <a:ext cx="8929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/>
              <a:t>Program to calculate the area and circumference of a circle using 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456408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304" y="2109654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Modularization  &amp; Access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Specifiers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90" y="1008017"/>
            <a:ext cx="82296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Students will be able to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modularization – Method and class level Modularization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 the usage of  Access Specifiers – public, private and default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modularization – Class and package level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13488"/>
            <a:ext cx="7391400" cy="655638"/>
          </a:xfrm>
        </p:spPr>
        <p:txBody>
          <a:bodyPr/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1" y="1254037"/>
            <a:ext cx="7798528" cy="87521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Modularity principle suggests dividing a complex system into smaller pieces, called Modules.</a:t>
            </a: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				(OOP)                                                  BES-1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77547" y="2388271"/>
            <a:ext cx="3150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Times New Roman" pitchFamily="18" charset="0"/>
              </a:rPr>
              <a:t>Without Modularization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834640"/>
            <a:ext cx="2834639" cy="354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ectangle 25"/>
          <p:cNvSpPr/>
          <p:nvPr/>
        </p:nvSpPr>
        <p:spPr>
          <a:xfrm>
            <a:off x="4996552" y="2410043"/>
            <a:ext cx="2757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Times New Roman" pitchFamily="18" charset="0"/>
              </a:rPr>
              <a:t>With Modularization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2595" y="2821577"/>
            <a:ext cx="2769325" cy="33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13488"/>
            <a:ext cx="7391400" cy="655638"/>
          </a:xfrm>
        </p:spPr>
        <p:txBody>
          <a:bodyPr/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Advantages of Modularity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089" y="1998618"/>
            <a:ext cx="5695408" cy="266482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to use</a:t>
            </a: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of Maintenance</a:t>
            </a: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				(OOP)                                                  BES-1</a:t>
            </a:r>
          </a:p>
        </p:txBody>
      </p:sp>
    </p:spTree>
    <p:extLst>
      <p:ext uri="{BB962C8B-B14F-4D97-AF65-F5344CB8AC3E}">
        <p14:creationId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23482" y="260648"/>
            <a:ext cx="7776864" cy="5472608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800" dirty="0"/>
              <a:t>In this case, </a:t>
            </a:r>
            <a:r>
              <a:rPr lang="en-GB" sz="2800" b="1" dirty="0"/>
              <a:t>main( ) </a:t>
            </a:r>
            <a:r>
              <a:rPr lang="en-GB" sz="2800" dirty="0"/>
              <a:t>must be declared as </a:t>
            </a:r>
            <a:r>
              <a:rPr lang="en-GB" sz="2800" b="1" dirty="0"/>
              <a:t>public</a:t>
            </a:r>
            <a:r>
              <a:rPr lang="en-GB" sz="2800" dirty="0"/>
              <a:t>, since it must be called by code outside of its class when the program is started. </a:t>
            </a:r>
          </a:p>
          <a:p>
            <a:pPr algn="just"/>
            <a:r>
              <a:rPr lang="en-GB" sz="2800" dirty="0"/>
              <a:t>The keyword </a:t>
            </a:r>
            <a:r>
              <a:rPr lang="en-GB" sz="2800" b="1" dirty="0"/>
              <a:t>static </a:t>
            </a:r>
            <a:r>
              <a:rPr lang="en-GB" sz="2800" dirty="0"/>
              <a:t>allows </a:t>
            </a:r>
            <a:r>
              <a:rPr lang="en-GB" sz="2800" b="1" dirty="0"/>
              <a:t>main( ) </a:t>
            </a:r>
            <a:r>
              <a:rPr lang="en-GB" sz="2800" dirty="0"/>
              <a:t>to be called without having to instantiate a particular instance of the class. This is necessary since </a:t>
            </a:r>
            <a:r>
              <a:rPr lang="en-GB" sz="2800" b="1" dirty="0"/>
              <a:t>main( ) </a:t>
            </a:r>
            <a:r>
              <a:rPr lang="en-GB" sz="2800" dirty="0"/>
              <a:t>is called by the Java Virtual Machine before any objects are made. </a:t>
            </a:r>
          </a:p>
          <a:p>
            <a:pPr algn="just"/>
            <a:r>
              <a:rPr lang="en-GB" sz="2800" dirty="0"/>
              <a:t>The keyword </a:t>
            </a:r>
            <a:r>
              <a:rPr lang="en-GB" sz="2800" b="1" dirty="0"/>
              <a:t>void </a:t>
            </a:r>
            <a:r>
              <a:rPr lang="en-GB" sz="2800" dirty="0"/>
              <a:t>simply tells the compiler that </a:t>
            </a:r>
            <a:r>
              <a:rPr lang="en-GB" sz="2800" b="1" dirty="0"/>
              <a:t>main( ) </a:t>
            </a:r>
            <a:r>
              <a:rPr lang="en-GB" sz="2800" dirty="0"/>
              <a:t>does not return a value. </a:t>
            </a:r>
          </a:p>
          <a:p>
            <a:pPr algn="just"/>
            <a:r>
              <a:rPr lang="en-GB" sz="2800" dirty="0"/>
              <a:t>As stated, </a:t>
            </a:r>
            <a:r>
              <a:rPr lang="en-GB" sz="2800" b="1" dirty="0"/>
              <a:t>main( ) </a:t>
            </a:r>
            <a:r>
              <a:rPr lang="en-GB" sz="2800" dirty="0"/>
              <a:t>is the method called when a Java application begins. Keep in mind that Java is case-sensitive. Thus, </a:t>
            </a:r>
            <a:r>
              <a:rPr lang="en-GB" sz="2800" b="1" dirty="0"/>
              <a:t>Main </a:t>
            </a:r>
            <a:r>
              <a:rPr lang="en-GB" sz="2800" dirty="0"/>
              <a:t>is different from </a:t>
            </a:r>
            <a:r>
              <a:rPr lang="en-GB" sz="2800" b="1" dirty="0"/>
              <a:t>main</a:t>
            </a:r>
            <a:r>
              <a:rPr lang="en-GB" sz="2800" dirty="0"/>
              <a:t>. 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60432" y="6262085"/>
            <a:ext cx="5109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CB9A407-3FB7-429E-8289-231916CB5E4F}" type="slidenum">
              <a:rPr lang="zh-CN" altLang="en-GB" sz="1400">
                <a:latin typeface="Tahoma" pitchFamily="34" charset="0"/>
              </a:rPr>
              <a:pPr/>
              <a:t>3</a:t>
            </a:fld>
            <a:endParaRPr lang="en-GB" altLang="zh-CN" sz="1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71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13488"/>
            <a:ext cx="7391400" cy="655638"/>
          </a:xfrm>
        </p:spPr>
        <p:txBody>
          <a:bodyPr/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Example : Without 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1" y="1254037"/>
            <a:ext cx="7798528" cy="483323"/>
          </a:xfrm>
        </p:spPr>
        <p:txBody>
          <a:bodyPr/>
          <a:lstStyle/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factorial of a number</a:t>
            </a: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				(OOP)                                                  BES-1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531" y="1894114"/>
            <a:ext cx="6714309" cy="394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13488"/>
            <a:ext cx="7391400" cy="655638"/>
          </a:xfrm>
        </p:spPr>
        <p:txBody>
          <a:bodyPr/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Example : 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1" y="1254037"/>
            <a:ext cx="7798528" cy="483323"/>
          </a:xfrm>
        </p:spPr>
        <p:txBody>
          <a:bodyPr/>
          <a:lstStyle/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factorial of a number</a:t>
            </a: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				(OOP)                                                  BES-1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331" y="1802673"/>
            <a:ext cx="7968343" cy="424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13488"/>
            <a:ext cx="7391400" cy="655638"/>
          </a:xfrm>
        </p:spPr>
        <p:txBody>
          <a:bodyPr/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Class Level 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89" y="1149534"/>
            <a:ext cx="7981408" cy="87521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level modularization makes use of modules of one class from another class and vice versa.</a:t>
            </a: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				(OOP)                                                  BES-1</a:t>
            </a:r>
          </a:p>
        </p:txBody>
      </p:sp>
      <p:sp>
        <p:nvSpPr>
          <p:cNvPr id="6" name="Rectangle 5"/>
          <p:cNvSpPr/>
          <p:nvPr/>
        </p:nvSpPr>
        <p:spPr>
          <a:xfrm>
            <a:off x="2181497" y="2926081"/>
            <a:ext cx="1894114" cy="3148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5006" y="3174275"/>
            <a:ext cx="118872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function1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0652" y="4123509"/>
            <a:ext cx="118872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99360" y="5085806"/>
            <a:ext cx="118872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50971" y="2921727"/>
            <a:ext cx="1894114" cy="3148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29794" y="3196047"/>
            <a:ext cx="118872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16732" y="4136572"/>
            <a:ext cx="118872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29795" y="5142412"/>
            <a:ext cx="118872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18963" y="4190945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cs typeface="Times New Roman" pitchFamily="18" charset="0"/>
              </a:rPr>
              <a:t>function2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18963" y="5118408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cs typeface="Times New Roman" pitchFamily="18" charset="0"/>
              </a:rPr>
              <a:t>function3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84232" y="3263483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cs typeface="Times New Roman" pitchFamily="18" charset="0"/>
              </a:rPr>
              <a:t>function1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58106" y="419094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cs typeface="Times New Roman" pitchFamily="18" charset="0"/>
              </a:rPr>
              <a:t>function2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97294" y="5170660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cs typeface="Times New Roman" pitchFamily="18" charset="0"/>
              </a:rPr>
              <a:t>function3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88335" y="2453586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Times New Roman" pitchFamily="18" charset="0"/>
              </a:rPr>
              <a:t>class1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83935" y="2449232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Times New Roman" pitchFamily="18" charset="0"/>
              </a:rPr>
              <a:t>class2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2579914" y="391232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3017521" y="3879670"/>
            <a:ext cx="457198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2549434" y="486156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V="1">
            <a:off x="3013167" y="4855032"/>
            <a:ext cx="457198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462451" y="394716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5991497" y="3901443"/>
            <a:ext cx="457198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5497285" y="4909457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5974080" y="4889866"/>
            <a:ext cx="457198" cy="13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75611" y="3722915"/>
            <a:ext cx="9666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4075611" y="5031378"/>
            <a:ext cx="975360" cy="43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16537" cy="1001804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Practice Problem:1 Without Modularization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70262" y="1319351"/>
            <a:ext cx="8360230" cy="1332409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a Cuboid class with 3 static variables length, breadth and height of type double, and a static method volume (), access them using main () method within the same class.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  (OOP)                                                  BES-1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71749" y="3592285"/>
          <a:ext cx="6096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Cuboid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length : double</a:t>
                      </a:r>
                    </a:p>
                    <a:p>
                      <a:r>
                        <a:rPr lang="en-US" u="sng" dirty="0"/>
                        <a:t>breadth : double</a:t>
                      </a:r>
                    </a:p>
                    <a:p>
                      <a:r>
                        <a:rPr lang="en-US" u="sng" dirty="0"/>
                        <a:t>height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volume(l : double, b : double, h : double) : void</a:t>
                      </a:r>
                    </a:p>
                    <a:p>
                      <a:r>
                        <a:rPr lang="en-US" u="sng" dirty="0"/>
                        <a:t>+main(args[] : String)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1966" y="2769326"/>
            <a:ext cx="24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7419703" cy="1001804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Practice Problem:1-With Modularization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70262" y="1319351"/>
            <a:ext cx="8360230" cy="1332409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a Cuboid class with 3 static variables length, breadth and height of type double, and a static method volume (), access them using main () method within another class Demo.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  (OOP)                                                  BES-1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2035" y="3918857"/>
          <a:ext cx="48767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Cuboid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length : double</a:t>
                      </a:r>
                    </a:p>
                    <a:p>
                      <a:r>
                        <a:rPr lang="en-US" u="sng" dirty="0"/>
                        <a:t>breadth : double</a:t>
                      </a:r>
                    </a:p>
                    <a:p>
                      <a:r>
                        <a:rPr lang="en-US" u="sng" dirty="0"/>
                        <a:t>height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volume(l : double, b : double, h : double)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82343" y="3927565"/>
          <a:ext cx="3069771" cy="166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59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698">
                <a:tc>
                  <a:txBody>
                    <a:bodyPr/>
                    <a:lstStyle/>
                    <a:p>
                      <a:endParaRPr lang="en-US" u="sng" dirty="0"/>
                    </a:p>
                    <a:p>
                      <a:r>
                        <a:rPr lang="en-US" u="sng" dirty="0"/>
                        <a:t>+main(args[] : String)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3508" y="3056708"/>
            <a:ext cx="8543109" cy="313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206" y="3135086"/>
            <a:ext cx="133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446" y="2690949"/>
            <a:ext cx="1541417" cy="352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Access Modifiers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 (OOP)                                                  BES-1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142" y="1371715"/>
            <a:ext cx="78507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access modifiers specifies the accessibility or scope of a field, method, constructor, or class. We can change the access level of fields, constructors, methods, and class by applying the access modifier on it. There are four types of  access modifiers: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2928934"/>
            <a:ext cx="7572428" cy="311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Access Modifiers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 (OOP)                                                  BES-1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142" y="1371714"/>
            <a:ext cx="785077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private</a:t>
            </a:r>
            <a:r>
              <a:rPr lang="en-US" dirty="0"/>
              <a:t>: The access level of a private modifier is only within the class. It cannot be accessed from outside the class.</a:t>
            </a:r>
          </a:p>
          <a:p>
            <a:endParaRPr lang="en-US" dirty="0"/>
          </a:p>
          <a:p>
            <a:r>
              <a:rPr lang="en-US" b="1" dirty="0"/>
              <a:t>default</a:t>
            </a:r>
            <a:r>
              <a:rPr lang="en-US" dirty="0"/>
              <a:t>: The access level of a default modifier is only within the package. It cannot be accessed from outside the package. If you do not specify any access level, it will be the default.</a:t>
            </a:r>
          </a:p>
          <a:p>
            <a:endParaRPr lang="en-US" dirty="0"/>
          </a:p>
          <a:p>
            <a:r>
              <a:rPr lang="en-US" b="1" dirty="0"/>
              <a:t>public</a:t>
            </a:r>
            <a:r>
              <a:rPr lang="en-US" dirty="0"/>
              <a:t>: The access level of a public modifier is everywhere. It can be accessed from within the class, outside the class, within the package and outside the package.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Understanding Access Modifiers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142" y="1371714"/>
            <a:ext cx="7850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7823" y="1815737"/>
          <a:ext cx="786384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0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0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76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Access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Modifier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Symbol used in class diagram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Within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Within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package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Outside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package by subclass only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Outside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package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96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96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~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baseline="0" dirty="0"/>
                        <a:t>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96"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96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171125" cy="65563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 :3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Class Level Modularization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(OOP)                                                  BES-1</a:t>
            </a:r>
          </a:p>
        </p:txBody>
      </p:sp>
      <p:sp>
        <p:nvSpPr>
          <p:cNvPr id="6" name="Rectangle 5"/>
          <p:cNvSpPr/>
          <p:nvPr/>
        </p:nvSpPr>
        <p:spPr>
          <a:xfrm>
            <a:off x="928662" y="1214422"/>
            <a:ext cx="7563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Rewrite the Cuboid class with appropriate Access Specifiers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1224" y="3200400"/>
          <a:ext cx="505967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Cuboid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- length : double</a:t>
                      </a:r>
                    </a:p>
                    <a:p>
                      <a:r>
                        <a:rPr lang="en-US" u="sng" dirty="0"/>
                        <a:t>- breadth : double</a:t>
                      </a:r>
                    </a:p>
                    <a:p>
                      <a:r>
                        <a:rPr lang="en-US" u="sng" dirty="0"/>
                        <a:t>- height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~volume(l : double, b : double, h : double)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47657" y="3161212"/>
          <a:ext cx="3069771" cy="171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5077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59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698">
                <a:tc>
                  <a:txBody>
                    <a:bodyPr/>
                    <a:lstStyle/>
                    <a:p>
                      <a:endParaRPr lang="en-US" u="sng" dirty="0"/>
                    </a:p>
                    <a:p>
                      <a:r>
                        <a:rPr lang="en-US" u="sng" dirty="0"/>
                        <a:t>+main(args[] : String)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91885" y="2325188"/>
            <a:ext cx="8543109" cy="313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583" y="2403566"/>
            <a:ext cx="133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823" y="1959429"/>
            <a:ext cx="1541417" cy="352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Package level Modularization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531" y="2904579"/>
            <a:ext cx="3448594" cy="313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5143" y="2991665"/>
            <a:ext cx="3448594" cy="313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>
            <a:off x="3735977" y="3749040"/>
            <a:ext cx="177654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735978" y="4754880"/>
            <a:ext cx="168510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72046" y="2508069"/>
            <a:ext cx="159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12674" y="2569029"/>
            <a:ext cx="159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394" y="1136469"/>
            <a:ext cx="8242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is a collection of classes. Package level modularization makes use of functions of one package to another package. Accessing permission mainly depends on access modifiers.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(OOP)                                                  BES-1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23482" y="260648"/>
            <a:ext cx="7776864" cy="5472608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dirty="0"/>
              <a:t>Any information that you need to pass to a method is received by variables specified within the set of parentheses that follow the name of the method. These variables are called </a:t>
            </a:r>
            <a:r>
              <a:rPr lang="en-GB" sz="2400" i="1" dirty="0"/>
              <a:t>parameters. </a:t>
            </a:r>
            <a:r>
              <a:rPr lang="en-GB" sz="2400" dirty="0"/>
              <a:t>If there are no parameters required for a given method, you still need to include the empty parentheses. </a:t>
            </a:r>
          </a:p>
          <a:p>
            <a:pPr algn="just"/>
            <a:r>
              <a:rPr lang="en-GB" sz="2400" dirty="0"/>
              <a:t>In </a:t>
            </a:r>
            <a:r>
              <a:rPr lang="en-GB" sz="2400" b="1" dirty="0"/>
              <a:t>main( )</a:t>
            </a:r>
            <a:r>
              <a:rPr lang="en-GB" sz="2400" dirty="0"/>
              <a:t>, there is only one parameter, albeit a complicated one. </a:t>
            </a:r>
            <a:r>
              <a:rPr lang="en-GB" sz="2400" b="1" dirty="0"/>
              <a:t>String </a:t>
            </a:r>
            <a:r>
              <a:rPr lang="en-GB" sz="2400" b="1" dirty="0" err="1"/>
              <a:t>args</a:t>
            </a:r>
            <a:r>
              <a:rPr lang="en-GB" sz="2400" b="1" dirty="0"/>
              <a:t>[ ] </a:t>
            </a:r>
            <a:r>
              <a:rPr lang="en-GB" sz="2400" dirty="0"/>
              <a:t>declares a parameter named </a:t>
            </a:r>
            <a:r>
              <a:rPr lang="en-GB" sz="2400" b="1" dirty="0" err="1"/>
              <a:t>args</a:t>
            </a:r>
            <a:r>
              <a:rPr lang="en-GB" sz="2400" dirty="0"/>
              <a:t>, which is an array of instances of the class </a:t>
            </a:r>
            <a:r>
              <a:rPr lang="en-GB" sz="2400" b="1" dirty="0"/>
              <a:t>String</a:t>
            </a:r>
            <a:r>
              <a:rPr lang="en-GB" sz="2400" dirty="0"/>
              <a:t>.</a:t>
            </a:r>
          </a:p>
          <a:p>
            <a:pPr algn="just"/>
            <a:r>
              <a:rPr lang="en-GB" sz="2400" dirty="0"/>
              <a:t>(</a:t>
            </a:r>
            <a:r>
              <a:rPr lang="en-GB" sz="2400" i="1" dirty="0"/>
              <a:t>Arrays </a:t>
            </a:r>
            <a:r>
              <a:rPr lang="en-GB" sz="2400" dirty="0"/>
              <a:t>are collections of similar objects.) Objects of type </a:t>
            </a:r>
            <a:r>
              <a:rPr lang="en-GB" sz="2400" b="1" dirty="0"/>
              <a:t>String </a:t>
            </a:r>
            <a:r>
              <a:rPr lang="en-GB" sz="2400" dirty="0"/>
              <a:t>store character strings. In this case, </a:t>
            </a:r>
            <a:r>
              <a:rPr lang="en-GB" sz="2400" b="1" dirty="0" err="1"/>
              <a:t>args</a:t>
            </a:r>
            <a:r>
              <a:rPr lang="en-GB" sz="2400" b="1" dirty="0"/>
              <a:t> </a:t>
            </a:r>
            <a:r>
              <a:rPr lang="en-GB" sz="2400" dirty="0"/>
              <a:t>receives any command-line arguments present when the program is executed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460432" y="6262085"/>
            <a:ext cx="5109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CB9A407-3FB7-429E-8289-231916CB5E4F}" type="slidenum">
              <a:rPr lang="zh-CN" altLang="en-GB" sz="1400">
                <a:latin typeface="Tahoma" pitchFamily="34" charset="0"/>
              </a:rPr>
              <a:pPr/>
              <a:t>4</a:t>
            </a:fld>
            <a:endParaRPr lang="en-GB" altLang="zh-CN" sz="1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37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42663" cy="100013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 :4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Package Level Modularization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KLEF                                           (OOP)                                                  BES-1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337" y="1406770"/>
            <a:ext cx="7563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Rewrite the Cuboid class with appropriate Access Specifiers to calculate the volume of a Cuboid.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086" y="2699929"/>
            <a:ext cx="7707085" cy="325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358114" cy="9879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 :5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Package Level Modularization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337" y="1406770"/>
            <a:ext cx="75633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the above modularized code, add a method isCube() that returns true if all dimensions are same, else returns false.</a:t>
            </a:r>
            <a:r>
              <a:rPr lang="en-IN" dirty="0"/>
              <a:t>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01041" y="3513908"/>
          <a:ext cx="289124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r>
                        <a:rPr lang="en-US" dirty="0"/>
                        <a:t>   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Cuboid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+ length : double</a:t>
                      </a:r>
                    </a:p>
                    <a:p>
                      <a:r>
                        <a:rPr lang="en-US" u="sng" dirty="0"/>
                        <a:t>+</a:t>
                      </a:r>
                      <a:r>
                        <a:rPr lang="en-US" u="sng" baseline="0" dirty="0"/>
                        <a:t> </a:t>
                      </a:r>
                      <a:r>
                        <a:rPr lang="en-US" u="sng" dirty="0"/>
                        <a:t>breadth : double</a:t>
                      </a:r>
                    </a:p>
                    <a:p>
                      <a:r>
                        <a:rPr lang="en-US" u="sng" dirty="0"/>
                        <a:t>+</a:t>
                      </a:r>
                      <a:r>
                        <a:rPr lang="en-US" u="sng" baseline="0" dirty="0"/>
                        <a:t> </a:t>
                      </a:r>
                      <a:r>
                        <a:rPr lang="en-US" u="sng" dirty="0"/>
                        <a:t>height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+</a:t>
                      </a:r>
                      <a:r>
                        <a:rPr lang="en-US" u="sng" baseline="0" dirty="0"/>
                        <a:t> </a:t>
                      </a:r>
                      <a:r>
                        <a:rPr lang="en-US" u="sng" dirty="0"/>
                        <a:t>volume()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3618413"/>
          <a:ext cx="3069771" cy="171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5077">
                <a:tc>
                  <a:txBody>
                    <a:bodyPr/>
                    <a:lstStyle/>
                    <a:p>
                      <a:r>
                        <a:rPr lang="en-US" dirty="0"/>
                        <a:t>      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59"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698">
                <a:tc>
                  <a:txBody>
                    <a:bodyPr/>
                    <a:lstStyle/>
                    <a:p>
                      <a:r>
                        <a:rPr lang="en-US" u="sng" dirty="0"/>
                        <a:t> + isCube() : boolean</a:t>
                      </a:r>
                    </a:p>
                    <a:p>
                      <a:r>
                        <a:rPr lang="en-US" u="sng" dirty="0"/>
                        <a:t>+main(args[] : String)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61703" y="2638696"/>
            <a:ext cx="3631474" cy="313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717074"/>
            <a:ext cx="133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" y="2272937"/>
            <a:ext cx="1541417" cy="352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64034" y="2634342"/>
            <a:ext cx="3631474" cy="313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50971" y="2268583"/>
            <a:ext cx="1541417" cy="352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94663" y="2738845"/>
            <a:ext cx="133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2696"/>
            <a:ext cx="856895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In order to design a program using object oriented programming technique, we use classes and objects.</a:t>
            </a:r>
          </a:p>
          <a:p>
            <a:pPr marL="176213" indent="-176213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Object is considered as real, physical entity whereas the class is considered as the logical entity.</a:t>
            </a:r>
          </a:p>
          <a:p>
            <a:pPr algn="just">
              <a:defRPr/>
            </a:pPr>
            <a:endParaRPr lang="en-US" dirty="0"/>
          </a:p>
          <a:p>
            <a:pPr>
              <a:defRPr/>
            </a:pPr>
            <a:r>
              <a:rPr lang="en-IN" sz="2400" b="1" u="sng" dirty="0"/>
              <a:t>Objects in Java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 </a:t>
            </a:r>
            <a:r>
              <a:rPr lang="en-US" sz="2000" dirty="0"/>
              <a:t>Any entity that has a state and exhibits certain behaviors are called objects. </a:t>
            </a:r>
          </a:p>
          <a:p>
            <a:pPr>
              <a:defRPr/>
            </a:pPr>
            <a:r>
              <a:rPr lang="en-US" sz="2000" dirty="0"/>
              <a:t>   For </a:t>
            </a:r>
            <a:r>
              <a:rPr lang="en-US" sz="2000" dirty="0" err="1"/>
              <a:t>Eg</a:t>
            </a:r>
            <a:r>
              <a:rPr lang="en-US" sz="2000" dirty="0"/>
              <a:t>: bike, pen, car, chair, table etc.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The object can be either physical or logical(conceptual).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A logical entity can be a railway reservation system.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An object exhibits three characteristics:</a:t>
            </a:r>
          </a:p>
          <a:p>
            <a:pPr marL="534988" lvl="1" indent="-285750">
              <a:buFont typeface="Wingdings" pitchFamily="2" charset="2"/>
              <a:buChar char="ü"/>
              <a:defRPr/>
            </a:pPr>
            <a:r>
              <a:rPr lang="en-US" sz="2000" dirty="0"/>
              <a:t>state: This represents the value of the object.</a:t>
            </a:r>
          </a:p>
          <a:p>
            <a:pPr marL="534988" lvl="1" indent="-285750">
              <a:buFont typeface="Wingdings" pitchFamily="2" charset="2"/>
              <a:buChar char="ü"/>
              <a:defRPr/>
            </a:pPr>
            <a:r>
              <a:rPr lang="en-US" sz="2000" dirty="0" err="1"/>
              <a:t>behaviour</a:t>
            </a:r>
            <a:r>
              <a:rPr lang="en-US" sz="2000" dirty="0"/>
              <a:t>: This represents the </a:t>
            </a:r>
            <a:r>
              <a:rPr lang="en-US" sz="2000" dirty="0" err="1"/>
              <a:t>behaviour</a:t>
            </a:r>
            <a:r>
              <a:rPr lang="en-US" sz="2000" dirty="0"/>
              <a:t> of the object. </a:t>
            </a:r>
            <a:r>
              <a:rPr lang="en-US" sz="2000" dirty="0" err="1"/>
              <a:t>Eg:deposit,withdraw</a:t>
            </a:r>
            <a:r>
              <a:rPr lang="en-US" sz="2000" dirty="0"/>
              <a:t> etc.</a:t>
            </a:r>
          </a:p>
          <a:p>
            <a:pPr marL="534988" lvl="1" indent="-285750" algn="just">
              <a:buFont typeface="Wingdings" pitchFamily="2" charset="2"/>
              <a:buChar char="ü"/>
              <a:defRPr/>
            </a:pPr>
            <a:r>
              <a:rPr lang="en-US" sz="2000" dirty="0"/>
              <a:t>identity: The object identity is implemented by Java via a unique id. This unique is not visible to the external user but it is used by the JVM to uniquely identify the 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9099" y="24674"/>
            <a:ext cx="4180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Classes and Objects in Java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06391" y="6309320"/>
            <a:ext cx="37217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 sz="1800">
                <a:solidFill>
                  <a:srgbClr val="898989"/>
                </a:solidFill>
              </a:rPr>
              <a:pPr/>
              <a:t>5</a:t>
            </a:fld>
            <a:endParaRPr lang="en-GB" altLang="zh-CN" sz="18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1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2696"/>
            <a:ext cx="856895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/>
              <a:t>Example: Car is an object. Its name is BMW, color is blue. These represent the states.</a:t>
            </a:r>
          </a:p>
          <a:p>
            <a:endParaRPr lang="en-US" altLang="en-US" sz="3200" dirty="0"/>
          </a:p>
          <a:p>
            <a:r>
              <a:rPr lang="en-US" altLang="en-US" sz="3200" dirty="0"/>
              <a:t>The car is used to travel. So travel is its </a:t>
            </a:r>
            <a:r>
              <a:rPr lang="en-US" altLang="en-US" sz="3200" dirty="0" err="1"/>
              <a:t>behaviour</a:t>
            </a:r>
            <a:r>
              <a:rPr lang="en-US" altLang="en-US" sz="3200" dirty="0"/>
              <a:t>.</a:t>
            </a:r>
          </a:p>
          <a:p>
            <a:endParaRPr lang="en-US" altLang="en-US" sz="3200" dirty="0"/>
          </a:p>
          <a:p>
            <a:r>
              <a:rPr lang="en-US" altLang="en-US" sz="3200" dirty="0"/>
              <a:t>The instance of a class is known as an object. From the class we create objects. Hence we can say that the instance of the class is an object.</a:t>
            </a:r>
          </a:p>
          <a:p>
            <a:endParaRPr lang="en-US" alt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365242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>
                <a:solidFill>
                  <a:srgbClr val="898989"/>
                </a:solidFill>
              </a:rPr>
              <a:pPr/>
              <a:t>6</a:t>
            </a:fld>
            <a:endParaRPr lang="en-GB" altLang="zh-CN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1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2696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A class constitutes of a group of objects having common properties.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It is a structure from which objects are made.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Class is a conceptual or logical entity.</a:t>
            </a:r>
          </a:p>
          <a:p>
            <a:pPr marL="342900" indent="-342900">
              <a:buFont typeface="+mj-lt"/>
              <a:buAutoNum type="arabicPeriod"/>
            </a:pPr>
            <a:endParaRPr lang="en-US" altLang="en-US" dirty="0"/>
          </a:p>
          <a:p>
            <a:r>
              <a:rPr lang="en-AU" altLang="en-AU" dirty="0"/>
              <a:t>A </a:t>
            </a:r>
            <a:r>
              <a:rPr lang="en-AU" altLang="en-AU" i="1" dirty="0">
                <a:solidFill>
                  <a:schemeClr val="hlink"/>
                </a:solidFill>
              </a:rPr>
              <a:t>class</a:t>
            </a:r>
            <a:r>
              <a:rPr lang="en-AU" altLang="en-AU" dirty="0">
                <a:solidFill>
                  <a:schemeClr val="hlink"/>
                </a:solidFill>
              </a:rPr>
              <a:t> </a:t>
            </a:r>
            <a:r>
              <a:rPr lang="en-AU" altLang="en-AU" dirty="0"/>
              <a:t>is a collection of </a:t>
            </a:r>
            <a:r>
              <a:rPr lang="en-AU" altLang="en-AU" i="1" dirty="0">
                <a:solidFill>
                  <a:schemeClr val="hlink"/>
                </a:solidFill>
              </a:rPr>
              <a:t>fields</a:t>
            </a:r>
            <a:r>
              <a:rPr lang="en-AU" altLang="en-AU" dirty="0"/>
              <a:t> (data) and </a:t>
            </a:r>
            <a:r>
              <a:rPr lang="en-AU" altLang="en-AU" i="1" dirty="0">
                <a:solidFill>
                  <a:schemeClr val="hlink"/>
                </a:solidFill>
              </a:rPr>
              <a:t>methods</a:t>
            </a:r>
            <a:r>
              <a:rPr lang="en-AU" altLang="en-AU" dirty="0">
                <a:solidFill>
                  <a:schemeClr val="hlink"/>
                </a:solidFill>
              </a:rPr>
              <a:t> </a:t>
            </a:r>
            <a:r>
              <a:rPr lang="en-AU" altLang="en-AU" dirty="0"/>
              <a:t>(procedure or function) that operate on that data. </a:t>
            </a:r>
          </a:p>
          <a:p>
            <a:endParaRPr lang="en-AU" altLang="en-AU" dirty="0"/>
          </a:p>
          <a:p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0"/>
            <a:ext cx="2328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Classes in Java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20302" y="6093296"/>
            <a:ext cx="372178" cy="52508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>
                <a:solidFill>
                  <a:srgbClr val="898989"/>
                </a:solidFill>
              </a:rPr>
              <a:pPr/>
              <a:t>7</a:t>
            </a:fld>
            <a:endParaRPr lang="en-GB" altLang="zh-CN" dirty="0">
              <a:solidFill>
                <a:srgbClr val="898989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74404" y="2396276"/>
            <a:ext cx="2133600" cy="2057400"/>
            <a:chOff x="816" y="864"/>
            <a:chExt cx="1344" cy="168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16" y="864"/>
              <a:ext cx="1344" cy="4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en-US"/>
                <a:t>Circle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16" y="1296"/>
              <a:ext cx="1344" cy="6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dirty="0"/>
            </a:p>
            <a:p>
              <a:pPr algn="ctr" eaLnBrk="1" hangingPunct="1"/>
              <a:endParaRPr lang="en-US" altLang="en-US" dirty="0"/>
            </a:p>
            <a:p>
              <a:pPr algn="ctr" eaLnBrk="1" hangingPunct="1"/>
              <a:endParaRPr lang="en-US" altLang="en-US" dirty="0"/>
            </a:p>
            <a:p>
              <a:pPr algn="ctr" eaLnBrk="1" hangingPunct="1"/>
              <a:r>
                <a:rPr lang="en-US" altLang="en-US" dirty="0" err="1"/>
                <a:t>centre</a:t>
              </a:r>
              <a:endParaRPr lang="en-US" altLang="en-US" dirty="0"/>
            </a:p>
            <a:p>
              <a:pPr algn="ctr" eaLnBrk="1" hangingPunct="1"/>
              <a:r>
                <a:rPr lang="en-US" altLang="en-US" dirty="0"/>
                <a:t>radius</a:t>
              </a:r>
            </a:p>
            <a:p>
              <a:pPr algn="ctr" eaLnBrk="1" hangingPunct="1"/>
              <a:endParaRPr lang="en-US" altLang="en-US" dirty="0"/>
            </a:p>
            <a:p>
              <a:pPr algn="ctr" eaLnBrk="1" hangingPunct="1"/>
              <a:endParaRPr lang="en-US" altLang="en-US" dirty="0"/>
            </a:p>
            <a:p>
              <a:pPr algn="ctr" eaLnBrk="1" hangingPunct="1"/>
              <a:endParaRPr lang="en-US" altLang="en-US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16" y="1824"/>
              <a:ext cx="1344" cy="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dirty="0"/>
            </a:p>
            <a:p>
              <a:pPr algn="ctr" eaLnBrk="1" hangingPunct="1"/>
              <a:endParaRPr lang="en-US" altLang="en-US" dirty="0"/>
            </a:p>
            <a:p>
              <a:pPr algn="ctr" eaLnBrk="1" hangingPunct="1"/>
              <a:endParaRPr lang="en-US" altLang="en-US" dirty="0"/>
            </a:p>
            <a:p>
              <a:pPr algn="ctr" eaLnBrk="1" hangingPunct="1"/>
              <a:r>
                <a:rPr lang="en-US" altLang="en-US" dirty="0"/>
                <a:t>circumference()</a:t>
              </a:r>
            </a:p>
            <a:p>
              <a:pPr algn="ctr" eaLnBrk="1" hangingPunct="1"/>
              <a:r>
                <a:rPr lang="en-US" altLang="en-US" dirty="0"/>
                <a:t>area()</a:t>
              </a:r>
            </a:p>
            <a:p>
              <a:pPr algn="ctr" eaLnBrk="1" hangingPunct="1"/>
              <a:endParaRPr lang="en-US" altLang="en-US" dirty="0"/>
            </a:p>
            <a:p>
              <a:pPr algn="ctr" eaLnBrk="1" hangingPunct="1"/>
              <a:endParaRPr lang="en-US" altLang="en-US" dirty="0"/>
            </a:p>
            <a:p>
              <a:pPr algn="ctr" eaLnBrk="1" hangingPunct="1"/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307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6346295"/>
            <a:ext cx="36004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>
                <a:solidFill>
                  <a:srgbClr val="898989"/>
                </a:solidFill>
              </a:rPr>
              <a:pPr/>
              <a:t>8</a:t>
            </a:fld>
            <a:endParaRPr lang="en-GB" altLang="zh-CN" dirty="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59" y="66690"/>
            <a:ext cx="283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The General Form of a Class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19871" y="480101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class is declared by use of the </a:t>
            </a:r>
            <a:r>
              <a:rPr lang="en-GB" sz="2000" b="1" dirty="0"/>
              <a:t>class </a:t>
            </a:r>
            <a:r>
              <a:rPr lang="en-GB" sz="2000" dirty="0"/>
              <a:t>keyword. The classes that have been used up to this point are actually very limited examples of its complete form. Classes can (and usually do) get much more complex. A simplified general form of a </a:t>
            </a:r>
            <a:r>
              <a:rPr lang="en-GB" sz="2000" b="1" dirty="0"/>
              <a:t>class </a:t>
            </a:r>
            <a:r>
              <a:rPr lang="en-GB" sz="2000" dirty="0"/>
              <a:t>definition is shown here:</a:t>
            </a:r>
          </a:p>
          <a:p>
            <a:r>
              <a:rPr lang="en-IN" sz="2000" dirty="0"/>
              <a:t>class </a:t>
            </a:r>
            <a:r>
              <a:rPr lang="en-IN" sz="2000" i="1" dirty="0" err="1"/>
              <a:t>classname</a:t>
            </a:r>
            <a:r>
              <a:rPr lang="en-IN" sz="2000" i="1" dirty="0"/>
              <a:t> </a:t>
            </a:r>
            <a:r>
              <a:rPr lang="en-IN" sz="2000" dirty="0"/>
              <a:t>{</a:t>
            </a:r>
          </a:p>
          <a:p>
            <a:r>
              <a:rPr lang="en-IN" sz="2000" i="1" dirty="0"/>
              <a:t>type instance-variable1</a:t>
            </a:r>
            <a:r>
              <a:rPr lang="en-IN" sz="2000" dirty="0"/>
              <a:t>;</a:t>
            </a:r>
          </a:p>
          <a:p>
            <a:r>
              <a:rPr lang="en-IN" sz="2000" i="1" dirty="0"/>
              <a:t>type instance-variable2</a:t>
            </a:r>
            <a:r>
              <a:rPr lang="en-IN" sz="2000" dirty="0"/>
              <a:t>;</a:t>
            </a:r>
          </a:p>
          <a:p>
            <a:r>
              <a:rPr lang="en-IN" sz="2000" dirty="0"/>
              <a:t>// ...</a:t>
            </a:r>
          </a:p>
          <a:p>
            <a:r>
              <a:rPr lang="en-IN" sz="2000" i="1" dirty="0"/>
              <a:t>type instance-</a:t>
            </a:r>
            <a:r>
              <a:rPr lang="en-IN" sz="2000" i="1" dirty="0" err="1"/>
              <a:t>variableN</a:t>
            </a:r>
            <a:r>
              <a:rPr lang="en-IN" sz="2000" dirty="0"/>
              <a:t>;</a:t>
            </a:r>
          </a:p>
          <a:p>
            <a:r>
              <a:rPr lang="en-IN" sz="2000" i="1" dirty="0"/>
              <a:t>type methodname1</a:t>
            </a:r>
            <a:r>
              <a:rPr lang="en-IN" sz="2000" dirty="0"/>
              <a:t>(</a:t>
            </a:r>
            <a:r>
              <a:rPr lang="en-IN" sz="2000" i="1" dirty="0"/>
              <a:t>parameter-list</a:t>
            </a:r>
            <a:r>
              <a:rPr lang="en-IN" sz="2000" dirty="0"/>
              <a:t>) {</a:t>
            </a:r>
          </a:p>
          <a:p>
            <a:r>
              <a:rPr lang="en-IN" sz="2000" dirty="0"/>
              <a:t>// body of method</a:t>
            </a:r>
          </a:p>
          <a:p>
            <a:r>
              <a:rPr lang="en-IN" sz="2000" dirty="0"/>
              <a:t>}</a:t>
            </a:r>
          </a:p>
          <a:p>
            <a:r>
              <a:rPr lang="en-IN" sz="2000" i="1" dirty="0"/>
              <a:t>type methodname2</a:t>
            </a:r>
            <a:r>
              <a:rPr lang="en-IN" sz="2000" dirty="0"/>
              <a:t>(</a:t>
            </a:r>
            <a:r>
              <a:rPr lang="en-IN" sz="2000" i="1" dirty="0"/>
              <a:t>parameter-list</a:t>
            </a:r>
            <a:r>
              <a:rPr lang="en-IN" sz="2000" dirty="0"/>
              <a:t>) {</a:t>
            </a:r>
          </a:p>
          <a:p>
            <a:r>
              <a:rPr lang="en-IN" sz="2000" dirty="0"/>
              <a:t>// body of method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// ...</a:t>
            </a:r>
          </a:p>
          <a:p>
            <a:r>
              <a:rPr lang="en-IN" sz="2000" i="1" dirty="0"/>
              <a:t>type </a:t>
            </a:r>
            <a:r>
              <a:rPr lang="en-IN" sz="2000" i="1" dirty="0" err="1"/>
              <a:t>methodnameN</a:t>
            </a:r>
            <a:r>
              <a:rPr lang="en-IN" sz="2000" dirty="0"/>
              <a:t>(</a:t>
            </a:r>
            <a:r>
              <a:rPr lang="en-IN" sz="2000" i="1" dirty="0"/>
              <a:t>parameter-list</a:t>
            </a:r>
            <a:r>
              <a:rPr lang="en-IN" sz="2000" dirty="0"/>
              <a:t>) {</a:t>
            </a:r>
          </a:p>
          <a:p>
            <a:r>
              <a:rPr lang="en-IN" sz="2000" dirty="0"/>
              <a:t>// body of method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372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6469955"/>
            <a:ext cx="648072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>
                <a:solidFill>
                  <a:srgbClr val="898989"/>
                </a:solidFill>
              </a:rPr>
              <a:pPr/>
              <a:t>9</a:t>
            </a:fld>
            <a:endParaRPr lang="en-GB" altLang="zh-CN" dirty="0">
              <a:solidFill>
                <a:srgbClr val="89898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436022"/>
            <a:ext cx="84969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The data, or variables, defined within a </a:t>
            </a:r>
            <a:r>
              <a:rPr lang="en-GB" sz="2000" b="1" dirty="0"/>
              <a:t>class </a:t>
            </a:r>
            <a:r>
              <a:rPr lang="en-GB" sz="2000" dirty="0"/>
              <a:t>are called </a:t>
            </a:r>
            <a:r>
              <a:rPr lang="en-GB" sz="2000" b="1" i="1" dirty="0"/>
              <a:t>instance variables</a:t>
            </a:r>
            <a:r>
              <a:rPr lang="en-GB" sz="2000" i="1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The code is contained within </a:t>
            </a:r>
            <a:r>
              <a:rPr lang="en-GB" sz="2000" b="1" i="1" dirty="0"/>
              <a:t>methods</a:t>
            </a:r>
            <a:r>
              <a:rPr lang="en-GB" sz="2000" i="1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Collectively, the methods and variables defined within a class are called </a:t>
            </a:r>
            <a:r>
              <a:rPr lang="en-GB" sz="2000" b="1" i="1" dirty="0"/>
              <a:t>members</a:t>
            </a:r>
            <a:r>
              <a:rPr lang="en-GB" sz="2000" i="1" dirty="0"/>
              <a:t> </a:t>
            </a:r>
            <a:r>
              <a:rPr lang="en-GB" sz="2000" dirty="0"/>
              <a:t>of the class.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In most classes, the instance variables are acted upon and accessed by the methods defined for that class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Variables defined within a class are called instance variables because each instance of the class (that is, each object of the class) contains its own copy of these variables.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Thus, the data for one object is separate and unique from the data for another</a:t>
            </a:r>
          </a:p>
        </p:txBody>
      </p:sp>
    </p:spTree>
    <p:extLst>
      <p:ext uri="{BB962C8B-B14F-4D97-AF65-F5344CB8AC3E}">
        <p14:creationId xmlns:p14="http://schemas.microsoft.com/office/powerpoint/2010/main" val="117107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2618</Words>
  <Application>Microsoft Office PowerPoint</Application>
  <PresentationFormat>On-screen Show (4:3)</PresentationFormat>
  <Paragraphs>413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Tahoma</vt:lpstr>
      <vt:lpstr>Times</vt:lpstr>
      <vt:lpstr>Times New Roman</vt:lpstr>
      <vt:lpstr>Wingdings</vt:lpstr>
      <vt:lpstr>Office Theme</vt:lpstr>
      <vt:lpstr>Classes, Objects and Access Specifiers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 in OOP</vt:lpstr>
      <vt:lpstr>‘new’ keyword</vt:lpstr>
      <vt:lpstr>Heap memory</vt:lpstr>
      <vt:lpstr> Syntax for creating an object: </vt:lpstr>
      <vt:lpstr>Creating an object using ‘new’ : It can be done in two ways</vt:lpstr>
      <vt:lpstr>Using new Keyword</vt:lpstr>
      <vt:lpstr>Creating an object using ‘new’</vt:lpstr>
      <vt:lpstr>Adding Fields: Class Circle with fields</vt:lpstr>
      <vt:lpstr>PowerPoint Presentation</vt:lpstr>
      <vt:lpstr>Data Abstraction</vt:lpstr>
      <vt:lpstr>PowerPoint Presentation</vt:lpstr>
      <vt:lpstr>Creating objects of a class</vt:lpstr>
      <vt:lpstr>PowerPoint Presentation</vt:lpstr>
      <vt:lpstr>PowerPoint Presentation</vt:lpstr>
      <vt:lpstr>PowerPoint Presentation</vt:lpstr>
      <vt:lpstr>PowerPoint Presentation</vt:lpstr>
      <vt:lpstr>Modularization  &amp; Access Specifiers</vt:lpstr>
      <vt:lpstr>Objectives</vt:lpstr>
      <vt:lpstr>Modularity</vt:lpstr>
      <vt:lpstr>Advantages of Modularity Approach</vt:lpstr>
      <vt:lpstr>Example : Without Modularization</vt:lpstr>
      <vt:lpstr>Example : Modularization</vt:lpstr>
      <vt:lpstr>Class Level Modularization</vt:lpstr>
      <vt:lpstr>Practice Problem:1 Without Modularization</vt:lpstr>
      <vt:lpstr>Practice Problem:1-With Modularization</vt:lpstr>
      <vt:lpstr>Access Modifiers </vt:lpstr>
      <vt:lpstr>Access Modifiers </vt:lpstr>
      <vt:lpstr>Understanding Access Modifiers </vt:lpstr>
      <vt:lpstr>Example :3   Class Level Modularization</vt:lpstr>
      <vt:lpstr>Package level Modularization</vt:lpstr>
      <vt:lpstr>Example :4   Package Level Modularization</vt:lpstr>
      <vt:lpstr>Example :5   Package Level Modularization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18SC2009R  Object Oriented Programming (OOP)</dc:title>
  <dc:creator>admin</dc:creator>
  <cp:lastModifiedBy>B CHIHNITA REDDY</cp:lastModifiedBy>
  <cp:revision>101</cp:revision>
  <dcterms:created xsi:type="dcterms:W3CDTF">2019-07-20T17:27:56Z</dcterms:created>
  <dcterms:modified xsi:type="dcterms:W3CDTF">2022-05-29T05:30:51Z</dcterms:modified>
</cp:coreProperties>
</file>