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0" r:id="rId8"/>
    <p:sldId id="265" r:id="rId9"/>
    <p:sldId id="266"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21459" y="464896"/>
            <a:ext cx="6101080" cy="695325"/>
          </a:xfrm>
          <a:prstGeom prst="rect">
            <a:avLst/>
          </a:prstGeom>
        </p:spPr>
        <p:txBody>
          <a:bodyPr wrap="square" lIns="0" tIns="0" rIns="0" bIns="0">
            <a:spAutoFit/>
          </a:bodyPr>
          <a:lstStyle>
            <a:lvl1pPr>
              <a:defRPr sz="4400" b="1" i="0">
                <a:solidFill>
                  <a:srgbClr val="FF0000"/>
                </a:solidFill>
                <a:latin typeface="Calibri"/>
                <a:cs typeface="Calibri"/>
              </a:defRPr>
            </a:lvl1pPr>
          </a:lstStyle>
          <a:p>
            <a:endParaRPr/>
          </a:p>
        </p:txBody>
      </p:sp>
      <p:sp>
        <p:nvSpPr>
          <p:cNvPr id="3" name="Holder 3"/>
          <p:cNvSpPr>
            <a:spLocks noGrp="1"/>
          </p:cNvSpPr>
          <p:nvPr>
            <p:ph type="body" idx="1"/>
          </p:nvPr>
        </p:nvSpPr>
        <p:spPr>
          <a:xfrm>
            <a:off x="536244" y="1069975"/>
            <a:ext cx="7954009" cy="2404110"/>
          </a:xfrm>
          <a:prstGeom prst="rect">
            <a:avLst/>
          </a:prstGeom>
        </p:spPr>
        <p:txBody>
          <a:bodyPr wrap="square" lIns="0" tIns="0" rIns="0" bIns="0">
            <a:spAutoFit/>
          </a:bodyPr>
          <a:lstStyle>
            <a:lvl1pPr>
              <a:defRPr sz="3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6305" y="1920697"/>
            <a:ext cx="5775325" cy="2782813"/>
          </a:xfrm>
          <a:prstGeom prst="rect">
            <a:avLst/>
          </a:prstGeom>
        </p:spPr>
        <p:txBody>
          <a:bodyPr vert="horz" wrap="square" lIns="0" tIns="12700" rIns="0" bIns="0" rtlCol="0">
            <a:spAutoFit/>
          </a:bodyPr>
          <a:lstStyle/>
          <a:p>
            <a:pPr marL="12700" marR="5080" indent="-12700" algn="ctr">
              <a:lnSpc>
                <a:spcPct val="100000"/>
              </a:lnSpc>
              <a:spcBef>
                <a:spcPts val="100"/>
              </a:spcBef>
            </a:pPr>
            <a:r>
              <a:rPr lang="en-US" sz="6000" spc="-10" dirty="0"/>
              <a:t>Aggregation and Composition </a:t>
            </a:r>
            <a:r>
              <a:rPr sz="6000" dirty="0"/>
              <a:t>in</a:t>
            </a:r>
            <a:r>
              <a:rPr sz="6000" spc="-85" dirty="0"/>
              <a:t> </a:t>
            </a:r>
            <a:r>
              <a:rPr lang="en-IN" sz="6000" spc="-55"/>
              <a:t>java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785794"/>
            <a:ext cx="8143932" cy="5632311"/>
          </a:xfrm>
          <a:prstGeom prst="rect">
            <a:avLst/>
          </a:prstGeom>
        </p:spPr>
        <p:txBody>
          <a:bodyPr wrap="square">
            <a:spAutoFit/>
          </a:bodyPr>
          <a:lstStyle/>
          <a:p>
            <a:pPr algn="just">
              <a:lnSpc>
                <a:spcPct val="150000"/>
              </a:lnSpc>
              <a:buFont typeface="Arial" pitchFamily="34" charset="0"/>
              <a:buChar char="•"/>
            </a:pPr>
            <a:r>
              <a:rPr lang="en-US" sz="2000" dirty="0"/>
              <a:t>Relationships between classes are crucial in object-oriented programming. </a:t>
            </a:r>
          </a:p>
          <a:p>
            <a:pPr algn="just">
              <a:lnSpc>
                <a:spcPct val="150000"/>
              </a:lnSpc>
              <a:buFont typeface="Arial" pitchFamily="34" charset="0"/>
              <a:buChar char="•"/>
            </a:pPr>
            <a:r>
              <a:rPr lang="en-US" sz="2000" dirty="0"/>
              <a:t>The relationships between classes in object-oriented programming are built to model the relationships between real-world entities, that these classes represent.</a:t>
            </a:r>
          </a:p>
          <a:p>
            <a:pPr algn="just">
              <a:lnSpc>
                <a:spcPct val="150000"/>
              </a:lnSpc>
              <a:buFont typeface="Arial" pitchFamily="34" charset="0"/>
              <a:buChar char="•"/>
            </a:pPr>
            <a:r>
              <a:rPr lang="en-US" sz="2000" dirty="0"/>
              <a:t>In a way, almost everything that we see in the real world can be viewed as a bunch of objects and the relationships/associations between them.</a:t>
            </a:r>
          </a:p>
          <a:p>
            <a:pPr algn="just">
              <a:lnSpc>
                <a:spcPct val="150000"/>
              </a:lnSpc>
              <a:buFont typeface="Arial" pitchFamily="34" charset="0"/>
              <a:buChar char="•"/>
            </a:pPr>
            <a:r>
              <a:rPr lang="en-US" sz="2000" dirty="0"/>
              <a:t>Classes as individual entities( without any relations between them ) are impractical in object-oriented programming because then we would not be able to model the relationships that exist between real-life entities.</a:t>
            </a:r>
          </a:p>
          <a:p>
            <a:pPr>
              <a:lnSpc>
                <a:spcPct val="150000"/>
              </a:lnSpc>
            </a:pPr>
            <a:r>
              <a:rPr lang="en-US" sz="2000" dirty="0"/>
              <a:t>There can be two types of relationships in Java:</a:t>
            </a:r>
          </a:p>
          <a:p>
            <a:pPr>
              <a:lnSpc>
                <a:spcPct val="150000"/>
              </a:lnSpc>
              <a:buFont typeface="Wingdings" pitchFamily="2" charset="2"/>
              <a:buChar char="Ø"/>
            </a:pPr>
            <a:r>
              <a:rPr lang="en-US" sz="2000" dirty="0"/>
              <a:t>IS-A (Inheritance)</a:t>
            </a:r>
          </a:p>
          <a:p>
            <a:pPr>
              <a:lnSpc>
                <a:spcPct val="150000"/>
              </a:lnSpc>
              <a:buFont typeface="Wingdings" pitchFamily="2" charset="2"/>
              <a:buChar char="Ø"/>
            </a:pPr>
            <a:r>
              <a:rPr lang="en-US" sz="2000" dirty="0"/>
              <a:t>HAS-A (Association)</a:t>
            </a:r>
          </a:p>
        </p:txBody>
      </p:sp>
      <p:sp>
        <p:nvSpPr>
          <p:cNvPr id="6" name="TextBox 5"/>
          <p:cNvSpPr txBox="1"/>
          <p:nvPr/>
        </p:nvSpPr>
        <p:spPr>
          <a:xfrm>
            <a:off x="2428860" y="142852"/>
            <a:ext cx="4543808" cy="523220"/>
          </a:xfrm>
          <a:prstGeom prst="rect">
            <a:avLst/>
          </a:prstGeom>
          <a:noFill/>
        </p:spPr>
        <p:txBody>
          <a:bodyPr wrap="none" rtlCol="0">
            <a:spAutoFit/>
          </a:bodyPr>
          <a:lstStyle/>
          <a:p>
            <a:r>
              <a:rPr lang="en-US" sz="2800" b="1" dirty="0"/>
              <a:t>Relationship between classes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71472" y="285728"/>
            <a:ext cx="821537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1. IS-A (Inheritance)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The IS-A relationship is nothing but Inheritance. The relationships that can be established between classes using the concept of inheritance are called IS-A relations. This relationship</a:t>
            </a:r>
            <a:r>
              <a:rPr kumimoji="0" lang="en-US" b="0" i="0" u="none" strike="noStrike" cap="none" normalizeH="0" dirty="0">
                <a:ln>
                  <a:noFill/>
                </a:ln>
                <a:solidFill>
                  <a:schemeClr val="tx1"/>
                </a:solidFill>
                <a:effectLst/>
                <a:latin typeface="Arial" pitchFamily="34" charset="0"/>
                <a:ea typeface="Times New Roman" pitchFamily="18" charset="0"/>
                <a:cs typeface="Arial" pitchFamily="34" charset="0"/>
              </a:rPr>
              <a:t> is achieved using the keyword “extends”</a:t>
            </a:r>
            <a:endPar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Ex: A parrot is-a Bird. Here Bird is a base class, and Parrot is a derived class, Parrot class inherits all the properties and attributes &amp; methods (other than those that are private) of base class Bird, thus establishing inheritance(IS-A) relation between the two classes.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grpSp>
        <p:nvGrpSpPr>
          <p:cNvPr id="7" name="Group 6"/>
          <p:cNvGrpSpPr/>
          <p:nvPr/>
        </p:nvGrpSpPr>
        <p:grpSpPr>
          <a:xfrm>
            <a:off x="3357554" y="3429000"/>
            <a:ext cx="857256" cy="1857388"/>
            <a:chOff x="2643174" y="1928802"/>
            <a:chExt cx="857256" cy="1857388"/>
          </a:xfrm>
        </p:grpSpPr>
        <p:sp>
          <p:nvSpPr>
            <p:cNvPr id="3" name="Rectangle 2"/>
            <p:cNvSpPr/>
            <p:nvPr/>
          </p:nvSpPr>
          <p:spPr>
            <a:xfrm>
              <a:off x="2643174" y="1928802"/>
              <a:ext cx="857256" cy="71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Bird</a:t>
              </a:r>
            </a:p>
          </p:txBody>
        </p:sp>
        <p:sp>
          <p:nvSpPr>
            <p:cNvPr id="4" name="Rectangle 3"/>
            <p:cNvSpPr/>
            <p:nvPr/>
          </p:nvSpPr>
          <p:spPr>
            <a:xfrm>
              <a:off x="2643174" y="3071810"/>
              <a:ext cx="857256" cy="714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Parrot</a:t>
              </a:r>
            </a:p>
          </p:txBody>
        </p:sp>
        <p:cxnSp>
          <p:nvCxnSpPr>
            <p:cNvPr id="6" name="Straight Arrow Connector 5"/>
            <p:cNvCxnSpPr>
              <a:stCxn id="3" idx="2"/>
              <a:endCxn id="4" idx="0"/>
            </p:cNvCxnSpPr>
            <p:nvPr/>
          </p:nvCxnSpPr>
          <p:spPr>
            <a:xfrm rot="5400000">
              <a:off x="2857488" y="285749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14282" y="285728"/>
            <a:ext cx="8429652"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2. HAS-A (Association)</a:t>
            </a:r>
          </a:p>
          <a:p>
            <a:pPr algn="just" fontAlgn="base">
              <a:spcBef>
                <a:spcPct val="0"/>
              </a:spcBef>
              <a:spcAft>
                <a:spcPct val="0"/>
              </a:spcAft>
            </a:pPr>
            <a:r>
              <a:rPr lang="en-US" sz="1600" dirty="0">
                <a:latin typeface="Arial" pitchFamily="34" charset="0"/>
                <a:ea typeface="Times New Roman" pitchFamily="18" charset="0"/>
                <a:cs typeface="Arial" pitchFamily="34" charset="0"/>
              </a:rPr>
              <a:t>The HAS-A association on the other hand is where the Instance variables of a class refer to objects of another class. In other words, one class stores the objects of another class as its instance variables thereby establishing a HAS-A association between the two classes. </a:t>
            </a:r>
            <a:r>
              <a:rPr lang="en-US" sz="1600" dirty="0">
                <a:latin typeface="Arial" pitchFamily="34" charset="0"/>
                <a:cs typeface="Arial" pitchFamily="34" charset="0"/>
              </a:rPr>
              <a:t>Association in java is the relationship that can be established between any two classes. These relationships can be of four types:</a:t>
            </a:r>
          </a:p>
          <a:p>
            <a:pPr algn="just" fontAlgn="base"/>
            <a:r>
              <a:rPr lang="en-US" sz="1600" dirty="0">
                <a:latin typeface="Arial" pitchFamily="34" charset="0"/>
                <a:cs typeface="Arial" pitchFamily="34" charset="0"/>
              </a:rPr>
              <a:t>a) One-to-one:- The best example of a one-to-one association is that one person or one individual can have only one passport. This is a one-to-one relationship between the person and the passport.</a:t>
            </a:r>
          </a:p>
          <a:p>
            <a:pPr algn="just" fontAlgn="base"/>
            <a:r>
              <a:rPr lang="en-US" sz="1600" dirty="0">
                <a:latin typeface="Arial" pitchFamily="34" charset="0"/>
                <a:cs typeface="Arial" pitchFamily="34" charset="0"/>
              </a:rPr>
              <a:t>b) One-to-many:- Suppose, there is a Doctor and his patients. So, one doctor is associated with many patients. So this is an example of a one-to-many Association between a doctor and patients.</a:t>
            </a:r>
          </a:p>
          <a:p>
            <a:pPr algn="just" fontAlgn="base"/>
            <a:r>
              <a:rPr lang="en-US" sz="1600" dirty="0">
                <a:latin typeface="Arial" pitchFamily="34" charset="0"/>
                <a:cs typeface="Arial" pitchFamily="34" charset="0"/>
              </a:rPr>
              <a:t>c) Many-to-one:- For example, there can be many books in one library, each book is associated with that library, and it can’t be a part of another library. So, many books are related to one library. This is an example of a many-to-one Association between books and a library.</a:t>
            </a:r>
          </a:p>
          <a:p>
            <a:pPr algn="just" fontAlgn="base"/>
            <a:r>
              <a:rPr lang="en-US" sz="1600" dirty="0">
                <a:latin typeface="Arial" pitchFamily="34" charset="0"/>
                <a:cs typeface="Arial" pitchFamily="34" charset="0"/>
              </a:rPr>
              <a:t>d) Many-to-many:- If we talk about a teacher and student, there can be many students associated with one teacher, and also, the teacher can be related to many students. So, the relationship between a teacher and student can be many-to-many.</a:t>
            </a:r>
          </a:p>
          <a:p>
            <a:pPr>
              <a:buFont typeface="Arial" pitchFamily="34" charset="0"/>
              <a:buChar char="•"/>
            </a:pPr>
            <a:endParaRPr lang="en-US" sz="1600" dirty="0">
              <a:latin typeface="Arial" pitchFamily="34" charset="0"/>
              <a:cs typeface="Arial" pitchFamily="34" charset="0"/>
            </a:endParaRPr>
          </a:p>
          <a:p>
            <a:r>
              <a:rPr lang="en-US" sz="1600" dirty="0">
                <a:latin typeface="Arial" pitchFamily="34" charset="0"/>
                <a:ea typeface="Times New Roman" pitchFamily="18" charset="0"/>
                <a:cs typeface="Arial" pitchFamily="34" charset="0"/>
              </a:rPr>
              <a:t>There are two forms of Association that are possible in Java:</a:t>
            </a:r>
          </a:p>
          <a:p>
            <a:r>
              <a:rPr lang="en-US" sz="1600" b="1" dirty="0">
                <a:latin typeface="Arial" pitchFamily="34" charset="0"/>
                <a:ea typeface="Times New Roman" pitchFamily="18" charset="0"/>
                <a:cs typeface="Arial" pitchFamily="34" charset="0"/>
              </a:rPr>
              <a:t>a) Aggregation</a:t>
            </a:r>
          </a:p>
          <a:p>
            <a:r>
              <a:rPr lang="en-US" sz="1600" b="1" dirty="0">
                <a:latin typeface="Arial" pitchFamily="34" charset="0"/>
                <a:ea typeface="Times New Roman" pitchFamily="18" charset="0"/>
                <a:cs typeface="Arial" pitchFamily="34" charset="0"/>
              </a:rPr>
              <a:t>b) Composition</a:t>
            </a:r>
            <a:endParaRPr kumimoji="0" lang="en-US" sz="1600" b="1"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7929618" cy="4047262"/>
          </a:xfrm>
          <a:prstGeom prst="rect">
            <a:avLst/>
          </a:prstGeom>
        </p:spPr>
        <p:txBody>
          <a:bodyPr wrap="square">
            <a:spAutoFit/>
          </a:bodyPr>
          <a:lstStyle/>
          <a:p>
            <a:pPr algn="ctr"/>
            <a:r>
              <a:rPr lang="en-US" sz="3200" b="1" dirty="0"/>
              <a:t>Aggregation</a:t>
            </a:r>
          </a:p>
          <a:p>
            <a:pPr algn="ctr"/>
            <a:endParaRPr lang="en-US" dirty="0">
              <a:latin typeface="Arial" pitchFamily="34" charset="0"/>
              <a:cs typeface="Arial" pitchFamily="34" charset="0"/>
            </a:endParaRPr>
          </a:p>
          <a:p>
            <a:pPr algn="just">
              <a:lnSpc>
                <a:spcPct val="150000"/>
              </a:lnSpc>
              <a:buFont typeface="Arial" pitchFamily="34" charset="0"/>
              <a:buChar char="•"/>
            </a:pPr>
            <a:r>
              <a:rPr lang="en-US" dirty="0"/>
              <a:t>  Aggregation in java is a form of HAS-A relationship between two classes.</a:t>
            </a:r>
          </a:p>
          <a:p>
            <a:pPr algn="just">
              <a:lnSpc>
                <a:spcPct val="150000"/>
              </a:lnSpc>
              <a:buFont typeface="Arial" pitchFamily="34" charset="0"/>
              <a:buChar char="•"/>
            </a:pPr>
            <a:r>
              <a:rPr lang="en-US" dirty="0"/>
              <a:t>  It is a relatively more loosely coupled relation than composition in that, although both classes are associated with each other, one can exist without the other independently. </a:t>
            </a:r>
          </a:p>
          <a:p>
            <a:pPr algn="just">
              <a:lnSpc>
                <a:spcPct val="150000"/>
              </a:lnSpc>
              <a:buFont typeface="Arial" pitchFamily="34" charset="0"/>
              <a:buChar char="•"/>
            </a:pPr>
            <a:r>
              <a:rPr lang="en-US" dirty="0"/>
              <a:t> So Aggregation in java is also called a weak association. </a:t>
            </a:r>
          </a:p>
          <a:p>
            <a:pPr algn="just"/>
            <a:endParaRPr lang="en-US" dirty="0"/>
          </a:p>
          <a:p>
            <a:pPr>
              <a:lnSpc>
                <a:spcPct val="150000"/>
              </a:lnSpc>
            </a:pPr>
            <a:r>
              <a:rPr lang="en-US" b="1" dirty="0"/>
              <a:t>Example</a:t>
            </a:r>
            <a:r>
              <a:rPr lang="en-US" dirty="0"/>
              <a:t>:  A Team object and a Player object. The team contains multiple players but a player can exist without a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4282" y="214290"/>
            <a:ext cx="4857784"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class Address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int</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streetNum</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String city;</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String state;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String country;</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Address(</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int</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street, String c, String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st</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String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coun</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this.streetNum</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=street;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this.city</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=c;</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this.state</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st</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this.country</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coun</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class Student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int</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rollNum</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String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studentName</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//Creating HAS-A relationship with Address class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Address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studentAddr</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Student(</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int</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roll, String name, Address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addr</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this.rollNum</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=roll;</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this.studentName</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=name;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this.studentAddr</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 </a:t>
            </a:r>
            <a:r>
              <a:rPr kumimoji="0" lang="en-US" sz="1600"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addr</a:t>
            </a: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4572000" y="0"/>
            <a:ext cx="4572000" cy="249299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class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StudentDemo</a:t>
            </a:r>
            <a:endPar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200" dirty="0">
                <a:latin typeface="Arial" pitchFamily="34"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public static void main(String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args</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Address ad = new Address(201,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Hyd</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Telangana</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"India");</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Student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 new Student(200,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Rajua</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ad);</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obj.rollNum</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obj.studentName</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obj.studentAddr.streetNum</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obj.studentAddr.city</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obj.studentAddr.state</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obj.studentAddr.country</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8572560" cy="6186309"/>
          </a:xfrm>
          <a:prstGeom prst="rect">
            <a:avLst/>
          </a:prstGeom>
        </p:spPr>
        <p:txBody>
          <a:bodyPr wrap="square" tIns="0">
            <a:spAutoFit/>
          </a:bodyPr>
          <a:lstStyle/>
          <a:p>
            <a:pPr algn="ctr">
              <a:lnSpc>
                <a:spcPct val="150000"/>
              </a:lnSpc>
            </a:pPr>
            <a:r>
              <a:rPr lang="en-US" sz="3200" b="1" dirty="0"/>
              <a:t>Composition</a:t>
            </a:r>
          </a:p>
          <a:p>
            <a:pPr algn="just">
              <a:lnSpc>
                <a:spcPct val="150000"/>
              </a:lnSpc>
              <a:buFont typeface="Wingdings" pitchFamily="2" charset="2"/>
              <a:buChar char="Ø"/>
            </a:pPr>
            <a:r>
              <a:rPr lang="en-US" dirty="0"/>
              <a:t>Composition in java is a form of relation that is more tightly coupled.</a:t>
            </a:r>
          </a:p>
          <a:p>
            <a:pPr algn="just">
              <a:lnSpc>
                <a:spcPct val="150000"/>
              </a:lnSpc>
              <a:buFont typeface="Wingdings" pitchFamily="2" charset="2"/>
              <a:buChar char="Ø"/>
            </a:pPr>
            <a:r>
              <a:rPr lang="en-US" dirty="0"/>
              <a:t>Composition in java is also called Strong association. </a:t>
            </a:r>
          </a:p>
          <a:p>
            <a:pPr algn="just">
              <a:lnSpc>
                <a:spcPct val="150000"/>
              </a:lnSpc>
              <a:buFont typeface="Wingdings" pitchFamily="2" charset="2"/>
              <a:buChar char="Ø"/>
            </a:pPr>
            <a:r>
              <a:rPr lang="en-US" dirty="0"/>
              <a:t>This association is also known as Belongs-To association as one class, for all intents and purpose belongs to another class, and exists because of it. </a:t>
            </a:r>
          </a:p>
          <a:p>
            <a:pPr algn="just">
              <a:lnSpc>
                <a:spcPct val="150000"/>
              </a:lnSpc>
              <a:buFont typeface="Wingdings" pitchFamily="2" charset="2"/>
              <a:buChar char="Ø"/>
            </a:pPr>
            <a:r>
              <a:rPr lang="en-US" dirty="0"/>
              <a:t>In a Composition association, the classes cannot exist independent of each other. If the larger class which holds the objects of the smaller class is removed, it also means logically the smaller class cannot exist. </a:t>
            </a:r>
          </a:p>
          <a:p>
            <a:pPr>
              <a:lnSpc>
                <a:spcPct val="150000"/>
              </a:lnSpc>
            </a:pPr>
            <a:r>
              <a:rPr lang="en-US" b="1" dirty="0"/>
              <a:t>Example</a:t>
            </a:r>
            <a:r>
              <a:rPr lang="en-US" dirty="0"/>
              <a:t>: The association between College and Student. </a:t>
            </a:r>
          </a:p>
          <a:p>
            <a:pPr>
              <a:lnSpc>
                <a:spcPct val="150000"/>
              </a:lnSpc>
              <a:buFont typeface="Wingdings" pitchFamily="2" charset="2"/>
              <a:buChar char="ü"/>
            </a:pPr>
            <a:r>
              <a:rPr lang="en-US" dirty="0"/>
              <a:t>College class is defined with name and the list of students that are studying in it</a:t>
            </a:r>
          </a:p>
          <a:p>
            <a:pPr lvl="0">
              <a:lnSpc>
                <a:spcPct val="150000"/>
              </a:lnSpc>
              <a:buFont typeface="Wingdings" pitchFamily="2" charset="2"/>
              <a:buChar char="ü"/>
            </a:pPr>
            <a:r>
              <a:rPr lang="en-US" dirty="0"/>
              <a:t>A Student class is defined with name and the college he is studying at.</a:t>
            </a:r>
          </a:p>
          <a:p>
            <a:pPr>
              <a:lnSpc>
                <a:spcPct val="150000"/>
              </a:lnSpc>
              <a:buFont typeface="Wingdings" pitchFamily="2" charset="2"/>
              <a:buChar char="ü"/>
            </a:pPr>
            <a:r>
              <a:rPr lang="en-US" dirty="0"/>
              <a:t>Here a student must be studying in at least one college if he is to be called Student.</a:t>
            </a:r>
          </a:p>
          <a:p>
            <a:pPr>
              <a:lnSpc>
                <a:spcPct val="150000"/>
              </a:lnSpc>
              <a:buFont typeface="Wingdings" pitchFamily="2" charset="2"/>
              <a:buChar char="ü"/>
            </a:pPr>
            <a:r>
              <a:rPr lang="en-US" dirty="0"/>
              <a:t>If the college class is removed, Student class cannot exist alone logically, because if a person is not studying in any college then he is not a student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142852"/>
            <a:ext cx="3143272" cy="5262979"/>
          </a:xfrm>
          <a:prstGeom prst="rect">
            <a:avLst/>
          </a:prstGeom>
          <a:noFill/>
        </p:spPr>
        <p:txBody>
          <a:bodyPr wrap="square" rtlCol="0">
            <a:spAutoFit/>
          </a:bodyPr>
          <a:lstStyle/>
          <a:p>
            <a:r>
              <a:rPr lang="en-US" sz="1400" dirty="0">
                <a:latin typeface="Arial" pitchFamily="34" charset="0"/>
                <a:ea typeface="Times New Roman"/>
                <a:cs typeface="Arial" pitchFamily="34" charset="0"/>
              </a:rPr>
              <a:t>public class Job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private String role;</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private long salary;</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private </a:t>
            </a:r>
            <a:r>
              <a:rPr lang="en-US" sz="1400" dirty="0" err="1">
                <a:latin typeface="Arial" pitchFamily="34" charset="0"/>
                <a:ea typeface="Times New Roman"/>
                <a:cs typeface="Arial" pitchFamily="34" charset="0"/>
              </a:rPr>
              <a:t>int</a:t>
            </a:r>
            <a:r>
              <a:rPr lang="en-US" sz="1400" dirty="0">
                <a:latin typeface="Arial" pitchFamily="34" charset="0"/>
                <a:ea typeface="Times New Roman"/>
                <a:cs typeface="Arial" pitchFamily="34" charset="0"/>
              </a:rPr>
              <a:t> id;</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public String </a:t>
            </a:r>
            <a:r>
              <a:rPr lang="en-US" sz="1400" dirty="0" err="1">
                <a:latin typeface="Arial" pitchFamily="34" charset="0"/>
                <a:ea typeface="Times New Roman"/>
                <a:cs typeface="Arial" pitchFamily="34" charset="0"/>
              </a:rPr>
              <a:t>getRole</a:t>
            </a:r>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return role;</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public void </a:t>
            </a:r>
            <a:r>
              <a:rPr lang="en-US" sz="1400" dirty="0" err="1">
                <a:latin typeface="Arial" pitchFamily="34" charset="0"/>
                <a:ea typeface="Times New Roman"/>
                <a:cs typeface="Arial" pitchFamily="34" charset="0"/>
              </a:rPr>
              <a:t>setRole</a:t>
            </a:r>
            <a:r>
              <a:rPr lang="en-US" sz="1400" dirty="0">
                <a:latin typeface="Arial" pitchFamily="34" charset="0"/>
                <a:ea typeface="Times New Roman"/>
                <a:cs typeface="Arial" pitchFamily="34" charset="0"/>
              </a:rPr>
              <a:t>(String role)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r>
              <a:rPr lang="en-US" sz="1400" dirty="0" err="1">
                <a:latin typeface="Arial" pitchFamily="34" charset="0"/>
                <a:ea typeface="Times New Roman"/>
                <a:cs typeface="Arial" pitchFamily="34" charset="0"/>
              </a:rPr>
              <a:t>this.role</a:t>
            </a:r>
            <a:r>
              <a:rPr lang="en-US" sz="1400" dirty="0">
                <a:latin typeface="Arial" pitchFamily="34" charset="0"/>
                <a:ea typeface="Times New Roman"/>
                <a:cs typeface="Arial" pitchFamily="34" charset="0"/>
              </a:rPr>
              <a:t> = role;</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public long </a:t>
            </a:r>
            <a:r>
              <a:rPr lang="en-US" sz="1400" dirty="0" err="1">
                <a:latin typeface="Arial" pitchFamily="34" charset="0"/>
                <a:ea typeface="Times New Roman"/>
                <a:cs typeface="Arial" pitchFamily="34" charset="0"/>
              </a:rPr>
              <a:t>getSalary</a:t>
            </a:r>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return salary;</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public void </a:t>
            </a:r>
            <a:r>
              <a:rPr lang="en-US" sz="1400" dirty="0" err="1">
                <a:latin typeface="Arial" pitchFamily="34" charset="0"/>
                <a:ea typeface="Times New Roman"/>
                <a:cs typeface="Arial" pitchFamily="34" charset="0"/>
              </a:rPr>
              <a:t>setSalary</a:t>
            </a:r>
            <a:r>
              <a:rPr lang="en-US" sz="1400" dirty="0">
                <a:latin typeface="Arial" pitchFamily="34" charset="0"/>
                <a:ea typeface="Times New Roman"/>
                <a:cs typeface="Arial" pitchFamily="34" charset="0"/>
              </a:rPr>
              <a:t>(long salary)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r>
              <a:rPr lang="en-US" sz="1400" dirty="0" err="1">
                <a:latin typeface="Arial" pitchFamily="34" charset="0"/>
                <a:ea typeface="Times New Roman"/>
                <a:cs typeface="Arial" pitchFamily="34" charset="0"/>
              </a:rPr>
              <a:t>this.salary</a:t>
            </a:r>
            <a:r>
              <a:rPr lang="en-US" sz="1400" dirty="0">
                <a:latin typeface="Arial" pitchFamily="34" charset="0"/>
                <a:ea typeface="Times New Roman"/>
                <a:cs typeface="Arial" pitchFamily="34" charset="0"/>
              </a:rPr>
              <a:t> = salary;</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public </a:t>
            </a:r>
            <a:r>
              <a:rPr lang="en-US" sz="1400" dirty="0" err="1">
                <a:latin typeface="Arial" pitchFamily="34" charset="0"/>
                <a:ea typeface="Times New Roman"/>
                <a:cs typeface="Arial" pitchFamily="34" charset="0"/>
              </a:rPr>
              <a:t>int</a:t>
            </a:r>
            <a:r>
              <a:rPr lang="en-US" sz="1400" dirty="0">
                <a:latin typeface="Arial" pitchFamily="34" charset="0"/>
                <a:ea typeface="Times New Roman"/>
                <a:cs typeface="Arial" pitchFamily="34" charset="0"/>
              </a:rPr>
              <a:t> </a:t>
            </a:r>
            <a:r>
              <a:rPr lang="en-US" sz="1400" dirty="0" err="1">
                <a:latin typeface="Arial" pitchFamily="34" charset="0"/>
                <a:ea typeface="Times New Roman"/>
                <a:cs typeface="Arial" pitchFamily="34" charset="0"/>
              </a:rPr>
              <a:t>getId</a:t>
            </a:r>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return id;</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public void </a:t>
            </a:r>
            <a:r>
              <a:rPr lang="en-US" sz="1400" dirty="0" err="1">
                <a:latin typeface="Arial" pitchFamily="34" charset="0"/>
                <a:ea typeface="Times New Roman"/>
                <a:cs typeface="Arial" pitchFamily="34" charset="0"/>
              </a:rPr>
              <a:t>setId</a:t>
            </a:r>
            <a:r>
              <a:rPr lang="en-US" sz="1400" dirty="0">
                <a:latin typeface="Arial" pitchFamily="34" charset="0"/>
                <a:ea typeface="Times New Roman"/>
                <a:cs typeface="Arial" pitchFamily="34" charset="0"/>
              </a:rPr>
              <a:t>(</a:t>
            </a:r>
            <a:r>
              <a:rPr lang="en-US" sz="1400" dirty="0" err="1">
                <a:latin typeface="Arial" pitchFamily="34" charset="0"/>
                <a:ea typeface="Times New Roman"/>
                <a:cs typeface="Arial" pitchFamily="34" charset="0"/>
              </a:rPr>
              <a:t>int</a:t>
            </a:r>
            <a:r>
              <a:rPr lang="en-US" sz="1400" dirty="0">
                <a:latin typeface="Arial" pitchFamily="34" charset="0"/>
                <a:ea typeface="Times New Roman"/>
                <a:cs typeface="Arial" pitchFamily="34" charset="0"/>
              </a:rPr>
              <a:t> id)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this.id = id;</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r>
              <a:rPr lang="en-US" sz="1400" dirty="0">
                <a:latin typeface="Arial" pitchFamily="34" charset="0"/>
                <a:ea typeface="Times New Roman"/>
                <a:cs typeface="Arial" pitchFamily="34" charset="0"/>
              </a:rPr>
              <a:t> }</a:t>
            </a:r>
            <a:endParaRPr lang="en-US" sz="1400" dirty="0">
              <a:latin typeface="Arial" pitchFamily="34" charset="0"/>
              <a:ea typeface="Calibri"/>
              <a:cs typeface="Arial" pitchFamily="34" charset="0"/>
            </a:endParaRPr>
          </a:p>
          <a:p>
            <a:endParaRPr lang="en-US" sz="1400" dirty="0">
              <a:latin typeface="Arial" pitchFamily="34" charset="0"/>
              <a:cs typeface="Arial" pitchFamily="34" charset="0"/>
            </a:endParaRPr>
          </a:p>
        </p:txBody>
      </p:sp>
      <p:sp>
        <p:nvSpPr>
          <p:cNvPr id="14339" name="Rectangle 3"/>
          <p:cNvSpPr>
            <a:spLocks noChangeArrowheads="1"/>
          </p:cNvSpPr>
          <p:nvPr/>
        </p:nvSpPr>
        <p:spPr bwMode="auto">
          <a:xfrm>
            <a:off x="3929058" y="0"/>
            <a:ext cx="464347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public class Person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//composition has-a relationship</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private Job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job</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public Person(){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this.job</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=new Job();</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job.setSalary</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(55000);</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public long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getSalary</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return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job.getSalary</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
        <p:nvSpPr>
          <p:cNvPr id="14340" name="Rectangle 4"/>
          <p:cNvSpPr>
            <a:spLocks noChangeArrowheads="1"/>
          </p:cNvSpPr>
          <p:nvPr/>
        </p:nvSpPr>
        <p:spPr bwMode="auto">
          <a:xfrm>
            <a:off x="4143372" y="2714620"/>
            <a:ext cx="464347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public class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TestPerson</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public static void main(String[]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args</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ea typeface="Times New Roman" pitchFamily="18" charset="0"/>
                <a:cs typeface="Arial" pitchFamily="34" charset="0"/>
              </a:rPr>
              <a:t>  </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Person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person</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 new Person();</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long salary =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person.getSalary</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System.out.println</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("Salary of person :"+salary);</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285728"/>
            <a:ext cx="8286808" cy="5601533"/>
          </a:xfrm>
          <a:prstGeom prst="rect">
            <a:avLst/>
          </a:prstGeom>
        </p:spPr>
        <p:txBody>
          <a:bodyPr wrap="square">
            <a:spAutoFit/>
          </a:bodyPr>
          <a:lstStyle/>
          <a:p>
            <a:pPr algn="just" fontAlgn="base"/>
            <a:r>
              <a:rPr lang="en-US" sz="2000" b="1" u="sng" dirty="0"/>
              <a:t>Benefits  of Java Composition</a:t>
            </a:r>
          </a:p>
          <a:p>
            <a:pPr algn="just" fontAlgn="base"/>
            <a:endParaRPr lang="en-US" b="1" u="sng" dirty="0"/>
          </a:p>
          <a:p>
            <a:pPr indent="266700" algn="just" fontAlgn="base">
              <a:buFont typeface="Arial" pitchFamily="34" charset="0"/>
              <a:buChar char="•"/>
            </a:pPr>
            <a:r>
              <a:rPr lang="en-US" sz="2000" dirty="0"/>
              <a:t>If you are looking for code reuse and the relationship between the two classes is has-a, then you should use composition rather than inheritance.</a:t>
            </a:r>
          </a:p>
          <a:p>
            <a:pPr indent="266700" algn="just" fontAlgn="base">
              <a:buFont typeface="Arial" pitchFamily="34" charset="0"/>
              <a:buChar char="•"/>
            </a:pPr>
            <a:r>
              <a:rPr lang="en-US" sz="2000" dirty="0"/>
              <a:t>The benefit of using composition in java is that we can control the visibility of other objects to client classes and reuse only what we need.</a:t>
            </a:r>
          </a:p>
          <a:p>
            <a:pPr indent="266700" algn="just" fontAlgn="base">
              <a:buFont typeface="Arial" pitchFamily="34" charset="0"/>
              <a:buChar char="•"/>
            </a:pPr>
            <a:r>
              <a:rPr lang="en-US" sz="2000" dirty="0"/>
              <a:t>Also if there is any change in the other class implementation, for example, </a:t>
            </a:r>
            <a:r>
              <a:rPr lang="en-US" sz="2000" dirty="0" err="1"/>
              <a:t>getSalary</a:t>
            </a:r>
            <a:r>
              <a:rPr lang="en-US" sz="2000" dirty="0"/>
              <a:t> returning String, we need to change Person class to accommodate it but client classes don’t need to change.</a:t>
            </a:r>
          </a:p>
          <a:p>
            <a:pPr indent="266700" algn="just" fontAlgn="base">
              <a:buFont typeface="Arial" pitchFamily="34" charset="0"/>
              <a:buChar char="•"/>
            </a:pPr>
            <a:r>
              <a:rPr lang="en-US" sz="2000" dirty="0"/>
              <a:t>Composition allows the creation of back-end class when it’s needed, for example, we can change the Person </a:t>
            </a:r>
            <a:r>
              <a:rPr lang="en-US" sz="2000" dirty="0" err="1"/>
              <a:t>getSalary</a:t>
            </a:r>
            <a:r>
              <a:rPr lang="en-US" sz="2000" dirty="0"/>
              <a:t> method to initialize the Job object at runtime when required.</a:t>
            </a:r>
          </a:p>
          <a:p>
            <a:pPr indent="266700" algn="just" fontAlgn="base">
              <a:buFont typeface="Arial" pitchFamily="34" charset="0"/>
              <a:buChar char="•"/>
            </a:pPr>
            <a:r>
              <a:rPr lang="en-US" sz="2000" dirty="0"/>
              <a:t>It is easier to change the class which is implementing composition than inheritance.</a:t>
            </a:r>
          </a:p>
          <a:p>
            <a:pPr indent="266700" algn="just" fontAlgn="base">
              <a:buFont typeface="Arial" pitchFamily="34" charset="0"/>
              <a:buChar char="•"/>
            </a:pPr>
            <a:r>
              <a:rPr lang="en-US" sz="2000" dirty="0"/>
              <a:t>The composition is done at run time i.e. dynamic binding while Inheritance is done at compile time i.e. static binding.</a:t>
            </a:r>
          </a:p>
          <a:p>
            <a:pPr indent="266700" algn="just" fontAlgn="base">
              <a:buFont typeface="Arial" pitchFamily="34" charset="0"/>
              <a:buChar char="•"/>
            </a:pPr>
            <a:r>
              <a:rPr lang="en-US" sz="2000" dirty="0"/>
              <a:t>If you want to reuse code and there is no is-a relationship, then use composition. You don’t need to use inheritance for code reuse.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1404</Words>
  <Application>Microsoft Office PowerPoint</Application>
  <PresentationFormat>On-screen Show (4:3)</PresentationFormat>
  <Paragraphs>143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Aggregation and Composition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Command-line Arguments in Java</dc:title>
  <dc:creator>Agent Konda</dc:creator>
  <cp:lastModifiedBy>B CHIHNITA REDDY</cp:lastModifiedBy>
  <cp:revision>20</cp:revision>
  <dcterms:created xsi:type="dcterms:W3CDTF">2021-01-27T13:03:08Z</dcterms:created>
  <dcterms:modified xsi:type="dcterms:W3CDTF">2022-05-29T05:30:28Z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2013-03-11T00:00:00Z</vt:filetime>
  </property>
  <property fmtid="{D5CDD505-2E9C-101B-9397-08002B2CF9AE}" pid="3" name="Creator">
    <vt:lpwstr>Microsoft® Office PowerPoint® 2007</vt:lpwstr>
  </property>
  <property fmtid="{D5CDD505-2E9C-101B-9397-08002B2CF9AE}" pid="4" name="LastSaved">
    <vt:filetime>2021-01-27T00:00:00Z</vt:filetime>
  </property>
</Properties>
</file>