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82" r:id="rId3"/>
    <p:sldId id="283" r:id="rId4"/>
    <p:sldId id="28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98716-7DB2-4D50-BDF0-72B075E177C7}" type="datetimeFigureOut">
              <a:rPr lang="en-IN" smtClean="0"/>
              <a:t>29-05-2022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C119C4-C398-4BC8-BC13-C06BC5850904}" type="slidenum">
              <a:rPr lang="en-IN" smtClean="0"/>
              <a:t>‹#›</a:t>
            </a:fld>
            <a:endParaRPr lang="en-IN"/>
          </a:p>
        </p:txBody>
      </p:sp>
    </p:spTree>
    <p:extLst>
      <p:ext uri="{BB962C8B-B14F-4D97-AF65-F5344CB8AC3E}">
        <p14:creationId xmlns:p14="http://schemas.microsoft.com/office/powerpoint/2010/main" val="3903232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1AE988D-5F91-4612-B8EB-C4D103C7BB30}"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238640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AE988D-5F91-4612-B8EB-C4D103C7BB30}"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2622221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AE988D-5F91-4612-B8EB-C4D103C7BB30}"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152931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AE988D-5F91-4612-B8EB-C4D103C7BB30}"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141891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AE988D-5F91-4612-B8EB-C4D103C7BB30}"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188254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1AE988D-5F91-4612-B8EB-C4D103C7BB30}"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16853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1AE988D-5F91-4612-B8EB-C4D103C7BB30}" type="datetimeFigureOut">
              <a:rPr lang="en-IN" smtClean="0"/>
              <a:t>29-05-2022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2072310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1AE988D-5F91-4612-B8EB-C4D103C7BB30}" type="datetimeFigureOut">
              <a:rPr lang="en-IN" smtClean="0"/>
              <a:t>29-05-2022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2843770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AE988D-5F91-4612-B8EB-C4D103C7BB30}" type="datetimeFigureOut">
              <a:rPr lang="en-IN" smtClean="0"/>
              <a:t>29-05-2022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2634991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AE988D-5F91-4612-B8EB-C4D103C7BB30}"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1177148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AE988D-5F91-4612-B8EB-C4D103C7BB30}"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221157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E988D-5F91-4612-B8EB-C4D103C7BB30}" type="datetimeFigureOut">
              <a:rPr lang="en-IN" smtClean="0"/>
              <a:t>29-05-2022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B4DD57-3D2B-44DB-B40B-2B417ED941C3}" type="slidenum">
              <a:rPr lang="en-IN" smtClean="0"/>
              <a:t>‹#›</a:t>
            </a:fld>
            <a:endParaRPr lang="en-IN"/>
          </a:p>
        </p:txBody>
      </p:sp>
    </p:spTree>
    <p:extLst>
      <p:ext uri="{BB962C8B-B14F-4D97-AF65-F5344CB8AC3E}">
        <p14:creationId xmlns:p14="http://schemas.microsoft.com/office/powerpoint/2010/main" val="1720509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18SC2009R </a:t>
            </a:r>
            <a:br>
              <a:rPr lang="en-IN" dirty="0"/>
            </a:br>
            <a:r>
              <a:rPr lang="en-IN" dirty="0"/>
              <a:t>Object Oriented Programming (OOP)</a:t>
            </a:r>
          </a:p>
        </p:txBody>
      </p:sp>
      <p:sp>
        <p:nvSpPr>
          <p:cNvPr id="3" name="Subtitle 2"/>
          <p:cNvSpPr>
            <a:spLocks noGrp="1"/>
          </p:cNvSpPr>
          <p:nvPr>
            <p:ph type="subTitle" idx="1"/>
          </p:nvPr>
        </p:nvSpPr>
        <p:spPr/>
        <p:txBody>
          <a:bodyPr>
            <a:normAutofit/>
          </a:bodyPr>
          <a:lstStyle/>
          <a:p>
            <a:r>
              <a:rPr lang="en-IN" dirty="0"/>
              <a:t>Dynamic Method </a:t>
            </a:r>
            <a:r>
              <a:rPr lang="en-IN"/>
              <a:t>Dispatch java</a:t>
            </a:r>
            <a:endParaRPr lang="en-IN" dirty="0"/>
          </a:p>
        </p:txBody>
      </p:sp>
    </p:spTree>
    <p:extLst>
      <p:ext uri="{BB962C8B-B14F-4D97-AF65-F5344CB8AC3E}">
        <p14:creationId xmlns:p14="http://schemas.microsoft.com/office/powerpoint/2010/main" val="275885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31640" y="188052"/>
            <a:ext cx="6908430" cy="461665"/>
          </a:xfrm>
          <a:prstGeom prst="rect">
            <a:avLst/>
          </a:prstGeom>
          <a:noFill/>
        </p:spPr>
        <p:txBody>
          <a:bodyPr wrap="none" rtlCol="0">
            <a:spAutoFit/>
          </a:bodyPr>
          <a:lstStyle/>
          <a:p>
            <a:r>
              <a:rPr lang="en-IN" sz="2400" b="1" u="sng" dirty="0"/>
              <a:t>Dynamic Method Dispatch  / Runtime Polymorphism</a:t>
            </a:r>
          </a:p>
        </p:txBody>
      </p:sp>
      <p:sp>
        <p:nvSpPr>
          <p:cNvPr id="13" name="Slide Number Placeholder 3"/>
          <p:cNvSpPr>
            <a:spLocks noGrp="1"/>
          </p:cNvSpPr>
          <p:nvPr>
            <p:ph type="sldNum" sz="quarter" idx="12"/>
          </p:nvPr>
        </p:nvSpPr>
        <p:spPr>
          <a:xfrm>
            <a:off x="8706391" y="6309320"/>
            <a:ext cx="372178" cy="365125"/>
          </a:xfrm>
        </p:spPr>
        <p:txBody>
          <a:bodyPr/>
          <a:lstStyle>
            <a:lvl1pPr>
              <a:defRPr sz="1600">
                <a:solidFill>
                  <a:schemeClr val="tx1"/>
                </a:solidFill>
                <a:latin typeface="Tahoma" pitchFamily="34" charset="0"/>
                <a:ea typeface="SimSun" pitchFamily="2" charset="-122"/>
              </a:defRPr>
            </a:lvl1pPr>
            <a:lvl2pPr marL="742950" indent="-285750">
              <a:defRPr sz="1600">
                <a:solidFill>
                  <a:schemeClr val="tx1"/>
                </a:solidFill>
                <a:latin typeface="Tahoma" pitchFamily="34" charset="0"/>
                <a:ea typeface="SimSun" pitchFamily="2" charset="-122"/>
              </a:defRPr>
            </a:lvl2pPr>
            <a:lvl3pPr marL="1143000" indent="-228600">
              <a:defRPr sz="1600">
                <a:solidFill>
                  <a:schemeClr val="tx1"/>
                </a:solidFill>
                <a:latin typeface="Tahoma" pitchFamily="34" charset="0"/>
                <a:ea typeface="SimSun" pitchFamily="2" charset="-122"/>
              </a:defRPr>
            </a:lvl3pPr>
            <a:lvl4pPr marL="1600200" indent="-228600">
              <a:defRPr sz="1600">
                <a:solidFill>
                  <a:schemeClr val="tx1"/>
                </a:solidFill>
                <a:latin typeface="Tahoma" pitchFamily="34" charset="0"/>
                <a:ea typeface="SimSun" pitchFamily="2" charset="-122"/>
              </a:defRPr>
            </a:lvl4pPr>
            <a:lvl5pPr marL="2057400" indent="-228600">
              <a:defRPr sz="1600">
                <a:solidFill>
                  <a:schemeClr val="tx1"/>
                </a:solidFill>
                <a:latin typeface="Tahoma" pitchFamily="34" charset="0"/>
                <a:ea typeface="SimSun" pitchFamily="2" charset="-122"/>
              </a:defRPr>
            </a:lvl5pPr>
            <a:lvl6pPr marL="2514600" indent="-228600" eaLnBrk="0" fontAlgn="base" hangingPunct="0">
              <a:spcBef>
                <a:spcPct val="0"/>
              </a:spcBef>
              <a:spcAft>
                <a:spcPct val="0"/>
              </a:spcAft>
              <a:defRPr sz="1600">
                <a:solidFill>
                  <a:schemeClr val="tx1"/>
                </a:solidFill>
                <a:latin typeface="Tahoma" pitchFamily="34" charset="0"/>
                <a:ea typeface="SimSun" pitchFamily="2" charset="-122"/>
              </a:defRPr>
            </a:lvl6pPr>
            <a:lvl7pPr marL="2971800" indent="-228600" eaLnBrk="0" fontAlgn="base" hangingPunct="0">
              <a:spcBef>
                <a:spcPct val="0"/>
              </a:spcBef>
              <a:spcAft>
                <a:spcPct val="0"/>
              </a:spcAft>
              <a:defRPr sz="1600">
                <a:solidFill>
                  <a:schemeClr val="tx1"/>
                </a:solidFill>
                <a:latin typeface="Tahoma" pitchFamily="34" charset="0"/>
                <a:ea typeface="SimSun" pitchFamily="2" charset="-122"/>
              </a:defRPr>
            </a:lvl7pPr>
            <a:lvl8pPr marL="3429000" indent="-228600" eaLnBrk="0" fontAlgn="base" hangingPunct="0">
              <a:spcBef>
                <a:spcPct val="0"/>
              </a:spcBef>
              <a:spcAft>
                <a:spcPct val="0"/>
              </a:spcAft>
              <a:defRPr sz="1600">
                <a:solidFill>
                  <a:schemeClr val="tx1"/>
                </a:solidFill>
                <a:latin typeface="Tahoma" pitchFamily="34" charset="0"/>
                <a:ea typeface="SimSun" pitchFamily="2" charset="-122"/>
              </a:defRPr>
            </a:lvl8pPr>
            <a:lvl9pPr marL="3886200" indent="-228600" eaLnBrk="0" fontAlgn="base" hangingPunct="0">
              <a:spcBef>
                <a:spcPct val="0"/>
              </a:spcBef>
              <a:spcAft>
                <a:spcPct val="0"/>
              </a:spcAft>
              <a:defRPr sz="1600">
                <a:solidFill>
                  <a:schemeClr val="tx1"/>
                </a:solidFill>
                <a:latin typeface="Tahoma" pitchFamily="34" charset="0"/>
                <a:ea typeface="SimSun" pitchFamily="2" charset="-122"/>
              </a:defRPr>
            </a:lvl9pPr>
          </a:lstStyle>
          <a:p>
            <a:fld id="{435CF69F-8683-4780-BDD6-5FB6009E8D78}" type="slidenum">
              <a:rPr lang="zh-CN" altLang="en-GB" sz="1800">
                <a:solidFill>
                  <a:srgbClr val="898989"/>
                </a:solidFill>
              </a:rPr>
              <a:pPr/>
              <a:t>2</a:t>
            </a:fld>
            <a:endParaRPr lang="en-GB" altLang="zh-CN" sz="1800" dirty="0">
              <a:solidFill>
                <a:srgbClr val="898989"/>
              </a:solidFill>
            </a:endParaRPr>
          </a:p>
        </p:txBody>
      </p:sp>
      <p:sp>
        <p:nvSpPr>
          <p:cNvPr id="9" name="Rectangle 8"/>
          <p:cNvSpPr/>
          <p:nvPr/>
        </p:nvSpPr>
        <p:spPr>
          <a:xfrm>
            <a:off x="287524" y="620688"/>
            <a:ext cx="8424936" cy="5632311"/>
          </a:xfrm>
          <a:prstGeom prst="rect">
            <a:avLst/>
          </a:prstGeom>
        </p:spPr>
        <p:txBody>
          <a:bodyPr wrap="square">
            <a:spAutoFit/>
          </a:bodyPr>
          <a:lstStyle/>
          <a:p>
            <a:pPr algn="just"/>
            <a:endParaRPr lang="en-GB" dirty="0"/>
          </a:p>
          <a:p>
            <a:pPr marL="342900" indent="-342900" algn="just">
              <a:buFont typeface="Wingdings" pitchFamily="2" charset="2"/>
              <a:buChar char="Ø"/>
            </a:pPr>
            <a:r>
              <a:rPr lang="en-GB" dirty="0"/>
              <a:t>Dynamic method dispatch is the mechanism by which a call to an overridden method is resolved at run time, rather than compile time.</a:t>
            </a:r>
          </a:p>
          <a:p>
            <a:pPr marL="342900" indent="-342900" algn="just">
              <a:buFont typeface="Wingdings" pitchFamily="2" charset="2"/>
              <a:buChar char="Ø"/>
            </a:pPr>
            <a:r>
              <a:rPr lang="en-GB" dirty="0"/>
              <a:t>Dynamic method dispatch is important because this is how Java implements run-time </a:t>
            </a:r>
            <a:r>
              <a:rPr lang="en-IN" dirty="0"/>
              <a:t>polymorphism.</a:t>
            </a:r>
          </a:p>
          <a:p>
            <a:pPr marL="342900" indent="-342900" algn="just">
              <a:buFont typeface="Wingdings" pitchFamily="2" charset="2"/>
              <a:buChar char="Ø"/>
            </a:pPr>
            <a:r>
              <a:rPr lang="en-IN" dirty="0"/>
              <a:t>Method Overriding forms the basis for Dynamic Method Dispatch.</a:t>
            </a:r>
          </a:p>
          <a:p>
            <a:pPr marL="342900" indent="-342900" algn="just">
              <a:buFont typeface="Wingdings" pitchFamily="2" charset="2"/>
              <a:buChar char="Ø"/>
            </a:pPr>
            <a:r>
              <a:rPr lang="en-IN" b="1" dirty="0"/>
              <a:t>A superclass reference variable can refer to a subclass object.</a:t>
            </a:r>
          </a:p>
          <a:p>
            <a:pPr marL="342900" indent="-342900" algn="just">
              <a:buFont typeface="Wingdings" pitchFamily="2" charset="2"/>
              <a:buChar char="Ø"/>
            </a:pPr>
            <a:r>
              <a:rPr lang="en-GB" dirty="0"/>
              <a:t>When an overridden method is called through a superclass reference, Java determines which version of that method to execute based upon the type of the object being referred to at the time the call occurs. Thus, this determination is made at run time. </a:t>
            </a:r>
          </a:p>
          <a:p>
            <a:pPr marL="342900" indent="-342900" algn="just">
              <a:buFont typeface="Wingdings" pitchFamily="2" charset="2"/>
              <a:buChar char="Ø"/>
            </a:pPr>
            <a:r>
              <a:rPr lang="en-GB" dirty="0"/>
              <a:t>When different types of objects are referred to, different versions of an overridden method will be called. In other words, </a:t>
            </a:r>
            <a:r>
              <a:rPr lang="en-GB" i="1" dirty="0"/>
              <a:t>it is the type of the object being referred to </a:t>
            </a:r>
            <a:r>
              <a:rPr lang="en-GB" dirty="0"/>
              <a:t>(not the type of the reference variable) that determines which version of an overridden method will be executed. </a:t>
            </a:r>
          </a:p>
          <a:p>
            <a:pPr marL="342900" indent="-342900" algn="just">
              <a:buFont typeface="Wingdings" pitchFamily="2" charset="2"/>
              <a:buChar char="Ø"/>
            </a:pPr>
            <a:r>
              <a:rPr lang="en-GB" dirty="0"/>
              <a:t>Therefore, if a superclass contains a method that is overridden by a subclass, then when different types of objects are referred to through a superclass reference variable, different versions of the </a:t>
            </a:r>
            <a:r>
              <a:rPr lang="en-IN" dirty="0"/>
              <a:t>method are executed.</a:t>
            </a:r>
          </a:p>
          <a:p>
            <a:pPr marL="342900" indent="-342900" algn="just">
              <a:buFont typeface="Wingdings" pitchFamily="2" charset="2"/>
              <a:buChar char="Ø"/>
            </a:pPr>
            <a:r>
              <a:rPr lang="en-GB" dirty="0"/>
              <a:t>Dynamic, run-time polymorphism is one of the most powerful mechanisms that object oriented design brings to bear on code reuse and robustness.</a:t>
            </a:r>
            <a:endParaRPr lang="en-IN" dirty="0"/>
          </a:p>
        </p:txBody>
      </p:sp>
    </p:spTree>
    <p:extLst>
      <p:ext uri="{BB962C8B-B14F-4D97-AF65-F5344CB8AC3E}">
        <p14:creationId xmlns:p14="http://schemas.microsoft.com/office/powerpoint/2010/main" val="393838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a:xfrm>
            <a:off x="8706391" y="6309320"/>
            <a:ext cx="372178" cy="365125"/>
          </a:xfrm>
        </p:spPr>
        <p:txBody>
          <a:bodyPr/>
          <a:lstStyle>
            <a:lvl1pPr>
              <a:defRPr sz="1600">
                <a:solidFill>
                  <a:schemeClr val="tx1"/>
                </a:solidFill>
                <a:latin typeface="Tahoma" pitchFamily="34" charset="0"/>
                <a:ea typeface="SimSun" pitchFamily="2" charset="-122"/>
              </a:defRPr>
            </a:lvl1pPr>
            <a:lvl2pPr marL="742950" indent="-285750">
              <a:defRPr sz="1600">
                <a:solidFill>
                  <a:schemeClr val="tx1"/>
                </a:solidFill>
                <a:latin typeface="Tahoma" pitchFamily="34" charset="0"/>
                <a:ea typeface="SimSun" pitchFamily="2" charset="-122"/>
              </a:defRPr>
            </a:lvl2pPr>
            <a:lvl3pPr marL="1143000" indent="-228600">
              <a:defRPr sz="1600">
                <a:solidFill>
                  <a:schemeClr val="tx1"/>
                </a:solidFill>
                <a:latin typeface="Tahoma" pitchFamily="34" charset="0"/>
                <a:ea typeface="SimSun" pitchFamily="2" charset="-122"/>
              </a:defRPr>
            </a:lvl3pPr>
            <a:lvl4pPr marL="1600200" indent="-228600">
              <a:defRPr sz="1600">
                <a:solidFill>
                  <a:schemeClr val="tx1"/>
                </a:solidFill>
                <a:latin typeface="Tahoma" pitchFamily="34" charset="0"/>
                <a:ea typeface="SimSun" pitchFamily="2" charset="-122"/>
              </a:defRPr>
            </a:lvl4pPr>
            <a:lvl5pPr marL="2057400" indent="-228600">
              <a:defRPr sz="1600">
                <a:solidFill>
                  <a:schemeClr val="tx1"/>
                </a:solidFill>
                <a:latin typeface="Tahoma" pitchFamily="34" charset="0"/>
                <a:ea typeface="SimSun" pitchFamily="2" charset="-122"/>
              </a:defRPr>
            </a:lvl5pPr>
            <a:lvl6pPr marL="2514600" indent="-228600" eaLnBrk="0" fontAlgn="base" hangingPunct="0">
              <a:spcBef>
                <a:spcPct val="0"/>
              </a:spcBef>
              <a:spcAft>
                <a:spcPct val="0"/>
              </a:spcAft>
              <a:defRPr sz="1600">
                <a:solidFill>
                  <a:schemeClr val="tx1"/>
                </a:solidFill>
                <a:latin typeface="Tahoma" pitchFamily="34" charset="0"/>
                <a:ea typeface="SimSun" pitchFamily="2" charset="-122"/>
              </a:defRPr>
            </a:lvl6pPr>
            <a:lvl7pPr marL="2971800" indent="-228600" eaLnBrk="0" fontAlgn="base" hangingPunct="0">
              <a:spcBef>
                <a:spcPct val="0"/>
              </a:spcBef>
              <a:spcAft>
                <a:spcPct val="0"/>
              </a:spcAft>
              <a:defRPr sz="1600">
                <a:solidFill>
                  <a:schemeClr val="tx1"/>
                </a:solidFill>
                <a:latin typeface="Tahoma" pitchFamily="34" charset="0"/>
                <a:ea typeface="SimSun" pitchFamily="2" charset="-122"/>
              </a:defRPr>
            </a:lvl7pPr>
            <a:lvl8pPr marL="3429000" indent="-228600" eaLnBrk="0" fontAlgn="base" hangingPunct="0">
              <a:spcBef>
                <a:spcPct val="0"/>
              </a:spcBef>
              <a:spcAft>
                <a:spcPct val="0"/>
              </a:spcAft>
              <a:defRPr sz="1600">
                <a:solidFill>
                  <a:schemeClr val="tx1"/>
                </a:solidFill>
                <a:latin typeface="Tahoma" pitchFamily="34" charset="0"/>
                <a:ea typeface="SimSun" pitchFamily="2" charset="-122"/>
              </a:defRPr>
            </a:lvl8pPr>
            <a:lvl9pPr marL="3886200" indent="-228600" eaLnBrk="0" fontAlgn="base" hangingPunct="0">
              <a:spcBef>
                <a:spcPct val="0"/>
              </a:spcBef>
              <a:spcAft>
                <a:spcPct val="0"/>
              </a:spcAft>
              <a:defRPr sz="1600">
                <a:solidFill>
                  <a:schemeClr val="tx1"/>
                </a:solidFill>
                <a:latin typeface="Tahoma" pitchFamily="34" charset="0"/>
                <a:ea typeface="SimSun" pitchFamily="2" charset="-122"/>
              </a:defRPr>
            </a:lvl9pPr>
          </a:lstStyle>
          <a:p>
            <a:fld id="{435CF69F-8683-4780-BDD6-5FB6009E8D78}" type="slidenum">
              <a:rPr lang="zh-CN" altLang="en-GB" sz="1800">
                <a:solidFill>
                  <a:srgbClr val="898989"/>
                </a:solidFill>
              </a:rPr>
              <a:pPr/>
              <a:t>3</a:t>
            </a:fld>
            <a:endParaRPr lang="en-GB" altLang="zh-CN" sz="1800" dirty="0">
              <a:solidFill>
                <a:srgbClr val="898989"/>
              </a:solidFill>
            </a:endParaRPr>
          </a:p>
        </p:txBody>
      </p:sp>
      <p:sp>
        <p:nvSpPr>
          <p:cNvPr id="9" name="Rectangle 8"/>
          <p:cNvSpPr/>
          <p:nvPr/>
        </p:nvSpPr>
        <p:spPr>
          <a:xfrm>
            <a:off x="264130" y="188640"/>
            <a:ext cx="5027950" cy="5078313"/>
          </a:xfrm>
          <a:prstGeom prst="rect">
            <a:avLst/>
          </a:prstGeom>
        </p:spPr>
        <p:txBody>
          <a:bodyPr wrap="square">
            <a:spAutoFit/>
          </a:bodyPr>
          <a:lstStyle/>
          <a:p>
            <a:r>
              <a:rPr lang="en-IN" dirty="0"/>
              <a:t>// Dynamic Method Dispatch</a:t>
            </a:r>
          </a:p>
          <a:p>
            <a:r>
              <a:rPr lang="en-IN" dirty="0"/>
              <a:t>class A {</a:t>
            </a:r>
          </a:p>
          <a:p>
            <a:r>
              <a:rPr lang="en-IN" dirty="0"/>
              <a:t>void </a:t>
            </a:r>
            <a:r>
              <a:rPr lang="en-IN" dirty="0" err="1"/>
              <a:t>callme</a:t>
            </a:r>
            <a:r>
              <a:rPr lang="en-IN" dirty="0"/>
              <a:t>() {</a:t>
            </a:r>
          </a:p>
          <a:p>
            <a:r>
              <a:rPr lang="en-GB" dirty="0" err="1"/>
              <a:t>System.out.println</a:t>
            </a:r>
            <a:r>
              <a:rPr lang="en-GB" dirty="0"/>
              <a:t>("Inside A's </a:t>
            </a:r>
            <a:r>
              <a:rPr lang="en-GB" dirty="0" err="1"/>
              <a:t>callme</a:t>
            </a:r>
            <a:r>
              <a:rPr lang="en-GB" dirty="0"/>
              <a:t> method");</a:t>
            </a:r>
          </a:p>
          <a:p>
            <a:r>
              <a:rPr lang="en-IN" dirty="0"/>
              <a:t>}</a:t>
            </a:r>
          </a:p>
          <a:p>
            <a:r>
              <a:rPr lang="en-IN" dirty="0"/>
              <a:t>}</a:t>
            </a:r>
          </a:p>
          <a:p>
            <a:r>
              <a:rPr lang="en-IN" dirty="0"/>
              <a:t>class B extends A {</a:t>
            </a:r>
          </a:p>
          <a:p>
            <a:r>
              <a:rPr lang="en-IN" dirty="0"/>
              <a:t>// override </a:t>
            </a:r>
            <a:r>
              <a:rPr lang="en-IN" dirty="0" err="1"/>
              <a:t>callme</a:t>
            </a:r>
            <a:r>
              <a:rPr lang="en-IN" dirty="0"/>
              <a:t>()</a:t>
            </a:r>
          </a:p>
          <a:p>
            <a:r>
              <a:rPr lang="en-IN" dirty="0"/>
              <a:t>void </a:t>
            </a:r>
            <a:r>
              <a:rPr lang="en-IN" dirty="0" err="1"/>
              <a:t>callme</a:t>
            </a:r>
            <a:r>
              <a:rPr lang="en-IN" dirty="0"/>
              <a:t>() {</a:t>
            </a:r>
          </a:p>
          <a:p>
            <a:r>
              <a:rPr lang="en-IN" dirty="0" err="1"/>
              <a:t>System.out.println</a:t>
            </a:r>
            <a:r>
              <a:rPr lang="en-IN" dirty="0"/>
              <a:t>("Inside B's </a:t>
            </a:r>
            <a:r>
              <a:rPr lang="en-IN" dirty="0" err="1"/>
              <a:t>callme</a:t>
            </a:r>
            <a:r>
              <a:rPr lang="en-IN" dirty="0"/>
              <a:t> method");</a:t>
            </a:r>
          </a:p>
          <a:p>
            <a:r>
              <a:rPr lang="en-IN" dirty="0"/>
              <a:t>}</a:t>
            </a:r>
          </a:p>
          <a:p>
            <a:r>
              <a:rPr lang="en-IN" dirty="0"/>
              <a:t>}</a:t>
            </a:r>
          </a:p>
          <a:p>
            <a:r>
              <a:rPr lang="en-IN" dirty="0"/>
              <a:t>Class C extends A {</a:t>
            </a:r>
          </a:p>
          <a:p>
            <a:r>
              <a:rPr lang="en-IN" dirty="0"/>
              <a:t>// override </a:t>
            </a:r>
            <a:r>
              <a:rPr lang="en-IN" dirty="0" err="1"/>
              <a:t>callme</a:t>
            </a:r>
            <a:r>
              <a:rPr lang="en-IN" dirty="0"/>
              <a:t>()</a:t>
            </a:r>
          </a:p>
          <a:p>
            <a:r>
              <a:rPr lang="en-IN" dirty="0"/>
              <a:t>void </a:t>
            </a:r>
            <a:r>
              <a:rPr lang="en-IN" dirty="0" err="1"/>
              <a:t>callme</a:t>
            </a:r>
            <a:r>
              <a:rPr lang="en-IN" dirty="0"/>
              <a:t>() {</a:t>
            </a:r>
          </a:p>
          <a:p>
            <a:r>
              <a:rPr lang="en-IN" dirty="0" err="1"/>
              <a:t>System.out.println</a:t>
            </a:r>
            <a:r>
              <a:rPr lang="en-IN" dirty="0"/>
              <a:t>("Inside C's </a:t>
            </a:r>
            <a:r>
              <a:rPr lang="en-IN" dirty="0" err="1"/>
              <a:t>callme</a:t>
            </a:r>
            <a:r>
              <a:rPr lang="en-IN" dirty="0"/>
              <a:t> method");</a:t>
            </a:r>
          </a:p>
          <a:p>
            <a:r>
              <a:rPr lang="en-IN" dirty="0"/>
              <a:t>}</a:t>
            </a:r>
          </a:p>
          <a:p>
            <a:r>
              <a:rPr lang="en-IN" dirty="0"/>
              <a:t>}</a:t>
            </a:r>
          </a:p>
        </p:txBody>
      </p:sp>
      <p:sp>
        <p:nvSpPr>
          <p:cNvPr id="6" name="Rectangle 5"/>
          <p:cNvSpPr/>
          <p:nvPr/>
        </p:nvSpPr>
        <p:spPr>
          <a:xfrm>
            <a:off x="5051534" y="188640"/>
            <a:ext cx="4094021" cy="3970318"/>
          </a:xfrm>
          <a:prstGeom prst="rect">
            <a:avLst/>
          </a:prstGeom>
        </p:spPr>
        <p:txBody>
          <a:bodyPr wrap="square">
            <a:spAutoFit/>
          </a:bodyPr>
          <a:lstStyle/>
          <a:p>
            <a:r>
              <a:rPr lang="en-IN" dirty="0"/>
              <a:t>class Dispatch {</a:t>
            </a:r>
          </a:p>
          <a:p>
            <a:r>
              <a:rPr lang="en-GB" dirty="0"/>
              <a:t>public static void main(String </a:t>
            </a:r>
            <a:r>
              <a:rPr lang="en-GB" dirty="0" err="1"/>
              <a:t>args</a:t>
            </a:r>
            <a:r>
              <a:rPr lang="en-GB" dirty="0"/>
              <a:t>[]) {</a:t>
            </a:r>
          </a:p>
          <a:p>
            <a:r>
              <a:rPr lang="en-GB" dirty="0"/>
              <a:t>A </a:t>
            </a:r>
            <a:r>
              <a:rPr lang="en-GB" dirty="0" err="1"/>
              <a:t>a</a:t>
            </a:r>
            <a:r>
              <a:rPr lang="en-GB" dirty="0"/>
              <a:t> = new A(); // object of type A</a:t>
            </a:r>
          </a:p>
          <a:p>
            <a:r>
              <a:rPr lang="en-GB" dirty="0"/>
              <a:t>B </a:t>
            </a:r>
            <a:r>
              <a:rPr lang="en-GB" dirty="0" err="1"/>
              <a:t>b</a:t>
            </a:r>
            <a:r>
              <a:rPr lang="en-GB" dirty="0"/>
              <a:t> = new B(); // object of type B</a:t>
            </a:r>
          </a:p>
          <a:p>
            <a:r>
              <a:rPr lang="en-GB" dirty="0"/>
              <a:t>C </a:t>
            </a:r>
            <a:r>
              <a:rPr lang="en-GB" dirty="0" err="1"/>
              <a:t>c</a:t>
            </a:r>
            <a:r>
              <a:rPr lang="en-GB" dirty="0"/>
              <a:t> = new C(); // object of type C</a:t>
            </a:r>
          </a:p>
          <a:p>
            <a:r>
              <a:rPr lang="en-GB" dirty="0"/>
              <a:t>A r; // obtain a reference of type A</a:t>
            </a:r>
          </a:p>
          <a:p>
            <a:r>
              <a:rPr lang="en-IN" dirty="0"/>
              <a:t>r = a; // r refers to an A object</a:t>
            </a:r>
          </a:p>
          <a:p>
            <a:r>
              <a:rPr lang="en-GB" dirty="0" err="1"/>
              <a:t>r.callme</a:t>
            </a:r>
            <a:r>
              <a:rPr lang="en-GB" dirty="0"/>
              <a:t>(); // calls A's version of </a:t>
            </a:r>
            <a:r>
              <a:rPr lang="en-GB" dirty="0" err="1"/>
              <a:t>callme</a:t>
            </a:r>
            <a:endParaRPr lang="en-GB" dirty="0"/>
          </a:p>
          <a:p>
            <a:r>
              <a:rPr lang="pt-BR" dirty="0"/>
              <a:t>r = b; // r refers to a B object</a:t>
            </a:r>
          </a:p>
          <a:p>
            <a:r>
              <a:rPr lang="en-GB" dirty="0" err="1"/>
              <a:t>r.callme</a:t>
            </a:r>
            <a:r>
              <a:rPr lang="en-GB" dirty="0"/>
              <a:t>(); // calls B's version of </a:t>
            </a:r>
            <a:r>
              <a:rPr lang="en-GB" dirty="0" err="1"/>
              <a:t>callme</a:t>
            </a:r>
            <a:endParaRPr lang="en-GB" dirty="0"/>
          </a:p>
          <a:p>
            <a:r>
              <a:rPr lang="pt-BR" dirty="0"/>
              <a:t>r = c; // r refers to a C object</a:t>
            </a:r>
          </a:p>
          <a:p>
            <a:r>
              <a:rPr lang="en-GB" dirty="0" err="1"/>
              <a:t>r.callme</a:t>
            </a:r>
            <a:r>
              <a:rPr lang="en-GB" dirty="0"/>
              <a:t>(); // calls C's version of </a:t>
            </a:r>
            <a:r>
              <a:rPr lang="en-GB" dirty="0" err="1"/>
              <a:t>callme</a:t>
            </a:r>
            <a:endParaRPr lang="en-GB" dirty="0"/>
          </a:p>
          <a:p>
            <a:r>
              <a:rPr lang="en-IN" dirty="0"/>
              <a:t>}</a:t>
            </a:r>
          </a:p>
          <a:p>
            <a:r>
              <a:rPr lang="en-IN" dirty="0"/>
              <a:t>}</a:t>
            </a:r>
          </a:p>
        </p:txBody>
      </p:sp>
    </p:spTree>
    <p:extLst>
      <p:ext uri="{BB962C8B-B14F-4D97-AF65-F5344CB8AC3E}">
        <p14:creationId xmlns:p14="http://schemas.microsoft.com/office/powerpoint/2010/main" val="242332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7624" y="143875"/>
            <a:ext cx="7338804" cy="461665"/>
          </a:xfrm>
          <a:prstGeom prst="rect">
            <a:avLst/>
          </a:prstGeom>
          <a:noFill/>
        </p:spPr>
        <p:txBody>
          <a:bodyPr wrap="none" rtlCol="0">
            <a:spAutoFit/>
          </a:bodyPr>
          <a:lstStyle/>
          <a:p>
            <a:r>
              <a:rPr lang="en-IN" sz="2400" b="1" u="sng" dirty="0"/>
              <a:t>Difference between Static binding and Dynamic binding</a:t>
            </a:r>
            <a:endParaRPr lang="en-IN" sz="2400" b="1" i="1" dirty="0"/>
          </a:p>
        </p:txBody>
      </p:sp>
      <p:sp>
        <p:nvSpPr>
          <p:cNvPr id="13" name="Slide Number Placeholder 3"/>
          <p:cNvSpPr>
            <a:spLocks noGrp="1"/>
          </p:cNvSpPr>
          <p:nvPr>
            <p:ph type="sldNum" sz="quarter" idx="12"/>
          </p:nvPr>
        </p:nvSpPr>
        <p:spPr>
          <a:xfrm>
            <a:off x="8706391" y="6309320"/>
            <a:ext cx="372178" cy="365125"/>
          </a:xfrm>
        </p:spPr>
        <p:txBody>
          <a:bodyPr/>
          <a:lstStyle>
            <a:lvl1pPr>
              <a:defRPr sz="1600">
                <a:solidFill>
                  <a:schemeClr val="tx1"/>
                </a:solidFill>
                <a:latin typeface="Tahoma" pitchFamily="34" charset="0"/>
                <a:ea typeface="SimSun" pitchFamily="2" charset="-122"/>
              </a:defRPr>
            </a:lvl1pPr>
            <a:lvl2pPr marL="742950" indent="-285750">
              <a:defRPr sz="1600">
                <a:solidFill>
                  <a:schemeClr val="tx1"/>
                </a:solidFill>
                <a:latin typeface="Tahoma" pitchFamily="34" charset="0"/>
                <a:ea typeface="SimSun" pitchFamily="2" charset="-122"/>
              </a:defRPr>
            </a:lvl2pPr>
            <a:lvl3pPr marL="1143000" indent="-228600">
              <a:defRPr sz="1600">
                <a:solidFill>
                  <a:schemeClr val="tx1"/>
                </a:solidFill>
                <a:latin typeface="Tahoma" pitchFamily="34" charset="0"/>
                <a:ea typeface="SimSun" pitchFamily="2" charset="-122"/>
              </a:defRPr>
            </a:lvl3pPr>
            <a:lvl4pPr marL="1600200" indent="-228600">
              <a:defRPr sz="1600">
                <a:solidFill>
                  <a:schemeClr val="tx1"/>
                </a:solidFill>
                <a:latin typeface="Tahoma" pitchFamily="34" charset="0"/>
                <a:ea typeface="SimSun" pitchFamily="2" charset="-122"/>
              </a:defRPr>
            </a:lvl4pPr>
            <a:lvl5pPr marL="2057400" indent="-228600">
              <a:defRPr sz="1600">
                <a:solidFill>
                  <a:schemeClr val="tx1"/>
                </a:solidFill>
                <a:latin typeface="Tahoma" pitchFamily="34" charset="0"/>
                <a:ea typeface="SimSun" pitchFamily="2" charset="-122"/>
              </a:defRPr>
            </a:lvl5pPr>
            <a:lvl6pPr marL="2514600" indent="-228600" eaLnBrk="0" fontAlgn="base" hangingPunct="0">
              <a:spcBef>
                <a:spcPct val="0"/>
              </a:spcBef>
              <a:spcAft>
                <a:spcPct val="0"/>
              </a:spcAft>
              <a:defRPr sz="1600">
                <a:solidFill>
                  <a:schemeClr val="tx1"/>
                </a:solidFill>
                <a:latin typeface="Tahoma" pitchFamily="34" charset="0"/>
                <a:ea typeface="SimSun" pitchFamily="2" charset="-122"/>
              </a:defRPr>
            </a:lvl6pPr>
            <a:lvl7pPr marL="2971800" indent="-228600" eaLnBrk="0" fontAlgn="base" hangingPunct="0">
              <a:spcBef>
                <a:spcPct val="0"/>
              </a:spcBef>
              <a:spcAft>
                <a:spcPct val="0"/>
              </a:spcAft>
              <a:defRPr sz="1600">
                <a:solidFill>
                  <a:schemeClr val="tx1"/>
                </a:solidFill>
                <a:latin typeface="Tahoma" pitchFamily="34" charset="0"/>
                <a:ea typeface="SimSun" pitchFamily="2" charset="-122"/>
              </a:defRPr>
            </a:lvl7pPr>
            <a:lvl8pPr marL="3429000" indent="-228600" eaLnBrk="0" fontAlgn="base" hangingPunct="0">
              <a:spcBef>
                <a:spcPct val="0"/>
              </a:spcBef>
              <a:spcAft>
                <a:spcPct val="0"/>
              </a:spcAft>
              <a:defRPr sz="1600">
                <a:solidFill>
                  <a:schemeClr val="tx1"/>
                </a:solidFill>
                <a:latin typeface="Tahoma" pitchFamily="34" charset="0"/>
                <a:ea typeface="SimSun" pitchFamily="2" charset="-122"/>
              </a:defRPr>
            </a:lvl8pPr>
            <a:lvl9pPr marL="3886200" indent="-228600" eaLnBrk="0" fontAlgn="base" hangingPunct="0">
              <a:spcBef>
                <a:spcPct val="0"/>
              </a:spcBef>
              <a:spcAft>
                <a:spcPct val="0"/>
              </a:spcAft>
              <a:defRPr sz="1600">
                <a:solidFill>
                  <a:schemeClr val="tx1"/>
                </a:solidFill>
                <a:latin typeface="Tahoma" pitchFamily="34" charset="0"/>
                <a:ea typeface="SimSun" pitchFamily="2" charset="-122"/>
              </a:defRPr>
            </a:lvl9pPr>
          </a:lstStyle>
          <a:p>
            <a:fld id="{435CF69F-8683-4780-BDD6-5FB6009E8D78}" type="slidenum">
              <a:rPr lang="zh-CN" altLang="en-GB" sz="1800">
                <a:solidFill>
                  <a:srgbClr val="898989"/>
                </a:solidFill>
              </a:rPr>
              <a:pPr/>
              <a:t>4</a:t>
            </a:fld>
            <a:endParaRPr lang="en-GB" altLang="zh-CN" sz="1800" dirty="0">
              <a:solidFill>
                <a:srgbClr val="898989"/>
              </a:solidFill>
            </a:endParaRPr>
          </a:p>
        </p:txBody>
      </p:sp>
      <p:sp>
        <p:nvSpPr>
          <p:cNvPr id="2" name="TextBox 1"/>
          <p:cNvSpPr txBox="1"/>
          <p:nvPr/>
        </p:nvSpPr>
        <p:spPr>
          <a:xfrm>
            <a:off x="467544" y="692696"/>
            <a:ext cx="3744416" cy="4619854"/>
          </a:xfrm>
          <a:prstGeom prst="rect">
            <a:avLst/>
          </a:prstGeom>
          <a:noFill/>
        </p:spPr>
        <p:txBody>
          <a:bodyPr wrap="square" rtlCol="0">
            <a:spAutoFit/>
          </a:bodyPr>
          <a:lstStyle/>
          <a:p>
            <a:pPr marL="285750" indent="-285750" algn="just">
              <a:lnSpc>
                <a:spcPct val="150000"/>
              </a:lnSpc>
              <a:buFont typeface="Arial" pitchFamily="34" charset="0"/>
              <a:buChar char="•"/>
            </a:pPr>
            <a:r>
              <a:rPr lang="en-IN" b="1" dirty="0"/>
              <a:t>Static binding</a:t>
            </a:r>
            <a:r>
              <a:rPr lang="en-IN" dirty="0"/>
              <a:t> in Java occurs during compile time while dynamic binding occurs during runtime.</a:t>
            </a:r>
          </a:p>
          <a:p>
            <a:pPr marL="285750" indent="-285750" algn="just">
              <a:lnSpc>
                <a:spcPct val="150000"/>
              </a:lnSpc>
              <a:buFont typeface="Arial" pitchFamily="34" charset="0"/>
              <a:buChar char="•"/>
            </a:pPr>
            <a:r>
              <a:rPr lang="en-IN" dirty="0"/>
              <a:t>Static binding uses type(Class) information for binding</a:t>
            </a:r>
          </a:p>
          <a:p>
            <a:pPr marL="285750" indent="-285750" algn="just">
              <a:lnSpc>
                <a:spcPct val="150000"/>
              </a:lnSpc>
              <a:buFont typeface="Arial" pitchFamily="34" charset="0"/>
              <a:buChar char="•"/>
            </a:pPr>
            <a:r>
              <a:rPr lang="en-IN" dirty="0"/>
              <a:t>Overloaded methods are bonded using static binding</a:t>
            </a:r>
          </a:p>
          <a:p>
            <a:pPr marL="285750" indent="-285750" algn="just">
              <a:lnSpc>
                <a:spcPct val="150000"/>
              </a:lnSpc>
              <a:buFont typeface="Arial" pitchFamily="34" charset="0"/>
              <a:buChar char="•"/>
            </a:pPr>
            <a:r>
              <a:rPr lang="en-IN" dirty="0"/>
              <a:t>Static binding means when the type of object which is invoking the method is determined at compile time by the compiler.</a:t>
            </a:r>
          </a:p>
        </p:txBody>
      </p:sp>
      <p:sp>
        <p:nvSpPr>
          <p:cNvPr id="6" name="TextBox 5"/>
          <p:cNvSpPr txBox="1"/>
          <p:nvPr/>
        </p:nvSpPr>
        <p:spPr>
          <a:xfrm>
            <a:off x="4716016" y="692696"/>
            <a:ext cx="4032448" cy="4662815"/>
          </a:xfrm>
          <a:prstGeom prst="rect">
            <a:avLst/>
          </a:prstGeom>
          <a:noFill/>
        </p:spPr>
        <p:txBody>
          <a:bodyPr wrap="square" rtlCol="0">
            <a:spAutoFit/>
          </a:bodyPr>
          <a:lstStyle/>
          <a:p>
            <a:pPr marL="285750" indent="-285750" algn="just">
              <a:lnSpc>
                <a:spcPct val="150000"/>
              </a:lnSpc>
              <a:buFont typeface="Arial" pitchFamily="34" charset="0"/>
              <a:buChar char="•"/>
            </a:pPr>
            <a:r>
              <a:rPr lang="en-IN" b="1" dirty="0"/>
              <a:t>Dynamic binding </a:t>
            </a:r>
            <a:r>
              <a:rPr lang="en-IN" dirty="0"/>
              <a:t>occurs during runtime.</a:t>
            </a:r>
          </a:p>
          <a:p>
            <a:pPr marL="285750" indent="-285750" algn="just">
              <a:lnSpc>
                <a:spcPct val="150000"/>
              </a:lnSpc>
              <a:buFont typeface="Arial" pitchFamily="34" charset="0"/>
              <a:buChar char="•"/>
            </a:pPr>
            <a:r>
              <a:rPr lang="en-IN" dirty="0"/>
              <a:t>Dynamic binding uses instance of class(Object) to resolve calling of method at run-time</a:t>
            </a:r>
          </a:p>
          <a:p>
            <a:pPr marL="285750" indent="-285750" algn="just">
              <a:lnSpc>
                <a:spcPct val="150000"/>
              </a:lnSpc>
              <a:buFont typeface="Arial" pitchFamily="34" charset="0"/>
              <a:buChar char="•"/>
            </a:pPr>
            <a:r>
              <a:rPr lang="en-IN" dirty="0"/>
              <a:t>Overridden methods are bonded using dynamic binding at runtime.</a:t>
            </a:r>
          </a:p>
          <a:p>
            <a:pPr marL="285750" indent="-285750" algn="just">
              <a:lnSpc>
                <a:spcPct val="150000"/>
              </a:lnSpc>
              <a:buFont typeface="Arial" pitchFamily="34" charset="0"/>
              <a:buChar char="•"/>
            </a:pPr>
            <a:r>
              <a:rPr lang="en-IN" dirty="0"/>
              <a:t>In Dynamic binding the type of object which is invoking the method is determined at run time by the compiler.</a:t>
            </a:r>
          </a:p>
        </p:txBody>
      </p:sp>
    </p:spTree>
    <p:extLst>
      <p:ext uri="{BB962C8B-B14F-4D97-AF65-F5344CB8AC3E}">
        <p14:creationId xmlns:p14="http://schemas.microsoft.com/office/powerpoint/2010/main" val="1684181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795</TotalTime>
  <Words>554</Words>
  <Application>Microsoft Office PowerPoint</Application>
  <PresentationFormat>On-screen Show (4:3)</PresentationFormat>
  <Paragraphs>56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Tahoma</vt:lpstr>
      <vt:lpstr>Wingdings</vt:lpstr>
      <vt:lpstr>Office Theme</vt:lpstr>
      <vt:lpstr>18SC2009R  Object Oriented Programming (OOP)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18SC2009R  Object Oriented Programming (OOP)</dc:title>
  <dc:creator>admin</dc:creator>
  <cp:lastModifiedBy>B CHIHNITA REDDY</cp:lastModifiedBy>
  <cp:revision>108</cp:revision>
  <dcterms:created xsi:type="dcterms:W3CDTF">2019-07-20T17:27:56Z</dcterms:created>
  <dcterms:modified xsi:type="dcterms:W3CDTF">2022-05-29T05:30:08Z</dcterms:modified>
</cp:coreProperties>
</file>