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79" r:id="rId3"/>
    <p:sldId id="280" r:id="rId4"/>
    <p:sldId id="281" r:id="rId5"/>
    <p:sldId id="28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FFDC-B051-4D36-8B05-1967809F71AA}" type="datetimeFigureOut">
              <a:rPr lang="en-IN" smtClean="0"/>
              <a:pPr/>
              <a:t>29-05-2022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DCD3F7-2107-4C56-9F62-279F1C5559A1}" type="slidenum">
              <a:rPr lang="en-IN" smtClean="0"/>
              <a:pPr/>
              <a:t>‹#›</a:t>
            </a:fld>
            <a:endParaRPr lang="en-IN"/>
          </a:p>
        </p:txBody>
      </p:sp>
    </p:spTree>
    <p:extLst>
      <p:ext uri="{BB962C8B-B14F-4D97-AF65-F5344CB8AC3E}">
        <p14:creationId xmlns:p14="http://schemas.microsoft.com/office/powerpoint/2010/main" val="864820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98716-7DB2-4D50-BDF0-72B075E177C7}" type="datetimeFigureOut">
              <a:rPr lang="en-IN" smtClean="0"/>
              <a:pPr/>
              <a:t>29-05-2022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119C4-C398-4BC8-BC13-C06BC5850904}" type="slidenum">
              <a:rPr lang="en-IN" smtClean="0"/>
              <a:pPr/>
              <a:t>‹#›</a:t>
            </a:fld>
            <a:endParaRPr lang="en-IN"/>
          </a:p>
        </p:txBody>
      </p:sp>
    </p:spTree>
    <p:extLst>
      <p:ext uri="{BB962C8B-B14F-4D97-AF65-F5344CB8AC3E}">
        <p14:creationId xmlns:p14="http://schemas.microsoft.com/office/powerpoint/2010/main" val="390323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38640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62222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152931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084168" y="6356350"/>
            <a:ext cx="2602632" cy="365125"/>
          </a:xfrm>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141891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188254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16853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07231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84377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63499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117714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AE988D-5F91-4612-B8EB-C4D103C7BB30}" type="datetimeFigureOut">
              <a:rPr lang="en-IN" smtClean="0"/>
              <a:pPr/>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B4DD57-3D2B-44DB-B40B-2B417ED941C3}" type="slidenum">
              <a:rPr lang="en-IN" smtClean="0"/>
              <a:pPr/>
              <a:t>‹#›</a:t>
            </a:fld>
            <a:endParaRPr lang="en-IN"/>
          </a:p>
        </p:txBody>
      </p:sp>
    </p:spTree>
    <p:extLst>
      <p:ext uri="{BB962C8B-B14F-4D97-AF65-F5344CB8AC3E}">
        <p14:creationId xmlns:p14="http://schemas.microsoft.com/office/powerpoint/2010/main" val="221157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E988D-5F91-4612-B8EB-C4D103C7BB30}" type="datetimeFigureOut">
              <a:rPr lang="en-IN" smtClean="0"/>
              <a:pPr/>
              <a:t>29-05-2022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4DD57-3D2B-44DB-B40B-2B417ED941C3}" type="slidenum">
              <a:rPr lang="en-IN" smtClean="0"/>
              <a:pPr/>
              <a:t>‹#›</a:t>
            </a:fld>
            <a:endParaRPr lang="en-IN"/>
          </a:p>
        </p:txBody>
      </p:sp>
    </p:spTree>
    <p:extLst>
      <p:ext uri="{BB962C8B-B14F-4D97-AF65-F5344CB8AC3E}">
        <p14:creationId xmlns:p14="http://schemas.microsoft.com/office/powerpoint/2010/main" val="172050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altLang="en-AU" dirty="0"/>
              <a:t>Garbage </a:t>
            </a:r>
            <a:r>
              <a:rPr lang="en-IN" altLang="en-AU"/>
              <a:t>Collection java</a:t>
            </a:r>
            <a:endParaRPr lang="en-US" dirty="0"/>
          </a:p>
        </p:txBody>
      </p:sp>
    </p:spTree>
    <p:extLst>
      <p:ext uri="{BB962C8B-B14F-4D97-AF65-F5344CB8AC3E}">
        <p14:creationId xmlns:p14="http://schemas.microsoft.com/office/powerpoint/2010/main" val="275885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572933"/>
            <a:ext cx="8568952" cy="4939814"/>
          </a:xfrm>
          <a:prstGeom prst="rect">
            <a:avLst/>
          </a:prstGeom>
        </p:spPr>
        <p:txBody>
          <a:bodyPr wrap="square">
            <a:spAutoFit/>
          </a:bodyPr>
          <a:lstStyle/>
          <a:p>
            <a:pPr algn="just">
              <a:lnSpc>
                <a:spcPct val="150000"/>
              </a:lnSpc>
            </a:pPr>
            <a:r>
              <a:rPr lang="en-IN" b="1" dirty="0"/>
              <a:t> </a:t>
            </a:r>
            <a:r>
              <a:rPr lang="en-IN" b="1" u="sng" dirty="0"/>
              <a:t>Garbage Collection:- </a:t>
            </a:r>
            <a:r>
              <a:rPr lang="en-IN" dirty="0"/>
              <a:t>In Java, garbage means unreferenced objects. Garbage Collection is process of reclaiming the runtime unused memory automatically. In other words, it is a way to destroy the unused objects. To do so, we were using free() function in C language and delete() in C++. But, in java it is performed automatically. So, java provides better memory management.</a:t>
            </a:r>
          </a:p>
          <a:p>
            <a:pPr algn="just">
              <a:lnSpc>
                <a:spcPct val="150000"/>
              </a:lnSpc>
            </a:pPr>
            <a:endParaRPr lang="en-IN" dirty="0"/>
          </a:p>
          <a:p>
            <a:pPr>
              <a:lnSpc>
                <a:spcPct val="150000"/>
              </a:lnSpc>
            </a:pPr>
            <a:r>
              <a:rPr lang="en-IN" b="1" u="sng" dirty="0"/>
              <a:t>Advantage of Garbage Collection</a:t>
            </a:r>
          </a:p>
          <a:p>
            <a:pPr marL="285750" lvl="0" indent="-285750" algn="just">
              <a:lnSpc>
                <a:spcPct val="150000"/>
              </a:lnSpc>
              <a:buFont typeface="Arial" pitchFamily="34" charset="0"/>
              <a:buChar char="•"/>
            </a:pPr>
            <a:r>
              <a:rPr lang="en-IN" dirty="0"/>
              <a:t>It makes java </a:t>
            </a:r>
            <a:r>
              <a:rPr lang="en-IN" b="1" dirty="0"/>
              <a:t>memory efficient</a:t>
            </a:r>
            <a:r>
              <a:rPr lang="en-IN" dirty="0"/>
              <a:t> because garbage collector removes the unreferenced objects from heap memory.</a:t>
            </a:r>
          </a:p>
          <a:p>
            <a:pPr marL="285750" lvl="0" indent="-285750" algn="just">
              <a:lnSpc>
                <a:spcPct val="150000"/>
              </a:lnSpc>
              <a:buFont typeface="Arial" pitchFamily="34" charset="0"/>
              <a:buChar char="•"/>
            </a:pPr>
            <a:r>
              <a:rPr lang="en-IN" dirty="0"/>
              <a:t>It is </a:t>
            </a:r>
            <a:r>
              <a:rPr lang="en-IN" b="1" dirty="0"/>
              <a:t>automatically done</a:t>
            </a:r>
            <a:r>
              <a:rPr lang="en-IN" dirty="0"/>
              <a:t> by the garbage collector(a part of JVM) so we don't need to make extra efforts.</a:t>
            </a:r>
          </a:p>
          <a:p>
            <a:r>
              <a:rPr lang="en-IN" dirty="0"/>
              <a:t> </a:t>
            </a:r>
          </a:p>
        </p:txBody>
      </p:sp>
      <p:sp>
        <p:nvSpPr>
          <p:cNvPr id="5" name="TextBox 4"/>
          <p:cNvSpPr txBox="1"/>
          <p:nvPr/>
        </p:nvSpPr>
        <p:spPr>
          <a:xfrm>
            <a:off x="2429099" y="24674"/>
            <a:ext cx="3008516" cy="523220"/>
          </a:xfrm>
          <a:prstGeom prst="rect">
            <a:avLst/>
          </a:prstGeom>
          <a:noFill/>
        </p:spPr>
        <p:txBody>
          <a:bodyPr wrap="none" rtlCol="0">
            <a:spAutoFit/>
          </a:bodyPr>
          <a:lstStyle/>
          <a:p>
            <a:r>
              <a:rPr lang="en-IN" sz="2800" b="1" u="sng" dirty="0"/>
              <a:t>Garbage Collection</a:t>
            </a:r>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2</a:t>
            </a:fld>
            <a:endParaRPr lang="en-GB" altLang="zh-CN" sz="1800" dirty="0">
              <a:solidFill>
                <a:srgbClr val="898989"/>
              </a:solidFill>
            </a:endParaRPr>
          </a:p>
        </p:txBody>
      </p:sp>
    </p:spTree>
    <p:extLst>
      <p:ext uri="{BB962C8B-B14F-4D97-AF65-F5344CB8AC3E}">
        <p14:creationId xmlns:p14="http://schemas.microsoft.com/office/powerpoint/2010/main" val="403821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629" y="260648"/>
            <a:ext cx="8568952" cy="6347892"/>
          </a:xfrm>
          <a:prstGeom prst="rect">
            <a:avLst/>
          </a:prstGeom>
        </p:spPr>
        <p:txBody>
          <a:bodyPr wrap="square">
            <a:spAutoFit/>
          </a:bodyPr>
          <a:lstStyle/>
          <a:p>
            <a:r>
              <a:rPr lang="en-IN" sz="2000" b="1" u="sng" dirty="0"/>
              <a:t>How can an object be unreferenced?</a:t>
            </a:r>
            <a:endParaRPr lang="en-IN" sz="2000" b="1" dirty="0"/>
          </a:p>
          <a:p>
            <a:r>
              <a:rPr lang="en-IN" sz="2400" dirty="0"/>
              <a:t>There are many ways:</a:t>
            </a:r>
          </a:p>
          <a:p>
            <a:pPr marL="285750" lvl="0" indent="-285750">
              <a:buFont typeface="Arial" pitchFamily="34" charset="0"/>
              <a:buChar char="•"/>
            </a:pPr>
            <a:r>
              <a:rPr lang="en-IN" sz="2400" dirty="0"/>
              <a:t>By nulling the reference</a:t>
            </a:r>
          </a:p>
          <a:p>
            <a:pPr marL="285750" lvl="0" indent="-285750">
              <a:buFont typeface="Arial" pitchFamily="34" charset="0"/>
              <a:buChar char="•"/>
            </a:pPr>
            <a:r>
              <a:rPr lang="en-IN" sz="2400" dirty="0"/>
              <a:t>By assigning a reference to another</a:t>
            </a:r>
          </a:p>
          <a:p>
            <a:pPr marL="285750" lvl="0" indent="-285750">
              <a:buFont typeface="Arial" pitchFamily="34" charset="0"/>
              <a:buChar char="•"/>
            </a:pPr>
            <a:r>
              <a:rPr lang="en-IN" sz="2400" dirty="0"/>
              <a:t>By anonymous object etc.</a:t>
            </a:r>
          </a:p>
          <a:p>
            <a:pPr lvl="0"/>
            <a:endParaRPr lang="en-IN" sz="1050" dirty="0"/>
          </a:p>
          <a:p>
            <a:r>
              <a:rPr lang="en-IN" sz="2400" u="sng" dirty="0"/>
              <a:t>1) By nulling a reference:</a:t>
            </a:r>
            <a:endParaRPr lang="en-IN" sz="2400" b="1" u="sng" dirty="0"/>
          </a:p>
          <a:p>
            <a:r>
              <a:rPr lang="en-IN" sz="2400" dirty="0"/>
              <a:t>Employee e=new Employee();  </a:t>
            </a:r>
          </a:p>
          <a:p>
            <a:r>
              <a:rPr lang="en-IN" sz="2400" dirty="0"/>
              <a:t>e=null;  </a:t>
            </a:r>
          </a:p>
          <a:p>
            <a:endParaRPr lang="en-IN" sz="2000" dirty="0"/>
          </a:p>
          <a:p>
            <a:r>
              <a:rPr lang="en-IN" sz="2400" u="sng" dirty="0"/>
              <a:t>2) By assigning a reference to another:</a:t>
            </a:r>
            <a:endParaRPr lang="en-IN" sz="2400" b="1" u="sng" dirty="0"/>
          </a:p>
          <a:p>
            <a:r>
              <a:rPr lang="en-IN" sz="2400" dirty="0"/>
              <a:t>Employee e1=new Employee();  </a:t>
            </a:r>
          </a:p>
          <a:p>
            <a:r>
              <a:rPr lang="en-IN" sz="2400" dirty="0"/>
              <a:t>Employee e2=new Employee();  </a:t>
            </a:r>
          </a:p>
          <a:p>
            <a:r>
              <a:rPr lang="en-IN" sz="2400" dirty="0"/>
              <a:t>e1=e2;//now the first object referred by e1 is available for garbage collection  </a:t>
            </a:r>
          </a:p>
          <a:p>
            <a:endParaRPr lang="en-IN" sz="2000" dirty="0"/>
          </a:p>
          <a:p>
            <a:r>
              <a:rPr lang="en-IN" sz="2400" dirty="0"/>
              <a:t>3) By anonymous object:</a:t>
            </a:r>
            <a:endParaRPr lang="en-IN" sz="2400" b="1" dirty="0"/>
          </a:p>
          <a:p>
            <a:r>
              <a:rPr lang="en-IN" sz="2400" dirty="0"/>
              <a:t>new Employee();  </a:t>
            </a:r>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3</a:t>
            </a:fld>
            <a:endParaRPr lang="en-GB" altLang="zh-CN" sz="1800" dirty="0">
              <a:solidFill>
                <a:srgbClr val="898989"/>
              </a:solidFill>
            </a:endParaRPr>
          </a:p>
        </p:txBody>
      </p:sp>
    </p:spTree>
    <p:extLst>
      <p:ext uri="{BB962C8B-B14F-4D97-AF65-F5344CB8AC3E}">
        <p14:creationId xmlns:p14="http://schemas.microsoft.com/office/powerpoint/2010/main" val="332546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629" y="260648"/>
            <a:ext cx="8568952" cy="6046271"/>
          </a:xfrm>
          <a:prstGeom prst="rect">
            <a:avLst/>
          </a:prstGeom>
        </p:spPr>
        <p:txBody>
          <a:bodyPr wrap="square">
            <a:spAutoFit/>
          </a:bodyPr>
          <a:lstStyle/>
          <a:p>
            <a:pPr algn="just">
              <a:lnSpc>
                <a:spcPct val="150000"/>
              </a:lnSpc>
            </a:pPr>
            <a:r>
              <a:rPr lang="en-IN" sz="2000" b="1" u="sng" dirty="0"/>
              <a:t>finalize() method: </a:t>
            </a:r>
            <a:r>
              <a:rPr lang="en-IN" sz="2000" dirty="0"/>
              <a:t>The finalize() method is invoked each time before the object is garbage collected. This method can be used to perform clean up processing. This method is defined in Object class as:</a:t>
            </a:r>
            <a:endParaRPr lang="en-IN" sz="2000" b="1" dirty="0"/>
          </a:p>
          <a:p>
            <a:pPr algn="just">
              <a:lnSpc>
                <a:spcPct val="150000"/>
              </a:lnSpc>
            </a:pPr>
            <a:r>
              <a:rPr lang="en-IN" sz="2000" dirty="0"/>
              <a:t>protected void finalize(){}  </a:t>
            </a:r>
          </a:p>
          <a:p>
            <a:pPr algn="just">
              <a:lnSpc>
                <a:spcPct val="150000"/>
              </a:lnSpc>
            </a:pPr>
            <a:r>
              <a:rPr lang="en-IN" sz="2000" i="1" dirty="0"/>
              <a:t>Note: The Garbage collector of JVM collects only those objects that are created by new keyword. So if you have created any object without new, you can use finalize method to perform clean up processing (destroying remaining objects).</a:t>
            </a:r>
            <a:endParaRPr lang="en-IN" sz="2000" b="1" i="1" dirty="0"/>
          </a:p>
          <a:p>
            <a:pPr algn="just">
              <a:lnSpc>
                <a:spcPct val="150000"/>
              </a:lnSpc>
            </a:pPr>
            <a:r>
              <a:rPr lang="en-IN" sz="2000" b="1" u="sng" dirty="0" err="1"/>
              <a:t>gc</a:t>
            </a:r>
            <a:r>
              <a:rPr lang="en-IN" sz="2000" b="1" u="sng" dirty="0"/>
              <a:t>() method: </a:t>
            </a:r>
            <a:r>
              <a:rPr lang="en-IN" sz="2000" dirty="0"/>
              <a:t>The </a:t>
            </a:r>
            <a:r>
              <a:rPr lang="en-IN" sz="2000" dirty="0" err="1"/>
              <a:t>gc</a:t>
            </a:r>
            <a:r>
              <a:rPr lang="en-IN" sz="2000" dirty="0"/>
              <a:t>() method is used to invoke the garbage collector to perform clean up processing. The </a:t>
            </a:r>
            <a:r>
              <a:rPr lang="en-IN" sz="2000" dirty="0" err="1"/>
              <a:t>gc</a:t>
            </a:r>
            <a:r>
              <a:rPr lang="en-IN" sz="2000" dirty="0"/>
              <a:t>() is found in System and Runtime classes.</a:t>
            </a:r>
            <a:endParaRPr lang="en-IN" sz="2000" b="1" dirty="0"/>
          </a:p>
          <a:p>
            <a:pPr algn="just">
              <a:lnSpc>
                <a:spcPct val="150000"/>
              </a:lnSpc>
            </a:pPr>
            <a:r>
              <a:rPr lang="en-IN" sz="2000" b="1" dirty="0"/>
              <a:t>public</a:t>
            </a:r>
            <a:r>
              <a:rPr lang="en-IN" sz="2000" dirty="0"/>
              <a:t> </a:t>
            </a:r>
            <a:r>
              <a:rPr lang="en-IN" sz="2000" b="1" dirty="0"/>
              <a:t>static</a:t>
            </a:r>
            <a:r>
              <a:rPr lang="en-IN" sz="2000" dirty="0"/>
              <a:t> </a:t>
            </a:r>
            <a:r>
              <a:rPr lang="en-IN" sz="2000" b="1" dirty="0"/>
              <a:t>void</a:t>
            </a:r>
            <a:r>
              <a:rPr lang="en-IN" sz="2000" dirty="0"/>
              <a:t> </a:t>
            </a:r>
            <a:r>
              <a:rPr lang="en-IN" sz="2000" dirty="0" err="1"/>
              <a:t>gc</a:t>
            </a:r>
            <a:r>
              <a:rPr lang="en-IN" sz="2000" dirty="0"/>
              <a:t>(){}  </a:t>
            </a:r>
          </a:p>
          <a:p>
            <a:pPr algn="just">
              <a:lnSpc>
                <a:spcPct val="150000"/>
              </a:lnSpc>
            </a:pPr>
            <a:r>
              <a:rPr lang="en-IN" sz="2000" i="1" dirty="0"/>
              <a:t>Note: Garbage collection is performed by a daemon thread called Garbage Collector(GC). This thread calls the finalize() method before object is garbage collected.</a:t>
            </a:r>
            <a:endParaRPr lang="en-IN" sz="2000" b="1" i="1" dirty="0"/>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4</a:t>
            </a:fld>
            <a:endParaRPr lang="en-GB" altLang="zh-CN" sz="1800" dirty="0">
              <a:solidFill>
                <a:srgbClr val="898989"/>
              </a:solidFill>
            </a:endParaRPr>
          </a:p>
        </p:txBody>
      </p:sp>
    </p:spTree>
    <p:extLst>
      <p:ext uri="{BB962C8B-B14F-4D97-AF65-F5344CB8AC3E}">
        <p14:creationId xmlns:p14="http://schemas.microsoft.com/office/powerpoint/2010/main" val="404147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6629" y="260648"/>
            <a:ext cx="8568952" cy="5324535"/>
          </a:xfrm>
          <a:prstGeom prst="rect">
            <a:avLst/>
          </a:prstGeom>
        </p:spPr>
        <p:txBody>
          <a:bodyPr wrap="square">
            <a:spAutoFit/>
          </a:bodyPr>
          <a:lstStyle/>
          <a:p>
            <a:r>
              <a:rPr lang="en-IN" sz="2000" dirty="0"/>
              <a:t>//Simple Example of garbage collection in java</a:t>
            </a:r>
            <a:endParaRPr lang="en-IN" sz="2000" b="1" dirty="0"/>
          </a:p>
          <a:p>
            <a:r>
              <a:rPr lang="en-IN" sz="2000" b="1" dirty="0"/>
              <a:t>public</a:t>
            </a:r>
            <a:r>
              <a:rPr lang="en-IN" sz="2000" dirty="0"/>
              <a:t> </a:t>
            </a:r>
            <a:r>
              <a:rPr lang="en-IN" sz="2000" b="1" dirty="0"/>
              <a:t>class</a:t>
            </a:r>
            <a:r>
              <a:rPr lang="en-IN" sz="2000" dirty="0"/>
              <a:t> TestGarbage1</a:t>
            </a:r>
          </a:p>
          <a:p>
            <a:r>
              <a:rPr lang="en-IN" sz="2000" dirty="0"/>
              <a:t>{  </a:t>
            </a:r>
          </a:p>
          <a:p>
            <a:r>
              <a:rPr lang="en-IN" sz="2000" dirty="0"/>
              <a:t>  </a:t>
            </a:r>
            <a:r>
              <a:rPr lang="en-IN" sz="2000" b="1" dirty="0"/>
              <a:t>public</a:t>
            </a:r>
            <a:r>
              <a:rPr lang="en-IN" sz="2000" dirty="0"/>
              <a:t> </a:t>
            </a:r>
            <a:r>
              <a:rPr lang="en-IN" sz="2000" b="1" dirty="0"/>
              <a:t>void</a:t>
            </a:r>
            <a:r>
              <a:rPr lang="en-IN" sz="2000" dirty="0"/>
              <a:t> finalize()</a:t>
            </a:r>
          </a:p>
          <a:p>
            <a:r>
              <a:rPr lang="en-IN" sz="2000" dirty="0"/>
              <a:t> {</a:t>
            </a:r>
          </a:p>
          <a:p>
            <a:r>
              <a:rPr lang="en-IN" sz="2000" dirty="0"/>
              <a:t>  </a:t>
            </a:r>
            <a:r>
              <a:rPr lang="en-IN" sz="2000" dirty="0" err="1"/>
              <a:t>System.out.println</a:t>
            </a:r>
            <a:r>
              <a:rPr lang="en-IN" sz="2000" dirty="0"/>
              <a:t>("object is garbage collected");}  </a:t>
            </a:r>
          </a:p>
          <a:p>
            <a:r>
              <a:rPr lang="en-IN" sz="2000" dirty="0"/>
              <a:t>  </a:t>
            </a: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r>
              <a:rPr lang="en-IN" sz="2000" dirty="0"/>
              <a:t>  TestGarbage1 s1=</a:t>
            </a:r>
            <a:r>
              <a:rPr lang="en-IN" sz="2000" b="1" dirty="0"/>
              <a:t>new</a:t>
            </a:r>
            <a:r>
              <a:rPr lang="en-IN" sz="2000" dirty="0"/>
              <a:t> TestGarbage1();  </a:t>
            </a:r>
          </a:p>
          <a:p>
            <a:r>
              <a:rPr lang="en-IN" sz="2000" dirty="0"/>
              <a:t>  TestGarbage1 s2=</a:t>
            </a:r>
            <a:r>
              <a:rPr lang="en-IN" sz="2000" b="1" dirty="0"/>
              <a:t>new</a:t>
            </a:r>
            <a:r>
              <a:rPr lang="en-IN" sz="2000" dirty="0"/>
              <a:t> TestGarbage1();  </a:t>
            </a:r>
          </a:p>
          <a:p>
            <a:r>
              <a:rPr lang="en-IN" sz="2000" dirty="0"/>
              <a:t>  s1=</a:t>
            </a:r>
            <a:r>
              <a:rPr lang="en-IN" sz="2000" b="1" dirty="0"/>
              <a:t>null</a:t>
            </a:r>
            <a:r>
              <a:rPr lang="en-IN" sz="2000" dirty="0"/>
              <a:t>;  </a:t>
            </a:r>
          </a:p>
          <a:p>
            <a:r>
              <a:rPr lang="en-IN" sz="2000" dirty="0"/>
              <a:t>  s2=</a:t>
            </a:r>
            <a:r>
              <a:rPr lang="en-IN" sz="2000" b="1" dirty="0"/>
              <a:t>null</a:t>
            </a:r>
            <a:r>
              <a:rPr lang="en-IN" sz="2000" dirty="0"/>
              <a:t>;  </a:t>
            </a:r>
          </a:p>
          <a:p>
            <a:r>
              <a:rPr lang="en-IN" sz="2000" dirty="0"/>
              <a:t>  </a:t>
            </a:r>
            <a:r>
              <a:rPr lang="en-IN" sz="2000" dirty="0" err="1"/>
              <a:t>System.gc</a:t>
            </a:r>
            <a:r>
              <a:rPr lang="en-IN" sz="2000" dirty="0"/>
              <a:t>();  </a:t>
            </a:r>
          </a:p>
          <a:p>
            <a:r>
              <a:rPr lang="en-IN" sz="2000" dirty="0"/>
              <a:t> }  </a:t>
            </a:r>
          </a:p>
          <a:p>
            <a:r>
              <a:rPr lang="en-IN" sz="2000" dirty="0"/>
              <a:t>}  </a:t>
            </a:r>
          </a:p>
          <a:p>
            <a:r>
              <a:rPr lang="en-IN" sz="2000" dirty="0"/>
              <a:t>o/p: </a:t>
            </a:r>
          </a:p>
          <a:p>
            <a:r>
              <a:rPr lang="en-IN" sz="2000" dirty="0"/>
              <a:t>	object is garbage collected       </a:t>
            </a:r>
          </a:p>
          <a:p>
            <a:r>
              <a:rPr lang="en-IN" sz="2000" dirty="0"/>
              <a:t>       	object is garbage collected</a:t>
            </a:r>
            <a:endParaRPr lang="en-US" sz="2400" dirty="0"/>
          </a:p>
        </p:txBody>
      </p:sp>
      <p:sp>
        <p:nvSpPr>
          <p:cNvPr id="13" name="Slide Number Placeholder 3"/>
          <p:cNvSpPr>
            <a:spLocks noGrp="1"/>
          </p:cNvSpPr>
          <p:nvPr>
            <p:ph type="sldNum" sz="quarter" idx="12"/>
          </p:nvPr>
        </p:nvSpPr>
        <p:spPr>
          <a:xfrm>
            <a:off x="8706391" y="6309320"/>
            <a:ext cx="372178" cy="365125"/>
          </a:xfrm>
        </p:spPr>
        <p:txBody>
          <a:bodyPr/>
          <a:lstStyle>
            <a:lvl1pPr>
              <a:defRPr sz="1600">
                <a:solidFill>
                  <a:schemeClr val="tx1"/>
                </a:solidFill>
                <a:latin typeface="Tahoma" pitchFamily="34" charset="0"/>
                <a:ea typeface="SimSun" pitchFamily="2" charset="-122"/>
              </a:defRPr>
            </a:lvl1pPr>
            <a:lvl2pPr marL="742950" indent="-285750">
              <a:defRPr sz="1600">
                <a:solidFill>
                  <a:schemeClr val="tx1"/>
                </a:solidFill>
                <a:latin typeface="Tahoma" pitchFamily="34" charset="0"/>
                <a:ea typeface="SimSun" pitchFamily="2" charset="-122"/>
              </a:defRPr>
            </a:lvl2pPr>
            <a:lvl3pPr marL="1143000" indent="-228600">
              <a:defRPr sz="1600">
                <a:solidFill>
                  <a:schemeClr val="tx1"/>
                </a:solidFill>
                <a:latin typeface="Tahoma" pitchFamily="34" charset="0"/>
                <a:ea typeface="SimSun" pitchFamily="2" charset="-122"/>
              </a:defRPr>
            </a:lvl3pPr>
            <a:lvl4pPr marL="1600200" indent="-228600">
              <a:defRPr sz="1600">
                <a:solidFill>
                  <a:schemeClr val="tx1"/>
                </a:solidFill>
                <a:latin typeface="Tahoma" pitchFamily="34" charset="0"/>
                <a:ea typeface="SimSun" pitchFamily="2" charset="-122"/>
              </a:defRPr>
            </a:lvl4pPr>
            <a:lvl5pPr marL="2057400" indent="-228600">
              <a:defRPr sz="1600">
                <a:solidFill>
                  <a:schemeClr val="tx1"/>
                </a:solidFill>
                <a:latin typeface="Tahoma" pitchFamily="34" charset="0"/>
                <a:ea typeface="SimSun" pitchFamily="2" charset="-122"/>
              </a:defRPr>
            </a:lvl5pPr>
            <a:lvl6pPr marL="2514600" indent="-228600"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eaLnBrk="0" fontAlgn="base" hangingPunct="0">
              <a:spcBef>
                <a:spcPct val="0"/>
              </a:spcBef>
              <a:spcAft>
                <a:spcPct val="0"/>
              </a:spcAft>
              <a:defRPr sz="1600">
                <a:solidFill>
                  <a:schemeClr val="tx1"/>
                </a:solidFill>
                <a:latin typeface="Tahoma" pitchFamily="34" charset="0"/>
                <a:ea typeface="SimSun" pitchFamily="2" charset="-122"/>
              </a:defRPr>
            </a:lvl9pPr>
          </a:lstStyle>
          <a:p>
            <a:fld id="{435CF69F-8683-4780-BDD6-5FB6009E8D78}" type="slidenum">
              <a:rPr lang="zh-CN" altLang="en-GB" sz="1800">
                <a:solidFill>
                  <a:srgbClr val="898989"/>
                </a:solidFill>
              </a:rPr>
              <a:pPr/>
              <a:t>5</a:t>
            </a:fld>
            <a:endParaRPr lang="en-GB" altLang="zh-CN" sz="1800" dirty="0">
              <a:solidFill>
                <a:srgbClr val="898989"/>
              </a:solidFill>
            </a:endParaRPr>
          </a:p>
        </p:txBody>
      </p:sp>
    </p:spTree>
    <p:extLst>
      <p:ext uri="{BB962C8B-B14F-4D97-AF65-F5344CB8AC3E}">
        <p14:creationId xmlns:p14="http://schemas.microsoft.com/office/powerpoint/2010/main" val="928441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456</Words>
  <Application>Microsoft Office PowerPoint</Application>
  <PresentationFormat>On-screen Show (4:3)</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Tahoma</vt:lpstr>
      <vt:lpstr>Office Theme</vt:lpstr>
      <vt:lpstr>Garbage Collection java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18SC2009R  Object Oriented Programming (OOP)</dc:title>
  <dc:creator>admin</dc:creator>
  <cp:lastModifiedBy>B CHIHNITA REDDY</cp:lastModifiedBy>
  <cp:revision>117</cp:revision>
  <dcterms:created xsi:type="dcterms:W3CDTF">2019-07-20T17:27:56Z</dcterms:created>
  <dcterms:modified xsi:type="dcterms:W3CDTF">2022-05-29T05:29:58Z</dcterms:modified>
</cp:coreProperties>
</file>