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3" r:id="rId3"/>
    <p:sldId id="284" r:id="rId4"/>
    <p:sldId id="285" r:id="rId5"/>
    <p:sldId id="286" r:id="rId6"/>
    <p:sldId id="287" r:id="rId7"/>
    <p:sldId id="288" r:id="rId8"/>
    <p:sldId id="28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98716-7DB2-4D50-BDF0-72B075E177C7}" type="datetimeFigureOut">
              <a:rPr lang="en-IN" smtClean="0"/>
              <a:t>29-05-2022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119C4-C398-4BC8-BC13-C06BC5850904}" type="slidenum">
              <a:rPr lang="en-IN" smtClean="0"/>
              <a:t>‹#›</a:t>
            </a:fld>
            <a:endParaRPr lang="en-IN"/>
          </a:p>
        </p:txBody>
      </p:sp>
    </p:spTree>
    <p:extLst>
      <p:ext uri="{BB962C8B-B14F-4D97-AF65-F5344CB8AC3E}">
        <p14:creationId xmlns:p14="http://schemas.microsoft.com/office/powerpoint/2010/main" val="3903232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38640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62222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52931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41891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AE988D-5F91-4612-B8EB-C4D103C7BB30}"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88254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1AE988D-5F91-4612-B8EB-C4D103C7BB30}"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6853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AE988D-5F91-4612-B8EB-C4D103C7BB30}"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07231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AE988D-5F91-4612-B8EB-C4D103C7BB30}"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84377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E988D-5F91-4612-B8EB-C4D103C7BB30}"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63499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E988D-5F91-4612-B8EB-C4D103C7BB30}"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117714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E988D-5F91-4612-B8EB-C4D103C7BB30}"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t>‹#›</a:t>
            </a:fld>
            <a:endParaRPr lang="en-IN"/>
          </a:p>
        </p:txBody>
      </p:sp>
    </p:spTree>
    <p:extLst>
      <p:ext uri="{BB962C8B-B14F-4D97-AF65-F5344CB8AC3E}">
        <p14:creationId xmlns:p14="http://schemas.microsoft.com/office/powerpoint/2010/main" val="221157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E988D-5F91-4612-B8EB-C4D103C7BB30}" type="datetimeFigureOut">
              <a:rPr lang="en-IN" smtClean="0"/>
              <a:t>29-05-2022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4DD57-3D2B-44DB-B40B-2B417ED941C3}" type="slidenum">
              <a:rPr lang="en-IN" smtClean="0"/>
              <a:t>‹#›</a:t>
            </a:fld>
            <a:endParaRPr lang="en-IN"/>
          </a:p>
        </p:txBody>
      </p:sp>
    </p:spTree>
    <p:extLst>
      <p:ext uri="{BB962C8B-B14F-4D97-AF65-F5344CB8AC3E}">
        <p14:creationId xmlns:p14="http://schemas.microsoft.com/office/powerpoint/2010/main" val="1720509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18SC2009R </a:t>
            </a:r>
            <a:br>
              <a:rPr lang="en-IN" dirty="0"/>
            </a:br>
            <a:r>
              <a:rPr lang="en-IN" dirty="0"/>
              <a:t>Object Oriented Programming (OOP)</a:t>
            </a:r>
          </a:p>
        </p:txBody>
      </p:sp>
      <p:sp>
        <p:nvSpPr>
          <p:cNvPr id="3" name="Subtitle 2"/>
          <p:cNvSpPr>
            <a:spLocks noGrp="1"/>
          </p:cNvSpPr>
          <p:nvPr>
            <p:ph type="subTitle" idx="1"/>
          </p:nvPr>
        </p:nvSpPr>
        <p:spPr>
          <a:xfrm>
            <a:off x="1371600" y="3886200"/>
            <a:ext cx="6400800" cy="838944"/>
          </a:xfrm>
        </p:spPr>
        <p:txBody>
          <a:bodyPr>
            <a:normAutofit/>
          </a:bodyPr>
          <a:lstStyle/>
          <a:p>
            <a:r>
              <a:rPr lang="en-IN" altLang="en-AU" dirty="0"/>
              <a:t>Method </a:t>
            </a:r>
            <a:r>
              <a:rPr lang="en-IN" altLang="en-AU"/>
              <a:t>Overriding java</a:t>
            </a:r>
            <a:endParaRPr lang="en-IN" altLang="en-AU" dirty="0"/>
          </a:p>
        </p:txBody>
      </p:sp>
    </p:spTree>
    <p:extLst>
      <p:ext uri="{BB962C8B-B14F-4D97-AF65-F5344CB8AC3E}">
        <p14:creationId xmlns:p14="http://schemas.microsoft.com/office/powerpoint/2010/main" val="275885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B377FE-6D68-467E-8D7D-E2AA7D3FA2DD}"/>
              </a:ext>
            </a:extLst>
          </p:cNvPr>
          <p:cNvSpPr/>
          <p:nvPr/>
        </p:nvSpPr>
        <p:spPr>
          <a:xfrm>
            <a:off x="323528" y="474345"/>
            <a:ext cx="8064896" cy="4955203"/>
          </a:xfrm>
          <a:prstGeom prst="rect">
            <a:avLst/>
          </a:prstGeom>
        </p:spPr>
        <p:txBody>
          <a:bodyPr wrap="square">
            <a:spAutoFit/>
          </a:bodyPr>
          <a:lstStyle/>
          <a:p>
            <a:pPr algn="just"/>
            <a:r>
              <a:rPr lang="en-US" sz="3200" dirty="0">
                <a:solidFill>
                  <a:srgbClr val="610B38"/>
                </a:solidFill>
                <a:latin typeface="erdana"/>
              </a:rPr>
              <a:t>Method Overriding in Java</a:t>
            </a:r>
          </a:p>
          <a:p>
            <a:pPr algn="just"/>
            <a:r>
              <a:rPr lang="en-US" sz="2000" dirty="0">
                <a:solidFill>
                  <a:srgbClr val="000000"/>
                </a:solidFill>
                <a:latin typeface="verdana" panose="020B0604030504040204" pitchFamily="34" charset="0"/>
              </a:rPr>
              <a:t>If subclass (child class) has the same method as declared in the parent class, it is known as </a:t>
            </a:r>
            <a:r>
              <a:rPr lang="en-US" sz="2000" b="1" dirty="0">
                <a:solidFill>
                  <a:srgbClr val="000000"/>
                </a:solidFill>
                <a:latin typeface="verdana" panose="020B0604030504040204" pitchFamily="34" charset="0"/>
              </a:rPr>
              <a:t>method overriding in Java</a:t>
            </a:r>
            <a:r>
              <a:rPr lang="en-US" sz="2000" dirty="0">
                <a:solidFill>
                  <a:srgbClr val="000000"/>
                </a:solidFill>
                <a:latin typeface="verdana" panose="020B0604030504040204" pitchFamily="34" charset="0"/>
              </a:rPr>
              <a:t>.</a:t>
            </a:r>
          </a:p>
          <a:p>
            <a:pPr algn="just"/>
            <a:endParaRPr lang="en-US" sz="2000" dirty="0">
              <a:solidFill>
                <a:srgbClr val="000000"/>
              </a:solidFill>
              <a:latin typeface="verdana" panose="020B0604030504040204" pitchFamily="34" charset="0"/>
            </a:endParaRPr>
          </a:p>
          <a:p>
            <a:pPr algn="just"/>
            <a:r>
              <a:rPr lang="en-US" sz="2000" dirty="0">
                <a:solidFill>
                  <a:srgbClr val="000000"/>
                </a:solidFill>
                <a:latin typeface="verdana" panose="020B0604030504040204" pitchFamily="34" charset="0"/>
              </a:rPr>
              <a:t>In other words, If a subclass provides the specific implementation of the method that has been declared by one of its parent class, it is known as method overriding.</a:t>
            </a:r>
          </a:p>
          <a:p>
            <a:pPr algn="just"/>
            <a:endParaRPr lang="en-US" sz="1600" dirty="0">
              <a:solidFill>
                <a:srgbClr val="000000"/>
              </a:solidFill>
              <a:latin typeface="verdana" panose="020B0604030504040204" pitchFamily="34" charset="0"/>
            </a:endParaRPr>
          </a:p>
          <a:p>
            <a:pPr algn="just"/>
            <a:r>
              <a:rPr lang="en-US" sz="2800" dirty="0">
                <a:solidFill>
                  <a:srgbClr val="FF0000"/>
                </a:solidFill>
                <a:latin typeface="erdana"/>
              </a:rPr>
              <a:t>Usage of Java Method Overriding</a:t>
            </a:r>
          </a:p>
          <a:p>
            <a:pPr algn="just">
              <a:buFont typeface="Arial" panose="020B0604020202020204" pitchFamily="34" charset="0"/>
              <a:buChar char="•"/>
            </a:pPr>
            <a:r>
              <a:rPr lang="en-US" sz="2000" dirty="0">
                <a:solidFill>
                  <a:srgbClr val="000000"/>
                </a:solidFill>
                <a:latin typeface="verdana" panose="020B0604030504040204" pitchFamily="34" charset="0"/>
              </a:rPr>
              <a:t>Method overriding is used to provide the specific implementation of a method which is already provided by its superclass.</a:t>
            </a:r>
          </a:p>
          <a:p>
            <a:pPr algn="just"/>
            <a:endParaRPr lang="en-US" sz="2000" dirty="0">
              <a:solidFill>
                <a:srgbClr val="000000"/>
              </a:solidFill>
              <a:latin typeface="verdana" panose="020B0604030504040204" pitchFamily="34" charset="0"/>
            </a:endParaRPr>
          </a:p>
          <a:p>
            <a:pPr algn="just">
              <a:buFont typeface="Arial" panose="020B0604020202020204" pitchFamily="34" charset="0"/>
              <a:buChar char="•"/>
            </a:pPr>
            <a:r>
              <a:rPr lang="en-US" sz="2000" dirty="0">
                <a:solidFill>
                  <a:srgbClr val="000000"/>
                </a:solidFill>
                <a:latin typeface="verdana" panose="020B0604030504040204" pitchFamily="34" charset="0"/>
              </a:rPr>
              <a:t>Method overriding is used for runtime polymorphism</a:t>
            </a:r>
            <a:endParaRPr lang="en-US" sz="20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59657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A1EEC-E2D4-44F9-A679-C52CBF14ABAD}"/>
              </a:ext>
            </a:extLst>
          </p:cNvPr>
          <p:cNvSpPr/>
          <p:nvPr/>
        </p:nvSpPr>
        <p:spPr>
          <a:xfrm>
            <a:off x="323528" y="188640"/>
            <a:ext cx="7848872" cy="5755422"/>
          </a:xfrm>
          <a:prstGeom prst="rect">
            <a:avLst/>
          </a:prstGeom>
        </p:spPr>
        <p:txBody>
          <a:bodyPr wrap="square">
            <a:spAutoFit/>
          </a:bodyPr>
          <a:lstStyle/>
          <a:p>
            <a:r>
              <a:rPr lang="en-US" sz="3200" dirty="0">
                <a:solidFill>
                  <a:srgbClr val="FF0000"/>
                </a:solidFill>
                <a:latin typeface="erdana"/>
              </a:rPr>
              <a:t>Rules for Java Method Overriding</a:t>
            </a:r>
          </a:p>
          <a:p>
            <a:pPr>
              <a:buFont typeface="+mj-lt"/>
              <a:buAutoNum type="arabicPeriod"/>
            </a:pPr>
            <a:r>
              <a:rPr lang="en-US" sz="3200" dirty="0">
                <a:solidFill>
                  <a:srgbClr val="000000"/>
                </a:solidFill>
                <a:latin typeface="verdana" panose="020B0604030504040204" pitchFamily="34" charset="0"/>
              </a:rPr>
              <a:t>The method must have the same name as in the parent class</a:t>
            </a:r>
          </a:p>
          <a:p>
            <a:pPr>
              <a:buFont typeface="+mj-lt"/>
              <a:buAutoNum type="arabicPeriod"/>
            </a:pPr>
            <a:r>
              <a:rPr lang="en-US" sz="3200" dirty="0">
                <a:solidFill>
                  <a:srgbClr val="000000"/>
                </a:solidFill>
                <a:latin typeface="verdana" panose="020B0604030504040204" pitchFamily="34" charset="0"/>
              </a:rPr>
              <a:t>The method must have the same parameter as in the parent class.</a:t>
            </a:r>
          </a:p>
          <a:p>
            <a:pPr>
              <a:buFont typeface="+mj-lt"/>
              <a:buAutoNum type="arabicPeriod"/>
            </a:pPr>
            <a:r>
              <a:rPr lang="en-US" sz="3200" dirty="0">
                <a:solidFill>
                  <a:srgbClr val="000000"/>
                </a:solidFill>
                <a:latin typeface="verdana" panose="020B0604030504040204" pitchFamily="34" charset="0"/>
              </a:rPr>
              <a:t>There must be an IS-A relationship (inheritance).</a:t>
            </a:r>
            <a:endParaRPr lang="en-US" sz="3200" b="0" i="0" dirty="0">
              <a:solidFill>
                <a:srgbClr val="000000"/>
              </a:solidFill>
              <a:effectLst/>
              <a:latin typeface="verdana" panose="020B0604030504040204" pitchFamily="34" charset="0"/>
            </a:endParaRPr>
          </a:p>
          <a:p>
            <a:endParaRPr lang="en-US" sz="3200" dirty="0">
              <a:solidFill>
                <a:srgbClr val="000000"/>
              </a:solidFill>
              <a:latin typeface="verdana" panose="020B0604030504040204" pitchFamily="34" charset="0"/>
            </a:endParaRPr>
          </a:p>
          <a:p>
            <a:r>
              <a:rPr lang="en-US" sz="2800" dirty="0"/>
              <a:t>Understanding the problem without method overriding</a:t>
            </a:r>
          </a:p>
          <a:p>
            <a:r>
              <a:rPr lang="en-US" sz="2800" dirty="0"/>
              <a:t>Let's understand the problem that we may face in the program if we don't use method overriding.</a:t>
            </a:r>
          </a:p>
        </p:txBody>
      </p:sp>
    </p:spTree>
    <p:extLst>
      <p:ext uri="{BB962C8B-B14F-4D97-AF65-F5344CB8AC3E}">
        <p14:creationId xmlns:p14="http://schemas.microsoft.com/office/powerpoint/2010/main" val="330330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4BA0F-6FF6-4F83-AAA8-A7D09D4C4FE0}"/>
              </a:ext>
            </a:extLst>
          </p:cNvPr>
          <p:cNvSpPr/>
          <p:nvPr/>
        </p:nvSpPr>
        <p:spPr>
          <a:xfrm>
            <a:off x="323528" y="335846"/>
            <a:ext cx="8424936" cy="7325082"/>
          </a:xfrm>
          <a:prstGeom prst="rect">
            <a:avLst/>
          </a:prstGeom>
        </p:spPr>
        <p:txBody>
          <a:bodyPr wrap="square">
            <a:spAutoFit/>
          </a:bodyPr>
          <a:lstStyle/>
          <a:p>
            <a:r>
              <a:rPr lang="en-US" dirty="0">
                <a:solidFill>
                  <a:srgbClr val="008200"/>
                </a:solidFill>
                <a:latin typeface="verdana" panose="020B0604030504040204" pitchFamily="34" charset="0"/>
              </a:rPr>
              <a:t>//Java Program to demonstrate why we need method overriding</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Here, we are calling the method of parent class with child</a:t>
            </a:r>
            <a:r>
              <a:rPr lang="en-US" dirty="0">
                <a:solidFill>
                  <a:srgbClr val="000000"/>
                </a:solidFill>
                <a:latin typeface="verdana" panose="020B0604030504040204" pitchFamily="34" charset="0"/>
              </a:rPr>
              <a:t>  </a:t>
            </a:r>
          </a:p>
          <a:p>
            <a:r>
              <a:rPr lang="en-US" dirty="0">
                <a:solidFill>
                  <a:srgbClr val="008200"/>
                </a:solidFill>
                <a:latin typeface="verdana" panose="020B0604030504040204" pitchFamily="34" charset="0"/>
              </a:rPr>
              <a:t>//class object.</a:t>
            </a:r>
            <a:r>
              <a:rPr lang="en-US" dirty="0">
                <a:solidFill>
                  <a:srgbClr val="000000"/>
                </a:solidFill>
                <a:latin typeface="verdana" panose="020B0604030504040204" pitchFamily="34" charset="0"/>
              </a:rPr>
              <a:t>  </a:t>
            </a:r>
          </a:p>
          <a:p>
            <a:r>
              <a:rPr lang="en-US" dirty="0">
                <a:solidFill>
                  <a:srgbClr val="008200"/>
                </a:solidFill>
                <a:latin typeface="verdana" panose="020B0604030504040204" pitchFamily="34" charset="0"/>
              </a:rPr>
              <a:t>//Creating a parent class</a:t>
            </a:r>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Vehicle{  </a:t>
            </a:r>
          </a:p>
          <a:p>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"Vehicle is running"</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a:solidFill>
                  <a:srgbClr val="008200"/>
                </a:solidFill>
                <a:latin typeface="verdana" panose="020B0604030504040204" pitchFamily="34" charset="0"/>
              </a:rPr>
              <a:t>//Creating a child class</a:t>
            </a:r>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Vehicle{  </a:t>
            </a:r>
          </a:p>
          <a:p>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//creating an instance of child class</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Bike obj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Bike();  </a:t>
            </a:r>
          </a:p>
          <a:p>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//calling the method with child class instance</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obj.run</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  </a:t>
            </a:r>
          </a:p>
          <a:p>
            <a:r>
              <a:rPr lang="en-US" dirty="0">
                <a:solidFill>
                  <a:srgbClr val="000000"/>
                </a:solidFill>
                <a:latin typeface="verdana" panose="020B0604030504040204" pitchFamily="34" charset="0"/>
              </a:rPr>
              <a:t>}  </a:t>
            </a:r>
          </a:p>
          <a:p>
            <a:endParaRPr lang="en-US" dirty="0">
              <a:solidFill>
                <a:srgbClr val="000000"/>
              </a:solidFill>
              <a:latin typeface="verdana" panose="020B0604030504040204" pitchFamily="34" charset="0"/>
            </a:endParaRPr>
          </a:p>
          <a:p>
            <a:pPr lvl="0" eaLnBrk="0" fontAlgn="base" hangingPunct="0">
              <a:spcBef>
                <a:spcPct val="0"/>
              </a:spcBef>
              <a:spcAft>
                <a:spcPct val="0"/>
              </a:spcAft>
            </a:pPr>
            <a:r>
              <a:rPr lang="en-US" altLang="en-US" dirty="0">
                <a:solidFill>
                  <a:srgbClr val="000000"/>
                </a:solidFill>
                <a:latin typeface="Verdana" panose="020B0604030504040204" pitchFamily="34" charset="0"/>
              </a:rPr>
              <a:t>output:</a:t>
            </a:r>
            <a:endParaRPr lang="en-US" altLang="en-US" sz="800" dirty="0"/>
          </a:p>
          <a:p>
            <a:pPr lvl="0" eaLnBrk="0" fontAlgn="base" hangingPunct="0">
              <a:spcBef>
                <a:spcPct val="0"/>
              </a:spcBef>
              <a:spcAft>
                <a:spcPct val="0"/>
              </a:spcAft>
            </a:pPr>
            <a:r>
              <a:rPr lang="en-US" altLang="en-US" sz="2000" dirty="0">
                <a:solidFill>
                  <a:srgbClr val="000000"/>
                </a:solidFill>
                <a:latin typeface="Arial Unicode MS"/>
              </a:rPr>
              <a:t>Vehicle is running </a:t>
            </a:r>
            <a:endParaRPr lang="en-US" altLang="en-US" sz="800" dirty="0"/>
          </a:p>
          <a:p>
            <a:pPr lvl="0" eaLnBrk="0" fontAlgn="base" hangingPunct="0">
              <a:spcBef>
                <a:spcPct val="0"/>
              </a:spcBef>
              <a:spcAft>
                <a:spcPct val="0"/>
              </a:spcAft>
            </a:pPr>
            <a:r>
              <a:rPr lang="en-US" altLang="en-US" dirty="0">
                <a:solidFill>
                  <a:srgbClr val="000000"/>
                </a:solidFill>
                <a:latin typeface="Verdana" panose="020B0604030504040204" pitchFamily="34" charset="0"/>
              </a:rPr>
              <a:t>Problem is that I have to provide a specific implementation of run() method in subclass that is why we use method overriding.</a:t>
            </a:r>
            <a:endParaRPr lang="en-US" altLang="en-US" sz="4400" dirty="0">
              <a:latin typeface="Arial" panose="020B060402020202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6811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2863A90-04AB-408B-A1B2-78E43B7608A2}"/>
              </a:ext>
            </a:extLst>
          </p:cNvPr>
          <p:cNvSpPr/>
          <p:nvPr/>
        </p:nvSpPr>
        <p:spPr>
          <a:xfrm>
            <a:off x="179512" y="116632"/>
            <a:ext cx="8712968" cy="5909310"/>
          </a:xfrm>
          <a:prstGeom prst="rect">
            <a:avLst/>
          </a:prstGeom>
        </p:spPr>
        <p:txBody>
          <a:bodyPr wrap="square">
            <a:spAutoFit/>
          </a:bodyPr>
          <a:lstStyle/>
          <a:p>
            <a:r>
              <a:rPr lang="en-US" dirty="0">
                <a:solidFill>
                  <a:srgbClr val="610B4B"/>
                </a:solidFill>
                <a:latin typeface="tahoma" panose="020B0604030504040204" pitchFamily="34" charset="0"/>
              </a:rPr>
              <a:t>Example of method overriding</a:t>
            </a:r>
          </a:p>
          <a:p>
            <a:r>
              <a:rPr lang="en-US" dirty="0">
                <a:solidFill>
                  <a:srgbClr val="000000"/>
                </a:solidFill>
                <a:latin typeface="verdana" panose="020B0604030504040204" pitchFamily="34" charset="0"/>
              </a:rPr>
              <a:t>In this example, we have defined the run method in the subclass as defined in the parent class but it has some specific implementation. The name and parameter of the method are the same, and there is IS-A relationship between the classes, so there is method overriding.</a:t>
            </a:r>
          </a:p>
          <a:p>
            <a:r>
              <a:rPr lang="en-US" dirty="0">
                <a:solidFill>
                  <a:srgbClr val="008200"/>
                </a:solidFill>
                <a:latin typeface="verdana" panose="020B0604030504040204" pitchFamily="34" charset="0"/>
              </a:rPr>
              <a:t>//Java Program to illustrate the use of Java Method Overriding</a:t>
            </a:r>
            <a:r>
              <a:rPr lang="en-US" dirty="0">
                <a:solidFill>
                  <a:srgbClr val="000000"/>
                </a:solidFill>
                <a:latin typeface="verdana" panose="020B0604030504040204" pitchFamily="34" charset="0"/>
              </a:rPr>
              <a:t>  </a:t>
            </a:r>
          </a:p>
          <a:p>
            <a:r>
              <a:rPr lang="en-US" dirty="0">
                <a:solidFill>
                  <a:srgbClr val="008200"/>
                </a:solidFill>
                <a:latin typeface="verdana" panose="020B0604030504040204" pitchFamily="34" charset="0"/>
              </a:rPr>
              <a:t>//Creating a parent class.</a:t>
            </a:r>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Vehicle{  </a:t>
            </a:r>
          </a:p>
          <a:p>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//defining a method</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"Vehicle is running"</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a:solidFill>
                  <a:srgbClr val="008200"/>
                </a:solidFill>
                <a:latin typeface="verdana" panose="020B0604030504040204" pitchFamily="34" charset="0"/>
              </a:rPr>
              <a:t>//Creating a child class</a:t>
            </a:r>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Bike2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Vehicle{  </a:t>
            </a:r>
          </a:p>
          <a:p>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//defining the same method as in the parent class</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"Bike is running safely"</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Bike2 obj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Bike2();</a:t>
            </a:r>
            <a:r>
              <a:rPr lang="en-US" dirty="0">
                <a:solidFill>
                  <a:srgbClr val="008200"/>
                </a:solidFill>
                <a:latin typeface="verdana" panose="020B0604030504040204" pitchFamily="34" charset="0"/>
              </a:rPr>
              <a:t>//creating object</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obj.run</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//calling method</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  </a:t>
            </a:r>
          </a:p>
          <a:p>
            <a:r>
              <a:rPr lang="en-US"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183751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ava method overriding example of bank">
            <a:extLst>
              <a:ext uri="{FF2B5EF4-FFF2-40B4-BE49-F238E27FC236}">
                <a16:creationId xmlns:a16="http://schemas.microsoft.com/office/drawing/2014/main" id="{34B62407-6E7A-4BED-9CD2-90FAA2A3E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348880"/>
            <a:ext cx="8568952"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2634AFC-54D6-4106-A2F5-34111ECEE717}"/>
              </a:ext>
            </a:extLst>
          </p:cNvPr>
          <p:cNvSpPr/>
          <p:nvPr/>
        </p:nvSpPr>
        <p:spPr>
          <a:xfrm>
            <a:off x="395536" y="332656"/>
            <a:ext cx="8424936" cy="1908215"/>
          </a:xfrm>
          <a:prstGeom prst="rect">
            <a:avLst/>
          </a:prstGeom>
        </p:spPr>
        <p:txBody>
          <a:bodyPr wrap="square">
            <a:spAutoFit/>
          </a:bodyPr>
          <a:lstStyle/>
          <a:p>
            <a:r>
              <a:rPr lang="en-US" sz="2800" dirty="0">
                <a:solidFill>
                  <a:srgbClr val="C00000"/>
                </a:solidFill>
                <a:latin typeface="erdana"/>
              </a:rPr>
              <a:t>A real example of Java Method Overriding</a:t>
            </a:r>
          </a:p>
          <a:p>
            <a:endParaRPr lang="en-US" dirty="0">
              <a:solidFill>
                <a:srgbClr val="610B38"/>
              </a:solidFill>
              <a:latin typeface="erdana"/>
            </a:endParaRPr>
          </a:p>
          <a:p>
            <a:r>
              <a:rPr lang="en-US" dirty="0">
                <a:solidFill>
                  <a:srgbClr val="000000"/>
                </a:solidFill>
                <a:latin typeface="verdana" panose="020B0604030504040204" pitchFamily="34" charset="0"/>
              </a:rPr>
              <a:t>Consider a scenario where Bank is a class that provides functionality to get the rate of interest. However, the rate of interest varies according to banks. For example, SBI, ICICI and AXIS banks could provide 8%, 7%, and 9% rate of interest.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4650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E1F21-3298-4462-BF3A-ECC805AD4F37}"/>
              </a:ext>
            </a:extLst>
          </p:cNvPr>
          <p:cNvSpPr/>
          <p:nvPr/>
        </p:nvSpPr>
        <p:spPr>
          <a:xfrm>
            <a:off x="107504" y="260648"/>
            <a:ext cx="8496944" cy="6032421"/>
          </a:xfrm>
          <a:prstGeom prst="rect">
            <a:avLst/>
          </a:prstGeom>
        </p:spPr>
        <p:txBody>
          <a:bodyPr wrap="square">
            <a:spAutoFit/>
          </a:bodyPr>
          <a:lstStyle/>
          <a:p>
            <a:r>
              <a:rPr lang="en-IN" sz="1600" dirty="0">
                <a:solidFill>
                  <a:srgbClr val="008200"/>
                </a:solidFill>
                <a:latin typeface="verdana" panose="020B0604030504040204" pitchFamily="34" charset="0"/>
              </a:rPr>
              <a:t>//Java Program to demonstrate the real scenario of Java Method Overriding</a:t>
            </a:r>
            <a:r>
              <a:rPr lang="en-IN" sz="1600" dirty="0">
                <a:solidFill>
                  <a:srgbClr val="000000"/>
                </a:solidFill>
                <a:latin typeface="verdana" panose="020B0604030504040204" pitchFamily="34" charset="0"/>
              </a:rPr>
              <a:t>  </a:t>
            </a:r>
          </a:p>
          <a:p>
            <a:r>
              <a:rPr lang="en-IN" sz="1600" dirty="0">
                <a:solidFill>
                  <a:srgbClr val="008200"/>
                </a:solidFill>
                <a:latin typeface="verdana" panose="020B0604030504040204" pitchFamily="34" charset="0"/>
              </a:rPr>
              <a:t>   //where three classes are overriding the method of a parent class.</a:t>
            </a:r>
            <a:r>
              <a:rPr lang="en-IN" sz="1600" dirty="0">
                <a:solidFill>
                  <a:srgbClr val="000000"/>
                </a:solidFill>
                <a:latin typeface="verdana" panose="020B0604030504040204" pitchFamily="34" charset="0"/>
              </a:rPr>
              <a:t>  </a:t>
            </a:r>
          </a:p>
          <a:p>
            <a:r>
              <a:rPr lang="en-IN" sz="1600" dirty="0">
                <a:solidFill>
                  <a:srgbClr val="008200"/>
                </a:solidFill>
                <a:latin typeface="verdana" panose="020B0604030504040204" pitchFamily="34" charset="0"/>
              </a:rPr>
              <a:t>    //Creating a parent class.</a:t>
            </a:r>
            <a:r>
              <a:rPr lang="en-IN" sz="1600" dirty="0">
                <a:solidFill>
                  <a:srgbClr val="000000"/>
                </a:solidFill>
                <a:latin typeface="verdana" panose="020B0604030504040204" pitchFamily="34" charset="0"/>
              </a:rPr>
              <a:t> </a:t>
            </a:r>
          </a:p>
          <a:p>
            <a:r>
              <a:rPr lang="en-IN" sz="1600" dirty="0">
                <a:solidFill>
                  <a:srgbClr val="000000"/>
                </a:solidFill>
                <a:latin typeface="verdana" panose="020B0604030504040204" pitchFamily="34" charset="0"/>
              </a:rPr>
              <a:t> </a:t>
            </a:r>
            <a:r>
              <a:rPr lang="en-IN" sz="1600" b="1" dirty="0">
                <a:solidFill>
                  <a:srgbClr val="006699"/>
                </a:solidFill>
                <a:latin typeface="verdana" panose="020B0604030504040204" pitchFamily="34" charset="0"/>
              </a:rPr>
              <a:t>class</a:t>
            </a:r>
            <a:r>
              <a:rPr lang="en-IN" sz="1600" dirty="0">
                <a:solidFill>
                  <a:srgbClr val="000000"/>
                </a:solidFill>
                <a:latin typeface="verdana" panose="020B0604030504040204" pitchFamily="34" charset="0"/>
              </a:rPr>
              <a:t> Bank{</a:t>
            </a:r>
            <a:r>
              <a:rPr lang="en-IN" sz="1600" b="1" dirty="0">
                <a:solidFill>
                  <a:srgbClr val="006699"/>
                </a:solidFill>
                <a:latin typeface="verdana" panose="020B0604030504040204" pitchFamily="34" charset="0"/>
              </a:rPr>
              <a:t>int</a:t>
            </a:r>
            <a:r>
              <a:rPr lang="en-IN" sz="1600" dirty="0">
                <a:solidFill>
                  <a:srgbClr val="000000"/>
                </a:solidFill>
                <a:latin typeface="verdana" panose="020B0604030504040204" pitchFamily="34" charset="0"/>
              </a:rPr>
              <a:t> </a:t>
            </a:r>
            <a:r>
              <a:rPr lang="en-IN" sz="1600" dirty="0" err="1">
                <a:solidFill>
                  <a:srgbClr val="000000"/>
                </a:solidFill>
                <a:latin typeface="verdana" panose="020B0604030504040204" pitchFamily="34" charset="0"/>
              </a:rPr>
              <a:t>getRateOfInterest</a:t>
            </a:r>
            <a:r>
              <a:rPr lang="en-IN" sz="1600" dirty="0">
                <a:solidFill>
                  <a:srgbClr val="000000"/>
                </a:solidFill>
                <a:latin typeface="verdana" panose="020B0604030504040204" pitchFamily="34" charset="0"/>
              </a:rPr>
              <a:t>(){</a:t>
            </a:r>
            <a:r>
              <a:rPr lang="en-IN" sz="1600" b="1" dirty="0">
                <a:solidFill>
                  <a:srgbClr val="006699"/>
                </a:solidFill>
                <a:latin typeface="verdana" panose="020B0604030504040204" pitchFamily="34" charset="0"/>
              </a:rPr>
              <a:t>return</a:t>
            </a:r>
            <a:r>
              <a:rPr lang="en-IN" sz="1600" dirty="0">
                <a:solidFill>
                  <a:srgbClr val="000000"/>
                </a:solidFill>
                <a:latin typeface="verdana" panose="020B0604030504040204" pitchFamily="34" charset="0"/>
              </a:rPr>
              <a:t> </a:t>
            </a:r>
            <a:r>
              <a:rPr lang="en-IN" sz="1600" dirty="0">
                <a:solidFill>
                  <a:srgbClr val="C00000"/>
                </a:solidFill>
                <a:latin typeface="verdana" panose="020B0604030504040204" pitchFamily="34" charset="0"/>
              </a:rPr>
              <a:t>0</a:t>
            </a:r>
            <a:r>
              <a:rPr lang="en-IN" sz="1600" dirty="0">
                <a:solidFill>
                  <a:srgbClr val="000000"/>
                </a:solidFill>
                <a:latin typeface="verdana" panose="020B0604030504040204" pitchFamily="34" charset="0"/>
              </a:rPr>
              <a:t>;}  </a:t>
            </a:r>
          </a:p>
          <a:p>
            <a:r>
              <a:rPr lang="en-IN" sz="1600" dirty="0">
                <a:solidFill>
                  <a:srgbClr val="000000"/>
                </a:solidFill>
                <a:latin typeface="verdana" panose="020B0604030504040204" pitchFamily="34" charset="0"/>
              </a:rPr>
              <a:t>  }</a:t>
            </a:r>
          </a:p>
          <a:p>
            <a:endParaRPr lang="en-IN" sz="1600" dirty="0">
              <a:solidFill>
                <a:srgbClr val="000000"/>
              </a:solidFill>
              <a:latin typeface="verdana" panose="020B0604030504040204" pitchFamily="34" charset="0"/>
            </a:endParaRPr>
          </a:p>
          <a:p>
            <a:r>
              <a:rPr lang="en-IN" sz="1600" dirty="0">
                <a:solidFill>
                  <a:srgbClr val="008200"/>
                </a:solidFill>
                <a:latin typeface="verdana" panose="020B0604030504040204" pitchFamily="34" charset="0"/>
              </a:rPr>
              <a:t>//Creating child classes.</a:t>
            </a:r>
            <a:r>
              <a:rPr lang="en-IN" sz="1600" dirty="0">
                <a:solidFill>
                  <a:srgbClr val="000000"/>
                </a:solidFill>
                <a:latin typeface="verdana" panose="020B0604030504040204" pitchFamily="34" charset="0"/>
              </a:rPr>
              <a:t>  </a:t>
            </a:r>
          </a:p>
          <a:p>
            <a:r>
              <a:rPr lang="en-IN" sz="1600" b="1" dirty="0">
                <a:solidFill>
                  <a:srgbClr val="006699"/>
                </a:solidFill>
                <a:latin typeface="verdana" panose="020B0604030504040204" pitchFamily="34" charset="0"/>
              </a:rPr>
              <a:t>class</a:t>
            </a:r>
            <a:r>
              <a:rPr lang="en-IN" sz="1600" dirty="0">
                <a:solidFill>
                  <a:srgbClr val="000000"/>
                </a:solidFill>
                <a:latin typeface="verdana" panose="020B0604030504040204" pitchFamily="34" charset="0"/>
              </a:rPr>
              <a:t> SBI </a:t>
            </a:r>
            <a:r>
              <a:rPr lang="en-IN" sz="1600" b="1" dirty="0">
                <a:solidFill>
                  <a:srgbClr val="006699"/>
                </a:solidFill>
                <a:latin typeface="verdana" panose="020B0604030504040204" pitchFamily="34" charset="0"/>
              </a:rPr>
              <a:t>extends</a:t>
            </a:r>
            <a:r>
              <a:rPr lang="en-IN" sz="1600" dirty="0">
                <a:solidFill>
                  <a:srgbClr val="000000"/>
                </a:solidFill>
                <a:latin typeface="verdana" panose="020B0604030504040204" pitchFamily="34" charset="0"/>
              </a:rPr>
              <a:t> Bank{  </a:t>
            </a:r>
          </a:p>
          <a:p>
            <a:r>
              <a:rPr lang="en-IN" sz="1600" b="1" dirty="0">
                <a:solidFill>
                  <a:srgbClr val="006699"/>
                </a:solidFill>
                <a:latin typeface="verdana" panose="020B0604030504040204" pitchFamily="34" charset="0"/>
              </a:rPr>
              <a:t>int</a:t>
            </a:r>
            <a:r>
              <a:rPr lang="en-IN" sz="1600" dirty="0">
                <a:solidFill>
                  <a:srgbClr val="000000"/>
                </a:solidFill>
                <a:latin typeface="verdana" panose="020B0604030504040204" pitchFamily="34" charset="0"/>
              </a:rPr>
              <a:t> </a:t>
            </a:r>
            <a:r>
              <a:rPr lang="en-IN" sz="1600" dirty="0" err="1">
                <a:solidFill>
                  <a:srgbClr val="000000"/>
                </a:solidFill>
                <a:latin typeface="verdana" panose="020B0604030504040204" pitchFamily="34" charset="0"/>
              </a:rPr>
              <a:t>getRateOfInterest</a:t>
            </a:r>
            <a:r>
              <a:rPr lang="en-IN" sz="1600" dirty="0">
                <a:solidFill>
                  <a:srgbClr val="000000"/>
                </a:solidFill>
                <a:latin typeface="verdana" panose="020B0604030504040204" pitchFamily="34" charset="0"/>
              </a:rPr>
              <a:t>(){</a:t>
            </a:r>
            <a:r>
              <a:rPr lang="en-IN" sz="1600" b="1" dirty="0">
                <a:solidFill>
                  <a:srgbClr val="006699"/>
                </a:solidFill>
                <a:latin typeface="verdana" panose="020B0604030504040204" pitchFamily="34" charset="0"/>
              </a:rPr>
              <a:t>return</a:t>
            </a:r>
            <a:r>
              <a:rPr lang="en-IN" sz="1600" dirty="0">
                <a:solidFill>
                  <a:srgbClr val="000000"/>
                </a:solidFill>
                <a:latin typeface="verdana" panose="020B0604030504040204" pitchFamily="34" charset="0"/>
              </a:rPr>
              <a:t> ;} }  </a:t>
            </a:r>
          </a:p>
          <a:p>
            <a:r>
              <a:rPr lang="en-IN" sz="1600" b="1" dirty="0">
                <a:solidFill>
                  <a:srgbClr val="006699"/>
                </a:solidFill>
                <a:latin typeface="verdana" panose="020B0604030504040204" pitchFamily="34" charset="0"/>
              </a:rPr>
              <a:t>class</a:t>
            </a:r>
            <a:r>
              <a:rPr lang="en-IN" sz="1600" dirty="0">
                <a:solidFill>
                  <a:srgbClr val="000000"/>
                </a:solidFill>
                <a:latin typeface="verdana" panose="020B0604030504040204" pitchFamily="34" charset="0"/>
              </a:rPr>
              <a:t> ICICI </a:t>
            </a:r>
            <a:r>
              <a:rPr lang="en-IN" sz="1600" b="1" dirty="0">
                <a:solidFill>
                  <a:srgbClr val="006699"/>
                </a:solidFill>
                <a:latin typeface="verdana" panose="020B0604030504040204" pitchFamily="34" charset="0"/>
              </a:rPr>
              <a:t>extends</a:t>
            </a:r>
            <a:r>
              <a:rPr lang="en-IN" sz="1600" dirty="0">
                <a:solidFill>
                  <a:srgbClr val="000000"/>
                </a:solidFill>
                <a:latin typeface="verdana" panose="020B0604030504040204" pitchFamily="34" charset="0"/>
              </a:rPr>
              <a:t> Bank{  </a:t>
            </a:r>
          </a:p>
          <a:p>
            <a:r>
              <a:rPr lang="en-IN" sz="1600" b="1" dirty="0">
                <a:solidFill>
                  <a:srgbClr val="006699"/>
                </a:solidFill>
                <a:latin typeface="verdana" panose="020B0604030504040204" pitchFamily="34" charset="0"/>
              </a:rPr>
              <a:t>int</a:t>
            </a:r>
            <a:r>
              <a:rPr lang="en-IN" sz="1600" dirty="0">
                <a:solidFill>
                  <a:srgbClr val="000000"/>
                </a:solidFill>
                <a:latin typeface="verdana" panose="020B0604030504040204" pitchFamily="34" charset="0"/>
              </a:rPr>
              <a:t> </a:t>
            </a:r>
            <a:r>
              <a:rPr lang="en-IN" sz="1600" dirty="0" err="1">
                <a:solidFill>
                  <a:srgbClr val="000000"/>
                </a:solidFill>
                <a:latin typeface="verdana" panose="020B0604030504040204" pitchFamily="34" charset="0"/>
              </a:rPr>
              <a:t>getRateOfInterest</a:t>
            </a:r>
            <a:r>
              <a:rPr lang="en-IN" sz="1600" dirty="0">
                <a:solidFill>
                  <a:srgbClr val="000000"/>
                </a:solidFill>
                <a:latin typeface="verdana" panose="020B0604030504040204" pitchFamily="34" charset="0"/>
              </a:rPr>
              <a:t>(){</a:t>
            </a:r>
            <a:r>
              <a:rPr lang="en-IN" sz="1600" b="1" dirty="0">
                <a:solidFill>
                  <a:srgbClr val="006699"/>
                </a:solidFill>
                <a:latin typeface="verdana" panose="020B0604030504040204" pitchFamily="34" charset="0"/>
              </a:rPr>
              <a:t>return</a:t>
            </a:r>
            <a:r>
              <a:rPr lang="en-IN" sz="1600" dirty="0">
                <a:solidFill>
                  <a:srgbClr val="000000"/>
                </a:solidFill>
                <a:latin typeface="verdana" panose="020B0604030504040204" pitchFamily="34" charset="0"/>
              </a:rPr>
              <a:t> ;}  }  </a:t>
            </a:r>
          </a:p>
          <a:p>
            <a:r>
              <a:rPr lang="en-IN" sz="1600" b="1" dirty="0">
                <a:solidFill>
                  <a:srgbClr val="006699"/>
                </a:solidFill>
                <a:latin typeface="verdana" panose="020B0604030504040204" pitchFamily="34" charset="0"/>
              </a:rPr>
              <a:t>class</a:t>
            </a:r>
            <a:r>
              <a:rPr lang="en-IN" sz="1600" dirty="0">
                <a:solidFill>
                  <a:srgbClr val="000000"/>
                </a:solidFill>
                <a:latin typeface="verdana" panose="020B0604030504040204" pitchFamily="34" charset="0"/>
              </a:rPr>
              <a:t> AXIS </a:t>
            </a:r>
            <a:r>
              <a:rPr lang="en-IN" sz="1600" b="1" dirty="0">
                <a:solidFill>
                  <a:srgbClr val="006699"/>
                </a:solidFill>
                <a:latin typeface="verdana" panose="020B0604030504040204" pitchFamily="34" charset="0"/>
              </a:rPr>
              <a:t>extends</a:t>
            </a:r>
            <a:r>
              <a:rPr lang="en-IN" sz="1600" dirty="0">
                <a:solidFill>
                  <a:srgbClr val="000000"/>
                </a:solidFill>
                <a:latin typeface="verdana" panose="020B0604030504040204" pitchFamily="34" charset="0"/>
              </a:rPr>
              <a:t> Bank{  </a:t>
            </a:r>
          </a:p>
          <a:p>
            <a:r>
              <a:rPr lang="en-IN" sz="1600" b="1" dirty="0">
                <a:solidFill>
                  <a:srgbClr val="006699"/>
                </a:solidFill>
                <a:latin typeface="verdana" panose="020B0604030504040204" pitchFamily="34" charset="0"/>
              </a:rPr>
              <a:t>int</a:t>
            </a:r>
            <a:r>
              <a:rPr lang="en-IN" sz="1600" dirty="0">
                <a:solidFill>
                  <a:srgbClr val="000000"/>
                </a:solidFill>
                <a:latin typeface="verdana" panose="020B0604030504040204" pitchFamily="34" charset="0"/>
              </a:rPr>
              <a:t> </a:t>
            </a:r>
            <a:r>
              <a:rPr lang="en-IN" sz="1600" dirty="0" err="1">
                <a:solidFill>
                  <a:srgbClr val="000000"/>
                </a:solidFill>
                <a:latin typeface="verdana" panose="020B0604030504040204" pitchFamily="34" charset="0"/>
              </a:rPr>
              <a:t>getRateOfInterest</a:t>
            </a:r>
            <a:r>
              <a:rPr lang="en-IN" sz="1600" dirty="0">
                <a:solidFill>
                  <a:srgbClr val="000000"/>
                </a:solidFill>
                <a:latin typeface="verdana" panose="020B0604030504040204" pitchFamily="34" charset="0"/>
              </a:rPr>
              <a:t>(){</a:t>
            </a:r>
            <a:r>
              <a:rPr lang="en-IN" sz="1600" b="1" dirty="0">
                <a:solidFill>
                  <a:srgbClr val="006699"/>
                </a:solidFill>
                <a:latin typeface="verdana" panose="020B0604030504040204" pitchFamily="34" charset="0"/>
              </a:rPr>
              <a:t>return</a:t>
            </a:r>
            <a:r>
              <a:rPr lang="en-IN" sz="1600" dirty="0">
                <a:solidFill>
                  <a:srgbClr val="000000"/>
                </a:solidFill>
                <a:latin typeface="verdana" panose="020B0604030504040204" pitchFamily="34" charset="0"/>
              </a:rPr>
              <a:t> ;} }  </a:t>
            </a:r>
          </a:p>
          <a:p>
            <a:endParaRPr lang="en-IN" sz="1600" dirty="0">
              <a:solidFill>
                <a:srgbClr val="000000"/>
              </a:solidFill>
              <a:latin typeface="verdana" panose="020B0604030504040204" pitchFamily="34" charset="0"/>
            </a:endParaRPr>
          </a:p>
          <a:p>
            <a:r>
              <a:rPr lang="en-IN" sz="1600" dirty="0">
                <a:solidFill>
                  <a:srgbClr val="008200"/>
                </a:solidFill>
                <a:latin typeface="verdana" panose="020B0604030504040204" pitchFamily="34" charset="0"/>
              </a:rPr>
              <a:t>//Test class to create objects and call the methods</a:t>
            </a:r>
            <a:r>
              <a:rPr lang="en-IN" sz="1600" dirty="0">
                <a:solidFill>
                  <a:srgbClr val="000000"/>
                </a:solidFill>
                <a:latin typeface="verdana" panose="020B0604030504040204" pitchFamily="34" charset="0"/>
              </a:rPr>
              <a:t>  </a:t>
            </a:r>
          </a:p>
          <a:p>
            <a:r>
              <a:rPr lang="en-IN" sz="1600" b="1" dirty="0">
                <a:solidFill>
                  <a:srgbClr val="006699"/>
                </a:solidFill>
                <a:latin typeface="verdana" panose="020B0604030504040204" pitchFamily="34" charset="0"/>
              </a:rPr>
              <a:t>class</a:t>
            </a:r>
            <a:r>
              <a:rPr lang="en-IN" sz="1600" dirty="0">
                <a:solidFill>
                  <a:srgbClr val="000000"/>
                </a:solidFill>
                <a:latin typeface="verdana" panose="020B0604030504040204" pitchFamily="34" charset="0"/>
              </a:rPr>
              <a:t> Test2{  </a:t>
            </a:r>
          </a:p>
          <a:p>
            <a:r>
              <a:rPr lang="en-IN" sz="1600" b="1" dirty="0">
                <a:solidFill>
                  <a:srgbClr val="006699"/>
                </a:solidFill>
                <a:latin typeface="verdana" panose="020B0604030504040204" pitchFamily="34" charset="0"/>
              </a:rPr>
              <a:t>public</a:t>
            </a:r>
            <a:r>
              <a:rPr lang="en-IN" sz="1600" dirty="0">
                <a:solidFill>
                  <a:srgbClr val="000000"/>
                </a:solidFill>
                <a:latin typeface="verdana" panose="020B0604030504040204" pitchFamily="34" charset="0"/>
              </a:rPr>
              <a:t> </a:t>
            </a:r>
            <a:r>
              <a:rPr lang="en-IN" sz="1600" b="1" dirty="0">
                <a:solidFill>
                  <a:srgbClr val="006699"/>
                </a:solidFill>
                <a:latin typeface="verdana" panose="020B0604030504040204" pitchFamily="34" charset="0"/>
              </a:rPr>
              <a:t>static</a:t>
            </a:r>
            <a:r>
              <a:rPr lang="en-IN" sz="1600" dirty="0">
                <a:solidFill>
                  <a:srgbClr val="000000"/>
                </a:solidFill>
                <a:latin typeface="verdana" panose="020B0604030504040204" pitchFamily="34" charset="0"/>
              </a:rPr>
              <a:t> </a:t>
            </a:r>
            <a:r>
              <a:rPr lang="en-IN" sz="1600" b="1" dirty="0">
                <a:solidFill>
                  <a:srgbClr val="006699"/>
                </a:solidFill>
                <a:latin typeface="verdana" panose="020B0604030504040204" pitchFamily="34" charset="0"/>
              </a:rPr>
              <a:t>void</a:t>
            </a:r>
            <a:r>
              <a:rPr lang="en-IN" sz="1600" dirty="0">
                <a:solidFill>
                  <a:srgbClr val="000000"/>
                </a:solidFill>
                <a:latin typeface="verdana" panose="020B0604030504040204" pitchFamily="34" charset="0"/>
              </a:rPr>
              <a:t> main(String </a:t>
            </a:r>
            <a:r>
              <a:rPr lang="en-IN" sz="1600" dirty="0" err="1">
                <a:solidFill>
                  <a:srgbClr val="000000"/>
                </a:solidFill>
                <a:latin typeface="verdana" panose="020B0604030504040204" pitchFamily="34" charset="0"/>
              </a:rPr>
              <a:t>args</a:t>
            </a:r>
            <a:r>
              <a:rPr lang="en-IN" sz="1600" dirty="0">
                <a:solidFill>
                  <a:srgbClr val="000000"/>
                </a:solidFill>
                <a:latin typeface="verdana" panose="020B0604030504040204" pitchFamily="34" charset="0"/>
              </a:rPr>
              <a:t>[]){  </a:t>
            </a:r>
          </a:p>
          <a:p>
            <a:r>
              <a:rPr lang="en-IN" sz="1600" dirty="0">
                <a:solidFill>
                  <a:srgbClr val="000000"/>
                </a:solidFill>
                <a:latin typeface="verdana" panose="020B0604030504040204" pitchFamily="34" charset="0"/>
              </a:rPr>
              <a:t>SBI s=</a:t>
            </a:r>
            <a:r>
              <a:rPr lang="en-IN" sz="1600" b="1" dirty="0">
                <a:solidFill>
                  <a:srgbClr val="006699"/>
                </a:solidFill>
                <a:latin typeface="verdana" panose="020B0604030504040204" pitchFamily="34" charset="0"/>
              </a:rPr>
              <a:t>new</a:t>
            </a:r>
            <a:r>
              <a:rPr lang="en-IN" sz="1600" dirty="0">
                <a:solidFill>
                  <a:srgbClr val="000000"/>
                </a:solidFill>
                <a:latin typeface="verdana" panose="020B0604030504040204" pitchFamily="34" charset="0"/>
              </a:rPr>
              <a:t> SBI();  </a:t>
            </a:r>
          </a:p>
          <a:p>
            <a:r>
              <a:rPr lang="en-IN" sz="1600" dirty="0">
                <a:solidFill>
                  <a:srgbClr val="000000"/>
                </a:solidFill>
                <a:latin typeface="verdana" panose="020B0604030504040204" pitchFamily="34" charset="0"/>
              </a:rPr>
              <a:t>ICICI </a:t>
            </a:r>
            <a:r>
              <a:rPr lang="en-IN" sz="1600" dirty="0" err="1">
                <a:solidFill>
                  <a:srgbClr val="000000"/>
                </a:solidFill>
                <a:latin typeface="verdana" panose="020B0604030504040204" pitchFamily="34" charset="0"/>
              </a:rPr>
              <a:t>i</a:t>
            </a:r>
            <a:r>
              <a:rPr lang="en-IN" sz="1600" dirty="0">
                <a:solidFill>
                  <a:srgbClr val="000000"/>
                </a:solidFill>
                <a:latin typeface="verdana" panose="020B0604030504040204" pitchFamily="34" charset="0"/>
              </a:rPr>
              <a:t>=</a:t>
            </a:r>
            <a:r>
              <a:rPr lang="en-IN" sz="1600" b="1" dirty="0">
                <a:solidFill>
                  <a:srgbClr val="006699"/>
                </a:solidFill>
                <a:latin typeface="verdana" panose="020B0604030504040204" pitchFamily="34" charset="0"/>
              </a:rPr>
              <a:t>new</a:t>
            </a:r>
            <a:r>
              <a:rPr lang="en-IN" sz="1600" dirty="0">
                <a:solidFill>
                  <a:srgbClr val="000000"/>
                </a:solidFill>
                <a:latin typeface="verdana" panose="020B0604030504040204" pitchFamily="34" charset="0"/>
              </a:rPr>
              <a:t> ICICI();  </a:t>
            </a:r>
          </a:p>
          <a:p>
            <a:r>
              <a:rPr lang="en-IN" sz="1600" dirty="0">
                <a:solidFill>
                  <a:srgbClr val="000000"/>
                </a:solidFill>
                <a:latin typeface="verdana" panose="020B0604030504040204" pitchFamily="34" charset="0"/>
              </a:rPr>
              <a:t>AXIS a=</a:t>
            </a:r>
            <a:r>
              <a:rPr lang="en-IN" sz="1600" b="1" dirty="0">
                <a:solidFill>
                  <a:srgbClr val="006699"/>
                </a:solidFill>
                <a:latin typeface="verdana" panose="020B0604030504040204" pitchFamily="34" charset="0"/>
              </a:rPr>
              <a:t>new</a:t>
            </a:r>
            <a:r>
              <a:rPr lang="en-IN" sz="1600" dirty="0">
                <a:solidFill>
                  <a:srgbClr val="000000"/>
                </a:solidFill>
                <a:latin typeface="verdana" panose="020B0604030504040204" pitchFamily="34" charset="0"/>
              </a:rPr>
              <a:t> AXIS();  </a:t>
            </a:r>
          </a:p>
          <a:p>
            <a:r>
              <a:rPr lang="en-IN" sz="1600" dirty="0" err="1">
                <a:solidFill>
                  <a:srgbClr val="000000"/>
                </a:solidFill>
                <a:latin typeface="verdana" panose="020B0604030504040204" pitchFamily="34" charset="0"/>
              </a:rPr>
              <a:t>System.out.println</a:t>
            </a:r>
            <a:r>
              <a:rPr lang="en-IN" sz="1600" dirty="0">
                <a:solidFill>
                  <a:srgbClr val="000000"/>
                </a:solidFill>
                <a:latin typeface="verdana" panose="020B0604030504040204" pitchFamily="34" charset="0"/>
              </a:rPr>
              <a:t>(</a:t>
            </a:r>
            <a:r>
              <a:rPr lang="en-IN" sz="1600" dirty="0">
                <a:solidFill>
                  <a:srgbClr val="0000FF"/>
                </a:solidFill>
                <a:latin typeface="verdana" panose="020B0604030504040204" pitchFamily="34" charset="0"/>
              </a:rPr>
              <a:t>"SBI Rate of Interest: "</a:t>
            </a:r>
            <a:r>
              <a:rPr lang="en-IN" sz="1600" dirty="0">
                <a:solidFill>
                  <a:srgbClr val="000000"/>
                </a:solidFill>
                <a:latin typeface="verdana" panose="020B0604030504040204" pitchFamily="34" charset="0"/>
              </a:rPr>
              <a:t>+</a:t>
            </a:r>
            <a:r>
              <a:rPr lang="en-IN" sz="1600" dirty="0" err="1">
                <a:solidFill>
                  <a:srgbClr val="000000"/>
                </a:solidFill>
                <a:latin typeface="verdana" panose="020B0604030504040204" pitchFamily="34" charset="0"/>
              </a:rPr>
              <a:t>s.getRateOfInterest</a:t>
            </a:r>
            <a:r>
              <a:rPr lang="en-IN" sz="1600" dirty="0">
                <a:solidFill>
                  <a:srgbClr val="000000"/>
                </a:solidFill>
                <a:latin typeface="verdana" panose="020B0604030504040204" pitchFamily="34" charset="0"/>
              </a:rPr>
              <a:t>());  </a:t>
            </a:r>
          </a:p>
          <a:p>
            <a:r>
              <a:rPr lang="en-IN" sz="1600" dirty="0" err="1">
                <a:solidFill>
                  <a:srgbClr val="000000"/>
                </a:solidFill>
                <a:latin typeface="verdana" panose="020B0604030504040204" pitchFamily="34" charset="0"/>
              </a:rPr>
              <a:t>System.out.println</a:t>
            </a:r>
            <a:r>
              <a:rPr lang="en-IN" sz="1600" dirty="0">
                <a:solidFill>
                  <a:srgbClr val="000000"/>
                </a:solidFill>
                <a:latin typeface="verdana" panose="020B0604030504040204" pitchFamily="34" charset="0"/>
              </a:rPr>
              <a:t>(</a:t>
            </a:r>
            <a:r>
              <a:rPr lang="en-IN" sz="1600" dirty="0">
                <a:solidFill>
                  <a:srgbClr val="0000FF"/>
                </a:solidFill>
                <a:latin typeface="verdana" panose="020B0604030504040204" pitchFamily="34" charset="0"/>
              </a:rPr>
              <a:t>"ICICI Rate of Interest: "</a:t>
            </a:r>
            <a:r>
              <a:rPr lang="en-IN" sz="1600" dirty="0">
                <a:solidFill>
                  <a:srgbClr val="000000"/>
                </a:solidFill>
                <a:latin typeface="verdana" panose="020B0604030504040204" pitchFamily="34" charset="0"/>
              </a:rPr>
              <a:t>+</a:t>
            </a:r>
            <a:r>
              <a:rPr lang="en-IN" sz="1600" dirty="0" err="1">
                <a:solidFill>
                  <a:srgbClr val="000000"/>
                </a:solidFill>
                <a:latin typeface="verdana" panose="020B0604030504040204" pitchFamily="34" charset="0"/>
              </a:rPr>
              <a:t>i.getRateOfInterest</a:t>
            </a:r>
            <a:r>
              <a:rPr lang="en-IN" sz="1600" dirty="0">
                <a:solidFill>
                  <a:srgbClr val="000000"/>
                </a:solidFill>
                <a:latin typeface="verdana" panose="020B0604030504040204" pitchFamily="34" charset="0"/>
              </a:rPr>
              <a:t>());  </a:t>
            </a:r>
          </a:p>
          <a:p>
            <a:r>
              <a:rPr lang="en-IN" sz="1600" dirty="0" err="1">
                <a:solidFill>
                  <a:srgbClr val="000000"/>
                </a:solidFill>
                <a:latin typeface="verdana" panose="020B0604030504040204" pitchFamily="34" charset="0"/>
              </a:rPr>
              <a:t>System.out.println</a:t>
            </a:r>
            <a:r>
              <a:rPr lang="en-IN" sz="1600" dirty="0">
                <a:solidFill>
                  <a:srgbClr val="000000"/>
                </a:solidFill>
                <a:latin typeface="verdana" panose="020B0604030504040204" pitchFamily="34" charset="0"/>
              </a:rPr>
              <a:t>(</a:t>
            </a:r>
            <a:r>
              <a:rPr lang="en-IN" sz="1600" dirty="0">
                <a:solidFill>
                  <a:srgbClr val="0000FF"/>
                </a:solidFill>
                <a:latin typeface="verdana" panose="020B0604030504040204" pitchFamily="34" charset="0"/>
              </a:rPr>
              <a:t>"AXIS Rate of Interest: "</a:t>
            </a:r>
            <a:r>
              <a:rPr lang="en-IN" sz="1600" dirty="0">
                <a:solidFill>
                  <a:srgbClr val="000000"/>
                </a:solidFill>
                <a:latin typeface="verdana" panose="020B0604030504040204" pitchFamily="34" charset="0"/>
              </a:rPr>
              <a:t>+</a:t>
            </a:r>
            <a:r>
              <a:rPr lang="en-IN" sz="1600" dirty="0" err="1">
                <a:solidFill>
                  <a:srgbClr val="000000"/>
                </a:solidFill>
                <a:latin typeface="verdana" panose="020B0604030504040204" pitchFamily="34" charset="0"/>
              </a:rPr>
              <a:t>a.getRateOfInterest</a:t>
            </a:r>
            <a:r>
              <a:rPr lang="en-IN" sz="1600" dirty="0">
                <a:solidFill>
                  <a:srgbClr val="000000"/>
                </a:solidFill>
                <a:latin typeface="verdana" panose="020B0604030504040204" pitchFamily="34" charset="0"/>
              </a:rPr>
              <a:t>());  }  </a:t>
            </a:r>
          </a:p>
          <a:p>
            <a:r>
              <a:rPr lang="en-IN" sz="1600" dirty="0">
                <a:solidFill>
                  <a:srgbClr val="000000"/>
                </a:solidFill>
                <a:latin typeface="verdana" panose="020B0604030504040204" pitchFamily="34" charset="0"/>
              </a:rPr>
              <a:t>}  </a:t>
            </a:r>
            <a:endParaRPr lang="en-IN"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9723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F2D885-E44E-49CF-9DF6-28AF91138B41}"/>
              </a:ext>
            </a:extLst>
          </p:cNvPr>
          <p:cNvSpPr/>
          <p:nvPr/>
        </p:nvSpPr>
        <p:spPr>
          <a:xfrm>
            <a:off x="467544" y="548680"/>
            <a:ext cx="8424936" cy="1938992"/>
          </a:xfrm>
          <a:prstGeom prst="rect">
            <a:avLst/>
          </a:prstGeom>
        </p:spPr>
        <p:txBody>
          <a:bodyPr wrap="square">
            <a:spAutoFit/>
          </a:bodyPr>
          <a:lstStyle/>
          <a:p>
            <a:r>
              <a:rPr lang="en-US" sz="2000" dirty="0">
                <a:solidFill>
                  <a:srgbClr val="000000"/>
                </a:solidFill>
                <a:latin typeface="verdana" panose="020B0604030504040204" pitchFamily="34" charset="0"/>
              </a:rPr>
              <a:t>A static method cannot be overridden. It can be proved by runtime polymorphism.</a:t>
            </a:r>
          </a:p>
          <a:p>
            <a:endParaRPr lang="en-US" sz="2000" dirty="0">
              <a:solidFill>
                <a:srgbClr val="000000"/>
              </a:solidFill>
              <a:latin typeface="verdana" panose="020B0604030504040204" pitchFamily="34" charset="0"/>
            </a:endParaRPr>
          </a:p>
          <a:p>
            <a:pPr algn="just"/>
            <a:r>
              <a:rPr lang="en-US" sz="2000" dirty="0"/>
              <a:t>It is because the static method is bound with class whereas instance method is bound with an object. Static belongs to the class area, and an instance belongs to the heap area.</a:t>
            </a:r>
          </a:p>
        </p:txBody>
      </p:sp>
    </p:spTree>
    <p:extLst>
      <p:ext uri="{BB962C8B-B14F-4D97-AF65-F5344CB8AC3E}">
        <p14:creationId xmlns:p14="http://schemas.microsoft.com/office/powerpoint/2010/main" val="531620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739</Words>
  <Application>Microsoft Office PowerPoint</Application>
  <PresentationFormat>On-screen Show (4:3)</PresentationFormat>
  <Paragraphs>89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Unicode MS</vt:lpstr>
      <vt:lpstr>Calibri</vt:lpstr>
      <vt:lpstr>erdana</vt:lpstr>
      <vt:lpstr>tahoma</vt:lpstr>
      <vt:lpstr>verdana</vt:lpstr>
      <vt:lpstr>verdana</vt:lpstr>
      <vt:lpstr>Office Theme</vt:lpstr>
      <vt:lpstr>18SC2009R  Object Oriented Programming (OOP)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18SC2009R  Object Oriented Programming (OOP)</dc:title>
  <dc:creator>admin</dc:creator>
  <cp:lastModifiedBy>B CHIHNITA REDDY</cp:lastModifiedBy>
  <cp:revision>127</cp:revision>
  <dcterms:created xsi:type="dcterms:W3CDTF">2019-07-20T17:27:56Z</dcterms:created>
  <dcterms:modified xsi:type="dcterms:W3CDTF">2022-05-29T05:29:26Z</dcterms:modified>
</cp:coreProperties>
</file>