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  <p:sldMasterId id="2147483672" r:id="rId2"/>
  </p:sldMasterIdLst>
  <p:notesMasterIdLst>
    <p:notesMasterId r:id="rId15"/>
  </p:notesMasterIdLst>
  <p:handoutMasterIdLst>
    <p:handoutMasterId r:id="rId16"/>
  </p:handoutMasterIdLst>
  <p:sldIdLst>
    <p:sldId id="878" r:id="rId3"/>
    <p:sldId id="881" r:id="rId4"/>
    <p:sldId id="892" r:id="rId5"/>
    <p:sldId id="883" r:id="rId6"/>
    <p:sldId id="886" r:id="rId7"/>
    <p:sldId id="887" r:id="rId8"/>
    <p:sldId id="888" r:id="rId9"/>
    <p:sldId id="890" r:id="rId10"/>
    <p:sldId id="893" r:id="rId11"/>
    <p:sldId id="265" r:id="rId12"/>
    <p:sldId id="875" r:id="rId13"/>
    <p:sldId id="882" r:id="rId1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CC0000"/>
  </p:clrMru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9037" autoAdjust="0"/>
    <p:restoredTop sz="86463" autoAdjust="0"/>
  </p:normalViewPr>
  <p:slideViewPr>
    <p:cSldViewPr snapToGrid="0">
      <p:cViewPr varScale="1">
        <p:scale>
          <a:sx n="88" d="100"/>
          <a:sy n="88" d="100"/>
        </p:scale>
        <p:origin x="-1584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24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/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/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fld id="{8CD75623-8852-4CC0-8DAF-5F4002DB5932}" type="datetimeFigureOut">
              <a:rPr lang="en-US"/>
              <a:pPr>
                <a:defRPr/>
              </a:pPr>
              <a:t>2/27/2022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1E40375B-118A-4352-9B31-2E245F49CD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/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/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fld id="{DD2BAA29-B6E5-41C5-A270-5092C71A00AD}" type="datetimeFigureOut">
              <a:rPr lang="en-US"/>
              <a:pPr>
                <a:defRPr/>
              </a:pPr>
              <a:t>2/27/2022</a:t>
            </a:fld>
            <a:endParaRPr lang="en-US" dirty="0"/>
          </a:p>
        </p:txBody>
      </p:sp>
      <p:sp>
        <p:nvSpPr>
          <p:cNvPr id="4" name="Slide Image Placeholder 3">
            <a:extLst>
              <a:ext uri="{FF2B5EF4-FFF2-40B4-BE49-F238E27FC236}"/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>
            <a:extLst>
              <a:ext uri="{FF2B5EF4-FFF2-40B4-BE49-F238E27FC236}"/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DAF33636-B54A-4BD9-9B03-EAA6B2CC35E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defTabSz="457200" eaLnBrk="1" hangingPunct="1">
              <a:buClr>
                <a:srgbClr val="000000"/>
              </a:buClr>
              <a:buSzPct val="100000"/>
              <a:buFont typeface="Calibri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586A031E-B9B4-44C0-8117-F71D809868B5}" type="slidenum">
              <a:rPr lang="en-GB" altLang="en-US" sz="1300" smtClean="0">
                <a:solidFill>
                  <a:srgbClr val="000000"/>
                </a:solidFill>
                <a:latin typeface="Calibri" pitchFamily="34" charset="0"/>
              </a:rPr>
              <a:pPr defTabSz="457200" eaLnBrk="1" hangingPunct="1">
                <a:buClr>
                  <a:srgbClr val="000000"/>
                </a:buClr>
                <a:buSzPct val="100000"/>
                <a:buFont typeface="Calibri" pitchFamily="34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9</a:t>
            </a:fld>
            <a:endParaRPr lang="en-GB" altLang="en-US" sz="130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638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21175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8AF268C-A271-451D-98DF-D8FD4598F5AD}" type="slidenum">
              <a:rPr lang="en-GB" altLang="en-US" smtClean="0"/>
              <a:pPr/>
              <a:t>10</a:t>
            </a:fld>
            <a:endParaRPr lang="en-GB" altLang="en-US" smtClean="0"/>
          </a:p>
        </p:txBody>
      </p:sp>
      <p:sp>
        <p:nvSpPr>
          <p:cNvPr id="1741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21175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A5E16B-3497-40EF-A7F6-94BD8D27A973}" type="datetime4">
              <a:rPr lang="en-IN"/>
              <a:pPr>
                <a:defRPr/>
              </a:pPr>
              <a:t>27 February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A61D51-264A-4373-B02A-A9B5F62F633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7391400" cy="6556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95400"/>
            <a:ext cx="8229600" cy="5029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F54D69-CB28-4827-88AC-008C09524763}" type="datetime4">
              <a:rPr lang="en-IN"/>
              <a:pPr>
                <a:defRPr/>
              </a:pPr>
              <a:t>27 February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A990B7-5631-42E1-830A-0BF3F4A1775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66800"/>
            <a:ext cx="2057400" cy="5211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85800"/>
            <a:ext cx="6019800" cy="5592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C98F63-9505-49AE-B3B8-907CBB34F06F}" type="datetime4">
              <a:rPr lang="en-IN"/>
              <a:pPr>
                <a:defRPr/>
              </a:pPr>
              <a:t>27 February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094692-EE14-4742-BCCE-C23D89BC726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/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/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Rectangle 3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/>
              <a:t>09/10/08</a:t>
            </a:r>
          </a:p>
        </p:txBody>
      </p:sp>
      <p:sp>
        <p:nvSpPr>
          <p:cNvPr id="5" name="Rectangle 4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/>
              <a:t>Shaily Kabir, Dept. of CSE, DU</a:t>
            </a:r>
          </a:p>
        </p:txBody>
      </p:sp>
      <p:sp>
        <p:nvSpPr>
          <p:cNvPr id="6" name="Rectangle 5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4084B7-16F5-48FB-B0E8-E13FF9AF4BB7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/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3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/>
              <a:t>09/10/08</a:t>
            </a:r>
          </a:p>
        </p:txBody>
      </p:sp>
      <p:sp>
        <p:nvSpPr>
          <p:cNvPr id="5" name="Rectangle 4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/>
              <a:t>Shaily Kabir, Dept. of CSE, DU</a:t>
            </a:r>
          </a:p>
        </p:txBody>
      </p:sp>
      <p:sp>
        <p:nvSpPr>
          <p:cNvPr id="6" name="Rectangle 5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E6C8F5-2BAE-4011-BE24-51A4BA79339C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/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/>
              <a:t>09/10/08</a:t>
            </a:r>
          </a:p>
        </p:txBody>
      </p:sp>
      <p:sp>
        <p:nvSpPr>
          <p:cNvPr id="5" name="Rectangle 4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/>
              <a:t>Shaily Kabir, Dept. of CSE, DU</a:t>
            </a:r>
          </a:p>
        </p:txBody>
      </p:sp>
      <p:sp>
        <p:nvSpPr>
          <p:cNvPr id="6" name="Rectangle 5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E23E3A-4A2E-4217-9679-9E7C9505834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/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4524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/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8600" cy="4524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Rectangle 3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/>
              <a:t>09/10/08</a:t>
            </a:r>
          </a:p>
        </p:txBody>
      </p:sp>
      <p:sp>
        <p:nvSpPr>
          <p:cNvPr id="6" name="Rectangle 4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/>
              <a:t>Shaily Kabir, Dept. of CSE, DU</a:t>
            </a:r>
          </a:p>
        </p:txBody>
      </p:sp>
      <p:sp>
        <p:nvSpPr>
          <p:cNvPr id="7" name="Rectangle 5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FE376C-F608-4F62-B6B5-94591B0FD11A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/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/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/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/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Rectangle 3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/>
              <a:t>09/10/08</a:t>
            </a:r>
          </a:p>
        </p:txBody>
      </p:sp>
      <p:sp>
        <p:nvSpPr>
          <p:cNvPr id="8" name="Rectangle 4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/>
              <a:t>Shaily Kabir, Dept. of CSE, DU</a:t>
            </a:r>
          </a:p>
        </p:txBody>
      </p:sp>
      <p:sp>
        <p:nvSpPr>
          <p:cNvPr id="9" name="Rectangle 5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EDA546-4802-4DD4-89A4-4E18773ABF07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Rectangle 3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/>
              <a:t>09/10/08</a:t>
            </a:r>
          </a:p>
        </p:txBody>
      </p:sp>
      <p:sp>
        <p:nvSpPr>
          <p:cNvPr id="4" name="Rectangle 4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/>
              <a:t>Shaily Kabir, Dept. of CSE, DU</a:t>
            </a:r>
          </a:p>
        </p:txBody>
      </p:sp>
      <p:sp>
        <p:nvSpPr>
          <p:cNvPr id="5" name="Rectangle 5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487570-EE18-4D60-B3DA-46DCBD92F1CC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/>
              <a:t>09/10/08</a:t>
            </a:r>
          </a:p>
        </p:txBody>
      </p:sp>
      <p:sp>
        <p:nvSpPr>
          <p:cNvPr id="3" name="Rectangle 4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/>
              <a:t>Shaily Kabir, Dept. of CSE, DU</a:t>
            </a:r>
          </a:p>
        </p:txBody>
      </p:sp>
      <p:sp>
        <p:nvSpPr>
          <p:cNvPr id="4" name="Rectangle 5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D3C075-0540-4F73-92DD-0F452EA39CD9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/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/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/>
              <a:t>09/10/08</a:t>
            </a:r>
          </a:p>
        </p:txBody>
      </p:sp>
      <p:sp>
        <p:nvSpPr>
          <p:cNvPr id="6" name="Rectangle 4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/>
              <a:t>Shaily Kabir, Dept. of CSE, DU</a:t>
            </a:r>
          </a:p>
        </p:txBody>
      </p:sp>
      <p:sp>
        <p:nvSpPr>
          <p:cNvPr id="7" name="Rectangle 5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924B73-29C7-40EF-ADE3-28E6844B3010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7362"/>
            <a:ext cx="7391400" cy="6556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FA7BDD-026F-4519-913D-5363935D6BE5}" type="datetime4">
              <a:rPr lang="en-IN"/>
              <a:pPr>
                <a:defRPr/>
              </a:pPr>
              <a:t>27 February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53100B-2050-4366-B8FC-8CD6689E5F5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/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/>
          </a:p>
        </p:txBody>
      </p:sp>
      <p:sp>
        <p:nvSpPr>
          <p:cNvPr id="4" name="Text Placeholder 3">
            <a:extLst>
              <a:ext uri="{FF2B5EF4-FFF2-40B4-BE49-F238E27FC236}"/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/>
              <a:t>09/10/08</a:t>
            </a:r>
          </a:p>
        </p:txBody>
      </p:sp>
      <p:sp>
        <p:nvSpPr>
          <p:cNvPr id="6" name="Rectangle 4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/>
              <a:t>Shaily Kabir, Dept. of CSE, DU</a:t>
            </a:r>
          </a:p>
        </p:txBody>
      </p:sp>
      <p:sp>
        <p:nvSpPr>
          <p:cNvPr id="7" name="Rectangle 5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21E87A-8654-4154-95DB-75271ACD5CE4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/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3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/>
              <a:t>09/10/08</a:t>
            </a:r>
          </a:p>
        </p:txBody>
      </p:sp>
      <p:sp>
        <p:nvSpPr>
          <p:cNvPr id="5" name="Rectangle 4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/>
              <a:t>Shaily Kabir, Dept. of CSE, DU</a:t>
            </a:r>
          </a:p>
        </p:txBody>
      </p:sp>
      <p:sp>
        <p:nvSpPr>
          <p:cNvPr id="6" name="Rectangle 5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8DBBDF-E36F-4FF1-8354-11A6BFA0B9BA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/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5813" cy="58499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/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499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3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/>
              <a:t>09/10/08</a:t>
            </a:r>
          </a:p>
        </p:txBody>
      </p:sp>
      <p:sp>
        <p:nvSpPr>
          <p:cNvPr id="5" name="Rectangle 4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/>
              <a:t>Shaily Kabir, Dept. of CSE, DU</a:t>
            </a:r>
          </a:p>
        </p:txBody>
      </p:sp>
      <p:sp>
        <p:nvSpPr>
          <p:cNvPr id="6" name="Rectangle 5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73E8EB-6721-4756-8005-4423CF1F4E0C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D7E473-B3BA-42A3-B37C-B48A251C846A}" type="datetime4">
              <a:rPr lang="en-IN"/>
              <a:pPr>
                <a:defRPr/>
              </a:pPr>
              <a:t>27 February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8B68B9-7543-4F5F-99DD-31CEB64FA78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7391400" cy="609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CFF4BA-D7DA-48DB-B4EC-F1A45C44CFFF}" type="datetime4">
              <a:rPr lang="en-IN"/>
              <a:pPr>
                <a:defRPr/>
              </a:pPr>
              <a:t>27 February 2022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F7947F-C236-4B98-A4F5-60A05E6BC18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7362"/>
            <a:ext cx="7391400" cy="65563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4040188" cy="879475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B0F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4"/>
            <a:ext cx="4040188" cy="4149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95400"/>
            <a:ext cx="4041775" cy="879475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B0F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4"/>
            <a:ext cx="4041775" cy="4149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848DC4-42E8-4D94-A00E-776FE752BFE6}" type="datetime4">
              <a:rPr lang="en-IN"/>
              <a:pPr>
                <a:defRPr/>
              </a:pPr>
              <a:t>27 February 2022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1D7FAF-163C-453F-A472-04351FAA490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7391400" cy="6556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5AC1E0-5DDE-4EC0-A775-4BF85BB6EDC8}" type="datetime4">
              <a:rPr lang="en-IN"/>
              <a:pPr>
                <a:defRPr/>
              </a:pPr>
              <a:t>27 February 2022</a:t>
            </a:fld>
            <a:endParaRPr lang="en-US" dirty="0"/>
          </a:p>
        </p:txBody>
      </p:sp>
      <p:sp>
        <p:nvSpPr>
          <p:cNvPr id="4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E6A07A-526D-4D5E-AC1F-9CD7A611762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923C9B-204F-467D-8EF5-62653F052B90}" type="datetime4">
              <a:rPr lang="en-IN"/>
              <a:pPr>
                <a:defRPr/>
              </a:pPr>
              <a:t>27 February 2022</a:t>
            </a:fld>
            <a:endParaRPr lang="en-US" dirty="0"/>
          </a:p>
        </p:txBody>
      </p:sp>
      <p:sp>
        <p:nvSpPr>
          <p:cNvPr id="3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86B1CA-D4BE-40C3-980E-F314029AD65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3008313" cy="6731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914400"/>
            <a:ext cx="5111750" cy="543222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889500"/>
          </a:xfrm>
        </p:spPr>
        <p:txBody>
          <a:bodyPr/>
          <a:lstStyle>
            <a:lvl1pPr marL="0" indent="0">
              <a:buNone/>
              <a:defRPr sz="1400">
                <a:solidFill>
                  <a:srgbClr val="00B0F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BCF9EE-37E8-456D-8CB5-7649837C22EB}" type="datetime4">
              <a:rPr lang="en-IN"/>
              <a:pPr>
                <a:defRPr/>
              </a:pPr>
              <a:t>27 February 2022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74BCDB-632C-4639-940F-71539C93F83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C73E58-C766-4C6C-9239-E279A4B8D417}" type="datetime4">
              <a:rPr lang="en-IN"/>
              <a:pPr>
                <a:defRPr/>
              </a:pPr>
              <a:t>27 February 2022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30784C-F2DC-49EF-AEAA-575BB27BBB4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457200"/>
            <a:ext cx="7391400" cy="65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95400"/>
            <a:ext cx="82296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0" fontAlgn="auto" hangingPunct="0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AE58800-6D10-4644-881B-B07650D7D777}" type="datetime4">
              <a:rPr lang="en-IN"/>
              <a:pPr>
                <a:defRPr/>
              </a:pPr>
              <a:t>27 February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0" fontAlgn="auto" hangingPunct="0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416675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1200">
                <a:solidFill>
                  <a:srgbClr val="7F7F7F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1B6A646-92C1-4C12-8ADE-E5CDB514B0F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1031" name="Picture 13" descr="KLU-Small-1.jpg"/>
          <p:cNvPicPr>
            <a:picLocks noChangeAspect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8131175" y="33338"/>
            <a:ext cx="893763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5" name="Straight Connector 14">
            <a:extLst>
              <a:ext uri="{FF2B5EF4-FFF2-40B4-BE49-F238E27FC236}"/>
            </a:extLst>
          </p:cNvPr>
          <p:cNvCxnSpPr/>
          <p:nvPr/>
        </p:nvCxnSpPr>
        <p:spPr>
          <a:xfrm>
            <a:off x="7981950" y="977900"/>
            <a:ext cx="1143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Arc 15">
            <a:extLst>
              <a:ext uri="{FF2B5EF4-FFF2-40B4-BE49-F238E27FC236}"/>
            </a:extLst>
          </p:cNvPr>
          <p:cNvSpPr/>
          <p:nvPr/>
        </p:nvSpPr>
        <p:spPr>
          <a:xfrm>
            <a:off x="7010400" y="444500"/>
            <a:ext cx="990600" cy="1066800"/>
          </a:xfrm>
          <a:prstGeom prst="arc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anchor="ctr"/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/>
            </a:extLst>
          </p:cNvPr>
          <p:cNvCxnSpPr>
            <a:stCxn id="16" idx="0"/>
          </p:cNvCxnSpPr>
          <p:nvPr/>
        </p:nvCxnSpPr>
        <p:spPr>
          <a:xfrm flipH="1">
            <a:off x="228600" y="444500"/>
            <a:ext cx="72771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/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E46C0A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E46C0A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E46C0A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E46C0A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E46C0A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E46C0A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E46C0A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E46C0A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E46C0A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rgbClr val="595959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rgbClr val="595959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rgbClr val="595959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rgbClr val="595959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rgbClr val="595959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8013" cy="1141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title text format</a:t>
            </a: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8013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outline text format</a:t>
            </a:r>
          </a:p>
          <a:p>
            <a:pPr lvl="1"/>
            <a:r>
              <a:rPr lang="en-GB" altLang="en-US" smtClean="0"/>
              <a:t>Second Outline Level</a:t>
            </a:r>
          </a:p>
          <a:p>
            <a:pPr lvl="2"/>
            <a:r>
              <a:rPr lang="en-GB" altLang="en-US" smtClean="0"/>
              <a:t>Third Outline Level</a:t>
            </a:r>
          </a:p>
          <a:p>
            <a:pPr lvl="3"/>
            <a:r>
              <a:rPr lang="en-GB" altLang="en-US" smtClean="0"/>
              <a:t>Fourth Outline Level</a:t>
            </a:r>
          </a:p>
          <a:p>
            <a:pPr lvl="4"/>
            <a:r>
              <a:rPr lang="en-GB" altLang="en-US" smtClean="0"/>
              <a:t>Fifth Outline Level</a:t>
            </a:r>
          </a:p>
          <a:p>
            <a:pPr lvl="4"/>
            <a:r>
              <a:rPr lang="en-GB" altLang="en-US" smtClean="0"/>
              <a:t>Sixth Outline Level</a:t>
            </a:r>
          </a:p>
          <a:p>
            <a:pPr lvl="4"/>
            <a:r>
              <a:rPr lang="en-GB" altLang="en-US" smtClean="0"/>
              <a:t>Seventh Outline Level</a:t>
            </a:r>
          </a:p>
          <a:p>
            <a:pPr lvl="4"/>
            <a:r>
              <a:rPr lang="en-GB" altLang="en-US" smtClean="0"/>
              <a:t>Eighth Outline Level</a:t>
            </a:r>
          </a:p>
          <a:p>
            <a:pPr lvl="4"/>
            <a:r>
              <a:rPr lang="en-GB" altLang="en-US" smtClean="0"/>
              <a:t>Ninth Outline Level</a:t>
            </a:r>
          </a:p>
        </p:txBody>
      </p:sp>
      <p:sp>
        <p:nvSpPr>
          <p:cNvPr id="1027" name="Rectangle 3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457200" y="6356350"/>
            <a:ext cx="2132013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100000"/>
              </a:lnSpc>
              <a:buClr>
                <a:srgbClr val="898989"/>
              </a:buClr>
              <a:buFont typeface="Calibri" panose="020F0502020204030204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898989"/>
                </a:solidFill>
                <a:latin typeface="+mn-lt"/>
                <a:cs typeface="Luxi Sans" charset="0"/>
              </a:defRPr>
            </a:lvl1pPr>
          </a:lstStyle>
          <a:p>
            <a:pPr>
              <a:defRPr/>
            </a:pPr>
            <a:r>
              <a:rPr lang="en-GB" altLang="en-US"/>
              <a:t>09/10/08</a:t>
            </a:r>
          </a:p>
        </p:txBody>
      </p:sp>
      <p:sp>
        <p:nvSpPr>
          <p:cNvPr id="1028" name="Rectangle 4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3124200" y="6356350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lnSpc>
                <a:spcPct val="100000"/>
              </a:lnSpc>
              <a:buClr>
                <a:srgbClr val="898989"/>
              </a:buClr>
              <a:buFont typeface="Calibri" panose="020F0502020204030204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898989"/>
                </a:solidFill>
                <a:latin typeface="+mn-lt"/>
                <a:cs typeface="Luxi Sans" charset="0"/>
              </a:defRPr>
            </a:lvl1pPr>
          </a:lstStyle>
          <a:p>
            <a:pPr>
              <a:defRPr/>
            </a:pPr>
            <a:r>
              <a:rPr lang="en-GB" altLang="en-US"/>
              <a:t>Shaily Kabir, Dept. of CSE, DU</a:t>
            </a:r>
          </a:p>
        </p:txBody>
      </p:sp>
      <p:sp>
        <p:nvSpPr>
          <p:cNvPr id="1029" name="Rectangle 5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356350"/>
            <a:ext cx="2132013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buClr>
                <a:srgbClr val="898989"/>
              </a:buClr>
              <a:buFont typeface="Calibri" panose="020F0502020204030204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898989"/>
                </a:solidFill>
                <a:latin typeface="+mn-lt"/>
                <a:cs typeface="Luxi Sans" charset="0"/>
              </a:defRPr>
            </a:lvl1pPr>
          </a:lstStyle>
          <a:p>
            <a:pPr>
              <a:defRPr/>
            </a:pPr>
            <a:fld id="{96F4A42A-7312-4AE1-A62F-E54452822278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hf sldNum="0" hdr="0"/>
  <p:txStyles>
    <p:titleStyle>
      <a:lvl1pPr algn="ctr" defTabSz="457200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Calibri" pitchFamily="34" charset="0"/>
        <a:defRPr sz="4400" kern="1200">
          <a:solidFill>
            <a:srgbClr val="000000"/>
          </a:solidFill>
          <a:latin typeface="+mj-lt"/>
          <a:ea typeface="HG Mincho Light J"/>
          <a:cs typeface="+mj-cs"/>
        </a:defRPr>
      </a:lvl1pPr>
      <a:lvl2pPr algn="ctr" defTabSz="457200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Calibri" pitchFamily="34" charset="0"/>
        <a:defRPr sz="4400">
          <a:solidFill>
            <a:srgbClr val="000000"/>
          </a:solidFill>
          <a:latin typeface="Calibri" pitchFamily="34" charset="0"/>
          <a:ea typeface="HG Mincho Light J"/>
          <a:cs typeface="HG Mincho Light J" charset="0"/>
        </a:defRPr>
      </a:lvl2pPr>
      <a:lvl3pPr algn="ctr" defTabSz="457200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Calibri" pitchFamily="34" charset="0"/>
        <a:defRPr sz="4400">
          <a:solidFill>
            <a:srgbClr val="000000"/>
          </a:solidFill>
          <a:latin typeface="Calibri" pitchFamily="34" charset="0"/>
          <a:ea typeface="HG Mincho Light J"/>
          <a:cs typeface="HG Mincho Light J" charset="0"/>
        </a:defRPr>
      </a:lvl3pPr>
      <a:lvl4pPr algn="ctr" defTabSz="457200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Calibri" pitchFamily="34" charset="0"/>
        <a:defRPr sz="4400">
          <a:solidFill>
            <a:srgbClr val="000000"/>
          </a:solidFill>
          <a:latin typeface="Calibri" pitchFamily="34" charset="0"/>
          <a:ea typeface="HG Mincho Light J"/>
          <a:cs typeface="HG Mincho Light J" charset="0"/>
        </a:defRPr>
      </a:lvl4pPr>
      <a:lvl5pPr algn="ctr" defTabSz="457200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Calibri" pitchFamily="34" charset="0"/>
        <a:defRPr sz="4400">
          <a:solidFill>
            <a:srgbClr val="000000"/>
          </a:solidFill>
          <a:latin typeface="Calibri" pitchFamily="34" charset="0"/>
          <a:ea typeface="HG Mincho Light J"/>
          <a:cs typeface="HG Mincho Light J" charset="0"/>
        </a:defRPr>
      </a:lvl5pPr>
      <a:lvl6pPr marL="4572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Calibri" panose="020F0502020204030204" pitchFamily="34" charset="0"/>
        <a:defRPr sz="4400">
          <a:solidFill>
            <a:srgbClr val="000000"/>
          </a:solidFill>
          <a:latin typeface="Times New Roman" panose="02020603050405020304" pitchFamily="18" charset="0"/>
          <a:cs typeface="HG Mincho Light J" charset="0"/>
        </a:defRPr>
      </a:lvl6pPr>
      <a:lvl7pPr marL="9144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Calibri" panose="020F0502020204030204" pitchFamily="34" charset="0"/>
        <a:defRPr sz="4400">
          <a:solidFill>
            <a:srgbClr val="000000"/>
          </a:solidFill>
          <a:latin typeface="Times New Roman" panose="02020603050405020304" pitchFamily="18" charset="0"/>
          <a:cs typeface="HG Mincho Light J" charset="0"/>
        </a:defRPr>
      </a:lvl7pPr>
      <a:lvl8pPr marL="1371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Calibri" panose="020F0502020204030204" pitchFamily="34" charset="0"/>
        <a:defRPr sz="4400">
          <a:solidFill>
            <a:srgbClr val="000000"/>
          </a:solidFill>
          <a:latin typeface="Times New Roman" panose="02020603050405020304" pitchFamily="18" charset="0"/>
          <a:cs typeface="HG Mincho Light J" charset="0"/>
        </a:defRPr>
      </a:lvl8pPr>
      <a:lvl9pPr marL="18288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Calibri" panose="020F0502020204030204" pitchFamily="34" charset="0"/>
        <a:defRPr sz="4400">
          <a:solidFill>
            <a:srgbClr val="000000"/>
          </a:solidFill>
          <a:latin typeface="Times New Roman" panose="02020603050405020304" pitchFamily="18" charset="0"/>
          <a:cs typeface="HG Mincho Light J" charset="0"/>
        </a:defRPr>
      </a:lvl9pPr>
    </p:titleStyle>
    <p:bodyStyle>
      <a:lvl1pPr marL="341313" indent="-341313" algn="l" defTabSz="457200" rtl="0" eaLnBrk="0" fontAlgn="base" hangingPunct="0">
        <a:lnSpc>
          <a:spcPct val="102000"/>
        </a:lnSpc>
        <a:spcBef>
          <a:spcPts val="8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•"/>
        <a:defRPr sz="3200" kern="1200">
          <a:solidFill>
            <a:srgbClr val="000000"/>
          </a:solidFill>
          <a:latin typeface="+mn-lt"/>
          <a:ea typeface="HG Mincho Light J"/>
          <a:cs typeface="+mn-cs"/>
        </a:defRPr>
      </a:lvl1pPr>
      <a:lvl2pPr marL="741363" indent="-284163" algn="l" defTabSz="457200" rtl="0" eaLnBrk="0" fontAlgn="base" hangingPunct="0">
        <a:lnSpc>
          <a:spcPct val="102000"/>
        </a:lnSpc>
        <a:spcBef>
          <a:spcPts val="7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–"/>
        <a:defRPr sz="2800" kern="1200">
          <a:solidFill>
            <a:srgbClr val="000000"/>
          </a:solidFill>
          <a:latin typeface="+mn-lt"/>
          <a:ea typeface="HG Mincho Light J"/>
          <a:cs typeface="+mn-cs"/>
        </a:defRPr>
      </a:lvl2pPr>
      <a:lvl3pPr marL="1143000" indent="-228600" algn="l" defTabSz="457200" rtl="0" eaLnBrk="0" fontAlgn="base" hangingPunct="0">
        <a:lnSpc>
          <a:spcPct val="102000"/>
        </a:lnSpc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•"/>
        <a:defRPr sz="2400" kern="1200">
          <a:solidFill>
            <a:srgbClr val="000000"/>
          </a:solidFill>
          <a:latin typeface="+mn-lt"/>
          <a:ea typeface="HG Mincho Light J"/>
          <a:cs typeface="+mn-cs"/>
        </a:defRPr>
      </a:lvl3pPr>
      <a:lvl4pPr marL="1600200" indent="-228600" algn="l" defTabSz="457200" rtl="0" eaLnBrk="0" fontAlgn="base" hangingPunct="0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–"/>
        <a:defRPr sz="2000" kern="1200">
          <a:solidFill>
            <a:srgbClr val="000000"/>
          </a:solidFill>
          <a:latin typeface="+mn-lt"/>
          <a:ea typeface="HG Mincho Light J"/>
          <a:cs typeface="+mn-cs"/>
        </a:defRPr>
      </a:lvl4pPr>
      <a:lvl5pPr marL="2057400" indent="-228600" algn="l" defTabSz="457200" rtl="0" eaLnBrk="0" fontAlgn="base" hangingPunct="0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»"/>
        <a:defRPr sz="2000" kern="1200">
          <a:solidFill>
            <a:srgbClr val="000000"/>
          </a:solidFill>
          <a:latin typeface="+mn-lt"/>
          <a:ea typeface="HG Mincho Light J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874713" y="2863850"/>
            <a:ext cx="7391400" cy="609600"/>
          </a:xfrm>
        </p:spPr>
        <p:txBody>
          <a:bodyPr/>
          <a:lstStyle/>
          <a:p>
            <a:r>
              <a:rPr lang="en-US" altLang="en-US" b="1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CIRCULAR QUEUE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1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86413" y="4405313"/>
            <a:ext cx="17526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1" name="Picture 10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614988" y="2465388"/>
            <a:ext cx="169545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2" name="Picture 8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562600" y="823913"/>
            <a:ext cx="16764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3" name="Picture 6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65188" y="4981575"/>
            <a:ext cx="1600200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4" name="Picture 4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847725" y="2746375"/>
            <a:ext cx="1600200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5" name="Picture 2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85800" y="746125"/>
            <a:ext cx="1676400" cy="151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6" name="Text Box 1"/>
          <p:cNvSpPr txBox="1">
            <a:spLocks noChangeArrowheads="1"/>
          </p:cNvSpPr>
          <p:nvPr/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pPr eaLnBrk="0" hangingPunct="0">
              <a:buClr>
                <a:srgbClr val="898989"/>
              </a:buClr>
              <a:buFont typeface="Calibri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z="1200">
                <a:solidFill>
                  <a:srgbClr val="898989"/>
                </a:solidFill>
                <a:latin typeface="Calibri" pitchFamily="34" charset="0"/>
              </a:rPr>
              <a:t>09/10/08</a:t>
            </a:r>
          </a:p>
        </p:txBody>
      </p:sp>
      <p:sp>
        <p:nvSpPr>
          <p:cNvPr id="12297" name="Text Box 2"/>
          <p:cNvSpPr txBox="1">
            <a:spLocks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pPr algn="ctr" eaLnBrk="0" hangingPunct="0">
              <a:buClr>
                <a:srgbClr val="898989"/>
              </a:buClr>
              <a:buFont typeface="Calibri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en-US" sz="120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12298" name="Text Box 3"/>
          <p:cNvSpPr txBox="1">
            <a:spLocks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pPr algn="r" eaLnBrk="0" hangingPunct="0">
              <a:buClr>
                <a:srgbClr val="898989"/>
              </a:buClr>
              <a:buFont typeface="Calibri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ED3EA06D-AFA5-4C6A-980F-7771ABAFC377}" type="slidenum">
              <a:rPr lang="en-GB" altLang="en-US" sz="1200">
                <a:solidFill>
                  <a:srgbClr val="898989"/>
                </a:solidFill>
                <a:latin typeface="Calibri" pitchFamily="34" charset="0"/>
              </a:rPr>
              <a:pPr algn="r" eaLnBrk="0" hangingPunct="0">
                <a:buClr>
                  <a:srgbClr val="898989"/>
                </a:buClr>
                <a:buFont typeface="Calibri" pitchFamily="34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10</a:t>
            </a:fld>
            <a:endParaRPr lang="en-GB" altLang="en-US" sz="120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12299" name="Text Box 4"/>
          <p:cNvSpPr txBox="1">
            <a:spLocks noChangeArrowheads="1"/>
          </p:cNvSpPr>
          <p:nvPr/>
        </p:nvSpPr>
        <p:spPr bwMode="auto">
          <a:xfrm>
            <a:off x="304800" y="381000"/>
            <a:ext cx="373380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z="1800">
                <a:solidFill>
                  <a:srgbClr val="000000"/>
                </a:solidFill>
                <a:latin typeface="Arial" pitchFamily="34" charset="0"/>
              </a:rPr>
              <a:t>7. Insert 100, Rear = 4, Front = 1.</a:t>
            </a:r>
          </a:p>
        </p:txBody>
      </p:sp>
      <p:sp>
        <p:nvSpPr>
          <p:cNvPr id="12300" name="Text Box 6"/>
          <p:cNvSpPr txBox="1">
            <a:spLocks noChangeArrowheads="1"/>
          </p:cNvSpPr>
          <p:nvPr/>
        </p:nvSpPr>
        <p:spPr bwMode="auto">
          <a:xfrm>
            <a:off x="304800" y="2251075"/>
            <a:ext cx="373380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z="1800">
                <a:solidFill>
                  <a:srgbClr val="000000"/>
                </a:solidFill>
                <a:latin typeface="Arial" pitchFamily="34" charset="0"/>
              </a:rPr>
              <a:t>8. Insert 40, Rear = 0, Front = 1.</a:t>
            </a:r>
          </a:p>
        </p:txBody>
      </p:sp>
      <p:sp>
        <p:nvSpPr>
          <p:cNvPr id="12301" name="Text Box 8"/>
          <p:cNvSpPr txBox="1">
            <a:spLocks noChangeArrowheads="1"/>
          </p:cNvSpPr>
          <p:nvPr/>
        </p:nvSpPr>
        <p:spPr bwMode="auto">
          <a:xfrm>
            <a:off x="0" y="4164013"/>
            <a:ext cx="5307013" cy="64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z="1800">
                <a:solidFill>
                  <a:srgbClr val="000000"/>
                </a:solidFill>
                <a:latin typeface="Arial" pitchFamily="34" charset="0"/>
              </a:rPr>
              <a:t>9. Insert 140, Rear = 0, Front = 1.</a:t>
            </a:r>
          </a:p>
          <a:p>
            <a: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z="1800">
                <a:solidFill>
                  <a:srgbClr val="000000"/>
                </a:solidFill>
                <a:latin typeface="Arial" pitchFamily="34" charset="0"/>
              </a:rPr>
              <a:t>    </a:t>
            </a:r>
            <a:r>
              <a:rPr lang="en-GB" altLang="en-US" sz="1800" b="1">
                <a:solidFill>
                  <a:srgbClr val="FF0000"/>
                </a:solidFill>
                <a:latin typeface="Arial" pitchFamily="34" charset="0"/>
              </a:rPr>
              <a:t>As Front = (Rear + 1)%N, so Queue overflow</a:t>
            </a:r>
            <a:r>
              <a:rPr lang="en-GB" altLang="en-US" sz="1800">
                <a:solidFill>
                  <a:srgbClr val="000000"/>
                </a:solidFill>
                <a:latin typeface="Arial" pitchFamily="34" charset="0"/>
              </a:rPr>
              <a:t>.</a:t>
            </a:r>
          </a:p>
        </p:txBody>
      </p:sp>
      <p:sp>
        <p:nvSpPr>
          <p:cNvPr id="12302" name="Text Box 10"/>
          <p:cNvSpPr txBox="1">
            <a:spLocks noChangeArrowheads="1"/>
          </p:cNvSpPr>
          <p:nvPr/>
        </p:nvSpPr>
        <p:spPr bwMode="auto">
          <a:xfrm>
            <a:off x="4648200" y="381000"/>
            <a:ext cx="396240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z="1800">
                <a:solidFill>
                  <a:srgbClr val="000000"/>
                </a:solidFill>
                <a:latin typeface="Arial" pitchFamily="34" charset="0"/>
              </a:rPr>
              <a:t>10. Delete front, Rear = 0, Front = 2.</a:t>
            </a:r>
          </a:p>
        </p:txBody>
      </p:sp>
      <p:sp>
        <p:nvSpPr>
          <p:cNvPr id="12303" name="Text Box 12"/>
          <p:cNvSpPr txBox="1">
            <a:spLocks noChangeArrowheads="1"/>
          </p:cNvSpPr>
          <p:nvPr/>
        </p:nvSpPr>
        <p:spPr bwMode="auto">
          <a:xfrm>
            <a:off x="2084388" y="838200"/>
            <a:ext cx="7620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0" hangingPunct="0">
              <a:buClr>
                <a:srgbClr val="FF0000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z="1200">
                <a:solidFill>
                  <a:srgbClr val="FF0000"/>
                </a:solidFill>
                <a:latin typeface="Arial" pitchFamily="34" charset="0"/>
              </a:rPr>
              <a:t>Front</a:t>
            </a:r>
          </a:p>
        </p:txBody>
      </p:sp>
      <p:sp>
        <p:nvSpPr>
          <p:cNvPr id="12304" name="Text Box 13"/>
          <p:cNvSpPr txBox="1">
            <a:spLocks noChangeArrowheads="1"/>
          </p:cNvSpPr>
          <p:nvPr/>
        </p:nvSpPr>
        <p:spPr bwMode="auto">
          <a:xfrm>
            <a:off x="527050" y="1814513"/>
            <a:ext cx="7620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0" hangingPunct="0">
              <a:buClr>
                <a:srgbClr val="FF0000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z="1200">
                <a:solidFill>
                  <a:srgbClr val="FF0000"/>
                </a:solidFill>
                <a:latin typeface="Arial" pitchFamily="34" charset="0"/>
              </a:rPr>
              <a:t>Rear</a:t>
            </a:r>
          </a:p>
        </p:txBody>
      </p:sp>
      <p:sp>
        <p:nvSpPr>
          <p:cNvPr id="12305" name="Text Box 14"/>
          <p:cNvSpPr txBox="1">
            <a:spLocks noChangeArrowheads="1"/>
          </p:cNvSpPr>
          <p:nvPr/>
        </p:nvSpPr>
        <p:spPr bwMode="auto">
          <a:xfrm>
            <a:off x="2209800" y="2743200"/>
            <a:ext cx="7620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0" hangingPunct="0">
              <a:buClr>
                <a:srgbClr val="FF0000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z="1200">
                <a:solidFill>
                  <a:srgbClr val="FF0000"/>
                </a:solidFill>
                <a:latin typeface="Arial" pitchFamily="34" charset="0"/>
              </a:rPr>
              <a:t>Front</a:t>
            </a:r>
          </a:p>
        </p:txBody>
      </p:sp>
      <p:sp>
        <p:nvSpPr>
          <p:cNvPr id="12306" name="Text Box 15"/>
          <p:cNvSpPr txBox="1">
            <a:spLocks noChangeArrowheads="1"/>
          </p:cNvSpPr>
          <p:nvPr/>
        </p:nvSpPr>
        <p:spPr bwMode="auto">
          <a:xfrm>
            <a:off x="533400" y="2743200"/>
            <a:ext cx="7620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0" hangingPunct="0">
              <a:buClr>
                <a:srgbClr val="FF0000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z="1200">
                <a:solidFill>
                  <a:srgbClr val="FF0000"/>
                </a:solidFill>
                <a:latin typeface="Arial" pitchFamily="34" charset="0"/>
              </a:rPr>
              <a:t>Rear</a:t>
            </a:r>
          </a:p>
        </p:txBody>
      </p:sp>
      <p:sp>
        <p:nvSpPr>
          <p:cNvPr id="12307" name="Text Box 16"/>
          <p:cNvSpPr txBox="1">
            <a:spLocks noChangeArrowheads="1"/>
          </p:cNvSpPr>
          <p:nvPr/>
        </p:nvSpPr>
        <p:spPr bwMode="auto">
          <a:xfrm>
            <a:off x="679450" y="4829175"/>
            <a:ext cx="7620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0" hangingPunct="0">
              <a:buClr>
                <a:srgbClr val="FF0000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z="1200">
                <a:solidFill>
                  <a:srgbClr val="FF0000"/>
                </a:solidFill>
                <a:latin typeface="Arial" pitchFamily="34" charset="0"/>
              </a:rPr>
              <a:t>Rear</a:t>
            </a:r>
          </a:p>
        </p:txBody>
      </p:sp>
      <p:sp>
        <p:nvSpPr>
          <p:cNvPr id="12308" name="Text Box 17"/>
          <p:cNvSpPr txBox="1">
            <a:spLocks noChangeArrowheads="1"/>
          </p:cNvSpPr>
          <p:nvPr/>
        </p:nvSpPr>
        <p:spPr bwMode="auto">
          <a:xfrm>
            <a:off x="5334000" y="762000"/>
            <a:ext cx="7620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0" hangingPunct="0">
              <a:buClr>
                <a:srgbClr val="FF0000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z="1200">
                <a:solidFill>
                  <a:srgbClr val="FF0000"/>
                </a:solidFill>
                <a:latin typeface="Arial" pitchFamily="34" charset="0"/>
              </a:rPr>
              <a:t>Rear</a:t>
            </a:r>
          </a:p>
        </p:txBody>
      </p:sp>
      <p:sp>
        <p:nvSpPr>
          <p:cNvPr id="12309" name="Text Box 18"/>
          <p:cNvSpPr txBox="1">
            <a:spLocks noChangeArrowheads="1"/>
          </p:cNvSpPr>
          <p:nvPr/>
        </p:nvSpPr>
        <p:spPr bwMode="auto">
          <a:xfrm>
            <a:off x="2236788" y="4905375"/>
            <a:ext cx="7620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0" hangingPunct="0">
              <a:buClr>
                <a:srgbClr val="FF0000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z="1200">
                <a:solidFill>
                  <a:srgbClr val="FF0000"/>
                </a:solidFill>
                <a:latin typeface="Arial" pitchFamily="34" charset="0"/>
              </a:rPr>
              <a:t>Front</a:t>
            </a:r>
          </a:p>
        </p:txBody>
      </p:sp>
      <p:sp>
        <p:nvSpPr>
          <p:cNvPr id="12310" name="Text Box 19"/>
          <p:cNvSpPr txBox="1">
            <a:spLocks noChangeArrowheads="1"/>
          </p:cNvSpPr>
          <p:nvPr/>
        </p:nvSpPr>
        <p:spPr bwMode="auto">
          <a:xfrm>
            <a:off x="7086600" y="1476375"/>
            <a:ext cx="7620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0" hangingPunct="0">
              <a:buClr>
                <a:srgbClr val="FF0000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z="1200">
                <a:solidFill>
                  <a:srgbClr val="FF0000"/>
                </a:solidFill>
                <a:latin typeface="Arial" pitchFamily="34" charset="0"/>
              </a:rPr>
              <a:t>Front</a:t>
            </a:r>
          </a:p>
        </p:txBody>
      </p:sp>
      <p:sp>
        <p:nvSpPr>
          <p:cNvPr id="12311" name="Text Box 20"/>
          <p:cNvSpPr txBox="1">
            <a:spLocks noChangeArrowheads="1"/>
          </p:cNvSpPr>
          <p:nvPr/>
        </p:nvSpPr>
        <p:spPr bwMode="auto">
          <a:xfrm>
            <a:off x="4689475" y="2216150"/>
            <a:ext cx="396240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z="1800">
                <a:solidFill>
                  <a:srgbClr val="000000"/>
                </a:solidFill>
                <a:latin typeface="Arial" pitchFamily="34" charset="0"/>
              </a:rPr>
              <a:t>11. Delete front, Rear = 0, Front = 3.</a:t>
            </a:r>
          </a:p>
        </p:txBody>
      </p:sp>
      <p:sp>
        <p:nvSpPr>
          <p:cNvPr id="12312" name="Text Box 22"/>
          <p:cNvSpPr txBox="1">
            <a:spLocks noChangeArrowheads="1"/>
          </p:cNvSpPr>
          <p:nvPr/>
        </p:nvSpPr>
        <p:spPr bwMode="auto">
          <a:xfrm>
            <a:off x="4800600" y="4114800"/>
            <a:ext cx="403860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z="1800">
                <a:solidFill>
                  <a:srgbClr val="000000"/>
                </a:solidFill>
                <a:latin typeface="Arial" pitchFamily="34" charset="0"/>
              </a:rPr>
              <a:t>12. Delete front, Rear = 1, Front = 5.</a:t>
            </a:r>
          </a:p>
        </p:txBody>
      </p:sp>
      <p:sp>
        <p:nvSpPr>
          <p:cNvPr id="12313" name="Text Box 24"/>
          <p:cNvSpPr txBox="1">
            <a:spLocks noChangeArrowheads="1"/>
          </p:cNvSpPr>
          <p:nvPr/>
        </p:nvSpPr>
        <p:spPr bwMode="auto">
          <a:xfrm>
            <a:off x="5348288" y="2563813"/>
            <a:ext cx="7620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0" hangingPunct="0">
              <a:buClr>
                <a:srgbClr val="FF0000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z="1200">
                <a:solidFill>
                  <a:srgbClr val="FF0000"/>
                </a:solidFill>
                <a:latin typeface="Arial" pitchFamily="34" charset="0"/>
              </a:rPr>
              <a:t>Rear</a:t>
            </a:r>
          </a:p>
        </p:txBody>
      </p:sp>
      <p:sp>
        <p:nvSpPr>
          <p:cNvPr id="12314" name="Text Box 25"/>
          <p:cNvSpPr txBox="1">
            <a:spLocks noChangeArrowheads="1"/>
          </p:cNvSpPr>
          <p:nvPr/>
        </p:nvSpPr>
        <p:spPr bwMode="auto">
          <a:xfrm>
            <a:off x="5445125" y="4454525"/>
            <a:ext cx="7620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0" hangingPunct="0">
              <a:buClr>
                <a:srgbClr val="FF0000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z="1200">
                <a:solidFill>
                  <a:srgbClr val="FF0000"/>
                </a:solidFill>
                <a:latin typeface="Arial" pitchFamily="34" charset="0"/>
              </a:rPr>
              <a:t>Rear</a:t>
            </a:r>
          </a:p>
        </p:txBody>
      </p:sp>
      <p:sp>
        <p:nvSpPr>
          <p:cNvPr id="12315" name="Text Box 26"/>
          <p:cNvSpPr txBox="1">
            <a:spLocks noChangeArrowheads="1"/>
          </p:cNvSpPr>
          <p:nvPr/>
        </p:nvSpPr>
        <p:spPr bwMode="auto">
          <a:xfrm>
            <a:off x="5791200" y="3859213"/>
            <a:ext cx="7620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0" hangingPunct="0">
              <a:buClr>
                <a:srgbClr val="FF0000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z="1200">
                <a:solidFill>
                  <a:srgbClr val="FF0000"/>
                </a:solidFill>
                <a:latin typeface="Arial" pitchFamily="34" charset="0"/>
              </a:rPr>
              <a:t>Front</a:t>
            </a:r>
          </a:p>
        </p:txBody>
      </p:sp>
      <p:sp>
        <p:nvSpPr>
          <p:cNvPr id="12316" name="Text Box 27"/>
          <p:cNvSpPr txBox="1">
            <a:spLocks noChangeArrowheads="1"/>
          </p:cNvSpPr>
          <p:nvPr/>
        </p:nvSpPr>
        <p:spPr bwMode="auto">
          <a:xfrm>
            <a:off x="5395913" y="5410200"/>
            <a:ext cx="7620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0" hangingPunct="0">
              <a:buClr>
                <a:srgbClr val="FF0000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z="1200">
                <a:solidFill>
                  <a:srgbClr val="FF0000"/>
                </a:solidFill>
                <a:latin typeface="Arial" pitchFamily="34" charset="0"/>
              </a:rPr>
              <a:t>Front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673100" y="711200"/>
            <a:ext cx="7391400" cy="655638"/>
          </a:xfrm>
        </p:spPr>
        <p:txBody>
          <a:bodyPr/>
          <a:lstStyle/>
          <a:p>
            <a:r>
              <a:rPr lang="en-US" altLang="en-US" sz="3200" b="1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PRACTICE PROBLEMS</a:t>
            </a:r>
          </a:p>
        </p:txBody>
      </p:sp>
      <p:sp>
        <p:nvSpPr>
          <p:cNvPr id="4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457200" y="6416675"/>
            <a:ext cx="8216900" cy="365125"/>
          </a:xfrm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KLEF                                                                                     P-1(CTD)                                                                              BES-1 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3" name="Rectangle 2">
            <a:extLst>
              <a:ext uri="{FF2B5EF4-FFF2-40B4-BE49-F238E27FC236}"/>
            </a:extLst>
          </p:cNvPr>
          <p:cNvSpPr/>
          <p:nvPr/>
        </p:nvSpPr>
        <p:spPr>
          <a:xfrm>
            <a:off x="720725" y="1346200"/>
            <a:ext cx="8020050" cy="3067050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0" hangingPunct="0">
              <a:defRPr/>
            </a:pPr>
            <a:endParaRPr lang="en-US" b="1" baseline="30000" dirty="0">
              <a:cs typeface="+mn-cs"/>
            </a:endParaRPr>
          </a:p>
          <a:p>
            <a:pPr marL="342900" indent="-342900" eaLnBrk="0" hangingPunct="0">
              <a:buFont typeface="Arial"/>
              <a:buChar char="•"/>
              <a:defRPr/>
            </a:pPr>
            <a:r>
              <a:rPr lang="en-US" sz="2800" dirty="0"/>
              <a:t>Develop  a menu driven program to implements CIRCULAR queue using ARRAY.</a:t>
            </a:r>
          </a:p>
          <a:p>
            <a:pPr marL="342900" indent="-342900" eaLnBrk="0" hangingPunct="0">
              <a:buFont typeface="Arial"/>
              <a:buChar char="•"/>
              <a:defRPr/>
            </a:pPr>
            <a:r>
              <a:rPr lang="en-US" sz="2800" dirty="0"/>
              <a:t>Develop</a:t>
            </a:r>
            <a:r>
              <a:rPr lang="en-US" sz="2800" baseline="30000" dirty="0"/>
              <a:t> </a:t>
            </a:r>
            <a:r>
              <a:rPr lang="en-US" sz="2800" dirty="0"/>
              <a:t> a menu driven program which stores and manage the STUDENT information in CIRCULAR queue data structure. </a:t>
            </a:r>
            <a:r>
              <a:rPr lang="en-US" sz="2800" baseline="30000" dirty="0"/>
              <a:t> </a:t>
            </a:r>
          </a:p>
          <a:p>
            <a:pPr marL="342900" indent="-342900" eaLnBrk="0" hangingPunct="0">
              <a:buFont typeface="Arial"/>
              <a:buChar char="•"/>
              <a:defRPr/>
            </a:pPr>
            <a:endParaRPr lang="en-US" sz="2800" baseline="30000" dirty="0">
              <a:cs typeface="+mn-cs"/>
            </a:endParaRPr>
          </a:p>
          <a:p>
            <a:pPr marL="342900" indent="-342900" eaLnBrk="0" hangingPunct="0">
              <a:buFont typeface="Arial"/>
              <a:buChar char="•"/>
              <a:defRPr/>
            </a:pPr>
            <a:endParaRPr lang="en-US" sz="2800" baseline="30000" dirty="0">
              <a:cs typeface="+mn-cs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EBC7D5C-F99E-451B-B886-A212BC090E89}" type="datetime4">
              <a:rPr lang="en-IN"/>
              <a:pPr>
                <a:defRPr/>
              </a:pPr>
              <a:t>27 February 2022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/>
            </a:extLst>
          </p:cNvPr>
          <p:cNvSpPr/>
          <p:nvPr/>
        </p:nvSpPr>
        <p:spPr>
          <a:xfrm>
            <a:off x="2846821" y="2967335"/>
            <a:ext cx="3450359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en-US" sz="5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B0F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cs typeface="+mn-cs"/>
              </a:rPr>
              <a:t>Thank You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b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Session Outcomes</a:t>
            </a:r>
            <a:endParaRPr lang="en-US" altLang="en-US" sz="4000" b="1" smtClean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99" name="Date Placeholder 4"/>
          <p:cNvSpPr>
            <a:spLocks noGrp="1"/>
          </p:cNvSpPr>
          <p:nvPr>
            <p:ph type="dt" sz="quarter" idx="10"/>
          </p:nvPr>
        </p:nvSpPr>
        <p:spPr bwMode="auto">
          <a:xfrm>
            <a:off x="609600" y="6226175"/>
            <a:ext cx="8115300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b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KLEF                                                                                     P-1(CTD)                                                                              BES-1 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977900" y="1400175"/>
            <a:ext cx="7773988" cy="267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IN" altLang="en-US"/>
              <a:t>At the end of this session students will be able to:</a:t>
            </a:r>
          </a:p>
          <a:p>
            <a:pPr eaLnBrk="0" hangingPunct="0"/>
            <a:endParaRPr lang="en-IN" altLang="en-US"/>
          </a:p>
          <a:p>
            <a:pPr eaLnBrk="0" hangingPunct="0">
              <a:buFont typeface="Wingdings" pitchFamily="2" charset="2"/>
              <a:buChar char="Ø"/>
            </a:pPr>
            <a:r>
              <a:rPr lang="en-IN" altLang="en-US"/>
              <a:t> To understand and implement CIRCULAR QUEUE data structure using ARRAY. </a:t>
            </a:r>
            <a:endParaRPr lang="en-US" altLang="en-US">
              <a:cs typeface="Times New Roman" pitchFamily="18" charset="0"/>
            </a:endParaRPr>
          </a:p>
          <a:p>
            <a:pPr eaLnBrk="0" hangingPunct="0"/>
            <a:endParaRPr lang="en-IN" altLang="en-US">
              <a:cs typeface="Times New Roman" pitchFamily="18" charset="0"/>
            </a:endParaRPr>
          </a:p>
          <a:p>
            <a:pPr eaLnBrk="0" hangingPunct="0"/>
            <a:endParaRPr lang="en-US" altLang="en-US">
              <a:cs typeface="Times New Roman" pitchFamily="18" charset="0"/>
            </a:endParaRPr>
          </a:p>
          <a:p>
            <a:pPr eaLnBrk="0" hangingPunct="0"/>
            <a:endParaRPr lang="en-US" altLang="en-US"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Why Circular Queue?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smtClean="0"/>
              <a:t> Once the queue is full, even though few elements from the front are deleted and some occupied space is relieved. </a:t>
            </a:r>
          </a:p>
          <a:p>
            <a:r>
              <a:rPr lang="en-IN" smtClean="0"/>
              <a:t>It is not possible to add anymore new elements,  as the rear has already reached the Queue’s rear most position. </a:t>
            </a:r>
          </a:p>
        </p:txBody>
      </p:sp>
      <p:sp>
        <p:nvSpPr>
          <p:cNvPr id="5" name="Date Placeholder 4">
            <a:extLst>
              <a:ext uri="{FF2B5EF4-FFF2-40B4-BE49-F238E27FC236}"/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CF9B69C-D699-4323-A33E-4BAABDE76E60}" type="datetime4">
              <a:rPr lang="en-IN" smtClean="0"/>
              <a:pPr>
                <a:defRPr/>
              </a:pPr>
              <a:t>27 February 2022</a:t>
            </a:fld>
            <a:endParaRPr lang="en-US" dirty="0"/>
          </a:p>
        </p:txBody>
      </p:sp>
      <p:grpSp>
        <p:nvGrpSpPr>
          <p:cNvPr id="5125" name="Group 113"/>
          <p:cNvGrpSpPr>
            <a:grpSpLocks/>
          </p:cNvGrpSpPr>
          <p:nvPr/>
        </p:nvGrpSpPr>
        <p:grpSpPr bwMode="auto">
          <a:xfrm>
            <a:off x="4324350" y="4095750"/>
            <a:ext cx="4362450" cy="609600"/>
            <a:chOff x="301" y="3600"/>
            <a:chExt cx="3756" cy="231"/>
          </a:xfrm>
        </p:grpSpPr>
        <p:sp>
          <p:nvSpPr>
            <p:cNvPr id="5140" name="Rectangle 114"/>
            <p:cNvSpPr>
              <a:spLocks noChangeArrowheads="1"/>
            </p:cNvSpPr>
            <p:nvPr/>
          </p:nvSpPr>
          <p:spPr bwMode="auto">
            <a:xfrm>
              <a:off x="301" y="3600"/>
              <a:ext cx="453" cy="230"/>
            </a:xfrm>
            <a:prstGeom prst="rect">
              <a:avLst/>
            </a:prstGeom>
            <a:solidFill>
              <a:srgbClr val="4F81BD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IN"/>
            </a:p>
          </p:txBody>
        </p:sp>
        <p:sp>
          <p:nvSpPr>
            <p:cNvPr id="5141" name="Rectangle 115"/>
            <p:cNvSpPr>
              <a:spLocks noChangeArrowheads="1"/>
            </p:cNvSpPr>
            <p:nvPr/>
          </p:nvSpPr>
          <p:spPr bwMode="auto">
            <a:xfrm>
              <a:off x="754" y="3600"/>
              <a:ext cx="548" cy="230"/>
            </a:xfrm>
            <a:prstGeom prst="rect">
              <a:avLst/>
            </a:prstGeom>
            <a:solidFill>
              <a:srgbClr val="4F81BD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IN"/>
            </a:p>
          </p:txBody>
        </p:sp>
        <p:sp>
          <p:nvSpPr>
            <p:cNvPr id="5142" name="Rectangle 116"/>
            <p:cNvSpPr>
              <a:spLocks noChangeArrowheads="1"/>
            </p:cNvSpPr>
            <p:nvPr/>
          </p:nvSpPr>
          <p:spPr bwMode="auto">
            <a:xfrm>
              <a:off x="1302" y="3600"/>
              <a:ext cx="549" cy="230"/>
            </a:xfrm>
            <a:prstGeom prst="rect">
              <a:avLst/>
            </a:prstGeom>
            <a:solidFill>
              <a:srgbClr val="4F81BD"/>
            </a:solidFill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/>
            <a:lstStyle/>
            <a:p>
              <a:pPr algn="ctr" eaLnBrk="0" hangingPunct="0">
                <a:buClr>
                  <a:srgbClr val="FFFFFF"/>
                </a:buClr>
                <a:buFont typeface="Calibri" pitchFamily="34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en-US" b="1">
                  <a:solidFill>
                    <a:srgbClr val="FFFFFF"/>
                  </a:solidFill>
                  <a:latin typeface="Calibri" pitchFamily="34" charset="0"/>
                </a:rPr>
                <a:t>30</a:t>
              </a:r>
            </a:p>
          </p:txBody>
        </p:sp>
        <p:sp>
          <p:nvSpPr>
            <p:cNvPr id="5143" name="Rectangle 117"/>
            <p:cNvSpPr>
              <a:spLocks noChangeArrowheads="1"/>
            </p:cNvSpPr>
            <p:nvPr/>
          </p:nvSpPr>
          <p:spPr bwMode="auto">
            <a:xfrm>
              <a:off x="1851" y="3600"/>
              <a:ext cx="548" cy="230"/>
            </a:xfrm>
            <a:prstGeom prst="rect">
              <a:avLst/>
            </a:prstGeom>
            <a:solidFill>
              <a:srgbClr val="4F81BD"/>
            </a:solidFill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/>
            <a:lstStyle/>
            <a:p>
              <a:pPr algn="ctr" eaLnBrk="0" hangingPunct="0">
                <a:buClr>
                  <a:srgbClr val="FFFFFF"/>
                </a:buClr>
                <a:buFont typeface="Calibri" pitchFamily="34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en-US" b="1">
                  <a:solidFill>
                    <a:srgbClr val="FFFFFF"/>
                  </a:solidFill>
                  <a:latin typeface="Calibri" pitchFamily="34" charset="0"/>
                </a:rPr>
                <a:t>40</a:t>
              </a:r>
            </a:p>
          </p:txBody>
        </p:sp>
        <p:sp>
          <p:nvSpPr>
            <p:cNvPr id="5144" name="Rectangle 118"/>
            <p:cNvSpPr>
              <a:spLocks noChangeArrowheads="1"/>
            </p:cNvSpPr>
            <p:nvPr/>
          </p:nvSpPr>
          <p:spPr bwMode="auto">
            <a:xfrm>
              <a:off x="2399" y="3600"/>
              <a:ext cx="549" cy="230"/>
            </a:xfrm>
            <a:prstGeom prst="rect">
              <a:avLst/>
            </a:prstGeom>
            <a:solidFill>
              <a:srgbClr val="4F81BD"/>
            </a:solidFill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/>
            <a:lstStyle/>
            <a:p>
              <a:pPr algn="ctr" eaLnBrk="0" hangingPunct="0">
                <a:buClr>
                  <a:srgbClr val="FFFFFF"/>
                </a:buClr>
                <a:buFont typeface="Calibri" pitchFamily="34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en-US" b="1">
                  <a:solidFill>
                    <a:srgbClr val="FFFFFF"/>
                  </a:solidFill>
                  <a:latin typeface="Calibri" pitchFamily="34" charset="0"/>
                </a:rPr>
                <a:t>20</a:t>
              </a:r>
            </a:p>
          </p:txBody>
        </p:sp>
        <p:sp>
          <p:nvSpPr>
            <p:cNvPr id="5145" name="Rectangle 119"/>
            <p:cNvSpPr>
              <a:spLocks noChangeArrowheads="1"/>
            </p:cNvSpPr>
            <p:nvPr/>
          </p:nvSpPr>
          <p:spPr bwMode="auto">
            <a:xfrm>
              <a:off x="2948" y="3600"/>
              <a:ext cx="548" cy="230"/>
            </a:xfrm>
            <a:prstGeom prst="rect">
              <a:avLst/>
            </a:prstGeom>
            <a:solidFill>
              <a:srgbClr val="4F81BD"/>
            </a:solidFill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/>
            <a:lstStyle/>
            <a:p>
              <a:pPr algn="ctr" eaLnBrk="0" hangingPunct="0">
                <a:buClr>
                  <a:srgbClr val="FFFFFF"/>
                </a:buClr>
                <a:buFont typeface="Calibri" pitchFamily="34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en-US" b="1">
                  <a:solidFill>
                    <a:srgbClr val="FFFFFF"/>
                  </a:solidFill>
                  <a:latin typeface="Calibri" pitchFamily="34" charset="0"/>
                </a:rPr>
                <a:t>60</a:t>
              </a:r>
            </a:p>
          </p:txBody>
        </p:sp>
        <p:sp>
          <p:nvSpPr>
            <p:cNvPr id="5146" name="Rectangle 120"/>
            <p:cNvSpPr>
              <a:spLocks noChangeArrowheads="1"/>
            </p:cNvSpPr>
            <p:nvPr/>
          </p:nvSpPr>
          <p:spPr bwMode="auto">
            <a:xfrm>
              <a:off x="3508" y="3600"/>
              <a:ext cx="549" cy="230"/>
            </a:xfrm>
            <a:prstGeom prst="rect">
              <a:avLst/>
            </a:prstGeom>
            <a:solidFill>
              <a:srgbClr val="4F81BD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Clr>
                  <a:srgbClr val="FFFFFF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IN" b="1">
                  <a:solidFill>
                    <a:srgbClr val="FFFFFF"/>
                  </a:solidFill>
                  <a:latin typeface="Calibri" pitchFamily="34" charset="0"/>
                </a:rPr>
                <a:t>14</a:t>
              </a:r>
            </a:p>
          </p:txBody>
        </p:sp>
        <p:sp>
          <p:nvSpPr>
            <p:cNvPr id="5147" name="Line 121"/>
            <p:cNvSpPr>
              <a:spLocks noChangeShapeType="1"/>
            </p:cNvSpPr>
            <p:nvPr/>
          </p:nvSpPr>
          <p:spPr bwMode="auto">
            <a:xfrm>
              <a:off x="754" y="3600"/>
              <a:ext cx="1" cy="230"/>
            </a:xfrm>
            <a:prstGeom prst="line">
              <a:avLst/>
            </a:prstGeom>
            <a:noFill/>
            <a:ln w="12600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48" name="Line 122"/>
            <p:cNvSpPr>
              <a:spLocks noChangeShapeType="1"/>
            </p:cNvSpPr>
            <p:nvPr/>
          </p:nvSpPr>
          <p:spPr bwMode="auto">
            <a:xfrm>
              <a:off x="1302" y="3600"/>
              <a:ext cx="1" cy="230"/>
            </a:xfrm>
            <a:prstGeom prst="line">
              <a:avLst/>
            </a:prstGeom>
            <a:noFill/>
            <a:ln w="12600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49" name="Line 123"/>
            <p:cNvSpPr>
              <a:spLocks noChangeShapeType="1"/>
            </p:cNvSpPr>
            <p:nvPr/>
          </p:nvSpPr>
          <p:spPr bwMode="auto">
            <a:xfrm>
              <a:off x="1851" y="3600"/>
              <a:ext cx="1" cy="230"/>
            </a:xfrm>
            <a:prstGeom prst="line">
              <a:avLst/>
            </a:prstGeom>
            <a:noFill/>
            <a:ln w="12600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50" name="Line 124"/>
            <p:cNvSpPr>
              <a:spLocks noChangeShapeType="1"/>
            </p:cNvSpPr>
            <p:nvPr/>
          </p:nvSpPr>
          <p:spPr bwMode="auto">
            <a:xfrm>
              <a:off x="2399" y="3600"/>
              <a:ext cx="1" cy="230"/>
            </a:xfrm>
            <a:prstGeom prst="line">
              <a:avLst/>
            </a:prstGeom>
            <a:noFill/>
            <a:ln w="12600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51" name="Line 125"/>
            <p:cNvSpPr>
              <a:spLocks noChangeShapeType="1"/>
            </p:cNvSpPr>
            <p:nvPr/>
          </p:nvSpPr>
          <p:spPr bwMode="auto">
            <a:xfrm>
              <a:off x="2948" y="3600"/>
              <a:ext cx="1" cy="230"/>
            </a:xfrm>
            <a:prstGeom prst="line">
              <a:avLst/>
            </a:prstGeom>
            <a:noFill/>
            <a:ln w="12600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52" name="Line 126"/>
            <p:cNvSpPr>
              <a:spLocks noChangeShapeType="1"/>
            </p:cNvSpPr>
            <p:nvPr/>
          </p:nvSpPr>
          <p:spPr bwMode="auto">
            <a:xfrm>
              <a:off x="3496" y="3600"/>
              <a:ext cx="1" cy="230"/>
            </a:xfrm>
            <a:prstGeom prst="line">
              <a:avLst/>
            </a:prstGeom>
            <a:noFill/>
            <a:ln w="12600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53" name="Line 127"/>
            <p:cNvSpPr>
              <a:spLocks noChangeShapeType="1"/>
            </p:cNvSpPr>
            <p:nvPr/>
          </p:nvSpPr>
          <p:spPr bwMode="auto">
            <a:xfrm>
              <a:off x="301" y="3600"/>
              <a:ext cx="1" cy="230"/>
            </a:xfrm>
            <a:prstGeom prst="line">
              <a:avLst/>
            </a:prstGeom>
            <a:noFill/>
            <a:ln w="12600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54" name="Line 128"/>
            <p:cNvSpPr>
              <a:spLocks noChangeShapeType="1"/>
            </p:cNvSpPr>
            <p:nvPr/>
          </p:nvSpPr>
          <p:spPr bwMode="auto">
            <a:xfrm>
              <a:off x="4045" y="3600"/>
              <a:ext cx="1" cy="230"/>
            </a:xfrm>
            <a:prstGeom prst="line">
              <a:avLst/>
            </a:prstGeom>
            <a:noFill/>
            <a:ln w="12600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55" name="Line 129"/>
            <p:cNvSpPr>
              <a:spLocks noChangeShapeType="1"/>
            </p:cNvSpPr>
            <p:nvPr/>
          </p:nvSpPr>
          <p:spPr bwMode="auto">
            <a:xfrm>
              <a:off x="301" y="3600"/>
              <a:ext cx="3744" cy="1"/>
            </a:xfrm>
            <a:prstGeom prst="line">
              <a:avLst/>
            </a:prstGeom>
            <a:noFill/>
            <a:ln w="12600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56" name="Line 130"/>
            <p:cNvSpPr>
              <a:spLocks noChangeShapeType="1"/>
            </p:cNvSpPr>
            <p:nvPr/>
          </p:nvSpPr>
          <p:spPr bwMode="auto">
            <a:xfrm>
              <a:off x="301" y="3830"/>
              <a:ext cx="3744" cy="1"/>
            </a:xfrm>
            <a:prstGeom prst="line">
              <a:avLst/>
            </a:prstGeom>
            <a:noFill/>
            <a:ln w="38160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26" name="Group 131"/>
          <p:cNvGrpSpPr>
            <a:grpSpLocks/>
          </p:cNvGrpSpPr>
          <p:nvPr/>
        </p:nvGrpSpPr>
        <p:grpSpPr bwMode="auto">
          <a:xfrm>
            <a:off x="5014913" y="4637088"/>
            <a:ext cx="3452812" cy="431800"/>
            <a:chOff x="992" y="3754"/>
            <a:chExt cx="2838" cy="273"/>
          </a:xfrm>
        </p:grpSpPr>
        <p:sp>
          <p:nvSpPr>
            <p:cNvPr id="5134" name="Text Box 132"/>
            <p:cNvSpPr txBox="1">
              <a:spLocks noChangeArrowheads="1"/>
            </p:cNvSpPr>
            <p:nvPr/>
          </p:nvSpPr>
          <p:spPr bwMode="auto">
            <a:xfrm>
              <a:off x="992" y="3754"/>
              <a:ext cx="194" cy="2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eaLnBrk="0" hangingPunct="0">
                <a:buFont typeface="Calibri" pitchFamily="34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en-US">
                  <a:solidFill>
                    <a:srgbClr val="00000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5135" name="Text Box 133"/>
            <p:cNvSpPr txBox="1">
              <a:spLocks noChangeArrowheads="1"/>
            </p:cNvSpPr>
            <p:nvPr/>
          </p:nvSpPr>
          <p:spPr bwMode="auto">
            <a:xfrm>
              <a:off x="1516" y="3754"/>
              <a:ext cx="194" cy="2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eaLnBrk="0" hangingPunct="0">
                <a:buFont typeface="Calibri" pitchFamily="34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en-US">
                  <a:solidFill>
                    <a:srgbClr val="000000"/>
                  </a:solidFill>
                  <a:latin typeface="Calibri" pitchFamily="34" charset="0"/>
                </a:rPr>
                <a:t>2</a:t>
              </a:r>
            </a:p>
          </p:txBody>
        </p:sp>
        <p:sp>
          <p:nvSpPr>
            <p:cNvPr id="5136" name="Text Box 134"/>
            <p:cNvSpPr txBox="1">
              <a:spLocks noChangeArrowheads="1"/>
            </p:cNvSpPr>
            <p:nvPr/>
          </p:nvSpPr>
          <p:spPr bwMode="auto">
            <a:xfrm>
              <a:off x="2072" y="3754"/>
              <a:ext cx="194" cy="2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eaLnBrk="0" hangingPunct="0">
                <a:buFont typeface="Calibri" pitchFamily="34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en-US">
                  <a:solidFill>
                    <a:srgbClr val="000000"/>
                  </a:solidFill>
                  <a:latin typeface="Calibri" pitchFamily="34" charset="0"/>
                </a:rPr>
                <a:t>3</a:t>
              </a:r>
            </a:p>
          </p:txBody>
        </p:sp>
        <p:sp>
          <p:nvSpPr>
            <p:cNvPr id="5137" name="Text Box 135"/>
            <p:cNvSpPr txBox="1">
              <a:spLocks noChangeArrowheads="1"/>
            </p:cNvSpPr>
            <p:nvPr/>
          </p:nvSpPr>
          <p:spPr bwMode="auto">
            <a:xfrm>
              <a:off x="2611" y="3764"/>
              <a:ext cx="194" cy="2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eaLnBrk="0" hangingPunct="0">
                <a:buFont typeface="Calibri" pitchFamily="34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en-US">
                  <a:solidFill>
                    <a:srgbClr val="000000"/>
                  </a:solidFill>
                  <a:latin typeface="Calibri" pitchFamily="34" charset="0"/>
                </a:rPr>
                <a:t>4</a:t>
              </a:r>
            </a:p>
          </p:txBody>
        </p:sp>
        <p:sp>
          <p:nvSpPr>
            <p:cNvPr id="5138" name="Text Box 136"/>
            <p:cNvSpPr txBox="1">
              <a:spLocks noChangeArrowheads="1"/>
            </p:cNvSpPr>
            <p:nvPr/>
          </p:nvSpPr>
          <p:spPr bwMode="auto">
            <a:xfrm>
              <a:off x="3109" y="3795"/>
              <a:ext cx="194" cy="2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eaLnBrk="0" hangingPunct="0">
                <a:buFont typeface="Calibri" pitchFamily="34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en-US">
                  <a:solidFill>
                    <a:srgbClr val="000000"/>
                  </a:solidFill>
                  <a:latin typeface="Calibri" pitchFamily="34" charset="0"/>
                </a:rPr>
                <a:t>5</a:t>
              </a:r>
            </a:p>
          </p:txBody>
        </p:sp>
        <p:sp>
          <p:nvSpPr>
            <p:cNvPr id="5139" name="Text Box 137"/>
            <p:cNvSpPr txBox="1">
              <a:spLocks noChangeArrowheads="1"/>
            </p:cNvSpPr>
            <p:nvPr/>
          </p:nvSpPr>
          <p:spPr bwMode="auto">
            <a:xfrm>
              <a:off x="3636" y="3754"/>
              <a:ext cx="194" cy="2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eaLnBrk="0" hangingPunct="0">
                <a:buFont typeface="Calibri" pitchFamily="34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en-US">
                  <a:solidFill>
                    <a:srgbClr val="000000"/>
                  </a:solidFill>
                  <a:latin typeface="Calibri" pitchFamily="34" charset="0"/>
                </a:rPr>
                <a:t>6</a:t>
              </a:r>
            </a:p>
          </p:txBody>
        </p:sp>
      </p:grpSp>
      <p:sp>
        <p:nvSpPr>
          <p:cNvPr id="5127" name="Text Box 138"/>
          <p:cNvSpPr txBox="1">
            <a:spLocks noChangeArrowheads="1"/>
          </p:cNvSpPr>
          <p:nvPr/>
        </p:nvSpPr>
        <p:spPr bwMode="auto">
          <a:xfrm>
            <a:off x="4429125" y="4652963"/>
            <a:ext cx="192088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0" hangingPunct="0">
              <a:buFont typeface="Calibri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>
                <a:solidFill>
                  <a:srgbClr val="0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5128" name="Text Box 112"/>
          <p:cNvSpPr txBox="1">
            <a:spLocks noChangeArrowheads="1"/>
          </p:cNvSpPr>
          <p:nvPr/>
        </p:nvSpPr>
        <p:spPr bwMode="auto">
          <a:xfrm>
            <a:off x="5413375" y="3128963"/>
            <a:ext cx="1420813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>
                <a:solidFill>
                  <a:srgbClr val="000000"/>
                </a:solidFill>
                <a:latin typeface="Arial" pitchFamily="34" charset="0"/>
              </a:rPr>
              <a:t>Front = 2</a:t>
            </a:r>
          </a:p>
        </p:txBody>
      </p:sp>
      <p:sp>
        <p:nvSpPr>
          <p:cNvPr id="34" name="Right Bracket 33">
            <a:extLst>
              <a:ext uri="{FF2B5EF4-FFF2-40B4-BE49-F238E27FC236}"/>
            </a:extLst>
          </p:cNvPr>
          <p:cNvSpPr/>
          <p:nvPr/>
        </p:nvSpPr>
        <p:spPr>
          <a:xfrm rot="5400000">
            <a:off x="4401344" y="5176044"/>
            <a:ext cx="952500" cy="604838"/>
          </a:xfrm>
          <a:prstGeom prst="rightBracket">
            <a:avLst/>
          </a:prstGeom>
          <a:solidFill>
            <a:srgbClr val="FF0000"/>
          </a:solidFill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en-IN"/>
          </a:p>
        </p:txBody>
      </p:sp>
      <p:sp>
        <p:nvSpPr>
          <p:cNvPr id="5130" name="TextBox 34"/>
          <p:cNvSpPr txBox="1">
            <a:spLocks noChangeArrowheads="1"/>
          </p:cNvSpPr>
          <p:nvPr/>
        </p:nvSpPr>
        <p:spPr bwMode="auto">
          <a:xfrm>
            <a:off x="4572000" y="5856288"/>
            <a:ext cx="243681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IN"/>
              <a:t>Cannot be utilized</a:t>
            </a:r>
          </a:p>
        </p:txBody>
      </p:sp>
      <p:cxnSp>
        <p:nvCxnSpPr>
          <p:cNvPr id="37" name="Straight Arrow Connector 36">
            <a:extLst>
              <a:ext uri="{FF2B5EF4-FFF2-40B4-BE49-F238E27FC236}"/>
            </a:extLst>
          </p:cNvPr>
          <p:cNvCxnSpPr>
            <a:cxnSpLocks/>
            <a:stCxn id="5128" idx="2"/>
          </p:cNvCxnSpPr>
          <p:nvPr/>
        </p:nvCxnSpPr>
        <p:spPr>
          <a:xfrm flipH="1">
            <a:off x="5805488" y="3594100"/>
            <a:ext cx="319087" cy="56832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32" name="TextBox 39"/>
          <p:cNvSpPr txBox="1">
            <a:spLocks noChangeArrowheads="1"/>
          </p:cNvSpPr>
          <p:nvPr/>
        </p:nvSpPr>
        <p:spPr bwMode="auto">
          <a:xfrm>
            <a:off x="7410450" y="3121025"/>
            <a:ext cx="14160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GB" altLang="en-US" b="1"/>
              <a:t>Rear = 6</a:t>
            </a:r>
            <a:endParaRPr lang="en-IN" b="1"/>
          </a:p>
        </p:txBody>
      </p:sp>
      <p:cxnSp>
        <p:nvCxnSpPr>
          <p:cNvPr id="41" name="Straight Arrow Connector 40">
            <a:extLst>
              <a:ext uri="{FF2B5EF4-FFF2-40B4-BE49-F238E27FC236}"/>
            </a:extLst>
          </p:cNvPr>
          <p:cNvCxnSpPr>
            <a:cxnSpLocks/>
            <a:stCxn id="5132" idx="2"/>
          </p:cNvCxnSpPr>
          <p:nvPr/>
        </p:nvCxnSpPr>
        <p:spPr>
          <a:xfrm>
            <a:off x="8118475" y="3582988"/>
            <a:ext cx="317500" cy="56197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3700" b="1" smtClean="0"/>
              <a:t>Circular Queue</a:t>
            </a:r>
            <a:endParaRPr lang="en-IN" altLang="en-US" sz="3700" smtClean="0"/>
          </a:p>
        </p:txBody>
      </p:sp>
      <p:sp>
        <p:nvSpPr>
          <p:cNvPr id="6147" name="Content Placeholder 2">
            <a:extLst>
              <a:ext uri="{FF2B5EF4-FFF2-40B4-BE49-F238E27FC236}"/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  <a:defRPr/>
            </a:pPr>
            <a:r>
              <a:rPr lang="en-IN" altLang="en-US" dirty="0"/>
              <a:t>It is a circular data structure where </a:t>
            </a:r>
            <a:r>
              <a:rPr lang="en-IN" altLang="en-US" b="1" dirty="0"/>
              <a:t>insertion </a:t>
            </a:r>
            <a:r>
              <a:rPr lang="en-IN" altLang="en-US" dirty="0"/>
              <a:t>is done at </a:t>
            </a:r>
            <a:r>
              <a:rPr lang="en-IN" altLang="en-US" b="1" dirty="0"/>
              <a:t>rear end, deletion and retrieval</a:t>
            </a:r>
            <a:r>
              <a:rPr lang="en-IN" altLang="en-US" dirty="0"/>
              <a:t> of data is done from </a:t>
            </a:r>
            <a:r>
              <a:rPr lang="en-IN" altLang="en-US" b="1" dirty="0"/>
              <a:t>front end.</a:t>
            </a: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en-IN" altLang="en-US" b="1" dirty="0"/>
              <a:t>FIRST IN FIRST OUT</a:t>
            </a: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en-IN" altLang="en-US" b="1" dirty="0"/>
              <a:t>Two special variables </a:t>
            </a:r>
          </a:p>
          <a:p>
            <a:pPr lvl="1">
              <a:buFont typeface="Wingdings" panose="05000000000000000000" pitchFamily="2" charset="2"/>
              <a:buChar char="Ø"/>
              <a:defRPr/>
            </a:pPr>
            <a:r>
              <a:rPr lang="en-IN" altLang="en-US" b="1" dirty="0"/>
              <a:t>Front</a:t>
            </a:r>
          </a:p>
          <a:p>
            <a:pPr lvl="1">
              <a:buFont typeface="Wingdings" panose="05000000000000000000" pitchFamily="2" charset="2"/>
              <a:buChar char="Ø"/>
              <a:defRPr/>
            </a:pPr>
            <a:r>
              <a:rPr lang="en-IN" altLang="en-US" b="1" dirty="0"/>
              <a:t>Rear</a:t>
            </a:r>
          </a:p>
          <a:p>
            <a:pPr>
              <a:defRPr/>
            </a:pPr>
            <a:endParaRPr lang="en-IN" altLang="en-US" dirty="0"/>
          </a:p>
        </p:txBody>
      </p:sp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48200" y="2533650"/>
            <a:ext cx="4038600" cy="25527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</p:pic>
      <p:sp>
        <p:nvSpPr>
          <p:cNvPr id="5" name="Date Placeholder 4">
            <a:extLst>
              <a:ext uri="{FF2B5EF4-FFF2-40B4-BE49-F238E27FC236}"/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8EA0760D-3FD3-4E8A-8FA4-0AC2B08A6CDA}" type="datetime4">
              <a:rPr lang="en-IN" smtClean="0"/>
              <a:pPr>
                <a:spcAft>
                  <a:spcPts val="600"/>
                </a:spcAft>
                <a:defRPr/>
              </a:pPr>
              <a:t>27 February 2022</a:t>
            </a:fld>
            <a:endParaRPr 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7391400" cy="609600"/>
          </a:xfrm>
        </p:spPr>
        <p:txBody>
          <a:bodyPr/>
          <a:lstStyle/>
          <a:p>
            <a:r>
              <a:rPr lang="en-IN" altLang="en-US" sz="3200" b="1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OPERATIONS OF CIRCULAR QUEUE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8255000" cy="5029200"/>
          </a:xfrm>
        </p:spPr>
        <p:txBody>
          <a:bodyPr/>
          <a:lstStyle/>
          <a:p>
            <a:r>
              <a:rPr lang="en-IN" altLang="en-US" smtClean="0"/>
              <a:t>ENQUEUE</a:t>
            </a:r>
          </a:p>
          <a:p>
            <a:endParaRPr lang="en-IN" altLang="en-US" smtClean="0"/>
          </a:p>
          <a:p>
            <a:r>
              <a:rPr lang="en-IN" altLang="en-US" smtClean="0"/>
              <a:t>DEQUEUE</a:t>
            </a:r>
          </a:p>
          <a:p>
            <a:endParaRPr lang="en-IN" altLang="en-US" smtClean="0"/>
          </a:p>
          <a:p>
            <a:r>
              <a:rPr lang="en-IN" altLang="en-US" smtClean="0"/>
              <a:t>DISPLAY</a:t>
            </a:r>
          </a:p>
        </p:txBody>
      </p:sp>
      <p:sp>
        <p:nvSpPr>
          <p:cNvPr id="5" name="Date Placeholder 4">
            <a:extLst>
              <a:ext uri="{FF2B5EF4-FFF2-40B4-BE49-F238E27FC236}"/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EA0760D-3FD3-4E8A-8FA4-0AC2B08A6CDA}" type="datetime4">
              <a:rPr lang="en-IN" smtClean="0"/>
              <a:pPr>
                <a:defRPr/>
              </a:pPr>
              <a:t>27 February 2022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988" y="533400"/>
            <a:ext cx="7391400" cy="609600"/>
          </a:xfrm>
        </p:spPr>
        <p:txBody>
          <a:bodyPr/>
          <a:lstStyle/>
          <a:p>
            <a:r>
              <a:rPr lang="en-IN" altLang="en-US" sz="3600" b="1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Enqueue </a:t>
            </a:r>
          </a:p>
        </p:txBody>
      </p:sp>
      <p:sp>
        <p:nvSpPr>
          <p:cNvPr id="5" name="Date Placeholder 4">
            <a:extLst>
              <a:ext uri="{FF2B5EF4-FFF2-40B4-BE49-F238E27FC236}"/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EA0760D-3FD3-4E8A-8FA4-0AC2B08A6CDA}" type="datetime4">
              <a:rPr lang="en-IN" smtClean="0"/>
              <a:pPr>
                <a:defRPr/>
              </a:pPr>
              <a:t>27 February 2022</a:t>
            </a:fld>
            <a:endParaRPr lang="en-US" dirty="0"/>
          </a:p>
        </p:txBody>
      </p:sp>
      <p:sp>
        <p:nvSpPr>
          <p:cNvPr id="8196" name="Content Placeholder 49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6688138" cy="4151313"/>
          </a:xfrm>
        </p:spPr>
        <p:txBody>
          <a:bodyPr/>
          <a:lstStyle/>
          <a:p>
            <a:pPr marL="0" indent="0">
              <a:buFont typeface="Arial" pitchFamily="34" charset="0"/>
              <a:buNone/>
            </a:pPr>
            <a:r>
              <a:rPr lang="en-US" altLang="en-US" sz="3200" smtClean="0">
                <a:solidFill>
                  <a:srgbClr val="000000"/>
                </a:solidFill>
                <a:latin typeface="Courier"/>
              </a:rPr>
              <a:t>Algorithm </a:t>
            </a:r>
            <a:r>
              <a:rPr lang="en-US" altLang="en-US" sz="3200" smtClean="0">
                <a:solidFill>
                  <a:srgbClr val="40458C"/>
                </a:solidFill>
                <a:latin typeface="Courier"/>
              </a:rPr>
              <a:t>enqueue(o)</a:t>
            </a:r>
          </a:p>
          <a:p>
            <a:pPr marL="0" indent="0">
              <a:buFont typeface="Arial" pitchFamily="34" charset="0"/>
              <a:buNone/>
            </a:pPr>
            <a:r>
              <a:rPr lang="en-US" altLang="en-US" sz="3200" smtClean="0">
                <a:solidFill>
                  <a:srgbClr val="000000"/>
                </a:solidFill>
                <a:latin typeface="Courier"/>
                <a:sym typeface="Symbol" pitchFamily="18" charset="2"/>
              </a:rPr>
              <a:t>if</a:t>
            </a:r>
            <a:r>
              <a:rPr lang="en-US" altLang="en-US" sz="3200" smtClean="0">
                <a:latin typeface="Courier"/>
                <a:sym typeface="Symbol" pitchFamily="18" charset="2"/>
              </a:rPr>
              <a:t> (</a:t>
            </a:r>
            <a:r>
              <a:rPr lang="en-US" altLang="en-US" sz="3200" smtClean="0">
                <a:solidFill>
                  <a:srgbClr val="40458C"/>
                </a:solidFill>
                <a:latin typeface="Courier"/>
                <a:sym typeface="Symbol" pitchFamily="18" charset="2"/>
              </a:rPr>
              <a:t>r+1)%N == f </a:t>
            </a:r>
            <a:r>
              <a:rPr lang="en-US" altLang="en-US" sz="3200" smtClean="0">
                <a:solidFill>
                  <a:srgbClr val="000000"/>
                </a:solidFill>
                <a:latin typeface="Courier"/>
                <a:sym typeface="Symbol" pitchFamily="18" charset="2"/>
              </a:rPr>
              <a:t>then 	</a:t>
            </a:r>
          </a:p>
          <a:p>
            <a:pPr marL="0" indent="0">
              <a:buFont typeface="Arial" pitchFamily="34" charset="0"/>
              <a:buNone/>
            </a:pPr>
            <a:r>
              <a:rPr lang="en-US" altLang="en-US" sz="3200" smtClean="0">
                <a:solidFill>
                  <a:srgbClr val="000000"/>
                </a:solidFill>
                <a:latin typeface="Courier"/>
                <a:sym typeface="Symbol" pitchFamily="18" charset="2"/>
              </a:rPr>
              <a:t>   print “queue overflow”</a:t>
            </a:r>
            <a:endParaRPr lang="en-US" altLang="en-US" sz="3200" smtClean="0">
              <a:solidFill>
                <a:srgbClr val="40458C"/>
              </a:solidFill>
              <a:latin typeface="Courier"/>
              <a:sym typeface="Symbol" pitchFamily="18" charset="2"/>
            </a:endParaRPr>
          </a:p>
          <a:p>
            <a:pPr marL="0" indent="0">
              <a:buFont typeface="Arial" pitchFamily="34" charset="0"/>
              <a:buNone/>
            </a:pPr>
            <a:r>
              <a:rPr lang="en-US" altLang="en-US" sz="3200" smtClean="0">
                <a:solidFill>
                  <a:srgbClr val="000000"/>
                </a:solidFill>
                <a:latin typeface="Courier"/>
                <a:sym typeface="Symbol" pitchFamily="18" charset="2"/>
              </a:rPr>
              <a:t>else </a:t>
            </a:r>
            <a:r>
              <a:rPr lang="en-US" altLang="en-US" sz="3200" smtClean="0">
                <a:latin typeface="Courier"/>
                <a:sym typeface="Symbol" pitchFamily="18" charset="2"/>
              </a:rPr>
              <a:t> </a:t>
            </a:r>
            <a:endParaRPr lang="en-US" altLang="en-US" sz="3200" smtClean="0">
              <a:latin typeface="Courier"/>
            </a:endParaRPr>
          </a:p>
          <a:p>
            <a:pPr marL="0" indent="0">
              <a:buFont typeface="Arial" pitchFamily="34" charset="0"/>
              <a:buNone/>
            </a:pPr>
            <a:r>
              <a:rPr lang="en-US" altLang="en-US" sz="3200" smtClean="0">
                <a:solidFill>
                  <a:srgbClr val="40458C"/>
                </a:solidFill>
                <a:latin typeface="Courier"/>
                <a:sym typeface="Symbol" pitchFamily="18" charset="2"/>
              </a:rPr>
              <a:t>   Q[r]</a:t>
            </a:r>
            <a:r>
              <a:rPr lang="en-US" altLang="en-US" sz="3200" smtClean="0">
                <a:solidFill>
                  <a:schemeClr val="accent2"/>
                </a:solidFill>
                <a:latin typeface="Courier"/>
                <a:sym typeface="Symbol" pitchFamily="18" charset="2"/>
              </a:rPr>
              <a:t> </a:t>
            </a:r>
            <a:r>
              <a:rPr lang="en-US" altLang="en-US" sz="3200" smtClean="0">
                <a:solidFill>
                  <a:srgbClr val="000000"/>
                </a:solidFill>
                <a:latin typeface="Courier"/>
                <a:sym typeface="Symbol" pitchFamily="18" charset="2"/>
              </a:rPr>
              <a:t>=</a:t>
            </a:r>
            <a:r>
              <a:rPr lang="en-US" altLang="en-US" sz="3200" smtClean="0">
                <a:solidFill>
                  <a:schemeClr val="tx2"/>
                </a:solidFill>
                <a:latin typeface="Courier"/>
                <a:sym typeface="Symbol" pitchFamily="18" charset="2"/>
              </a:rPr>
              <a:t> </a:t>
            </a:r>
            <a:r>
              <a:rPr lang="en-US" altLang="en-US" sz="3200" smtClean="0">
                <a:solidFill>
                  <a:srgbClr val="40458C"/>
                </a:solidFill>
                <a:latin typeface="Courier"/>
                <a:sym typeface="Symbol" pitchFamily="18" charset="2"/>
              </a:rPr>
              <a:t>o</a:t>
            </a:r>
          </a:p>
          <a:p>
            <a:pPr marL="0" indent="0">
              <a:buFont typeface="Arial" pitchFamily="34" charset="0"/>
              <a:buNone/>
            </a:pPr>
            <a:r>
              <a:rPr lang="en-US" altLang="en-US" sz="3200" smtClean="0">
                <a:solidFill>
                  <a:srgbClr val="40458C"/>
                </a:solidFill>
                <a:latin typeface="Courier"/>
              </a:rPr>
              <a:t>   r</a:t>
            </a:r>
            <a:r>
              <a:rPr lang="en-US" altLang="en-US" sz="3200" smtClean="0">
                <a:solidFill>
                  <a:schemeClr val="tx2"/>
                </a:solidFill>
                <a:latin typeface="Courier"/>
              </a:rPr>
              <a:t> </a:t>
            </a:r>
            <a:r>
              <a:rPr lang="en-US" altLang="en-US" sz="3200" smtClean="0">
                <a:solidFill>
                  <a:srgbClr val="000000"/>
                </a:solidFill>
                <a:latin typeface="Courier"/>
                <a:sym typeface="Symbol" pitchFamily="18" charset="2"/>
              </a:rPr>
              <a:t>=</a:t>
            </a:r>
            <a:r>
              <a:rPr lang="en-US" altLang="en-US" sz="3200" smtClean="0">
                <a:solidFill>
                  <a:schemeClr val="tx2"/>
                </a:solidFill>
                <a:latin typeface="Courier"/>
                <a:sym typeface="Symbol" pitchFamily="18" charset="2"/>
              </a:rPr>
              <a:t> </a:t>
            </a:r>
            <a:r>
              <a:rPr lang="en-US" altLang="en-US" sz="3200" smtClean="0">
                <a:solidFill>
                  <a:srgbClr val="40458C"/>
                </a:solidFill>
                <a:latin typeface="Courier"/>
              </a:rPr>
              <a:t>(</a:t>
            </a:r>
            <a:r>
              <a:rPr lang="en-US" altLang="en-US" sz="3200" smtClean="0">
                <a:solidFill>
                  <a:srgbClr val="40458C"/>
                </a:solidFill>
                <a:latin typeface="Courier"/>
                <a:sym typeface="Symbol" pitchFamily="18" charset="2"/>
              </a:rPr>
              <a:t>r+1</a:t>
            </a:r>
            <a:r>
              <a:rPr lang="en-US" altLang="en-US" sz="3200" smtClean="0">
                <a:solidFill>
                  <a:srgbClr val="40458C"/>
                </a:solidFill>
                <a:latin typeface="Courier"/>
              </a:rPr>
              <a:t>)</a:t>
            </a:r>
            <a:r>
              <a:rPr lang="en-US" altLang="en-US" sz="3200" smtClean="0">
                <a:solidFill>
                  <a:srgbClr val="40458C"/>
                </a:solidFill>
                <a:latin typeface="Courier"/>
                <a:sym typeface="Symbol" pitchFamily="18" charset="2"/>
              </a:rPr>
              <a:t>%N</a:t>
            </a:r>
            <a:endParaRPr lang="en-IN" sz="3200" smtClean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317500" y="600075"/>
            <a:ext cx="7391400" cy="609600"/>
          </a:xfrm>
        </p:spPr>
        <p:txBody>
          <a:bodyPr/>
          <a:lstStyle/>
          <a:p>
            <a:r>
              <a:rPr lang="en-IN" altLang="en-US" sz="3600" b="1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DEQUEUE</a:t>
            </a:r>
          </a:p>
        </p:txBody>
      </p:sp>
      <p:sp>
        <p:nvSpPr>
          <p:cNvPr id="5" name="Date Placeholder 4">
            <a:extLst>
              <a:ext uri="{FF2B5EF4-FFF2-40B4-BE49-F238E27FC236}"/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EA0760D-3FD3-4E8A-8FA4-0AC2B08A6CDA}" type="datetime4">
              <a:rPr lang="en-IN" smtClean="0"/>
              <a:pPr>
                <a:defRPr/>
              </a:pPr>
              <a:t>27 February 2022</a:t>
            </a:fld>
            <a:endParaRPr lang="en-US" dirty="0"/>
          </a:p>
        </p:txBody>
      </p:sp>
      <p:sp>
        <p:nvSpPr>
          <p:cNvPr id="9220" name="Text Box 4"/>
          <p:cNvSpPr>
            <a:spLocks noGrp="1" noChangeArrowheads="1"/>
          </p:cNvSpPr>
          <p:nvPr>
            <p:ph sz="half" idx="1"/>
          </p:nvPr>
        </p:nvSpPr>
        <p:spPr>
          <a:xfrm>
            <a:off x="457200" y="1295400"/>
            <a:ext cx="7251700" cy="4056063"/>
          </a:xfrm>
        </p:spPr>
        <p:txBody>
          <a:bodyPr/>
          <a:lstStyle/>
          <a:p>
            <a:pPr marL="0" indent="0">
              <a:buFont typeface="Arial" pitchFamily="34" charset="0"/>
              <a:buNone/>
            </a:pPr>
            <a:r>
              <a:rPr lang="en-US" altLang="en-US" smtClean="0">
                <a:solidFill>
                  <a:srgbClr val="000000"/>
                </a:solidFill>
                <a:latin typeface="Courier"/>
              </a:rPr>
              <a:t>Algorithm dequeue()</a:t>
            </a:r>
          </a:p>
          <a:p>
            <a:pPr marL="0" indent="0">
              <a:buFont typeface="Arial" pitchFamily="34" charset="0"/>
              <a:buNone/>
            </a:pPr>
            <a:r>
              <a:rPr lang="en-US" altLang="en-US" smtClean="0">
                <a:solidFill>
                  <a:srgbClr val="000000"/>
                </a:solidFill>
                <a:latin typeface="Courier"/>
                <a:sym typeface="Symbol" pitchFamily="18" charset="2"/>
              </a:rPr>
              <a:t>  if </a:t>
            </a:r>
            <a:r>
              <a:rPr lang="en-US" altLang="en-US" smtClean="0">
                <a:solidFill>
                  <a:srgbClr val="000000"/>
                </a:solidFill>
                <a:latin typeface="Courier"/>
              </a:rPr>
              <a:t>f==-1 </a:t>
            </a:r>
            <a:r>
              <a:rPr lang="en-US" altLang="en-US" smtClean="0">
                <a:solidFill>
                  <a:srgbClr val="000000"/>
                </a:solidFill>
                <a:latin typeface="Courier"/>
                <a:sym typeface="Symbol" pitchFamily="18" charset="2"/>
              </a:rPr>
              <a:t>then</a:t>
            </a:r>
          </a:p>
          <a:p>
            <a:pPr marL="0" indent="0">
              <a:buFont typeface="Arial" pitchFamily="34" charset="0"/>
              <a:buNone/>
            </a:pPr>
            <a:r>
              <a:rPr lang="en-US" altLang="en-US" smtClean="0">
                <a:solidFill>
                  <a:srgbClr val="000000"/>
                </a:solidFill>
                <a:latin typeface="Courier"/>
                <a:sym typeface="Symbol" pitchFamily="18" charset="2"/>
              </a:rPr>
              <a:t>	 print “queue underflow”</a:t>
            </a:r>
          </a:p>
          <a:p>
            <a:pPr marL="0" indent="0">
              <a:buFont typeface="Arial" pitchFamily="34" charset="0"/>
              <a:buNone/>
            </a:pPr>
            <a:r>
              <a:rPr lang="en-US" altLang="en-US" smtClean="0">
                <a:solidFill>
                  <a:srgbClr val="000000"/>
                </a:solidFill>
                <a:latin typeface="Courier"/>
                <a:sym typeface="Symbol" pitchFamily="18" charset="2"/>
              </a:rPr>
              <a:t>  else</a:t>
            </a:r>
          </a:p>
          <a:p>
            <a:pPr marL="0" indent="0">
              <a:buFont typeface="Arial" pitchFamily="34" charset="0"/>
              <a:buNone/>
            </a:pPr>
            <a:r>
              <a:rPr lang="en-US" altLang="en-US" smtClean="0">
                <a:solidFill>
                  <a:srgbClr val="000000"/>
                </a:solidFill>
                <a:latin typeface="Courier"/>
                <a:sym typeface="Symbol" pitchFamily="18" charset="2"/>
              </a:rPr>
              <a:t>    </a:t>
            </a:r>
            <a:r>
              <a:rPr lang="en-US" altLang="en-US" smtClean="0">
                <a:solidFill>
                  <a:srgbClr val="000000"/>
                </a:solidFill>
                <a:latin typeface="Courier"/>
              </a:rPr>
              <a:t>o </a:t>
            </a:r>
            <a:r>
              <a:rPr lang="en-US" altLang="en-US" smtClean="0">
                <a:solidFill>
                  <a:srgbClr val="000000"/>
                </a:solidFill>
                <a:latin typeface="Courier"/>
                <a:sym typeface="Symbol" pitchFamily="18" charset="2"/>
              </a:rPr>
              <a:t>= Q[f]</a:t>
            </a:r>
            <a:endParaRPr lang="en-US" altLang="en-US" smtClean="0">
              <a:solidFill>
                <a:srgbClr val="000000"/>
              </a:solidFill>
              <a:latin typeface="Courier"/>
            </a:endParaRPr>
          </a:p>
          <a:p>
            <a:pPr marL="0" indent="0">
              <a:buFont typeface="Arial" pitchFamily="34" charset="0"/>
              <a:buNone/>
            </a:pPr>
            <a:r>
              <a:rPr lang="en-US" altLang="en-US" smtClean="0">
                <a:solidFill>
                  <a:srgbClr val="000000"/>
                </a:solidFill>
                <a:latin typeface="Courier"/>
                <a:sym typeface="Symbol" pitchFamily="18" charset="2"/>
              </a:rPr>
              <a:t>    </a:t>
            </a:r>
            <a:r>
              <a:rPr lang="en-US" altLang="en-US" smtClean="0">
                <a:solidFill>
                  <a:srgbClr val="000000"/>
                </a:solidFill>
                <a:latin typeface="Courier"/>
              </a:rPr>
              <a:t>f </a:t>
            </a:r>
            <a:r>
              <a:rPr lang="en-US" altLang="en-US" smtClean="0">
                <a:solidFill>
                  <a:srgbClr val="000000"/>
                </a:solidFill>
                <a:latin typeface="Courier"/>
                <a:sym typeface="Symbol" pitchFamily="18" charset="2"/>
              </a:rPr>
              <a:t>= </a:t>
            </a:r>
            <a:r>
              <a:rPr lang="en-US" altLang="en-US" smtClean="0">
                <a:solidFill>
                  <a:srgbClr val="000000"/>
                </a:solidFill>
                <a:latin typeface="Courier"/>
              </a:rPr>
              <a:t>(</a:t>
            </a:r>
            <a:r>
              <a:rPr lang="en-US" altLang="en-US" smtClean="0">
                <a:solidFill>
                  <a:srgbClr val="000000"/>
                </a:solidFill>
                <a:latin typeface="Courier"/>
                <a:sym typeface="Symbol" pitchFamily="18" charset="2"/>
              </a:rPr>
              <a:t>f+1</a:t>
            </a:r>
            <a:r>
              <a:rPr lang="en-US" altLang="en-US" smtClean="0">
                <a:solidFill>
                  <a:srgbClr val="000000"/>
                </a:solidFill>
                <a:latin typeface="Courier"/>
              </a:rPr>
              <a:t>)</a:t>
            </a:r>
            <a:r>
              <a:rPr lang="en-US" altLang="en-US" smtClean="0">
                <a:solidFill>
                  <a:srgbClr val="000000"/>
                </a:solidFill>
                <a:latin typeface="Courier"/>
                <a:sym typeface="Symbol" pitchFamily="18" charset="2"/>
              </a:rPr>
              <a:t>%N</a:t>
            </a:r>
          </a:p>
          <a:p>
            <a:pPr marL="0" indent="0">
              <a:buFont typeface="Arial" pitchFamily="34" charset="0"/>
              <a:buNone/>
            </a:pPr>
            <a:r>
              <a:rPr lang="en-US" altLang="en-US" smtClean="0">
                <a:solidFill>
                  <a:srgbClr val="000000"/>
                </a:solidFill>
                <a:latin typeface="Courier"/>
                <a:sym typeface="Symbol" pitchFamily="18" charset="2"/>
              </a:rPr>
              <a:t>    return o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3600" b="1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DISPLAY</a:t>
            </a:r>
          </a:p>
        </p:txBody>
      </p:sp>
      <p:sp>
        <p:nvSpPr>
          <p:cNvPr id="5" name="Date Placeholder 4">
            <a:extLst>
              <a:ext uri="{FF2B5EF4-FFF2-40B4-BE49-F238E27FC236}"/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EA0760D-3FD3-4E8A-8FA4-0AC2B08A6CDA}" type="datetime4">
              <a:rPr lang="en-IN" smtClean="0"/>
              <a:pPr>
                <a:defRPr/>
              </a:pPr>
              <a:t>27 February 2022</a:t>
            </a:fld>
            <a:endParaRPr lang="en-US" dirty="0"/>
          </a:p>
        </p:txBody>
      </p:sp>
      <p:sp>
        <p:nvSpPr>
          <p:cNvPr id="10244" name="Text Box 4"/>
          <p:cNvSpPr>
            <a:spLocks noGrp="1" noChangeArrowheads="1"/>
          </p:cNvSpPr>
          <p:nvPr>
            <p:ph sz="half" idx="1"/>
          </p:nvPr>
        </p:nvSpPr>
        <p:spPr>
          <a:xfrm>
            <a:off x="341313" y="1143000"/>
            <a:ext cx="7251700" cy="4056063"/>
          </a:xfrm>
        </p:spPr>
        <p:txBody>
          <a:bodyPr/>
          <a:lstStyle/>
          <a:p>
            <a:pPr marL="0" indent="0">
              <a:buFont typeface="Arial" pitchFamily="34" charset="0"/>
              <a:buNone/>
            </a:pPr>
            <a:r>
              <a:rPr lang="en-US" altLang="en-US" smtClean="0">
                <a:solidFill>
                  <a:srgbClr val="000000"/>
                </a:solidFill>
                <a:latin typeface="Courier"/>
              </a:rPr>
              <a:t>Algorithm display()</a:t>
            </a:r>
          </a:p>
          <a:p>
            <a:pPr marL="0" indent="0">
              <a:buFont typeface="Arial" pitchFamily="34" charset="0"/>
              <a:buNone/>
            </a:pPr>
            <a:r>
              <a:rPr lang="en-US" altLang="en-US" smtClean="0">
                <a:solidFill>
                  <a:srgbClr val="000000"/>
                </a:solidFill>
                <a:latin typeface="Courier"/>
                <a:sym typeface="Symbol" pitchFamily="18" charset="2"/>
              </a:rPr>
              <a:t>  if </a:t>
            </a:r>
            <a:r>
              <a:rPr lang="en-US" altLang="en-US" smtClean="0">
                <a:solidFill>
                  <a:srgbClr val="000000"/>
                </a:solidFill>
                <a:latin typeface="Courier"/>
              </a:rPr>
              <a:t>f==-1 </a:t>
            </a:r>
            <a:r>
              <a:rPr lang="en-US" altLang="en-US" smtClean="0">
                <a:solidFill>
                  <a:srgbClr val="000000"/>
                </a:solidFill>
                <a:latin typeface="Courier"/>
                <a:sym typeface="Symbol" pitchFamily="18" charset="2"/>
              </a:rPr>
              <a:t>then</a:t>
            </a:r>
          </a:p>
          <a:p>
            <a:pPr marL="0" indent="0">
              <a:buFont typeface="Arial" pitchFamily="34" charset="0"/>
              <a:buNone/>
            </a:pPr>
            <a:r>
              <a:rPr lang="en-US" altLang="en-US" smtClean="0">
                <a:solidFill>
                  <a:srgbClr val="000000"/>
                </a:solidFill>
                <a:latin typeface="Courier"/>
                <a:sym typeface="Symbol" pitchFamily="18" charset="2"/>
              </a:rPr>
              <a:t>	 print “queue empty”</a:t>
            </a:r>
          </a:p>
          <a:p>
            <a:pPr marL="0" indent="0">
              <a:buFont typeface="Arial" pitchFamily="34" charset="0"/>
              <a:buNone/>
            </a:pPr>
            <a:r>
              <a:rPr lang="en-US" altLang="en-US" smtClean="0">
                <a:solidFill>
                  <a:srgbClr val="000000"/>
                </a:solidFill>
                <a:latin typeface="Courier"/>
                <a:sym typeface="Symbol" pitchFamily="18" charset="2"/>
              </a:rPr>
              <a:t>  else</a:t>
            </a:r>
          </a:p>
          <a:p>
            <a:pPr marL="0" indent="0">
              <a:buFont typeface="Arial" pitchFamily="34" charset="0"/>
              <a:buNone/>
            </a:pPr>
            <a:r>
              <a:rPr lang="en-US" altLang="en-US" smtClean="0">
                <a:solidFill>
                  <a:srgbClr val="000000"/>
                </a:solidFill>
                <a:latin typeface="Courier"/>
                <a:sym typeface="Symbol" pitchFamily="18" charset="2"/>
              </a:rPr>
              <a:t>    for i = f to r </a:t>
            </a:r>
          </a:p>
          <a:p>
            <a:pPr marL="0" indent="0">
              <a:buFont typeface="Arial" pitchFamily="34" charset="0"/>
              <a:buNone/>
            </a:pPr>
            <a:r>
              <a:rPr lang="en-US" altLang="en-US" smtClean="0">
                <a:solidFill>
                  <a:srgbClr val="000000"/>
                </a:solidFill>
                <a:latin typeface="Courier"/>
                <a:sym typeface="Symbol" pitchFamily="18" charset="2"/>
              </a:rPr>
              <a:t>         print Q[i]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1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54638" y="4683125"/>
            <a:ext cx="1676400" cy="153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7" name="Picture 10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62550" y="2763838"/>
            <a:ext cx="1714500" cy="151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8" name="Picture 4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047750" y="4845050"/>
            <a:ext cx="1609725" cy="148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9" name="Picture 6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264150" y="1092200"/>
            <a:ext cx="1466850" cy="151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0" name="Picture 2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008063" y="2954338"/>
            <a:ext cx="1600200" cy="147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71" name="Text Box 1"/>
          <p:cNvSpPr txBox="1">
            <a:spLocks noChangeArrowheads="1"/>
          </p:cNvSpPr>
          <p:nvPr/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pPr defTabSz="457200">
              <a:buClr>
                <a:srgbClr val="898989"/>
              </a:buClr>
              <a:buSzPct val="100000"/>
              <a:buFont typeface="Calibri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z="1200">
                <a:solidFill>
                  <a:srgbClr val="898989"/>
                </a:solidFill>
                <a:latin typeface="Calibri" pitchFamily="34" charset="0"/>
              </a:rPr>
              <a:t>09/10/08</a:t>
            </a:r>
          </a:p>
        </p:txBody>
      </p:sp>
      <p:sp>
        <p:nvSpPr>
          <p:cNvPr id="11272" name="Text Box 2"/>
          <p:cNvSpPr txBox="1">
            <a:spLocks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pPr algn="ctr" defTabSz="457200">
              <a:buClr>
                <a:srgbClr val="898989"/>
              </a:buClr>
              <a:buSzPct val="100000"/>
              <a:buFont typeface="Calibri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en-US" sz="120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11273" name="Text Box 3"/>
          <p:cNvSpPr txBox="1">
            <a:spLocks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pPr algn="r" defTabSz="457200">
              <a:buClr>
                <a:srgbClr val="898989"/>
              </a:buClr>
              <a:buSzPct val="100000"/>
              <a:buFont typeface="Calibri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C57975B7-E957-4CFC-9230-464C6D97249B}" type="slidenum">
              <a:rPr lang="en-GB" altLang="en-US" sz="1200">
                <a:solidFill>
                  <a:srgbClr val="898989"/>
                </a:solidFill>
                <a:latin typeface="Calibri" pitchFamily="34" charset="0"/>
              </a:rPr>
              <a:pPr algn="r" defTabSz="457200">
                <a:buClr>
                  <a:srgbClr val="898989"/>
                </a:buClr>
                <a:buSzPct val="100000"/>
                <a:buFont typeface="Calibri" pitchFamily="34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9</a:t>
            </a:fld>
            <a:endParaRPr lang="en-GB" altLang="en-US" sz="120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11274" name="Text Box 4"/>
          <p:cNvSpPr txBox="1">
            <a:spLocks noChangeArrowheads="1"/>
          </p:cNvSpPr>
          <p:nvPr/>
        </p:nvSpPr>
        <p:spPr bwMode="auto">
          <a:xfrm>
            <a:off x="304800" y="166688"/>
            <a:ext cx="85344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defTabSz="457200">
              <a:buClr>
                <a:srgbClr val="000000"/>
              </a:buClr>
              <a:buSzPct val="100000"/>
              <a:buFont typeface="Arial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z="1800">
                <a:solidFill>
                  <a:srgbClr val="000000"/>
                </a:solidFill>
                <a:latin typeface="Arial" pitchFamily="34" charset="0"/>
              </a:rPr>
              <a:t>Example: Consider the following circular queue with N = 5.</a:t>
            </a:r>
          </a:p>
        </p:txBody>
      </p:sp>
      <p:pic>
        <p:nvPicPr>
          <p:cNvPr id="11275" name="Picture 5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995363" y="990600"/>
            <a:ext cx="1581150" cy="148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76" name="Text Box 6"/>
          <p:cNvSpPr txBox="1">
            <a:spLocks noChangeArrowheads="1"/>
          </p:cNvSpPr>
          <p:nvPr/>
        </p:nvSpPr>
        <p:spPr bwMode="auto">
          <a:xfrm>
            <a:off x="366713" y="574675"/>
            <a:ext cx="3519487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defTabSz="457200">
              <a:buClr>
                <a:srgbClr val="000000"/>
              </a:buClr>
              <a:buSzPct val="100000"/>
              <a:buFont typeface="Arial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z="1800">
                <a:solidFill>
                  <a:srgbClr val="000000"/>
                </a:solidFill>
                <a:latin typeface="Arial" pitchFamily="34" charset="0"/>
              </a:rPr>
              <a:t>1. Initially, Rear = -1, Front = -1.</a:t>
            </a:r>
          </a:p>
        </p:txBody>
      </p:sp>
      <p:sp>
        <p:nvSpPr>
          <p:cNvPr id="11277" name="Text Box 7"/>
          <p:cNvSpPr txBox="1">
            <a:spLocks noChangeArrowheads="1"/>
          </p:cNvSpPr>
          <p:nvPr/>
        </p:nvSpPr>
        <p:spPr bwMode="auto">
          <a:xfrm>
            <a:off x="354013" y="2500313"/>
            <a:ext cx="3505200" cy="64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defTabSz="457200">
              <a:buClr>
                <a:srgbClr val="000000"/>
              </a:buClr>
              <a:buSzPct val="100000"/>
              <a:buFont typeface="Arial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z="1800">
                <a:solidFill>
                  <a:srgbClr val="000000"/>
                </a:solidFill>
                <a:latin typeface="Arial" pitchFamily="34" charset="0"/>
              </a:rPr>
              <a:t>2. Enqueue 10, Rear = 0, Front = 0.</a:t>
            </a:r>
          </a:p>
        </p:txBody>
      </p:sp>
      <p:sp>
        <p:nvSpPr>
          <p:cNvPr id="11278" name="Text Box 9"/>
          <p:cNvSpPr txBox="1">
            <a:spLocks noChangeArrowheads="1"/>
          </p:cNvSpPr>
          <p:nvPr/>
        </p:nvSpPr>
        <p:spPr bwMode="auto">
          <a:xfrm>
            <a:off x="381000" y="4314825"/>
            <a:ext cx="3505200" cy="64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defTabSz="457200">
              <a:buClr>
                <a:srgbClr val="000000"/>
              </a:buClr>
              <a:buSzPct val="100000"/>
              <a:buFont typeface="Arial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z="1800">
                <a:solidFill>
                  <a:srgbClr val="000000"/>
                </a:solidFill>
                <a:latin typeface="Arial" pitchFamily="34" charset="0"/>
              </a:rPr>
              <a:t>3. Enqueue 50, Rear = 1, Front = 0.</a:t>
            </a:r>
          </a:p>
        </p:txBody>
      </p:sp>
      <p:sp>
        <p:nvSpPr>
          <p:cNvPr id="11279" name="Text Box 11"/>
          <p:cNvSpPr txBox="1">
            <a:spLocks noChangeArrowheads="1"/>
          </p:cNvSpPr>
          <p:nvPr/>
        </p:nvSpPr>
        <p:spPr bwMode="auto">
          <a:xfrm>
            <a:off x="4405313" y="603250"/>
            <a:ext cx="390048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defTabSz="457200">
              <a:buClr>
                <a:srgbClr val="000000"/>
              </a:buClr>
              <a:buSzPct val="100000"/>
              <a:buFont typeface="Arial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z="1800">
                <a:solidFill>
                  <a:srgbClr val="000000"/>
                </a:solidFill>
                <a:latin typeface="Arial" pitchFamily="34" charset="0"/>
              </a:rPr>
              <a:t>4. Enqueue 20, Rear = 2, Front = 0.</a:t>
            </a:r>
          </a:p>
        </p:txBody>
      </p:sp>
      <p:sp>
        <p:nvSpPr>
          <p:cNvPr id="11280" name="Text Box 13"/>
          <p:cNvSpPr txBox="1">
            <a:spLocks noChangeArrowheads="1"/>
          </p:cNvSpPr>
          <p:nvPr/>
        </p:nvSpPr>
        <p:spPr bwMode="auto">
          <a:xfrm>
            <a:off x="4343400" y="2514600"/>
            <a:ext cx="3657600" cy="64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defTabSz="457200">
              <a:buClr>
                <a:srgbClr val="000000"/>
              </a:buClr>
              <a:buSzPct val="100000"/>
              <a:buFont typeface="Arial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z="1800">
                <a:solidFill>
                  <a:srgbClr val="000000"/>
                </a:solidFill>
                <a:latin typeface="Arial" pitchFamily="34" charset="0"/>
              </a:rPr>
              <a:t>5. Enqueue 70, Rear = 3, Front = 0.</a:t>
            </a:r>
          </a:p>
        </p:txBody>
      </p:sp>
      <p:sp>
        <p:nvSpPr>
          <p:cNvPr id="11281" name="Text Box 15"/>
          <p:cNvSpPr txBox="1">
            <a:spLocks noChangeArrowheads="1"/>
          </p:cNvSpPr>
          <p:nvPr/>
        </p:nvSpPr>
        <p:spPr bwMode="auto">
          <a:xfrm>
            <a:off x="4419600" y="4267200"/>
            <a:ext cx="3886200" cy="64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defTabSz="457200">
              <a:buClr>
                <a:srgbClr val="000000"/>
              </a:buClr>
              <a:buSzPct val="100000"/>
              <a:buFont typeface="Arial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z="1800">
                <a:solidFill>
                  <a:srgbClr val="000000"/>
                </a:solidFill>
                <a:latin typeface="Arial" pitchFamily="34" charset="0"/>
              </a:rPr>
              <a:t>6. Dequeue front, Rear = 3, Front = 1.</a:t>
            </a:r>
          </a:p>
        </p:txBody>
      </p:sp>
      <p:sp>
        <p:nvSpPr>
          <p:cNvPr id="11282" name="Text Box 17"/>
          <p:cNvSpPr txBox="1">
            <a:spLocks noChangeArrowheads="1"/>
          </p:cNvSpPr>
          <p:nvPr/>
        </p:nvSpPr>
        <p:spPr bwMode="auto">
          <a:xfrm>
            <a:off x="692150" y="2825750"/>
            <a:ext cx="7620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defTabSz="457200">
              <a:buClr>
                <a:srgbClr val="FF0000"/>
              </a:buClr>
              <a:buSzPct val="100000"/>
              <a:buFont typeface="Arial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z="1200">
                <a:solidFill>
                  <a:srgbClr val="FF0000"/>
                </a:solidFill>
                <a:latin typeface="Arial" pitchFamily="34" charset="0"/>
              </a:rPr>
              <a:t>Rear</a:t>
            </a:r>
          </a:p>
        </p:txBody>
      </p:sp>
      <p:sp>
        <p:nvSpPr>
          <p:cNvPr id="11283" name="Text Box 18"/>
          <p:cNvSpPr txBox="1">
            <a:spLocks noChangeArrowheads="1"/>
          </p:cNvSpPr>
          <p:nvPr/>
        </p:nvSpPr>
        <p:spPr bwMode="auto">
          <a:xfrm>
            <a:off x="2438400" y="4724400"/>
            <a:ext cx="7620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defTabSz="457200">
              <a:buClr>
                <a:srgbClr val="FF0000"/>
              </a:buClr>
              <a:buSzPct val="100000"/>
              <a:buFont typeface="Arial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z="1200">
                <a:solidFill>
                  <a:srgbClr val="FF0000"/>
                </a:solidFill>
                <a:latin typeface="Arial" pitchFamily="34" charset="0"/>
              </a:rPr>
              <a:t>Rear</a:t>
            </a:r>
          </a:p>
        </p:txBody>
      </p:sp>
      <p:sp>
        <p:nvSpPr>
          <p:cNvPr id="11284" name="Text Box 19"/>
          <p:cNvSpPr txBox="1">
            <a:spLocks noChangeArrowheads="1"/>
          </p:cNvSpPr>
          <p:nvPr/>
        </p:nvSpPr>
        <p:spPr bwMode="auto">
          <a:xfrm>
            <a:off x="6705600" y="1814513"/>
            <a:ext cx="7620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defTabSz="457200">
              <a:buClr>
                <a:srgbClr val="FF0000"/>
              </a:buClr>
              <a:buSzPct val="100000"/>
              <a:buFont typeface="Arial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z="1200">
                <a:solidFill>
                  <a:srgbClr val="FF0000"/>
                </a:solidFill>
                <a:latin typeface="Arial" pitchFamily="34" charset="0"/>
              </a:rPr>
              <a:t>Rear</a:t>
            </a:r>
          </a:p>
        </p:txBody>
      </p:sp>
      <p:sp>
        <p:nvSpPr>
          <p:cNvPr id="11285" name="Text Box 20"/>
          <p:cNvSpPr txBox="1">
            <a:spLocks noChangeArrowheads="1"/>
          </p:cNvSpPr>
          <p:nvPr/>
        </p:nvSpPr>
        <p:spPr bwMode="auto">
          <a:xfrm>
            <a:off x="5430838" y="4100513"/>
            <a:ext cx="7620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defTabSz="457200">
              <a:buClr>
                <a:srgbClr val="FF0000"/>
              </a:buClr>
              <a:buSzPct val="100000"/>
              <a:buFont typeface="Arial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z="1200">
                <a:solidFill>
                  <a:srgbClr val="FF0000"/>
                </a:solidFill>
                <a:latin typeface="Arial" pitchFamily="34" charset="0"/>
              </a:rPr>
              <a:t>Rear</a:t>
            </a:r>
          </a:p>
        </p:txBody>
      </p:sp>
      <p:sp>
        <p:nvSpPr>
          <p:cNvPr id="11286" name="Text Box 21"/>
          <p:cNvSpPr txBox="1">
            <a:spLocks noChangeArrowheads="1"/>
          </p:cNvSpPr>
          <p:nvPr/>
        </p:nvSpPr>
        <p:spPr bwMode="auto">
          <a:xfrm>
            <a:off x="5486400" y="5895975"/>
            <a:ext cx="7620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defTabSz="457200">
              <a:buClr>
                <a:srgbClr val="FF0000"/>
              </a:buClr>
              <a:buSzPct val="100000"/>
              <a:buFont typeface="Arial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z="1200">
                <a:solidFill>
                  <a:srgbClr val="FF0000"/>
                </a:solidFill>
                <a:latin typeface="Arial" pitchFamily="34" charset="0"/>
              </a:rPr>
              <a:t>Rear</a:t>
            </a:r>
          </a:p>
        </p:txBody>
      </p:sp>
      <p:sp>
        <p:nvSpPr>
          <p:cNvPr id="11287" name="Text Box 22"/>
          <p:cNvSpPr txBox="1">
            <a:spLocks noChangeArrowheads="1"/>
          </p:cNvSpPr>
          <p:nvPr/>
        </p:nvSpPr>
        <p:spPr bwMode="auto">
          <a:xfrm>
            <a:off x="685800" y="3013075"/>
            <a:ext cx="7620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defTabSz="457200">
              <a:buClr>
                <a:srgbClr val="FF0000"/>
              </a:buClr>
              <a:buSzPct val="100000"/>
              <a:buFont typeface="Arial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z="1200">
                <a:solidFill>
                  <a:srgbClr val="FF0000"/>
                </a:solidFill>
                <a:latin typeface="Arial" pitchFamily="34" charset="0"/>
              </a:rPr>
              <a:t>Front</a:t>
            </a:r>
          </a:p>
        </p:txBody>
      </p:sp>
      <p:sp>
        <p:nvSpPr>
          <p:cNvPr id="11288" name="Text Box 23"/>
          <p:cNvSpPr txBox="1">
            <a:spLocks noChangeArrowheads="1"/>
          </p:cNvSpPr>
          <p:nvPr/>
        </p:nvSpPr>
        <p:spPr bwMode="auto">
          <a:xfrm>
            <a:off x="838200" y="4676775"/>
            <a:ext cx="7620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defTabSz="457200">
              <a:buClr>
                <a:srgbClr val="FF0000"/>
              </a:buClr>
              <a:buSzPct val="100000"/>
              <a:buFont typeface="Arial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z="1200">
                <a:solidFill>
                  <a:srgbClr val="FF0000"/>
                </a:solidFill>
                <a:latin typeface="Arial" pitchFamily="34" charset="0"/>
              </a:rPr>
              <a:t>Front</a:t>
            </a:r>
          </a:p>
        </p:txBody>
      </p:sp>
      <p:sp>
        <p:nvSpPr>
          <p:cNvPr id="11289" name="Text Box 24"/>
          <p:cNvSpPr txBox="1">
            <a:spLocks noChangeArrowheads="1"/>
          </p:cNvSpPr>
          <p:nvPr/>
        </p:nvSpPr>
        <p:spPr bwMode="auto">
          <a:xfrm>
            <a:off x="4841875" y="976313"/>
            <a:ext cx="7620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defTabSz="457200">
              <a:buClr>
                <a:srgbClr val="FF0000"/>
              </a:buClr>
              <a:buSzPct val="100000"/>
              <a:buFont typeface="Arial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z="1200">
                <a:solidFill>
                  <a:srgbClr val="FF0000"/>
                </a:solidFill>
                <a:latin typeface="Arial" pitchFamily="34" charset="0"/>
              </a:rPr>
              <a:t>Front</a:t>
            </a:r>
          </a:p>
        </p:txBody>
      </p:sp>
      <p:sp>
        <p:nvSpPr>
          <p:cNvPr id="11290" name="Text Box 25"/>
          <p:cNvSpPr txBox="1">
            <a:spLocks noChangeArrowheads="1"/>
          </p:cNvSpPr>
          <p:nvPr/>
        </p:nvSpPr>
        <p:spPr bwMode="auto">
          <a:xfrm>
            <a:off x="4953000" y="2881313"/>
            <a:ext cx="7620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defTabSz="457200">
              <a:buClr>
                <a:srgbClr val="FF0000"/>
              </a:buClr>
              <a:buSzPct val="100000"/>
              <a:buFont typeface="Arial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z="1200">
                <a:solidFill>
                  <a:srgbClr val="FF0000"/>
                </a:solidFill>
                <a:latin typeface="Arial" pitchFamily="34" charset="0"/>
              </a:rPr>
              <a:t>Front</a:t>
            </a:r>
          </a:p>
        </p:txBody>
      </p:sp>
      <p:sp>
        <p:nvSpPr>
          <p:cNvPr id="11291" name="Text Box 26"/>
          <p:cNvSpPr txBox="1">
            <a:spLocks noChangeArrowheads="1"/>
          </p:cNvSpPr>
          <p:nvPr/>
        </p:nvSpPr>
        <p:spPr bwMode="auto">
          <a:xfrm>
            <a:off x="6629400" y="4654550"/>
            <a:ext cx="7620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defTabSz="457200">
              <a:buClr>
                <a:srgbClr val="FF0000"/>
              </a:buClr>
              <a:buSzPct val="100000"/>
              <a:buFont typeface="Arial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z="1200">
                <a:solidFill>
                  <a:srgbClr val="FF0000"/>
                </a:solidFill>
                <a:latin typeface="Arial" pitchFamily="34" charset="0"/>
              </a:rPr>
              <a:t>Front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klu">
  <a:themeElements>
    <a:clrScheme name="Custom 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0000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"/>
        <a:cs typeface="HG Mincho Light J"/>
      </a:majorFont>
      <a:minorFont>
        <a:latin typeface="Calibri"/>
        <a:ea typeface=""/>
        <a:cs typeface="HG Mincho Light J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24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panose="020B0604020202020204" pitchFamily="34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24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panose="020B0604020202020204" pitchFamily="34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434</Words>
  <Application>Microsoft Office PowerPoint</Application>
  <PresentationFormat>On-screen Show (4:3)</PresentationFormat>
  <Paragraphs>114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Times New Roman</vt:lpstr>
      <vt:lpstr>Arial</vt:lpstr>
      <vt:lpstr>Calibri</vt:lpstr>
      <vt:lpstr>HG Mincho Light J</vt:lpstr>
      <vt:lpstr>Luxi Sans</vt:lpstr>
      <vt:lpstr>Wingdings</vt:lpstr>
      <vt:lpstr>Courier</vt:lpstr>
      <vt:lpstr>Symbol</vt:lpstr>
      <vt:lpstr>klu</vt:lpstr>
      <vt:lpstr>Office Theme</vt:lpstr>
      <vt:lpstr>CIRCULAR QUEUE</vt:lpstr>
      <vt:lpstr>Session Outcomes</vt:lpstr>
      <vt:lpstr>Why Circular Queue?</vt:lpstr>
      <vt:lpstr>Circular Queue</vt:lpstr>
      <vt:lpstr>OPERATIONS OF CIRCULAR QUEUE</vt:lpstr>
      <vt:lpstr>Enqueue </vt:lpstr>
      <vt:lpstr>DEQUEUE</vt:lpstr>
      <vt:lpstr>DISPLAY</vt:lpstr>
      <vt:lpstr>Slide 9</vt:lpstr>
      <vt:lpstr>Slide 10</vt:lpstr>
      <vt:lpstr>PRACTICE PROBLEMS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CIRCULAR QUEUE</dc:title>
  <dc:creator>PRADEEP RAJ SAVARAPU</dc:creator>
  <cp:lastModifiedBy>sunithavvit@gmail.com</cp:lastModifiedBy>
  <cp:revision>12</cp:revision>
  <dcterms:created xsi:type="dcterms:W3CDTF">2021-01-22T07:32:47Z</dcterms:created>
  <dcterms:modified xsi:type="dcterms:W3CDTF">2022-02-27T15:18:55Z</dcterms:modified>
</cp:coreProperties>
</file>