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46" r:id="rId2"/>
    <p:sldId id="445" r:id="rId3"/>
    <p:sldId id="447" r:id="rId4"/>
    <p:sldId id="448" r:id="rId5"/>
    <p:sldId id="435" r:id="rId6"/>
    <p:sldId id="436" r:id="rId7"/>
    <p:sldId id="443" r:id="rId8"/>
    <p:sldId id="438" r:id="rId9"/>
    <p:sldId id="439" r:id="rId10"/>
    <p:sldId id="437" r:id="rId11"/>
    <p:sldId id="440" r:id="rId12"/>
    <p:sldId id="441" r:id="rId13"/>
    <p:sldId id="444" r:id="rId14"/>
    <p:sldId id="44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694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7B9AB-C3E6-445D-BB0E-48773BFE17EE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6F04-5A60-4BDE-B326-620A637A51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6171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D1833-DBF1-4A6E-89E9-C5C3126ECD23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1A9CE-2B23-4363-8B4D-E907AE7BFBBA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1F9C6-F9E3-48EC-A46F-386AB7F16A7A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1CC35-64E9-46C0-B8AF-C82E36ABAACD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70BAF-7344-4298-8AA2-6FC4E687F794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53C2B-4CBE-496A-820A-EA384DB20BAA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7825-4FB1-4ECF-9F45-AB2CBFDF5F9C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D270E-2809-48FB-BB7B-4C459913E947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D7C3-E0D5-4331-9041-705F38BB4E24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F1926-7A84-4033-A6D0-5C9C8805A830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DD7E8-4DD4-45DE-B869-3DF08E0338B5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744352-44CE-44D2-82ED-AA5F464BD43D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For suggestions or queries contact  drkrk@kluniversity.in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QUEUE DATA STRUCTURE</a:t>
            </a:r>
            <a:endParaRPr lang="en-IN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57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Operation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1535403" y="1347060"/>
            <a:ext cx="6160797" cy="266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dequeue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Queue *Q)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{ 	if (</a:t>
            </a:r>
            <a:r>
              <a:rPr lang="en-IN" sz="2400" dirty="0" err="1"/>
              <a:t>isEmpty</a:t>
            </a:r>
            <a:r>
              <a:rPr lang="en-IN" sz="2400" dirty="0"/>
              <a:t>(Q))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	        </a:t>
            </a:r>
            <a:r>
              <a:rPr lang="en-IN" sz="2400" dirty="0"/>
              <a:t>return -1;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item = Q-&gt;a[Q-&gt;front];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Q-&gt;front++;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	return </a:t>
            </a:r>
            <a:r>
              <a:rPr lang="en-IN" sz="2400" dirty="0"/>
              <a:t>item; </a:t>
            </a:r>
            <a:endParaRPr lang="en-IN" sz="2400" dirty="0" smtClean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29" name="Line Callout 2 28"/>
          <p:cNvSpPr/>
          <p:nvPr/>
        </p:nvSpPr>
        <p:spPr>
          <a:xfrm>
            <a:off x="2969296" y="5341426"/>
            <a:ext cx="5994400" cy="949218"/>
          </a:xfrm>
          <a:prstGeom prst="borderCallout2">
            <a:avLst>
              <a:gd name="adj1" fmla="val 22764"/>
              <a:gd name="adj2" fmla="val -4519"/>
              <a:gd name="adj3" fmla="val 20664"/>
              <a:gd name="adj4" fmla="val -22924"/>
              <a:gd name="adj5" fmla="val -389788"/>
              <a:gd name="adj6" fmla="val 18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of the Q is passed as an argument to the </a:t>
            </a:r>
            <a:r>
              <a:rPr lang="en-US" dirty="0" err="1" smtClean="0">
                <a:solidFill>
                  <a:schemeClr val="tx1"/>
                </a:solidFill>
              </a:rPr>
              <a:t>dequeue</a:t>
            </a:r>
            <a:r>
              <a:rPr lang="en-US" dirty="0" smtClean="0">
                <a:solidFill>
                  <a:schemeClr val="tx1"/>
                </a:solidFill>
              </a:rPr>
              <a:t> function.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Line Callout 2 31"/>
          <p:cNvSpPr/>
          <p:nvPr/>
        </p:nvSpPr>
        <p:spPr>
          <a:xfrm>
            <a:off x="2969296" y="5355834"/>
            <a:ext cx="5994400" cy="949218"/>
          </a:xfrm>
          <a:prstGeom prst="borderCallout2">
            <a:avLst>
              <a:gd name="adj1" fmla="val 18750"/>
              <a:gd name="adj2" fmla="val -4096"/>
              <a:gd name="adj3" fmla="val 16650"/>
              <a:gd name="adj4" fmla="val -20381"/>
              <a:gd name="adj5" fmla="val -353663"/>
              <a:gd name="adj6" fmla="val 15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isEmpty</a:t>
            </a:r>
            <a:r>
              <a:rPr lang="en-US" dirty="0" smtClean="0">
                <a:solidFill>
                  <a:schemeClr val="tx1"/>
                </a:solidFill>
              </a:rPr>
              <a:t>( ) function checks Q is empty or not. If Q is empty the function will return.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Line Callout 2 33"/>
          <p:cNvSpPr/>
          <p:nvPr/>
        </p:nvSpPr>
        <p:spPr>
          <a:xfrm>
            <a:off x="2969296" y="5357839"/>
            <a:ext cx="5994400" cy="949218"/>
          </a:xfrm>
          <a:prstGeom prst="borderCallout2">
            <a:avLst>
              <a:gd name="adj1" fmla="val 20088"/>
              <a:gd name="adj2" fmla="val -4308"/>
              <a:gd name="adj3" fmla="val 16650"/>
              <a:gd name="adj4" fmla="val -24407"/>
              <a:gd name="adj5" fmla="val -273386"/>
              <a:gd name="adj6" fmla="val 126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the Q is not empty, the Q front element is placed in the item.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Line Callout 2 42"/>
          <p:cNvSpPr/>
          <p:nvPr/>
        </p:nvSpPr>
        <p:spPr>
          <a:xfrm>
            <a:off x="2969296" y="5339140"/>
            <a:ext cx="5994400" cy="949218"/>
          </a:xfrm>
          <a:prstGeom prst="borderCallout2">
            <a:avLst>
              <a:gd name="adj1" fmla="val 22764"/>
              <a:gd name="adj2" fmla="val -3672"/>
              <a:gd name="adj3" fmla="val 23340"/>
              <a:gd name="adj4" fmla="val -21017"/>
              <a:gd name="adj5" fmla="val -233249"/>
              <a:gd name="adj6" fmla="val -1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pointer is incremented by one.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Line Callout 2 43"/>
          <p:cNvSpPr/>
          <p:nvPr/>
        </p:nvSpPr>
        <p:spPr>
          <a:xfrm>
            <a:off x="2981996" y="5317022"/>
            <a:ext cx="5994400" cy="949218"/>
          </a:xfrm>
          <a:prstGeom prst="borderCallout2">
            <a:avLst>
              <a:gd name="adj1" fmla="val 24102"/>
              <a:gd name="adj2" fmla="val -4519"/>
              <a:gd name="adj3" fmla="val 22002"/>
              <a:gd name="adj4" fmla="val -15297"/>
              <a:gd name="adj5" fmla="val -190435"/>
              <a:gd name="adj6" fmla="val 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item is returned by the </a:t>
            </a:r>
            <a:r>
              <a:rPr lang="en-US" dirty="0" err="1" smtClean="0">
                <a:solidFill>
                  <a:schemeClr val="tx1"/>
                </a:solidFill>
              </a:rPr>
              <a:t>dequeue</a:t>
            </a:r>
            <a:r>
              <a:rPr lang="en-US" dirty="0" smtClean="0">
                <a:solidFill>
                  <a:schemeClr val="tx1"/>
                </a:solidFill>
              </a:rPr>
              <a:t> function.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P-1(CTD)                                                         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9559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uiExpand="1" build="p"/>
      <p:bldP spid="29" grpId="0" animBg="1"/>
      <p:bldP spid="29" grpId="1" animBg="1"/>
      <p:bldP spid="32" grpId="0" animBg="1"/>
      <p:bldP spid="32" grpId="1" animBg="1"/>
      <p:bldP spid="34" grpId="0" animBg="1"/>
      <p:bldP spid="34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Operation (Logical)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544803" y="1194230"/>
            <a:ext cx="6427497" cy="267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dequeue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Queue *Q)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{ </a:t>
            </a:r>
            <a:r>
              <a:rPr lang="en-IN" sz="2400" dirty="0" smtClean="0"/>
              <a:t>      if(</a:t>
            </a:r>
            <a:r>
              <a:rPr lang="en-IN" sz="2400" dirty="0" err="1" smtClean="0"/>
              <a:t>isEmpty</a:t>
            </a:r>
            <a:r>
              <a:rPr lang="en-IN" sz="2400" dirty="0" smtClean="0"/>
              <a:t>(Q</a:t>
            </a:r>
            <a:r>
              <a:rPr lang="en-IN" sz="2400" dirty="0"/>
              <a:t>))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       </a:t>
            </a:r>
            <a:r>
              <a:rPr lang="en-IN" sz="2400" dirty="0" smtClean="0"/>
              <a:t>	  return </a:t>
            </a:r>
            <a:r>
              <a:rPr lang="en-IN" sz="2400" dirty="0"/>
              <a:t>-1;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item = Q-&gt;a[Q-&gt;front];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 Q-</a:t>
            </a:r>
            <a:r>
              <a:rPr lang="en-IN" sz="2400" dirty="0"/>
              <a:t>&gt;front++;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   return </a:t>
            </a:r>
            <a:r>
              <a:rPr lang="en-IN" sz="2400" dirty="0"/>
              <a:t>item;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} 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2247900" y="4064000"/>
            <a:ext cx="47244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255742" y="4782071"/>
            <a:ext cx="471655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1004   1006    1008   1010  1012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247900" y="3598210"/>
            <a:ext cx="4724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a[0]     a[1]      a[2]    a[3]    a[4]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36252" y="40767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87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85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06452" y="41021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6680241" y="5579410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7971390" y="5574134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6680241" y="596317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1000       1002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 bwMode="auto">
          <a:xfrm>
            <a:off x="6680241" y="516632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     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 bwMode="auto">
          <a:xfrm>
            <a:off x="213955" y="5902027"/>
            <a:ext cx="5920145" cy="4472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8" name="Content Placeholder 4"/>
          <p:cNvSpPr txBox="1">
            <a:spLocks/>
          </p:cNvSpPr>
          <p:nvPr/>
        </p:nvSpPr>
        <p:spPr bwMode="auto">
          <a:xfrm>
            <a:off x="222887" y="77538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Delete </a:t>
            </a:r>
            <a:r>
              <a:rPr lang="en-US" sz="2400" b="1" dirty="0">
                <a:solidFill>
                  <a:schemeClr val="tx1"/>
                </a:solidFill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</a:rPr>
              <a:t>0 from Q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6811479" y="55893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0</a:t>
            </a:r>
            <a:endParaRPr lang="en-IN" sz="2400" dirty="0"/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8102628" y="55639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1</a:t>
            </a:r>
            <a:endParaRPr lang="en-IN" sz="2400" dirty="0"/>
          </a:p>
        </p:txBody>
      </p:sp>
      <p:sp>
        <p:nvSpPr>
          <p:cNvPr id="41" name="Content Placeholder 4"/>
          <p:cNvSpPr txBox="1">
            <a:spLocks/>
          </p:cNvSpPr>
          <p:nvPr/>
        </p:nvSpPr>
        <p:spPr bwMode="auto">
          <a:xfrm>
            <a:off x="10392016" y="1235028"/>
            <a:ext cx="203810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Q=1000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2" name="Content Placeholder 4"/>
          <p:cNvSpPr txBox="1">
            <a:spLocks/>
          </p:cNvSpPr>
          <p:nvPr/>
        </p:nvSpPr>
        <p:spPr bwMode="auto">
          <a:xfrm>
            <a:off x="-334644" y="-857035"/>
            <a:ext cx="59436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 err="1">
                <a:solidFill>
                  <a:srgbClr val="0070C0"/>
                </a:solidFill>
              </a:rPr>
              <a:t>dequeue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dirty="0" err="1">
                <a:solidFill>
                  <a:srgbClr val="0070C0"/>
                </a:solidFill>
              </a:rPr>
              <a:t>struct</a:t>
            </a:r>
            <a:r>
              <a:rPr lang="en-IN" sz="2400" dirty="0">
                <a:solidFill>
                  <a:srgbClr val="0070C0"/>
                </a:solidFill>
              </a:rPr>
              <a:t> Queue *Q)</a:t>
            </a:r>
          </a:p>
        </p:txBody>
      </p:sp>
      <p:sp>
        <p:nvSpPr>
          <p:cNvPr id="46" name="Content Placeholder 4"/>
          <p:cNvSpPr txBox="1">
            <a:spLocks/>
          </p:cNvSpPr>
          <p:nvPr/>
        </p:nvSpPr>
        <p:spPr bwMode="auto">
          <a:xfrm>
            <a:off x="222887" y="774688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passed as argument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7" name="Content Placeholder 4"/>
          <p:cNvSpPr txBox="1">
            <a:spLocks/>
          </p:cNvSpPr>
          <p:nvPr/>
        </p:nvSpPr>
        <p:spPr bwMode="auto">
          <a:xfrm>
            <a:off x="248287" y="80713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empty is checked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8" name="Content Placeholder 4"/>
          <p:cNvSpPr txBox="1">
            <a:spLocks/>
          </p:cNvSpPr>
          <p:nvPr/>
        </p:nvSpPr>
        <p:spPr bwMode="auto">
          <a:xfrm>
            <a:off x="831753" y="-995563"/>
            <a:ext cx="2819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if(</a:t>
            </a:r>
            <a:r>
              <a:rPr lang="en-IN" sz="2400" dirty="0" err="1" smtClean="0">
                <a:solidFill>
                  <a:srgbClr val="0070C0"/>
                </a:solidFill>
              </a:rPr>
              <a:t>isEmpty</a:t>
            </a:r>
            <a:r>
              <a:rPr lang="en-IN" sz="2400" dirty="0" smtClean="0">
                <a:solidFill>
                  <a:srgbClr val="0070C0"/>
                </a:solidFill>
              </a:rPr>
              <a:t>(Q))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9" name="Content Placeholder 4"/>
          <p:cNvSpPr txBox="1">
            <a:spLocks/>
          </p:cNvSpPr>
          <p:nvPr/>
        </p:nvSpPr>
        <p:spPr bwMode="auto">
          <a:xfrm>
            <a:off x="10012921" y="1611266"/>
            <a:ext cx="28394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isEmpty</a:t>
            </a:r>
            <a:r>
              <a:rPr lang="en-US" sz="2400" dirty="0" smtClean="0">
                <a:solidFill>
                  <a:schemeClr val="tx1"/>
                </a:solidFill>
              </a:rPr>
              <a:t>(Q) = False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0" name="Content Placeholder 4"/>
          <p:cNvSpPr txBox="1">
            <a:spLocks/>
          </p:cNvSpPr>
          <p:nvPr/>
        </p:nvSpPr>
        <p:spPr bwMode="auto">
          <a:xfrm>
            <a:off x="222887" y="8079847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Place Q front value into item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1" name="Content Placeholder 4"/>
          <p:cNvSpPr txBox="1">
            <a:spLocks/>
          </p:cNvSpPr>
          <p:nvPr/>
        </p:nvSpPr>
        <p:spPr bwMode="auto">
          <a:xfrm>
            <a:off x="1164271" y="-568745"/>
            <a:ext cx="364108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item = Q-&gt;a[Q-&gt;front];</a:t>
            </a:r>
          </a:p>
        </p:txBody>
      </p:sp>
      <p:sp>
        <p:nvSpPr>
          <p:cNvPr id="52" name="Content Placeholder 4"/>
          <p:cNvSpPr txBox="1">
            <a:spLocks/>
          </p:cNvSpPr>
          <p:nvPr/>
        </p:nvSpPr>
        <p:spPr bwMode="auto">
          <a:xfrm>
            <a:off x="10216122" y="2246266"/>
            <a:ext cx="1969528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item = a[0]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5" name="Content Placeholder 4"/>
          <p:cNvSpPr txBox="1">
            <a:spLocks/>
          </p:cNvSpPr>
          <p:nvPr/>
        </p:nvSpPr>
        <p:spPr bwMode="auto">
          <a:xfrm>
            <a:off x="9318673" y="5563948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1</a:t>
            </a:r>
            <a:endParaRPr lang="en-IN" sz="2400" dirty="0"/>
          </a:p>
        </p:txBody>
      </p:sp>
      <p:sp>
        <p:nvSpPr>
          <p:cNvPr id="56" name="Content Placeholder 4"/>
          <p:cNvSpPr txBox="1">
            <a:spLocks/>
          </p:cNvSpPr>
          <p:nvPr/>
        </p:nvSpPr>
        <p:spPr bwMode="auto">
          <a:xfrm>
            <a:off x="220539" y="807356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front pointer is increment by 1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 bwMode="auto">
          <a:xfrm>
            <a:off x="422573" y="-1326017"/>
            <a:ext cx="327491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solidFill>
                  <a:srgbClr val="0070C0"/>
                </a:solidFill>
              </a:rPr>
              <a:t>Q-&gt;front++;</a:t>
            </a:r>
          </a:p>
        </p:txBody>
      </p:sp>
      <p:sp>
        <p:nvSpPr>
          <p:cNvPr id="58" name="Content Placeholder 4"/>
          <p:cNvSpPr txBox="1">
            <a:spLocks/>
          </p:cNvSpPr>
          <p:nvPr/>
        </p:nvSpPr>
        <p:spPr bwMode="auto">
          <a:xfrm>
            <a:off x="10222472" y="2747916"/>
            <a:ext cx="2849004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front = front + 1(1)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13228" y="5166321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4"/>
          <p:cNvSpPr txBox="1">
            <a:spLocks/>
          </p:cNvSpPr>
          <p:nvPr/>
        </p:nvSpPr>
        <p:spPr bwMode="auto">
          <a:xfrm>
            <a:off x="1491868" y="5220245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1" name="Content Placeholder 4"/>
          <p:cNvSpPr txBox="1">
            <a:spLocks/>
          </p:cNvSpPr>
          <p:nvPr/>
        </p:nvSpPr>
        <p:spPr bwMode="auto">
          <a:xfrm>
            <a:off x="3866115" y="5217897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1" y="4208670"/>
            <a:ext cx="1133060" cy="447260"/>
          </a:xfrm>
          <a:prstGeom prst="rect">
            <a:avLst/>
          </a:prstGeom>
        </p:spPr>
      </p:pic>
      <p:sp>
        <p:nvSpPr>
          <p:cNvPr id="64" name="Content Placeholder 4"/>
          <p:cNvSpPr txBox="1">
            <a:spLocks/>
          </p:cNvSpPr>
          <p:nvPr/>
        </p:nvSpPr>
        <p:spPr bwMode="auto">
          <a:xfrm>
            <a:off x="3258800" y="4199144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20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3" name="Content Placeholder 4"/>
          <p:cNvSpPr txBox="1">
            <a:spLocks/>
          </p:cNvSpPr>
          <p:nvPr/>
        </p:nvSpPr>
        <p:spPr bwMode="auto">
          <a:xfrm>
            <a:off x="2387317" y="4208670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10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726781" y="5161542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/>
          <p:cNvSpPr txBox="1">
            <a:spLocks/>
          </p:cNvSpPr>
          <p:nvPr/>
        </p:nvSpPr>
        <p:spPr bwMode="auto">
          <a:xfrm>
            <a:off x="235779" y="807356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Item value is return from </a:t>
            </a:r>
            <a:r>
              <a:rPr lang="en-US" sz="2400" b="1" dirty="0" err="1" smtClean="0">
                <a:solidFill>
                  <a:schemeClr val="tx1"/>
                </a:solidFill>
              </a:rPr>
              <a:t>Dequeue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4" name="Content Placeholder 4"/>
          <p:cNvSpPr txBox="1">
            <a:spLocks/>
          </p:cNvSpPr>
          <p:nvPr/>
        </p:nvSpPr>
        <p:spPr bwMode="auto">
          <a:xfrm>
            <a:off x="392093" y="-980381"/>
            <a:ext cx="327491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return item;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9" name="Content Placeholder 4"/>
          <p:cNvSpPr txBox="1">
            <a:spLocks/>
          </p:cNvSpPr>
          <p:nvPr/>
        </p:nvSpPr>
        <p:spPr bwMode="auto">
          <a:xfrm>
            <a:off x="10214852" y="3059701"/>
            <a:ext cx="1733308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return 10;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5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P-1() 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7167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27593 L -0.43333 -0.2722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1.66667E-6 0.2981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093 -0.2479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5 0.00162 L -0.46285 -0.24862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29814 L -0.00139 -0.011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27593 L -0.81389 -0.26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208 L 0.0026 0.37384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18 -0.29907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069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07 0.0037 L -0.46407 -0.38959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7384 L 0.00121 0.0645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174 0.4155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1 L -0.45903 -0.38797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9514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8 0.0037 L -0.45868 -0.38958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40718 L 0.00781 -0.00903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-0.00087 -0.32384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556 0.57917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2 L -0.46007 -0.48865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4560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45 0.00162 L -0.46597 -0.48959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007 L 0.00903 0.2507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0037 L -0.26979 0.0037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1 0.00093 L 0.11303 0.00301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93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09636 0.00069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5791 L -0.00209 -0.02729 " pathEditMode="relative" rAng="0" ptsTypes="AA">
                                      <p:cBhvr>
                                        <p:cTn id="323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0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325 L -0.87414 -0.31875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6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-0.00087 -0.32384 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556 0.57917 " pathEditMode="relative" rAng="0" ptsTypes="AA">
                                      <p:cBhvr>
                                        <p:cTn id="345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325 L -0.87414 -0.31875 " pathEditMode="relative" rAng="0" ptsTypes="AA">
                                      <p:cBhvr>
                                        <p:cTn id="349" dur="2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6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363" dur="20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365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093 -0.57315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73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63 0.00162 L -0.46789 -0.69075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3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5791 L -0.00209 -0.02729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0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-0.39375 0.00185 " pathEditMode="relative" rAng="0" ptsTypes="AA">
                                      <p:cBhvr>
                                        <p:cTn id="3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uiExpand="1" build="p"/>
      <p:bldP spid="13" grpId="0" animBg="1"/>
      <p:bldP spid="14" grpId="0"/>
      <p:bldP spid="15" grpId="0"/>
      <p:bldP spid="26" grpId="0" build="p" animBg="1"/>
      <p:bldP spid="30" grpId="0" build="p" animBg="1"/>
      <p:bldP spid="33" grpId="0"/>
      <p:bldP spid="36" grpId="0"/>
      <p:bldP spid="37" grpId="0" build="p" animBg="1"/>
      <p:bldP spid="38" grpId="0" build="p"/>
      <p:bldP spid="38" grpId="1" build="allAtOnce"/>
      <p:bldP spid="38" grpId="2" build="allAtOnce"/>
      <p:bldP spid="39" grpId="0"/>
      <p:bldP spid="39" grpId="1"/>
      <p:bldP spid="40" grpId="0"/>
      <p:bldP spid="41" grpId="0" build="p" animBg="1"/>
      <p:bldP spid="41" grpId="1" build="allAtOnce" animBg="1"/>
      <p:bldP spid="41" grpId="2" build="allAtOnce" animBg="1"/>
      <p:bldP spid="42" grpId="0" build="p"/>
      <p:bldP spid="42" grpId="1" build="allAtOnce"/>
      <p:bldP spid="42" grpId="2" build="allAtOnce"/>
      <p:bldP spid="46" grpId="0" build="p"/>
      <p:bldP spid="46" grpId="1" build="allAtOnce"/>
      <p:bldP spid="46" grpId="2" build="allAtOnce"/>
      <p:bldP spid="47" grpId="0" build="p"/>
      <p:bldP spid="47" grpId="1" build="allAtOnce"/>
      <p:bldP spid="47" grpId="2" build="allAtOnce"/>
      <p:bldP spid="48" grpId="0" build="p"/>
      <p:bldP spid="48" grpId="1" build="allAtOnce"/>
      <p:bldP spid="48" grpId="2" build="allAtOnce"/>
      <p:bldP spid="49" grpId="0" build="p" animBg="1"/>
      <p:bldP spid="49" grpId="1" build="allAtOnce" animBg="1"/>
      <p:bldP spid="49" grpId="2" build="allAtOnce" animBg="1"/>
      <p:bldP spid="50" grpId="0" build="p"/>
      <p:bldP spid="50" grpId="1" build="allAtOnce"/>
      <p:bldP spid="50" grpId="2" build="allAtOnce"/>
      <p:bldP spid="51" grpId="0" build="p"/>
      <p:bldP spid="51" grpId="1" build="allAtOnce"/>
      <p:bldP spid="51" grpId="2" build="allAtOnce"/>
      <p:bldP spid="52" grpId="0" build="p" animBg="1"/>
      <p:bldP spid="52" grpId="1" build="allAtOnce" animBg="1"/>
      <p:bldP spid="52" grpId="2" build="allAtOnce" animBg="1"/>
      <p:bldP spid="55" grpId="0" build="p"/>
      <p:bldP spid="55" grpId="1" build="allAtOnce"/>
      <p:bldP spid="56" grpId="0" build="p"/>
      <p:bldP spid="56" grpId="1" build="allAtOnce"/>
      <p:bldP spid="56" grpId="2" build="allAtOnce"/>
      <p:bldP spid="57" grpId="0" build="p"/>
      <p:bldP spid="57" grpId="1" build="allAtOnce"/>
      <p:bldP spid="57" grpId="2" build="allAtOnce"/>
      <p:bldP spid="58" grpId="0" build="p" animBg="1"/>
      <p:bldP spid="58" grpId="1" uiExpand="1" build="allAtOnce" animBg="1"/>
      <p:bldP spid="58" grpId="2" build="allAtOnce" animBg="1"/>
      <p:bldP spid="60" grpId="0"/>
      <p:bldP spid="60" grpId="1"/>
      <p:bldP spid="61" grpId="0"/>
      <p:bldP spid="64" grpId="0"/>
      <p:bldP spid="43" grpId="0"/>
      <p:bldP spid="43" grpId="1"/>
      <p:bldP spid="53" grpId="0" build="p"/>
      <p:bldP spid="53" grpId="1" build="allAtOnce"/>
      <p:bldP spid="53" grpId="2" build="allAtOnce"/>
      <p:bldP spid="54" grpId="0" build="p"/>
      <p:bldP spid="54" grpId="1" build="allAtOnce"/>
      <p:bldP spid="54" grpId="2" build="allAtOnce"/>
      <p:bldP spid="59" grpId="0" uiExpand="1" build="p" animBg="1"/>
      <p:bldP spid="59" grpId="1" uiExpand="1" build="allAtOnce" animBg="1"/>
      <p:bldP spid="59" grpId="2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Operation (Logical)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544803" y="1194230"/>
            <a:ext cx="6427497" cy="267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dequeue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Queue *Q)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{ </a:t>
            </a:r>
            <a:r>
              <a:rPr lang="en-IN" sz="2400" dirty="0" smtClean="0"/>
              <a:t>      if(</a:t>
            </a:r>
            <a:r>
              <a:rPr lang="en-IN" sz="2400" dirty="0" err="1" smtClean="0"/>
              <a:t>isEmpty</a:t>
            </a:r>
            <a:r>
              <a:rPr lang="en-IN" sz="2400" dirty="0" smtClean="0"/>
              <a:t>(Q</a:t>
            </a:r>
            <a:r>
              <a:rPr lang="en-IN" sz="2400" dirty="0"/>
              <a:t>))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       </a:t>
            </a:r>
            <a:r>
              <a:rPr lang="en-IN" sz="2400" dirty="0" smtClean="0"/>
              <a:t>	  return </a:t>
            </a:r>
            <a:r>
              <a:rPr lang="en-IN" sz="2400" dirty="0"/>
              <a:t>-1;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item = Q-&gt;a[Q-&gt;front];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 Q-</a:t>
            </a:r>
            <a:r>
              <a:rPr lang="en-IN" sz="2400" dirty="0"/>
              <a:t>&gt;front++;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   return </a:t>
            </a:r>
            <a:r>
              <a:rPr lang="en-IN" sz="2400" dirty="0"/>
              <a:t>item;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} 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2247900" y="4064000"/>
            <a:ext cx="47244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255742" y="4782071"/>
            <a:ext cx="471655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1004   1006    1008   1010  1012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247900" y="3598210"/>
            <a:ext cx="4724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a[0]     a[1]      a[2]    a[3]    a[4]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36252" y="40767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87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85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06452" y="41021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6680241" y="5579410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7971390" y="5574134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6680241" y="596317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1000       1002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 bwMode="auto">
          <a:xfrm>
            <a:off x="6680241" y="516632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     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 bwMode="auto">
          <a:xfrm>
            <a:off x="213955" y="5902027"/>
            <a:ext cx="5920145" cy="4472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8" name="Content Placeholder 4"/>
          <p:cNvSpPr txBox="1">
            <a:spLocks/>
          </p:cNvSpPr>
          <p:nvPr/>
        </p:nvSpPr>
        <p:spPr bwMode="auto">
          <a:xfrm>
            <a:off x="222887" y="77538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Delete 20 from Q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6811479" y="55893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1</a:t>
            </a:r>
            <a:endParaRPr lang="en-IN" sz="2400" dirty="0"/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8102628" y="55639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2</a:t>
            </a:r>
            <a:endParaRPr lang="en-IN" sz="2400" dirty="0"/>
          </a:p>
        </p:txBody>
      </p:sp>
      <p:sp>
        <p:nvSpPr>
          <p:cNvPr id="41" name="Content Placeholder 4"/>
          <p:cNvSpPr txBox="1">
            <a:spLocks/>
          </p:cNvSpPr>
          <p:nvPr/>
        </p:nvSpPr>
        <p:spPr bwMode="auto">
          <a:xfrm>
            <a:off x="10392016" y="1235028"/>
            <a:ext cx="203810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Q=1000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2" name="Content Placeholder 4"/>
          <p:cNvSpPr txBox="1">
            <a:spLocks/>
          </p:cNvSpPr>
          <p:nvPr/>
        </p:nvSpPr>
        <p:spPr bwMode="auto">
          <a:xfrm>
            <a:off x="-334644" y="-857035"/>
            <a:ext cx="59436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 err="1">
                <a:solidFill>
                  <a:srgbClr val="0070C0"/>
                </a:solidFill>
              </a:rPr>
              <a:t>dequeue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dirty="0" err="1">
                <a:solidFill>
                  <a:srgbClr val="0070C0"/>
                </a:solidFill>
              </a:rPr>
              <a:t>struct</a:t>
            </a:r>
            <a:r>
              <a:rPr lang="en-IN" sz="2400" dirty="0">
                <a:solidFill>
                  <a:srgbClr val="0070C0"/>
                </a:solidFill>
              </a:rPr>
              <a:t> Queue *Q)</a:t>
            </a:r>
          </a:p>
        </p:txBody>
      </p:sp>
      <p:sp>
        <p:nvSpPr>
          <p:cNvPr id="46" name="Content Placeholder 4"/>
          <p:cNvSpPr txBox="1">
            <a:spLocks/>
          </p:cNvSpPr>
          <p:nvPr/>
        </p:nvSpPr>
        <p:spPr bwMode="auto">
          <a:xfrm>
            <a:off x="222887" y="774688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passed as argument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7" name="Content Placeholder 4"/>
          <p:cNvSpPr txBox="1">
            <a:spLocks/>
          </p:cNvSpPr>
          <p:nvPr/>
        </p:nvSpPr>
        <p:spPr bwMode="auto">
          <a:xfrm>
            <a:off x="248287" y="80713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empty is checked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8" name="Content Placeholder 4"/>
          <p:cNvSpPr txBox="1">
            <a:spLocks/>
          </p:cNvSpPr>
          <p:nvPr/>
        </p:nvSpPr>
        <p:spPr bwMode="auto">
          <a:xfrm>
            <a:off x="831753" y="-995563"/>
            <a:ext cx="2819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if(</a:t>
            </a:r>
            <a:r>
              <a:rPr lang="en-IN" sz="2400" dirty="0" err="1" smtClean="0">
                <a:solidFill>
                  <a:srgbClr val="0070C0"/>
                </a:solidFill>
              </a:rPr>
              <a:t>isEmpty</a:t>
            </a:r>
            <a:r>
              <a:rPr lang="en-IN" sz="2400" dirty="0" smtClean="0">
                <a:solidFill>
                  <a:srgbClr val="0070C0"/>
                </a:solidFill>
              </a:rPr>
              <a:t>(Q))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9" name="Content Placeholder 4"/>
          <p:cNvSpPr txBox="1">
            <a:spLocks/>
          </p:cNvSpPr>
          <p:nvPr/>
        </p:nvSpPr>
        <p:spPr bwMode="auto">
          <a:xfrm>
            <a:off x="10012921" y="1611266"/>
            <a:ext cx="28394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isEmpty</a:t>
            </a:r>
            <a:r>
              <a:rPr lang="en-US" sz="2400" dirty="0" smtClean="0">
                <a:solidFill>
                  <a:schemeClr val="tx1"/>
                </a:solidFill>
              </a:rPr>
              <a:t>(Q) = False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0" name="Content Placeholder 4"/>
          <p:cNvSpPr txBox="1">
            <a:spLocks/>
          </p:cNvSpPr>
          <p:nvPr/>
        </p:nvSpPr>
        <p:spPr bwMode="auto">
          <a:xfrm>
            <a:off x="222887" y="8064607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Place Q front value into item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1" name="Content Placeholder 4"/>
          <p:cNvSpPr txBox="1">
            <a:spLocks/>
          </p:cNvSpPr>
          <p:nvPr/>
        </p:nvSpPr>
        <p:spPr bwMode="auto">
          <a:xfrm>
            <a:off x="1164271" y="-568745"/>
            <a:ext cx="364108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item = Q-&gt;a[Q-&gt;front];</a:t>
            </a:r>
          </a:p>
        </p:txBody>
      </p:sp>
      <p:sp>
        <p:nvSpPr>
          <p:cNvPr id="52" name="Content Placeholder 4"/>
          <p:cNvSpPr txBox="1">
            <a:spLocks/>
          </p:cNvSpPr>
          <p:nvPr/>
        </p:nvSpPr>
        <p:spPr bwMode="auto">
          <a:xfrm>
            <a:off x="10216122" y="2246266"/>
            <a:ext cx="1969528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item = a[1]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5" name="Content Placeholder 4"/>
          <p:cNvSpPr txBox="1">
            <a:spLocks/>
          </p:cNvSpPr>
          <p:nvPr/>
        </p:nvSpPr>
        <p:spPr bwMode="auto">
          <a:xfrm>
            <a:off x="9318673" y="5563948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2</a:t>
            </a:r>
            <a:endParaRPr lang="en-IN" sz="2400" dirty="0"/>
          </a:p>
        </p:txBody>
      </p:sp>
      <p:sp>
        <p:nvSpPr>
          <p:cNvPr id="56" name="Content Placeholder 4"/>
          <p:cNvSpPr txBox="1">
            <a:spLocks/>
          </p:cNvSpPr>
          <p:nvPr/>
        </p:nvSpPr>
        <p:spPr bwMode="auto">
          <a:xfrm>
            <a:off x="220539" y="805832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front pointer is increment by 1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 bwMode="auto">
          <a:xfrm>
            <a:off x="422573" y="-1326017"/>
            <a:ext cx="327491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solidFill>
                  <a:srgbClr val="0070C0"/>
                </a:solidFill>
              </a:rPr>
              <a:t>Q-&gt;front++;</a:t>
            </a:r>
          </a:p>
        </p:txBody>
      </p:sp>
      <p:sp>
        <p:nvSpPr>
          <p:cNvPr id="58" name="Content Placeholder 4"/>
          <p:cNvSpPr txBox="1">
            <a:spLocks/>
          </p:cNvSpPr>
          <p:nvPr/>
        </p:nvSpPr>
        <p:spPr bwMode="auto">
          <a:xfrm>
            <a:off x="10222472" y="2747916"/>
            <a:ext cx="2849004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front = front + 1(2)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5728" y="5166321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4"/>
          <p:cNvSpPr txBox="1">
            <a:spLocks/>
          </p:cNvSpPr>
          <p:nvPr/>
        </p:nvSpPr>
        <p:spPr bwMode="auto">
          <a:xfrm>
            <a:off x="2444368" y="5220245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1" name="Content Placeholder 4"/>
          <p:cNvSpPr txBox="1">
            <a:spLocks/>
          </p:cNvSpPr>
          <p:nvPr/>
        </p:nvSpPr>
        <p:spPr bwMode="auto">
          <a:xfrm>
            <a:off x="4818615" y="5217897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1" y="4208670"/>
            <a:ext cx="1133060" cy="447260"/>
          </a:xfrm>
          <a:prstGeom prst="rect">
            <a:avLst/>
          </a:prstGeom>
        </p:spPr>
      </p:pic>
      <p:sp>
        <p:nvSpPr>
          <p:cNvPr id="64" name="Content Placeholder 4"/>
          <p:cNvSpPr txBox="1">
            <a:spLocks/>
          </p:cNvSpPr>
          <p:nvPr/>
        </p:nvSpPr>
        <p:spPr bwMode="auto">
          <a:xfrm>
            <a:off x="4150340" y="4199144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30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3" name="Content Placeholder 4"/>
          <p:cNvSpPr txBox="1">
            <a:spLocks/>
          </p:cNvSpPr>
          <p:nvPr/>
        </p:nvSpPr>
        <p:spPr bwMode="auto">
          <a:xfrm>
            <a:off x="3278857" y="4208670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20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679281" y="5161542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/>
          <p:cNvSpPr txBox="1">
            <a:spLocks/>
          </p:cNvSpPr>
          <p:nvPr/>
        </p:nvSpPr>
        <p:spPr bwMode="auto">
          <a:xfrm>
            <a:off x="235779" y="806594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Item value is return from </a:t>
            </a:r>
            <a:r>
              <a:rPr lang="en-US" sz="2400" b="1" dirty="0" err="1" smtClean="0">
                <a:solidFill>
                  <a:schemeClr val="tx1"/>
                </a:solidFill>
              </a:rPr>
              <a:t>Dequeue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4" name="Content Placeholder 4"/>
          <p:cNvSpPr txBox="1">
            <a:spLocks/>
          </p:cNvSpPr>
          <p:nvPr/>
        </p:nvSpPr>
        <p:spPr bwMode="auto">
          <a:xfrm>
            <a:off x="392093" y="-980381"/>
            <a:ext cx="327491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return item;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9" name="Content Placeholder 4"/>
          <p:cNvSpPr txBox="1">
            <a:spLocks/>
          </p:cNvSpPr>
          <p:nvPr/>
        </p:nvSpPr>
        <p:spPr bwMode="auto">
          <a:xfrm>
            <a:off x="10214852" y="3059701"/>
            <a:ext cx="1733308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return 20;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5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P-1 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28003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27593 L -0.43333 -0.2722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1.66667E-6 0.2981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093 -0.2479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5 0.00162 L -0.46285 -0.24862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29814 L -0.00139 -0.011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27593 L -0.81389 -0.26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208 L 0.0026 0.37384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18 -0.29907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069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07 0.0037 L -0.46407 -0.38959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7384 L 0.00121 0.0645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174 0.4155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1 L -0.45903 -0.38797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9514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8 0.0037 L -0.45868 -0.38958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40718 L 0.00781 -0.00903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-0.00087 -0.32384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556 0.57917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2 L -0.46007 -0.48865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4560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45 0.00162 L -0.46597 -0.48959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007 L 0.00903 0.2507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0037 L -0.26979 0.0037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1 0.00093 L 0.11303 0.00301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93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09636 0.00069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5791 L -0.00209 -0.02729 " pathEditMode="relative" rAng="0" ptsTypes="AA">
                                      <p:cBhvr>
                                        <p:cTn id="323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0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325 L -0.87414 -0.31875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6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-0.00087 -0.32384 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556 0.57917 " pathEditMode="relative" rAng="0" ptsTypes="AA">
                                      <p:cBhvr>
                                        <p:cTn id="345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325 L -0.87414 -0.31875 " pathEditMode="relative" rAng="0" ptsTypes="AA">
                                      <p:cBhvr>
                                        <p:cTn id="349" dur="2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6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363" dur="20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365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093 -0.57315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73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63 0.00162 L -0.46789 -0.69075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3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5791 L -0.00209 -0.02729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0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54878 0.00972 " pathEditMode="relative" rAng="0" ptsTypes="AA">
                                      <p:cBhvr>
                                        <p:cTn id="3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/>
      <p:bldP spid="13" grpId="0" animBg="1"/>
      <p:bldP spid="14" grpId="0"/>
      <p:bldP spid="15" grpId="0"/>
      <p:bldP spid="26" grpId="0" build="p" animBg="1"/>
      <p:bldP spid="30" grpId="0" build="p" animBg="1"/>
      <p:bldP spid="33" grpId="0"/>
      <p:bldP spid="36" grpId="0"/>
      <p:bldP spid="37" grpId="0" build="p" animBg="1"/>
      <p:bldP spid="38" grpId="0" build="p"/>
      <p:bldP spid="38" grpId="1" build="allAtOnce"/>
      <p:bldP spid="38" grpId="2" build="allAtOnce"/>
      <p:bldP spid="39" grpId="0"/>
      <p:bldP spid="39" grpId="1"/>
      <p:bldP spid="40" grpId="0"/>
      <p:bldP spid="41" grpId="0" build="p" animBg="1"/>
      <p:bldP spid="41" grpId="1" build="allAtOnce" animBg="1"/>
      <p:bldP spid="41" grpId="2" build="allAtOnce" animBg="1"/>
      <p:bldP spid="42" grpId="0" build="p"/>
      <p:bldP spid="42" grpId="1" build="allAtOnce"/>
      <p:bldP spid="42" grpId="2" build="allAtOnce"/>
      <p:bldP spid="46" grpId="0" build="p"/>
      <p:bldP spid="46" grpId="1" build="allAtOnce"/>
      <p:bldP spid="46" grpId="2" build="allAtOnce"/>
      <p:bldP spid="47" grpId="0" build="p"/>
      <p:bldP spid="47" grpId="1" build="allAtOnce"/>
      <p:bldP spid="47" grpId="2" build="allAtOnce"/>
      <p:bldP spid="48" grpId="0" build="p"/>
      <p:bldP spid="48" grpId="1" build="allAtOnce"/>
      <p:bldP spid="48" grpId="2" build="allAtOnce"/>
      <p:bldP spid="49" grpId="0" build="p" animBg="1"/>
      <p:bldP spid="49" grpId="1" build="allAtOnce" animBg="1"/>
      <p:bldP spid="49" grpId="2" build="allAtOnce" animBg="1"/>
      <p:bldP spid="50" grpId="0" build="p"/>
      <p:bldP spid="50" grpId="1" build="allAtOnce"/>
      <p:bldP spid="50" grpId="2" build="allAtOnce"/>
      <p:bldP spid="51" grpId="0" build="p"/>
      <p:bldP spid="51" grpId="1" build="allAtOnce"/>
      <p:bldP spid="51" grpId="2" build="allAtOnce"/>
      <p:bldP spid="52" grpId="0" build="p" animBg="1"/>
      <p:bldP spid="52" grpId="1" build="allAtOnce" animBg="1"/>
      <p:bldP spid="52" grpId="2" build="allAtOnce" animBg="1"/>
      <p:bldP spid="55" grpId="0" build="p"/>
      <p:bldP spid="55" grpId="1" build="allAtOnce"/>
      <p:bldP spid="56" grpId="0" build="p"/>
      <p:bldP spid="56" grpId="1" build="allAtOnce"/>
      <p:bldP spid="56" grpId="2" build="allAtOnce"/>
      <p:bldP spid="57" grpId="0" build="p"/>
      <p:bldP spid="57" grpId="1" build="allAtOnce"/>
      <p:bldP spid="57" grpId="2" build="allAtOnce"/>
      <p:bldP spid="58" grpId="0" build="p" animBg="1"/>
      <p:bldP spid="58" grpId="1" build="allAtOnce" animBg="1"/>
      <p:bldP spid="58" grpId="2" build="allAtOnce" animBg="1"/>
      <p:bldP spid="60" grpId="0"/>
      <p:bldP spid="60" grpId="1"/>
      <p:bldP spid="61" grpId="0"/>
      <p:bldP spid="64" grpId="0"/>
      <p:bldP spid="43" grpId="0"/>
      <p:bldP spid="43" grpId="1"/>
      <p:bldP spid="53" grpId="0" build="p"/>
      <p:bldP spid="53" grpId="1" build="allAtOnce"/>
      <p:bldP spid="53" grpId="2" build="allAtOnce"/>
      <p:bldP spid="54" grpId="0" build="p"/>
      <p:bldP spid="54" grpId="1" build="allAtOnce"/>
      <p:bldP spid="54" grpId="2" build="allAtOnce"/>
      <p:bldP spid="59" grpId="0" build="p" animBg="1"/>
      <p:bldP spid="59" grpId="1" build="allAtOnce" animBg="1"/>
      <p:bldP spid="59" grpId="2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Display Operation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1535403" y="1347060"/>
            <a:ext cx="7428293" cy="29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void display(</a:t>
            </a:r>
            <a:r>
              <a:rPr lang="en-IN" sz="2400" dirty="0" err="1"/>
              <a:t>struct</a:t>
            </a:r>
            <a:r>
              <a:rPr lang="en-IN" sz="2400" dirty="0"/>
              <a:t> Queue *Q)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{</a:t>
            </a:r>
            <a:r>
              <a:rPr lang="en-IN" sz="2400" dirty="0"/>
              <a:t>	if(!</a:t>
            </a:r>
            <a:r>
              <a:rPr lang="en-IN" sz="2400" dirty="0" err="1"/>
              <a:t>isEmpty</a:t>
            </a:r>
            <a:r>
              <a:rPr lang="en-IN" sz="2400" dirty="0"/>
              <a:t>(Q))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</a:t>
            </a:r>
            <a:r>
              <a:rPr lang="en-IN" sz="2400" dirty="0" smtClean="0"/>
              <a:t>{	</a:t>
            </a:r>
            <a:r>
              <a:rPr lang="en-IN" sz="2400" dirty="0" err="1" smtClean="0"/>
              <a:t>printf</a:t>
            </a:r>
            <a:r>
              <a:rPr lang="en-IN" sz="2400" dirty="0"/>
              <a:t>("Display\n");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	</a:t>
            </a:r>
            <a:r>
              <a:rPr lang="en-IN" sz="2400" dirty="0" smtClean="0"/>
              <a:t>for(</a:t>
            </a:r>
            <a:r>
              <a:rPr lang="en-IN" sz="2400" dirty="0" err="1" smtClean="0"/>
              <a:t>int</a:t>
            </a:r>
            <a:r>
              <a:rPr lang="en-IN" sz="2400" dirty="0" smtClean="0"/>
              <a:t> i=Q-</a:t>
            </a:r>
            <a:r>
              <a:rPr lang="en-IN" sz="2400" dirty="0"/>
              <a:t>&gt;</a:t>
            </a:r>
            <a:r>
              <a:rPr lang="en-IN" sz="2400" dirty="0" err="1"/>
              <a:t>front;i</a:t>
            </a:r>
            <a:r>
              <a:rPr lang="en-IN" sz="2400" dirty="0"/>
              <a:t>&lt;=Q-&gt;</a:t>
            </a:r>
            <a:r>
              <a:rPr lang="en-IN" sz="2400" dirty="0" err="1"/>
              <a:t>rear;i</a:t>
            </a:r>
            <a:r>
              <a:rPr lang="en-IN" sz="2400" dirty="0"/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		</a:t>
            </a:r>
            <a:r>
              <a:rPr lang="en-IN" sz="2400" dirty="0" err="1"/>
              <a:t>printf</a:t>
            </a:r>
            <a:r>
              <a:rPr lang="en-IN" sz="2400" dirty="0"/>
              <a:t>("%d ",Q-&gt;a[i]);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	</a:t>
            </a:r>
            <a:r>
              <a:rPr lang="en-IN" sz="2400" dirty="0" err="1"/>
              <a:t>printf</a:t>
            </a:r>
            <a:r>
              <a:rPr lang="en-IN" sz="2400" dirty="0"/>
              <a:t>("\n");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}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2969296" y="5379526"/>
            <a:ext cx="5994400" cy="949218"/>
          </a:xfrm>
          <a:prstGeom prst="borderCallout2">
            <a:avLst>
              <a:gd name="adj1" fmla="val 22764"/>
              <a:gd name="adj2" fmla="val -4519"/>
              <a:gd name="adj3" fmla="val 20664"/>
              <a:gd name="adj4" fmla="val -22924"/>
              <a:gd name="adj5" fmla="val -389788"/>
              <a:gd name="adj6" fmla="val 18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of the Q is passed as an argument to the display function.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Line Callout 2 31"/>
          <p:cNvSpPr/>
          <p:nvPr/>
        </p:nvSpPr>
        <p:spPr>
          <a:xfrm>
            <a:off x="2969296" y="5349417"/>
            <a:ext cx="5994400" cy="949218"/>
          </a:xfrm>
          <a:prstGeom prst="borderCallout2">
            <a:avLst>
              <a:gd name="adj1" fmla="val 18750"/>
              <a:gd name="adj2" fmla="val -4096"/>
              <a:gd name="adj3" fmla="val 16650"/>
              <a:gd name="adj4" fmla="val -20381"/>
              <a:gd name="adj5" fmla="val -352325"/>
              <a:gd name="adj6" fmla="val 32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isEmpty</a:t>
            </a:r>
            <a:r>
              <a:rPr lang="en-US" dirty="0" smtClean="0">
                <a:solidFill>
                  <a:schemeClr val="tx1"/>
                </a:solidFill>
              </a:rPr>
              <a:t>( ) function checks Q is Empty or not. If Q is Empty the function will return.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Line Callout 2 33"/>
          <p:cNvSpPr/>
          <p:nvPr/>
        </p:nvSpPr>
        <p:spPr>
          <a:xfrm>
            <a:off x="2969296" y="5379526"/>
            <a:ext cx="5994400" cy="949218"/>
          </a:xfrm>
          <a:prstGeom prst="borderCallout2">
            <a:avLst>
              <a:gd name="adj1" fmla="val 20088"/>
              <a:gd name="adj2" fmla="val -4308"/>
              <a:gd name="adj3" fmla="val 16650"/>
              <a:gd name="adj4" fmla="val -24407"/>
              <a:gd name="adj5" fmla="val -273386"/>
              <a:gd name="adj6" fmla="val 204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the Q is not empty, the for loop iterates </a:t>
            </a:r>
            <a:r>
              <a:rPr lang="en-US" dirty="0" err="1" smtClean="0">
                <a:solidFill>
                  <a:schemeClr val="tx1"/>
                </a:solidFill>
              </a:rPr>
              <a:t>throught</a:t>
            </a:r>
            <a:r>
              <a:rPr lang="en-US" dirty="0" smtClean="0">
                <a:solidFill>
                  <a:schemeClr val="tx1"/>
                </a:solidFill>
              </a:rPr>
              <a:t> the Q and displays.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Line Callout 2 42"/>
          <p:cNvSpPr/>
          <p:nvPr/>
        </p:nvSpPr>
        <p:spPr>
          <a:xfrm>
            <a:off x="2969296" y="5400070"/>
            <a:ext cx="5994400" cy="949218"/>
          </a:xfrm>
          <a:prstGeom prst="borderCallout2">
            <a:avLst>
              <a:gd name="adj1" fmla="val 22764"/>
              <a:gd name="adj2" fmla="val -3672"/>
              <a:gd name="adj3" fmla="val 23340"/>
              <a:gd name="adj4" fmla="val -21017"/>
              <a:gd name="adj5" fmla="val -238601"/>
              <a:gd name="adj6" fmla="val 373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element of the Q are displayed.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P-1(CTD)                                                         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1683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uiExpand="1" build="p"/>
      <p:bldP spid="29" grpId="0" animBg="1"/>
      <p:bldP spid="29" grpId="1" animBg="1"/>
      <p:bldP spid="32" grpId="0" animBg="1"/>
      <p:bldP spid="32" grpId="1" animBg="1"/>
      <p:bldP spid="34" grpId="0" animBg="1"/>
      <p:bldP spid="34" grpId="1" animBg="1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4383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Display Operation (Logical)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544803" y="996110"/>
            <a:ext cx="6427497" cy="267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void display(</a:t>
            </a:r>
            <a:r>
              <a:rPr lang="en-IN" sz="2400" dirty="0" err="1"/>
              <a:t>struct</a:t>
            </a:r>
            <a:r>
              <a:rPr lang="en-IN" sz="2400" dirty="0"/>
              <a:t> Queue *Q)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{</a:t>
            </a:r>
            <a:r>
              <a:rPr lang="en-IN" sz="2400" dirty="0"/>
              <a:t>	if(!</a:t>
            </a:r>
            <a:r>
              <a:rPr lang="en-IN" sz="2400" dirty="0" err="1"/>
              <a:t>isEmpty</a:t>
            </a:r>
            <a:r>
              <a:rPr lang="en-IN" sz="2400" dirty="0"/>
              <a:t>(Q))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</a:t>
            </a:r>
            <a:r>
              <a:rPr lang="en-IN" sz="2400" dirty="0" smtClean="0"/>
              <a:t>{</a:t>
            </a:r>
            <a:r>
              <a:rPr lang="en-IN" sz="2400" dirty="0"/>
              <a:t>	</a:t>
            </a:r>
            <a:r>
              <a:rPr lang="en-IN" sz="2400" dirty="0" err="1"/>
              <a:t>printf</a:t>
            </a:r>
            <a:r>
              <a:rPr lang="en-IN" sz="2400" dirty="0"/>
              <a:t>("Display\n");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	for(</a:t>
            </a:r>
            <a:r>
              <a:rPr lang="en-IN" sz="2400" dirty="0" err="1"/>
              <a:t>int</a:t>
            </a:r>
            <a:r>
              <a:rPr lang="en-IN" sz="2400" dirty="0"/>
              <a:t> i=Q-&gt;</a:t>
            </a:r>
            <a:r>
              <a:rPr lang="en-IN" sz="2400" dirty="0" err="1"/>
              <a:t>front;i</a:t>
            </a:r>
            <a:r>
              <a:rPr lang="en-IN" sz="2400" dirty="0"/>
              <a:t>&lt;=Q-&gt;</a:t>
            </a:r>
            <a:r>
              <a:rPr lang="en-IN" sz="2400" dirty="0" err="1"/>
              <a:t>rear;i</a:t>
            </a:r>
            <a:r>
              <a:rPr lang="en-IN" sz="2400" dirty="0"/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		</a:t>
            </a:r>
            <a:r>
              <a:rPr lang="en-IN" sz="2400" dirty="0" err="1"/>
              <a:t>printf</a:t>
            </a:r>
            <a:r>
              <a:rPr lang="en-IN" sz="2400" dirty="0"/>
              <a:t>("%d ",Q-&gt;a[i]);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	</a:t>
            </a:r>
            <a:r>
              <a:rPr lang="en-IN" sz="2400" dirty="0" err="1"/>
              <a:t>printf</a:t>
            </a:r>
            <a:r>
              <a:rPr lang="en-IN" sz="2400" dirty="0"/>
              <a:t>("\n");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}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47900" y="4064000"/>
            <a:ext cx="47244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255742" y="4782071"/>
            <a:ext cx="471655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1004   1006    1008   1010  1012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247900" y="3598210"/>
            <a:ext cx="4724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a[0]     a[1]      a[2]    a[3]    a[4]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36252" y="40767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87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85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06452" y="41021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6680241" y="5579410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7971390" y="5574134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6680241" y="596317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1000       1002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 bwMode="auto">
          <a:xfrm>
            <a:off x="6680241" y="516632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     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 bwMode="auto">
          <a:xfrm>
            <a:off x="213955" y="5902027"/>
            <a:ext cx="5920145" cy="4472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8" name="Content Placeholder 4"/>
          <p:cNvSpPr txBox="1">
            <a:spLocks/>
          </p:cNvSpPr>
          <p:nvPr/>
        </p:nvSpPr>
        <p:spPr bwMode="auto">
          <a:xfrm>
            <a:off x="222887" y="77538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Display Q elements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6811479" y="55893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1</a:t>
            </a:r>
            <a:endParaRPr lang="en-IN" sz="2400" dirty="0"/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8102628" y="55639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3</a:t>
            </a:r>
            <a:endParaRPr lang="en-IN" sz="2400" dirty="0"/>
          </a:p>
        </p:txBody>
      </p:sp>
      <p:sp>
        <p:nvSpPr>
          <p:cNvPr id="42" name="Content Placeholder 4"/>
          <p:cNvSpPr txBox="1">
            <a:spLocks/>
          </p:cNvSpPr>
          <p:nvPr/>
        </p:nvSpPr>
        <p:spPr bwMode="auto">
          <a:xfrm>
            <a:off x="-347344" y="-1060235"/>
            <a:ext cx="59436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void display(</a:t>
            </a:r>
            <a:r>
              <a:rPr lang="en-IN" sz="2400" dirty="0" err="1" smtClean="0">
                <a:solidFill>
                  <a:srgbClr val="0070C0"/>
                </a:solidFill>
              </a:rPr>
              <a:t>struct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>
                <a:solidFill>
                  <a:srgbClr val="0070C0"/>
                </a:solidFill>
              </a:rPr>
              <a:t>Queue *Q)</a:t>
            </a:r>
          </a:p>
        </p:txBody>
      </p:sp>
      <p:sp>
        <p:nvSpPr>
          <p:cNvPr id="46" name="Content Placeholder 4"/>
          <p:cNvSpPr txBox="1">
            <a:spLocks/>
          </p:cNvSpPr>
          <p:nvPr/>
        </p:nvSpPr>
        <p:spPr bwMode="auto">
          <a:xfrm>
            <a:off x="222887" y="773418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passed as argument (1000)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7" name="Content Placeholder 4"/>
          <p:cNvSpPr txBox="1">
            <a:spLocks/>
          </p:cNvSpPr>
          <p:nvPr/>
        </p:nvSpPr>
        <p:spPr bwMode="auto">
          <a:xfrm>
            <a:off x="248287" y="80713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empty is checked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8" name="Content Placeholder 4"/>
          <p:cNvSpPr txBox="1">
            <a:spLocks/>
          </p:cNvSpPr>
          <p:nvPr/>
        </p:nvSpPr>
        <p:spPr bwMode="auto">
          <a:xfrm>
            <a:off x="1098453" y="-1211463"/>
            <a:ext cx="2819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if(!</a:t>
            </a:r>
            <a:r>
              <a:rPr lang="en-IN" sz="2400" dirty="0" err="1" smtClean="0">
                <a:solidFill>
                  <a:srgbClr val="0070C0"/>
                </a:solidFill>
              </a:rPr>
              <a:t>isEmpty</a:t>
            </a:r>
            <a:r>
              <a:rPr lang="en-IN" sz="2400" dirty="0" smtClean="0">
                <a:solidFill>
                  <a:srgbClr val="0070C0"/>
                </a:solidFill>
              </a:rPr>
              <a:t>(Q))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0" name="Content Placeholder 4"/>
          <p:cNvSpPr txBox="1">
            <a:spLocks/>
          </p:cNvSpPr>
          <p:nvPr/>
        </p:nvSpPr>
        <p:spPr bwMode="auto">
          <a:xfrm>
            <a:off x="222887" y="8051907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If Q is not empty, displays the element.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1" name="Content Placeholder 4"/>
          <p:cNvSpPr txBox="1">
            <a:spLocks/>
          </p:cNvSpPr>
          <p:nvPr/>
        </p:nvSpPr>
        <p:spPr bwMode="auto">
          <a:xfrm>
            <a:off x="2358071" y="-759245"/>
            <a:ext cx="5808029" cy="79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70C0"/>
                </a:solidFill>
              </a:rPr>
              <a:t>for(</a:t>
            </a: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i=Q-&gt;</a:t>
            </a:r>
            <a:r>
              <a:rPr lang="en-IN" sz="2400" dirty="0" err="1">
                <a:solidFill>
                  <a:srgbClr val="0070C0"/>
                </a:solidFill>
              </a:rPr>
              <a:t>front;i</a:t>
            </a:r>
            <a:r>
              <a:rPr lang="en-IN" sz="2400" dirty="0">
                <a:solidFill>
                  <a:srgbClr val="0070C0"/>
                </a:solidFill>
              </a:rPr>
              <a:t>&lt;=Q-&gt;</a:t>
            </a:r>
            <a:r>
              <a:rPr lang="en-IN" sz="2400" dirty="0" err="1">
                <a:solidFill>
                  <a:srgbClr val="0070C0"/>
                </a:solidFill>
              </a:rPr>
              <a:t>rear;i</a:t>
            </a:r>
            <a:r>
              <a:rPr lang="en-IN" sz="2400" dirty="0" smtClean="0">
                <a:solidFill>
                  <a:srgbClr val="0070C0"/>
                </a:solidFill>
              </a:rPr>
              <a:t>++)</a:t>
            </a:r>
            <a:r>
              <a:rPr lang="en-IN" sz="2400" dirty="0">
                <a:solidFill>
                  <a:srgbClr val="0070C0"/>
                </a:solidFill>
              </a:rPr>
              <a:t>			</a:t>
            </a:r>
            <a:r>
              <a:rPr lang="en-IN" sz="2400" dirty="0" err="1">
                <a:solidFill>
                  <a:srgbClr val="0070C0"/>
                </a:solidFill>
              </a:rPr>
              <a:t>printf</a:t>
            </a:r>
            <a:r>
              <a:rPr lang="en-IN" sz="2400" dirty="0">
                <a:solidFill>
                  <a:srgbClr val="0070C0"/>
                </a:solidFill>
              </a:rPr>
              <a:t>("%d ",Q-&gt;a[i]); </a:t>
            </a:r>
          </a:p>
        </p:txBody>
      </p:sp>
      <p:sp>
        <p:nvSpPr>
          <p:cNvPr id="56" name="Content Placeholder 4"/>
          <p:cNvSpPr txBox="1">
            <a:spLocks/>
          </p:cNvSpPr>
          <p:nvPr/>
        </p:nvSpPr>
        <p:spPr bwMode="auto">
          <a:xfrm>
            <a:off x="220539" y="8058326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Display function returns to main.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5728" y="5166321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4"/>
          <p:cNvSpPr txBox="1">
            <a:spLocks/>
          </p:cNvSpPr>
          <p:nvPr/>
        </p:nvSpPr>
        <p:spPr bwMode="auto">
          <a:xfrm>
            <a:off x="2444368" y="5220245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1" name="Content Placeholder 4"/>
          <p:cNvSpPr txBox="1">
            <a:spLocks/>
          </p:cNvSpPr>
          <p:nvPr/>
        </p:nvSpPr>
        <p:spPr bwMode="auto">
          <a:xfrm>
            <a:off x="5694915" y="5225517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4" name="Content Placeholder 4"/>
          <p:cNvSpPr txBox="1">
            <a:spLocks/>
          </p:cNvSpPr>
          <p:nvPr/>
        </p:nvSpPr>
        <p:spPr bwMode="auto">
          <a:xfrm>
            <a:off x="4150340" y="4199144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30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3" name="Content Placeholder 4"/>
          <p:cNvSpPr txBox="1">
            <a:spLocks/>
          </p:cNvSpPr>
          <p:nvPr/>
        </p:nvSpPr>
        <p:spPr bwMode="auto">
          <a:xfrm>
            <a:off x="3278857" y="4208670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20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555581" y="5169162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4"/>
          <p:cNvSpPr txBox="1">
            <a:spLocks/>
          </p:cNvSpPr>
          <p:nvPr/>
        </p:nvSpPr>
        <p:spPr bwMode="auto">
          <a:xfrm>
            <a:off x="5140940" y="4199144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40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3" name="Content Placeholder 4"/>
          <p:cNvSpPr txBox="1">
            <a:spLocks/>
          </p:cNvSpPr>
          <p:nvPr/>
        </p:nvSpPr>
        <p:spPr bwMode="auto">
          <a:xfrm>
            <a:off x="7679290" y="4189834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65" name="Content Placeholder 4"/>
          <p:cNvSpPr txBox="1">
            <a:spLocks/>
          </p:cNvSpPr>
          <p:nvPr/>
        </p:nvSpPr>
        <p:spPr bwMode="auto">
          <a:xfrm>
            <a:off x="7700128" y="4662802"/>
            <a:ext cx="93588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2000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Content Placeholder 4"/>
          <p:cNvSpPr txBox="1">
            <a:spLocks/>
          </p:cNvSpPr>
          <p:nvPr/>
        </p:nvSpPr>
        <p:spPr bwMode="auto">
          <a:xfrm>
            <a:off x="7899441" y="3782021"/>
            <a:ext cx="43175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i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7" name="Content Placeholder 4"/>
          <p:cNvSpPr txBox="1">
            <a:spLocks/>
          </p:cNvSpPr>
          <p:nvPr/>
        </p:nvSpPr>
        <p:spPr bwMode="auto">
          <a:xfrm>
            <a:off x="6997700" y="2018133"/>
            <a:ext cx="2082800" cy="4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68" name="Content Placeholder 4"/>
          <p:cNvSpPr txBox="1">
            <a:spLocks/>
          </p:cNvSpPr>
          <p:nvPr/>
        </p:nvSpPr>
        <p:spPr bwMode="auto">
          <a:xfrm>
            <a:off x="6997700" y="2658211"/>
            <a:ext cx="2082800" cy="44726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69" name="Content Placeholder 4"/>
          <p:cNvSpPr txBox="1">
            <a:spLocks/>
          </p:cNvSpPr>
          <p:nvPr/>
        </p:nvSpPr>
        <p:spPr bwMode="auto">
          <a:xfrm>
            <a:off x="9516552" y="4151733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1</a:t>
            </a:r>
            <a:endParaRPr lang="en-IN" sz="2400" dirty="0"/>
          </a:p>
        </p:txBody>
      </p:sp>
      <p:sp>
        <p:nvSpPr>
          <p:cNvPr id="70" name="Content Placeholder 4"/>
          <p:cNvSpPr txBox="1">
            <a:spLocks/>
          </p:cNvSpPr>
          <p:nvPr/>
        </p:nvSpPr>
        <p:spPr bwMode="auto">
          <a:xfrm>
            <a:off x="9863676" y="201696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= front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1" name="Content Placeholder 4"/>
          <p:cNvSpPr txBox="1">
            <a:spLocks/>
          </p:cNvSpPr>
          <p:nvPr/>
        </p:nvSpPr>
        <p:spPr bwMode="auto">
          <a:xfrm>
            <a:off x="9863676" y="265821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= 0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4" name="Content Placeholder 4"/>
          <p:cNvSpPr txBox="1">
            <a:spLocks/>
          </p:cNvSpPr>
          <p:nvPr/>
        </p:nvSpPr>
        <p:spPr bwMode="auto">
          <a:xfrm>
            <a:off x="9889076" y="202966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&lt;= rear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5" name="Content Placeholder 4"/>
          <p:cNvSpPr txBox="1">
            <a:spLocks/>
          </p:cNvSpPr>
          <p:nvPr/>
        </p:nvSpPr>
        <p:spPr bwMode="auto">
          <a:xfrm>
            <a:off x="9876376" y="265821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</a:rPr>
              <a:t> &lt;= 3(T)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6" name="Content Placeholder 4"/>
          <p:cNvSpPr txBox="1">
            <a:spLocks/>
          </p:cNvSpPr>
          <p:nvPr/>
        </p:nvSpPr>
        <p:spPr bwMode="auto">
          <a:xfrm>
            <a:off x="9889076" y="201696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= i+1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7" name="Content Placeholder 4"/>
          <p:cNvSpPr txBox="1">
            <a:spLocks/>
          </p:cNvSpPr>
          <p:nvPr/>
        </p:nvSpPr>
        <p:spPr bwMode="auto">
          <a:xfrm>
            <a:off x="9889076" y="265821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= 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8" name="Content Placeholder 4"/>
          <p:cNvSpPr txBox="1">
            <a:spLocks/>
          </p:cNvSpPr>
          <p:nvPr/>
        </p:nvSpPr>
        <p:spPr bwMode="auto">
          <a:xfrm>
            <a:off x="9510202" y="4151733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2</a:t>
            </a:r>
            <a:endParaRPr lang="en-IN" sz="2400" dirty="0"/>
          </a:p>
        </p:txBody>
      </p:sp>
      <p:sp>
        <p:nvSpPr>
          <p:cNvPr id="79" name="Content Placeholder 4"/>
          <p:cNvSpPr txBox="1">
            <a:spLocks/>
          </p:cNvSpPr>
          <p:nvPr/>
        </p:nvSpPr>
        <p:spPr bwMode="auto">
          <a:xfrm>
            <a:off x="9882726" y="201696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&lt;= rear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0" name="Content Placeholder 4"/>
          <p:cNvSpPr txBox="1">
            <a:spLocks/>
          </p:cNvSpPr>
          <p:nvPr/>
        </p:nvSpPr>
        <p:spPr bwMode="auto">
          <a:xfrm>
            <a:off x="9863676" y="265821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</a:rPr>
              <a:t> &lt;= 3(T)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2" name="Content Placeholder 4"/>
          <p:cNvSpPr txBox="1">
            <a:spLocks/>
          </p:cNvSpPr>
          <p:nvPr/>
        </p:nvSpPr>
        <p:spPr bwMode="auto">
          <a:xfrm>
            <a:off x="9876376" y="202966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= i + 1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4" name="Content Placeholder 4"/>
          <p:cNvSpPr txBox="1">
            <a:spLocks/>
          </p:cNvSpPr>
          <p:nvPr/>
        </p:nvSpPr>
        <p:spPr bwMode="auto">
          <a:xfrm>
            <a:off x="9889076" y="265186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= 3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5" name="Content Placeholder 4"/>
          <p:cNvSpPr txBox="1">
            <a:spLocks/>
          </p:cNvSpPr>
          <p:nvPr/>
        </p:nvSpPr>
        <p:spPr bwMode="auto">
          <a:xfrm>
            <a:off x="9522902" y="4151915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3</a:t>
            </a:r>
            <a:endParaRPr lang="en-IN" sz="2400" dirty="0"/>
          </a:p>
        </p:txBody>
      </p:sp>
      <p:sp>
        <p:nvSpPr>
          <p:cNvPr id="86" name="Content Placeholder 4"/>
          <p:cNvSpPr txBox="1">
            <a:spLocks/>
          </p:cNvSpPr>
          <p:nvPr/>
        </p:nvSpPr>
        <p:spPr bwMode="auto">
          <a:xfrm>
            <a:off x="9882726" y="201061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&lt;= rear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7" name="Content Placeholder 4"/>
          <p:cNvSpPr txBox="1">
            <a:spLocks/>
          </p:cNvSpPr>
          <p:nvPr/>
        </p:nvSpPr>
        <p:spPr bwMode="auto">
          <a:xfrm>
            <a:off x="9870026" y="262646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3 &lt;= 3(T)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9" name="Content Placeholder 4"/>
          <p:cNvSpPr txBox="1">
            <a:spLocks/>
          </p:cNvSpPr>
          <p:nvPr/>
        </p:nvSpPr>
        <p:spPr bwMode="auto">
          <a:xfrm>
            <a:off x="9882726" y="200426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= i+1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0" name="Content Placeholder 4"/>
          <p:cNvSpPr txBox="1">
            <a:spLocks/>
          </p:cNvSpPr>
          <p:nvPr/>
        </p:nvSpPr>
        <p:spPr bwMode="auto">
          <a:xfrm>
            <a:off x="9870026" y="263916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</a:rPr>
              <a:t> = 4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2" name="Content Placeholder 4"/>
          <p:cNvSpPr txBox="1">
            <a:spLocks/>
          </p:cNvSpPr>
          <p:nvPr/>
        </p:nvSpPr>
        <p:spPr bwMode="auto">
          <a:xfrm>
            <a:off x="9510202" y="4151915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4</a:t>
            </a:r>
            <a:endParaRPr lang="en-IN" sz="2400" dirty="0"/>
          </a:p>
        </p:txBody>
      </p:sp>
      <p:sp>
        <p:nvSpPr>
          <p:cNvPr id="93" name="Content Placeholder 4"/>
          <p:cNvSpPr txBox="1">
            <a:spLocks/>
          </p:cNvSpPr>
          <p:nvPr/>
        </p:nvSpPr>
        <p:spPr bwMode="auto">
          <a:xfrm>
            <a:off x="9882726" y="2010616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i &lt;= rear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4" name="Content Placeholder 4"/>
          <p:cNvSpPr txBox="1">
            <a:spLocks/>
          </p:cNvSpPr>
          <p:nvPr/>
        </p:nvSpPr>
        <p:spPr bwMode="auto">
          <a:xfrm>
            <a:off x="9850976" y="2651861"/>
            <a:ext cx="15367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4 &lt;=3(F)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59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P-1(CTD)                                                         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36419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27593 L -0.43333 -0.27222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1.66667E-6 0.2981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29814 L -0.00139 -0.0111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27593 L -0.81389 -0.2666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208 L 0.0026 0.37384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6643 L 0.00121 0.0571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174 0.41551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-0.00087 -0.32384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9584 -2.96296E-6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0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28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84 -2.96296E-6 L -0.19167 0.40556 " pathEditMode="relative" rAng="0" ptsTypes="AA">
                                      <p:cBhvr>
                                        <p:cTn id="29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0278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9584 -2.96296E-6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44 -2.96296E-6 L -0.19514 0.40648 " pathEditMode="relative" rAng="0" ptsTypes="AA">
                                      <p:cBhvr>
                                        <p:cTn id="34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0324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9584 -2.96296E-6 " pathEditMode="relative" rAng="0" ptsTypes="AA">
                                      <p:cBhvr>
                                        <p:cTn id="35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0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37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-2.96296E-6 L -0.19583 0.4 " pathEditMode="relative" rAng="0" ptsTypes="AA">
                                      <p:cBhvr>
                                        <p:cTn id="39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20000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9584 -2.96296E-6 " pathEditMode="relative" rAng="0" ptsTypes="AA">
                                      <p:cBhvr>
                                        <p:cTn id="40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0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5 -3.7037E-7 " pathEditMode="relative" rAng="0" ptsTypes="AA">
                                      <p:cBhvr>
                                        <p:cTn id="40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85185E-6 L -0.25417 -0.45185 " pathEditMode="relative" rAng="0" ptsTypes="AA">
                                      <p:cBhvr>
                                        <p:cTn id="41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593"/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25 1.11111E-6 " pathEditMode="relative" rAng="0" ptsTypes="AA">
                                      <p:cBhvr>
                                        <p:cTn id="41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11111E-6 L -0.24722 0.62222 " pathEditMode="relative" rAng="0" ptsTypes="AA">
                                      <p:cBhvr>
                                        <p:cTn id="42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40718 L 0.00781 -0.00903 " pathEditMode="relative" rAng="0" ptsTypes="AA">
                                      <p:cBhvr>
                                        <p:cTn id="426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325 L -0.87414 -0.31875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6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uiExpand="1" build="p"/>
      <p:bldP spid="13" grpId="0" animBg="1"/>
      <p:bldP spid="14" grpId="0"/>
      <p:bldP spid="15" grpId="0"/>
      <p:bldP spid="26" grpId="0" build="p" animBg="1"/>
      <p:bldP spid="30" grpId="0" build="p" animBg="1"/>
      <p:bldP spid="33" grpId="0"/>
      <p:bldP spid="36" grpId="0"/>
      <p:bldP spid="37" grpId="0" build="p" animBg="1"/>
      <p:bldP spid="38" grpId="0" build="p"/>
      <p:bldP spid="38" grpId="1" build="allAtOnce"/>
      <p:bldP spid="38" grpId="2" build="allAtOnce"/>
      <p:bldP spid="39" grpId="0"/>
      <p:bldP spid="40" grpId="0"/>
      <p:bldP spid="42" grpId="0" build="p"/>
      <p:bldP spid="42" grpId="1" build="allAtOnce"/>
      <p:bldP spid="42" grpId="2" build="allAtOnce"/>
      <p:bldP spid="46" grpId="0" build="p"/>
      <p:bldP spid="46" grpId="1" build="allAtOnce"/>
      <p:bldP spid="46" grpId="2" build="allAtOnce"/>
      <p:bldP spid="47" grpId="0" build="p"/>
      <p:bldP spid="47" grpId="1" build="allAtOnce"/>
      <p:bldP spid="47" grpId="2" build="allAtOnce"/>
      <p:bldP spid="48" grpId="0" build="p"/>
      <p:bldP spid="48" grpId="1" build="allAtOnce"/>
      <p:bldP spid="48" grpId="2" build="allAtOnce"/>
      <p:bldP spid="50" grpId="0" build="p"/>
      <p:bldP spid="50" grpId="1" build="allAtOnce"/>
      <p:bldP spid="50" grpId="2" build="allAtOnce"/>
      <p:bldP spid="51" grpId="0" build="p"/>
      <p:bldP spid="51" grpId="1" build="allAtOnce"/>
      <p:bldP spid="51" grpId="2" build="allAtOnce"/>
      <p:bldP spid="56" grpId="0" build="p"/>
      <p:bldP spid="56" grpId="1" build="allAtOnce"/>
      <p:bldP spid="56" grpId="2" build="allAtOnce"/>
      <p:bldP spid="60" grpId="0"/>
      <p:bldP spid="61" grpId="0"/>
      <p:bldP spid="64" grpId="0"/>
      <p:bldP spid="43" grpId="0"/>
      <p:bldP spid="45" grpId="0"/>
      <p:bldP spid="63" grpId="0" build="p" animBg="1"/>
      <p:bldP spid="65" grpId="0"/>
      <p:bldP spid="66" grpId="0"/>
      <p:bldP spid="67" grpId="0" animBg="1"/>
      <p:bldP spid="68" grpId="0" animBg="1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7" grpId="2"/>
      <p:bldP spid="78" grpId="0"/>
      <p:bldP spid="78" grpId="1"/>
      <p:bldP spid="78" grpId="2"/>
      <p:bldP spid="79" grpId="0"/>
      <p:bldP spid="79" grpId="1"/>
      <p:bldP spid="79" grpId="2"/>
      <p:bldP spid="80" grpId="0"/>
      <p:bldP spid="80" grpId="1"/>
      <p:bldP spid="80" grpId="2"/>
      <p:bldP spid="82" grpId="0"/>
      <p:bldP spid="82" grpId="1"/>
      <p:bldP spid="82" grpId="2"/>
      <p:bldP spid="84" grpId="0"/>
      <p:bldP spid="84" grpId="1"/>
      <p:bldP spid="84" grpId="2"/>
      <p:bldP spid="85" grpId="0"/>
      <p:bldP spid="85" grpId="1"/>
      <p:bldP spid="85" grpId="2"/>
      <p:bldP spid="86" grpId="0"/>
      <p:bldP spid="86" grpId="1"/>
      <p:bldP spid="86" grpId="2"/>
      <p:bldP spid="87" grpId="0"/>
      <p:bldP spid="87" grpId="1"/>
      <p:bldP spid="87" grpId="2"/>
      <p:bldP spid="89" grpId="0"/>
      <p:bldP spid="89" grpId="1"/>
      <p:bldP spid="89" grpId="2"/>
      <p:bldP spid="90" grpId="0"/>
      <p:bldP spid="90" grpId="1"/>
      <p:bldP spid="90" grpId="2"/>
      <p:bldP spid="92" grpId="0"/>
      <p:bldP spid="92" grpId="1"/>
      <p:bldP spid="93" grpId="0"/>
      <p:bldP spid="93" grpId="1"/>
      <p:bldP spid="93" grpId="2"/>
      <p:bldP spid="94" grpId="0"/>
      <p:bldP spid="94" grpId="1"/>
      <p:bldP spid="9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At the end of this session Students will be able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To </a:t>
            </a:r>
            <a:r>
              <a:rPr lang="en-IN" sz="2800" dirty="0">
                <a:solidFill>
                  <a:schemeClr val="tx1"/>
                </a:solidFill>
              </a:rPr>
              <a:t>infer the rules to be imposed </a:t>
            </a:r>
            <a:r>
              <a:rPr lang="en-IN" sz="2800" dirty="0" smtClean="0">
                <a:solidFill>
                  <a:schemeClr val="tx1"/>
                </a:solidFill>
              </a:rPr>
              <a:t>over collection </a:t>
            </a:r>
            <a:r>
              <a:rPr lang="en-IN" sz="2800" dirty="0">
                <a:solidFill>
                  <a:schemeClr val="tx1"/>
                </a:solidFill>
              </a:rPr>
              <a:t>to convert it into Queue </a:t>
            </a:r>
            <a:r>
              <a:rPr lang="en-IN" sz="2800" dirty="0" smtClean="0">
                <a:solidFill>
                  <a:schemeClr val="tx1"/>
                </a:solidFill>
              </a:rPr>
              <a:t>data structure.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To </a:t>
            </a:r>
            <a:r>
              <a:rPr lang="en-IN" sz="2800" dirty="0">
                <a:solidFill>
                  <a:schemeClr val="tx1"/>
                </a:solidFill>
              </a:rPr>
              <a:t>Analyse time complexity of Queue operations.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45356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 recognize the method to implement FIFO using Queue data structure.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 know the working principle of Queue data structure.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 match the real world problem with the Queue.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17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Queue is useful in CPU scheduling, Disk Scheduling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Required in Synchronize the communication between two process.</a:t>
            </a:r>
          </a:p>
          <a:p>
            <a:pPr algn="just"/>
            <a:r>
              <a:rPr lang="en-US" dirty="0"/>
              <a:t>Handling of interrupts in real-time systems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</a:t>
            </a:r>
            <a:r>
              <a:rPr lang="en-US" dirty="0" smtClean="0"/>
              <a:t>printer</a:t>
            </a:r>
            <a:r>
              <a:rPr lang="en-US" dirty="0"/>
              <a:t>, the document print </a:t>
            </a:r>
            <a:r>
              <a:rPr lang="en-US" dirty="0" smtClean="0"/>
              <a:t>request is spooled </a:t>
            </a:r>
            <a:r>
              <a:rPr lang="en-US" dirty="0"/>
              <a:t>in </a:t>
            </a:r>
            <a:r>
              <a:rPr lang="en-US" dirty="0" smtClean="0"/>
              <a:t>the buffer.</a:t>
            </a:r>
          </a:p>
          <a:p>
            <a:pPr algn="just"/>
            <a:r>
              <a:rPr lang="en-US" dirty="0" smtClean="0"/>
              <a:t>Network overflow packets are buffered in the queue.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656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7504" y="615617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80" y="10860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0000"/>
                </a:solidFill>
              </a:rPr>
              <a:t>Queue Data Structure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14604" y="1695665"/>
            <a:ext cx="885982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/>
              <a:t>A queue is a useful data structure in programming.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231820" y="2174395"/>
            <a:ext cx="885982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 smtClean="0"/>
              <a:t>The </a:t>
            </a:r>
            <a:r>
              <a:rPr lang="en-IN" sz="2400" dirty="0"/>
              <a:t>item that goes in first is the item that comes out first </a:t>
            </a:r>
            <a:r>
              <a:rPr lang="en-IN" sz="2400" dirty="0" smtClean="0"/>
              <a:t>of the Queue. So, it is called </a:t>
            </a:r>
            <a:r>
              <a:rPr lang="en-IN" sz="2400" b="1" dirty="0" smtClean="0">
                <a:solidFill>
                  <a:srgbClr val="FF0000"/>
                </a:solidFill>
              </a:rPr>
              <a:t>First In First Out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1172815" y="4094922"/>
            <a:ext cx="6609522" cy="1441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63078" y="4094922"/>
            <a:ext cx="9939" cy="14411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16267" y="4108176"/>
            <a:ext cx="9939" cy="14411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59517" y="4101552"/>
            <a:ext cx="9939" cy="14411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937" y="4253947"/>
            <a:ext cx="1494224" cy="11430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65" y="4552122"/>
            <a:ext cx="1133060" cy="4472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" y="4593536"/>
            <a:ext cx="1133060" cy="447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05" y="4253947"/>
            <a:ext cx="1438746" cy="11430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71" y="4253946"/>
            <a:ext cx="1274830" cy="11358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71" y="4273828"/>
            <a:ext cx="1300229" cy="1123121"/>
          </a:xfrm>
          <a:prstGeom prst="rect">
            <a:avLst/>
          </a:prstGeom>
        </p:spPr>
      </p:pic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240004" y="2952965"/>
            <a:ext cx="885982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 smtClean="0"/>
              <a:t>Analogy – Ticket Counter.</a:t>
            </a:r>
            <a:endParaRPr lang="en-IN" sz="2400" dirty="0"/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2323529" y="3590726"/>
            <a:ext cx="4205354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Ticket Counter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172815" y="5486400"/>
            <a:ext cx="6609522" cy="35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</a:t>
            </a:r>
            <a:r>
              <a:rPr lang="en-US" sz="2400" b="1" dirty="0" smtClean="0"/>
              <a:t>Slot 1      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Slot 2     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 smtClean="0"/>
              <a:t>Slot 3      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Slot 4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2171128" y="5902027"/>
            <a:ext cx="481387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070C0"/>
                </a:solidFill>
              </a:rPr>
              <a:t>Insertion : </a:t>
            </a:r>
            <a:r>
              <a:rPr lang="en-US" sz="2400" b="1" dirty="0" err="1" smtClean="0">
                <a:solidFill>
                  <a:srgbClr val="0070C0"/>
                </a:solidFill>
              </a:rPr>
              <a:t>Enqueue</a:t>
            </a:r>
            <a:r>
              <a:rPr lang="en-US" sz="2400" b="1" dirty="0" smtClean="0">
                <a:solidFill>
                  <a:srgbClr val="0070C0"/>
                </a:solidFill>
              </a:rPr>
              <a:t> Operation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34" name="Content Placeholder 4"/>
          <p:cNvSpPr txBox="1">
            <a:spLocks/>
          </p:cNvSpPr>
          <p:nvPr/>
        </p:nvSpPr>
        <p:spPr bwMode="auto">
          <a:xfrm>
            <a:off x="2234628" y="5902027"/>
            <a:ext cx="481387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070C0"/>
                </a:solidFill>
              </a:rPr>
              <a:t>Deletion : </a:t>
            </a:r>
            <a:r>
              <a:rPr lang="en-US" sz="2400" b="1" dirty="0" err="1" smtClean="0">
                <a:solidFill>
                  <a:srgbClr val="0070C0"/>
                </a:solidFill>
              </a:rPr>
              <a:t>Dequeue</a:t>
            </a:r>
            <a:r>
              <a:rPr lang="en-US" sz="2400" b="1" dirty="0" smtClean="0">
                <a:solidFill>
                  <a:srgbClr val="0070C0"/>
                </a:solidFill>
              </a:rPr>
              <a:t> Operation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27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P-1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88472 0.0071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36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71945 0.0037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7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59306 0.003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5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44584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11 -0.00185 L -0.7901 0.001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472 0.00718 L -1.39445 0.0108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8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945 0.0037 L -1.44723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11 -0.00185 L -0.7901 0.0018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build="p"/>
      <p:bldP spid="11" grpId="0" build="p"/>
      <p:bldP spid="13" grpId="0" animBg="1"/>
      <p:bldP spid="26" grpId="0" build="p"/>
      <p:bldP spid="28" grpId="0"/>
      <p:bldP spid="29" grpId="0"/>
      <p:bldP spid="30" grpId="0"/>
      <p:bldP spid="30" grpId="1"/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Queue Data Structure(Logical)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214603" y="1352765"/>
            <a:ext cx="2236497" cy="309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err="1"/>
              <a:t>struct</a:t>
            </a:r>
            <a:r>
              <a:rPr lang="en-IN" sz="2400" dirty="0"/>
              <a:t> Queue </a:t>
            </a:r>
            <a:endParaRPr lang="en-IN" sz="24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{</a:t>
            </a:r>
            <a:endParaRPr lang="en-IN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front;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 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rear;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a[SIZE];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};</a:t>
            </a:r>
            <a:endParaRPr lang="en-IN" sz="2400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100881" y="4591265"/>
            <a:ext cx="2350219" cy="145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2400" dirty="0" err="1"/>
              <a:t>struct</a:t>
            </a:r>
            <a:r>
              <a:rPr lang="fr-FR" sz="2400" dirty="0"/>
              <a:t> Queue Q</a:t>
            </a:r>
            <a:r>
              <a:rPr lang="fr-FR" sz="2400" dirty="0" smtClean="0"/>
              <a:t>;</a:t>
            </a:r>
            <a:endParaRPr lang="fr-FR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2400" dirty="0" err="1" smtClean="0"/>
              <a:t>Q.front</a:t>
            </a:r>
            <a:r>
              <a:rPr lang="fr-FR" sz="2400" dirty="0" smtClean="0"/>
              <a:t> </a:t>
            </a:r>
            <a:r>
              <a:rPr lang="fr-FR" sz="2400" dirty="0"/>
              <a:t>= 0;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2400" dirty="0" err="1" smtClean="0"/>
              <a:t>Q.rear</a:t>
            </a:r>
            <a:r>
              <a:rPr lang="fr-FR" sz="2400" dirty="0" smtClean="0"/>
              <a:t> </a:t>
            </a:r>
            <a:r>
              <a:rPr lang="fr-FR" sz="2400" dirty="0"/>
              <a:t>= -1;</a:t>
            </a:r>
            <a:endParaRPr lang="en-IN" sz="2400" dirty="0"/>
          </a:p>
        </p:txBody>
      </p:sp>
      <p:sp>
        <p:nvSpPr>
          <p:cNvPr id="6" name="Line Callout 2 5"/>
          <p:cNvSpPr/>
          <p:nvPr/>
        </p:nvSpPr>
        <p:spPr>
          <a:xfrm>
            <a:off x="3479800" y="1143000"/>
            <a:ext cx="5602288" cy="663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2438"/>
              <a:gd name="adj6" fmla="val -353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pointer points to first element in Q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Line Callout 2 35"/>
          <p:cNvSpPr/>
          <p:nvPr/>
        </p:nvSpPr>
        <p:spPr>
          <a:xfrm>
            <a:off x="3492500" y="1136865"/>
            <a:ext cx="5602288" cy="663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6634"/>
              <a:gd name="adj6" fmla="val -362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Rear pointer points to last element in Q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Line Callout 2 36"/>
          <p:cNvSpPr/>
          <p:nvPr/>
        </p:nvSpPr>
        <p:spPr>
          <a:xfrm>
            <a:off x="3492500" y="1143000"/>
            <a:ext cx="4838700" cy="663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3610"/>
              <a:gd name="adj6" fmla="val -389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Stores the elements of the Queue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Line Callout 2 37"/>
          <p:cNvSpPr/>
          <p:nvPr/>
        </p:nvSpPr>
        <p:spPr>
          <a:xfrm>
            <a:off x="3492500" y="5685606"/>
            <a:ext cx="3886200" cy="663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473"/>
              <a:gd name="adj6" fmla="val -344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Declaring a Queue variable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Line Callout 2 38"/>
          <p:cNvSpPr/>
          <p:nvPr/>
        </p:nvSpPr>
        <p:spPr>
          <a:xfrm>
            <a:off x="3492500" y="5685606"/>
            <a:ext cx="4013200" cy="663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498"/>
              <a:gd name="adj6" fmla="val -4583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Front pointer is initialize to 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Line Callout 2 39"/>
          <p:cNvSpPr/>
          <p:nvPr/>
        </p:nvSpPr>
        <p:spPr>
          <a:xfrm>
            <a:off x="3492500" y="5685606"/>
            <a:ext cx="4152900" cy="663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045"/>
              <a:gd name="adj6" fmla="val -433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Rear pointer is initialize to 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Content Placeholder 4"/>
          <p:cNvSpPr txBox="1">
            <a:spLocks/>
          </p:cNvSpPr>
          <p:nvPr/>
        </p:nvSpPr>
        <p:spPr bwMode="auto">
          <a:xfrm>
            <a:off x="3031090" y="4380334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42" name="Content Placeholder 4"/>
          <p:cNvSpPr txBox="1">
            <a:spLocks/>
          </p:cNvSpPr>
          <p:nvPr/>
        </p:nvSpPr>
        <p:spPr bwMode="auto">
          <a:xfrm>
            <a:off x="3275305" y="4782071"/>
            <a:ext cx="48389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Q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7" name="Content Placeholder 4"/>
          <p:cNvSpPr txBox="1">
            <a:spLocks/>
          </p:cNvSpPr>
          <p:nvPr/>
        </p:nvSpPr>
        <p:spPr bwMode="auto">
          <a:xfrm>
            <a:off x="4138905" y="4362971"/>
            <a:ext cx="73789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500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4300" y="2641600"/>
            <a:ext cx="6427788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/>
          <p:cNvCxnSpPr/>
          <p:nvPr/>
        </p:nvCxnSpPr>
        <p:spPr>
          <a:xfrm>
            <a:off x="3517252" y="26416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69752" y="26543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09552" y="26543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87452" y="26670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78052" y="26543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41652" y="26289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4"/>
          <p:cNvSpPr txBox="1">
            <a:spLocks/>
          </p:cNvSpPr>
          <p:nvPr/>
        </p:nvSpPr>
        <p:spPr bwMode="auto">
          <a:xfrm>
            <a:off x="2662142" y="3359671"/>
            <a:ext cx="648185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1000   1002   1004   1006    1008   1010  1012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Content Placeholder 4"/>
          <p:cNvSpPr txBox="1">
            <a:spLocks/>
          </p:cNvSpPr>
          <p:nvPr/>
        </p:nvSpPr>
        <p:spPr bwMode="auto">
          <a:xfrm>
            <a:off x="2654300" y="2175810"/>
            <a:ext cx="648185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front   rear    a[0]     a[1]      a[2]    a[3]    a[4]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2624690" y="3403600"/>
            <a:ext cx="478362" cy="96403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4"/>
          <p:cNvSpPr txBox="1">
            <a:spLocks/>
          </p:cNvSpPr>
          <p:nvPr/>
        </p:nvSpPr>
        <p:spPr bwMode="auto">
          <a:xfrm>
            <a:off x="2792706" y="2748169"/>
            <a:ext cx="533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</a:rPr>
              <a:t>0</a:t>
            </a:r>
            <a:endParaRPr lang="en-IN" sz="4000" b="1" dirty="0">
              <a:solidFill>
                <a:schemeClr val="accent6"/>
              </a:solidFill>
            </a:endParaRPr>
          </a:p>
        </p:txBody>
      </p:sp>
      <p:sp>
        <p:nvSpPr>
          <p:cNvPr id="59" name="Content Placeholder 4"/>
          <p:cNvSpPr txBox="1">
            <a:spLocks/>
          </p:cNvSpPr>
          <p:nvPr/>
        </p:nvSpPr>
        <p:spPr bwMode="auto">
          <a:xfrm>
            <a:off x="3605506" y="2748169"/>
            <a:ext cx="699794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</a:rPr>
              <a:t>-1</a:t>
            </a:r>
            <a:endParaRPr lang="en-IN" sz="4000" b="1" dirty="0">
              <a:solidFill>
                <a:schemeClr val="accent6"/>
              </a:solidFill>
            </a:endParaRPr>
          </a:p>
        </p:txBody>
      </p:sp>
      <p:sp>
        <p:nvSpPr>
          <p:cNvPr id="60" name="Content Placeholder 4"/>
          <p:cNvSpPr txBox="1">
            <a:spLocks/>
          </p:cNvSpPr>
          <p:nvPr/>
        </p:nvSpPr>
        <p:spPr bwMode="auto">
          <a:xfrm>
            <a:off x="3070654" y="4362971"/>
            <a:ext cx="87759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1000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P-1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12271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uiExpand="1" build="p"/>
      <p:bldP spid="33" grpId="0" uiExpand="1" build="allAtOnce"/>
      <p:bldP spid="6" grpId="0" animBg="1"/>
      <p:bldP spid="6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uiExpand="1" build="p" animBg="1"/>
      <p:bldP spid="42" grpId="0" build="p"/>
      <p:bldP spid="47" grpId="0" build="p"/>
      <p:bldP spid="15" grpId="0" animBg="1"/>
      <p:bldP spid="54" grpId="0"/>
      <p:bldP spid="55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Operation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1535403" y="1347060"/>
            <a:ext cx="6160797" cy="267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void </a:t>
            </a:r>
            <a:r>
              <a:rPr lang="en-IN" sz="2400" dirty="0" err="1"/>
              <a:t>enqueue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Queue </a:t>
            </a:r>
            <a:r>
              <a:rPr lang="en-IN" sz="2400" dirty="0" smtClean="0"/>
              <a:t>*Q</a:t>
            </a:r>
            <a:r>
              <a:rPr lang="en-IN" sz="2400" dirty="0"/>
              <a:t>, </a:t>
            </a:r>
            <a:r>
              <a:rPr lang="en-IN" sz="2400" dirty="0" err="1"/>
              <a:t>int</a:t>
            </a:r>
            <a:r>
              <a:rPr lang="en-IN" sz="2400" dirty="0"/>
              <a:t> item)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{ </a:t>
            </a:r>
            <a:r>
              <a:rPr lang="en-IN" sz="2400" dirty="0" smtClean="0"/>
              <a:t>    </a:t>
            </a:r>
            <a:r>
              <a:rPr lang="en-IN" sz="2400" dirty="0"/>
              <a:t>if (</a:t>
            </a:r>
            <a:r>
              <a:rPr lang="en-IN" sz="2400" dirty="0" err="1"/>
              <a:t>isFull</a:t>
            </a:r>
            <a:r>
              <a:rPr lang="en-IN" sz="2400" dirty="0"/>
              <a:t>(Q))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       </a:t>
            </a:r>
            <a:r>
              <a:rPr lang="en-IN" sz="2400" dirty="0" smtClean="0"/>
              <a:t>	return</a:t>
            </a:r>
            <a:r>
              <a:rPr lang="en-IN" sz="2400" dirty="0"/>
              <a:t>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  Q-</a:t>
            </a:r>
            <a:r>
              <a:rPr lang="en-IN" sz="2400" dirty="0"/>
              <a:t>&gt;rear++;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Q-</a:t>
            </a:r>
            <a:r>
              <a:rPr lang="en-IN" sz="2400" dirty="0"/>
              <a:t>&gt;a[Q-&gt;rear] = item;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("%d </a:t>
            </a:r>
            <a:r>
              <a:rPr lang="en-IN" sz="2400" dirty="0" err="1" smtClean="0"/>
              <a:t>enqueued</a:t>
            </a:r>
            <a:r>
              <a:rPr lang="en-IN" sz="2400" dirty="0" smtClean="0"/>
              <a:t> to queue\n", item);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}</a:t>
            </a:r>
            <a:endParaRPr lang="en-IN" sz="2400" dirty="0"/>
          </a:p>
        </p:txBody>
      </p:sp>
      <p:sp>
        <p:nvSpPr>
          <p:cNvPr id="29" name="Line Callout 2 28"/>
          <p:cNvSpPr/>
          <p:nvPr/>
        </p:nvSpPr>
        <p:spPr>
          <a:xfrm>
            <a:off x="2969296" y="5379526"/>
            <a:ext cx="5994400" cy="949218"/>
          </a:xfrm>
          <a:prstGeom prst="borderCallout2">
            <a:avLst>
              <a:gd name="adj1" fmla="val 22764"/>
              <a:gd name="adj2" fmla="val -4519"/>
              <a:gd name="adj3" fmla="val 20664"/>
              <a:gd name="adj4" fmla="val -22924"/>
              <a:gd name="adj5" fmla="val -389788"/>
              <a:gd name="adj6" fmla="val 18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 of the Q and item to insert is passed as an argument to the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function.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Line Callout 2 31"/>
          <p:cNvSpPr/>
          <p:nvPr/>
        </p:nvSpPr>
        <p:spPr>
          <a:xfrm>
            <a:off x="2969296" y="5368534"/>
            <a:ext cx="5994400" cy="949218"/>
          </a:xfrm>
          <a:prstGeom prst="borderCallout2">
            <a:avLst>
              <a:gd name="adj1" fmla="val 18750"/>
              <a:gd name="adj2" fmla="val -4096"/>
              <a:gd name="adj3" fmla="val 16650"/>
              <a:gd name="adj4" fmla="val -20381"/>
              <a:gd name="adj5" fmla="val -350987"/>
              <a:gd name="adj6" fmla="val -37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isFull</a:t>
            </a:r>
            <a:r>
              <a:rPr lang="en-US" dirty="0" smtClean="0">
                <a:solidFill>
                  <a:schemeClr val="tx1"/>
                </a:solidFill>
              </a:rPr>
              <a:t>( ) function checks Q is full or not. If Q is full the function will return to main.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Line Callout 2 33"/>
          <p:cNvSpPr/>
          <p:nvPr/>
        </p:nvSpPr>
        <p:spPr>
          <a:xfrm>
            <a:off x="2969296" y="5345139"/>
            <a:ext cx="5994400" cy="949218"/>
          </a:xfrm>
          <a:prstGeom prst="borderCallout2">
            <a:avLst>
              <a:gd name="adj1" fmla="val 20088"/>
              <a:gd name="adj2" fmla="val -4308"/>
              <a:gd name="adj3" fmla="val 16650"/>
              <a:gd name="adj4" fmla="val -24407"/>
              <a:gd name="adj5" fmla="val -278738"/>
              <a:gd name="adj6" fmla="val -111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the Q is not full, the real pointer is increment by 1.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Line Callout 2 42"/>
          <p:cNvSpPr/>
          <p:nvPr/>
        </p:nvSpPr>
        <p:spPr>
          <a:xfrm>
            <a:off x="2969296" y="5368534"/>
            <a:ext cx="5994400" cy="949218"/>
          </a:xfrm>
          <a:prstGeom prst="borderCallout2">
            <a:avLst>
              <a:gd name="adj1" fmla="val 22764"/>
              <a:gd name="adj2" fmla="val -3672"/>
              <a:gd name="adj3" fmla="val 23340"/>
              <a:gd name="adj4" fmla="val -21017"/>
              <a:gd name="adj5" fmla="val -233249"/>
              <a:gd name="adj6" fmla="val 102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item is placed inside the Q at rear </a:t>
            </a:r>
            <a:r>
              <a:rPr lang="en-US" dirty="0" err="1" smtClean="0">
                <a:solidFill>
                  <a:schemeClr val="tx1"/>
                </a:solidFill>
              </a:rPr>
              <a:t>poisition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Line Callout 2 43"/>
          <p:cNvSpPr/>
          <p:nvPr/>
        </p:nvSpPr>
        <p:spPr>
          <a:xfrm>
            <a:off x="2969296" y="5355122"/>
            <a:ext cx="5994400" cy="949218"/>
          </a:xfrm>
          <a:prstGeom prst="borderCallout2">
            <a:avLst>
              <a:gd name="adj1" fmla="val 24102"/>
              <a:gd name="adj2" fmla="val -4519"/>
              <a:gd name="adj3" fmla="val 22002"/>
              <a:gd name="adj4" fmla="val -15297"/>
              <a:gd name="adj5" fmla="val -191773"/>
              <a:gd name="adj6" fmla="val 2679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item placed inside the Q is displayed in the screen.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P-1 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7959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84184 -0.0020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/>
      <p:bldP spid="29" grpId="0" animBg="1"/>
      <p:bldP spid="29" grpId="1" animBg="1"/>
      <p:bldP spid="32" grpId="0" animBg="1"/>
      <p:bldP spid="32" grpId="1" animBg="1"/>
      <p:bldP spid="34" grpId="0" animBg="1"/>
      <p:bldP spid="34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Operation (Logical)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544803" y="1194230"/>
            <a:ext cx="6427497" cy="267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void </a:t>
            </a:r>
            <a:r>
              <a:rPr lang="en-IN" sz="2400" dirty="0" err="1"/>
              <a:t>enqueue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Queue </a:t>
            </a:r>
            <a:r>
              <a:rPr lang="en-IN" sz="2400" dirty="0" smtClean="0"/>
              <a:t>*Q</a:t>
            </a:r>
            <a:r>
              <a:rPr lang="en-IN" sz="2400" dirty="0"/>
              <a:t>, </a:t>
            </a:r>
            <a:r>
              <a:rPr lang="en-IN" sz="2400" dirty="0" err="1"/>
              <a:t>int</a:t>
            </a:r>
            <a:r>
              <a:rPr lang="en-IN" sz="2400" dirty="0"/>
              <a:t> item)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{ </a:t>
            </a:r>
            <a:r>
              <a:rPr lang="en-IN" sz="2400" dirty="0" smtClean="0"/>
              <a:t>    </a:t>
            </a:r>
            <a:r>
              <a:rPr lang="en-IN" sz="2400" dirty="0"/>
              <a:t>if (</a:t>
            </a:r>
            <a:r>
              <a:rPr lang="en-IN" sz="2400" dirty="0" err="1"/>
              <a:t>isFull</a:t>
            </a:r>
            <a:r>
              <a:rPr lang="en-IN" sz="2400" dirty="0"/>
              <a:t>(Q))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       </a:t>
            </a:r>
            <a:r>
              <a:rPr lang="en-IN" sz="2400" dirty="0" smtClean="0"/>
              <a:t>	return</a:t>
            </a:r>
            <a:r>
              <a:rPr lang="en-IN" sz="2400" dirty="0"/>
              <a:t>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  Q-</a:t>
            </a:r>
            <a:r>
              <a:rPr lang="en-IN" sz="2400" dirty="0"/>
              <a:t>&gt;rear++;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Q-</a:t>
            </a:r>
            <a:r>
              <a:rPr lang="en-IN" sz="2400" dirty="0"/>
              <a:t>&gt;a[Q-&gt;rear] = item;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("%d </a:t>
            </a:r>
            <a:r>
              <a:rPr lang="en-IN" sz="2400" dirty="0" err="1" smtClean="0"/>
              <a:t>enqueued</a:t>
            </a:r>
            <a:r>
              <a:rPr lang="en-IN" sz="2400" dirty="0" smtClean="0"/>
              <a:t> to queue\n", item);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}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2247900" y="4064000"/>
            <a:ext cx="47244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255742" y="4782071"/>
            <a:ext cx="471655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1004   1006    1008   1010  1012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247900" y="3598210"/>
            <a:ext cx="4724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a[0]     a[1]      a[2]    a[3]    a[4]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36252" y="40767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87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85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06452" y="41021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6680241" y="5579410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7971390" y="5574134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6680241" y="596317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1000       1002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 bwMode="auto">
          <a:xfrm>
            <a:off x="6680241" y="516632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     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 bwMode="auto">
          <a:xfrm>
            <a:off x="213955" y="5902027"/>
            <a:ext cx="5920145" cy="4472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8" name="Content Placeholder 4"/>
          <p:cNvSpPr txBox="1">
            <a:spLocks/>
          </p:cNvSpPr>
          <p:nvPr/>
        </p:nvSpPr>
        <p:spPr bwMode="auto">
          <a:xfrm>
            <a:off x="222887" y="77538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Insert 10 into Q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6811479" y="55893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0</a:t>
            </a:r>
            <a:endParaRPr lang="en-IN" sz="2400" dirty="0"/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8102628" y="55639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-1</a:t>
            </a:r>
            <a:endParaRPr lang="en-IN" sz="2400" dirty="0"/>
          </a:p>
        </p:txBody>
      </p:sp>
      <p:sp>
        <p:nvSpPr>
          <p:cNvPr id="41" name="Content Placeholder 4"/>
          <p:cNvSpPr txBox="1">
            <a:spLocks/>
          </p:cNvSpPr>
          <p:nvPr/>
        </p:nvSpPr>
        <p:spPr bwMode="auto">
          <a:xfrm>
            <a:off x="10392016" y="1235028"/>
            <a:ext cx="2861718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Q=1000, item=10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2" name="Content Placeholder 4"/>
          <p:cNvSpPr txBox="1">
            <a:spLocks/>
          </p:cNvSpPr>
          <p:nvPr/>
        </p:nvSpPr>
        <p:spPr bwMode="auto">
          <a:xfrm>
            <a:off x="368300" y="-857035"/>
            <a:ext cx="59436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solidFill>
                  <a:srgbClr val="0070C0"/>
                </a:solidFill>
              </a:rPr>
              <a:t>void </a:t>
            </a:r>
            <a:r>
              <a:rPr lang="en-IN" sz="2400" dirty="0" err="1">
                <a:solidFill>
                  <a:srgbClr val="0070C0"/>
                </a:solidFill>
              </a:rPr>
              <a:t>enqueue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dirty="0" err="1">
                <a:solidFill>
                  <a:srgbClr val="0070C0"/>
                </a:solidFill>
              </a:rPr>
              <a:t>struct</a:t>
            </a:r>
            <a:r>
              <a:rPr lang="en-IN" sz="2400" dirty="0">
                <a:solidFill>
                  <a:srgbClr val="0070C0"/>
                </a:solidFill>
              </a:rPr>
              <a:t> Queue *Q, </a:t>
            </a: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item)</a:t>
            </a:r>
          </a:p>
        </p:txBody>
      </p:sp>
      <p:sp>
        <p:nvSpPr>
          <p:cNvPr id="46" name="Content Placeholder 4"/>
          <p:cNvSpPr txBox="1">
            <a:spLocks/>
          </p:cNvSpPr>
          <p:nvPr/>
        </p:nvSpPr>
        <p:spPr bwMode="auto">
          <a:xfrm>
            <a:off x="222887" y="77538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and item are passed as argument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7" name="Content Placeholder 4"/>
          <p:cNvSpPr txBox="1">
            <a:spLocks/>
          </p:cNvSpPr>
          <p:nvPr/>
        </p:nvSpPr>
        <p:spPr bwMode="auto">
          <a:xfrm>
            <a:off x="248287" y="80713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full is checked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8" name="Content Placeholder 4"/>
          <p:cNvSpPr txBox="1">
            <a:spLocks/>
          </p:cNvSpPr>
          <p:nvPr/>
        </p:nvSpPr>
        <p:spPr bwMode="auto">
          <a:xfrm>
            <a:off x="501553" y="-995563"/>
            <a:ext cx="2819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if(</a:t>
            </a:r>
            <a:r>
              <a:rPr lang="en-IN" sz="2400" dirty="0" err="1" smtClean="0">
                <a:solidFill>
                  <a:srgbClr val="0070C0"/>
                </a:solidFill>
              </a:rPr>
              <a:t>isFull</a:t>
            </a:r>
            <a:r>
              <a:rPr lang="en-IN" sz="2400" dirty="0" smtClean="0">
                <a:solidFill>
                  <a:srgbClr val="0070C0"/>
                </a:solidFill>
              </a:rPr>
              <a:t>(Q))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9" name="Content Placeholder 4"/>
          <p:cNvSpPr txBox="1">
            <a:spLocks/>
          </p:cNvSpPr>
          <p:nvPr/>
        </p:nvSpPr>
        <p:spPr bwMode="auto">
          <a:xfrm>
            <a:off x="10012921" y="1611266"/>
            <a:ext cx="26362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isFull</a:t>
            </a:r>
            <a:r>
              <a:rPr lang="en-US" sz="2400" dirty="0" smtClean="0">
                <a:solidFill>
                  <a:schemeClr val="tx1"/>
                </a:solidFill>
              </a:rPr>
              <a:t>(Q) = False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0" name="Content Placeholder 4"/>
          <p:cNvSpPr txBox="1">
            <a:spLocks/>
          </p:cNvSpPr>
          <p:nvPr/>
        </p:nvSpPr>
        <p:spPr bwMode="auto">
          <a:xfrm>
            <a:off x="222887" y="80586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rear pointer is increment by 1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1" name="Content Placeholder 4"/>
          <p:cNvSpPr txBox="1">
            <a:spLocks/>
          </p:cNvSpPr>
          <p:nvPr/>
        </p:nvSpPr>
        <p:spPr bwMode="auto">
          <a:xfrm>
            <a:off x="530861" y="-549695"/>
            <a:ext cx="2819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Q-&gt;rear++;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2" name="Content Placeholder 4"/>
          <p:cNvSpPr txBox="1">
            <a:spLocks/>
          </p:cNvSpPr>
          <p:nvPr/>
        </p:nvSpPr>
        <p:spPr bwMode="auto">
          <a:xfrm>
            <a:off x="10216121" y="2246266"/>
            <a:ext cx="26362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rear = rear + 1 (0)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5" name="Content Placeholder 4"/>
          <p:cNvSpPr txBox="1">
            <a:spLocks/>
          </p:cNvSpPr>
          <p:nvPr/>
        </p:nvSpPr>
        <p:spPr bwMode="auto">
          <a:xfrm>
            <a:off x="9318673" y="5563948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0</a:t>
            </a:r>
            <a:endParaRPr lang="en-IN" sz="2400" dirty="0"/>
          </a:p>
        </p:txBody>
      </p:sp>
      <p:sp>
        <p:nvSpPr>
          <p:cNvPr id="56" name="Content Placeholder 4"/>
          <p:cNvSpPr txBox="1">
            <a:spLocks/>
          </p:cNvSpPr>
          <p:nvPr/>
        </p:nvSpPr>
        <p:spPr bwMode="auto">
          <a:xfrm>
            <a:off x="220539" y="807039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Place the item value into the queue (10)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 bwMode="auto">
          <a:xfrm>
            <a:off x="994074" y="-1335543"/>
            <a:ext cx="327491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Q-&gt;a[Q-&gt;rear] = item;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8" name="Content Placeholder 4"/>
          <p:cNvSpPr txBox="1">
            <a:spLocks/>
          </p:cNvSpPr>
          <p:nvPr/>
        </p:nvSpPr>
        <p:spPr bwMode="auto">
          <a:xfrm>
            <a:off x="10628871" y="2747916"/>
            <a:ext cx="15567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a[0] = 10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-1516812" y="5166321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-1308140" y="5163973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4"/>
          <p:cNvSpPr txBox="1">
            <a:spLocks/>
          </p:cNvSpPr>
          <p:nvPr/>
        </p:nvSpPr>
        <p:spPr bwMode="auto">
          <a:xfrm>
            <a:off x="-2638172" y="5220245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1" name="Content Placeholder 4"/>
          <p:cNvSpPr txBox="1">
            <a:spLocks/>
          </p:cNvSpPr>
          <p:nvPr/>
        </p:nvSpPr>
        <p:spPr bwMode="auto">
          <a:xfrm>
            <a:off x="-1177448" y="5217897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6" y="4208670"/>
            <a:ext cx="1133060" cy="447260"/>
          </a:xfrm>
          <a:prstGeom prst="rect">
            <a:avLst/>
          </a:prstGeom>
        </p:spPr>
      </p:pic>
      <p:sp>
        <p:nvSpPr>
          <p:cNvPr id="64" name="Content Placeholder 4"/>
          <p:cNvSpPr txBox="1">
            <a:spLocks/>
          </p:cNvSpPr>
          <p:nvPr/>
        </p:nvSpPr>
        <p:spPr bwMode="auto">
          <a:xfrm>
            <a:off x="9768840" y="4208669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10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3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P-1 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6531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88 0.00116 L 0.48594 -0.0057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-34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46129 0.0011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27593 L -0.43333 -0.2722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1.66667E-6 0.2981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093 -0.2479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5 0.00162 L -0.46285 -0.2486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29814 L -0.00139 -0.0111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27593 L -0.81389 -0.2666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208 L 0.0026 0.37384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18 -0.29907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069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07 0.0037 L -0.46407 -0.38959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7384 L 0.00121 0.0645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174 0.4155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1 L -0.45903 -0.38797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9514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8 0.0037 L -0.45868 -0.38958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40718 L 0.00781 -0.00903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4" dur="2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1 -4.54209E-6 L -0.13299 -4.54209E-6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0139 L 0.45921 0.00347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1" y="93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43577 -0.00255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556 0.57917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2 L -0.46007 -0.48865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4560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45 0.00162 L -0.46597 -0.48959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5791 L -0.00209 -0.02729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0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318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25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80833 0.00532 " pathEditMode="relative" rAng="0" ptsTypes="AA">
                                      <p:cBhvr>
                                        <p:cTn id="3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1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/>
      <p:bldP spid="13" grpId="0" animBg="1"/>
      <p:bldP spid="14" grpId="0"/>
      <p:bldP spid="15" grpId="0"/>
      <p:bldP spid="26" grpId="0" build="p" animBg="1"/>
      <p:bldP spid="30" grpId="0" build="p" animBg="1"/>
      <p:bldP spid="33" grpId="0"/>
      <p:bldP spid="36" grpId="0"/>
      <p:bldP spid="37" grpId="0" uiExpand="1" build="p" animBg="1"/>
      <p:bldP spid="38" grpId="0" build="p"/>
      <p:bldP spid="38" grpId="1" build="allAtOnce"/>
      <p:bldP spid="38" grpId="2" build="allAtOnce"/>
      <p:bldP spid="39" grpId="0" build="p"/>
      <p:bldP spid="40" grpId="0" build="p"/>
      <p:bldP spid="40" grpId="1" build="allAtOnce"/>
      <p:bldP spid="41" grpId="0" build="p" animBg="1"/>
      <p:bldP spid="41" grpId="1" uiExpand="1" build="allAtOnce" animBg="1"/>
      <p:bldP spid="41" grpId="2" uiExpand="1" build="allAtOnce" animBg="1"/>
      <p:bldP spid="42" grpId="0" build="p"/>
      <p:bldP spid="42" grpId="1" build="allAtOnce"/>
      <p:bldP spid="42" grpId="2" build="allAtOnce"/>
      <p:bldP spid="46" grpId="0" build="p"/>
      <p:bldP spid="46" grpId="1" build="allAtOnce"/>
      <p:bldP spid="46" grpId="2" build="allAtOnce"/>
      <p:bldP spid="47" grpId="0" build="p"/>
      <p:bldP spid="47" grpId="1" build="allAtOnce"/>
      <p:bldP spid="47" grpId="2" build="allAtOnce"/>
      <p:bldP spid="48" grpId="0" build="p"/>
      <p:bldP spid="48" grpId="1" build="allAtOnce"/>
      <p:bldP spid="48" grpId="2" build="allAtOnce"/>
      <p:bldP spid="49" grpId="0" build="p" animBg="1"/>
      <p:bldP spid="49" grpId="1" uiExpand="1" build="allAtOnce" animBg="1"/>
      <p:bldP spid="49" grpId="2" uiExpand="1" build="allAtOnce" animBg="1"/>
      <p:bldP spid="50" grpId="0" build="p"/>
      <p:bldP spid="50" grpId="1" build="allAtOnce"/>
      <p:bldP spid="50" grpId="2" build="allAtOnce"/>
      <p:bldP spid="51" grpId="0" build="p"/>
      <p:bldP spid="51" grpId="1" build="allAtOnce"/>
      <p:bldP spid="51" grpId="2" build="allAtOnce"/>
      <p:bldP spid="52" grpId="0" build="p" animBg="1"/>
      <p:bldP spid="52" grpId="1" build="allAtOnce" animBg="1"/>
      <p:bldP spid="52" grpId="2" uiExpand="1" build="allAtOnce" animBg="1"/>
      <p:bldP spid="55" grpId="0" build="p"/>
      <p:bldP spid="55" grpId="1" build="allAtOnce"/>
      <p:bldP spid="56" grpId="0" build="p"/>
      <p:bldP spid="56" grpId="1" build="allAtOnce"/>
      <p:bldP spid="56" grpId="2" build="allAtOnce"/>
      <p:bldP spid="56" grpId="3" build="allAtOnce"/>
      <p:bldP spid="57" grpId="0" build="p"/>
      <p:bldP spid="57" grpId="1" build="allAtOnce"/>
      <p:bldP spid="57" grpId="2" build="allAtOnce"/>
      <p:bldP spid="58" grpId="0" build="p" animBg="1"/>
      <p:bldP spid="58" grpId="1" build="allAtOnce" animBg="1"/>
      <p:bldP spid="58" grpId="2" uiExpand="1" build="allAtOnce" animBg="1"/>
      <p:bldP spid="60" grpId="0"/>
      <p:bldP spid="60" grpId="1"/>
      <p:bldP spid="61" grpId="0"/>
      <p:bldP spid="61" grpId="1"/>
      <p:bldP spid="64" grpId="0"/>
      <p:bldP spid="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00880" y="590765"/>
            <a:ext cx="7714592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Operation (Logical)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544803" y="1194230"/>
            <a:ext cx="6427497" cy="267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void </a:t>
            </a:r>
            <a:r>
              <a:rPr lang="en-IN" sz="2400" dirty="0" err="1"/>
              <a:t>enqueue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Queue </a:t>
            </a:r>
            <a:r>
              <a:rPr lang="en-IN" sz="2400" dirty="0" smtClean="0"/>
              <a:t>*Q</a:t>
            </a:r>
            <a:r>
              <a:rPr lang="en-IN" sz="2400" dirty="0"/>
              <a:t>, </a:t>
            </a:r>
            <a:r>
              <a:rPr lang="en-IN" sz="2400" dirty="0" err="1"/>
              <a:t>int</a:t>
            </a:r>
            <a:r>
              <a:rPr lang="en-IN" sz="2400" dirty="0"/>
              <a:t> item)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{ </a:t>
            </a:r>
            <a:r>
              <a:rPr lang="en-IN" sz="2400" dirty="0" smtClean="0"/>
              <a:t>    </a:t>
            </a:r>
            <a:r>
              <a:rPr lang="en-IN" sz="2400" dirty="0"/>
              <a:t>if (</a:t>
            </a:r>
            <a:r>
              <a:rPr lang="en-IN" sz="2400" dirty="0" err="1"/>
              <a:t>isFull</a:t>
            </a:r>
            <a:r>
              <a:rPr lang="en-IN" sz="2400" dirty="0"/>
              <a:t>(Q))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       </a:t>
            </a:r>
            <a:r>
              <a:rPr lang="en-IN" sz="2400" dirty="0" smtClean="0"/>
              <a:t>	return</a:t>
            </a:r>
            <a:r>
              <a:rPr lang="en-IN" sz="2400" dirty="0"/>
              <a:t>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</a:t>
            </a:r>
            <a:r>
              <a:rPr lang="en-IN" sz="2400" dirty="0" smtClean="0"/>
              <a:t>      Q-</a:t>
            </a:r>
            <a:r>
              <a:rPr lang="en-IN" sz="2400" dirty="0"/>
              <a:t>&gt;rear++;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Q-</a:t>
            </a:r>
            <a:r>
              <a:rPr lang="en-IN" sz="2400" dirty="0"/>
              <a:t>&gt;a[Q-&gt;rear] = item;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       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("%d </a:t>
            </a:r>
            <a:r>
              <a:rPr lang="en-IN" sz="2400" dirty="0" err="1" smtClean="0"/>
              <a:t>enqueued</a:t>
            </a:r>
            <a:r>
              <a:rPr lang="en-IN" sz="2400" dirty="0" smtClean="0"/>
              <a:t> to queue\n", item);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/>
              <a:t>}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2247900" y="4064000"/>
            <a:ext cx="47244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255742" y="4782071"/>
            <a:ext cx="471655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1004   1006    1008   1010  1012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247900" y="3598210"/>
            <a:ext cx="4724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a[0]     a[1]      a[2]    a[3]    a[4]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36252" y="40767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87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8552" y="40894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06452" y="4102100"/>
            <a:ext cx="0" cy="73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6680241" y="5579410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0" name="Content Placeholder 4"/>
          <p:cNvSpPr txBox="1">
            <a:spLocks/>
          </p:cNvSpPr>
          <p:nvPr/>
        </p:nvSpPr>
        <p:spPr bwMode="auto">
          <a:xfrm>
            <a:off x="7971390" y="5574134"/>
            <a:ext cx="956724" cy="44726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3" name="Content Placeholder 4"/>
          <p:cNvSpPr txBox="1">
            <a:spLocks/>
          </p:cNvSpPr>
          <p:nvPr/>
        </p:nvSpPr>
        <p:spPr bwMode="auto">
          <a:xfrm>
            <a:off x="6680241" y="596317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1000       1002</a:t>
            </a: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ontent Placeholder 4"/>
          <p:cNvSpPr txBox="1">
            <a:spLocks/>
          </p:cNvSpPr>
          <p:nvPr/>
        </p:nvSpPr>
        <p:spPr bwMode="auto">
          <a:xfrm>
            <a:off x="6680241" y="5166321"/>
            <a:ext cx="2176572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     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 bwMode="auto">
          <a:xfrm>
            <a:off x="213955" y="5902027"/>
            <a:ext cx="5920145" cy="4472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dirty="0"/>
          </a:p>
        </p:txBody>
      </p:sp>
      <p:sp>
        <p:nvSpPr>
          <p:cNvPr id="38" name="Content Placeholder 4"/>
          <p:cNvSpPr txBox="1">
            <a:spLocks/>
          </p:cNvSpPr>
          <p:nvPr/>
        </p:nvSpPr>
        <p:spPr bwMode="auto">
          <a:xfrm>
            <a:off x="222887" y="77538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 bwMode="auto">
          <a:xfrm>
            <a:off x="6811479" y="55893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0</a:t>
            </a:r>
            <a:endParaRPr lang="en-IN" sz="2400" dirty="0"/>
          </a:p>
        </p:txBody>
      </p:sp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8102628" y="5563949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0</a:t>
            </a:r>
            <a:endParaRPr lang="en-IN" sz="2400" dirty="0"/>
          </a:p>
        </p:txBody>
      </p:sp>
      <p:sp>
        <p:nvSpPr>
          <p:cNvPr id="41" name="Content Placeholder 4"/>
          <p:cNvSpPr txBox="1">
            <a:spLocks/>
          </p:cNvSpPr>
          <p:nvPr/>
        </p:nvSpPr>
        <p:spPr bwMode="auto">
          <a:xfrm>
            <a:off x="10392016" y="1235028"/>
            <a:ext cx="2861718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Q=1000, item=20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2" name="Content Placeholder 4"/>
          <p:cNvSpPr txBox="1">
            <a:spLocks/>
          </p:cNvSpPr>
          <p:nvPr/>
        </p:nvSpPr>
        <p:spPr bwMode="auto">
          <a:xfrm>
            <a:off x="368300" y="-857035"/>
            <a:ext cx="59436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solidFill>
                  <a:srgbClr val="0070C0"/>
                </a:solidFill>
              </a:rPr>
              <a:t>void </a:t>
            </a:r>
            <a:r>
              <a:rPr lang="en-IN" sz="2400" dirty="0" err="1">
                <a:solidFill>
                  <a:srgbClr val="0070C0"/>
                </a:solidFill>
              </a:rPr>
              <a:t>enqueue</a:t>
            </a:r>
            <a:r>
              <a:rPr lang="en-IN" sz="2400" dirty="0">
                <a:solidFill>
                  <a:srgbClr val="0070C0"/>
                </a:solidFill>
              </a:rPr>
              <a:t>(</a:t>
            </a:r>
            <a:r>
              <a:rPr lang="en-IN" sz="2400" dirty="0" err="1">
                <a:solidFill>
                  <a:srgbClr val="0070C0"/>
                </a:solidFill>
              </a:rPr>
              <a:t>struct</a:t>
            </a:r>
            <a:r>
              <a:rPr lang="en-IN" sz="2400" dirty="0">
                <a:solidFill>
                  <a:srgbClr val="0070C0"/>
                </a:solidFill>
              </a:rPr>
              <a:t> Queue *Q, </a:t>
            </a:r>
            <a:r>
              <a:rPr lang="en-IN" sz="2400" dirty="0" err="1">
                <a:solidFill>
                  <a:srgbClr val="0070C0"/>
                </a:solidFill>
              </a:rPr>
              <a:t>int</a:t>
            </a:r>
            <a:r>
              <a:rPr lang="en-IN" sz="2400" dirty="0">
                <a:solidFill>
                  <a:srgbClr val="0070C0"/>
                </a:solidFill>
              </a:rPr>
              <a:t> item)</a:t>
            </a:r>
          </a:p>
        </p:txBody>
      </p:sp>
      <p:sp>
        <p:nvSpPr>
          <p:cNvPr id="47" name="Content Placeholder 4"/>
          <p:cNvSpPr txBox="1">
            <a:spLocks/>
          </p:cNvSpPr>
          <p:nvPr/>
        </p:nvSpPr>
        <p:spPr bwMode="auto">
          <a:xfrm>
            <a:off x="248287" y="807137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Q is full is checked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8" name="Content Placeholder 4"/>
          <p:cNvSpPr txBox="1">
            <a:spLocks/>
          </p:cNvSpPr>
          <p:nvPr/>
        </p:nvSpPr>
        <p:spPr bwMode="auto">
          <a:xfrm>
            <a:off x="501553" y="-995563"/>
            <a:ext cx="2819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if(</a:t>
            </a:r>
            <a:r>
              <a:rPr lang="en-IN" sz="2400" dirty="0" err="1" smtClean="0">
                <a:solidFill>
                  <a:srgbClr val="0070C0"/>
                </a:solidFill>
              </a:rPr>
              <a:t>isFull</a:t>
            </a:r>
            <a:r>
              <a:rPr lang="en-IN" sz="2400" dirty="0" smtClean="0">
                <a:solidFill>
                  <a:srgbClr val="0070C0"/>
                </a:solidFill>
              </a:rPr>
              <a:t>(Q))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9" name="Content Placeholder 4"/>
          <p:cNvSpPr txBox="1">
            <a:spLocks/>
          </p:cNvSpPr>
          <p:nvPr/>
        </p:nvSpPr>
        <p:spPr bwMode="auto">
          <a:xfrm>
            <a:off x="10012921" y="1611266"/>
            <a:ext cx="26362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isFull</a:t>
            </a:r>
            <a:r>
              <a:rPr lang="en-US" sz="2400" dirty="0" smtClean="0">
                <a:solidFill>
                  <a:schemeClr val="tx1"/>
                </a:solidFill>
              </a:rPr>
              <a:t>(Q) = False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1" name="Content Placeholder 4"/>
          <p:cNvSpPr txBox="1">
            <a:spLocks/>
          </p:cNvSpPr>
          <p:nvPr/>
        </p:nvSpPr>
        <p:spPr bwMode="auto">
          <a:xfrm>
            <a:off x="530861" y="-549695"/>
            <a:ext cx="2819400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Q-&gt;rear++;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2" name="Content Placeholder 4"/>
          <p:cNvSpPr txBox="1">
            <a:spLocks/>
          </p:cNvSpPr>
          <p:nvPr/>
        </p:nvSpPr>
        <p:spPr bwMode="auto">
          <a:xfrm>
            <a:off x="10216121" y="2246266"/>
            <a:ext cx="26362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rear = rear + 1 (1)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5" name="Content Placeholder 4"/>
          <p:cNvSpPr txBox="1">
            <a:spLocks/>
          </p:cNvSpPr>
          <p:nvPr/>
        </p:nvSpPr>
        <p:spPr bwMode="auto">
          <a:xfrm>
            <a:off x="9318673" y="5563948"/>
            <a:ext cx="694248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1</a:t>
            </a:r>
            <a:endParaRPr lang="en-IN" sz="2400" dirty="0"/>
          </a:p>
        </p:txBody>
      </p:sp>
      <p:sp>
        <p:nvSpPr>
          <p:cNvPr id="56" name="Content Placeholder 4"/>
          <p:cNvSpPr txBox="1">
            <a:spLocks/>
          </p:cNvSpPr>
          <p:nvPr/>
        </p:nvSpPr>
        <p:spPr bwMode="auto">
          <a:xfrm>
            <a:off x="220539" y="8070391"/>
            <a:ext cx="5902279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 bwMode="auto">
          <a:xfrm>
            <a:off x="994074" y="-1335543"/>
            <a:ext cx="3274915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Q-&gt;a[Q-&gt;rear] = item;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8" name="Content Placeholder 4"/>
          <p:cNvSpPr txBox="1">
            <a:spLocks/>
          </p:cNvSpPr>
          <p:nvPr/>
        </p:nvSpPr>
        <p:spPr bwMode="auto">
          <a:xfrm>
            <a:off x="10628871" y="2747916"/>
            <a:ext cx="1556779" cy="447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a[1] = 20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13228" y="5166321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4"/>
          <p:cNvSpPr txBox="1">
            <a:spLocks/>
          </p:cNvSpPr>
          <p:nvPr/>
        </p:nvSpPr>
        <p:spPr bwMode="auto">
          <a:xfrm>
            <a:off x="1491868" y="5220245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front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61" name="Content Placeholder 4"/>
          <p:cNvSpPr txBox="1">
            <a:spLocks/>
          </p:cNvSpPr>
          <p:nvPr/>
        </p:nvSpPr>
        <p:spPr bwMode="auto">
          <a:xfrm>
            <a:off x="2952592" y="5217897"/>
            <a:ext cx="995151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rear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6" y="4208670"/>
            <a:ext cx="1133060" cy="447260"/>
          </a:xfrm>
          <a:prstGeom prst="rect">
            <a:avLst/>
          </a:prstGeom>
        </p:spPr>
      </p:pic>
      <p:sp>
        <p:nvSpPr>
          <p:cNvPr id="64" name="Content Placeholder 4"/>
          <p:cNvSpPr txBox="1">
            <a:spLocks/>
          </p:cNvSpPr>
          <p:nvPr/>
        </p:nvSpPr>
        <p:spPr bwMode="auto">
          <a:xfrm>
            <a:off x="9768840" y="4208669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20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3" name="Content Placeholder 4"/>
          <p:cNvSpPr txBox="1">
            <a:spLocks/>
          </p:cNvSpPr>
          <p:nvPr/>
        </p:nvSpPr>
        <p:spPr bwMode="auto">
          <a:xfrm>
            <a:off x="2387317" y="4208670"/>
            <a:ext cx="623176" cy="4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</a:rPr>
              <a:t> 10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813258" y="5161542"/>
            <a:ext cx="0" cy="4472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5">
            <a:extLst>
              <a:ext uri="{FF2B5EF4-FFF2-40B4-BE49-F238E27FC236}">
                <a16:creationId xmlns="" xmlns:a16="http://schemas.microsoft.com/office/drawing/2014/main" id="{4371F064-D9D0-4210-8F5F-F05B59ED52FF}"/>
              </a:ext>
            </a:extLst>
          </p:cNvPr>
          <p:cNvSpPr>
            <a:spLocks noGrp="1"/>
          </p:cNvSpPr>
          <p:nvPr/>
        </p:nvSpPr>
        <p:spPr>
          <a:xfrm>
            <a:off x="232463" y="6429730"/>
            <a:ext cx="11167441" cy="385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P-1      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 </a:t>
            </a:r>
          </a:p>
        </p:txBody>
      </p:sp>
    </p:spTree>
    <p:extLst>
      <p:ext uri="{BB962C8B-B14F-4D97-AF65-F5344CB8AC3E}">
        <p14:creationId xmlns="" xmlns:p14="http://schemas.microsoft.com/office/powerpoint/2010/main" val="18281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4" presetClass="path" presetSubtype="0" accel="50000" decel="5000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animMotion origin="layout" path="M 5.55556E-7 -3.33333E-6 L 5.55556E-7 -0.2759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path" presetSubtype="0" accel="50000" decel="5000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animMotion origin="layout" path="M 5.55556E-7 -0.27593 L -0.43333 -0.27222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1.66667E-6 0.2981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093 -0.2479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5 0.00162 L -0.46285 -0.2486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29814 L -0.00139 -0.0111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208 L 0.0026 0.37384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3 0.00232 L -0.4618 -0.29907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069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07 0.0037 L -0.46407 -0.389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7384 L 0.00121 0.06459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31528 L -0.81458 -0.3060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174 0.41551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1 L -0.45903 -0.38797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9514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8 0.0037 L -0.45868 -0.38958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40718 L 0.00781 -0.00903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" dur="2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1 -4.54209E-6 L -0.13299 -4.54209E-6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06112 3.7037E-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8611 -0.00186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1"/>
                                    </p:cond>
                                  </p:endCondLst>
                                  <p:childTnLst>
                                    <p:animMotion origin="layout" path="M -4.72222E-6 4.81481E-6 L -0.00086 -0.32385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556 0.57917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0.0037 L -0.46093 0.00231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69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805 -0.0007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94 0.00232 L -0.46007 -0.48865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456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45 0.00162 L -0.46597 -0.48959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5791 L -0.00209 -0.02729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30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3" presetClass="path" presetSubtype="0" accel="50000" decel="50000" fill="hold" grpId="3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5"/>
                                    </p:cond>
                                  </p:end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6" dur="2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70417 1.11111E-6 " pathEditMode="relative" rAng="0" ptsTypes="AA">
                                      <p:cBhvr>
                                        <p:cTn id="3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/>
      <p:bldP spid="13" grpId="0" animBg="1"/>
      <p:bldP spid="14" grpId="0"/>
      <p:bldP spid="15" grpId="0"/>
      <p:bldP spid="26" grpId="0" build="p" animBg="1"/>
      <p:bldP spid="30" grpId="0" build="p" animBg="1"/>
      <p:bldP spid="33" grpId="0"/>
      <p:bldP spid="36" grpId="0"/>
      <p:bldP spid="37" grpId="0" uiExpand="1" build="p" animBg="1"/>
      <p:bldP spid="38" grpId="0" build="p"/>
      <p:bldP spid="38" grpId="1" build="allAtOnce"/>
      <p:bldP spid="38" grpId="2" build="allAtOnce"/>
      <p:bldP spid="39" grpId="0" build="p"/>
      <p:bldP spid="40" grpId="0" build="p"/>
      <p:bldP spid="40" grpId="1" build="allAtOnce"/>
      <p:bldP spid="41" grpId="0" build="p" animBg="1"/>
      <p:bldP spid="41" grpId="1" build="allAtOnce" animBg="1"/>
      <p:bldP spid="41" grpId="2" build="allAtOnce" animBg="1"/>
      <p:bldP spid="42" grpId="0" build="p"/>
      <p:bldP spid="42" grpId="1" build="allAtOnce"/>
      <p:bldP spid="42" grpId="2" build="allAtOnce"/>
      <p:bldP spid="47" grpId="0" build="p"/>
      <p:bldP spid="47" grpId="1" build="allAtOnce"/>
      <p:bldP spid="47" grpId="2" build="allAtOnce"/>
      <p:bldP spid="48" grpId="0" build="p"/>
      <p:bldP spid="48" grpId="1" build="allAtOnce"/>
      <p:bldP spid="48" grpId="2" build="allAtOnce"/>
      <p:bldP spid="49" grpId="0" build="p" animBg="1"/>
      <p:bldP spid="49" grpId="1" build="allAtOnce" animBg="1"/>
      <p:bldP spid="49" grpId="2" build="allAtOnce" animBg="1"/>
      <p:bldP spid="51" grpId="0" build="p"/>
      <p:bldP spid="51" grpId="1" build="allAtOnce"/>
      <p:bldP spid="51" grpId="2" build="allAtOnce"/>
      <p:bldP spid="52" grpId="0" build="p" animBg="1"/>
      <p:bldP spid="52" grpId="1" build="allAtOnce" animBg="1"/>
      <p:bldP spid="52" grpId="2" build="allAtOnce" animBg="1"/>
      <p:bldP spid="55" grpId="0" build="p"/>
      <p:bldP spid="55" grpId="1" build="allAtOnce"/>
      <p:bldP spid="56" grpId="0" build="p"/>
      <p:bldP spid="56" grpId="1" build="allAtOnce"/>
      <p:bldP spid="56" grpId="2" build="allAtOnce"/>
      <p:bldP spid="56" grpId="3" build="allAtOnce"/>
      <p:bldP spid="57" grpId="0" build="p"/>
      <p:bldP spid="57" grpId="1" build="allAtOnce"/>
      <p:bldP spid="57" grpId="2" build="allAtOnce"/>
      <p:bldP spid="58" grpId="0" build="p" animBg="1"/>
      <p:bldP spid="58" grpId="1" build="allAtOnce" animBg="1"/>
      <p:bldP spid="58" grpId="2" build="allAtOnce" animBg="1"/>
      <p:bldP spid="60" grpId="0"/>
      <p:bldP spid="61" grpId="0"/>
      <p:bldP spid="61" grpId="1"/>
      <p:bldP spid="64" grpId="0"/>
      <p:bldP spid="43" grpId="0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52188</TotalTime>
  <Words>1188</Words>
  <Application>Microsoft Office PowerPoint</Application>
  <PresentationFormat>On-screen Show (4:3)</PresentationFormat>
  <Paragraphs>279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klu</vt:lpstr>
      <vt:lpstr>Slide 1</vt:lpstr>
      <vt:lpstr>SESSION OUTCOME</vt:lpstr>
      <vt:lpstr>SESSION OBJECTIVE</vt:lpstr>
      <vt:lpstr>NEED OF SESSION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sunithavvit@gmail.com</cp:lastModifiedBy>
  <cp:revision>1089</cp:revision>
  <cp:lastPrinted>1999-01-11T10:11:19Z</cp:lastPrinted>
  <dcterms:created xsi:type="dcterms:W3CDTF">1999-01-07T21:51:57Z</dcterms:created>
  <dcterms:modified xsi:type="dcterms:W3CDTF">2022-02-27T15:03:59Z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