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67" r:id="rId8"/>
    <p:sldId id="268" r:id="rId9"/>
    <p:sldId id="259" r:id="rId10"/>
    <p:sldId id="261" r:id="rId11"/>
    <p:sldId id="260" r:id="rId12"/>
    <p:sldId id="265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6CFE-B7C5-47CE-BC93-7379E72CEDB3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4BD3-03E0-4170-9A54-70ACF5C35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69975"/>
          </a:xfrm>
        </p:spPr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SHELL SORT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200400"/>
            <a:ext cx="77724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Sorting Algorithm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2954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relatively simple algorithm makes it a good  choice for sorting lists of less than 5000 items  unless speed is important. </a:t>
            </a:r>
          </a:p>
          <a:p>
            <a:pPr lvl="0"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It's also an excellent choice for repetitive sorting of smaller lists.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228600"/>
            <a:ext cx="2178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Advantage </a:t>
            </a:r>
            <a:endParaRPr lang="en-US" sz="3200" b="1" u="sng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371600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Disadvantage of Shell sort is that, it is a complex  algorithm and is not nearly as efficient as the  merge, heap and quick sorts. 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in this algorithm insertion sort is applied in the large interval of elements and then interval reduces in a sequence, therefore the running time of Shell sort is heavily dependent on the gap sequence it uses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304800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Disadvantage </a:t>
            </a:r>
            <a:endParaRPr lang="en-US" sz="3200" b="1" u="sng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609600"/>
            <a:ext cx="8382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/>
            <a:r>
              <a:rPr lang="en-US" sz="2400" b="1" dirty="0" smtClean="0"/>
              <a:t>The best case ∊ O(</a:t>
            </a:r>
            <a:r>
              <a:rPr lang="en-US" sz="2400" b="1" dirty="0" err="1" smtClean="0"/>
              <a:t>nlogn</a:t>
            </a:r>
            <a:r>
              <a:rPr lang="en-US" sz="2400" b="1" dirty="0" smtClean="0"/>
              <a:t>):</a:t>
            </a:r>
            <a:endParaRPr lang="en-US" sz="2400" dirty="0" smtClean="0"/>
          </a:p>
          <a:p>
            <a:pPr algn="just" fontAlgn="base"/>
            <a:r>
              <a:rPr lang="en-US" sz="2400" dirty="0" smtClean="0"/>
              <a:t>The best-case is when the array </a:t>
            </a:r>
            <a:r>
              <a:rPr lang="en-US" sz="2400" b="1" dirty="0" smtClean="0"/>
              <a:t>is already sorted</a:t>
            </a:r>
            <a:r>
              <a:rPr lang="en-US" sz="2400" dirty="0" smtClean="0"/>
              <a:t>. This would mean that the inner if statement will never be true, making the inner loop a constant time operation. Using the bounds you've used for the other loops gives O(</a:t>
            </a:r>
            <a:r>
              <a:rPr lang="en-US" sz="2400" dirty="0" err="1" smtClean="0"/>
              <a:t>nlogn</a:t>
            </a:r>
            <a:r>
              <a:rPr lang="en-US" sz="2400" dirty="0" smtClean="0"/>
              <a:t>). The best case of O(n) is reached by using a constant number of increments.</a:t>
            </a:r>
          </a:p>
          <a:p>
            <a:pPr algn="just" fontAlgn="base"/>
            <a:endParaRPr lang="en-US" sz="2400" b="1" dirty="0" smtClean="0"/>
          </a:p>
          <a:p>
            <a:pPr algn="just" fontAlgn="base"/>
            <a:r>
              <a:rPr lang="en-US" sz="2400" b="1" dirty="0" smtClean="0"/>
              <a:t>The worst case ∊ O(n^2):</a:t>
            </a:r>
            <a:endParaRPr lang="en-US" sz="2400" dirty="0" smtClean="0"/>
          </a:p>
          <a:p>
            <a:pPr algn="just" fontAlgn="base"/>
            <a:r>
              <a:rPr lang="en-US" sz="2400" dirty="0" smtClean="0"/>
              <a:t>Given your upper bound for each loop you get O((log n)n^2) for the worst-case. But add another variable for the gap size g. The number of compare/exchanges needed in the inner loop is now &lt;= n/g. The number of compare/exchanges of the middle while is &lt;= n^2/g. Add the upper-bound of the number of compare/exchanges for each gap together: n^2 + n^2/2 + n^2/4 + ... &lt;= 2n^2 ∊ O(n^2). This matches the known worst-case complexity for the gaps you've used.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0"/>
            <a:ext cx="504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Time Complexities of Shell Sort</a:t>
            </a:r>
            <a:endParaRPr lang="en-US" sz="2800" b="1" u="sng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371600"/>
            <a:ext cx="8839200" cy="423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Worst </a:t>
            </a:r>
            <a:r>
              <a:rPr lang="en-US" sz="2600" i="1" dirty="0"/>
              <a:t>Case Time complexity: O (n</a:t>
            </a:r>
            <a:r>
              <a:rPr lang="en-US" sz="2600" i="1" baseline="30000" dirty="0"/>
              <a:t>2</a:t>
            </a:r>
            <a:r>
              <a:rPr lang="en-US" sz="2600" i="1" dirty="0"/>
              <a:t>)</a:t>
            </a:r>
            <a:endParaRPr lang="en-US" sz="2600" dirty="0"/>
          </a:p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Average </a:t>
            </a:r>
            <a:r>
              <a:rPr lang="en-US" sz="2600" i="1" dirty="0"/>
              <a:t>Case Time complexity: depends on gap sequence.</a:t>
            </a:r>
            <a:endParaRPr lang="en-US" sz="2600" dirty="0"/>
          </a:p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Best </a:t>
            </a:r>
            <a:r>
              <a:rPr lang="en-US" sz="2600" i="1" dirty="0"/>
              <a:t>Case Time complexity: O(n*</a:t>
            </a:r>
            <a:r>
              <a:rPr lang="en-US" sz="2600" i="1" dirty="0" err="1"/>
              <a:t>logn</a:t>
            </a:r>
            <a:r>
              <a:rPr lang="en-US" sz="2600" i="1" dirty="0"/>
              <a:t>)</a:t>
            </a:r>
            <a:endParaRPr lang="en-US" sz="2600" dirty="0"/>
          </a:p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Worst </a:t>
            </a:r>
            <a:r>
              <a:rPr lang="en-US" sz="2600" i="1" dirty="0"/>
              <a:t>Case Space Complexity: O(n) total, O(1) auxiliary</a:t>
            </a:r>
            <a:endParaRPr lang="en-US" sz="2600" dirty="0"/>
          </a:p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Data </a:t>
            </a:r>
            <a:r>
              <a:rPr lang="en-US" sz="2600" i="1" dirty="0"/>
              <a:t>Structure: Array</a:t>
            </a:r>
            <a:endParaRPr lang="en-US" sz="2600" dirty="0"/>
          </a:p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Sorting </a:t>
            </a:r>
            <a:r>
              <a:rPr lang="en-US" sz="2600" i="1" dirty="0"/>
              <a:t>In Place: Yes</a:t>
            </a:r>
            <a:endParaRPr lang="en-US" sz="2600" dirty="0"/>
          </a:p>
          <a:p>
            <a:pPr marL="127000"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i="1" dirty="0" smtClean="0"/>
              <a:t>  Stable</a:t>
            </a:r>
            <a:r>
              <a:rPr lang="en-US" sz="2600" i="1" dirty="0"/>
              <a:t>: No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3352800" y="304800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b="1" u="sng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Shell sort is one of the sorting algorithms to sort the values.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founded by Donald Shell and named the sorting algorithm after himself in 1959.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/>
              <a:t>Shell Sort is a comparison based sorting.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Shell sort works by comparing elements that are distant rather than adjacent elements in an array or list where adjacent elements are compared.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Shell sort makes multiple passes through  a list and sorts a number of equally sized  sets using the insertion sort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improves on the efficiency of insertion sort by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quickly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shifting values to their destination.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algorithm uses insertion sort on the large interval of elements to sort. Then the interval of sorting keeps on decreasing in a sequence until the interval reaches 1.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intervals are known as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gap sequence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Increment Sequences: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/>
              <a:t>Shell's original sequence</a:t>
            </a:r>
            <a:r>
              <a:rPr lang="en-US" sz="2400" dirty="0" smtClean="0"/>
              <a:t>:  N/2 , N/4 , ..., 1  (repeatedly divide by 2).  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Hibbard's increments: </a:t>
            </a:r>
            <a:r>
              <a:rPr lang="en-US" sz="2400" dirty="0" smtClean="0"/>
              <a:t>  1,   3,   7,   ...,   2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- 1 ;  k = 1, 2, … 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Knuth's increments: </a:t>
            </a:r>
            <a:r>
              <a:rPr lang="en-US" sz="2400" dirty="0" smtClean="0"/>
              <a:t> 1,  4,  13, ..., ( 3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- 1) / 2 ; k = 1, 2, … </a:t>
            </a:r>
          </a:p>
          <a:p>
            <a:r>
              <a:rPr lang="en-US" sz="2400" b="1" dirty="0" err="1" smtClean="0"/>
              <a:t>Sedgewick's</a:t>
            </a:r>
            <a:r>
              <a:rPr lang="en-US" sz="2400" b="1" dirty="0" smtClean="0"/>
              <a:t> increments: </a:t>
            </a:r>
            <a:r>
              <a:rPr lang="en-US" sz="2400" dirty="0" smtClean="0"/>
              <a:t>  1, 5, 19, 41, 109, .... k = 0, 1, 2, </a:t>
            </a:r>
          </a:p>
          <a:p>
            <a:r>
              <a:rPr lang="en-US" sz="2400" dirty="0" smtClean="0"/>
              <a:t>Interleaving 9 (4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–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) + 1  and 2</a:t>
            </a:r>
            <a:r>
              <a:rPr lang="en-US" sz="2400" baseline="30000" dirty="0" smtClean="0"/>
              <a:t>k+2</a:t>
            </a:r>
            <a:r>
              <a:rPr lang="en-US" sz="2400" dirty="0" smtClean="0"/>
              <a:t> (2</a:t>
            </a:r>
            <a:r>
              <a:rPr lang="en-US" sz="2400" baseline="30000" dirty="0" smtClean="0"/>
              <a:t>k+2</a:t>
            </a:r>
            <a:r>
              <a:rPr lang="en-US" sz="2400" dirty="0" smtClean="0"/>
              <a:t>  – 3 ) + 1. </a:t>
            </a:r>
          </a:p>
          <a:p>
            <a:endParaRPr lang="en-US" sz="2400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Shell Sort Algorithm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57200" y="8382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/>
              <a:t>Shell_Sort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, n)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1</a:t>
            </a:r>
            <a:r>
              <a:rPr lang="en-US" sz="2400" dirty="0" smtClean="0"/>
              <a:t>: SET FLAG = 1, GAP_SIZE = 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2</a:t>
            </a:r>
            <a:r>
              <a:rPr lang="en-US" sz="2400" dirty="0" smtClean="0"/>
              <a:t>: Repeat Steps 3 to 6 while FLAG = 1 OR GAP_SIZE &gt; 1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3</a:t>
            </a:r>
            <a:r>
              <a:rPr lang="en-US" sz="2400" dirty="0" smtClean="0"/>
              <a:t>:SET FLAG 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4</a:t>
            </a:r>
            <a:r>
              <a:rPr lang="en-US" sz="2400" dirty="0" smtClean="0"/>
              <a:t>:SET GAP_SIZE = (GAP_SIZE + 1) / 2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5</a:t>
            </a:r>
            <a:r>
              <a:rPr lang="en-US" sz="2400" dirty="0" smtClean="0"/>
              <a:t>:Repeat Step 6 for I = 0 to I &lt; (N -GAP_SIZE)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6</a:t>
            </a:r>
            <a:r>
              <a:rPr lang="en-US" sz="2400" dirty="0" smtClean="0"/>
              <a:t>:IF </a:t>
            </a:r>
            <a:r>
              <a:rPr lang="en-US" sz="2400" dirty="0" err="1" smtClean="0"/>
              <a:t>Arr</a:t>
            </a:r>
            <a:r>
              <a:rPr lang="en-US" sz="2400" dirty="0" smtClean="0"/>
              <a:t>[I + GAP_SIZE] &gt; </a:t>
            </a:r>
            <a:r>
              <a:rPr lang="en-US" sz="2400" dirty="0" err="1" smtClean="0"/>
              <a:t>Arr</a:t>
            </a:r>
            <a:r>
              <a:rPr lang="en-US" sz="2400" dirty="0" smtClean="0"/>
              <a:t>[I]</a:t>
            </a:r>
            <a:br>
              <a:rPr lang="en-US" sz="2400" dirty="0" smtClean="0"/>
            </a:br>
            <a:r>
              <a:rPr lang="en-US" sz="2400" dirty="0" smtClean="0"/>
              <a:t>	SWAP </a:t>
            </a:r>
            <a:r>
              <a:rPr lang="en-US" sz="2400" dirty="0" err="1" smtClean="0"/>
              <a:t>Arr</a:t>
            </a:r>
            <a:r>
              <a:rPr lang="en-US" sz="2400" dirty="0" smtClean="0"/>
              <a:t>[I + GAP_SIZE], </a:t>
            </a:r>
            <a:r>
              <a:rPr lang="en-US" sz="2400" dirty="0" err="1" smtClean="0"/>
              <a:t>Arr</a:t>
            </a:r>
            <a:r>
              <a:rPr lang="en-US" sz="2400" dirty="0" smtClean="0"/>
              <a:t>[I]</a:t>
            </a:r>
            <a:br>
              <a:rPr lang="en-US" sz="2400" dirty="0" smtClean="0"/>
            </a:br>
            <a:r>
              <a:rPr lang="en-US" sz="2400" dirty="0" smtClean="0"/>
              <a:t>	SET FLAG = 0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Step 7</a:t>
            </a:r>
            <a:r>
              <a:rPr lang="en-US" sz="2400" dirty="0" smtClean="0"/>
              <a:t>: END</a:t>
            </a:r>
            <a:endParaRPr lang="en-US" sz="2400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Shell sort program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04800" y="685800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//Program of Shell Sort 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</a:t>
            </a:r>
          </a:p>
          <a:p>
            <a:r>
              <a:rPr lang="en-US" sz="2000" dirty="0" smtClean="0"/>
              <a:t>class Shell  {</a:t>
            </a:r>
          </a:p>
          <a:p>
            <a:r>
              <a:rPr lang="en-US" sz="2000" dirty="0" smtClean="0"/>
              <a:t>  void </a:t>
            </a:r>
            <a:r>
              <a:rPr lang="en-US" sz="2000" dirty="0" err="1" smtClean="0"/>
              <a:t>shellsort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n) 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j, gap, </a:t>
            </a:r>
            <a:r>
              <a:rPr lang="en-US" sz="2000" dirty="0" err="1" smtClean="0"/>
              <a:t>tmp</a:t>
            </a:r>
            <a:r>
              <a:rPr lang="en-US" sz="2000" dirty="0" smtClean="0"/>
              <a:t>;    </a:t>
            </a:r>
          </a:p>
          <a:p>
            <a:r>
              <a:rPr lang="en-US" sz="2000" dirty="0" smtClean="0"/>
              <a:t>    for (gap = n/2; gap&gt;0; gap=gap/2)       {    </a:t>
            </a:r>
          </a:p>
          <a:p>
            <a:r>
              <a:rPr lang="en-US" sz="2000" dirty="0" smtClean="0"/>
              <a:t>     for (j = gap; j&lt;n; j++)          {    </a:t>
            </a:r>
          </a:p>
          <a:p>
            <a:r>
              <a:rPr lang="en-US" sz="2000" dirty="0" smtClean="0"/>
              <a:t>       for(</a:t>
            </a:r>
            <a:r>
              <a:rPr lang="en-US" sz="2000" dirty="0" err="1" smtClean="0"/>
              <a:t>i</a:t>
            </a:r>
            <a:r>
              <a:rPr lang="en-US" sz="2000" dirty="0" smtClean="0"/>
              <a:t> = j - gap; k &gt;= 0;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- gap)   </a:t>
            </a:r>
          </a:p>
          <a:p>
            <a:r>
              <a:rPr lang="en-US" sz="2000" dirty="0" smtClean="0"/>
              <a:t>        {    </a:t>
            </a:r>
          </a:p>
          <a:p>
            <a:r>
              <a:rPr lang="en-US" sz="2000" dirty="0" smtClean="0"/>
              <a:t>           if (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]&gt;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i+gap</a:t>
            </a:r>
            <a:r>
              <a:rPr lang="en-US" sz="2000" dirty="0" smtClean="0"/>
              <a:t>])    </a:t>
            </a:r>
          </a:p>
          <a:p>
            <a:r>
              <a:rPr lang="en-US" sz="2000" dirty="0" smtClean="0"/>
              <a:t>         {    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tmp</a:t>
            </a:r>
            <a:r>
              <a:rPr lang="en-US" sz="2000" dirty="0" smtClean="0"/>
              <a:t> =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    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i+gap</a:t>
            </a:r>
            <a:r>
              <a:rPr lang="en-US" sz="2000" dirty="0" smtClean="0"/>
              <a:t>];    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i+gap</a:t>
            </a:r>
            <a:r>
              <a:rPr lang="en-US" sz="2000" dirty="0" smtClean="0"/>
              <a:t>] = </a:t>
            </a:r>
            <a:r>
              <a:rPr lang="en-US" sz="2000" dirty="0" err="1" smtClean="0"/>
              <a:t>tmp</a:t>
            </a:r>
            <a:r>
              <a:rPr lang="en-US" sz="2000" dirty="0" smtClean="0"/>
              <a:t>;    </a:t>
            </a:r>
          </a:p>
          <a:p>
            <a:r>
              <a:rPr lang="en-US" sz="2000" dirty="0" smtClean="0"/>
              <a:t>             }    </a:t>
            </a:r>
          </a:p>
          <a:p>
            <a:r>
              <a:rPr lang="en-US" sz="2000" dirty="0" smtClean="0"/>
              <a:t>          }    </a:t>
            </a:r>
          </a:p>
          <a:p>
            <a:r>
              <a:rPr lang="en-US" sz="2000" dirty="0" smtClean="0"/>
              <a:t>        }    </a:t>
            </a:r>
          </a:p>
          <a:p>
            <a:r>
              <a:rPr lang="en-US" sz="2000" dirty="0" smtClean="0"/>
              <a:t>      }    </a:t>
            </a:r>
          </a:p>
          <a:p>
            <a:r>
              <a:rPr lang="en-US" sz="2000" dirty="0" smtClean="0"/>
              <a:t>   }   } </a:t>
            </a:r>
          </a:p>
          <a:p>
            <a:r>
              <a:rPr lang="en-US" sz="2000" dirty="0" smtClean="0"/>
              <a:t>                                                                                                              </a:t>
            </a:r>
            <a:r>
              <a:rPr lang="en-US" sz="2000" dirty="0" err="1" smtClean="0"/>
              <a:t>contd</a:t>
            </a:r>
            <a:r>
              <a:rPr lang="en-US" sz="2000" dirty="0" smtClean="0"/>
              <a:t>….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"/>
            <a:ext cx="8001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Shellsort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  {</a:t>
            </a:r>
          </a:p>
          <a:p>
            <a:r>
              <a:rPr lang="en-US" sz="2000" dirty="0" smtClean="0"/>
              <a:t>   Scanner s=new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("Enter the size of the array");   </a:t>
            </a:r>
          </a:p>
          <a:p>
            <a:r>
              <a:rPr lang="en-US" sz="2000" dirty="0" smtClean="0"/>
              <a:t>   n=</a:t>
            </a:r>
            <a:r>
              <a:rPr lang="en-US" sz="2000" dirty="0" err="1" smtClean="0"/>
              <a:t>s.nextInt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data[]=new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[n];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("Enter the values into array");   </a:t>
            </a:r>
          </a:p>
          <a:p>
            <a:r>
              <a:rPr lang="en-US" sz="2000" dirty="0" smtClean="0"/>
              <a:t>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n;i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    data[</a:t>
            </a:r>
            <a:r>
              <a:rPr lang="en-US" sz="2000" dirty="0" err="1" smtClean="0"/>
              <a:t>i</a:t>
            </a:r>
            <a:r>
              <a:rPr lang="en-US" sz="2000" dirty="0" smtClean="0"/>
              <a:t>]=</a:t>
            </a:r>
            <a:r>
              <a:rPr lang="en-US" sz="2000" dirty="0" err="1" smtClean="0"/>
              <a:t>s.nextInt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("Array before sorting");   </a:t>
            </a:r>
          </a:p>
          <a:p>
            <a:r>
              <a:rPr lang="en-US" sz="2000" dirty="0" smtClean="0"/>
              <a:t>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n;i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(data[</a:t>
            </a:r>
            <a:r>
              <a:rPr lang="en-US" sz="2000" dirty="0" err="1" smtClean="0"/>
              <a:t>i</a:t>
            </a:r>
            <a:r>
              <a:rPr lang="en-US" sz="2000" dirty="0" smtClean="0"/>
              <a:t>]);   </a:t>
            </a:r>
          </a:p>
          <a:p>
            <a:r>
              <a:rPr lang="en-US" sz="2000" dirty="0" smtClean="0"/>
              <a:t>   Shell </a:t>
            </a:r>
            <a:r>
              <a:rPr lang="en-US" sz="2000" dirty="0" err="1" smtClean="0"/>
              <a:t>ss</a:t>
            </a:r>
            <a:r>
              <a:rPr lang="en-US" sz="2000" dirty="0" smtClean="0"/>
              <a:t> = new Shell();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ss.shellsort</a:t>
            </a:r>
            <a:r>
              <a:rPr lang="en-US" sz="2000" dirty="0" smtClean="0"/>
              <a:t>(</a:t>
            </a:r>
            <a:r>
              <a:rPr lang="en-US" sz="2000" dirty="0" err="1" smtClean="0"/>
              <a:t>data,n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("Array after sorting");   </a:t>
            </a:r>
          </a:p>
          <a:p>
            <a:r>
              <a:rPr lang="en-US" sz="2000" dirty="0" smtClean="0"/>
              <a:t>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n;i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(data[</a:t>
            </a:r>
            <a:r>
              <a:rPr lang="en-US" sz="2000" dirty="0" err="1" smtClean="0"/>
              <a:t>i</a:t>
            </a:r>
            <a:r>
              <a:rPr lang="en-US" sz="2000" dirty="0" smtClean="0"/>
              <a:t>]);  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     //End of program</a:t>
            </a:r>
            <a:endParaRPr lang="en-US" sz="2000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3810000" cy="533400"/>
          </a:xfrm>
        </p:spPr>
        <p:txBody>
          <a:bodyPr>
            <a:noAutofit/>
          </a:bodyPr>
          <a:lstStyle/>
          <a:p>
            <a:r>
              <a:rPr lang="en-US" sz="3600" b="1" u="sng" dirty="0" smtClean="0"/>
              <a:t>Shell sort Example</a:t>
            </a:r>
            <a:endParaRPr lang="en-US" sz="3600" b="1" u="sng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rcRect l="35256" t="37037" r="29487" b="20798"/>
          <a:stretch>
            <a:fillRect/>
          </a:stretch>
        </p:blipFill>
        <p:spPr bwMode="auto">
          <a:xfrm>
            <a:off x="990600" y="990600"/>
            <a:ext cx="708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35096" t="37892" r="26603" b="18803"/>
          <a:stretch>
            <a:fillRect/>
          </a:stretch>
        </p:blipFill>
        <p:spPr bwMode="auto">
          <a:xfrm>
            <a:off x="990600" y="228600"/>
            <a:ext cx="65532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5416" t="38177" r="26603" b="22507"/>
          <a:stretch>
            <a:fillRect/>
          </a:stretch>
        </p:blipFill>
        <p:spPr bwMode="auto">
          <a:xfrm>
            <a:off x="914400" y="3352800"/>
            <a:ext cx="670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algorithm works quite efficiently for small and medium size array as its average time complexity is near to O(n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complexity of Shell Sort depends on gap sequence . Its best case time complexity is O(n*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worst case is O(n* log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complexity of Shell sort is generally assumed to be near to O(n) and less than O(n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as determining its time complexity is still an open 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best case in shell sort is when the array is already sorted. The number of comparisons is less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5 times faster than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sort and a little over twice as fast as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sort.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884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SHELL SORT</vt:lpstr>
      <vt:lpstr>Slide 2</vt:lpstr>
      <vt:lpstr>Slide 3</vt:lpstr>
      <vt:lpstr>Shell Sort Algorithm</vt:lpstr>
      <vt:lpstr>Shell sort program</vt:lpstr>
      <vt:lpstr>Slide 6</vt:lpstr>
      <vt:lpstr>Shell sort Example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anitha</dc:creator>
  <cp:lastModifiedBy>sunithavvit@gmail.com</cp:lastModifiedBy>
  <cp:revision>48</cp:revision>
  <dcterms:created xsi:type="dcterms:W3CDTF">2020-03-18T17:46:52Z</dcterms:created>
  <dcterms:modified xsi:type="dcterms:W3CDTF">2022-02-27T08:07:18Z</dcterms:modified>
</cp:coreProperties>
</file>