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31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5B877EC1-CEF9-45CF-856B-C3BE8843C2B5}" type="datetimeFigureOut">
              <a:rPr lang="en-US"/>
              <a:pPr>
                <a:defRPr/>
              </a:pPr>
              <a:t>2/27/2022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5B2A883-53BF-447A-BD40-9C6A6959C7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1462088"/>
            <a:fld id="{6CC86EA1-94E2-4DDD-BD8D-39F00119721B}" type="slidenum">
              <a:rPr lang="en-US" altLang="en-US">
                <a:cs typeface="Arial" pitchFamily="34" charset="0"/>
              </a:rPr>
              <a:pPr defTabSz="1462088"/>
              <a:t>3</a:t>
            </a:fld>
            <a:endParaRPr lang="en-US" alt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29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1462088"/>
            <a:fld id="{70477AF2-FC30-435F-B016-490AC38EED12}" type="slidenum">
              <a:rPr lang="en-US" altLang="en-US">
                <a:cs typeface="Arial" pitchFamily="34" charset="0"/>
              </a:rPr>
              <a:pPr defTabSz="1462088"/>
              <a:t>4</a:t>
            </a:fld>
            <a:endParaRPr lang="en-US" alt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316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1462088"/>
            <a:fld id="{F2425953-8EFF-49F6-BDCD-76D5949E5CE0}" type="slidenum">
              <a:rPr lang="en-US" altLang="en-US">
                <a:cs typeface="Arial" pitchFamily="34" charset="0"/>
              </a:rPr>
              <a:pPr defTabSz="1462088"/>
              <a:t>5</a:t>
            </a:fld>
            <a:endParaRPr lang="en-US" alt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34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1462088"/>
            <a:fld id="{1AA4B273-B080-408C-AB95-5CF1BA72FAB2}" type="slidenum">
              <a:rPr lang="en-US" altLang="en-US">
                <a:cs typeface="Arial" pitchFamily="34" charset="0"/>
              </a:rPr>
              <a:pPr defTabSz="1462088"/>
              <a:t>6</a:t>
            </a:fld>
            <a:endParaRPr lang="en-US" alt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1462088"/>
            <a:fld id="{5D9F9BE6-12B6-41EE-A02C-E124256303D4}" type="slidenum">
              <a:rPr lang="en-US" altLang="en-US">
                <a:cs typeface="Arial" pitchFamily="34" charset="0"/>
              </a:rPr>
              <a:pPr defTabSz="1462088"/>
              <a:t>7</a:t>
            </a:fld>
            <a:endParaRPr lang="en-US" alt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defTabSz="1462088"/>
            <a:fld id="{14382024-0B57-4F91-A9B0-DEA484309BCC}" type="slidenum">
              <a:rPr lang="en-US" altLang="en-US">
                <a:cs typeface="Arial" pitchFamily="34" charset="0"/>
              </a:rPr>
              <a:pPr defTabSz="1462088"/>
              <a:t>8</a:t>
            </a:fld>
            <a:endParaRPr lang="en-US" alt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F5BDF-72F5-4D6F-B676-97F68B72E0C0}" type="datetime2">
              <a:rPr lang="en-US"/>
              <a:pPr>
                <a:defRPr/>
              </a:pPr>
              <a:t>Sunday, February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BES-1       KLEF                                       PSCP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E778C-0302-409F-A7D2-D18E20742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9E9C7-503A-4028-895F-07A534E5E417}" type="datetime2">
              <a:rPr lang="en-US"/>
              <a:pPr>
                <a:defRPr/>
              </a:pPr>
              <a:t>Sunday, February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BES-1       KLEF                                       PSCP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B3463-20D6-4E1E-88C0-A61D9624B4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592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BBC34-6AB0-4BB2-A2F5-1200D725FE3B}" type="datetime2">
              <a:rPr lang="en-US"/>
              <a:pPr>
                <a:defRPr/>
              </a:pPr>
              <a:t>Sunday, February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BES-1       KLEF                                       PSCP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ECCA3-B19B-4D18-BF75-670A97FBD4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B4C25-28A1-44E4-B056-DE571FEE0468}" type="datetime2">
              <a:rPr lang="en-US"/>
              <a:pPr>
                <a:defRPr/>
              </a:pPr>
              <a:t>Sunday, February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BES-1       KLEF                                       PSCP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7174F-A145-4592-9A54-762D234BB9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9F4AE-BF0B-4DC8-97DA-733B05927159}" type="datetime2">
              <a:rPr lang="en-US"/>
              <a:pPr>
                <a:defRPr/>
              </a:pPr>
              <a:t>Sunday, February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BES-1       KLEF                                       PSCP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E4134-8CCA-4E94-9444-ECA7ABF7DC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914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93979-07D7-460F-A113-29C1C4E7B0C0}" type="datetime2">
              <a:rPr lang="en-US"/>
              <a:pPr>
                <a:defRPr/>
              </a:pPr>
              <a:t>Sunday, February 27, 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BES-1       KLEF                                       PSCP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8635B-810E-4103-AB5B-CA75B790E0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2"/>
            <a:ext cx="7391400" cy="655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A5894-B6D0-4DA7-88F7-1693B63DADEC}" type="datetime2">
              <a:rPr lang="en-US"/>
              <a:pPr>
                <a:defRPr/>
              </a:pPr>
              <a:t>Sunday, February 27, 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BES-1       KLEF                                       PSCP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F31BF-4614-48D7-8FBB-094BE310D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391400" cy="655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20A8D-D26C-4C20-BB9C-83C24FA8BDA5}" type="datetime2">
              <a:rPr lang="en-US"/>
              <a:pPr>
                <a:defRPr/>
              </a:pPr>
              <a:t>Sunday, February 27, 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BES-1       KLEF                                       PSCP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F1639-878D-4C41-A7AD-26BCA43F9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309DB-C387-4954-9215-D1A5A3EAE9F6}" type="datetime2">
              <a:rPr lang="en-US"/>
              <a:pPr>
                <a:defRPr/>
              </a:pPr>
              <a:t>Sunday, February 27, 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BES-1       KLEF                                       PSCP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FFCF7-5A52-4E68-B037-4FA6B13526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4322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>
                <a:solidFill>
                  <a:srgbClr val="00B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39330-B58A-4F03-898D-EB284969D8F7}" type="datetime2">
              <a:rPr lang="en-US"/>
              <a:pPr>
                <a:defRPr/>
              </a:pPr>
              <a:t>Sunday, February 27, 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BES-1       KLEF                                       PSCP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D91B3-60A0-4ACA-8293-4937703421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090D7-3E61-435D-9354-76D90F48ACFA}" type="datetime2">
              <a:rPr lang="en-US"/>
              <a:pPr>
                <a:defRPr/>
              </a:pPr>
              <a:t>Sunday, February 27, 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BES-1       KLEF                                       PSCP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383DA-4BFA-4A52-8CF0-8816DFDD82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73914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fontAlgn="auto" hangingPunct="0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2FDA084-85AF-48A2-8088-09B25837EF5A}" type="datetime2">
              <a:rPr lang="en-US"/>
              <a:pPr>
                <a:defRPr/>
              </a:pPr>
              <a:t>Sunday, February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BES-1       KLEF                                       PSCP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7F7F7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153B6BF-F5A7-4F90-A764-916D1C06CB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13" descr="KLU-Small-1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131175" y="33338"/>
            <a:ext cx="893763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7981950" y="977900"/>
            <a:ext cx="114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7010400" y="444500"/>
            <a:ext cx="990600" cy="1066800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traight Connector 16"/>
          <p:cNvCxnSpPr>
            <a:stCxn id="16" idx="0"/>
          </p:cNvCxnSpPr>
          <p:nvPr/>
        </p:nvCxnSpPr>
        <p:spPr>
          <a:xfrm flipH="1">
            <a:off x="228600" y="444500"/>
            <a:ext cx="72771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E46C0A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46C0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59595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US" altLang="en-US" b="1" smtClean="0">
                <a:solidFill>
                  <a:srgbClr val="002060"/>
                </a:solidFill>
                <a:latin typeface="Segoe UI Light" pitchFamily="34" charset="0"/>
              </a:rPr>
              <a:t>What is a STACK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4863"/>
            <a:ext cx="9144000" cy="1057275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sz="2667" b="1">
                <a:latin typeface="Segoe UI Light" pitchFamily="34" charset="0"/>
              </a:rPr>
              <a:t>A stack is a container of elements that are inserted and</a:t>
            </a:r>
          </a:p>
          <a:p>
            <a:pPr algn="ctr">
              <a:buFont typeface="Arial" charset="0"/>
              <a:buNone/>
              <a:defRPr/>
            </a:pPr>
            <a:r>
              <a:rPr lang="en-US" sz="2667" b="1">
                <a:latin typeface="Segoe UI Light" pitchFamily="34" charset="0"/>
              </a:rPr>
              <a:t>removed according to the last-in first-out (</a:t>
            </a:r>
            <a:r>
              <a:rPr lang="en-US" sz="2667" b="1">
                <a:solidFill>
                  <a:srgbClr val="FF0000"/>
                </a:solidFill>
                <a:latin typeface="Segoe UI Light" pitchFamily="34" charset="0"/>
              </a:rPr>
              <a:t>LIFO</a:t>
            </a:r>
            <a:r>
              <a:rPr lang="en-US" sz="2667" b="1">
                <a:latin typeface="Segoe UI Light" pitchFamily="34" charset="0"/>
              </a:rPr>
              <a:t>) principle.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3810000"/>
            <a:ext cx="9144000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280" tIns="40640" rIns="81280" bIns="40640"/>
          <a:lstStyle/>
          <a:p>
            <a:pPr marL="304295" indent="-304295" algn="ctr">
              <a:spcBef>
                <a:spcPct val="20000"/>
              </a:spcBef>
              <a:defRPr/>
            </a:pPr>
            <a:r>
              <a:rPr lang="en-US" sz="2667" b="1">
                <a:solidFill>
                  <a:srgbClr val="002060"/>
                </a:solidFill>
                <a:latin typeface="Segoe UI Light" pitchFamily="34" charset="0"/>
              </a:rPr>
              <a:t>A stack is a ordered list of elements of same data type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4910138"/>
            <a:ext cx="9144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280" tIns="40640" rIns="81280" bIns="40640"/>
          <a:lstStyle/>
          <a:p>
            <a:pPr marL="304295" indent="-304295" algn="ctr">
              <a:spcBef>
                <a:spcPct val="20000"/>
              </a:spcBef>
              <a:defRPr/>
            </a:pPr>
            <a:r>
              <a:rPr lang="en-US" sz="2667" b="1">
                <a:solidFill>
                  <a:srgbClr val="C00000"/>
                </a:solidFill>
                <a:latin typeface="Segoe UI Light" pitchFamily="34" charset="0"/>
              </a:rPr>
              <a:t>A stack is a Linear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US" altLang="en-US" b="1" smtClean="0">
                <a:solidFill>
                  <a:srgbClr val="002060"/>
                </a:solidFill>
                <a:latin typeface="Segoe UI Light" pitchFamily="34" charset="0"/>
              </a:rPr>
              <a:t>What is a STACK ?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5863" y="3005138"/>
            <a:ext cx="719137" cy="59372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7" name="Rectangle 6"/>
          <p:cNvSpPr/>
          <p:nvPr/>
        </p:nvSpPr>
        <p:spPr>
          <a:xfrm>
            <a:off x="5715000" y="3005138"/>
            <a:ext cx="719138" cy="59372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8" name="Rectangle 7"/>
          <p:cNvSpPr/>
          <p:nvPr/>
        </p:nvSpPr>
        <p:spPr>
          <a:xfrm>
            <a:off x="6434138" y="3005138"/>
            <a:ext cx="720725" cy="59372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9" name="Rectangle 8"/>
          <p:cNvSpPr/>
          <p:nvPr/>
        </p:nvSpPr>
        <p:spPr>
          <a:xfrm>
            <a:off x="7154863" y="3005138"/>
            <a:ext cx="719137" cy="59372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0" name="Rectangle 9"/>
          <p:cNvSpPr/>
          <p:nvPr/>
        </p:nvSpPr>
        <p:spPr>
          <a:xfrm>
            <a:off x="7874000" y="3005138"/>
            <a:ext cx="719138" cy="59372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4" name="Rectangle 13"/>
          <p:cNvSpPr/>
          <p:nvPr/>
        </p:nvSpPr>
        <p:spPr>
          <a:xfrm>
            <a:off x="4995863" y="3471863"/>
            <a:ext cx="719137" cy="59213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5000" y="3471863"/>
            <a:ext cx="719138" cy="59213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34138" y="3471863"/>
            <a:ext cx="720725" cy="59213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54863" y="3471863"/>
            <a:ext cx="719137" cy="59213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74000" y="3471863"/>
            <a:ext cx="719138" cy="59213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11138" y="2540000"/>
            <a:ext cx="45720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667" b="1">
                <a:latin typeface="Segoe UI" pitchFamily="34" charset="0"/>
                <a:cs typeface="Segoe UI" pitchFamily="34" charset="0"/>
              </a:rPr>
              <a:t>In a stack all operation like insertion and deletion are performed at only one end called </a:t>
            </a:r>
            <a:r>
              <a:rPr lang="en-US" sz="3334" b="1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Top</a:t>
            </a:r>
            <a:endParaRPr lang="en-US" sz="2667" b="1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/>
      <p:bldP spid="15" grpId="0"/>
      <p:bldP spid="16" grpId="0"/>
      <p:bldP spid="17" grpId="0"/>
      <p:bldP spid="1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US" altLang="en-US" b="1" smtClean="0">
                <a:solidFill>
                  <a:srgbClr val="002060"/>
                </a:solidFill>
                <a:latin typeface="Segoe UI Light" pitchFamily="34" charset="0"/>
              </a:rPr>
              <a:t>What is a STACK 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77000" y="4487863"/>
            <a:ext cx="719138" cy="59213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20" name="Rectangle 19"/>
          <p:cNvSpPr/>
          <p:nvPr/>
        </p:nvSpPr>
        <p:spPr>
          <a:xfrm>
            <a:off x="6477000" y="3894138"/>
            <a:ext cx="719138" cy="59372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21" name="Rectangle 20"/>
          <p:cNvSpPr/>
          <p:nvPr/>
        </p:nvSpPr>
        <p:spPr>
          <a:xfrm>
            <a:off x="6477000" y="3302000"/>
            <a:ext cx="719138" cy="59213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22" name="Rectangle 21"/>
          <p:cNvSpPr/>
          <p:nvPr/>
        </p:nvSpPr>
        <p:spPr>
          <a:xfrm>
            <a:off x="6477000" y="2709863"/>
            <a:ext cx="719138" cy="59213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23" name="Rectangle 22"/>
          <p:cNvSpPr/>
          <p:nvPr/>
        </p:nvSpPr>
        <p:spPr>
          <a:xfrm>
            <a:off x="6477000" y="5080000"/>
            <a:ext cx="719138" cy="59213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5128" name="Rectangle 30"/>
          <p:cNvSpPr>
            <a:spLocks noChangeArrowheads="1"/>
          </p:cNvSpPr>
          <p:nvPr/>
        </p:nvSpPr>
        <p:spPr bwMode="auto">
          <a:xfrm>
            <a:off x="211138" y="2540000"/>
            <a:ext cx="4572000" cy="18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667" b="1">
                <a:latin typeface="Segoe UI" pitchFamily="34" charset="0"/>
                <a:cs typeface="Segoe UI" pitchFamily="34" charset="0"/>
              </a:rPr>
              <a:t>In a stack all operation like insertion and deletion are performed at only one end called </a:t>
            </a:r>
            <a:r>
              <a:rPr lang="en-US" sz="3334" b="1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Top</a:t>
            </a:r>
            <a:endParaRPr lang="en-US" sz="2667" b="1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26138" y="4487863"/>
            <a:ext cx="720725" cy="59213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26138" y="3894138"/>
            <a:ext cx="720725" cy="593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26138" y="3302000"/>
            <a:ext cx="720725" cy="592138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926138" y="2709863"/>
            <a:ext cx="720725" cy="59213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926138" y="5080000"/>
            <a:ext cx="720725" cy="592138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Arc 36"/>
          <p:cNvSpPr/>
          <p:nvPr/>
        </p:nvSpPr>
        <p:spPr>
          <a:xfrm>
            <a:off x="5588000" y="2370138"/>
            <a:ext cx="1143000" cy="1185862"/>
          </a:xfrm>
          <a:prstGeom prst="arc">
            <a:avLst/>
          </a:prstGeom>
          <a:ln w="762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291138" y="2201863"/>
            <a:ext cx="822325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33" b="1">
                <a:solidFill>
                  <a:srgbClr val="FF0000"/>
                </a:solidFill>
                <a:latin typeface="Calibri" pitchFamily="34" charset="0"/>
              </a:rPr>
              <a:t>Insertion</a:t>
            </a:r>
          </a:p>
        </p:txBody>
      </p:sp>
      <p:sp>
        <p:nvSpPr>
          <p:cNvPr id="39" name="Arc 38"/>
          <p:cNvSpPr/>
          <p:nvPr/>
        </p:nvSpPr>
        <p:spPr>
          <a:xfrm rot="16200000">
            <a:off x="6963569" y="2348707"/>
            <a:ext cx="1143000" cy="1185862"/>
          </a:xfrm>
          <a:prstGeom prst="arc">
            <a:avLst/>
          </a:prstGeom>
          <a:ln w="762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535863" y="2201863"/>
            <a:ext cx="788987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33" b="1">
                <a:solidFill>
                  <a:srgbClr val="FF0000"/>
                </a:solidFill>
                <a:latin typeface="Calibri" pitchFamily="34" charset="0"/>
              </a:rPr>
              <a:t>Deletion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662863" y="2836863"/>
            <a:ext cx="436562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333" b="1">
                <a:solidFill>
                  <a:srgbClr val="FF0000"/>
                </a:solidFill>
                <a:latin typeface="Calibri" pitchFamily="34" charset="0"/>
              </a:rPr>
              <a:t>Top</a:t>
            </a:r>
          </a:p>
        </p:txBody>
      </p:sp>
      <p:cxnSp>
        <p:nvCxnSpPr>
          <p:cNvPr id="43" name="Straight Arrow Connector 42"/>
          <p:cNvCxnSpPr>
            <a:stCxn id="41" idx="1"/>
          </p:cNvCxnSpPr>
          <p:nvPr/>
        </p:nvCxnSpPr>
        <p:spPr>
          <a:xfrm flipH="1">
            <a:off x="6858000" y="2984500"/>
            <a:ext cx="804863" cy="20638"/>
          </a:xfrm>
          <a:prstGeom prst="straightConnector1">
            <a:avLst/>
          </a:prstGeom>
          <a:ln w="762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32" grpId="0"/>
      <p:bldP spid="33" grpId="0"/>
      <p:bldP spid="34" grpId="0"/>
      <p:bldP spid="35" grpId="0"/>
      <p:bldP spid="36" grpId="0"/>
      <p:bldP spid="38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US" altLang="en-US" b="1" smtClean="0">
                <a:solidFill>
                  <a:srgbClr val="002060"/>
                </a:solidFill>
                <a:latin typeface="Segoe UI Light" pitchFamily="34" charset="0"/>
              </a:rPr>
              <a:t>Operations on STACK ?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-338138" y="3136900"/>
            <a:ext cx="3386138" cy="5032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667" b="1" dirty="0">
                <a:latin typeface="Segoe UI" pitchFamily="34" charset="0"/>
                <a:cs typeface="Segoe UI" pitchFamily="34" charset="0"/>
              </a:rPr>
              <a:t>Insertion</a:t>
            </a:r>
            <a:endParaRPr lang="en-US" sz="2667" b="1" dirty="0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-338138" y="3771900"/>
            <a:ext cx="3386138" cy="5032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667" b="1">
                <a:latin typeface="Segoe UI" pitchFamily="34" charset="0"/>
                <a:cs typeface="Segoe UI" pitchFamily="34" charset="0"/>
              </a:rPr>
              <a:t>Deletion</a:t>
            </a:r>
            <a:endParaRPr lang="en-US" sz="2667" b="1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-338138" y="4406900"/>
            <a:ext cx="3386138" cy="5032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667" b="1">
                <a:latin typeface="Segoe UI" pitchFamily="34" charset="0"/>
                <a:cs typeface="Segoe UI" pitchFamily="34" charset="0"/>
              </a:rPr>
              <a:t>Displaying</a:t>
            </a:r>
            <a:endParaRPr lang="en-US" sz="2667" b="1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US" altLang="en-US" b="1" smtClean="0">
                <a:solidFill>
                  <a:srgbClr val="002060"/>
                </a:solidFill>
                <a:latin typeface="Segoe UI Light" pitchFamily="34" charset="0"/>
              </a:rPr>
              <a:t>Operations on STACK 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338138" y="3136900"/>
            <a:ext cx="3386138" cy="5032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algn="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67" b="1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338138" y="3771900"/>
            <a:ext cx="3386138" cy="5032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algn="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67" b="1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Deletion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338138" y="4406900"/>
            <a:ext cx="3386138" cy="5032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algn="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67" b="1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Displaying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0" y="2413000"/>
            <a:ext cx="2217738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22" b="1">
                <a:latin typeface="Calibri" pitchFamily="34" charset="0"/>
              </a:rPr>
              <a:t>#define   SIZE  5   </a:t>
            </a:r>
          </a:p>
          <a:p>
            <a:pPr>
              <a:defRPr/>
            </a:pPr>
            <a:r>
              <a:rPr lang="en-US" sz="2222" b="1">
                <a:latin typeface="Calibri" pitchFamily="34" charset="0"/>
              </a:rPr>
              <a:t>int stack[SIZE]; </a:t>
            </a:r>
          </a:p>
        </p:txBody>
      </p:sp>
      <p:sp>
        <p:nvSpPr>
          <p:cNvPr id="8" name="Rectangle 7"/>
          <p:cNvSpPr/>
          <p:nvPr/>
        </p:nvSpPr>
        <p:spPr>
          <a:xfrm>
            <a:off x="7366000" y="4064000"/>
            <a:ext cx="719138" cy="59213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9" name="Rectangle 8"/>
          <p:cNvSpPr/>
          <p:nvPr/>
        </p:nvSpPr>
        <p:spPr>
          <a:xfrm>
            <a:off x="7366000" y="3471863"/>
            <a:ext cx="719138" cy="59213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0" name="Rectangle 9"/>
          <p:cNvSpPr/>
          <p:nvPr/>
        </p:nvSpPr>
        <p:spPr>
          <a:xfrm>
            <a:off x="7366000" y="2878138"/>
            <a:ext cx="719138" cy="59372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1" name="Rectangle 10"/>
          <p:cNvSpPr/>
          <p:nvPr/>
        </p:nvSpPr>
        <p:spPr>
          <a:xfrm>
            <a:off x="7366000" y="2286000"/>
            <a:ext cx="719138" cy="59213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2" name="Rectangle 11"/>
          <p:cNvSpPr/>
          <p:nvPr/>
        </p:nvSpPr>
        <p:spPr>
          <a:xfrm>
            <a:off x="7366000" y="4656138"/>
            <a:ext cx="719138" cy="59372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3" name="Rectangle 12"/>
          <p:cNvSpPr/>
          <p:nvPr/>
        </p:nvSpPr>
        <p:spPr>
          <a:xfrm>
            <a:off x="6815138" y="4064000"/>
            <a:ext cx="720725" cy="592138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15138" y="3471863"/>
            <a:ext cx="720725" cy="59213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15138" y="2878138"/>
            <a:ext cx="720725" cy="593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15138" y="2286000"/>
            <a:ext cx="720725" cy="592138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15138" y="4656138"/>
            <a:ext cx="720725" cy="593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66000" y="5122863"/>
            <a:ext cx="719138" cy="59213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78" b="1" dirty="0">
                <a:solidFill>
                  <a:schemeClr val="tx1"/>
                </a:solidFill>
              </a:rPr>
              <a:t>stack</a:t>
            </a:r>
            <a:endParaRPr lang="en-US" sz="1333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US" altLang="en-US" b="1" smtClean="0">
                <a:solidFill>
                  <a:srgbClr val="002060"/>
                </a:solidFill>
                <a:latin typeface="Segoe UI Light" pitchFamily="34" charset="0"/>
              </a:rPr>
              <a:t>Operations on STACK ?</a:t>
            </a:r>
          </a:p>
        </p:txBody>
      </p:sp>
      <p:sp>
        <p:nvSpPr>
          <p:cNvPr id="8195" name="Rectangle 30"/>
          <p:cNvSpPr>
            <a:spLocks noChangeArrowheads="1"/>
          </p:cNvSpPr>
          <p:nvPr/>
        </p:nvSpPr>
        <p:spPr bwMode="auto">
          <a:xfrm>
            <a:off x="-338138" y="3136900"/>
            <a:ext cx="3386138" cy="503238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667" b="1">
                <a:latin typeface="Segoe UI" pitchFamily="34" charset="0"/>
                <a:cs typeface="Segoe UI" pitchFamily="34" charset="0"/>
              </a:rPr>
              <a:t>Insertion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338138" y="3771900"/>
            <a:ext cx="3386138" cy="5032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algn="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67" b="1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Deletion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338138" y="4406900"/>
            <a:ext cx="3386138" cy="5032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algn="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67" b="1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Displaying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13138" y="2413000"/>
            <a:ext cx="3222625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Calibri" pitchFamily="34" charset="0"/>
              </a:rPr>
              <a:t>void push(element){</a:t>
            </a:r>
          </a:p>
          <a:p>
            <a:pPr lvl="1"/>
            <a:r>
              <a:rPr lang="en-US" altLang="en-US" sz="2000" b="1">
                <a:latin typeface="Calibri" pitchFamily="34" charset="0"/>
              </a:rPr>
              <a:t>if(Stack is full)</a:t>
            </a:r>
          </a:p>
          <a:p>
            <a:pPr lvl="1"/>
            <a:r>
              <a:rPr lang="en-US" altLang="en-US" sz="2000" b="1">
                <a:latin typeface="Calibri" pitchFamily="34" charset="0"/>
              </a:rPr>
              <a:t>{</a:t>
            </a:r>
          </a:p>
          <a:p>
            <a:pPr lvl="1"/>
            <a:r>
              <a:rPr lang="en-US" altLang="en-US" sz="2000" b="1">
                <a:latin typeface="Calibri" pitchFamily="34" charset="0"/>
              </a:rPr>
              <a:t>     printf(“FULL!!!”);</a:t>
            </a:r>
          </a:p>
          <a:p>
            <a:pPr lvl="1"/>
            <a:r>
              <a:rPr lang="en-US" altLang="en-US" sz="2000" b="1">
                <a:latin typeface="Calibri" pitchFamily="34" charset="0"/>
              </a:rPr>
              <a:t>}</a:t>
            </a:r>
          </a:p>
          <a:p>
            <a:pPr lvl="1"/>
            <a:r>
              <a:rPr lang="en-US" altLang="en-US" sz="2000" b="1">
                <a:latin typeface="Calibri" pitchFamily="34" charset="0"/>
              </a:rPr>
              <a:t>else</a:t>
            </a:r>
          </a:p>
          <a:p>
            <a:pPr lvl="1"/>
            <a:r>
              <a:rPr lang="en-US" altLang="en-US" sz="2000" b="1">
                <a:latin typeface="Calibri" pitchFamily="34" charset="0"/>
              </a:rPr>
              <a:t>{</a:t>
            </a:r>
          </a:p>
          <a:p>
            <a:pPr lvl="1"/>
            <a:r>
              <a:rPr lang="en-US" altLang="en-US" sz="2000" b="1">
                <a:latin typeface="Calibri" pitchFamily="34" charset="0"/>
              </a:rPr>
              <a:t>     Top++;</a:t>
            </a:r>
          </a:p>
          <a:p>
            <a:pPr lvl="1"/>
            <a:r>
              <a:rPr lang="en-US" altLang="en-US" sz="2000" b="1">
                <a:latin typeface="Calibri" pitchFamily="34" charset="0"/>
              </a:rPr>
              <a:t>     stack[Top] = element;</a:t>
            </a:r>
          </a:p>
          <a:p>
            <a:pPr lvl="1"/>
            <a:r>
              <a:rPr lang="en-US" altLang="en-US" sz="2000" b="1">
                <a:latin typeface="Calibri" pitchFamily="34" charset="0"/>
              </a:rPr>
              <a:t>}</a:t>
            </a:r>
          </a:p>
          <a:p>
            <a:r>
              <a:rPr lang="en-US" altLang="en-US" sz="2000" b="1">
                <a:latin typeface="Calibri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662863" y="4021138"/>
            <a:ext cx="719137" cy="59372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9" name="Rectangle 8"/>
          <p:cNvSpPr/>
          <p:nvPr/>
        </p:nvSpPr>
        <p:spPr>
          <a:xfrm>
            <a:off x="7662863" y="3429000"/>
            <a:ext cx="719137" cy="59213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0" name="Rectangle 9"/>
          <p:cNvSpPr/>
          <p:nvPr/>
        </p:nvSpPr>
        <p:spPr>
          <a:xfrm>
            <a:off x="7662863" y="2836863"/>
            <a:ext cx="719137" cy="59213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1" name="Rectangle 10"/>
          <p:cNvSpPr/>
          <p:nvPr/>
        </p:nvSpPr>
        <p:spPr>
          <a:xfrm>
            <a:off x="7662863" y="2243138"/>
            <a:ext cx="719137" cy="59372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2" name="Rectangle 11"/>
          <p:cNvSpPr/>
          <p:nvPr/>
        </p:nvSpPr>
        <p:spPr>
          <a:xfrm>
            <a:off x="7662863" y="4614863"/>
            <a:ext cx="719137" cy="59213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3" name="Rectangle 12"/>
          <p:cNvSpPr/>
          <p:nvPr/>
        </p:nvSpPr>
        <p:spPr>
          <a:xfrm>
            <a:off x="7112000" y="4021138"/>
            <a:ext cx="719138" cy="593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12000" y="3429000"/>
            <a:ext cx="719138" cy="592138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12000" y="2836863"/>
            <a:ext cx="719138" cy="59213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12000" y="2243138"/>
            <a:ext cx="719138" cy="593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12000" y="4614863"/>
            <a:ext cx="719138" cy="59213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62863" y="5080000"/>
            <a:ext cx="719137" cy="592138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78" b="1" dirty="0">
                <a:solidFill>
                  <a:schemeClr val="tx1"/>
                </a:solidFill>
              </a:rPr>
              <a:t>stack</a:t>
            </a:r>
            <a:endParaRPr lang="en-US" sz="1333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29000" y="1947863"/>
            <a:ext cx="37782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78" b="1">
                <a:solidFill>
                  <a:srgbClr val="FF0000"/>
                </a:solidFill>
                <a:latin typeface="Calibri" pitchFamily="34" charset="0"/>
              </a:rPr>
              <a:t>Insertion operation is called as “</a:t>
            </a:r>
            <a:r>
              <a:rPr lang="en-US" sz="1778" b="1">
                <a:solidFill>
                  <a:srgbClr val="002060"/>
                </a:solidFill>
                <a:latin typeface="Calibri" pitchFamily="34" charset="0"/>
              </a:rPr>
              <a:t>push</a:t>
            </a:r>
            <a:r>
              <a:rPr lang="en-US" sz="1778" b="1">
                <a:solidFill>
                  <a:srgbClr val="FF0000"/>
                </a:solidFill>
                <a:latin typeface="Calibri" pitchFamily="3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2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US" altLang="en-US" b="1" smtClean="0">
                <a:solidFill>
                  <a:srgbClr val="002060"/>
                </a:solidFill>
                <a:latin typeface="Segoe UI Light" pitchFamily="34" charset="0"/>
              </a:rPr>
              <a:t>Operations on STACK 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338138" y="3136900"/>
            <a:ext cx="3386138" cy="5032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algn="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67" b="1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Insertion</a:t>
            </a:r>
          </a:p>
        </p:txBody>
      </p:sp>
      <p:sp>
        <p:nvSpPr>
          <p:cNvPr id="9220" name="Rectangle 23"/>
          <p:cNvSpPr>
            <a:spLocks noChangeArrowheads="1"/>
          </p:cNvSpPr>
          <p:nvPr/>
        </p:nvSpPr>
        <p:spPr bwMode="auto">
          <a:xfrm>
            <a:off x="-338138" y="3771900"/>
            <a:ext cx="3386138" cy="503238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667" b="1">
                <a:latin typeface="Segoe UI" pitchFamily="34" charset="0"/>
                <a:cs typeface="Segoe UI" pitchFamily="34" charset="0"/>
              </a:rPr>
              <a:t>Deletion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338138" y="4406900"/>
            <a:ext cx="3386138" cy="5032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algn="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67" b="1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Displaying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13138" y="2286000"/>
            <a:ext cx="2868612" cy="364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78" b="1">
                <a:latin typeface="Calibri" pitchFamily="34" charset="0"/>
              </a:rPr>
              <a:t>int pop( ){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if(Stack is Empty)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{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     printf(“EMPTY!!!”);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     return  Top;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}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else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{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     deleted = stack[Top];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     Top--;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     return  deleted;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}</a:t>
            </a:r>
          </a:p>
          <a:p>
            <a:pPr>
              <a:defRPr/>
            </a:pPr>
            <a:r>
              <a:rPr lang="en-US" sz="1778" b="1">
                <a:latin typeface="Calibri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662863" y="4021138"/>
            <a:ext cx="719137" cy="59372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9" name="Rectangle 8"/>
          <p:cNvSpPr/>
          <p:nvPr/>
        </p:nvSpPr>
        <p:spPr>
          <a:xfrm>
            <a:off x="7662863" y="3429000"/>
            <a:ext cx="719137" cy="59213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0" name="Rectangle 9"/>
          <p:cNvSpPr/>
          <p:nvPr/>
        </p:nvSpPr>
        <p:spPr>
          <a:xfrm>
            <a:off x="7662863" y="2836863"/>
            <a:ext cx="719137" cy="59213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1" name="Rectangle 10"/>
          <p:cNvSpPr/>
          <p:nvPr/>
        </p:nvSpPr>
        <p:spPr>
          <a:xfrm>
            <a:off x="7662863" y="2243138"/>
            <a:ext cx="719137" cy="59372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2" name="Rectangle 11"/>
          <p:cNvSpPr/>
          <p:nvPr/>
        </p:nvSpPr>
        <p:spPr>
          <a:xfrm>
            <a:off x="7662863" y="4614863"/>
            <a:ext cx="719137" cy="59213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3" name="Rectangle 12"/>
          <p:cNvSpPr/>
          <p:nvPr/>
        </p:nvSpPr>
        <p:spPr>
          <a:xfrm>
            <a:off x="7112000" y="4021138"/>
            <a:ext cx="719138" cy="593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12000" y="3429000"/>
            <a:ext cx="719138" cy="592138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12000" y="2836863"/>
            <a:ext cx="719138" cy="59213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12000" y="2243138"/>
            <a:ext cx="719138" cy="593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12000" y="4614863"/>
            <a:ext cx="719138" cy="59213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62863" y="5080000"/>
            <a:ext cx="719137" cy="592138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78" b="1" dirty="0">
                <a:solidFill>
                  <a:schemeClr val="tx1"/>
                </a:solidFill>
              </a:rPr>
              <a:t>stack</a:t>
            </a:r>
            <a:endParaRPr lang="en-US" sz="1333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29000" y="1947863"/>
            <a:ext cx="3644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78" b="1">
                <a:solidFill>
                  <a:srgbClr val="FF0000"/>
                </a:solidFill>
                <a:latin typeface="Calibri" pitchFamily="34" charset="0"/>
              </a:rPr>
              <a:t>Deletion operation is called as “</a:t>
            </a:r>
            <a:r>
              <a:rPr lang="en-US" sz="1778" b="1">
                <a:solidFill>
                  <a:srgbClr val="002060"/>
                </a:solidFill>
                <a:latin typeface="Calibri" pitchFamily="34" charset="0"/>
              </a:rPr>
              <a:t>pop</a:t>
            </a:r>
            <a:r>
              <a:rPr lang="en-US" sz="1778" b="1">
                <a:solidFill>
                  <a:srgbClr val="FF0000"/>
                </a:solidFill>
                <a:latin typeface="Calibri" pitchFamily="34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2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487363"/>
            <a:ext cx="7391400" cy="655637"/>
          </a:xfrm>
        </p:spPr>
        <p:txBody>
          <a:bodyPr/>
          <a:lstStyle/>
          <a:p>
            <a:r>
              <a:rPr lang="en-US" altLang="en-US" b="1" smtClean="0">
                <a:solidFill>
                  <a:srgbClr val="002060"/>
                </a:solidFill>
                <a:latin typeface="Segoe UI Light" pitchFamily="34" charset="0"/>
              </a:rPr>
              <a:t>Operations on STACK 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338138" y="3136900"/>
            <a:ext cx="3386138" cy="5032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algn="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67" b="1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Insertion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338138" y="3771900"/>
            <a:ext cx="3386138" cy="5032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algn="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67" b="1" dirty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Deletion</a:t>
            </a:r>
          </a:p>
        </p:txBody>
      </p:sp>
      <p:sp>
        <p:nvSpPr>
          <p:cNvPr id="10245" name="Rectangle 24"/>
          <p:cNvSpPr>
            <a:spLocks noChangeArrowheads="1"/>
          </p:cNvSpPr>
          <p:nvPr/>
        </p:nvSpPr>
        <p:spPr bwMode="auto">
          <a:xfrm>
            <a:off x="-338138" y="4406900"/>
            <a:ext cx="3386138" cy="503238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2667" b="1">
                <a:latin typeface="Segoe UI" pitchFamily="34" charset="0"/>
                <a:cs typeface="Segoe UI" pitchFamily="34" charset="0"/>
              </a:rPr>
              <a:t>Displaying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13138" y="2286000"/>
            <a:ext cx="3273425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778" b="1">
                <a:latin typeface="Calibri" pitchFamily="34" charset="0"/>
              </a:rPr>
              <a:t>void display( ){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if(Stack is Empty)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{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     printf(“EMPTY!!!”);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}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else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{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     for(i=Top; i&gt;-1; i--)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	printf(“%d\n”,stack[i]);</a:t>
            </a:r>
          </a:p>
          <a:p>
            <a:pPr lvl="1">
              <a:defRPr/>
            </a:pPr>
            <a:r>
              <a:rPr lang="en-US" sz="1778" b="1">
                <a:latin typeface="Calibri" pitchFamily="34" charset="0"/>
              </a:rPr>
              <a:t>}</a:t>
            </a:r>
          </a:p>
          <a:p>
            <a:pPr>
              <a:defRPr/>
            </a:pPr>
            <a:r>
              <a:rPr lang="en-US" sz="1778" b="1">
                <a:latin typeface="Calibri" pitchFamily="34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662863" y="4021138"/>
            <a:ext cx="719137" cy="59372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9" name="Rectangle 8"/>
          <p:cNvSpPr/>
          <p:nvPr/>
        </p:nvSpPr>
        <p:spPr>
          <a:xfrm>
            <a:off x="7662863" y="3429000"/>
            <a:ext cx="719137" cy="592138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0" name="Rectangle 9"/>
          <p:cNvSpPr/>
          <p:nvPr/>
        </p:nvSpPr>
        <p:spPr>
          <a:xfrm>
            <a:off x="7662863" y="2836863"/>
            <a:ext cx="719137" cy="59213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1" name="Rectangle 10"/>
          <p:cNvSpPr/>
          <p:nvPr/>
        </p:nvSpPr>
        <p:spPr>
          <a:xfrm>
            <a:off x="7662863" y="2243138"/>
            <a:ext cx="719137" cy="593725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2" name="Rectangle 11"/>
          <p:cNvSpPr/>
          <p:nvPr/>
        </p:nvSpPr>
        <p:spPr>
          <a:xfrm>
            <a:off x="7662863" y="4614863"/>
            <a:ext cx="719137" cy="59213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33"/>
          </a:p>
        </p:txBody>
      </p:sp>
      <p:sp>
        <p:nvSpPr>
          <p:cNvPr id="13" name="Rectangle 12"/>
          <p:cNvSpPr/>
          <p:nvPr/>
        </p:nvSpPr>
        <p:spPr>
          <a:xfrm>
            <a:off x="7112000" y="4021138"/>
            <a:ext cx="719138" cy="593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12000" y="3429000"/>
            <a:ext cx="719138" cy="592138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12000" y="2836863"/>
            <a:ext cx="719138" cy="59213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12000" y="2243138"/>
            <a:ext cx="719138" cy="59372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12000" y="4614863"/>
            <a:ext cx="719138" cy="59213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22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62863" y="5080000"/>
            <a:ext cx="719137" cy="592138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78" b="1" dirty="0">
                <a:solidFill>
                  <a:schemeClr val="tx1"/>
                </a:solidFill>
              </a:rPr>
              <a:t>stack</a:t>
            </a:r>
            <a:endParaRPr lang="en-US" sz="1333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27" grpId="0"/>
    </p:bldLst>
  </p:timing>
</p:sld>
</file>

<file path=ppt/theme/theme1.xml><?xml version="1.0" encoding="utf-8"?>
<a:theme xmlns:a="http://schemas.openxmlformats.org/drawingml/2006/main" name="klu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50482</TotalTime>
  <Words>275</Words>
  <Application>Microsoft Office PowerPoint</Application>
  <PresentationFormat>On-screen Show (4:3)</PresentationFormat>
  <Paragraphs>111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Arial</vt:lpstr>
      <vt:lpstr>Calibri</vt:lpstr>
      <vt:lpstr>Segoe UI Light</vt:lpstr>
      <vt:lpstr>Segoe UI</vt:lpstr>
      <vt:lpstr>klu</vt:lpstr>
      <vt:lpstr>What is a STACK ?</vt:lpstr>
      <vt:lpstr>What is a STACK ?</vt:lpstr>
      <vt:lpstr>What is a STACK ?</vt:lpstr>
      <vt:lpstr>Operations on STACK ?</vt:lpstr>
      <vt:lpstr>Operations on STACK ?</vt:lpstr>
      <vt:lpstr>Operations on STACK ?</vt:lpstr>
      <vt:lpstr>Operations on STACK ?</vt:lpstr>
      <vt:lpstr>Operations on STACK ?</vt:lpstr>
    </vt:vector>
  </TitlesOfParts>
  <Company>FAMU-FSU College of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Surfaces/Fins</dc:title>
  <dc:creator>C. Shih</dc:creator>
  <cp:lastModifiedBy>sunithavvit@gmail.com</cp:lastModifiedBy>
  <cp:revision>1010</cp:revision>
  <cp:lastPrinted>1999-01-11T10:11:19Z</cp:lastPrinted>
  <dcterms:created xsi:type="dcterms:W3CDTF">1999-01-07T21:51:57Z</dcterms:created>
  <dcterms:modified xsi:type="dcterms:W3CDTF">2022-02-27T15:03:01Z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E:\public_html\eml3016\lecture-notes</vt:lpwstr>
  </property>
</Properties>
</file>