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3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305" r:id="rId21"/>
    <p:sldId id="306" r:id="rId22"/>
    <p:sldId id="307" r:id="rId23"/>
    <p:sldId id="308" r:id="rId24"/>
    <p:sldId id="285" r:id="rId25"/>
    <p:sldId id="286" r:id="rId26"/>
    <p:sldId id="319" r:id="rId27"/>
    <p:sldId id="287" r:id="rId28"/>
    <p:sldId id="288" r:id="rId29"/>
    <p:sldId id="289" r:id="rId30"/>
    <p:sldId id="290" r:id="rId31"/>
    <p:sldId id="291" r:id="rId32"/>
    <p:sldId id="310" r:id="rId33"/>
    <p:sldId id="292" r:id="rId34"/>
    <p:sldId id="293" r:id="rId35"/>
    <p:sldId id="313" r:id="rId36"/>
    <p:sldId id="314" r:id="rId37"/>
    <p:sldId id="315" r:id="rId38"/>
    <p:sldId id="316" r:id="rId39"/>
    <p:sldId id="317" r:id="rId40"/>
    <p:sldId id="318" r:id="rId41"/>
    <p:sldId id="320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872B35D-F282-491A-A6D3-43E89D6A97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E0C401-6C26-4A84-ADE7-D76DE2298D02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523F22-2FB1-4E31-9EFD-59C89AFEC590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1FF48A-5315-4B1F-A53C-BB61C2CF8867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8E0391-6C55-4502-A236-B9408AF3CDAF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12502-D01D-4453-9801-1D1EA61AB4E2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B476EB-D25A-4373-A03B-5AAAB058115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3E52AA-416D-402F-88FF-F53C6E425D0D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A8166C-72BE-4E85-91C9-91167D9B7810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BE49B7-5CE9-43A4-B5C5-50C333FA8F7E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BB0F89-BAD6-46DB-862F-FB24898AE57A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A63F08-DA0D-458F-ABFD-3821BBDBCF78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703ADE-5AB3-4A45-A308-94FFA86C5383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333900-7C72-4383-82B4-B4B5E752836A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07 Aug 207</a:t>
            </a:r>
            <a:endParaRPr lang="en-US" alt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DS &amp; A [Prog Efficiency &amp; Complexity Analysis]</a:t>
            </a:r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0D214227-69CD-44E6-9CF2-878E20B452E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07 Aug 207</a:t>
            </a:r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DS &amp; A [Prog Efficiency &amp; Complexity Analysis]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A30D80-7E5A-49FC-BEF5-E3F901C3395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07 Aug 207</a:t>
            </a:r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DS &amp; A [Prog Efficiency &amp; Complexity Analysis]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7E7FD3-51CB-48A6-8A23-F726CED6A8A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07 Aug 207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DS &amp; A [Prog Efficiency &amp; Complexity Analysis]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BEF0821-2EC1-42B1-8026-2248538523A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07 Aug 207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DS &amp; A [Prog Efficiency &amp; Complexity Analysis]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7984952-B281-4F35-9DD4-82AE356DB49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07 Aug 207</a:t>
            </a:r>
            <a:endParaRPr lang="en-US" alt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F5653B-F9EE-4876-B7BF-0DC8DB751F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DS &amp; A [Prog Efficiency &amp; Complexity Analysis]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07 Aug 207</a:t>
            </a:r>
            <a:endParaRPr lang="en-US" alt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DS &amp; A [Prog Efficiency &amp; Complexity Analysis]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F4934B60-209E-4CF9-8353-426E16870C2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07 Aug 207</a:t>
            </a:r>
            <a:endParaRPr lang="en-US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DS &amp; A [Prog Efficiency &amp; Complexity Analysis]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DD52C5-6740-47EF-B75B-7360CB5EEAA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07 Aug 207</a:t>
            </a:r>
            <a:endParaRPr lang="en-US" alt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DS &amp; A [Prog Efficiency &amp; Complexity Analysis]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A40421-D31F-4FBA-80A4-E6727E7E7D8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07 Aug 207</a:t>
            </a:r>
            <a:endParaRPr lang="en-US" alt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6F961D-4A02-4635-B402-8B250C308C4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DS &amp; A [Prog Efficiency &amp; Complexity Analysis]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07 Aug 207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DS &amp; A [Prog Efficiency &amp; Complexity Analysis]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696615-DFB5-4AFF-9863-FC0681DCFEA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Straight Connec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07 Aug 207</a:t>
            </a:r>
            <a:endParaRPr lang="en-US" alt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CE45D2-7193-4F78-B50D-AC3FF4F706B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DS &amp; A [Prog Efficiency &amp; Complexity Analysis]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traight Connector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1" name="Straight Connector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07 Aug 207</a:t>
            </a:r>
            <a:endParaRPr lang="en-US" alt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F51684-CB5F-446E-9F50-076508AD74C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DS &amp; A [Prog Efficiency &amp; Complexity Analysis]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07 Aug 207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DS &amp; A [Prog Efficiency &amp; Complexity Analysis]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fld id="{5CA08CAE-32C6-4E1A-87CC-5CFC3D18EB9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05" r:id="rId4"/>
    <p:sldLayoutId id="2147483906" r:id="rId5"/>
    <p:sldLayoutId id="2147483913" r:id="rId6"/>
    <p:sldLayoutId id="2147483907" r:id="rId7"/>
    <p:sldLayoutId id="2147483914" r:id="rId8"/>
    <p:sldLayoutId id="2147483915" r:id="rId9"/>
    <p:sldLayoutId id="2147483908" r:id="rId10"/>
    <p:sldLayoutId id="2147483909" r:id="rId11"/>
    <p:sldLayoutId id="2147483916" r:id="rId12"/>
    <p:sldLayoutId id="214748391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066800"/>
            <a:ext cx="8382000" cy="1893888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/>
              <a:t>Program Efficiency &amp; Complexity Analysis</a:t>
            </a:r>
          </a:p>
        </p:txBody>
      </p:sp>
      <p:sp>
        <p:nvSpPr>
          <p:cNvPr id="11267" name="Rectangle 5"/>
          <p:cNvSpPr>
            <a:spLocks noGrp="1"/>
          </p:cNvSpPr>
          <p:nvPr>
            <p:ph type="subTitle" idx="1"/>
          </p:nvPr>
        </p:nvSpPr>
        <p:spPr>
          <a:xfrm>
            <a:off x="2209800" y="1219200"/>
            <a:ext cx="4038600" cy="457200"/>
          </a:xfrm>
          <a:noFill/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en-US" altLang="en-US" sz="2800" smtClean="0"/>
              <a:t>Lecture 03-04</a:t>
            </a:r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5638800" y="3048000"/>
            <a:ext cx="1671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/>
              <a:t>By: Dr. Zahoor Jan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11085A2-E899-4671-85E6-31CCA7CADEA2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Simple Example (3) Growth of 5n+3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6867" name="Rectangle 3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Estimated running time for different values of N: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N = 10			=&gt; 53 steps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N = 100		=&gt; 503 steps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N = 1,000		=&gt; 5003 steps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N = 1,000,000		=&gt; 5,000,003 steps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	As N grows, the number of steps grow in </a:t>
            </a:r>
            <a:r>
              <a:rPr lang="en-GB" altLang="en-US" i="1" smtClean="0">
                <a:latin typeface="Times New Roman" pitchFamily="18" charset="0"/>
                <a:cs typeface="Times New Roman" pitchFamily="18" charset="0"/>
              </a:rPr>
              <a:t>linear </a:t>
            </a: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proportion to N for this function </a:t>
            </a:r>
            <a:r>
              <a:rPr lang="en-GB" altLang="en-US" i="1" smtClean="0">
                <a:latin typeface="Times New Roman" pitchFamily="18" charset="0"/>
                <a:cs typeface="Times New Roman" pitchFamily="18" charset="0"/>
              </a:rPr>
              <a:t>“Sum”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6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0AC2E62-709B-4B63-A9F3-B90E45D9B268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3200" b="1" dirty="0"/>
              <a:t>What Dominates in Previous Example?</a:t>
            </a:r>
            <a:br>
              <a:rPr lang="en-GB" sz="3200" b="1" dirty="0"/>
            </a:br>
            <a:endParaRPr lang="en-US" sz="3200" b="1" dirty="0"/>
          </a:p>
        </p:txBody>
      </p:sp>
      <p:sp>
        <p:nvSpPr>
          <p:cNvPr id="37891" name="Rectangle 3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8736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What about the +3 and 5 in 5N+3?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smtClean="0">
                <a:latin typeface="Times New Roman" pitchFamily="18" charset="0"/>
                <a:cs typeface="Times New Roman" pitchFamily="18" charset="0"/>
              </a:rPr>
              <a:t>As N gets large, the +3 becomes insignificant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smtClean="0">
                <a:latin typeface="Times New Roman" pitchFamily="18" charset="0"/>
                <a:cs typeface="Times New Roman" pitchFamily="18" charset="0"/>
              </a:rPr>
              <a:t>5 is inaccurate, as different operations require varying amounts of time and also does not have any significant importance</a:t>
            </a:r>
            <a:r>
              <a:rPr lang="en-GB" altLang="en-US" sz="24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altLang="en-US" sz="2400" smtClean="0">
                <a:latin typeface="Times New Roman" pitchFamily="18" charset="0"/>
                <a:cs typeface="Times New Roman" pitchFamily="18" charset="0"/>
              </a:rPr>
            </a:br>
            <a:endParaRPr lang="en-GB" altLang="en-US" sz="24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What is fundamental is that the time is </a:t>
            </a:r>
            <a:r>
              <a:rPr lang="en-GB" altLang="en-US" i="1" smtClean="0">
                <a:latin typeface="Times New Roman" pitchFamily="18" charset="0"/>
                <a:cs typeface="Times New Roman" pitchFamily="18" charset="0"/>
              </a:rPr>
              <a:t>linear </a:t>
            </a: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in N.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u="sng" smtClean="0">
                <a:latin typeface="Times New Roman" pitchFamily="18" charset="0"/>
                <a:cs typeface="Times New Roman" pitchFamily="18" charset="0"/>
              </a:rPr>
              <a:t>Asymptotic Complexity</a:t>
            </a: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: As N gets large, concentrate on the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 highest order term: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 Drop lower order terms such as +3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 Drop the constant coefficient of the highest order term  i.e. N</a:t>
            </a:r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7A62B0C-91D6-436D-9654-361F93658656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3200" b="1" dirty="0"/>
              <a:t>Asymptotic Complexity</a:t>
            </a:r>
            <a:br>
              <a:rPr lang="en-GB" sz="3200" b="1" dirty="0"/>
            </a:br>
            <a:endParaRPr lang="en-US" sz="3200" b="1" dirty="0"/>
          </a:p>
        </p:txBody>
      </p:sp>
      <p:sp>
        <p:nvSpPr>
          <p:cNvPr id="38915" name="Rectangle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The 5N+3 time bound is said to "grow asymptotically" like N</a:t>
            </a:r>
          </a:p>
          <a:p>
            <a:pPr eaLnBrk="1" hangingPunct="1"/>
            <a:endParaRPr lang="en-GB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 This gives us an approximation of the complexity of the algorithm</a:t>
            </a:r>
          </a:p>
          <a:p>
            <a:pPr eaLnBrk="1" hangingPunct="1"/>
            <a:endParaRPr lang="en-GB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 Ignores lots of (machine dependent) details, concentrate on the bigger picture</a:t>
            </a:r>
          </a:p>
          <a:p>
            <a:pPr eaLnBrk="1" hangingPunct="1"/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5EFB6E6-859C-4B2B-869E-F32DFEC96A65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839200" cy="1295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3200" b="1" cap="none" smtClean="0"/>
              <a:t>COMPARING FUNCTIONS: ASYMPTOTIC NOTATION</a:t>
            </a:r>
          </a:p>
        </p:txBody>
      </p:sp>
      <p:sp>
        <p:nvSpPr>
          <p:cNvPr id="39939" name="Rectangle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Big Oh Notation: Upper bound</a:t>
            </a:r>
          </a:p>
          <a:p>
            <a:pPr eaLnBrk="1" hangingPunct="1"/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Omega Notation: Lower bound</a:t>
            </a:r>
          </a:p>
          <a:p>
            <a:pPr eaLnBrk="1" hangingPunct="1"/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Theta Notation: Tighter bound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EF9BC5-767F-4BFB-A6C9-FEAEA10241C8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Big Oh Notation [1]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25603" name="Rectangle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If f(N) and g(N) are two complexity functions, we say</a:t>
            </a:r>
          </a:p>
          <a:p>
            <a:pPr eaLnBrk="1" hangingPunct="1">
              <a:buFont typeface="Wingdings" pitchFamily="2" charset="2"/>
              <a:buNone/>
            </a:pPr>
            <a:endParaRPr lang="en-GB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			      f(N)  = O(g(N))</a:t>
            </a:r>
          </a:p>
          <a:p>
            <a:pPr eaLnBrk="1" hangingPunct="1">
              <a:buFont typeface="Wingdings" pitchFamily="2" charset="2"/>
              <a:buNone/>
            </a:pPr>
            <a:endParaRPr lang="en-GB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altLang="en-US" i="1" smtClean="0">
                <a:latin typeface="Times New Roman" pitchFamily="18" charset="0"/>
                <a:cs typeface="Times New Roman" pitchFamily="18" charset="0"/>
              </a:rPr>
              <a:t>(read "f(N) is order g(N)", or "f(N) is big-O of g(N)")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if there are constants 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c and N</a:t>
            </a:r>
            <a:r>
              <a:rPr lang="en-US" altLang="en-US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 such that for N &gt; N</a:t>
            </a:r>
            <a:r>
              <a:rPr lang="en-US" altLang="en-US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			      f(N) ≤ </a:t>
            </a:r>
            <a:r>
              <a:rPr lang="en-GB" altLang="en-US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c *</a:t>
            </a: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 g(N)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for all sufficiently large N.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6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FDF0485-60AB-4332-8533-70FD7A060FEB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Big Oh Notation [2]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2D1A371-84B6-4770-8B55-0524AB76FE6D}" type="slidenum">
              <a:rPr lang="en-US" altLang="en-US"/>
              <a:pPr/>
              <a:t>15</a:t>
            </a:fld>
            <a:endParaRPr lang="en-US" altLang="en-US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981200"/>
            <a:ext cx="857408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O(f(n))</a:t>
            </a:r>
          </a:p>
        </p:txBody>
      </p:sp>
      <p:pic>
        <p:nvPicPr>
          <p:cNvPr id="27651" name="Picture 3" descr="SQUIG1U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76338" y="1719263"/>
            <a:ext cx="6788150" cy="4411662"/>
          </a:xfrm>
          <a:noFill/>
        </p:spPr>
      </p:pic>
      <p:sp>
        <p:nvSpPr>
          <p:cNvPr id="2765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40A721-5B9E-4B95-9BC2-2152C1947BD0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Example (2): Comparing Functions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28675" name="Rectangle 3"/>
          <p:cNvSpPr>
            <a:spLocks noGrp="1"/>
          </p:cNvSpPr>
          <p:nvPr>
            <p:ph type="body" sz="half" idx="1"/>
          </p:nvPr>
        </p:nvSpPr>
        <p:spPr>
          <a:xfrm>
            <a:off x="0" y="1600200"/>
            <a:ext cx="3505200" cy="4572000"/>
          </a:xfrm>
        </p:spPr>
        <p:txBody>
          <a:bodyPr/>
          <a:lstStyle/>
          <a:p>
            <a:pPr eaLnBrk="1" hangingPunct="1"/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Which function is better?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  10 n</a:t>
            </a:r>
            <a:r>
              <a:rPr lang="en-US" altLang="en-US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 Vs n</a:t>
            </a:r>
            <a:r>
              <a:rPr lang="en-US" altLang="en-US" baseline="30000" smtClean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60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074988" y="1447800"/>
          <a:ext cx="5840412" cy="4978400"/>
        </p:xfrm>
        <a:graphic>
          <a:graphicData uri="http://schemas.openxmlformats.org/presentationml/2006/ole">
            <p:oleObj spid="_x0000_s28676" name="Chart" r:id="rId3" imgW="4857902" imgH="4067251" progId="Excel.Sheet.8">
              <p:embed/>
            </p:oleObj>
          </a:graphicData>
        </a:graphic>
      </p:graphicFrame>
      <p:sp>
        <p:nvSpPr>
          <p:cNvPr id="2867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1B94FB-358D-4D4E-8DFD-31EB329CAB0B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Comparing Functions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29699" name="Rectangle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As inputs get larger, any algorithm of a smaller order will be more efficient than an algorithm of a larger order</a:t>
            </a:r>
          </a:p>
          <a:p>
            <a:pPr eaLnBrk="1" hangingPunct="1"/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E38B1AD-CB8B-4C6D-8769-0C11656D8DA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9701" name="Line 4"/>
          <p:cNvSpPr>
            <a:spLocks noChangeShapeType="1"/>
          </p:cNvSpPr>
          <p:nvPr/>
        </p:nvSpPr>
        <p:spPr bwMode="auto">
          <a:xfrm flipV="1">
            <a:off x="1447800" y="3200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>
            <a:off x="1447800" y="5334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Line 6"/>
          <p:cNvSpPr>
            <a:spLocks noChangeShapeType="1"/>
          </p:cNvSpPr>
          <p:nvPr/>
        </p:nvSpPr>
        <p:spPr bwMode="auto">
          <a:xfrm flipV="1">
            <a:off x="1447800" y="3810000"/>
            <a:ext cx="3810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Arc 7"/>
          <p:cNvSpPr>
            <a:spLocks/>
          </p:cNvSpPr>
          <p:nvPr/>
        </p:nvSpPr>
        <p:spPr bwMode="auto">
          <a:xfrm flipV="1">
            <a:off x="1447800" y="3276600"/>
            <a:ext cx="3167063" cy="2057400"/>
          </a:xfrm>
          <a:custGeom>
            <a:avLst/>
            <a:gdLst>
              <a:gd name="T0" fmla="*/ 0 w 21592"/>
              <a:gd name="T1" fmla="*/ 0 h 21600"/>
              <a:gd name="T2" fmla="*/ 2147483646 w 21592"/>
              <a:gd name="T3" fmla="*/ 2147483646 h 21600"/>
              <a:gd name="T4" fmla="*/ 0 w 21592"/>
              <a:gd name="T5" fmla="*/ 2147483646 h 21600"/>
              <a:gd name="T6" fmla="*/ 0 60000 65536"/>
              <a:gd name="T7" fmla="*/ 0 60000 65536"/>
              <a:gd name="T8" fmla="*/ 0 60000 65536"/>
              <a:gd name="T9" fmla="*/ 0 w 21592"/>
              <a:gd name="T10" fmla="*/ 0 h 21600"/>
              <a:gd name="T11" fmla="*/ 21592 w 2159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2" h="21600" fill="none" extrusionOk="0">
                <a:moveTo>
                  <a:pt x="-1" y="0"/>
                </a:moveTo>
                <a:cubicBezTo>
                  <a:pt x="11694" y="0"/>
                  <a:pt x="21265" y="9307"/>
                  <a:pt x="21591" y="20998"/>
                </a:cubicBezTo>
              </a:path>
              <a:path w="21592" h="21600" stroke="0" extrusionOk="0">
                <a:moveTo>
                  <a:pt x="-1" y="0"/>
                </a:moveTo>
                <a:cubicBezTo>
                  <a:pt x="11694" y="0"/>
                  <a:pt x="21265" y="9307"/>
                  <a:pt x="21591" y="2099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Line 8"/>
          <p:cNvSpPr>
            <a:spLocks noChangeShapeType="1"/>
          </p:cNvSpPr>
          <p:nvPr/>
        </p:nvSpPr>
        <p:spPr bwMode="auto">
          <a:xfrm>
            <a:off x="42672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9"/>
          <p:cNvSpPr txBox="1">
            <a:spLocks noChangeArrowheads="1"/>
          </p:cNvSpPr>
          <p:nvPr/>
        </p:nvSpPr>
        <p:spPr bwMode="auto">
          <a:xfrm rot="-5400000">
            <a:off x="507207" y="4140993"/>
            <a:ext cx="1333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>
                <a:latin typeface="Times New Roman" pitchFamily="18" charset="0"/>
              </a:rPr>
              <a:t>Time (steps)</a:t>
            </a:r>
            <a:endParaRPr lang="en-GB" altLang="en-US" sz="2400">
              <a:latin typeface="Times New Roman" pitchFamily="18" charset="0"/>
            </a:endParaRPr>
          </a:p>
        </p:txBody>
      </p:sp>
      <p:sp>
        <p:nvSpPr>
          <p:cNvPr id="29707" name="Text Box 10"/>
          <p:cNvSpPr txBox="1">
            <a:spLocks noChangeArrowheads="1"/>
          </p:cNvSpPr>
          <p:nvPr/>
        </p:nvSpPr>
        <p:spPr bwMode="auto">
          <a:xfrm>
            <a:off x="6080125" y="5448300"/>
            <a:ext cx="1231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>
                <a:latin typeface="Times New Roman" pitchFamily="18" charset="0"/>
              </a:rPr>
              <a:t>Input (size)</a:t>
            </a:r>
            <a:endParaRPr lang="en-GB" altLang="en-US" sz="2400">
              <a:latin typeface="Times New Roman" pitchFamily="18" charset="0"/>
            </a:endParaRPr>
          </a:p>
        </p:txBody>
      </p:sp>
      <p:sp>
        <p:nvSpPr>
          <p:cNvPr id="29708" name="Text Box 11"/>
          <p:cNvSpPr txBox="1">
            <a:spLocks noChangeArrowheads="1"/>
          </p:cNvSpPr>
          <p:nvPr/>
        </p:nvSpPr>
        <p:spPr bwMode="auto">
          <a:xfrm>
            <a:off x="5318125" y="3695700"/>
            <a:ext cx="1189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>
                <a:latin typeface="Times New Roman" pitchFamily="18" charset="0"/>
              </a:rPr>
              <a:t>3N = O(N)</a:t>
            </a:r>
            <a:endParaRPr lang="en-GB" altLang="en-US" sz="2000">
              <a:latin typeface="Times New Roman" pitchFamily="18" charset="0"/>
            </a:endParaRPr>
          </a:p>
        </p:txBody>
      </p:sp>
      <p:sp>
        <p:nvSpPr>
          <p:cNvPr id="29709" name="Text Box 12"/>
          <p:cNvSpPr txBox="1">
            <a:spLocks noChangeArrowheads="1"/>
          </p:cNvSpPr>
          <p:nvPr/>
        </p:nvSpPr>
        <p:spPr bwMode="auto">
          <a:xfrm>
            <a:off x="4724400" y="3048000"/>
            <a:ext cx="168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>
                <a:latin typeface="Times New Roman" pitchFamily="18" charset="0"/>
              </a:rPr>
              <a:t>0.05 N</a:t>
            </a:r>
            <a:r>
              <a:rPr lang="en-GB" altLang="en-US" baseline="30000">
                <a:latin typeface="Times New Roman" pitchFamily="18" charset="0"/>
              </a:rPr>
              <a:t>2</a:t>
            </a:r>
            <a:r>
              <a:rPr lang="en-GB" altLang="en-US">
                <a:latin typeface="Times New Roman" pitchFamily="18" charset="0"/>
              </a:rPr>
              <a:t> = O(N</a:t>
            </a:r>
            <a:r>
              <a:rPr lang="en-GB" altLang="en-US" baseline="30000">
                <a:latin typeface="Times New Roman" pitchFamily="18" charset="0"/>
              </a:rPr>
              <a:t>2</a:t>
            </a:r>
            <a:r>
              <a:rPr lang="en-GB" altLang="en-US">
                <a:latin typeface="Times New Roman" pitchFamily="18" charset="0"/>
              </a:rPr>
              <a:t>)</a:t>
            </a:r>
            <a:endParaRPr lang="en-GB" altLang="en-US" sz="2400">
              <a:latin typeface="Times New Roman" pitchFamily="18" charset="0"/>
            </a:endParaRPr>
          </a:p>
        </p:txBody>
      </p:sp>
      <p:sp>
        <p:nvSpPr>
          <p:cNvPr id="29710" name="Text Box 13"/>
          <p:cNvSpPr txBox="1">
            <a:spLocks noChangeArrowheads="1"/>
          </p:cNvSpPr>
          <p:nvPr/>
        </p:nvSpPr>
        <p:spPr bwMode="auto">
          <a:xfrm>
            <a:off x="3886200" y="5562600"/>
            <a:ext cx="820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>
                <a:latin typeface="Times New Roman" pitchFamily="18" charset="0"/>
              </a:rPr>
              <a:t>N = 60</a:t>
            </a:r>
            <a:endParaRPr lang="en-GB" altLang="en-US" sz="2400">
              <a:latin typeface="Times New Roman" pitchFamily="18" charset="0"/>
            </a:endParaRPr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 flipV="1">
            <a:off x="4267200" y="4114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Big-Oh Notation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47107" name="Rectangle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625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Even though it is </a:t>
            </a:r>
            <a:r>
              <a:rPr lang="en-US" altLang="en-US" smtClean="0">
                <a:solidFill>
                  <a:srgbClr val="FF1414"/>
                </a:solidFill>
                <a:latin typeface="Times New Roman" pitchFamily="18" charset="0"/>
                <a:cs typeface="Times New Roman" pitchFamily="18" charset="0"/>
              </a:rPr>
              <a:t>correct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 to say “7n - 3 is O(n</a:t>
            </a:r>
            <a:r>
              <a:rPr lang="en-US" altLang="en-US" baseline="30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)”, a </a:t>
            </a:r>
            <a:r>
              <a:rPr lang="en-US" altLang="en-US" smtClean="0">
                <a:solidFill>
                  <a:srgbClr val="3028FF"/>
                </a:solidFill>
                <a:latin typeface="Times New Roman" pitchFamily="18" charset="0"/>
                <a:cs typeface="Times New Roman" pitchFamily="18" charset="0"/>
              </a:rPr>
              <a:t>better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 statement is “7n - 3 is O(n)”, that is, one should make the approximation as tight as possible</a:t>
            </a:r>
          </a:p>
          <a:p>
            <a:pPr eaLnBrk="1" hangingPunct="1"/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Simple Rule: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	Drop lower order terms and constant factors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	7n-3 is O(n) 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	8n</a:t>
            </a:r>
            <a:r>
              <a:rPr lang="en-US" altLang="en-US" sz="2400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log n + 5n</a:t>
            </a:r>
            <a:r>
              <a:rPr lang="en-US" altLang="en-US" sz="2400" baseline="3000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+ n is O(n</a:t>
            </a:r>
            <a:r>
              <a:rPr lang="en-US" altLang="en-US" sz="2400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log n)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None/>
            </a:pPr>
            <a:endParaRPr lang="en-US" altLang="en-US" sz="22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51748E1-8A1A-4031-A777-5071BD0B4C96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Algorithm Definition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28675" name="Rectangle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en-US" u="sng" smtClean="0">
                <a:latin typeface="Times New Roman" pitchFamily="18" charset="0"/>
                <a:cs typeface="Times New Roman" pitchFamily="18" charset="0"/>
              </a:rPr>
              <a:t>finite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 set of statements that </a:t>
            </a:r>
            <a:r>
              <a:rPr lang="en-US" altLang="en-US" u="sng" smtClean="0">
                <a:latin typeface="Times New Roman" pitchFamily="18" charset="0"/>
                <a:cs typeface="Times New Roman" pitchFamily="18" charset="0"/>
              </a:rPr>
              <a:t>guarantees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altLang="en-US" u="sng" smtClean="0">
                <a:latin typeface="Times New Roman" pitchFamily="18" charset="0"/>
                <a:cs typeface="Times New Roman" pitchFamily="18" charset="0"/>
              </a:rPr>
              <a:t>optimal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 solution in finite interval of time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84C33C4-D7D7-4069-B2CD-50678E360354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200" b="1" dirty="0"/>
              <a:t>Big Omega Notation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xfrm>
            <a:off x="0" y="1752600"/>
            <a:ext cx="8915400" cy="2971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If we wanted to say “running time is at least…” we use Ω</a:t>
            </a:r>
          </a:p>
          <a:p>
            <a:pPr eaLnBrk="1" hangingPunct="1">
              <a:lnSpc>
                <a:spcPct val="80000"/>
              </a:lnSpc>
            </a:pPr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Big Omega notation, Ω, is used to express the lower bounds on a function.</a:t>
            </a:r>
          </a:p>
          <a:p>
            <a:pPr eaLnBrk="1" hangingPunct="1">
              <a:lnSpc>
                <a:spcPct val="80000"/>
              </a:lnSpc>
            </a:pPr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If f(n) and g(n) are two complexity functions then we can say: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1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1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f(n) is Ω(g(n)) if there exist positive numbers c and n</a:t>
            </a:r>
            <a:r>
              <a:rPr lang="en-US" altLang="en-US" sz="1600" b="1" baseline="-250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en-US" sz="16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such that 0&lt;=f(n)&gt;=cΩ (n) for all n&gt;=n</a:t>
            </a:r>
            <a:r>
              <a:rPr lang="en-US" altLang="en-US" sz="1600" b="1" baseline="-250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/>
          <a:srcRect l="-2368" t="27409"/>
          <a:stretch>
            <a:fillRect/>
          </a:stretch>
        </p:blipFill>
        <p:spPr bwMode="auto">
          <a:xfrm>
            <a:off x="304800" y="4525963"/>
            <a:ext cx="8402638" cy="233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0" y="42672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447BE34-030D-4661-8FC1-6ED324E51F23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200" b="1" dirty="0"/>
              <a:t>Big Theta Notation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>
          <a:xfrm>
            <a:off x="0" y="1752600"/>
            <a:ext cx="89154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If we wish to express tight bounds we use the theta notation, Θ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f(n) = Θ(g(n)) means that f(n) = O(g(n)) and f(n) = Ω(g(n))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0163" y="3716338"/>
            <a:ext cx="6543675" cy="230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4641E8A-A9B9-4BEB-863A-898B483C089B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200" b="1" dirty="0"/>
              <a:t>What does this all mean?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>
          <a:xfrm>
            <a:off x="152400" y="1447800"/>
            <a:ext cx="7772400" cy="5026025"/>
          </a:xfrm>
        </p:spPr>
        <p:txBody>
          <a:bodyPr/>
          <a:lstStyle/>
          <a:p>
            <a:pPr eaLnBrk="1" hangingPunct="1"/>
            <a:endParaRPr lang="en-US" altLang="en-US" sz="2100" smtClean="0"/>
          </a:p>
          <a:p>
            <a:pPr eaLnBrk="1" hangingPunct="1"/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If f(n) = Θ(g(n)) we say that f(n) and g(n) grow at the same rate, asymptotically</a:t>
            </a:r>
          </a:p>
          <a:p>
            <a:pPr eaLnBrk="1" hangingPunct="1"/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If f(n) = O(g(n)) and f(n) ≠ Ω(g(n)), then we say that f(n) is asymptotically slower growing than g(n).</a:t>
            </a:r>
          </a:p>
          <a:p>
            <a:pPr eaLnBrk="1" hangingPunct="1"/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If f(n) = Ω(g(n)) and f(n) ≠ O(g(n)), then we say that f(n) is asymptotically faster growing than g(n).</a:t>
            </a:r>
          </a:p>
          <a:p>
            <a:pPr eaLnBrk="1" hangingPunct="1"/>
            <a:endParaRPr lang="en-US" altLang="en-US" sz="210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4D21AE-519F-4E31-B435-FA8C16914491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200" b="1" dirty="0"/>
              <a:t>Which Notation do we use?</a:t>
            </a:r>
          </a:p>
        </p:txBody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To express the efficiency of our algorithms which of the three notations should we use?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As computer scientist we generally like to express our algorithms as big O since we would like to know the upper bounds of our algorithms.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Why?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If we know the worse case then we can aim to improve it and/or avoid it.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862C713-50EB-4930-9D21-9F6DDDA0E05E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34400" cy="6858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Performance Classification</a:t>
            </a:r>
          </a:p>
        </p:txBody>
      </p:sp>
      <p:graphicFrame>
        <p:nvGraphicFramePr>
          <p:cNvPr id="33838" name="Group 46"/>
          <p:cNvGraphicFramePr>
            <a:graphicFrameLocks noGrp="1"/>
          </p:cNvGraphicFramePr>
          <p:nvPr/>
        </p:nvGraphicFramePr>
        <p:xfrm>
          <a:off x="228600" y="838200"/>
          <a:ext cx="8610600" cy="5703888"/>
        </p:xfrm>
        <a:graphic>
          <a:graphicData uri="http://schemas.openxmlformats.org/drawingml/2006/table">
            <a:tbl>
              <a:tblPr/>
              <a:tblGrid>
                <a:gridCol w="1292225"/>
                <a:gridCol w="7318375"/>
              </a:tblGrid>
              <a:tr h="3556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</a:t>
                      </a:r>
                      <a:r>
                        <a:rPr kumimoji="0" lang="en-US" alt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747713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Constant</a:t>
                      </a: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run time is fixed, and does not depend upon n.  Most instructions are executed once, or only a few times, regardless of the amount of information being processed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7263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Logarithmic</a:t>
                      </a: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when </a:t>
                      </a: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increases, so does run time, but much slower. Common in programs which solve large problems by transforming them into smaller problems. Exp : binary Search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run time varies directly with</a:t>
                      </a: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 Typically, a small amount of processing is done on each element. Exp: Linear Search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7713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log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</a:t>
                      </a: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doubles, run time slightly more than doubles.  Common in programs which break a problem down into smaller sub-problems, solves them independently, then combines solutions. Exp: Merge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453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Quadratic</a:t>
                      </a: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when </a:t>
                      </a: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doubles, runtime increases fourfold.  Practical only for small problems; typically the program processes all pairs of input (e.g. in a double nested loop). Exp: Insertion Search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when n doubles, runtime increases eightfold. Exp: Matrix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Exponential</a:t>
                      </a: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when n doubles, run time squares.  This is often the result of a natural, “brute force” solution. Exp: Brute Force.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Note: logn, n, nlogn, n</a:t>
                      </a:r>
                      <a:r>
                        <a:rPr kumimoji="0" lang="en-US" altLang="en-US" sz="13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 less Input&gt;&gt;Polynomial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</a:t>
                      </a: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13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 </a:t>
                      </a: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3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&gt;&gt;high input&gt;&gt; non polynomial</a:t>
                      </a:r>
                      <a:endParaRPr kumimoji="0" lang="en-US" altLang="en-US" sz="13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EB298C5-8C4E-4343-B28F-7CCF9E17A860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534400" cy="53340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3200" b="1" dirty="0"/>
              <a:t>Size does matter[1]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90ACAB-5B57-46A2-A26F-F11CBEF56398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746125" y="1666875"/>
            <a:ext cx="7366000" cy="350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800">
                <a:latin typeface="Times New Roman" pitchFamily="18" charset="0"/>
              </a:rPr>
              <a:t>What happens if we double the input size N?</a:t>
            </a:r>
          </a:p>
          <a:p>
            <a:endParaRPr lang="en-GB" altLang="en-US" sz="2800">
              <a:latin typeface="Times New Roman" pitchFamily="18" charset="0"/>
            </a:endParaRPr>
          </a:p>
          <a:p>
            <a:r>
              <a:rPr lang="en-GB" altLang="en-US" sz="2400">
                <a:latin typeface="Times New Roman" pitchFamily="18" charset="0"/>
              </a:rPr>
              <a:t>   </a:t>
            </a:r>
            <a:r>
              <a:rPr lang="en-GB" altLang="en-US" sz="2400" b="1">
                <a:latin typeface="Times New Roman" pitchFamily="18" charset="0"/>
              </a:rPr>
              <a:t>N	log</a:t>
            </a:r>
            <a:r>
              <a:rPr lang="en-GB" altLang="en-US" sz="2400" b="1" baseline="-25000">
                <a:latin typeface="Times New Roman" pitchFamily="18" charset="0"/>
              </a:rPr>
              <a:t>2</a:t>
            </a:r>
            <a:r>
              <a:rPr lang="en-GB" altLang="en-US" sz="2400" b="1">
                <a:latin typeface="Times New Roman" pitchFamily="18" charset="0"/>
              </a:rPr>
              <a:t>N		5N	N log</a:t>
            </a:r>
            <a:r>
              <a:rPr lang="en-GB" altLang="en-US" sz="2400" b="1" baseline="-25000">
                <a:latin typeface="Times New Roman" pitchFamily="18" charset="0"/>
              </a:rPr>
              <a:t>2</a:t>
            </a:r>
            <a:r>
              <a:rPr lang="en-GB" altLang="en-US" sz="2400" b="1">
                <a:latin typeface="Times New Roman" pitchFamily="18" charset="0"/>
              </a:rPr>
              <a:t>N	N</a:t>
            </a:r>
            <a:r>
              <a:rPr lang="en-GB" altLang="en-US" sz="2400" b="1" baseline="30000">
                <a:latin typeface="Times New Roman" pitchFamily="18" charset="0"/>
              </a:rPr>
              <a:t>2</a:t>
            </a:r>
            <a:r>
              <a:rPr lang="en-GB" altLang="en-US" sz="2400" b="1">
                <a:latin typeface="Times New Roman" pitchFamily="18" charset="0"/>
              </a:rPr>
              <a:t>	2</a:t>
            </a:r>
            <a:r>
              <a:rPr lang="en-GB" altLang="en-US" sz="2400" b="1" baseline="30000">
                <a:latin typeface="Times New Roman" pitchFamily="18" charset="0"/>
              </a:rPr>
              <a:t>N   </a:t>
            </a:r>
            <a:endParaRPr lang="en-GB" altLang="en-US" sz="2400" b="1">
              <a:latin typeface="Times New Roman" pitchFamily="18" charset="0"/>
            </a:endParaRPr>
          </a:p>
          <a:p>
            <a:r>
              <a:rPr lang="en-GB" altLang="en-US" sz="2400">
                <a:latin typeface="Courier New" pitchFamily="49" charset="0"/>
              </a:rPr>
              <a:t>  8	  3	     40	  24	     64	 256</a:t>
            </a:r>
          </a:p>
          <a:p>
            <a:r>
              <a:rPr lang="en-GB" altLang="en-US" sz="2400">
                <a:latin typeface="Courier New" pitchFamily="49" charset="0"/>
              </a:rPr>
              <a:t> 16	  4		80	  64     256  65536</a:t>
            </a:r>
          </a:p>
          <a:p>
            <a:r>
              <a:rPr lang="en-GB" altLang="en-US" sz="2400">
                <a:latin typeface="Courier New" pitchFamily="49" charset="0"/>
              </a:rPr>
              <a:t> 32    5      160    160    1024   ~10</a:t>
            </a:r>
            <a:r>
              <a:rPr lang="en-GB" altLang="en-US" sz="2400" baseline="30000">
                <a:latin typeface="Courier New" pitchFamily="49" charset="0"/>
              </a:rPr>
              <a:t>9</a:t>
            </a:r>
            <a:endParaRPr lang="en-GB" altLang="en-US" sz="2400">
              <a:latin typeface="Courier New" pitchFamily="49" charset="0"/>
            </a:endParaRPr>
          </a:p>
          <a:p>
            <a:r>
              <a:rPr lang="en-GB" altLang="en-US" sz="2400">
                <a:latin typeface="Courier New" pitchFamily="49" charset="0"/>
              </a:rPr>
              <a:t> 64    6      320    384    4096   ~10</a:t>
            </a:r>
            <a:r>
              <a:rPr lang="en-GB" altLang="en-US" sz="2400" baseline="30000">
                <a:latin typeface="Courier New" pitchFamily="49" charset="0"/>
              </a:rPr>
              <a:t>19</a:t>
            </a:r>
            <a:endParaRPr lang="en-GB" altLang="en-US" sz="2400">
              <a:latin typeface="Courier New" pitchFamily="49" charset="0"/>
            </a:endParaRPr>
          </a:p>
          <a:p>
            <a:r>
              <a:rPr lang="en-GB" altLang="en-US" sz="2400">
                <a:latin typeface="Courier New" pitchFamily="49" charset="0"/>
              </a:rPr>
              <a:t>128    7      640    896   16384   ~10</a:t>
            </a:r>
            <a:r>
              <a:rPr lang="en-GB" altLang="en-US" sz="2400" baseline="30000">
                <a:latin typeface="Courier New" pitchFamily="49" charset="0"/>
              </a:rPr>
              <a:t>38</a:t>
            </a:r>
            <a:endParaRPr lang="en-GB" altLang="en-US" sz="2400">
              <a:latin typeface="Courier New" pitchFamily="49" charset="0"/>
            </a:endParaRPr>
          </a:p>
          <a:p>
            <a:r>
              <a:rPr lang="en-GB" altLang="en-US" sz="2400">
                <a:latin typeface="Courier New" pitchFamily="49" charset="0"/>
              </a:rPr>
              <a:t>256    8     1280   2048   65536   ~10</a:t>
            </a:r>
            <a:r>
              <a:rPr lang="en-GB" altLang="en-US" sz="2400" baseline="30000">
                <a:latin typeface="Courier New" pitchFamily="49" charset="0"/>
              </a:rPr>
              <a:t>76</a:t>
            </a:r>
            <a:endParaRPr lang="en-GB" altLang="en-US" sz="2400">
              <a:latin typeface="Courier New" pitchFamily="49" charset="0"/>
            </a:endParaRPr>
          </a:p>
        </p:txBody>
      </p:sp>
      <p:sp>
        <p:nvSpPr>
          <p:cNvPr id="40965" name="Line 4"/>
          <p:cNvSpPr>
            <a:spLocks noChangeShapeType="1"/>
          </p:cNvSpPr>
          <p:nvPr/>
        </p:nvSpPr>
        <p:spPr bwMode="auto">
          <a:xfrm>
            <a:off x="609600" y="297180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609600" y="2514600"/>
            <a:ext cx="7696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200" b="1" dirty="0"/>
              <a:t>Complexity Classes</a:t>
            </a:r>
          </a:p>
        </p:txBody>
      </p:sp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3"/>
          <a:srcRect l="7481"/>
          <a:stretch>
            <a:fillRect/>
          </a:stretch>
        </p:blipFill>
        <p:spPr bwMode="auto">
          <a:xfrm>
            <a:off x="1676400" y="2284413"/>
            <a:ext cx="5653088" cy="37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441325" y="52895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altLang="en-US">
              <a:latin typeface="Tahoma" pitchFamily="34" charset="0"/>
            </a:endParaRPr>
          </a:p>
        </p:txBody>
      </p:sp>
      <p:sp>
        <p:nvSpPr>
          <p:cNvPr id="41989" name="Text Box 6"/>
          <p:cNvSpPr txBox="1">
            <a:spLocks noChangeArrowheads="1"/>
          </p:cNvSpPr>
          <p:nvPr/>
        </p:nvSpPr>
        <p:spPr bwMode="auto">
          <a:xfrm rot="10800000">
            <a:off x="1295400" y="3429000"/>
            <a:ext cx="428625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latin typeface="Tahoma" pitchFamily="34" charset="0"/>
              </a:rPr>
              <a:t>Time (steps)</a:t>
            </a:r>
          </a:p>
        </p:txBody>
      </p:sp>
      <p:sp>
        <p:nvSpPr>
          <p:cNvPr id="4199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17E64DA-C2EA-42D0-80F2-C03C150F93C0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3200" b="1" dirty="0"/>
              <a:t>Size does matter[2]</a:t>
            </a:r>
            <a:br>
              <a:rPr lang="en-GB" sz="3200" b="1" dirty="0"/>
            </a:br>
            <a:endParaRPr lang="en-US" sz="3200" b="1" dirty="0"/>
          </a:p>
        </p:txBody>
      </p:sp>
      <p:sp>
        <p:nvSpPr>
          <p:cNvPr id="59395" name="Rectangle 3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4582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Suppose a program has run time O(n!) and the run time for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n  = 10 is 1 second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en-US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For n = 12, the run time is 2 minutes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en-US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For n = 14, the run time is 6 hours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en-US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For n = 16, the run time is 2 months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en-US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For n = 18, the run time is 50 years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en-US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For n = 20, the run time is 200 centuries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82C42E2-3797-4547-BFFF-58BB0A4CD345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3200" b="1" dirty="0"/>
              <a:t>Standard Analysis Techniques</a:t>
            </a:r>
            <a:br>
              <a:rPr lang="en-GB" sz="3200" b="1" dirty="0"/>
            </a:br>
            <a:endParaRPr lang="en-US" sz="3200" b="1" dirty="0"/>
          </a:p>
        </p:txBody>
      </p:sp>
      <p:sp>
        <p:nvSpPr>
          <p:cNvPr id="60419" name="Rectangle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GB" altLang="en-US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Constant time</a:t>
            </a: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statements</a:t>
            </a:r>
          </a:p>
          <a:p>
            <a:pPr eaLnBrk="1" hangingPunct="1"/>
            <a:endParaRPr lang="en-GB" altLang="en-US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GB" altLang="en-US" sz="2600" smtClean="0">
                <a:latin typeface="Times New Roman" pitchFamily="18" charset="0"/>
                <a:cs typeface="Times New Roman" pitchFamily="18" charset="0"/>
              </a:rPr>
              <a:t>Analyzing Loops</a:t>
            </a:r>
          </a:p>
          <a:p>
            <a:pPr eaLnBrk="1" hangingPunct="1"/>
            <a:endParaRPr lang="en-GB" altLang="en-US" sz="26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GB" altLang="en-US" sz="2600" smtClean="0">
                <a:latin typeface="Times New Roman" pitchFamily="18" charset="0"/>
                <a:cs typeface="Times New Roman" pitchFamily="18" charset="0"/>
              </a:rPr>
              <a:t>Analyzing Nested Loops</a:t>
            </a:r>
          </a:p>
          <a:p>
            <a:pPr eaLnBrk="1" hangingPunct="1"/>
            <a:endParaRPr lang="en-GB" altLang="en-US" sz="26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GB" altLang="en-US" sz="2600" smtClean="0">
                <a:latin typeface="Times New Roman" pitchFamily="18" charset="0"/>
                <a:cs typeface="Times New Roman" pitchFamily="18" charset="0"/>
              </a:rPr>
              <a:t>Analyzing Sequence of Statements</a:t>
            </a:r>
          </a:p>
          <a:p>
            <a:pPr eaLnBrk="1" hangingPunct="1"/>
            <a:endParaRPr lang="en-GB" altLang="en-US" sz="26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GB" altLang="en-US" sz="2600" smtClean="0">
                <a:latin typeface="Times New Roman" pitchFamily="18" charset="0"/>
                <a:cs typeface="Times New Roman" pitchFamily="18" charset="0"/>
              </a:rPr>
              <a:t>Analyzing Conditional Statements</a:t>
            </a:r>
            <a:endParaRPr lang="en-US" altLang="en-US" sz="26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77BF66C-A323-466A-B2EE-1B7F7E049162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962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3200" b="1" dirty="0"/>
              <a:t>Constant time statements</a:t>
            </a:r>
            <a:r>
              <a:rPr lang="en-GB" sz="2800" b="1" dirty="0"/>
              <a:t/>
            </a:r>
            <a:br>
              <a:rPr lang="en-GB" sz="2800" b="1" dirty="0"/>
            </a:br>
            <a:endParaRPr lang="en-US" sz="2800" b="1" dirty="0"/>
          </a:p>
        </p:txBody>
      </p:sp>
      <p:sp>
        <p:nvSpPr>
          <p:cNvPr id="61443" name="Rectangle 3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3820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Simplest case: O(1) time statements</a:t>
            </a:r>
          </a:p>
          <a:p>
            <a:pPr eaLnBrk="1" hangingPunct="1">
              <a:lnSpc>
                <a:spcPct val="80000"/>
              </a:lnSpc>
            </a:pPr>
            <a:endParaRPr lang="en-GB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 Assignment statements of simple data types</a:t>
            </a:r>
            <a:br>
              <a:rPr lang="en-GB" altLang="en-US" smtClean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      int x = y;</a:t>
            </a:r>
          </a:p>
          <a:p>
            <a:pPr eaLnBrk="1" hangingPunct="1">
              <a:lnSpc>
                <a:spcPct val="80000"/>
              </a:lnSpc>
            </a:pPr>
            <a:endParaRPr lang="en-GB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 Arithmetic operations:</a:t>
            </a:r>
            <a:br>
              <a:rPr lang="en-GB" altLang="en-US" smtClean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   x = 5 * y + 4 - z;</a:t>
            </a:r>
          </a:p>
          <a:p>
            <a:pPr eaLnBrk="1" hangingPunct="1">
              <a:lnSpc>
                <a:spcPct val="80000"/>
              </a:lnSpc>
            </a:pPr>
            <a:endParaRPr lang="en-GB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 Array referencing:</a:t>
            </a:r>
            <a:br>
              <a:rPr lang="en-GB" altLang="en-US" smtClean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    A[j] = 5;</a:t>
            </a:r>
          </a:p>
          <a:p>
            <a:pPr eaLnBrk="1" hangingPunct="1">
              <a:lnSpc>
                <a:spcPct val="80000"/>
              </a:lnSpc>
            </a:pPr>
            <a:endParaRPr lang="en-GB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 Array assignment:</a:t>
            </a:r>
            <a:br>
              <a:rPr lang="en-GB" altLang="en-US" smtClean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GB" altLang="en-US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 j, </a:t>
            </a: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A[j] = 5;</a:t>
            </a:r>
          </a:p>
          <a:p>
            <a:pPr eaLnBrk="1" hangingPunct="1">
              <a:lnSpc>
                <a:spcPct val="80000"/>
              </a:lnSpc>
            </a:pPr>
            <a:endParaRPr lang="en-GB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 Most conditional tests:</a:t>
            </a:r>
            <a:br>
              <a:rPr lang="en-GB" altLang="en-US" smtClean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   if (x &lt; 12) ...</a:t>
            </a:r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EB9D60-1040-4E15-A735-5C2AF093D883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Good Algorithms?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29699" name="Rectangle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Run in less time</a:t>
            </a:r>
          </a:p>
          <a:p>
            <a:pPr eaLnBrk="1" hangingPunct="1"/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Consume less memory</a:t>
            </a:r>
          </a:p>
          <a:p>
            <a:pPr eaLnBrk="1" hangingPunct="1"/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	But computational resources (time complexity) is usually more important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93FAC6D-6640-454F-9F42-F0010C1022A8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3200" b="1" dirty="0"/>
              <a:t>Analyzing Loops[1]</a:t>
            </a:r>
            <a:endParaRPr lang="en-US" sz="3200" b="1" dirty="0"/>
          </a:p>
        </p:txBody>
      </p:sp>
      <p:sp>
        <p:nvSpPr>
          <p:cNvPr id="62467" name="Rectangle 3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Any loop has two parts:</a:t>
            </a:r>
          </a:p>
          <a:p>
            <a:pPr lvl="1" eaLnBrk="1" hangingPunct="1"/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How many iterations are performed?</a:t>
            </a:r>
          </a:p>
          <a:p>
            <a:pPr lvl="1" eaLnBrk="1" hangingPunct="1"/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How many steps per iteration?</a:t>
            </a:r>
            <a:r>
              <a:rPr lang="en-GB" altLang="en-US" b="1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lvl="1" eaLnBrk="1" hangingPunct="1"/>
            <a:endParaRPr lang="en-GB" altLang="en-US" b="1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GB" altLang="en-US" b="1" smtClean="0">
                <a:latin typeface="Times New Roman" pitchFamily="18" charset="0"/>
                <a:cs typeface="Times New Roman" pitchFamily="18" charset="0"/>
              </a:rPr>
              <a:t>    int sum = 0,j;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altLang="en-US" b="1" smtClean="0">
                <a:latin typeface="Times New Roman" pitchFamily="18" charset="0"/>
                <a:cs typeface="Times New Roman" pitchFamily="18" charset="0"/>
              </a:rPr>
              <a:t>    for (j=0; j &lt; N; j++)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altLang="en-US" b="1" smtClean="0">
                <a:latin typeface="Times New Roman" pitchFamily="18" charset="0"/>
                <a:cs typeface="Times New Roman" pitchFamily="18" charset="0"/>
              </a:rPr>
              <a:t>      sum = sum +j;</a:t>
            </a:r>
          </a:p>
          <a:p>
            <a:pPr lvl="1" eaLnBrk="1" hangingPunct="1">
              <a:buFont typeface="Wingdings" pitchFamily="2" charset="2"/>
              <a:buNone/>
            </a:pPr>
            <a:endParaRPr lang="en-GB" altLang="en-US" b="1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Loop executes N times (0..N-1)</a:t>
            </a:r>
          </a:p>
          <a:p>
            <a:pPr lvl="1" eaLnBrk="1" hangingPunct="1"/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4 = O(1) steps per iteration</a:t>
            </a:r>
          </a:p>
          <a:p>
            <a:pPr lvl="1" eaLnBrk="1" hangingPunct="1"/>
            <a:endParaRPr lang="en-GB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Total time is N * O(1) = O(N*1) = O(N)</a:t>
            </a:r>
          </a:p>
          <a:p>
            <a:pPr eaLnBrk="1" hangingPunct="1"/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F2AAA0F-05D9-4878-A71D-78EF0CA68D8E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3200" b="1" dirty="0"/>
              <a:t>Analyzing Loops[2]</a:t>
            </a:r>
            <a:br>
              <a:rPr lang="en-GB" sz="3200" b="1" dirty="0"/>
            </a:br>
            <a:endParaRPr lang="en-US" sz="3200" b="1" dirty="0"/>
          </a:p>
        </p:txBody>
      </p:sp>
      <p:sp>
        <p:nvSpPr>
          <p:cNvPr id="63491" name="Rectangle 3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458200" cy="4754563"/>
          </a:xfrm>
        </p:spPr>
        <p:txBody>
          <a:bodyPr/>
          <a:lstStyle/>
          <a:p>
            <a:pPr eaLnBrk="1" hangingPunct="1"/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What about this </a:t>
            </a:r>
            <a:r>
              <a:rPr lang="en-GB" altLang="en-US" b="1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 loop?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b="1" smtClean="0">
                <a:latin typeface="Times New Roman" pitchFamily="18" charset="0"/>
                <a:cs typeface="Times New Roman" pitchFamily="18" charset="0"/>
              </a:rPr>
              <a:t>    int sum =0, j;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b="1" smtClean="0">
                <a:latin typeface="Times New Roman" pitchFamily="18" charset="0"/>
                <a:cs typeface="Times New Roman" pitchFamily="18" charset="0"/>
              </a:rPr>
              <a:t>    for (j=0; j &lt; 100; j++)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b="1" smtClean="0">
                <a:latin typeface="Times New Roman" pitchFamily="18" charset="0"/>
                <a:cs typeface="Times New Roman" pitchFamily="18" charset="0"/>
              </a:rPr>
              <a:t>       sum = sum +j;</a:t>
            </a:r>
          </a:p>
          <a:p>
            <a:pPr eaLnBrk="1" hangingPunct="1">
              <a:buFont typeface="Wingdings" pitchFamily="2" charset="2"/>
              <a:buNone/>
            </a:pPr>
            <a:endParaRPr lang="en-GB" altLang="en-US" b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Loop executes 100 times</a:t>
            </a:r>
          </a:p>
          <a:p>
            <a:pPr eaLnBrk="1" hangingPunct="1"/>
            <a:endParaRPr lang="en-GB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4 = O(1) steps per iteration</a:t>
            </a:r>
          </a:p>
          <a:p>
            <a:pPr eaLnBrk="1" hangingPunct="1"/>
            <a:endParaRPr lang="en-GB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Total time is 100 * O(1) = O(100 * 1) = O(100) = O(1)</a:t>
            </a:r>
          </a:p>
          <a:p>
            <a:pPr eaLnBrk="1" hangingPunct="1"/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B64333-1192-4B4E-992B-D458E819BEBB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4676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200" b="1" dirty="0"/>
              <a:t>Analyzing Loops – Linear Loops</a:t>
            </a:r>
          </a:p>
        </p:txBody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>
          <a:xfrm>
            <a:off x="152400" y="1371600"/>
            <a:ext cx="8686800" cy="49164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100" smtClean="0">
                <a:latin typeface="Times New Roman" pitchFamily="18" charset="0"/>
                <a:cs typeface="Times New Roman" pitchFamily="18" charset="0"/>
              </a:rPr>
              <a:t>Example (have a look at this code segment):</a:t>
            </a:r>
          </a:p>
          <a:p>
            <a:pPr eaLnBrk="1" hangingPunct="1">
              <a:lnSpc>
                <a:spcPct val="90000"/>
              </a:lnSpc>
            </a:pPr>
            <a:endParaRPr lang="en-US" altLang="en-US" sz="21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1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1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1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1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100" smtClean="0">
                <a:latin typeface="Times New Roman" pitchFamily="18" charset="0"/>
                <a:cs typeface="Times New Roman" pitchFamily="18" charset="0"/>
              </a:rPr>
              <a:t>Efficiency is proportional to the number of iterations.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100" smtClean="0">
                <a:latin typeface="Times New Roman" pitchFamily="18" charset="0"/>
                <a:cs typeface="Times New Roman" pitchFamily="18" charset="0"/>
              </a:rPr>
              <a:t>Efficiency time function is 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100" smtClean="0">
                <a:latin typeface="Times New Roman" pitchFamily="18" charset="0"/>
                <a:cs typeface="Times New Roman" pitchFamily="18" charset="0"/>
              </a:rPr>
              <a:t>	f(n) = 1 + (n-1) + c*(n-1) +( n-1)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100" smtClean="0">
                <a:latin typeface="Times New Roman" pitchFamily="18" charset="0"/>
                <a:cs typeface="Times New Roman" pitchFamily="18" charset="0"/>
              </a:rPr>
              <a:t>		 = (c+2)*(n-1) + 1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100" smtClean="0">
                <a:latin typeface="Times New Roman" pitchFamily="18" charset="0"/>
                <a:cs typeface="Times New Roman" pitchFamily="18" charset="0"/>
              </a:rPr>
              <a:t>		 = (c+2)n – (c+2) +1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100" smtClean="0">
                <a:latin typeface="Times New Roman" pitchFamily="18" charset="0"/>
                <a:cs typeface="Times New Roman" pitchFamily="18" charset="0"/>
              </a:rPr>
              <a:t>Asymptotically, efficiency is : O(n)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752600"/>
            <a:ext cx="6580188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320961D-42EE-432B-862A-D027C523AEF4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763000" cy="715962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3200" b="1" dirty="0"/>
              <a:t>Analyzing Nested Loops[1]</a:t>
            </a:r>
            <a:endParaRPr lang="en-US" sz="3200" b="1" dirty="0"/>
          </a:p>
        </p:txBody>
      </p:sp>
      <p:sp>
        <p:nvSpPr>
          <p:cNvPr id="64515" name="Rectangle 3"/>
          <p:cNvSpPr>
            <a:spLocks noGrp="1"/>
          </p:cNvSpPr>
          <p:nvPr>
            <p:ph sz="quarter" idx="1"/>
          </p:nvPr>
        </p:nvSpPr>
        <p:spPr>
          <a:xfrm>
            <a:off x="152400" y="914400"/>
            <a:ext cx="8458200" cy="5559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Treat just like a single loop and evaluate each level of nesting as needed:</a:t>
            </a:r>
          </a:p>
          <a:p>
            <a:pPr eaLnBrk="1" hangingPunct="1">
              <a:lnSpc>
                <a:spcPct val="80000"/>
              </a:lnSpc>
            </a:pPr>
            <a:endParaRPr lang="en-GB" altLang="en-US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20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GB" altLang="en-US" sz="2200" b="1" smtClean="0">
                <a:latin typeface="Times New Roman" pitchFamily="18" charset="0"/>
                <a:cs typeface="Times New Roman" pitchFamily="18" charset="0"/>
              </a:rPr>
              <a:t>int j,k;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200" b="1" smtClean="0">
                <a:latin typeface="Times New Roman" pitchFamily="18" charset="0"/>
                <a:cs typeface="Times New Roman" pitchFamily="18" charset="0"/>
              </a:rPr>
              <a:t>   for (j=0; j&lt;N; j++)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200" b="1" smtClean="0">
                <a:latin typeface="Times New Roman" pitchFamily="18" charset="0"/>
                <a:cs typeface="Times New Roman" pitchFamily="18" charset="0"/>
              </a:rPr>
              <a:t>      for (k=N; k&gt;0; k--)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200" b="1" smtClean="0">
                <a:latin typeface="Times New Roman" pitchFamily="18" charset="0"/>
                <a:cs typeface="Times New Roman" pitchFamily="18" charset="0"/>
              </a:rPr>
              <a:t>         sum += k+j;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altLang="en-US" sz="22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Start with outer loop: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200" smtClean="0">
                <a:latin typeface="Times New Roman" pitchFamily="18" charset="0"/>
                <a:cs typeface="Times New Roman" pitchFamily="18" charset="0"/>
              </a:rPr>
              <a:t>How many iterations?  N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200" smtClean="0">
                <a:latin typeface="Times New Roman" pitchFamily="18" charset="0"/>
                <a:cs typeface="Times New Roman" pitchFamily="18" charset="0"/>
              </a:rPr>
              <a:t>How much time per iteration? Need to evaluate inner loop</a:t>
            </a:r>
          </a:p>
          <a:p>
            <a:pPr lvl="1" eaLnBrk="1" hangingPunct="1">
              <a:lnSpc>
                <a:spcPct val="80000"/>
              </a:lnSpc>
            </a:pPr>
            <a:endParaRPr lang="en-GB" altLang="en-US" sz="22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Inner loop uses O(N) time</a:t>
            </a:r>
          </a:p>
          <a:p>
            <a:pPr eaLnBrk="1" hangingPunct="1">
              <a:lnSpc>
                <a:spcPct val="80000"/>
              </a:lnSpc>
            </a:pPr>
            <a:endParaRPr lang="en-GB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Total time is N * O(N) = O(N*N) = O(N</a:t>
            </a:r>
            <a:r>
              <a:rPr lang="en-GB" altLang="en-US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6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57CDD97-8117-4639-A398-B2F169958BEF}" type="slidenum">
              <a:rPr lang="en-US" altLang="en-US"/>
              <a:pPr/>
              <a:t>33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3200" b="1" dirty="0"/>
              <a:t>Analyzing Nested Loops[2]</a:t>
            </a:r>
            <a:br>
              <a:rPr lang="en-GB" sz="3200" b="1" dirty="0"/>
            </a:br>
            <a:endParaRPr lang="en-US" sz="3200" b="1" dirty="0"/>
          </a:p>
        </p:txBody>
      </p:sp>
      <p:sp>
        <p:nvSpPr>
          <p:cNvPr id="65539" name="Rectangle 3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534400" cy="5407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What if the number of iterations of one loop depends on the counter of the other?</a:t>
            </a:r>
          </a:p>
          <a:p>
            <a:pPr eaLnBrk="1" hangingPunct="1">
              <a:lnSpc>
                <a:spcPct val="90000"/>
              </a:lnSpc>
            </a:pPr>
            <a:endParaRPr lang="en-GB" altLang="en-US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altLang="en-US" b="1" smtClean="0">
                <a:latin typeface="Times New Roman" pitchFamily="18" charset="0"/>
                <a:cs typeface="Times New Roman" pitchFamily="18" charset="0"/>
              </a:rPr>
              <a:t>    int j,k;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b="1" smtClean="0">
                <a:latin typeface="Times New Roman" pitchFamily="18" charset="0"/>
                <a:cs typeface="Times New Roman" pitchFamily="18" charset="0"/>
              </a:rPr>
              <a:t>      for (j=0; j &lt; N; j++)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b="1" smtClean="0">
                <a:latin typeface="Times New Roman" pitchFamily="18" charset="0"/>
                <a:cs typeface="Times New Roman" pitchFamily="18" charset="0"/>
              </a:rPr>
              <a:t>         for (k=0; k &lt; j; k++)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b="1" smtClean="0">
                <a:latin typeface="Times New Roman" pitchFamily="18" charset="0"/>
                <a:cs typeface="Times New Roman" pitchFamily="18" charset="0"/>
              </a:rPr>
              <a:t>            sum += k+j;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Analyze inner and outer loop together:</a:t>
            </a:r>
          </a:p>
          <a:p>
            <a:pPr eaLnBrk="1" hangingPunct="1">
              <a:lnSpc>
                <a:spcPct val="90000"/>
              </a:lnSpc>
            </a:pPr>
            <a:endParaRPr lang="en-GB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Number of iterations of the inner loop is: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    0 + 1 + 2 + ... + (N-1) = O(N</a:t>
            </a:r>
            <a:r>
              <a:rPr lang="en-GB" altLang="en-US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BC94B0C-AE74-402C-9612-93DF459F444F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4676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200" b="1" dirty="0"/>
              <a:t>How Did We Get This Answer?</a:t>
            </a:r>
          </a:p>
        </p:txBody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>
          <a:xfrm>
            <a:off x="152400" y="1371600"/>
            <a:ext cx="87630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When doing Big-O analysis, we sometimes have to compute a series like: 1 + 2 + 3 + ... + (n-1) + n</a:t>
            </a:r>
          </a:p>
          <a:p>
            <a:pPr eaLnBrk="1" hangingPunct="1">
              <a:lnSpc>
                <a:spcPct val="80000"/>
              </a:lnSpc>
            </a:pPr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i.e. Sum of first n numbers. What is the complexity of this?</a:t>
            </a:r>
          </a:p>
          <a:p>
            <a:pPr eaLnBrk="1" hangingPunct="1">
              <a:lnSpc>
                <a:spcPct val="80000"/>
              </a:lnSpc>
            </a:pPr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Gauss figured out that the sum of the first n numbers is always: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9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9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9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90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4038600"/>
            <a:ext cx="52943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BD6A61-6D81-4913-9739-7921EB52AF11}" type="slidenum">
              <a:rPr lang="en-US" altLang="en-US"/>
              <a:pPr/>
              <a:t>35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200" b="1" dirty="0"/>
              <a:t>Sequence of Statements</a:t>
            </a:r>
          </a:p>
        </p:txBody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58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For a sequence of statements, compute their complexity functions individually and add them up</a:t>
            </a:r>
          </a:p>
          <a:p>
            <a:pPr eaLnBrk="1" hangingPunct="1">
              <a:lnSpc>
                <a:spcPct val="90000"/>
              </a:lnSpc>
            </a:pPr>
            <a:endParaRPr lang="en-US" altLang="en-US" sz="21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1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1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1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1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1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1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Total cost is O(n</a:t>
            </a:r>
            <a:r>
              <a:rPr lang="en-US" altLang="en-US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) + O(n) +O(1) = O(n</a:t>
            </a:r>
            <a:r>
              <a:rPr lang="en-US" altLang="en-US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en-US" sz="210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530475"/>
            <a:ext cx="7116763" cy="211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5495BD1-6192-4AA1-9359-1866CC8C9912}" type="slidenum">
              <a:rPr lang="en-US" altLang="en-US"/>
              <a:pPr/>
              <a:t>36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200" b="1" dirty="0"/>
              <a:t>Conditional Statements</a:t>
            </a:r>
          </a:p>
        </p:txBody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>
          <a:xfrm>
            <a:off x="0" y="1219200"/>
            <a:ext cx="87630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What about conditional statements such as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if (condition)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		statement1;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		statement2;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where statement1 runs in O(n) time and statement2 runs in O(n</a:t>
            </a:r>
            <a:r>
              <a:rPr lang="en-US" altLang="en-US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) time?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We use "worst case" complexity: among all inputs of size n, what is the maximum running time?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The analysis for the example above is O(n</a:t>
            </a:r>
            <a:r>
              <a:rPr lang="en-US" altLang="en-US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en-US" sz="2100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22A39F1-925D-4E81-951C-57521045568D}" type="slidenum">
              <a:rPr lang="en-US" altLang="en-US"/>
              <a:pPr/>
              <a:t>37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  <p:bldP spid="61443" grpI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7724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200" b="1" dirty="0"/>
              <a:t>Deriving A Recurrence Equation</a:t>
            </a:r>
          </a:p>
        </p:txBody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>
          <a:xfrm>
            <a:off x="0" y="1219200"/>
            <a:ext cx="91440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So far, all algorithms that we have been analyzing have been non recursive</a:t>
            </a:r>
          </a:p>
          <a:p>
            <a:pPr eaLnBrk="1" hangingPunct="1">
              <a:lnSpc>
                <a:spcPct val="80000"/>
              </a:lnSpc>
            </a:pPr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Example : Recursive power method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9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9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9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9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9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9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900" smtClean="0">
                <a:latin typeface="Times New Roman" pitchFamily="18" charset="0"/>
                <a:cs typeface="Times New Roman" pitchFamily="18" charset="0"/>
              </a:rPr>
              <a:t>If N = 1, then running time T(N) is 2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900" smtClean="0">
                <a:latin typeface="Times New Roman" pitchFamily="18" charset="0"/>
                <a:cs typeface="Times New Roman" pitchFamily="18" charset="0"/>
              </a:rPr>
              <a:t>However if N ≥ 2, then running time T(N) is the cost of each step taken plus time required to compute power(x,n-1). (i.e. T(N) = 2+T(N-1) for N ≥ 2)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900" smtClean="0">
                <a:latin typeface="Times New Roman" pitchFamily="18" charset="0"/>
                <a:cs typeface="Times New Roman" pitchFamily="18" charset="0"/>
              </a:rPr>
              <a:t>How do we solve this? One way is to use the iteration method.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819400"/>
            <a:ext cx="5000625" cy="188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E12F461-95DF-410E-A1B2-4E455CCE108E}" type="slidenum">
              <a:rPr lang="en-US" altLang="en-US"/>
              <a:pPr/>
              <a:t>38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15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200" b="1" dirty="0"/>
              <a:t>Iteration Method</a:t>
            </a:r>
          </a:p>
        </p:txBody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6868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This is sometimes known as “Back Substituting”.</a:t>
            </a:r>
          </a:p>
          <a:p>
            <a:pPr eaLnBrk="1" hangingPunct="1">
              <a:lnSpc>
                <a:spcPct val="80000"/>
              </a:lnSpc>
            </a:pPr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Involves expanding the recurrence in order to see a pattern.</a:t>
            </a:r>
          </a:p>
          <a:p>
            <a:pPr eaLnBrk="1" hangingPunct="1">
              <a:lnSpc>
                <a:spcPct val="80000"/>
              </a:lnSpc>
            </a:pPr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Solving formula from previous example using the iteration method :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b="1" i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900" b="1" i="1" smtClean="0">
                <a:latin typeface="Times New Roman" pitchFamily="18" charset="0"/>
                <a:cs typeface="Times New Roman" pitchFamily="18" charset="0"/>
              </a:rPr>
              <a:t>Solution </a:t>
            </a:r>
            <a:r>
              <a:rPr lang="en-US" altLang="en-US" sz="1900" smtClean="0">
                <a:latin typeface="Times New Roman" pitchFamily="18" charset="0"/>
                <a:cs typeface="Times New Roman" pitchFamily="18" charset="0"/>
              </a:rPr>
              <a:t>: Expand and apply to itself 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900" smtClean="0">
                <a:latin typeface="Times New Roman" pitchFamily="18" charset="0"/>
                <a:cs typeface="Times New Roman" pitchFamily="18" charset="0"/>
              </a:rPr>
              <a:t>	Let T(1) = n0 = 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900" smtClean="0">
                <a:latin typeface="Times New Roman" pitchFamily="18" charset="0"/>
                <a:cs typeface="Times New Roman" pitchFamily="18" charset="0"/>
              </a:rPr>
              <a:t>	T(N) = 2 + T(N-1)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900" smtClean="0">
                <a:latin typeface="Times New Roman" pitchFamily="18" charset="0"/>
                <a:cs typeface="Times New Roman" pitchFamily="18" charset="0"/>
              </a:rPr>
              <a:t>		= 2 + 2 + T(N-2)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900" smtClean="0">
                <a:latin typeface="Times New Roman" pitchFamily="18" charset="0"/>
                <a:cs typeface="Times New Roman" pitchFamily="18" charset="0"/>
              </a:rPr>
              <a:t>		= 2 + 2 + 2 + T(N-3)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900" smtClean="0">
                <a:latin typeface="Times New Roman" pitchFamily="18" charset="0"/>
                <a:cs typeface="Times New Roman" pitchFamily="18" charset="0"/>
              </a:rPr>
              <a:t>		= 2 + 2 + 2 + ……+ 2 + T(1)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900" smtClean="0">
                <a:latin typeface="Times New Roman" pitchFamily="18" charset="0"/>
                <a:cs typeface="Times New Roman" pitchFamily="18" charset="0"/>
              </a:rPr>
              <a:t>		= 2N + 2 remember that T(1) = n0 = 2 for N = 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9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So T(N) = 2N+2 is O(N) for last example.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EAE4C6A-6F73-4DB4-9375-0201B4D94CAD}" type="slidenum">
              <a:rPr lang="en-US" altLang="en-US"/>
              <a:pPr/>
              <a:t>39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Measuring Efficiency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0723" name="Rectangle 3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The efficiency of an algorithm is a measure of the amount of resources consumed in solving a problem of size n.</a:t>
            </a:r>
          </a:p>
          <a:p>
            <a:pPr lvl="1" eaLnBrk="1" hangingPunct="1"/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The resource we are most interested in is time</a:t>
            </a:r>
          </a:p>
          <a:p>
            <a:pPr lvl="1" eaLnBrk="1" hangingPunct="1"/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We can use the same techniques to analyze the consumption of other resources, such as memory space.</a:t>
            </a:r>
          </a:p>
          <a:p>
            <a:pPr lvl="1" eaLnBrk="1" hangingPunct="1"/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It would seem that the most obvious way to measure the efficiency of an algorithm is to run it and measure how much processor time is needed</a:t>
            </a:r>
          </a:p>
          <a:p>
            <a:pPr eaLnBrk="1" hangingPunct="1"/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Is it correct ?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6CD67FD-63C5-4446-B5FB-0D39C53EB09C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200" b="1" dirty="0"/>
              <a:t>Summary </a:t>
            </a:r>
          </a:p>
        </p:txBody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Algorithms can be classified according to their complexity =&gt; O-Notation</a:t>
            </a:r>
          </a:p>
          <a:p>
            <a:pPr lvl="1" eaLnBrk="1" hangingPunct="1"/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only relevant for large input sizes</a:t>
            </a:r>
          </a:p>
          <a:p>
            <a:pPr eaLnBrk="1" hangingPunct="1"/>
            <a:endParaRPr lang="en-US" altLang="en-US" sz="26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"Measurements" are machine independent</a:t>
            </a:r>
          </a:p>
          <a:p>
            <a:pPr lvl="1" eaLnBrk="1" hangingPunct="1"/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worst-, average-, best-case analysis</a:t>
            </a:r>
          </a:p>
          <a:p>
            <a:pPr eaLnBrk="1" hangingPunct="1"/>
            <a:endParaRPr lang="en-US" altLang="en-US" sz="26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7E7B4B-87B7-4E12-B8F7-3132BE4CDCD7}" type="slidenum">
              <a:rPr lang="en-US" altLang="en-US"/>
              <a:pPr/>
              <a:t>40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references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mtClean="0"/>
              <a:t>Introduction to Algorithms by Thomas H. Cormen </a:t>
            </a:r>
          </a:p>
          <a:p>
            <a:pPr>
              <a:buFont typeface="Wingdings" pitchFamily="2" charset="2"/>
              <a:buNone/>
            </a:pPr>
            <a:r>
              <a:rPr lang="en-US" altLang="en-US" smtClean="0"/>
              <a:t>Chapter 3 (Growth of Functions)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DD5AE55-6751-48F8-9D41-A394207E4334}" type="slidenum">
              <a:rPr lang="en-US" altLang="en-US"/>
              <a:pPr/>
              <a:t>41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Factors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Hardware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Operating System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Compiler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Size of input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Nature of Input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Which should be improved?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64BF257-DA13-4509-ADD2-31784B1F45D5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3200" b="1" cap="none" smtClean="0"/>
              <a:t>RUNNING TIME OF AN ALGORITHM</a:t>
            </a:r>
          </a:p>
        </p:txBody>
      </p:sp>
      <p:sp>
        <p:nvSpPr>
          <p:cNvPr id="32771" name="Rectangle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Depends upon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>
                <a:latin typeface="Times New Roman" pitchFamily="18" charset="0"/>
                <a:cs typeface="Times New Roman" pitchFamily="18" charset="0"/>
              </a:rPr>
              <a:t> Input Size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>
                <a:latin typeface="Times New Roman" pitchFamily="18" charset="0"/>
                <a:cs typeface="Times New Roman" pitchFamily="18" charset="0"/>
              </a:rPr>
              <a:t> Nature of Input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Generally time grows with size of input, so running time of an algorithm is usually measured as function of input size.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Running time is measured in terms of number of steps/primitive operations performed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Independent from machine, OS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84F6BAF-87CC-4745-B275-DEA714D4E4E3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Finding running time of an Algorithm / Analyzing an Algorithm</a:t>
            </a:r>
          </a:p>
        </p:txBody>
      </p:sp>
      <p:sp>
        <p:nvSpPr>
          <p:cNvPr id="33795" name="Rectangle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625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Running time is measured by number of steps/primitive operations performed</a:t>
            </a:r>
          </a:p>
          <a:p>
            <a:pPr eaLnBrk="1" hangingPunct="1"/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Steps means elementary operation like </a:t>
            </a:r>
          </a:p>
          <a:p>
            <a:pPr lvl="1" eaLnBrk="1" hangingPunct="1"/>
            <a:r>
              <a:rPr lang="en-GB" altLang="en-US" smtClean="0">
                <a:latin typeface="Times New Roman" pitchFamily="18" charset="0"/>
                <a:cs typeface="Times New Roman" pitchFamily="18" charset="0"/>
              </a:rPr>
              <a:t>,+, *,&lt;, =, A[i] etc</a:t>
            </a:r>
          </a:p>
          <a:p>
            <a:pPr lvl="1" eaLnBrk="1" hangingPunct="1"/>
            <a:endParaRPr lang="en-GB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 We will measure number of steps taken in term of size of input 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813C916-33E6-4B7B-9270-AF796C143FCF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Simple Example (1)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19459" name="Rectangle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100" dirty="0" smtClean="0">
                <a:latin typeface="Times New Roman" pitchFamily="18" charset="0"/>
                <a:cs typeface="Times New Roman" pitchFamily="18" charset="0"/>
              </a:rPr>
              <a:t>// Input: </a:t>
            </a:r>
            <a:r>
              <a:rPr lang="en-GB" altLang="en-US" sz="21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GB" altLang="en-US" sz="2100" dirty="0" smtClean="0">
                <a:latin typeface="Times New Roman" pitchFamily="18" charset="0"/>
                <a:cs typeface="Times New Roman" pitchFamily="18" charset="0"/>
              </a:rPr>
              <a:t> A[N], array of N integers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100" dirty="0" smtClean="0">
                <a:latin typeface="Times New Roman" pitchFamily="18" charset="0"/>
                <a:cs typeface="Times New Roman" pitchFamily="18" charset="0"/>
              </a:rPr>
              <a:t>// Output: Sum of all numbers in array 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1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GB" altLang="en-US" sz="2100" dirty="0" smtClean="0">
                <a:latin typeface="Times New Roman" pitchFamily="18" charset="0"/>
                <a:cs typeface="Times New Roman" pitchFamily="18" charset="0"/>
              </a:rPr>
              <a:t> Sum(</a:t>
            </a:r>
            <a:r>
              <a:rPr lang="en-GB" altLang="en-US" sz="21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GB" altLang="en-US" sz="2100" dirty="0" smtClean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GB" altLang="en-US" sz="21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GB" altLang="en-US" sz="2100" dirty="0" smtClean="0">
                <a:latin typeface="Times New Roman" pitchFamily="18" charset="0"/>
                <a:cs typeface="Times New Roman" pitchFamily="18" charset="0"/>
              </a:rPr>
              <a:t> N)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1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1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GB" altLang="en-US" sz="21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GB" altLang="en-US" sz="2100" dirty="0" smtClean="0">
                <a:latin typeface="Times New Roman" pitchFamily="18" charset="0"/>
                <a:cs typeface="Times New Roman" pitchFamily="18" charset="0"/>
              </a:rPr>
              <a:t> s=0;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100" dirty="0" smtClean="0">
                <a:latin typeface="Times New Roman" pitchFamily="18" charset="0"/>
                <a:cs typeface="Times New Roman" pitchFamily="18" charset="0"/>
              </a:rPr>
              <a:t>   for (</a:t>
            </a:r>
            <a:r>
              <a:rPr lang="en-GB" altLang="en-US" sz="21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GB" alt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sz="21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altLang="en-US" sz="2100" dirty="0" smtClean="0">
                <a:latin typeface="Times New Roman" pitchFamily="18" charset="0"/>
                <a:cs typeface="Times New Roman" pitchFamily="18" charset="0"/>
              </a:rPr>
              <a:t>=0; </a:t>
            </a:r>
            <a:r>
              <a:rPr lang="en-GB" altLang="en-US" sz="21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altLang="en-US" sz="2100" dirty="0" smtClean="0">
                <a:latin typeface="Times New Roman" pitchFamily="18" charset="0"/>
                <a:cs typeface="Times New Roman" pitchFamily="18" charset="0"/>
              </a:rPr>
              <a:t>&lt; N; </a:t>
            </a:r>
            <a:r>
              <a:rPr lang="en-GB" altLang="en-US" sz="21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altLang="en-US" sz="2100" dirty="0" smtClean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100" dirty="0" smtClean="0">
                <a:latin typeface="Times New Roman" pitchFamily="18" charset="0"/>
                <a:cs typeface="Times New Roman" pitchFamily="18" charset="0"/>
              </a:rPr>
              <a:t>      s = s + A[</a:t>
            </a:r>
            <a:r>
              <a:rPr lang="en-GB" altLang="en-US" sz="21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altLang="en-US" sz="2100" dirty="0" smtClean="0"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100" dirty="0" smtClean="0">
                <a:latin typeface="Times New Roman" pitchFamily="18" charset="0"/>
                <a:cs typeface="Times New Roman" pitchFamily="18" charset="0"/>
              </a:rPr>
              <a:t>   return s;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1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GB" altLang="en-US" sz="2100" dirty="0" smtClean="0">
                <a:latin typeface="Times New Roman" pitchFamily="18" charset="0"/>
                <a:cs typeface="Times New Roman" pitchFamily="18" charset="0"/>
              </a:rPr>
              <a:t>How should we analyse this?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1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46A663-E161-4529-BA8F-B3C7CAE124B5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Simple Example (2)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443DE22-93AB-465D-A5F4-4B54CA950FC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762000" y="1524000"/>
            <a:ext cx="564515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>
                <a:latin typeface="Courier New" pitchFamily="49" charset="0"/>
              </a:rPr>
              <a:t>// Input: int A[N], array of N integers</a:t>
            </a:r>
          </a:p>
          <a:p>
            <a:r>
              <a:rPr lang="en-GB" altLang="en-US" b="1">
                <a:latin typeface="Courier New" pitchFamily="49" charset="0"/>
              </a:rPr>
              <a:t>// Output: Sum of all numbers in array A</a:t>
            </a:r>
          </a:p>
          <a:p>
            <a:endParaRPr lang="en-GB" altLang="en-US" b="1">
              <a:latin typeface="Courier New" pitchFamily="49" charset="0"/>
            </a:endParaRPr>
          </a:p>
          <a:p>
            <a:r>
              <a:rPr lang="en-GB" altLang="en-US" b="1">
                <a:latin typeface="Courier New" pitchFamily="49" charset="0"/>
              </a:rPr>
              <a:t>int Sum(int A[], int N){</a:t>
            </a:r>
          </a:p>
          <a:p>
            <a:r>
              <a:rPr lang="en-GB" altLang="en-US" b="1">
                <a:latin typeface="Courier New" pitchFamily="49" charset="0"/>
              </a:rPr>
              <a:t>   int s=0;</a:t>
            </a:r>
          </a:p>
          <a:p>
            <a:endParaRPr lang="en-GB" altLang="en-US" b="1">
              <a:latin typeface="Courier New" pitchFamily="49" charset="0"/>
            </a:endParaRPr>
          </a:p>
          <a:p>
            <a:r>
              <a:rPr lang="en-GB" altLang="en-US" b="1">
                <a:latin typeface="Courier New" pitchFamily="49" charset="0"/>
              </a:rPr>
              <a:t>   for (int i=0; i&lt; N; i++)</a:t>
            </a:r>
          </a:p>
          <a:p>
            <a:endParaRPr lang="en-GB" altLang="en-US" b="1">
              <a:latin typeface="Courier New" pitchFamily="49" charset="0"/>
            </a:endParaRPr>
          </a:p>
          <a:p>
            <a:r>
              <a:rPr lang="en-GB" altLang="en-US" b="1">
                <a:latin typeface="Courier New" pitchFamily="49" charset="0"/>
              </a:rPr>
              <a:t>      s = s + A[i];</a:t>
            </a:r>
          </a:p>
          <a:p>
            <a:endParaRPr lang="en-GB" altLang="en-US" b="1">
              <a:latin typeface="Courier New" pitchFamily="49" charset="0"/>
            </a:endParaRPr>
          </a:p>
          <a:p>
            <a:r>
              <a:rPr lang="en-GB" altLang="en-US" b="1">
                <a:latin typeface="Courier New" pitchFamily="49" charset="0"/>
              </a:rPr>
              <a:t>   return s;</a:t>
            </a:r>
          </a:p>
          <a:p>
            <a:r>
              <a:rPr lang="en-GB" altLang="en-US" b="1">
                <a:latin typeface="Courier New" pitchFamily="49" charset="0"/>
              </a:rPr>
              <a:t>}</a:t>
            </a:r>
          </a:p>
          <a:p>
            <a:endParaRPr lang="en-GB" altLang="en-US" b="1">
              <a:latin typeface="Courier New" pitchFamily="49" charset="0"/>
            </a:endParaRPr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1235075" y="4362450"/>
            <a:ext cx="12954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0486" name="AutoShape 5"/>
          <p:cNvSpPr>
            <a:spLocks noChangeArrowheads="1"/>
          </p:cNvSpPr>
          <p:nvPr/>
        </p:nvSpPr>
        <p:spPr bwMode="auto">
          <a:xfrm>
            <a:off x="1768475" y="2686050"/>
            <a:ext cx="4572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0487" name="AutoShape 6"/>
          <p:cNvSpPr>
            <a:spLocks noChangeArrowheads="1"/>
          </p:cNvSpPr>
          <p:nvPr/>
        </p:nvSpPr>
        <p:spPr bwMode="auto">
          <a:xfrm>
            <a:off x="2454275" y="3219450"/>
            <a:ext cx="4572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0488" name="AutoShape 7"/>
          <p:cNvSpPr>
            <a:spLocks noChangeArrowheads="1"/>
          </p:cNvSpPr>
          <p:nvPr/>
        </p:nvSpPr>
        <p:spPr bwMode="auto">
          <a:xfrm>
            <a:off x="2743200" y="3810000"/>
            <a:ext cx="5334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0489" name="AutoShape 8"/>
          <p:cNvSpPr>
            <a:spLocks noChangeArrowheads="1"/>
          </p:cNvSpPr>
          <p:nvPr/>
        </p:nvSpPr>
        <p:spPr bwMode="auto">
          <a:xfrm>
            <a:off x="3140075" y="3219450"/>
            <a:ext cx="6096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0490" name="AutoShape 9"/>
          <p:cNvSpPr>
            <a:spLocks noChangeArrowheads="1"/>
          </p:cNvSpPr>
          <p:nvPr/>
        </p:nvSpPr>
        <p:spPr bwMode="auto">
          <a:xfrm>
            <a:off x="3978275" y="3219450"/>
            <a:ext cx="4572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 flipH="1" flipV="1">
            <a:off x="2362200" y="2819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Oval 11"/>
          <p:cNvSpPr>
            <a:spLocks noChangeArrowheads="1"/>
          </p:cNvSpPr>
          <p:nvPr/>
        </p:nvSpPr>
        <p:spPr bwMode="auto">
          <a:xfrm>
            <a:off x="3200400" y="266700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altLang="en-US" sz="24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493" name="Oval 12"/>
          <p:cNvSpPr>
            <a:spLocks noChangeArrowheads="1"/>
          </p:cNvSpPr>
          <p:nvPr/>
        </p:nvSpPr>
        <p:spPr bwMode="auto">
          <a:xfrm>
            <a:off x="1295400" y="35052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altLang="en-US" sz="240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0494" name="Oval 13"/>
          <p:cNvSpPr>
            <a:spLocks noChangeArrowheads="1"/>
          </p:cNvSpPr>
          <p:nvPr/>
        </p:nvSpPr>
        <p:spPr bwMode="auto">
          <a:xfrm>
            <a:off x="3733800" y="35052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altLang="en-US" sz="2400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0495" name="Oval 14"/>
          <p:cNvSpPr>
            <a:spLocks noChangeArrowheads="1"/>
          </p:cNvSpPr>
          <p:nvPr/>
        </p:nvSpPr>
        <p:spPr bwMode="auto">
          <a:xfrm>
            <a:off x="4724400" y="35052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altLang="en-US" sz="2400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0496" name="Line 15"/>
          <p:cNvSpPr>
            <a:spLocks noChangeShapeType="1"/>
          </p:cNvSpPr>
          <p:nvPr/>
        </p:nvSpPr>
        <p:spPr bwMode="auto">
          <a:xfrm flipV="1">
            <a:off x="1600200" y="35052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Line 16"/>
          <p:cNvSpPr>
            <a:spLocks noChangeShapeType="1"/>
          </p:cNvSpPr>
          <p:nvPr/>
        </p:nvSpPr>
        <p:spPr bwMode="auto">
          <a:xfrm flipH="1" flipV="1">
            <a:off x="3505200" y="35052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Line 17"/>
          <p:cNvSpPr>
            <a:spLocks noChangeShapeType="1"/>
          </p:cNvSpPr>
          <p:nvPr/>
        </p:nvSpPr>
        <p:spPr bwMode="auto">
          <a:xfrm flipH="1" flipV="1">
            <a:off x="4343400" y="35052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Oval 18"/>
          <p:cNvSpPr>
            <a:spLocks noChangeArrowheads="1"/>
          </p:cNvSpPr>
          <p:nvPr/>
        </p:nvSpPr>
        <p:spPr bwMode="auto">
          <a:xfrm>
            <a:off x="1295400" y="39624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altLang="en-US" sz="2400">
                <a:solidFill>
                  <a:srgbClr val="FF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0500" name="Oval 19"/>
          <p:cNvSpPr>
            <a:spLocks noChangeArrowheads="1"/>
          </p:cNvSpPr>
          <p:nvPr/>
        </p:nvSpPr>
        <p:spPr bwMode="auto">
          <a:xfrm>
            <a:off x="2819400" y="41148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altLang="en-US" sz="240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20501" name="Oval 20"/>
          <p:cNvSpPr>
            <a:spLocks noChangeArrowheads="1"/>
          </p:cNvSpPr>
          <p:nvPr/>
        </p:nvSpPr>
        <p:spPr bwMode="auto">
          <a:xfrm>
            <a:off x="3657600" y="41148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altLang="en-US" sz="2400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0502" name="Oval 21"/>
          <p:cNvSpPr>
            <a:spLocks noChangeArrowheads="1"/>
          </p:cNvSpPr>
          <p:nvPr/>
        </p:nvSpPr>
        <p:spPr bwMode="auto">
          <a:xfrm>
            <a:off x="2819400" y="47244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altLang="en-US" sz="2400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20503" name="Line 22"/>
          <p:cNvSpPr>
            <a:spLocks noChangeShapeType="1"/>
          </p:cNvSpPr>
          <p:nvPr/>
        </p:nvSpPr>
        <p:spPr bwMode="auto">
          <a:xfrm flipV="1">
            <a:off x="1600200" y="3962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Line 23"/>
          <p:cNvSpPr>
            <a:spLocks noChangeShapeType="1"/>
          </p:cNvSpPr>
          <p:nvPr/>
        </p:nvSpPr>
        <p:spPr bwMode="auto">
          <a:xfrm flipH="1" flipV="1">
            <a:off x="25908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Line 24"/>
          <p:cNvSpPr>
            <a:spLocks noChangeShapeType="1"/>
          </p:cNvSpPr>
          <p:nvPr/>
        </p:nvSpPr>
        <p:spPr bwMode="auto">
          <a:xfrm flipH="1" flipV="1">
            <a:off x="3276600" y="40386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Line 25"/>
          <p:cNvSpPr>
            <a:spLocks noChangeShapeType="1"/>
          </p:cNvSpPr>
          <p:nvPr/>
        </p:nvSpPr>
        <p:spPr bwMode="auto">
          <a:xfrm flipH="1" flipV="1">
            <a:off x="2590800" y="45720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5029200" y="4038600"/>
            <a:ext cx="356552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000">
                <a:latin typeface="Times New Roman" pitchFamily="18" charset="0"/>
              </a:rPr>
              <a:t>1,2,8: Once</a:t>
            </a:r>
          </a:p>
          <a:p>
            <a:r>
              <a:rPr lang="en-GB" altLang="en-US" sz="2000">
                <a:latin typeface="Times New Roman" pitchFamily="18" charset="0"/>
              </a:rPr>
              <a:t>3,4,5,6,7: Once per each iteration</a:t>
            </a:r>
          </a:p>
          <a:p>
            <a:r>
              <a:rPr lang="en-GB" altLang="en-US" sz="2000">
                <a:latin typeface="Times New Roman" pitchFamily="18" charset="0"/>
              </a:rPr>
              <a:t>                of for loop, N iteration</a:t>
            </a:r>
          </a:p>
          <a:p>
            <a:r>
              <a:rPr lang="en-GB" altLang="en-US" sz="2000">
                <a:latin typeface="Times New Roman" pitchFamily="18" charset="0"/>
              </a:rPr>
              <a:t>Total: 5N + 3</a:t>
            </a:r>
          </a:p>
          <a:p>
            <a:r>
              <a:rPr lang="en-GB" altLang="en-US" sz="2000">
                <a:latin typeface="Times New Roman" pitchFamily="18" charset="0"/>
              </a:rPr>
              <a:t>The </a:t>
            </a:r>
            <a:r>
              <a:rPr lang="en-GB" altLang="en-US" sz="2000" i="1">
                <a:latin typeface="Times New Roman" pitchFamily="18" charset="0"/>
              </a:rPr>
              <a:t>complexity function</a:t>
            </a:r>
            <a:r>
              <a:rPr lang="en-GB" altLang="en-US" sz="2000">
                <a:latin typeface="Times New Roman" pitchFamily="18" charset="0"/>
              </a:rPr>
              <a:t> of the </a:t>
            </a:r>
          </a:p>
          <a:p>
            <a:r>
              <a:rPr lang="en-GB" altLang="en-US" sz="2000">
                <a:latin typeface="Times New Roman" pitchFamily="18" charset="0"/>
              </a:rPr>
              <a:t>algorithm is : </a:t>
            </a:r>
            <a:r>
              <a:rPr lang="en-GB" altLang="en-US" sz="2000" i="1">
                <a:latin typeface="Times New Roman" pitchFamily="18" charset="0"/>
              </a:rPr>
              <a:t>f(N) = 5N +3</a:t>
            </a:r>
            <a:endParaRPr lang="en-GB" altLang="en-US" sz="20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1530</TotalTime>
  <Words>1938</Words>
  <Application>Microsoft PowerPoint</Application>
  <PresentationFormat>On-screen Show (4:3)</PresentationFormat>
  <Paragraphs>435</Paragraphs>
  <Slides>41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Oriel</vt:lpstr>
      <vt:lpstr>Chart</vt:lpstr>
      <vt:lpstr>Program Efficiency &amp; Complexity Analysis</vt:lpstr>
      <vt:lpstr>Algorithm Definition </vt:lpstr>
      <vt:lpstr>Good Algorithms? </vt:lpstr>
      <vt:lpstr>Measuring Efficiency </vt:lpstr>
      <vt:lpstr>Factors</vt:lpstr>
      <vt:lpstr>RUNNING TIME OF AN ALGORITHM</vt:lpstr>
      <vt:lpstr>Finding running time of an Algorithm / Analyzing an Algorithm</vt:lpstr>
      <vt:lpstr>Simple Example (1) </vt:lpstr>
      <vt:lpstr>Simple Example (2) </vt:lpstr>
      <vt:lpstr>Simple Example (3) Growth of 5n+3 </vt:lpstr>
      <vt:lpstr>What Dominates in Previous Example? </vt:lpstr>
      <vt:lpstr>Asymptotic Complexity </vt:lpstr>
      <vt:lpstr>COMPARING FUNCTIONS: ASYMPTOTIC NOTATION</vt:lpstr>
      <vt:lpstr>Big Oh Notation [1] </vt:lpstr>
      <vt:lpstr>Big Oh Notation [2] </vt:lpstr>
      <vt:lpstr>O(f(n))</vt:lpstr>
      <vt:lpstr>Example (2): Comparing Functions </vt:lpstr>
      <vt:lpstr>Comparing Functions </vt:lpstr>
      <vt:lpstr>Big-Oh Notation </vt:lpstr>
      <vt:lpstr>Big Omega Notation</vt:lpstr>
      <vt:lpstr>Big Theta Notation</vt:lpstr>
      <vt:lpstr>What does this all mean?</vt:lpstr>
      <vt:lpstr>Which Notation do we use?</vt:lpstr>
      <vt:lpstr>Performance Classification</vt:lpstr>
      <vt:lpstr>Size does matter[1]</vt:lpstr>
      <vt:lpstr>Complexity Classes</vt:lpstr>
      <vt:lpstr>Size does matter[2] </vt:lpstr>
      <vt:lpstr>Standard Analysis Techniques </vt:lpstr>
      <vt:lpstr>Constant time statements </vt:lpstr>
      <vt:lpstr>Analyzing Loops[1]</vt:lpstr>
      <vt:lpstr>Analyzing Loops[2] </vt:lpstr>
      <vt:lpstr>Analyzing Loops – Linear Loops</vt:lpstr>
      <vt:lpstr>Analyzing Nested Loops[1]</vt:lpstr>
      <vt:lpstr>Analyzing Nested Loops[2] </vt:lpstr>
      <vt:lpstr>How Did We Get This Answer?</vt:lpstr>
      <vt:lpstr>Sequence of Statements</vt:lpstr>
      <vt:lpstr>Conditional Statements</vt:lpstr>
      <vt:lpstr>Deriving A Recurrence Equation</vt:lpstr>
      <vt:lpstr>Iteration Method</vt:lpstr>
      <vt:lpstr>Summary </vt:lpstr>
      <vt:lpstr>references</vt:lpstr>
    </vt:vector>
  </TitlesOfParts>
  <Company>BabulIlslam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Lecture-1:Introduction</dc:title>
  <dc:creator>zahoor</dc:creator>
  <cp:lastModifiedBy>sunithavvit@gmail.com</cp:lastModifiedBy>
  <cp:revision>66</cp:revision>
  <dcterms:created xsi:type="dcterms:W3CDTF">2006-02-06T04:50:29Z</dcterms:created>
  <dcterms:modified xsi:type="dcterms:W3CDTF">2022-02-27T08:08:26Z</dcterms:modified>
</cp:coreProperties>
</file>