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57" r:id="rId4"/>
    <p:sldId id="258" r:id="rId5"/>
    <p:sldId id="259" r:id="rId6"/>
    <p:sldId id="260" r:id="rId7"/>
    <p:sldId id="261" r:id="rId8"/>
    <p:sldId id="274"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8940" y="33019"/>
            <a:ext cx="8519160" cy="263652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83540" y="2645410"/>
            <a:ext cx="6713855" cy="223266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2/6/2022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3579" y="2419350"/>
            <a:ext cx="5193030" cy="1244600"/>
          </a:xfrm>
          <a:prstGeom prst="rect">
            <a:avLst/>
          </a:prstGeom>
        </p:spPr>
        <p:txBody>
          <a:bodyPr vert="horz" wrap="square" lIns="0" tIns="12700" rIns="0" bIns="0" rtlCol="0">
            <a:spAutoFit/>
          </a:bodyPr>
          <a:lstStyle/>
          <a:p>
            <a:pPr marL="12700">
              <a:lnSpc>
                <a:spcPct val="100000"/>
              </a:lnSpc>
              <a:spcBef>
                <a:spcPts val="100"/>
              </a:spcBef>
              <a:tabLst>
                <a:tab pos="2412365" algn="l"/>
              </a:tabLst>
            </a:pPr>
            <a:r>
              <a:rPr sz="8000" b="1" u="heavy" spc="-5" dirty="0">
                <a:uFill>
                  <a:solidFill>
                    <a:srgbClr val="000000"/>
                  </a:solidFill>
                </a:uFill>
                <a:latin typeface="Times New Roman"/>
                <a:cs typeface="Times New Roman"/>
              </a:rPr>
              <a:t>A</a:t>
            </a:r>
            <a:r>
              <a:rPr sz="8000" b="1" u="heavy" spc="5" dirty="0">
                <a:uFill>
                  <a:solidFill>
                    <a:srgbClr val="000000"/>
                  </a:solidFill>
                </a:uFill>
                <a:latin typeface="Times New Roman"/>
                <a:cs typeface="Times New Roman"/>
              </a:rPr>
              <a:t>V</a:t>
            </a:r>
            <a:r>
              <a:rPr sz="8000" b="1" u="heavy" dirty="0">
                <a:uFill>
                  <a:solidFill>
                    <a:srgbClr val="000000"/>
                  </a:solidFill>
                </a:uFill>
                <a:latin typeface="Times New Roman"/>
                <a:cs typeface="Times New Roman"/>
              </a:rPr>
              <a:t>L	T</a:t>
            </a:r>
            <a:r>
              <a:rPr sz="8000" b="1" u="heavy" spc="5" dirty="0">
                <a:uFill>
                  <a:solidFill>
                    <a:srgbClr val="000000"/>
                  </a:solidFill>
                </a:uFill>
                <a:latin typeface="Times New Roman"/>
                <a:cs typeface="Times New Roman"/>
              </a:rPr>
              <a:t>R</a:t>
            </a:r>
            <a:r>
              <a:rPr sz="8000" b="1" u="heavy" dirty="0">
                <a:uFill>
                  <a:solidFill>
                    <a:srgbClr val="000000"/>
                  </a:solidFill>
                </a:uFill>
                <a:latin typeface="Times New Roman"/>
                <a:cs typeface="Times New Roman"/>
              </a:rPr>
              <a:t>EE</a:t>
            </a:r>
            <a:endParaRPr sz="8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228345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3" name="object 3"/>
          <p:cNvSpPr txBox="1"/>
          <p:nvPr/>
        </p:nvSpPr>
        <p:spPr>
          <a:xfrm>
            <a:off x="78739" y="33019"/>
            <a:ext cx="8961120" cy="4566920"/>
          </a:xfrm>
          <a:prstGeom prst="rect">
            <a:avLst/>
          </a:prstGeom>
        </p:spPr>
        <p:txBody>
          <a:bodyPr vert="horz" wrap="square" lIns="0" tIns="12700" rIns="0" bIns="0" rtlCol="0">
            <a:spAutoFit/>
          </a:bodyPr>
          <a:lstStyle/>
          <a:p>
            <a:pPr marL="355600" marR="5080" indent="-114300">
              <a:lnSpc>
                <a:spcPct val="100000"/>
              </a:lnSpc>
              <a:spcBef>
                <a:spcPts val="100"/>
              </a:spcBef>
            </a:pPr>
            <a:r>
              <a:rPr sz="2400" b="1" spc="-5" dirty="0">
                <a:latin typeface="Times New Roman"/>
                <a:cs typeface="Times New Roman"/>
              </a:rPr>
              <a:t>Rotations-</a:t>
            </a:r>
            <a:r>
              <a:rPr sz="2400" b="1" spc="5" dirty="0">
                <a:latin typeface="Times New Roman"/>
                <a:cs typeface="Times New Roman"/>
              </a:rPr>
              <a:t> </a:t>
            </a:r>
            <a:r>
              <a:rPr sz="2400" dirty="0">
                <a:latin typeface="Times New Roman"/>
                <a:cs typeface="Times New Roman"/>
              </a:rPr>
              <a:t>Inserting </a:t>
            </a:r>
            <a:r>
              <a:rPr sz="2400" spc="-5" dirty="0">
                <a:latin typeface="Times New Roman"/>
                <a:cs typeface="Times New Roman"/>
              </a:rPr>
              <a:t>an element</a:t>
            </a:r>
            <a:r>
              <a:rPr sz="2400" spc="5" dirty="0">
                <a:latin typeface="Times New Roman"/>
                <a:cs typeface="Times New Roman"/>
              </a:rPr>
              <a:t> </a:t>
            </a:r>
            <a:r>
              <a:rPr sz="2400" dirty="0">
                <a:latin typeface="Times New Roman"/>
                <a:cs typeface="Times New Roman"/>
              </a:rPr>
              <a:t>in an </a:t>
            </a:r>
            <a:r>
              <a:rPr sz="2400" spc="-5" dirty="0">
                <a:latin typeface="Times New Roman"/>
                <a:cs typeface="Times New Roman"/>
              </a:rPr>
              <a:t>AVL search</a:t>
            </a:r>
            <a:r>
              <a:rPr sz="2400" dirty="0">
                <a:latin typeface="Times New Roman"/>
                <a:cs typeface="Times New Roman"/>
              </a:rPr>
              <a:t> tree in</a:t>
            </a:r>
            <a:r>
              <a:rPr sz="2400" spc="5" dirty="0">
                <a:latin typeface="Times New Roman"/>
                <a:cs typeface="Times New Roman"/>
              </a:rPr>
              <a:t> </a:t>
            </a:r>
            <a:r>
              <a:rPr sz="2400" dirty="0">
                <a:latin typeface="Times New Roman"/>
                <a:cs typeface="Times New Roman"/>
              </a:rPr>
              <a:t>its </a:t>
            </a:r>
            <a:r>
              <a:rPr sz="2400" spc="-5" dirty="0">
                <a:latin typeface="Times New Roman"/>
                <a:cs typeface="Times New Roman"/>
              </a:rPr>
              <a:t>first</a:t>
            </a:r>
            <a:r>
              <a:rPr sz="2400" dirty="0">
                <a:latin typeface="Times New Roman"/>
                <a:cs typeface="Times New Roman"/>
              </a:rPr>
              <a:t> phase </a:t>
            </a:r>
            <a:r>
              <a:rPr sz="2400" spc="-585" dirty="0">
                <a:latin typeface="Times New Roman"/>
                <a:cs typeface="Times New Roman"/>
              </a:rPr>
              <a:t> </a:t>
            </a:r>
            <a:r>
              <a:rPr sz="2400" dirty="0">
                <a:latin typeface="Times New Roman"/>
                <a:cs typeface="Times New Roman"/>
              </a:rPr>
              <a:t>is </a:t>
            </a:r>
            <a:r>
              <a:rPr sz="2400" spc="-5" dirty="0">
                <a:latin typeface="Times New Roman"/>
                <a:cs typeface="Times New Roman"/>
              </a:rPr>
              <a:t>similar </a:t>
            </a:r>
            <a:r>
              <a:rPr sz="2400" dirty="0">
                <a:latin typeface="Times New Roman"/>
                <a:cs typeface="Times New Roman"/>
              </a:rPr>
              <a:t>to that of the </a:t>
            </a:r>
            <a:r>
              <a:rPr sz="2400" spc="-5" dirty="0">
                <a:latin typeface="Times New Roman"/>
                <a:cs typeface="Times New Roman"/>
              </a:rPr>
              <a:t>one </a:t>
            </a:r>
            <a:r>
              <a:rPr sz="2400" dirty="0">
                <a:latin typeface="Times New Roman"/>
                <a:cs typeface="Times New Roman"/>
              </a:rPr>
              <a:t>used in a binary search tree. </a:t>
            </a:r>
            <a:r>
              <a:rPr sz="2400" spc="-5" dirty="0">
                <a:latin typeface="Times New Roman"/>
                <a:cs typeface="Times New Roman"/>
              </a:rPr>
              <a:t>However, </a:t>
            </a:r>
            <a:r>
              <a:rPr sz="2400" dirty="0">
                <a:latin typeface="Times New Roman"/>
                <a:cs typeface="Times New Roman"/>
              </a:rPr>
              <a:t>if </a:t>
            </a:r>
            <a:r>
              <a:rPr sz="2400" spc="5" dirty="0">
                <a:latin typeface="Times New Roman"/>
                <a:cs typeface="Times New Roman"/>
              </a:rPr>
              <a:t> </a:t>
            </a:r>
            <a:r>
              <a:rPr sz="2400" spc="-5" dirty="0">
                <a:latin typeface="Times New Roman"/>
                <a:cs typeface="Times New Roman"/>
              </a:rPr>
              <a:t>after </a:t>
            </a:r>
            <a:r>
              <a:rPr sz="2400" dirty="0">
                <a:latin typeface="Times New Roman"/>
                <a:cs typeface="Times New Roman"/>
              </a:rPr>
              <a:t>insertion of the </a:t>
            </a:r>
            <a:r>
              <a:rPr sz="2400" spc="-5" dirty="0">
                <a:latin typeface="Times New Roman"/>
                <a:cs typeface="Times New Roman"/>
              </a:rPr>
              <a:t>element, </a:t>
            </a:r>
            <a:r>
              <a:rPr sz="2400" dirty="0">
                <a:latin typeface="Times New Roman"/>
                <a:cs typeface="Times New Roman"/>
              </a:rPr>
              <a:t>the balance </a:t>
            </a:r>
            <a:r>
              <a:rPr sz="2400" spc="-5" dirty="0">
                <a:latin typeface="Times New Roman"/>
                <a:cs typeface="Times New Roman"/>
              </a:rPr>
              <a:t>factor </a:t>
            </a:r>
            <a:r>
              <a:rPr sz="2400" dirty="0">
                <a:latin typeface="Times New Roman"/>
                <a:cs typeface="Times New Roman"/>
              </a:rPr>
              <a:t>of any node </a:t>
            </a:r>
            <a:r>
              <a:rPr sz="2400" spc="5" dirty="0">
                <a:latin typeface="Times New Roman"/>
                <a:cs typeface="Times New Roman"/>
              </a:rPr>
              <a:t>in </a:t>
            </a:r>
            <a:r>
              <a:rPr sz="2400" dirty="0">
                <a:latin typeface="Times New Roman"/>
                <a:cs typeface="Times New Roman"/>
              </a:rPr>
              <a:t>a </a:t>
            </a:r>
            <a:r>
              <a:rPr sz="2400" spc="5" dirty="0">
                <a:latin typeface="Times New Roman"/>
                <a:cs typeface="Times New Roman"/>
              </a:rPr>
              <a:t> </a:t>
            </a:r>
            <a:r>
              <a:rPr sz="2400" dirty="0">
                <a:latin typeface="Times New Roman"/>
                <a:cs typeface="Times New Roman"/>
              </a:rPr>
              <a:t>binary</a:t>
            </a:r>
            <a:r>
              <a:rPr sz="2400" spc="20" dirty="0">
                <a:latin typeface="Times New Roman"/>
                <a:cs typeface="Times New Roman"/>
              </a:rPr>
              <a:t> </a:t>
            </a:r>
            <a:r>
              <a:rPr sz="2400" spc="-5" dirty="0">
                <a:latin typeface="Times New Roman"/>
                <a:cs typeface="Times New Roman"/>
              </a:rPr>
              <a:t>search </a:t>
            </a:r>
            <a:r>
              <a:rPr sz="2400" dirty="0">
                <a:latin typeface="Times New Roman"/>
                <a:cs typeface="Times New Roman"/>
              </a:rPr>
              <a:t>tree </a:t>
            </a:r>
            <a:r>
              <a:rPr sz="2400" spc="5" dirty="0">
                <a:latin typeface="Times New Roman"/>
                <a:cs typeface="Times New Roman"/>
              </a:rPr>
              <a:t>is</a:t>
            </a:r>
            <a:r>
              <a:rPr sz="2400" spc="-15" dirty="0">
                <a:latin typeface="Times New Roman"/>
                <a:cs typeface="Times New Roman"/>
              </a:rPr>
              <a:t> </a:t>
            </a:r>
            <a:r>
              <a:rPr sz="2400" spc="-5" dirty="0">
                <a:latin typeface="Times New Roman"/>
                <a:cs typeface="Times New Roman"/>
              </a:rPr>
              <a:t>affected</a:t>
            </a:r>
            <a:r>
              <a:rPr sz="2400" dirty="0">
                <a:latin typeface="Times New Roman"/>
                <a:cs typeface="Times New Roman"/>
              </a:rPr>
              <a:t> so</a:t>
            </a:r>
            <a:r>
              <a:rPr sz="2400" spc="-10" dirty="0">
                <a:latin typeface="Times New Roman"/>
                <a:cs typeface="Times New Roman"/>
              </a:rPr>
              <a:t> </a:t>
            </a:r>
            <a:r>
              <a:rPr sz="2400" spc="-5" dirty="0">
                <a:latin typeface="Times New Roman"/>
                <a:cs typeface="Times New Roman"/>
              </a:rPr>
              <a:t>as</a:t>
            </a:r>
            <a:r>
              <a:rPr sz="2400" dirty="0">
                <a:latin typeface="Times New Roman"/>
                <a:cs typeface="Times New Roman"/>
              </a:rPr>
              <a:t> to</a:t>
            </a:r>
            <a:r>
              <a:rPr sz="2400" spc="-5" dirty="0">
                <a:latin typeface="Times New Roman"/>
                <a:cs typeface="Times New Roman"/>
              </a:rPr>
              <a:t> </a:t>
            </a:r>
            <a:r>
              <a:rPr sz="2400" dirty="0">
                <a:latin typeface="Times New Roman"/>
                <a:cs typeface="Times New Roman"/>
              </a:rPr>
              <a:t>render</a:t>
            </a:r>
            <a:r>
              <a:rPr sz="2400" spc="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binary</a:t>
            </a:r>
            <a:r>
              <a:rPr sz="2400" spc="15" dirty="0">
                <a:latin typeface="Times New Roman"/>
                <a:cs typeface="Times New Roman"/>
              </a:rPr>
              <a:t> </a:t>
            </a:r>
            <a:r>
              <a:rPr sz="2400" dirty="0">
                <a:latin typeface="Times New Roman"/>
                <a:cs typeface="Times New Roman"/>
              </a:rPr>
              <a:t>search</a:t>
            </a:r>
            <a:r>
              <a:rPr sz="2400" spc="-5" dirty="0">
                <a:latin typeface="Times New Roman"/>
                <a:cs typeface="Times New Roman"/>
              </a:rPr>
              <a:t> </a:t>
            </a:r>
            <a:r>
              <a:rPr sz="2400" dirty="0">
                <a:latin typeface="Times New Roman"/>
                <a:cs typeface="Times New Roman"/>
              </a:rPr>
              <a:t>tree </a:t>
            </a:r>
            <a:r>
              <a:rPr sz="2400" spc="5" dirty="0">
                <a:latin typeface="Times New Roman"/>
                <a:cs typeface="Times New Roman"/>
              </a:rPr>
              <a:t> </a:t>
            </a:r>
            <a:r>
              <a:rPr sz="2400" spc="-5" dirty="0">
                <a:latin typeface="Times New Roman"/>
                <a:cs typeface="Times New Roman"/>
              </a:rPr>
              <a:t>unbalanced,</a:t>
            </a:r>
            <a:r>
              <a:rPr sz="2400" dirty="0">
                <a:latin typeface="Times New Roman"/>
                <a:cs typeface="Times New Roman"/>
              </a:rPr>
              <a:t> </a:t>
            </a:r>
            <a:r>
              <a:rPr sz="2400" spc="-5" dirty="0">
                <a:latin typeface="Times New Roman"/>
                <a:cs typeface="Times New Roman"/>
              </a:rPr>
              <a:t>we</a:t>
            </a:r>
            <a:r>
              <a:rPr sz="2400" spc="5" dirty="0">
                <a:latin typeface="Times New Roman"/>
                <a:cs typeface="Times New Roman"/>
              </a:rPr>
              <a:t> </a:t>
            </a:r>
            <a:r>
              <a:rPr sz="2400" dirty="0">
                <a:latin typeface="Times New Roman"/>
                <a:cs typeface="Times New Roman"/>
              </a:rPr>
              <a:t>resort</a:t>
            </a:r>
            <a:r>
              <a:rPr sz="2400" spc="5" dirty="0">
                <a:latin typeface="Times New Roman"/>
                <a:cs typeface="Times New Roman"/>
              </a:rPr>
              <a:t> to</a:t>
            </a:r>
            <a:r>
              <a:rPr sz="2400" dirty="0">
                <a:latin typeface="Times New Roman"/>
                <a:cs typeface="Times New Roman"/>
              </a:rPr>
              <a:t> </a:t>
            </a:r>
            <a:r>
              <a:rPr sz="2400" spc="-5" dirty="0">
                <a:latin typeface="Times New Roman"/>
                <a:cs typeface="Times New Roman"/>
              </a:rPr>
              <a:t>techniques</a:t>
            </a:r>
            <a:r>
              <a:rPr sz="2400" spc="5" dirty="0">
                <a:latin typeface="Times New Roman"/>
                <a:cs typeface="Times New Roman"/>
              </a:rPr>
              <a:t> </a:t>
            </a:r>
            <a:r>
              <a:rPr sz="2400" dirty="0">
                <a:latin typeface="Times New Roman"/>
                <a:cs typeface="Times New Roman"/>
              </a:rPr>
              <a:t>called</a:t>
            </a:r>
            <a:r>
              <a:rPr sz="2400" spc="5" dirty="0">
                <a:latin typeface="Times New Roman"/>
                <a:cs typeface="Times New Roman"/>
              </a:rPr>
              <a:t> </a:t>
            </a:r>
            <a:r>
              <a:rPr sz="2400" spc="-5" dirty="0">
                <a:latin typeface="Times New Roman"/>
                <a:cs typeface="Times New Roman"/>
              </a:rPr>
              <a:t>Rotations</a:t>
            </a:r>
            <a:r>
              <a:rPr sz="2400" dirty="0">
                <a:latin typeface="Times New Roman"/>
                <a:cs typeface="Times New Roman"/>
              </a:rPr>
              <a:t> </a:t>
            </a:r>
            <a:r>
              <a:rPr sz="2400" spc="5" dirty="0">
                <a:latin typeface="Times New Roman"/>
                <a:cs typeface="Times New Roman"/>
              </a:rPr>
              <a:t>to</a:t>
            </a:r>
            <a:r>
              <a:rPr sz="2400" dirty="0">
                <a:latin typeface="Times New Roman"/>
                <a:cs typeface="Times New Roman"/>
              </a:rPr>
              <a:t> </a:t>
            </a:r>
            <a:r>
              <a:rPr sz="2400" spc="-5" dirty="0">
                <a:latin typeface="Times New Roman"/>
                <a:cs typeface="Times New Roman"/>
              </a:rPr>
              <a:t>restore</a:t>
            </a:r>
            <a:r>
              <a:rPr sz="2400" dirty="0">
                <a:latin typeface="Times New Roman"/>
                <a:cs typeface="Times New Roman"/>
              </a:rPr>
              <a:t> the </a:t>
            </a:r>
            <a:r>
              <a:rPr sz="2400" spc="5" dirty="0">
                <a:latin typeface="Times New Roman"/>
                <a:cs typeface="Times New Roman"/>
              </a:rPr>
              <a:t> </a:t>
            </a:r>
            <a:r>
              <a:rPr sz="2400" spc="-5" dirty="0">
                <a:latin typeface="Times New Roman"/>
                <a:cs typeface="Times New Roman"/>
              </a:rPr>
              <a:t>balance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the </a:t>
            </a:r>
            <a:r>
              <a:rPr sz="2400" spc="-5" dirty="0">
                <a:latin typeface="Times New Roman"/>
                <a:cs typeface="Times New Roman"/>
              </a:rPr>
              <a:t>search</a:t>
            </a:r>
            <a:r>
              <a:rPr sz="2400" dirty="0">
                <a:latin typeface="Times New Roman"/>
                <a:cs typeface="Times New Roman"/>
              </a:rPr>
              <a:t> tree.</a:t>
            </a:r>
            <a:endParaRPr sz="2400">
              <a:latin typeface="Times New Roman"/>
              <a:cs typeface="Times New Roman"/>
            </a:endParaRPr>
          </a:p>
          <a:p>
            <a:pPr marL="355600" marR="410209" algn="just">
              <a:lnSpc>
                <a:spcPct val="100000"/>
              </a:lnSpc>
              <a:spcBef>
                <a:spcPts val="600"/>
              </a:spcBef>
            </a:pPr>
            <a:r>
              <a:rPr sz="2400" spc="5" dirty="0">
                <a:latin typeface="Times New Roman"/>
                <a:cs typeface="Times New Roman"/>
              </a:rPr>
              <a:t>To </a:t>
            </a:r>
            <a:r>
              <a:rPr sz="2400" spc="-5" dirty="0">
                <a:latin typeface="Times New Roman"/>
                <a:cs typeface="Times New Roman"/>
              </a:rPr>
              <a:t>perform </a:t>
            </a:r>
            <a:r>
              <a:rPr sz="2400" dirty="0">
                <a:latin typeface="Times New Roman"/>
                <a:cs typeface="Times New Roman"/>
              </a:rPr>
              <a:t>rotations, it is </a:t>
            </a:r>
            <a:r>
              <a:rPr sz="2400" spc="-5" dirty="0">
                <a:latin typeface="Times New Roman"/>
                <a:cs typeface="Times New Roman"/>
              </a:rPr>
              <a:t>necessary </a:t>
            </a:r>
            <a:r>
              <a:rPr sz="2400" dirty="0">
                <a:latin typeface="Times New Roman"/>
                <a:cs typeface="Times New Roman"/>
              </a:rPr>
              <a:t>to identify the </a:t>
            </a:r>
            <a:r>
              <a:rPr sz="2400" spc="-5" dirty="0">
                <a:latin typeface="Times New Roman"/>
                <a:cs typeface="Times New Roman"/>
              </a:rPr>
              <a:t>specific </a:t>
            </a:r>
            <a:r>
              <a:rPr sz="2400" dirty="0">
                <a:latin typeface="Times New Roman"/>
                <a:cs typeface="Times New Roman"/>
              </a:rPr>
              <a:t>node A </a:t>
            </a:r>
            <a:r>
              <a:rPr sz="2400" spc="-585" dirty="0">
                <a:latin typeface="Times New Roman"/>
                <a:cs typeface="Times New Roman"/>
              </a:rPr>
              <a:t> </a:t>
            </a:r>
            <a:r>
              <a:rPr sz="2400" spc="-5" dirty="0">
                <a:latin typeface="Times New Roman"/>
                <a:cs typeface="Times New Roman"/>
              </a:rPr>
              <a:t>whose BF </a:t>
            </a:r>
            <a:r>
              <a:rPr sz="2400" dirty="0">
                <a:latin typeface="Times New Roman"/>
                <a:cs typeface="Times New Roman"/>
              </a:rPr>
              <a:t>(balance </a:t>
            </a:r>
            <a:r>
              <a:rPr sz="2400" spc="-5" dirty="0">
                <a:latin typeface="Times New Roman"/>
                <a:cs typeface="Times New Roman"/>
              </a:rPr>
              <a:t>factor) </a:t>
            </a:r>
            <a:r>
              <a:rPr sz="2400" spc="5" dirty="0">
                <a:latin typeface="Times New Roman"/>
                <a:cs typeface="Times New Roman"/>
              </a:rPr>
              <a:t>is </a:t>
            </a:r>
            <a:r>
              <a:rPr sz="2400" dirty="0">
                <a:latin typeface="Times New Roman"/>
                <a:cs typeface="Times New Roman"/>
              </a:rPr>
              <a:t>neither 0,1 or -1 </a:t>
            </a:r>
            <a:r>
              <a:rPr sz="2400" spc="-5" dirty="0">
                <a:latin typeface="Times New Roman"/>
                <a:cs typeface="Times New Roman"/>
              </a:rPr>
              <a:t>and which </a:t>
            </a:r>
            <a:r>
              <a:rPr sz="2400" dirty="0">
                <a:latin typeface="Times New Roman"/>
                <a:cs typeface="Times New Roman"/>
              </a:rPr>
              <a:t>is </a:t>
            </a:r>
            <a:r>
              <a:rPr sz="2400" spc="-5" dirty="0">
                <a:latin typeface="Times New Roman"/>
                <a:cs typeface="Times New Roman"/>
              </a:rPr>
              <a:t>nearest </a:t>
            </a:r>
            <a:r>
              <a:rPr sz="2400" dirty="0">
                <a:latin typeface="Times New Roman"/>
                <a:cs typeface="Times New Roman"/>
              </a:rPr>
              <a:t> </a:t>
            </a:r>
            <a:r>
              <a:rPr sz="2400" spc="-5" dirty="0">
                <a:latin typeface="Times New Roman"/>
                <a:cs typeface="Times New Roman"/>
              </a:rPr>
              <a:t>ancestor</a:t>
            </a:r>
            <a:r>
              <a:rPr sz="2400" dirty="0">
                <a:latin typeface="Times New Roman"/>
                <a:cs typeface="Times New Roman"/>
              </a:rPr>
              <a:t> </a:t>
            </a:r>
            <a:r>
              <a:rPr sz="2400" spc="5" dirty="0">
                <a:latin typeface="Times New Roman"/>
                <a:cs typeface="Times New Roman"/>
              </a:rPr>
              <a:t>to </a:t>
            </a:r>
            <a:r>
              <a:rPr sz="2400" dirty="0">
                <a:latin typeface="Times New Roman"/>
                <a:cs typeface="Times New Roman"/>
              </a:rPr>
              <a:t>the inserted node on the path </a:t>
            </a:r>
            <a:r>
              <a:rPr sz="2400" spc="-5" dirty="0">
                <a:latin typeface="Times New Roman"/>
                <a:cs typeface="Times New Roman"/>
              </a:rPr>
              <a:t>from </a:t>
            </a:r>
            <a:r>
              <a:rPr sz="2400" dirty="0">
                <a:latin typeface="Times New Roman"/>
                <a:cs typeface="Times New Roman"/>
              </a:rPr>
              <a:t>inserted node to the </a:t>
            </a:r>
            <a:r>
              <a:rPr sz="2400" spc="-585" dirty="0">
                <a:latin typeface="Times New Roman"/>
                <a:cs typeface="Times New Roman"/>
              </a:rPr>
              <a:t> </a:t>
            </a:r>
            <a:r>
              <a:rPr sz="2400" dirty="0">
                <a:latin typeface="Times New Roman"/>
                <a:cs typeface="Times New Roman"/>
              </a:rPr>
              <a:t>root.</a:t>
            </a:r>
            <a:endParaRPr sz="2400">
              <a:latin typeface="Times New Roman"/>
              <a:cs typeface="Times New Roman"/>
            </a:endParaRPr>
          </a:p>
          <a:p>
            <a:pPr marL="355600" marR="172720" indent="-342900" algn="just">
              <a:lnSpc>
                <a:spcPct val="100000"/>
              </a:lnSpc>
              <a:spcBef>
                <a:spcPts val="600"/>
              </a:spcBef>
              <a:buChar char="•"/>
              <a:tabLst>
                <a:tab pos="355600" algn="l"/>
              </a:tabLst>
            </a:pPr>
            <a:r>
              <a:rPr sz="2400" dirty="0">
                <a:latin typeface="Times New Roman"/>
                <a:cs typeface="Times New Roman"/>
              </a:rPr>
              <a:t>The rebalancing rotations are </a:t>
            </a:r>
            <a:r>
              <a:rPr sz="2400" spc="-5" dirty="0">
                <a:latin typeface="Times New Roman"/>
                <a:cs typeface="Times New Roman"/>
              </a:rPr>
              <a:t>classified </a:t>
            </a:r>
            <a:r>
              <a:rPr sz="2400" dirty="0">
                <a:latin typeface="Times New Roman"/>
                <a:cs typeface="Times New Roman"/>
              </a:rPr>
              <a:t>as </a:t>
            </a:r>
            <a:r>
              <a:rPr sz="2400" spc="-10" dirty="0">
                <a:latin typeface="Times New Roman"/>
                <a:cs typeface="Times New Roman"/>
              </a:rPr>
              <a:t>LL, </a:t>
            </a:r>
            <a:r>
              <a:rPr sz="2400" spc="-5" dirty="0">
                <a:latin typeface="Times New Roman"/>
                <a:cs typeface="Times New Roman"/>
              </a:rPr>
              <a:t>LR, RR </a:t>
            </a:r>
            <a:r>
              <a:rPr sz="2400" dirty="0">
                <a:latin typeface="Times New Roman"/>
                <a:cs typeface="Times New Roman"/>
              </a:rPr>
              <a:t>and </a:t>
            </a:r>
            <a:r>
              <a:rPr sz="2400" spc="-5" dirty="0">
                <a:latin typeface="Times New Roman"/>
                <a:cs typeface="Times New Roman"/>
              </a:rPr>
              <a:t>RL </a:t>
            </a:r>
            <a:r>
              <a:rPr sz="2400" dirty="0">
                <a:latin typeface="Times New Roman"/>
                <a:cs typeface="Times New Roman"/>
              </a:rPr>
              <a:t>based </a:t>
            </a:r>
            <a:r>
              <a:rPr sz="2400" spc="-585" dirty="0">
                <a:latin typeface="Times New Roman"/>
                <a:cs typeface="Times New Roman"/>
              </a:rPr>
              <a:t> </a:t>
            </a:r>
            <a:r>
              <a:rPr sz="2400" dirty="0">
                <a:latin typeface="Times New Roman"/>
                <a:cs typeface="Times New Roman"/>
              </a:rPr>
              <a:t>on</a:t>
            </a:r>
            <a:r>
              <a:rPr sz="2400" spc="-5" dirty="0">
                <a:latin typeface="Times New Roman"/>
                <a:cs typeface="Times New Roman"/>
              </a:rPr>
              <a:t> </a:t>
            </a:r>
            <a:r>
              <a:rPr sz="2400" dirty="0">
                <a:latin typeface="Times New Roman"/>
                <a:cs typeface="Times New Roman"/>
              </a:rPr>
              <a:t>the position of</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inserted node </a:t>
            </a:r>
            <a:r>
              <a:rPr sz="2400" spc="-5" dirty="0">
                <a:latin typeface="Times New Roman"/>
                <a:cs typeface="Times New Roman"/>
              </a:rPr>
              <a:t>with</a:t>
            </a:r>
            <a:r>
              <a:rPr sz="2400" dirty="0">
                <a:latin typeface="Times New Roman"/>
                <a:cs typeface="Times New Roman"/>
              </a:rPr>
              <a:t> </a:t>
            </a:r>
            <a:r>
              <a:rPr sz="2400" spc="-5" dirty="0">
                <a:latin typeface="Times New Roman"/>
                <a:cs typeface="Times New Roman"/>
              </a:rPr>
              <a:t>reference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A</a:t>
            </a:r>
            <a:endParaRPr sz="2400">
              <a:latin typeface="Times New Roman"/>
              <a:cs typeface="Times New Roman"/>
            </a:endParaRPr>
          </a:p>
        </p:txBody>
      </p:sp>
      <p:sp>
        <p:nvSpPr>
          <p:cNvPr id="4" name="object 4"/>
          <p:cNvSpPr txBox="1"/>
          <p:nvPr/>
        </p:nvSpPr>
        <p:spPr>
          <a:xfrm>
            <a:off x="78739" y="4575809"/>
            <a:ext cx="8888095" cy="1790700"/>
          </a:xfrm>
          <a:prstGeom prst="rect">
            <a:avLst/>
          </a:prstGeom>
        </p:spPr>
        <p:txBody>
          <a:bodyPr vert="horz" wrap="square" lIns="0" tIns="11430" rIns="0" bIns="0" rtlCol="0">
            <a:spAutoFit/>
          </a:bodyPr>
          <a:lstStyle/>
          <a:p>
            <a:pPr marL="12700" marR="5080">
              <a:lnSpc>
                <a:spcPct val="120700"/>
              </a:lnSpc>
              <a:spcBef>
                <a:spcPts val="90"/>
              </a:spcBef>
              <a:tabLst>
                <a:tab pos="8261350" algn="l"/>
                <a:tab pos="8466455" algn="l"/>
                <a:tab pos="8655050" algn="l"/>
              </a:tabLst>
            </a:pPr>
            <a:r>
              <a:rPr sz="2400" b="1" spc="-5" dirty="0">
                <a:latin typeface="Times New Roman"/>
                <a:cs typeface="Times New Roman"/>
              </a:rPr>
              <a:t>LL</a:t>
            </a:r>
            <a:r>
              <a:rPr sz="2400" b="1" spc="-15" dirty="0">
                <a:latin typeface="Times New Roman"/>
                <a:cs typeface="Times New Roman"/>
              </a:rPr>
              <a:t> </a:t>
            </a:r>
            <a:r>
              <a:rPr sz="2400" b="1" dirty="0">
                <a:latin typeface="Times New Roman"/>
                <a:cs typeface="Times New Roman"/>
              </a:rPr>
              <a:t>rotation</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Inserted</a:t>
            </a:r>
            <a:r>
              <a:rPr sz="2400" spc="5" dirty="0">
                <a:latin typeface="Times New Roman"/>
                <a:cs typeface="Times New Roman"/>
              </a:rPr>
              <a:t> </a:t>
            </a:r>
            <a:r>
              <a:rPr sz="2400" dirty="0">
                <a:latin typeface="Times New Roman"/>
                <a:cs typeface="Times New Roman"/>
              </a:rPr>
              <a:t>node in</a:t>
            </a:r>
            <a:r>
              <a:rPr sz="2400" spc="5" dirty="0">
                <a:latin typeface="Times New Roman"/>
                <a:cs typeface="Times New Roman"/>
              </a:rPr>
              <a:t> </a:t>
            </a:r>
            <a:r>
              <a:rPr sz="2400" dirty="0">
                <a:latin typeface="Times New Roman"/>
                <a:cs typeface="Times New Roman"/>
              </a:rPr>
              <a:t>the </a:t>
            </a:r>
            <a:r>
              <a:rPr sz="2400" spc="-5" dirty="0">
                <a:latin typeface="Times New Roman"/>
                <a:cs typeface="Times New Roman"/>
              </a:rPr>
              <a:t>left</a:t>
            </a:r>
            <a:r>
              <a:rPr sz="2400" spc="5" dirty="0">
                <a:latin typeface="Times New Roman"/>
                <a:cs typeface="Times New Roman"/>
              </a:rPr>
              <a:t> </a:t>
            </a:r>
            <a:r>
              <a:rPr sz="2400" dirty="0">
                <a:latin typeface="Times New Roman"/>
                <a:cs typeface="Times New Roman"/>
              </a:rPr>
              <a:t>subtree of</a:t>
            </a:r>
            <a:r>
              <a:rPr sz="2400" spc="-5" dirty="0">
                <a:latin typeface="Times New Roman"/>
                <a:cs typeface="Times New Roman"/>
              </a:rPr>
              <a:t> </a:t>
            </a:r>
            <a:r>
              <a:rPr sz="2400" dirty="0">
                <a:latin typeface="Times New Roman"/>
                <a:cs typeface="Times New Roman"/>
              </a:rPr>
              <a:t>the </a:t>
            </a:r>
            <a:r>
              <a:rPr sz="2400" spc="-5" dirty="0">
                <a:latin typeface="Times New Roman"/>
                <a:cs typeface="Times New Roman"/>
              </a:rPr>
              <a:t>left</a:t>
            </a:r>
            <a:r>
              <a:rPr sz="2400" spc="5" dirty="0">
                <a:latin typeface="Times New Roman"/>
                <a:cs typeface="Times New Roman"/>
              </a:rPr>
              <a:t> </a:t>
            </a:r>
            <a:r>
              <a:rPr sz="2400" dirty="0">
                <a:latin typeface="Times New Roman"/>
                <a:cs typeface="Times New Roman"/>
              </a:rPr>
              <a:t>subtree</a:t>
            </a:r>
            <a:r>
              <a:rPr sz="2400" spc="-5" dirty="0">
                <a:latin typeface="Times New Roman"/>
                <a:cs typeface="Times New Roman"/>
              </a:rPr>
              <a:t> </a:t>
            </a:r>
            <a:r>
              <a:rPr sz="2400" dirty="0">
                <a:latin typeface="Times New Roman"/>
                <a:cs typeface="Times New Roman"/>
              </a:rPr>
              <a:t>of	A </a:t>
            </a:r>
            <a:r>
              <a:rPr sz="2400" spc="5" dirty="0">
                <a:latin typeface="Times New Roman"/>
                <a:cs typeface="Times New Roman"/>
              </a:rPr>
              <a:t> </a:t>
            </a:r>
            <a:r>
              <a:rPr sz="2400" b="1" spc="-5" dirty="0">
                <a:latin typeface="Times New Roman"/>
                <a:cs typeface="Times New Roman"/>
              </a:rPr>
              <a:t>R</a:t>
            </a:r>
            <a:r>
              <a:rPr sz="2400" b="1" dirty="0">
                <a:latin typeface="Times New Roman"/>
                <a:cs typeface="Times New Roman"/>
              </a:rPr>
              <a:t>R</a:t>
            </a:r>
            <a:r>
              <a:rPr sz="2400" b="1" spc="-5" dirty="0">
                <a:latin typeface="Times New Roman"/>
                <a:cs typeface="Times New Roman"/>
              </a:rPr>
              <a:t> </a:t>
            </a:r>
            <a:r>
              <a:rPr sz="2400" b="1" dirty="0">
                <a:latin typeface="Times New Roman"/>
                <a:cs typeface="Times New Roman"/>
              </a:rPr>
              <a:t>r</a:t>
            </a:r>
            <a:r>
              <a:rPr sz="2400" b="1" spc="-10" dirty="0">
                <a:latin typeface="Times New Roman"/>
                <a:cs typeface="Times New Roman"/>
              </a:rPr>
              <a:t>o</a:t>
            </a:r>
            <a:r>
              <a:rPr sz="2400" b="1" spc="5" dirty="0">
                <a:latin typeface="Times New Roman"/>
                <a:cs typeface="Times New Roman"/>
              </a:rPr>
              <a:t>t</a:t>
            </a:r>
            <a:r>
              <a:rPr sz="2400" b="1" dirty="0">
                <a:latin typeface="Times New Roman"/>
                <a:cs typeface="Times New Roman"/>
              </a:rPr>
              <a:t>at</a:t>
            </a:r>
            <a:r>
              <a:rPr sz="2400" b="1" spc="10" dirty="0">
                <a:latin typeface="Times New Roman"/>
                <a:cs typeface="Times New Roman"/>
              </a:rPr>
              <a:t>i</a:t>
            </a:r>
            <a:r>
              <a:rPr sz="2400" b="1" spc="-10" dirty="0">
                <a:latin typeface="Times New Roman"/>
                <a:cs typeface="Times New Roman"/>
              </a:rPr>
              <a:t>o</a:t>
            </a:r>
            <a:r>
              <a:rPr sz="2400" b="1" dirty="0">
                <a:latin typeface="Times New Roman"/>
                <a:cs typeface="Times New Roman"/>
              </a:rPr>
              <a:t>n:</a:t>
            </a:r>
            <a:r>
              <a:rPr sz="2400" b="1" spc="5" dirty="0">
                <a:latin typeface="Times New Roman"/>
                <a:cs typeface="Times New Roman"/>
              </a:rPr>
              <a:t> </a:t>
            </a:r>
            <a:r>
              <a:rPr sz="2400" dirty="0">
                <a:latin typeface="Times New Roman"/>
                <a:cs typeface="Times New Roman"/>
              </a:rPr>
              <a:t>Inserted node in the r</a:t>
            </a:r>
            <a:r>
              <a:rPr sz="2400" spc="10" dirty="0">
                <a:latin typeface="Times New Roman"/>
                <a:cs typeface="Times New Roman"/>
              </a:rPr>
              <a:t>i</a:t>
            </a:r>
            <a:r>
              <a:rPr sz="2400" dirty="0">
                <a:latin typeface="Times New Roman"/>
                <a:cs typeface="Times New Roman"/>
              </a:rPr>
              <a:t>ght s</a:t>
            </a:r>
            <a:r>
              <a:rPr sz="2400" spc="-10" dirty="0">
                <a:latin typeface="Times New Roman"/>
                <a:cs typeface="Times New Roman"/>
              </a:rPr>
              <a:t>u</a:t>
            </a:r>
            <a:r>
              <a:rPr sz="2400" spc="5" dirty="0">
                <a:latin typeface="Times New Roman"/>
                <a:cs typeface="Times New Roman"/>
              </a:rPr>
              <a:t>b</a:t>
            </a:r>
            <a:r>
              <a:rPr sz="2400" dirty="0">
                <a:latin typeface="Times New Roman"/>
                <a:cs typeface="Times New Roman"/>
              </a:rPr>
              <a:t>tree of</a:t>
            </a:r>
            <a:r>
              <a:rPr sz="2400" spc="-10" dirty="0">
                <a:latin typeface="Times New Roman"/>
                <a:cs typeface="Times New Roman"/>
              </a:rPr>
              <a:t> </a:t>
            </a:r>
            <a:r>
              <a:rPr sz="2400" dirty="0">
                <a:latin typeface="Times New Roman"/>
                <a:cs typeface="Times New Roman"/>
              </a:rPr>
              <a:t>the r</a:t>
            </a:r>
            <a:r>
              <a:rPr sz="2400" spc="10" dirty="0">
                <a:latin typeface="Times New Roman"/>
                <a:cs typeface="Times New Roman"/>
              </a:rPr>
              <a:t>i</a:t>
            </a:r>
            <a:r>
              <a:rPr sz="2400" dirty="0">
                <a:latin typeface="Times New Roman"/>
                <a:cs typeface="Times New Roman"/>
              </a:rPr>
              <a:t>g</a:t>
            </a:r>
            <a:r>
              <a:rPr sz="2400" spc="-10" dirty="0">
                <a:latin typeface="Times New Roman"/>
                <a:cs typeface="Times New Roman"/>
              </a:rPr>
              <a:t>h</a:t>
            </a:r>
            <a:r>
              <a:rPr sz="2400" dirty="0">
                <a:latin typeface="Times New Roman"/>
                <a:cs typeface="Times New Roman"/>
              </a:rPr>
              <a:t>t</a:t>
            </a:r>
            <a:r>
              <a:rPr sz="2400" spc="10" dirty="0">
                <a:latin typeface="Times New Roman"/>
                <a:cs typeface="Times New Roman"/>
              </a:rPr>
              <a:t> </a:t>
            </a:r>
            <a:r>
              <a:rPr sz="2400" spc="-10" dirty="0">
                <a:latin typeface="Times New Roman"/>
                <a:cs typeface="Times New Roman"/>
              </a:rPr>
              <a:t>s</a:t>
            </a:r>
            <a:r>
              <a:rPr sz="2400" dirty="0">
                <a:latin typeface="Times New Roman"/>
                <a:cs typeface="Times New Roman"/>
              </a:rPr>
              <a:t>ub</a:t>
            </a:r>
            <a:r>
              <a:rPr sz="2400" spc="10" dirty="0">
                <a:latin typeface="Times New Roman"/>
                <a:cs typeface="Times New Roman"/>
              </a:rPr>
              <a:t>t</a:t>
            </a:r>
            <a:r>
              <a:rPr sz="2400" dirty="0">
                <a:latin typeface="Times New Roman"/>
                <a:cs typeface="Times New Roman"/>
              </a:rPr>
              <a:t>ree of	A  </a:t>
            </a:r>
            <a:r>
              <a:rPr sz="2400" b="1" spc="-5" dirty="0">
                <a:latin typeface="Times New Roman"/>
                <a:cs typeface="Times New Roman"/>
              </a:rPr>
              <a:t>LR</a:t>
            </a:r>
            <a:r>
              <a:rPr sz="2400" b="1" spc="-10" dirty="0">
                <a:latin typeface="Times New Roman"/>
                <a:cs typeface="Times New Roman"/>
              </a:rPr>
              <a:t> </a:t>
            </a:r>
            <a:r>
              <a:rPr sz="2400" b="1" spc="-5" dirty="0">
                <a:latin typeface="Times New Roman"/>
                <a:cs typeface="Times New Roman"/>
              </a:rPr>
              <a:t>rotation:</a:t>
            </a:r>
            <a:r>
              <a:rPr sz="2400" b="1" spc="25" dirty="0">
                <a:latin typeface="Times New Roman"/>
                <a:cs typeface="Times New Roman"/>
              </a:rPr>
              <a:t> </a:t>
            </a:r>
            <a:r>
              <a:rPr sz="2400" dirty="0">
                <a:latin typeface="Times New Roman"/>
                <a:cs typeface="Times New Roman"/>
              </a:rPr>
              <a:t>Inserted</a:t>
            </a:r>
            <a:r>
              <a:rPr sz="2400" spc="5" dirty="0">
                <a:latin typeface="Times New Roman"/>
                <a:cs typeface="Times New Roman"/>
              </a:rPr>
              <a:t> </a:t>
            </a:r>
            <a:r>
              <a:rPr sz="2400" dirty="0">
                <a:latin typeface="Times New Roman"/>
                <a:cs typeface="Times New Roman"/>
              </a:rPr>
              <a:t>node</a:t>
            </a:r>
            <a:r>
              <a:rPr sz="2400" spc="10"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right</a:t>
            </a:r>
            <a:r>
              <a:rPr sz="2400" spc="5" dirty="0">
                <a:latin typeface="Times New Roman"/>
                <a:cs typeface="Times New Roman"/>
              </a:rPr>
              <a:t> </a:t>
            </a:r>
            <a:r>
              <a:rPr sz="2400" spc="-5" dirty="0">
                <a:latin typeface="Times New Roman"/>
                <a:cs typeface="Times New Roman"/>
              </a:rPr>
              <a:t>subtree</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5" dirty="0">
                <a:latin typeface="Times New Roman"/>
                <a:cs typeface="Times New Roman"/>
              </a:rPr>
              <a:t>left</a:t>
            </a:r>
            <a:r>
              <a:rPr sz="2400" spc="10" dirty="0">
                <a:latin typeface="Times New Roman"/>
                <a:cs typeface="Times New Roman"/>
              </a:rPr>
              <a:t> </a:t>
            </a:r>
            <a:r>
              <a:rPr sz="2400" dirty="0">
                <a:latin typeface="Times New Roman"/>
                <a:cs typeface="Times New Roman"/>
              </a:rPr>
              <a:t>subtree</a:t>
            </a:r>
            <a:r>
              <a:rPr sz="2400" spc="5" dirty="0">
                <a:latin typeface="Times New Roman"/>
                <a:cs typeface="Times New Roman"/>
              </a:rPr>
              <a:t> </a:t>
            </a:r>
            <a:r>
              <a:rPr sz="2400" dirty="0">
                <a:latin typeface="Times New Roman"/>
                <a:cs typeface="Times New Roman"/>
              </a:rPr>
              <a:t>of	A </a:t>
            </a:r>
            <a:r>
              <a:rPr sz="2400" spc="5" dirty="0">
                <a:latin typeface="Times New Roman"/>
                <a:cs typeface="Times New Roman"/>
              </a:rPr>
              <a:t> </a:t>
            </a:r>
            <a:r>
              <a:rPr sz="2400" b="1" spc="-5" dirty="0">
                <a:latin typeface="Times New Roman"/>
                <a:cs typeface="Times New Roman"/>
              </a:rPr>
              <a:t>RL</a:t>
            </a:r>
            <a:r>
              <a:rPr sz="2400" b="1" spc="-15" dirty="0">
                <a:latin typeface="Times New Roman"/>
                <a:cs typeface="Times New Roman"/>
              </a:rPr>
              <a:t> </a:t>
            </a:r>
            <a:r>
              <a:rPr sz="2400" b="1" spc="-5" dirty="0">
                <a:latin typeface="Times New Roman"/>
                <a:cs typeface="Times New Roman"/>
              </a:rPr>
              <a:t>rotation:</a:t>
            </a:r>
            <a:r>
              <a:rPr sz="2400" b="1" spc="25" dirty="0">
                <a:latin typeface="Times New Roman"/>
                <a:cs typeface="Times New Roman"/>
              </a:rPr>
              <a:t> </a:t>
            </a:r>
            <a:r>
              <a:rPr sz="2400" dirty="0">
                <a:latin typeface="Times New Roman"/>
                <a:cs typeface="Times New Roman"/>
              </a:rPr>
              <a:t>Inserted</a:t>
            </a:r>
            <a:r>
              <a:rPr sz="2400" spc="5" dirty="0">
                <a:latin typeface="Times New Roman"/>
                <a:cs typeface="Times New Roman"/>
              </a:rPr>
              <a:t> </a:t>
            </a:r>
            <a:r>
              <a:rPr sz="2400" dirty="0">
                <a:latin typeface="Times New Roman"/>
                <a:cs typeface="Times New Roman"/>
              </a:rPr>
              <a:t>node</a:t>
            </a:r>
            <a:r>
              <a:rPr sz="2400" spc="5"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5" dirty="0">
                <a:latin typeface="Times New Roman"/>
                <a:cs typeface="Times New Roman"/>
              </a:rPr>
              <a:t>left</a:t>
            </a:r>
            <a:r>
              <a:rPr sz="2400" spc="5" dirty="0">
                <a:latin typeface="Times New Roman"/>
                <a:cs typeface="Times New Roman"/>
              </a:rPr>
              <a:t> </a:t>
            </a:r>
            <a:r>
              <a:rPr sz="2400" dirty="0">
                <a:latin typeface="Times New Roman"/>
                <a:cs typeface="Times New Roman"/>
              </a:rPr>
              <a:t>subtree of the right</a:t>
            </a:r>
            <a:r>
              <a:rPr sz="2400" spc="5" dirty="0">
                <a:latin typeface="Times New Roman"/>
                <a:cs typeface="Times New Roman"/>
              </a:rPr>
              <a:t> </a:t>
            </a:r>
            <a:r>
              <a:rPr sz="2400" dirty="0">
                <a:latin typeface="Times New Roman"/>
                <a:cs typeface="Times New Roman"/>
              </a:rPr>
              <a:t>subtree</a:t>
            </a:r>
            <a:r>
              <a:rPr sz="2400" spc="5" dirty="0">
                <a:latin typeface="Times New Roman"/>
                <a:cs typeface="Times New Roman"/>
              </a:rPr>
              <a:t> </a:t>
            </a:r>
            <a:r>
              <a:rPr sz="2400" dirty="0">
                <a:latin typeface="Times New Roman"/>
                <a:cs typeface="Times New Roman"/>
              </a:rPr>
              <a:t>of	A</a:t>
            </a:r>
            <a:endParaRPr sz="24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3682" y="2387742"/>
            <a:ext cx="7613209" cy="4057730"/>
          </a:xfrm>
          <a:prstGeom prst="rect">
            <a:avLst/>
          </a:prstGeom>
        </p:spPr>
      </p:pic>
      <p:sp>
        <p:nvSpPr>
          <p:cNvPr id="3" name="object 3"/>
          <p:cNvSpPr txBox="1"/>
          <p:nvPr/>
        </p:nvSpPr>
        <p:spPr>
          <a:xfrm>
            <a:off x="52069" y="34290"/>
            <a:ext cx="8970010" cy="1347470"/>
          </a:xfrm>
          <a:prstGeom prst="rect">
            <a:avLst/>
          </a:prstGeom>
        </p:spPr>
        <p:txBody>
          <a:bodyPr vert="horz" wrap="square" lIns="0" tIns="12700" rIns="0" bIns="0" rtlCol="0">
            <a:spAutoFit/>
          </a:bodyPr>
          <a:lstStyle/>
          <a:p>
            <a:pPr marL="38100" marR="30480">
              <a:lnSpc>
                <a:spcPct val="100000"/>
              </a:lnSpc>
              <a:spcBef>
                <a:spcPts val="100"/>
              </a:spcBef>
              <a:buSzPct val="83333"/>
              <a:buFont typeface="Times New Roman"/>
              <a:buChar char="•"/>
              <a:tabLst>
                <a:tab pos="254000" algn="l"/>
              </a:tabLst>
            </a:pPr>
            <a:r>
              <a:rPr sz="2400" b="1" spc="-5" dirty="0">
                <a:latin typeface="Times New Roman"/>
                <a:cs typeface="Times New Roman"/>
              </a:rPr>
              <a:t>LL Rotation-</a:t>
            </a:r>
            <a:r>
              <a:rPr sz="2400" b="1" spc="-90" dirty="0">
                <a:latin typeface="Times New Roman"/>
                <a:cs typeface="Times New Roman"/>
              </a:rPr>
              <a:t> </a:t>
            </a:r>
            <a:r>
              <a:rPr sz="2000" dirty="0">
                <a:latin typeface="Times New Roman"/>
                <a:cs typeface="Times New Roman"/>
              </a:rPr>
              <a:t>This</a:t>
            </a:r>
            <a:r>
              <a:rPr sz="2000" spc="-5" dirty="0">
                <a:latin typeface="Times New Roman"/>
                <a:cs typeface="Times New Roman"/>
              </a:rPr>
              <a:t> rotation</a:t>
            </a:r>
            <a:r>
              <a:rPr sz="2000" spc="10" dirty="0">
                <a:latin typeface="Times New Roman"/>
                <a:cs typeface="Times New Roman"/>
              </a:rPr>
              <a:t> </a:t>
            </a:r>
            <a:r>
              <a:rPr sz="2000" dirty="0">
                <a:latin typeface="Times New Roman"/>
                <a:cs typeface="Times New Roman"/>
              </a:rPr>
              <a:t>is</a:t>
            </a:r>
            <a:r>
              <a:rPr sz="2000" spc="-5" dirty="0">
                <a:latin typeface="Times New Roman"/>
                <a:cs typeface="Times New Roman"/>
              </a:rPr>
              <a:t> </a:t>
            </a:r>
            <a:r>
              <a:rPr sz="2000" dirty="0">
                <a:latin typeface="Times New Roman"/>
                <a:cs typeface="Times New Roman"/>
              </a:rPr>
              <a:t>done when</a:t>
            </a:r>
            <a:r>
              <a:rPr sz="2000" spc="15" dirty="0">
                <a:latin typeface="Times New Roman"/>
                <a:cs typeface="Times New Roman"/>
              </a:rPr>
              <a:t> </a:t>
            </a:r>
            <a:r>
              <a:rPr sz="2000" spc="-5" dirty="0">
                <a:latin typeface="Times New Roman"/>
                <a:cs typeface="Times New Roman"/>
              </a:rPr>
              <a:t>the</a:t>
            </a:r>
            <a:r>
              <a:rPr sz="2000" spc="15" dirty="0">
                <a:latin typeface="Times New Roman"/>
                <a:cs typeface="Times New Roman"/>
              </a:rPr>
              <a:t> </a:t>
            </a:r>
            <a:r>
              <a:rPr sz="2000" spc="-5" dirty="0">
                <a:latin typeface="Times New Roman"/>
                <a:cs typeface="Times New Roman"/>
              </a:rPr>
              <a:t>element</a:t>
            </a:r>
            <a:r>
              <a:rPr sz="2000" spc="-10" dirty="0">
                <a:latin typeface="Times New Roman"/>
                <a:cs typeface="Times New Roman"/>
              </a:rPr>
              <a:t> </a:t>
            </a:r>
            <a:r>
              <a:rPr sz="2000" dirty="0">
                <a:latin typeface="Times New Roman"/>
                <a:cs typeface="Times New Roman"/>
              </a:rPr>
              <a:t>is</a:t>
            </a:r>
            <a:r>
              <a:rPr sz="2000" spc="-5" dirty="0">
                <a:latin typeface="Times New Roman"/>
                <a:cs typeface="Times New Roman"/>
              </a:rPr>
              <a:t> inserted</a:t>
            </a:r>
            <a:r>
              <a:rPr sz="2000" spc="10" dirty="0">
                <a:latin typeface="Times New Roman"/>
                <a:cs typeface="Times New Roman"/>
              </a:rPr>
              <a:t> </a:t>
            </a:r>
            <a:r>
              <a:rPr sz="2000" spc="-5" dirty="0">
                <a:latin typeface="Times New Roman"/>
                <a:cs typeface="Times New Roman"/>
              </a:rPr>
              <a:t>in</a:t>
            </a:r>
            <a:r>
              <a:rPr sz="2000" spc="15"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5" dirty="0">
                <a:latin typeface="Times New Roman"/>
                <a:cs typeface="Times New Roman"/>
              </a:rPr>
              <a:t>left</a:t>
            </a:r>
            <a:r>
              <a:rPr sz="2000" dirty="0">
                <a:latin typeface="Times New Roman"/>
                <a:cs typeface="Times New Roman"/>
              </a:rPr>
              <a:t> subtree </a:t>
            </a:r>
            <a:r>
              <a:rPr sz="2000" spc="-484"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spc="-5" dirty="0">
                <a:latin typeface="Times New Roman"/>
                <a:cs typeface="Times New Roman"/>
              </a:rPr>
              <a:t>the</a:t>
            </a:r>
            <a:r>
              <a:rPr sz="2000" spc="25" dirty="0">
                <a:latin typeface="Times New Roman"/>
                <a:cs typeface="Times New Roman"/>
              </a:rPr>
              <a:t> </a:t>
            </a:r>
            <a:r>
              <a:rPr sz="2000" spc="-5" dirty="0">
                <a:latin typeface="Times New Roman"/>
                <a:cs typeface="Times New Roman"/>
              </a:rPr>
              <a:t>left</a:t>
            </a:r>
            <a:r>
              <a:rPr sz="2000" spc="5" dirty="0">
                <a:latin typeface="Times New Roman"/>
                <a:cs typeface="Times New Roman"/>
              </a:rPr>
              <a:t> </a:t>
            </a:r>
            <a:r>
              <a:rPr sz="2000" spc="-5" dirty="0">
                <a:latin typeface="Times New Roman"/>
                <a:cs typeface="Times New Roman"/>
              </a:rPr>
              <a:t>subtree</a:t>
            </a:r>
            <a:r>
              <a:rPr sz="2000" spc="20" dirty="0">
                <a:latin typeface="Times New Roman"/>
                <a:cs typeface="Times New Roman"/>
              </a:rPr>
              <a:t> </a:t>
            </a:r>
            <a:r>
              <a:rPr sz="2000" dirty="0">
                <a:latin typeface="Times New Roman"/>
                <a:cs typeface="Times New Roman"/>
              </a:rPr>
              <a:t>of</a:t>
            </a:r>
            <a:r>
              <a:rPr sz="2000" spc="30" dirty="0">
                <a:latin typeface="Times New Roman"/>
                <a:cs typeface="Times New Roman"/>
              </a:rPr>
              <a:t> </a:t>
            </a:r>
            <a:r>
              <a:rPr sz="2000" dirty="0">
                <a:latin typeface="Times New Roman"/>
                <a:cs typeface="Times New Roman"/>
              </a:rPr>
              <a:t>A.</a:t>
            </a:r>
            <a:r>
              <a:rPr sz="2000" spc="20" dirty="0">
                <a:latin typeface="Times New Roman"/>
                <a:cs typeface="Times New Roman"/>
              </a:rPr>
              <a:t> </a:t>
            </a:r>
            <a:r>
              <a:rPr sz="2000" spc="-5" dirty="0">
                <a:latin typeface="Times New Roman"/>
                <a:cs typeface="Times New Roman"/>
              </a:rPr>
              <a:t>To</a:t>
            </a:r>
            <a:r>
              <a:rPr sz="2000" spc="25" dirty="0">
                <a:latin typeface="Times New Roman"/>
                <a:cs typeface="Times New Roman"/>
              </a:rPr>
              <a:t> </a:t>
            </a:r>
            <a:r>
              <a:rPr sz="2000" dirty="0">
                <a:latin typeface="Times New Roman"/>
                <a:cs typeface="Times New Roman"/>
              </a:rPr>
              <a:t>rebalance</a:t>
            </a:r>
            <a:r>
              <a:rPr sz="2000" spc="20" dirty="0">
                <a:latin typeface="Times New Roman"/>
                <a:cs typeface="Times New Roman"/>
              </a:rPr>
              <a:t> </a:t>
            </a:r>
            <a:r>
              <a:rPr sz="2000" spc="-5" dirty="0">
                <a:latin typeface="Times New Roman"/>
                <a:cs typeface="Times New Roman"/>
              </a:rPr>
              <a:t>the</a:t>
            </a:r>
            <a:r>
              <a:rPr sz="2000" spc="15" dirty="0">
                <a:latin typeface="Times New Roman"/>
                <a:cs typeface="Times New Roman"/>
              </a:rPr>
              <a:t> </a:t>
            </a:r>
            <a:r>
              <a:rPr sz="2000" spc="-5" dirty="0">
                <a:latin typeface="Times New Roman"/>
                <a:cs typeface="Times New Roman"/>
              </a:rPr>
              <a:t>tree,</a:t>
            </a:r>
            <a:r>
              <a:rPr sz="2000" spc="25" dirty="0">
                <a:latin typeface="Times New Roman"/>
                <a:cs typeface="Times New Roman"/>
              </a:rPr>
              <a:t> </a:t>
            </a:r>
            <a:r>
              <a:rPr sz="2000" spc="-5" dirty="0">
                <a:latin typeface="Times New Roman"/>
                <a:cs typeface="Times New Roman"/>
              </a:rPr>
              <a:t>it</a:t>
            </a:r>
            <a:r>
              <a:rPr sz="2000" spc="10"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spc="-5" dirty="0">
                <a:latin typeface="Times New Roman"/>
                <a:cs typeface="Times New Roman"/>
              </a:rPr>
              <a:t>rotated</a:t>
            </a:r>
            <a:r>
              <a:rPr sz="2000" spc="25" dirty="0">
                <a:latin typeface="Times New Roman"/>
                <a:cs typeface="Times New Roman"/>
              </a:rPr>
              <a:t> </a:t>
            </a:r>
            <a:r>
              <a:rPr sz="2000" spc="-5" dirty="0">
                <a:latin typeface="Times New Roman"/>
                <a:cs typeface="Times New Roman"/>
              </a:rPr>
              <a:t>so</a:t>
            </a:r>
            <a:r>
              <a:rPr sz="2000" spc="30" dirty="0">
                <a:latin typeface="Times New Roman"/>
                <a:cs typeface="Times New Roman"/>
              </a:rPr>
              <a:t> </a:t>
            </a:r>
            <a:r>
              <a:rPr sz="2000" spc="-5" dirty="0">
                <a:latin typeface="Times New Roman"/>
                <a:cs typeface="Times New Roman"/>
              </a:rPr>
              <a:t>as</a:t>
            </a:r>
            <a:r>
              <a:rPr sz="2000" spc="25" dirty="0">
                <a:latin typeface="Times New Roman"/>
                <a:cs typeface="Times New Roman"/>
              </a:rPr>
              <a:t> </a:t>
            </a:r>
            <a:r>
              <a:rPr sz="2000" spc="-5" dirty="0">
                <a:latin typeface="Times New Roman"/>
                <a:cs typeface="Times New Roman"/>
              </a:rPr>
              <a:t>to</a:t>
            </a:r>
            <a:r>
              <a:rPr sz="2000" spc="25" dirty="0">
                <a:latin typeface="Times New Roman"/>
                <a:cs typeface="Times New Roman"/>
              </a:rPr>
              <a:t> </a:t>
            </a:r>
            <a:r>
              <a:rPr sz="2000" spc="-5" dirty="0">
                <a:latin typeface="Times New Roman"/>
                <a:cs typeface="Times New Roman"/>
              </a:rPr>
              <a:t>allow</a:t>
            </a:r>
            <a:r>
              <a:rPr sz="2000" spc="25" dirty="0">
                <a:latin typeface="Times New Roman"/>
                <a:cs typeface="Times New Roman"/>
              </a:rPr>
              <a:t> </a:t>
            </a:r>
            <a:r>
              <a:rPr sz="2000" dirty="0">
                <a:latin typeface="Times New Roman"/>
                <a:cs typeface="Times New Roman"/>
              </a:rPr>
              <a:t>B</a:t>
            </a:r>
            <a:r>
              <a:rPr sz="2000" spc="15" dirty="0">
                <a:latin typeface="Times New Roman"/>
                <a:cs typeface="Times New Roman"/>
              </a:rPr>
              <a:t> </a:t>
            </a:r>
            <a:r>
              <a:rPr sz="2000" dirty="0">
                <a:latin typeface="Times New Roman"/>
                <a:cs typeface="Times New Roman"/>
              </a:rPr>
              <a:t>to</a:t>
            </a:r>
            <a:r>
              <a:rPr sz="2000" spc="25" dirty="0">
                <a:latin typeface="Times New Roman"/>
                <a:cs typeface="Times New Roman"/>
              </a:rPr>
              <a:t> </a:t>
            </a:r>
            <a:r>
              <a:rPr sz="2000" dirty="0">
                <a:latin typeface="Times New Roman"/>
                <a:cs typeface="Times New Roman"/>
              </a:rPr>
              <a:t>be</a:t>
            </a:r>
            <a:r>
              <a:rPr sz="2000" spc="15" dirty="0">
                <a:latin typeface="Times New Roman"/>
                <a:cs typeface="Times New Roman"/>
              </a:rPr>
              <a:t> </a:t>
            </a:r>
            <a:r>
              <a:rPr sz="2000" spc="-5" dirty="0">
                <a:latin typeface="Times New Roman"/>
                <a:cs typeface="Times New Roman"/>
              </a:rPr>
              <a:t>the </a:t>
            </a:r>
            <a:r>
              <a:rPr sz="2000" dirty="0">
                <a:latin typeface="Times New Roman"/>
                <a:cs typeface="Times New Roman"/>
              </a:rPr>
              <a:t> root</a:t>
            </a:r>
            <a:r>
              <a:rPr sz="2000" spc="-10" dirty="0">
                <a:latin typeface="Times New Roman"/>
                <a:cs typeface="Times New Roman"/>
              </a:rPr>
              <a:t> </a:t>
            </a:r>
            <a:r>
              <a:rPr sz="2000" spc="-5" dirty="0">
                <a:latin typeface="Times New Roman"/>
                <a:cs typeface="Times New Roman"/>
              </a:rPr>
              <a:t>with</a:t>
            </a:r>
            <a:r>
              <a:rPr sz="2000" spc="10" dirty="0">
                <a:latin typeface="Times New Roman"/>
                <a:cs typeface="Times New Roman"/>
              </a:rPr>
              <a:t> </a:t>
            </a:r>
            <a:r>
              <a:rPr sz="2000" spc="5" dirty="0">
                <a:latin typeface="Times New Roman"/>
                <a:cs typeface="Times New Roman"/>
              </a:rPr>
              <a:t>B</a:t>
            </a:r>
            <a:r>
              <a:rPr sz="1725" spc="7" baseline="-24154" dirty="0">
                <a:latin typeface="Times New Roman"/>
                <a:cs typeface="Times New Roman"/>
              </a:rPr>
              <a:t>L</a:t>
            </a:r>
            <a:r>
              <a:rPr sz="1725" spc="-30" baseline="-24154" dirty="0">
                <a:latin typeface="Times New Roman"/>
                <a:cs typeface="Times New Roman"/>
              </a:rPr>
              <a:t> </a:t>
            </a:r>
            <a:r>
              <a:rPr sz="2000" spc="-5" dirty="0">
                <a:latin typeface="Times New Roman"/>
                <a:cs typeface="Times New Roman"/>
              </a:rPr>
              <a:t>and</a:t>
            </a:r>
            <a:r>
              <a:rPr sz="2000" spc="5" dirty="0">
                <a:latin typeface="Times New Roman"/>
                <a:cs typeface="Times New Roman"/>
              </a:rPr>
              <a:t> </a:t>
            </a:r>
            <a:r>
              <a:rPr sz="2000" dirty="0">
                <a:latin typeface="Times New Roman"/>
                <a:cs typeface="Times New Roman"/>
              </a:rPr>
              <a:t>A</a:t>
            </a:r>
            <a:r>
              <a:rPr sz="2000" spc="15" dirty="0">
                <a:latin typeface="Times New Roman"/>
                <a:cs typeface="Times New Roman"/>
              </a:rPr>
              <a:t> </a:t>
            </a:r>
            <a:r>
              <a:rPr sz="2000" spc="-5" dirty="0">
                <a:latin typeface="Times New Roman"/>
                <a:cs typeface="Times New Roman"/>
              </a:rPr>
              <a:t>to</a:t>
            </a:r>
            <a:r>
              <a:rPr sz="2000" spc="5" dirty="0">
                <a:latin typeface="Times New Roman"/>
                <a:cs typeface="Times New Roman"/>
              </a:rPr>
              <a:t> </a:t>
            </a:r>
            <a:r>
              <a:rPr sz="2000" dirty="0">
                <a:latin typeface="Times New Roman"/>
                <a:cs typeface="Times New Roman"/>
              </a:rPr>
              <a:t>be</a:t>
            </a:r>
            <a:r>
              <a:rPr sz="2000" spc="5" dirty="0">
                <a:latin typeface="Times New Roman"/>
                <a:cs typeface="Times New Roman"/>
              </a:rPr>
              <a:t> </a:t>
            </a:r>
            <a:r>
              <a:rPr sz="2000" spc="-5" dirty="0">
                <a:latin typeface="Times New Roman"/>
                <a:cs typeface="Times New Roman"/>
              </a:rPr>
              <a:t>its left</a:t>
            </a:r>
            <a:r>
              <a:rPr sz="2000" spc="5" dirty="0">
                <a:latin typeface="Times New Roman"/>
                <a:cs typeface="Times New Roman"/>
              </a:rPr>
              <a:t> </a:t>
            </a:r>
            <a:r>
              <a:rPr sz="2000" spc="-5" dirty="0">
                <a:latin typeface="Times New Roman"/>
                <a:cs typeface="Times New Roman"/>
              </a:rPr>
              <a:t>subtree</a:t>
            </a:r>
            <a:r>
              <a:rPr sz="2000" dirty="0">
                <a:latin typeface="Times New Roman"/>
                <a:cs typeface="Times New Roman"/>
              </a:rPr>
              <a:t> and</a:t>
            </a:r>
            <a:r>
              <a:rPr sz="2000" spc="10" dirty="0">
                <a:latin typeface="Times New Roman"/>
                <a:cs typeface="Times New Roman"/>
              </a:rPr>
              <a:t> </a:t>
            </a:r>
            <a:r>
              <a:rPr sz="2000" dirty="0">
                <a:latin typeface="Times New Roman"/>
                <a:cs typeface="Times New Roman"/>
              </a:rPr>
              <a:t>right</a:t>
            </a:r>
            <a:r>
              <a:rPr sz="2000" spc="-10" dirty="0">
                <a:latin typeface="Times New Roman"/>
                <a:cs typeface="Times New Roman"/>
              </a:rPr>
              <a:t> </a:t>
            </a:r>
            <a:r>
              <a:rPr sz="2000" spc="-5" dirty="0">
                <a:latin typeface="Times New Roman"/>
                <a:cs typeface="Times New Roman"/>
              </a:rPr>
              <a:t>child</a:t>
            </a:r>
            <a:r>
              <a:rPr sz="2000" spc="20" dirty="0">
                <a:latin typeface="Times New Roman"/>
                <a:cs typeface="Times New Roman"/>
              </a:rPr>
              <a:t> </a:t>
            </a:r>
            <a:r>
              <a:rPr sz="2000" spc="-5" dirty="0">
                <a:latin typeface="Times New Roman"/>
                <a:cs typeface="Times New Roman"/>
              </a:rPr>
              <a:t>and</a:t>
            </a:r>
            <a:r>
              <a:rPr sz="2000" spc="5" dirty="0">
                <a:latin typeface="Times New Roman"/>
                <a:cs typeface="Times New Roman"/>
              </a:rPr>
              <a:t> </a:t>
            </a:r>
            <a:r>
              <a:rPr sz="2000" spc="25" dirty="0">
                <a:latin typeface="Times New Roman"/>
                <a:cs typeface="Times New Roman"/>
              </a:rPr>
              <a:t>B</a:t>
            </a:r>
            <a:r>
              <a:rPr sz="1725" spc="37" baseline="-24154" dirty="0">
                <a:latin typeface="Times New Roman"/>
                <a:cs typeface="Times New Roman"/>
              </a:rPr>
              <a:t>R</a:t>
            </a:r>
            <a:r>
              <a:rPr sz="1725" spc="337" baseline="-24154"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spc="5" dirty="0">
                <a:latin typeface="Times New Roman"/>
                <a:cs typeface="Times New Roman"/>
              </a:rPr>
              <a:t>A</a:t>
            </a:r>
            <a:r>
              <a:rPr sz="1725" spc="7" baseline="-24154" dirty="0">
                <a:latin typeface="Times New Roman"/>
                <a:cs typeface="Times New Roman"/>
              </a:rPr>
              <a:t>R</a:t>
            </a:r>
            <a:r>
              <a:rPr sz="1725" spc="330" baseline="-24154" dirty="0">
                <a:latin typeface="Times New Roman"/>
                <a:cs typeface="Times New Roman"/>
              </a:rPr>
              <a:t> </a:t>
            </a:r>
            <a:r>
              <a:rPr sz="2000" spc="-5" dirty="0">
                <a:latin typeface="Times New Roman"/>
                <a:cs typeface="Times New Roman"/>
              </a:rPr>
              <a:t>to</a:t>
            </a:r>
            <a:r>
              <a:rPr sz="2000" spc="5" dirty="0">
                <a:latin typeface="Times New Roman"/>
                <a:cs typeface="Times New Roman"/>
              </a:rPr>
              <a:t> </a:t>
            </a:r>
            <a:r>
              <a:rPr sz="2000" dirty="0">
                <a:latin typeface="Times New Roman"/>
                <a:cs typeface="Times New Roman"/>
              </a:rPr>
              <a:t>be</a:t>
            </a:r>
            <a:r>
              <a:rPr sz="2000" spc="10" dirty="0">
                <a:latin typeface="Times New Roman"/>
                <a:cs typeface="Times New Roman"/>
              </a:rPr>
              <a:t> </a:t>
            </a:r>
            <a:r>
              <a:rPr sz="2000" spc="-5" dirty="0">
                <a:latin typeface="Times New Roman"/>
                <a:cs typeface="Times New Roman"/>
              </a:rPr>
              <a:t>the</a:t>
            </a:r>
            <a:r>
              <a:rPr sz="2000" spc="10" dirty="0">
                <a:latin typeface="Times New Roman"/>
                <a:cs typeface="Times New Roman"/>
              </a:rPr>
              <a:t> </a:t>
            </a:r>
            <a:r>
              <a:rPr sz="2000" spc="-5" dirty="0">
                <a:latin typeface="Times New Roman"/>
                <a:cs typeface="Times New Roman"/>
              </a:rPr>
              <a:t>left</a:t>
            </a:r>
            <a:r>
              <a:rPr sz="2000" spc="5" dirty="0">
                <a:latin typeface="Times New Roman"/>
                <a:cs typeface="Times New Roman"/>
              </a:rPr>
              <a:t> </a:t>
            </a:r>
            <a:r>
              <a:rPr sz="2000" spc="-5" dirty="0">
                <a:latin typeface="Times New Roman"/>
                <a:cs typeface="Times New Roman"/>
              </a:rPr>
              <a:t>and</a:t>
            </a:r>
            <a:endParaRPr sz="2000">
              <a:latin typeface="Times New Roman"/>
              <a:cs typeface="Times New Roman"/>
            </a:endParaRPr>
          </a:p>
          <a:p>
            <a:pPr marL="38100">
              <a:lnSpc>
                <a:spcPct val="100000"/>
              </a:lnSpc>
              <a:spcBef>
                <a:spcPts val="330"/>
              </a:spcBef>
            </a:pPr>
            <a:r>
              <a:rPr sz="2000" dirty="0">
                <a:latin typeface="Times New Roman"/>
                <a:cs typeface="Times New Roman"/>
              </a:rPr>
              <a:t>right </a:t>
            </a:r>
            <a:r>
              <a:rPr sz="2000" spc="-5" dirty="0">
                <a:latin typeface="Times New Roman"/>
                <a:cs typeface="Times New Roman"/>
              </a:rPr>
              <a:t>subtrees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rotation</a:t>
            </a:r>
            <a:r>
              <a:rPr sz="2000" spc="5" dirty="0">
                <a:latin typeface="Times New Roman"/>
                <a:cs typeface="Times New Roman"/>
              </a:rPr>
              <a:t> </a:t>
            </a:r>
            <a:r>
              <a:rPr sz="2000" spc="-5" dirty="0">
                <a:latin typeface="Times New Roman"/>
                <a:cs typeface="Times New Roman"/>
              </a:rPr>
              <a:t>results</a:t>
            </a:r>
            <a:r>
              <a:rPr sz="2000" dirty="0">
                <a:latin typeface="Times New Roman"/>
                <a:cs typeface="Times New Roman"/>
              </a:rPr>
              <a:t> </a:t>
            </a:r>
            <a:r>
              <a:rPr sz="2000" spc="-5" dirty="0">
                <a:latin typeface="Times New Roman"/>
                <a:cs typeface="Times New Roman"/>
              </a:rPr>
              <a:t>in</a:t>
            </a:r>
            <a:r>
              <a:rPr sz="2000" spc="15" dirty="0">
                <a:latin typeface="Times New Roman"/>
                <a:cs typeface="Times New Roman"/>
              </a:rPr>
              <a:t> </a:t>
            </a:r>
            <a:r>
              <a:rPr sz="2000" dirty="0">
                <a:latin typeface="Times New Roman"/>
                <a:cs typeface="Times New Roman"/>
              </a:rPr>
              <a:t>a </a:t>
            </a:r>
            <a:r>
              <a:rPr sz="2000" spc="-5" dirty="0">
                <a:latin typeface="Times New Roman"/>
                <a:cs typeface="Times New Roman"/>
              </a:rPr>
              <a:t>balanced</a:t>
            </a:r>
            <a:r>
              <a:rPr sz="2000" spc="10" dirty="0">
                <a:latin typeface="Times New Roman"/>
                <a:cs typeface="Times New Roman"/>
              </a:rPr>
              <a:t> </a:t>
            </a:r>
            <a:r>
              <a:rPr sz="2000" spc="-5" dirty="0">
                <a:latin typeface="Times New Roman"/>
                <a:cs typeface="Times New Roman"/>
              </a:rPr>
              <a:t>tree.</a:t>
            </a:r>
            <a:endParaRPr sz="20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3502" y="425126"/>
            <a:ext cx="6411297" cy="46332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05758" y="1742274"/>
            <a:ext cx="5298794" cy="4810925"/>
          </a:xfrm>
          <a:prstGeom prst="rect">
            <a:avLst/>
          </a:prstGeom>
        </p:spPr>
      </p:pic>
      <p:sp>
        <p:nvSpPr>
          <p:cNvPr id="3" name="object 3"/>
          <p:cNvSpPr txBox="1"/>
          <p:nvPr/>
        </p:nvSpPr>
        <p:spPr>
          <a:xfrm>
            <a:off x="52069" y="110490"/>
            <a:ext cx="8982075" cy="1061720"/>
          </a:xfrm>
          <a:prstGeom prst="rect">
            <a:avLst/>
          </a:prstGeom>
        </p:spPr>
        <p:txBody>
          <a:bodyPr vert="horz" wrap="square" lIns="0" tIns="12700" rIns="0" bIns="0" rtlCol="0">
            <a:spAutoFit/>
          </a:bodyPr>
          <a:lstStyle/>
          <a:p>
            <a:pPr marL="38100" marR="30480">
              <a:lnSpc>
                <a:spcPct val="100000"/>
              </a:lnSpc>
              <a:spcBef>
                <a:spcPts val="100"/>
              </a:spcBef>
              <a:buSzPct val="71428"/>
              <a:buFont typeface="Times New Roman"/>
              <a:buChar char="•"/>
              <a:tabLst>
                <a:tab pos="254000" algn="l"/>
              </a:tabLst>
            </a:pPr>
            <a:r>
              <a:rPr sz="2800" b="1" spc="-5" dirty="0">
                <a:latin typeface="Times New Roman"/>
                <a:cs typeface="Times New Roman"/>
              </a:rPr>
              <a:t>RR</a:t>
            </a:r>
            <a:r>
              <a:rPr sz="2800" b="1" spc="5" dirty="0">
                <a:latin typeface="Times New Roman"/>
                <a:cs typeface="Times New Roman"/>
              </a:rPr>
              <a:t> </a:t>
            </a:r>
            <a:r>
              <a:rPr sz="2800" b="1" dirty="0">
                <a:latin typeface="Times New Roman"/>
                <a:cs typeface="Times New Roman"/>
              </a:rPr>
              <a:t>Rotation</a:t>
            </a:r>
            <a:r>
              <a:rPr sz="2000" dirty="0">
                <a:latin typeface="Times New Roman"/>
                <a:cs typeface="Times New Roman"/>
              </a:rPr>
              <a:t>-This</a:t>
            </a:r>
            <a:r>
              <a:rPr sz="2000" spc="20" dirty="0">
                <a:latin typeface="Times New Roman"/>
                <a:cs typeface="Times New Roman"/>
              </a:rPr>
              <a:t> </a:t>
            </a:r>
            <a:r>
              <a:rPr sz="2000" spc="-5" dirty="0">
                <a:latin typeface="Times New Roman"/>
                <a:cs typeface="Times New Roman"/>
              </a:rPr>
              <a:t>rotation</a:t>
            </a:r>
            <a:r>
              <a:rPr sz="2000" spc="30" dirty="0">
                <a:latin typeface="Times New Roman"/>
                <a:cs typeface="Times New Roman"/>
              </a:rPr>
              <a:t> </a:t>
            </a:r>
            <a:r>
              <a:rPr sz="2000" dirty="0">
                <a:latin typeface="Times New Roman"/>
                <a:cs typeface="Times New Roman"/>
              </a:rPr>
              <a:t>is</a:t>
            </a:r>
            <a:r>
              <a:rPr sz="2000" spc="20" dirty="0">
                <a:latin typeface="Times New Roman"/>
                <a:cs typeface="Times New Roman"/>
              </a:rPr>
              <a:t> </a:t>
            </a:r>
            <a:r>
              <a:rPr sz="2000" spc="-5" dirty="0">
                <a:latin typeface="Times New Roman"/>
                <a:cs typeface="Times New Roman"/>
              </a:rPr>
              <a:t>applied</a:t>
            </a:r>
            <a:r>
              <a:rPr sz="2000" spc="30" dirty="0">
                <a:latin typeface="Times New Roman"/>
                <a:cs typeface="Times New Roman"/>
              </a:rPr>
              <a:t> </a:t>
            </a:r>
            <a:r>
              <a:rPr sz="2000" spc="-5" dirty="0">
                <a:latin typeface="Times New Roman"/>
                <a:cs typeface="Times New Roman"/>
              </a:rPr>
              <a:t>if</a:t>
            </a:r>
            <a:r>
              <a:rPr sz="2000" spc="35"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spc="-5" dirty="0">
                <a:latin typeface="Times New Roman"/>
                <a:cs typeface="Times New Roman"/>
              </a:rPr>
              <a:t>new</a:t>
            </a:r>
            <a:r>
              <a:rPr sz="2000" spc="35" dirty="0">
                <a:latin typeface="Times New Roman"/>
                <a:cs typeface="Times New Roman"/>
              </a:rPr>
              <a:t> </a:t>
            </a:r>
            <a:r>
              <a:rPr sz="2000" spc="-5" dirty="0">
                <a:latin typeface="Times New Roman"/>
                <a:cs typeface="Times New Roman"/>
              </a:rPr>
              <a:t>element</a:t>
            </a:r>
            <a:r>
              <a:rPr sz="2000" spc="25" dirty="0">
                <a:latin typeface="Times New Roman"/>
                <a:cs typeface="Times New Roman"/>
              </a:rPr>
              <a:t> </a:t>
            </a:r>
            <a:r>
              <a:rPr sz="2000" spc="-5" dirty="0">
                <a:latin typeface="Times New Roman"/>
                <a:cs typeface="Times New Roman"/>
              </a:rPr>
              <a:t>is</a:t>
            </a:r>
            <a:r>
              <a:rPr sz="2000" spc="20" dirty="0">
                <a:latin typeface="Times New Roman"/>
                <a:cs typeface="Times New Roman"/>
              </a:rPr>
              <a:t> </a:t>
            </a:r>
            <a:r>
              <a:rPr sz="2000" spc="-5" dirty="0">
                <a:latin typeface="Times New Roman"/>
                <a:cs typeface="Times New Roman"/>
              </a:rPr>
              <a:t>inserted</a:t>
            </a:r>
            <a:r>
              <a:rPr sz="2000" spc="30" dirty="0">
                <a:latin typeface="Times New Roman"/>
                <a:cs typeface="Times New Roman"/>
              </a:rPr>
              <a:t> </a:t>
            </a:r>
            <a:r>
              <a:rPr sz="2000" dirty="0">
                <a:latin typeface="Times New Roman"/>
                <a:cs typeface="Times New Roman"/>
              </a:rPr>
              <a:t>right </a:t>
            </a:r>
            <a:r>
              <a:rPr sz="2000" spc="5" dirty="0">
                <a:latin typeface="Times New Roman"/>
                <a:cs typeface="Times New Roman"/>
              </a:rPr>
              <a:t> </a:t>
            </a:r>
            <a:r>
              <a:rPr sz="2000" dirty="0">
                <a:latin typeface="Times New Roman"/>
                <a:cs typeface="Times New Roman"/>
              </a:rPr>
              <a:t>subtree of</a:t>
            </a:r>
            <a:r>
              <a:rPr sz="2000" spc="5" dirty="0">
                <a:latin typeface="Times New Roman"/>
                <a:cs typeface="Times New Roman"/>
              </a:rPr>
              <a:t> </a:t>
            </a:r>
            <a:r>
              <a:rPr sz="2000" dirty="0">
                <a:latin typeface="Times New Roman"/>
                <a:cs typeface="Times New Roman"/>
              </a:rPr>
              <a:t>right</a:t>
            </a:r>
            <a:r>
              <a:rPr sz="2000" spc="5" dirty="0">
                <a:latin typeface="Times New Roman"/>
                <a:cs typeface="Times New Roman"/>
              </a:rPr>
              <a:t> </a:t>
            </a:r>
            <a:r>
              <a:rPr sz="2000" spc="-5" dirty="0">
                <a:latin typeface="Times New Roman"/>
                <a:cs typeface="Times New Roman"/>
              </a:rPr>
              <a:t>subtree</a:t>
            </a:r>
            <a:r>
              <a:rPr sz="2000" dirty="0">
                <a:latin typeface="Times New Roman"/>
                <a:cs typeface="Times New Roman"/>
              </a:rPr>
              <a:t> of</a:t>
            </a:r>
            <a:r>
              <a:rPr sz="2000" spc="5" dirty="0">
                <a:latin typeface="Times New Roman"/>
                <a:cs typeface="Times New Roman"/>
              </a:rPr>
              <a:t> A. </a:t>
            </a:r>
            <a:r>
              <a:rPr sz="2000" dirty="0">
                <a:latin typeface="Times New Roman"/>
                <a:cs typeface="Times New Roman"/>
              </a:rPr>
              <a:t>The</a:t>
            </a:r>
            <a:r>
              <a:rPr sz="2000" spc="5" dirty="0">
                <a:latin typeface="Times New Roman"/>
                <a:cs typeface="Times New Roman"/>
              </a:rPr>
              <a:t> </a:t>
            </a:r>
            <a:r>
              <a:rPr sz="2000" spc="-5" dirty="0">
                <a:latin typeface="Times New Roman"/>
                <a:cs typeface="Times New Roman"/>
              </a:rPr>
              <a:t>rebalancing</a:t>
            </a:r>
            <a:r>
              <a:rPr sz="2000" spc="5" dirty="0">
                <a:latin typeface="Times New Roman"/>
                <a:cs typeface="Times New Roman"/>
              </a:rPr>
              <a:t> </a:t>
            </a:r>
            <a:r>
              <a:rPr sz="2000" spc="-5" dirty="0">
                <a:latin typeface="Times New Roman"/>
                <a:cs typeface="Times New Roman"/>
              </a:rPr>
              <a:t>rotation</a:t>
            </a:r>
            <a:r>
              <a:rPr sz="2000" spc="20" dirty="0">
                <a:latin typeface="Times New Roman"/>
                <a:cs typeface="Times New Roman"/>
              </a:rPr>
              <a:t> </a:t>
            </a:r>
            <a:r>
              <a:rPr sz="2000" dirty="0">
                <a:latin typeface="Times New Roman"/>
                <a:cs typeface="Times New Roman"/>
              </a:rPr>
              <a:t>pushes B</a:t>
            </a:r>
            <a:r>
              <a:rPr sz="2000" spc="5" dirty="0">
                <a:latin typeface="Times New Roman"/>
                <a:cs typeface="Times New Roman"/>
              </a:rPr>
              <a:t> </a:t>
            </a:r>
            <a:r>
              <a:rPr sz="2000" dirty="0">
                <a:latin typeface="Times New Roman"/>
                <a:cs typeface="Times New Roman"/>
              </a:rPr>
              <a:t>upto</a:t>
            </a:r>
            <a:r>
              <a:rPr sz="2000" spc="5" dirty="0">
                <a:latin typeface="Times New Roman"/>
                <a:cs typeface="Times New Roman"/>
              </a:rPr>
              <a:t> </a:t>
            </a:r>
            <a:r>
              <a:rPr sz="2000" spc="-5" dirty="0">
                <a:latin typeface="Times New Roman"/>
                <a:cs typeface="Times New Roman"/>
              </a:rPr>
              <a:t>the</a:t>
            </a:r>
            <a:r>
              <a:rPr sz="2000" spc="5" dirty="0">
                <a:latin typeface="Times New Roman"/>
                <a:cs typeface="Times New Roman"/>
              </a:rPr>
              <a:t> </a:t>
            </a:r>
            <a:r>
              <a:rPr sz="2000" dirty="0">
                <a:latin typeface="Times New Roman"/>
                <a:cs typeface="Times New Roman"/>
              </a:rPr>
              <a:t>root</a:t>
            </a:r>
            <a:r>
              <a:rPr sz="2000" spc="-5" dirty="0">
                <a:latin typeface="Times New Roman"/>
                <a:cs typeface="Times New Roman"/>
              </a:rPr>
              <a:t> with</a:t>
            </a:r>
            <a:r>
              <a:rPr sz="2000" spc="1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as </a:t>
            </a:r>
            <a:r>
              <a:rPr sz="2000" spc="-484" dirty="0">
                <a:latin typeface="Times New Roman"/>
                <a:cs typeface="Times New Roman"/>
              </a:rPr>
              <a:t> </a:t>
            </a:r>
            <a:r>
              <a:rPr sz="2000" spc="-10" dirty="0">
                <a:latin typeface="Times New Roman"/>
                <a:cs typeface="Times New Roman"/>
              </a:rPr>
              <a:t>its</a:t>
            </a:r>
            <a:r>
              <a:rPr sz="2000" spc="5" dirty="0">
                <a:latin typeface="Times New Roman"/>
                <a:cs typeface="Times New Roman"/>
              </a:rPr>
              <a:t> </a:t>
            </a:r>
            <a:r>
              <a:rPr sz="2000" spc="-5" dirty="0">
                <a:latin typeface="Times New Roman"/>
                <a:cs typeface="Times New Roman"/>
              </a:rPr>
              <a:t>left</a:t>
            </a:r>
            <a:r>
              <a:rPr sz="2000" spc="-10" dirty="0">
                <a:latin typeface="Times New Roman"/>
                <a:cs typeface="Times New Roman"/>
              </a:rPr>
              <a:t> </a:t>
            </a:r>
            <a:r>
              <a:rPr sz="2000" spc="-5" dirty="0">
                <a:latin typeface="Times New Roman"/>
                <a:cs typeface="Times New Roman"/>
              </a:rPr>
              <a:t>child</a:t>
            </a:r>
            <a:r>
              <a:rPr sz="2000" spc="20" dirty="0">
                <a:latin typeface="Times New Roman"/>
                <a:cs typeface="Times New Roman"/>
              </a:rPr>
              <a:t> </a:t>
            </a:r>
            <a:r>
              <a:rPr sz="2000" spc="-5" dirty="0">
                <a:latin typeface="Times New Roman"/>
                <a:cs typeface="Times New Roman"/>
              </a:rPr>
              <a:t>and</a:t>
            </a:r>
            <a:r>
              <a:rPr sz="2000" spc="5" dirty="0">
                <a:latin typeface="Times New Roman"/>
                <a:cs typeface="Times New Roman"/>
              </a:rPr>
              <a:t> </a:t>
            </a:r>
            <a:r>
              <a:rPr sz="2000" spc="15" dirty="0">
                <a:latin typeface="Times New Roman"/>
                <a:cs typeface="Times New Roman"/>
              </a:rPr>
              <a:t>B</a:t>
            </a:r>
            <a:r>
              <a:rPr sz="1725" spc="22" baseline="-24154" dirty="0">
                <a:latin typeface="Times New Roman"/>
                <a:cs typeface="Times New Roman"/>
              </a:rPr>
              <a:t>R</a:t>
            </a:r>
            <a:r>
              <a:rPr sz="1725" spc="15" baseline="-24154" dirty="0">
                <a:latin typeface="Times New Roman"/>
                <a:cs typeface="Times New Roman"/>
              </a:rPr>
              <a:t> </a:t>
            </a:r>
            <a:r>
              <a:rPr sz="2000" spc="-5" dirty="0">
                <a:latin typeface="Times New Roman"/>
                <a:cs typeface="Times New Roman"/>
              </a:rPr>
              <a:t>as</a:t>
            </a:r>
            <a:r>
              <a:rPr sz="2000" spc="5" dirty="0">
                <a:latin typeface="Times New Roman"/>
                <a:cs typeface="Times New Roman"/>
              </a:rPr>
              <a:t> </a:t>
            </a:r>
            <a:r>
              <a:rPr sz="2000" spc="-10" dirty="0">
                <a:latin typeface="Times New Roman"/>
                <a:cs typeface="Times New Roman"/>
              </a:rPr>
              <a:t>its</a:t>
            </a:r>
            <a:r>
              <a:rPr sz="2000" spc="10" dirty="0">
                <a:latin typeface="Times New Roman"/>
                <a:cs typeface="Times New Roman"/>
              </a:rPr>
              <a:t> </a:t>
            </a:r>
            <a:r>
              <a:rPr sz="2000" dirty="0">
                <a:latin typeface="Times New Roman"/>
                <a:cs typeface="Times New Roman"/>
              </a:rPr>
              <a:t>right</a:t>
            </a:r>
            <a:r>
              <a:rPr sz="2000" spc="-10" dirty="0">
                <a:latin typeface="Times New Roman"/>
                <a:cs typeface="Times New Roman"/>
              </a:rPr>
              <a:t> </a:t>
            </a:r>
            <a:r>
              <a:rPr sz="2000" spc="-5" dirty="0">
                <a:latin typeface="Times New Roman"/>
                <a:cs typeface="Times New Roman"/>
              </a:rPr>
              <a:t>subtree</a:t>
            </a:r>
            <a:r>
              <a:rPr sz="2000" spc="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spc="20" dirty="0">
                <a:latin typeface="Times New Roman"/>
                <a:cs typeface="Times New Roman"/>
              </a:rPr>
              <a:t>A</a:t>
            </a:r>
            <a:r>
              <a:rPr sz="1725" spc="30" baseline="-24154" dirty="0">
                <a:latin typeface="Times New Roman"/>
                <a:cs typeface="Times New Roman"/>
              </a:rPr>
              <a:t>L</a:t>
            </a:r>
            <a:r>
              <a:rPr sz="1725" spc="-44" baseline="-24154"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B</a:t>
            </a:r>
            <a:r>
              <a:rPr sz="1725" baseline="-24154" dirty="0">
                <a:latin typeface="Times New Roman"/>
                <a:cs typeface="Times New Roman"/>
              </a:rPr>
              <a:t>L</a:t>
            </a:r>
            <a:r>
              <a:rPr sz="1725" spc="292" baseline="-24154" dirty="0">
                <a:latin typeface="Times New Roman"/>
                <a:cs typeface="Times New Roman"/>
              </a:rPr>
              <a:t> </a:t>
            </a:r>
            <a:r>
              <a:rPr sz="2000" dirty="0">
                <a:latin typeface="Times New Roman"/>
                <a:cs typeface="Times New Roman"/>
              </a:rPr>
              <a:t>as</a:t>
            </a:r>
            <a:r>
              <a:rPr sz="2000" spc="-5" dirty="0">
                <a:latin typeface="Times New Roman"/>
                <a:cs typeface="Times New Roman"/>
              </a:rPr>
              <a:t> the</a:t>
            </a:r>
            <a:r>
              <a:rPr sz="2000" spc="5" dirty="0">
                <a:latin typeface="Times New Roman"/>
                <a:cs typeface="Times New Roman"/>
              </a:rPr>
              <a:t> </a:t>
            </a:r>
            <a:r>
              <a:rPr sz="2000" dirty="0">
                <a:latin typeface="Times New Roman"/>
                <a:cs typeface="Times New Roman"/>
              </a:rPr>
              <a:t>left</a:t>
            </a:r>
            <a:r>
              <a:rPr sz="2000" spc="-1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right </a:t>
            </a:r>
            <a:r>
              <a:rPr sz="2000" spc="-5" dirty="0">
                <a:latin typeface="Times New Roman"/>
                <a:cs typeface="Times New Roman"/>
              </a:rPr>
              <a:t>subtrees</a:t>
            </a:r>
            <a:r>
              <a:rPr sz="2000" spc="1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A</a:t>
            </a:r>
            <a:endParaRPr sz="20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6385" y="225412"/>
            <a:ext cx="7146922" cy="64481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8467" y="2016072"/>
            <a:ext cx="6256985" cy="4827014"/>
          </a:xfrm>
          <a:prstGeom prst="rect">
            <a:avLst/>
          </a:prstGeom>
        </p:spPr>
      </p:pic>
      <p:sp>
        <p:nvSpPr>
          <p:cNvPr id="3" name="object 3"/>
          <p:cNvSpPr txBox="1"/>
          <p:nvPr/>
        </p:nvSpPr>
        <p:spPr>
          <a:xfrm>
            <a:off x="77469" y="34290"/>
            <a:ext cx="8952865" cy="2037080"/>
          </a:xfrm>
          <a:prstGeom prst="rect">
            <a:avLst/>
          </a:prstGeom>
        </p:spPr>
        <p:txBody>
          <a:bodyPr vert="horz" wrap="square" lIns="0" tIns="12700" rIns="0" bIns="0" rtlCol="0">
            <a:spAutoFit/>
          </a:bodyPr>
          <a:lstStyle/>
          <a:p>
            <a:pPr marL="12700" marR="5080">
              <a:lnSpc>
                <a:spcPct val="100000"/>
              </a:lnSpc>
              <a:spcBef>
                <a:spcPts val="100"/>
              </a:spcBef>
            </a:pPr>
            <a:r>
              <a:rPr sz="2400" b="1" spc="-10" dirty="0">
                <a:latin typeface="Times New Roman"/>
                <a:cs typeface="Times New Roman"/>
              </a:rPr>
              <a:t>LR </a:t>
            </a:r>
            <a:r>
              <a:rPr sz="2400" b="1" dirty="0">
                <a:latin typeface="Times New Roman"/>
                <a:cs typeface="Times New Roman"/>
              </a:rPr>
              <a:t>and </a:t>
            </a:r>
            <a:r>
              <a:rPr sz="2400" b="1" spc="-5" dirty="0">
                <a:latin typeface="Times New Roman"/>
                <a:cs typeface="Times New Roman"/>
              </a:rPr>
              <a:t>RL </a:t>
            </a:r>
            <a:r>
              <a:rPr sz="2400" b="1" dirty="0">
                <a:latin typeface="Times New Roman"/>
                <a:cs typeface="Times New Roman"/>
              </a:rPr>
              <a:t>rotations- </a:t>
            </a:r>
            <a:r>
              <a:rPr sz="1800" dirty="0">
                <a:latin typeface="Times New Roman"/>
                <a:cs typeface="Times New Roman"/>
              </a:rPr>
              <a:t>The </a:t>
            </a:r>
            <a:r>
              <a:rPr sz="1800" spc="-5" dirty="0">
                <a:latin typeface="Times New Roman"/>
                <a:cs typeface="Times New Roman"/>
              </a:rPr>
              <a:t>balancing methodology </a:t>
            </a:r>
            <a:r>
              <a:rPr sz="1800" dirty="0">
                <a:latin typeface="Times New Roman"/>
                <a:cs typeface="Times New Roman"/>
              </a:rPr>
              <a:t>of LR </a:t>
            </a:r>
            <a:r>
              <a:rPr sz="1800" spc="-5" dirty="0">
                <a:latin typeface="Times New Roman"/>
                <a:cs typeface="Times New Roman"/>
              </a:rPr>
              <a:t>and </a:t>
            </a:r>
            <a:r>
              <a:rPr sz="1800" dirty="0">
                <a:latin typeface="Times New Roman"/>
                <a:cs typeface="Times New Roman"/>
              </a:rPr>
              <a:t>RL </a:t>
            </a:r>
            <a:r>
              <a:rPr sz="1800" spc="-5" dirty="0">
                <a:latin typeface="Times New Roman"/>
                <a:cs typeface="Times New Roman"/>
              </a:rPr>
              <a:t>rotations </a:t>
            </a:r>
            <a:r>
              <a:rPr sz="1800" dirty="0">
                <a:latin typeface="Times New Roman"/>
                <a:cs typeface="Times New Roman"/>
              </a:rPr>
              <a:t>are </a:t>
            </a:r>
            <a:r>
              <a:rPr sz="1800" spc="-5" dirty="0">
                <a:latin typeface="Times New Roman"/>
                <a:cs typeface="Times New Roman"/>
              </a:rPr>
              <a:t>similar in </a:t>
            </a:r>
            <a:r>
              <a:rPr sz="1800" spc="-434" dirty="0">
                <a:latin typeface="Times New Roman"/>
                <a:cs typeface="Times New Roman"/>
              </a:rPr>
              <a:t> </a:t>
            </a:r>
            <a:r>
              <a:rPr sz="1800" dirty="0">
                <a:latin typeface="Times New Roman"/>
                <a:cs typeface="Times New Roman"/>
              </a:rPr>
              <a:t>nature</a:t>
            </a:r>
            <a:r>
              <a:rPr sz="1800" spc="5" dirty="0">
                <a:latin typeface="Times New Roman"/>
                <a:cs typeface="Times New Roman"/>
              </a:rPr>
              <a:t> </a:t>
            </a:r>
            <a:r>
              <a:rPr sz="1800" dirty="0">
                <a:latin typeface="Times New Roman"/>
                <a:cs typeface="Times New Roman"/>
              </a:rPr>
              <a:t>but</a:t>
            </a:r>
            <a:r>
              <a:rPr sz="1800" spc="5" dirty="0">
                <a:latin typeface="Times New Roman"/>
                <a:cs typeface="Times New Roman"/>
              </a:rPr>
              <a:t> </a:t>
            </a:r>
            <a:r>
              <a:rPr sz="1800" spc="-5" dirty="0">
                <a:latin typeface="Times New Roman"/>
                <a:cs typeface="Times New Roman"/>
              </a:rPr>
              <a:t>are</a:t>
            </a:r>
            <a:r>
              <a:rPr sz="1800" spc="10" dirty="0">
                <a:latin typeface="Times New Roman"/>
                <a:cs typeface="Times New Roman"/>
              </a:rPr>
              <a:t> </a:t>
            </a:r>
            <a:r>
              <a:rPr sz="1800" spc="-5" dirty="0">
                <a:latin typeface="Times New Roman"/>
                <a:cs typeface="Times New Roman"/>
              </a:rPr>
              <a:t>mirror</a:t>
            </a:r>
            <a:r>
              <a:rPr sz="1800" dirty="0">
                <a:latin typeface="Times New Roman"/>
                <a:cs typeface="Times New Roman"/>
              </a:rPr>
              <a:t> </a:t>
            </a:r>
            <a:r>
              <a:rPr sz="1800" spc="-5" dirty="0">
                <a:latin typeface="Times New Roman"/>
                <a:cs typeface="Times New Roman"/>
              </a:rPr>
              <a:t>images</a:t>
            </a:r>
            <a:r>
              <a:rPr sz="1800" dirty="0">
                <a:latin typeface="Times New Roman"/>
                <a:cs typeface="Times New Roman"/>
              </a:rPr>
              <a:t> of </a:t>
            </a:r>
            <a:r>
              <a:rPr sz="1800" spc="-5" dirty="0">
                <a:latin typeface="Times New Roman"/>
                <a:cs typeface="Times New Roman"/>
              </a:rPr>
              <a:t>one</a:t>
            </a:r>
            <a:r>
              <a:rPr sz="1800" spc="20" dirty="0">
                <a:latin typeface="Times New Roman"/>
                <a:cs typeface="Times New Roman"/>
              </a:rPr>
              <a:t> </a:t>
            </a:r>
            <a:r>
              <a:rPr sz="1800" spc="-5" dirty="0">
                <a:latin typeface="Times New Roman"/>
                <a:cs typeface="Times New Roman"/>
              </a:rPr>
              <a:t>another.</a:t>
            </a:r>
            <a:r>
              <a:rPr sz="1800" spc="5" dirty="0">
                <a:latin typeface="Times New Roman"/>
                <a:cs typeface="Times New Roman"/>
              </a:rPr>
              <a:t> </a:t>
            </a:r>
            <a:r>
              <a:rPr sz="1800" spc="-10" dirty="0">
                <a:latin typeface="Times New Roman"/>
                <a:cs typeface="Times New Roman"/>
              </a:rPr>
              <a:t>Amongst</a:t>
            </a:r>
            <a:r>
              <a:rPr sz="1800" spc="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rotations,</a:t>
            </a:r>
            <a:r>
              <a:rPr sz="1800" spc="85" dirty="0">
                <a:latin typeface="Times New Roman"/>
                <a:cs typeface="Times New Roman"/>
              </a:rPr>
              <a:t> </a:t>
            </a:r>
            <a:r>
              <a:rPr sz="1800" b="1" spc="-5" dirty="0">
                <a:latin typeface="Times New Roman"/>
                <a:cs typeface="Times New Roman"/>
              </a:rPr>
              <a:t>LL</a:t>
            </a:r>
            <a:r>
              <a:rPr sz="1800" b="1" spc="10" dirty="0">
                <a:latin typeface="Times New Roman"/>
                <a:cs typeface="Times New Roman"/>
              </a:rPr>
              <a:t> </a:t>
            </a:r>
            <a:r>
              <a:rPr sz="1800" b="1" spc="-5" dirty="0">
                <a:latin typeface="Times New Roman"/>
                <a:cs typeface="Times New Roman"/>
              </a:rPr>
              <a:t>and</a:t>
            </a:r>
            <a:r>
              <a:rPr sz="1800" b="1" spc="5" dirty="0">
                <a:latin typeface="Times New Roman"/>
                <a:cs typeface="Times New Roman"/>
              </a:rPr>
              <a:t> </a:t>
            </a:r>
            <a:r>
              <a:rPr sz="1800" b="1" spc="-5" dirty="0">
                <a:latin typeface="Times New Roman"/>
                <a:cs typeface="Times New Roman"/>
              </a:rPr>
              <a:t>RR</a:t>
            </a:r>
            <a:r>
              <a:rPr sz="1800" b="1" dirty="0">
                <a:latin typeface="Times New Roman"/>
                <a:cs typeface="Times New Roman"/>
              </a:rPr>
              <a:t> rotations</a:t>
            </a:r>
            <a:r>
              <a:rPr sz="1800" b="1" spc="5" dirty="0">
                <a:latin typeface="Times New Roman"/>
                <a:cs typeface="Times New Roman"/>
              </a:rPr>
              <a:t> </a:t>
            </a:r>
            <a:r>
              <a:rPr sz="1800" spc="-5" dirty="0">
                <a:latin typeface="Times New Roman"/>
                <a:cs typeface="Times New Roman"/>
              </a:rPr>
              <a:t>are </a:t>
            </a:r>
            <a:r>
              <a:rPr sz="1800" dirty="0">
                <a:latin typeface="Times New Roman"/>
                <a:cs typeface="Times New Roman"/>
              </a:rPr>
              <a:t> </a:t>
            </a:r>
            <a:r>
              <a:rPr sz="1800" spc="-5" dirty="0">
                <a:latin typeface="Times New Roman"/>
                <a:cs typeface="Times New Roman"/>
              </a:rPr>
              <a:t>called</a:t>
            </a:r>
            <a:r>
              <a:rPr sz="1800" spc="5" dirty="0">
                <a:latin typeface="Times New Roman"/>
                <a:cs typeface="Times New Roman"/>
              </a:rPr>
              <a:t> </a:t>
            </a:r>
            <a:r>
              <a:rPr sz="1800" spc="-5" dirty="0">
                <a:latin typeface="Times New Roman"/>
                <a:cs typeface="Times New Roman"/>
              </a:rPr>
              <a:t>as</a:t>
            </a:r>
            <a:r>
              <a:rPr sz="1800" spc="15" dirty="0">
                <a:latin typeface="Times New Roman"/>
                <a:cs typeface="Times New Roman"/>
              </a:rPr>
              <a:t> </a:t>
            </a:r>
            <a:r>
              <a:rPr sz="1800" b="1" spc="-5" dirty="0">
                <a:latin typeface="Times New Roman"/>
                <a:cs typeface="Times New Roman"/>
              </a:rPr>
              <a:t>single</a:t>
            </a:r>
            <a:r>
              <a:rPr sz="1800" b="1" spc="10" dirty="0">
                <a:latin typeface="Times New Roman"/>
                <a:cs typeface="Times New Roman"/>
              </a:rPr>
              <a:t> </a:t>
            </a:r>
            <a:r>
              <a:rPr sz="1800" b="1" spc="-5" dirty="0">
                <a:latin typeface="Times New Roman"/>
                <a:cs typeface="Times New Roman"/>
              </a:rPr>
              <a:t>rotations</a:t>
            </a:r>
            <a:r>
              <a:rPr sz="1800" b="1" spc="15" dirty="0">
                <a:latin typeface="Times New Roman"/>
                <a:cs typeface="Times New Roman"/>
              </a:rPr>
              <a:t> </a:t>
            </a:r>
            <a:r>
              <a:rPr sz="1800" spc="-5" dirty="0">
                <a:latin typeface="Times New Roman"/>
                <a:cs typeface="Times New Roman"/>
              </a:rPr>
              <a:t>and</a:t>
            </a:r>
            <a:r>
              <a:rPr sz="1800" spc="15" dirty="0">
                <a:latin typeface="Times New Roman"/>
                <a:cs typeface="Times New Roman"/>
              </a:rPr>
              <a:t> </a:t>
            </a:r>
            <a:r>
              <a:rPr sz="1800" b="1" spc="-5" dirty="0">
                <a:latin typeface="Times New Roman"/>
                <a:cs typeface="Times New Roman"/>
              </a:rPr>
              <a:t>LR</a:t>
            </a:r>
            <a:r>
              <a:rPr sz="1800" b="1" dirty="0">
                <a:latin typeface="Times New Roman"/>
                <a:cs typeface="Times New Roman"/>
              </a:rPr>
              <a:t> </a:t>
            </a:r>
            <a:r>
              <a:rPr sz="1800" b="1" spc="-5" dirty="0">
                <a:latin typeface="Times New Roman"/>
                <a:cs typeface="Times New Roman"/>
              </a:rPr>
              <a:t>and</a:t>
            </a:r>
            <a:r>
              <a:rPr sz="1800" b="1" spc="5" dirty="0">
                <a:latin typeface="Times New Roman"/>
                <a:cs typeface="Times New Roman"/>
              </a:rPr>
              <a:t> </a:t>
            </a:r>
            <a:r>
              <a:rPr sz="1800" b="1" spc="-5" dirty="0">
                <a:latin typeface="Times New Roman"/>
                <a:cs typeface="Times New Roman"/>
              </a:rPr>
              <a:t>RL</a:t>
            </a:r>
            <a:r>
              <a:rPr sz="1800" b="1" spc="10" dirty="0">
                <a:latin typeface="Times New Roman"/>
                <a:cs typeface="Times New Roman"/>
              </a:rPr>
              <a:t> </a:t>
            </a:r>
            <a:r>
              <a:rPr sz="1800" spc="-5" dirty="0">
                <a:latin typeface="Times New Roman"/>
                <a:cs typeface="Times New Roman"/>
              </a:rPr>
              <a:t>are</a:t>
            </a:r>
            <a:r>
              <a:rPr sz="1800" spc="5" dirty="0">
                <a:latin typeface="Times New Roman"/>
                <a:cs typeface="Times New Roman"/>
              </a:rPr>
              <a:t> </a:t>
            </a:r>
            <a:r>
              <a:rPr sz="1800" dirty="0">
                <a:latin typeface="Times New Roman"/>
                <a:cs typeface="Times New Roman"/>
              </a:rPr>
              <a:t>known</a:t>
            </a:r>
            <a:r>
              <a:rPr sz="1800" spc="5" dirty="0">
                <a:latin typeface="Times New Roman"/>
                <a:cs typeface="Times New Roman"/>
              </a:rPr>
              <a:t> </a:t>
            </a:r>
            <a:r>
              <a:rPr sz="1800" spc="-5" dirty="0">
                <a:latin typeface="Times New Roman"/>
                <a:cs typeface="Times New Roman"/>
              </a:rPr>
              <a:t>as</a:t>
            </a:r>
            <a:r>
              <a:rPr sz="1800" spc="15" dirty="0">
                <a:latin typeface="Times New Roman"/>
                <a:cs typeface="Times New Roman"/>
              </a:rPr>
              <a:t> </a:t>
            </a:r>
            <a:r>
              <a:rPr sz="1800" b="1" spc="-10" dirty="0">
                <a:latin typeface="Times New Roman"/>
                <a:cs typeface="Times New Roman"/>
              </a:rPr>
              <a:t>double</a:t>
            </a:r>
            <a:r>
              <a:rPr sz="1800" b="1" spc="10" dirty="0">
                <a:latin typeface="Times New Roman"/>
                <a:cs typeface="Times New Roman"/>
              </a:rPr>
              <a:t> </a:t>
            </a:r>
            <a:r>
              <a:rPr sz="1800" b="1" dirty="0">
                <a:latin typeface="Times New Roman"/>
                <a:cs typeface="Times New Roman"/>
              </a:rPr>
              <a:t>rotations</a:t>
            </a:r>
            <a:r>
              <a:rPr sz="1800" b="1" spc="-5" dirty="0">
                <a:latin typeface="Times New Roman"/>
                <a:cs typeface="Times New Roman"/>
              </a:rPr>
              <a:t> </a:t>
            </a:r>
            <a:r>
              <a:rPr sz="1800" spc="-5" dirty="0">
                <a:latin typeface="Times New Roman"/>
                <a:cs typeface="Times New Roman"/>
              </a:rPr>
              <a:t>since</a:t>
            </a:r>
            <a:r>
              <a:rPr sz="1800" spc="10" dirty="0">
                <a:latin typeface="Times New Roman"/>
                <a:cs typeface="Times New Roman"/>
              </a:rPr>
              <a:t> </a:t>
            </a:r>
            <a:r>
              <a:rPr sz="1800" dirty="0">
                <a:latin typeface="Times New Roman"/>
                <a:cs typeface="Times New Roman"/>
              </a:rPr>
              <a:t>LR</a:t>
            </a:r>
            <a:r>
              <a:rPr sz="1800" spc="-5" dirty="0">
                <a:latin typeface="Times New Roman"/>
                <a:cs typeface="Times New Roman"/>
              </a:rPr>
              <a:t> </a:t>
            </a:r>
            <a:r>
              <a:rPr sz="1800" dirty="0">
                <a:latin typeface="Times New Roman"/>
                <a:cs typeface="Times New Roman"/>
              </a:rPr>
              <a:t>is </a:t>
            </a:r>
            <a:r>
              <a:rPr sz="1800" spc="5" dirty="0">
                <a:latin typeface="Times New Roman"/>
                <a:cs typeface="Times New Roman"/>
              </a:rPr>
              <a:t> </a:t>
            </a:r>
            <a:r>
              <a:rPr sz="1800" spc="-5" dirty="0">
                <a:latin typeface="Times New Roman"/>
                <a:cs typeface="Times New Roman"/>
              </a:rPr>
              <a:t>accomplished</a:t>
            </a:r>
            <a:r>
              <a:rPr sz="1800" spc="5" dirty="0">
                <a:latin typeface="Times New Roman"/>
                <a:cs typeface="Times New Roman"/>
              </a:rPr>
              <a:t> </a:t>
            </a:r>
            <a:r>
              <a:rPr sz="1800" dirty="0">
                <a:latin typeface="Times New Roman"/>
                <a:cs typeface="Times New Roman"/>
              </a:rPr>
              <a:t>by</a:t>
            </a:r>
            <a:r>
              <a:rPr sz="1800" spc="25" dirty="0">
                <a:latin typeface="Times New Roman"/>
                <a:cs typeface="Times New Roman"/>
              </a:rPr>
              <a:t> </a:t>
            </a:r>
            <a:r>
              <a:rPr sz="1800" spc="-5" dirty="0">
                <a:latin typeface="Times New Roman"/>
                <a:cs typeface="Times New Roman"/>
              </a:rPr>
              <a:t>RR followed</a:t>
            </a:r>
            <a:r>
              <a:rPr sz="1800" spc="5" dirty="0">
                <a:latin typeface="Times New Roman"/>
                <a:cs typeface="Times New Roman"/>
              </a:rPr>
              <a:t> </a:t>
            </a:r>
            <a:r>
              <a:rPr sz="1800" dirty="0">
                <a:latin typeface="Times New Roman"/>
                <a:cs typeface="Times New Roman"/>
              </a:rPr>
              <a:t>by</a:t>
            </a:r>
            <a:r>
              <a:rPr sz="1800" spc="25" dirty="0">
                <a:latin typeface="Times New Roman"/>
                <a:cs typeface="Times New Roman"/>
              </a:rPr>
              <a:t> </a:t>
            </a:r>
            <a:r>
              <a:rPr sz="1800" spc="-5" dirty="0">
                <a:latin typeface="Times New Roman"/>
                <a:cs typeface="Times New Roman"/>
              </a:rPr>
              <a:t>LL</a:t>
            </a:r>
            <a:r>
              <a:rPr sz="1800" spc="5" dirty="0">
                <a:latin typeface="Times New Roman"/>
                <a:cs typeface="Times New Roman"/>
              </a:rPr>
              <a:t> </a:t>
            </a:r>
            <a:r>
              <a:rPr sz="1800" dirty="0">
                <a:latin typeface="Times New Roman"/>
                <a:cs typeface="Times New Roman"/>
              </a:rPr>
              <a:t>rotation</a:t>
            </a:r>
            <a:r>
              <a:rPr sz="1800" spc="5" dirty="0">
                <a:latin typeface="Times New Roman"/>
                <a:cs typeface="Times New Roman"/>
              </a:rPr>
              <a:t> </a:t>
            </a:r>
            <a:r>
              <a:rPr sz="1800" dirty="0">
                <a:latin typeface="Times New Roman"/>
                <a:cs typeface="Times New Roman"/>
              </a:rPr>
              <a:t>and </a:t>
            </a:r>
            <a:r>
              <a:rPr sz="1800" spc="-5" dirty="0">
                <a:latin typeface="Times New Roman"/>
                <a:cs typeface="Times New Roman"/>
              </a:rPr>
              <a:t>RL</a:t>
            </a:r>
            <a:r>
              <a:rPr sz="1800" spc="5" dirty="0">
                <a:latin typeface="Times New Roman"/>
                <a:cs typeface="Times New Roman"/>
              </a:rPr>
              <a:t> </a:t>
            </a:r>
            <a:r>
              <a:rPr sz="1800" dirty="0">
                <a:latin typeface="Times New Roman"/>
                <a:cs typeface="Times New Roman"/>
              </a:rPr>
              <a:t>can</a:t>
            </a:r>
            <a:r>
              <a:rPr sz="1800" spc="5" dirty="0">
                <a:latin typeface="Times New Roman"/>
                <a:cs typeface="Times New Roman"/>
              </a:rPr>
              <a:t> </a:t>
            </a:r>
            <a:r>
              <a:rPr sz="1800" dirty="0">
                <a:latin typeface="Times New Roman"/>
                <a:cs typeface="Times New Roman"/>
              </a:rPr>
              <a:t>be</a:t>
            </a:r>
            <a:r>
              <a:rPr sz="1800" spc="5" dirty="0">
                <a:latin typeface="Times New Roman"/>
                <a:cs typeface="Times New Roman"/>
              </a:rPr>
              <a:t> </a:t>
            </a:r>
            <a:r>
              <a:rPr sz="1800" spc="-5" dirty="0">
                <a:latin typeface="Times New Roman"/>
                <a:cs typeface="Times New Roman"/>
              </a:rPr>
              <a:t>accomplished</a:t>
            </a:r>
            <a:r>
              <a:rPr sz="1800" spc="5" dirty="0">
                <a:latin typeface="Times New Roman"/>
                <a:cs typeface="Times New Roman"/>
              </a:rPr>
              <a:t> </a:t>
            </a:r>
            <a:r>
              <a:rPr sz="1800" spc="-10" dirty="0">
                <a:latin typeface="Times New Roman"/>
                <a:cs typeface="Times New Roman"/>
              </a:rPr>
              <a:t>by</a:t>
            </a:r>
            <a:r>
              <a:rPr sz="1800" spc="35" dirty="0">
                <a:latin typeface="Times New Roman"/>
                <a:cs typeface="Times New Roman"/>
              </a:rPr>
              <a:t> </a:t>
            </a:r>
            <a:r>
              <a:rPr sz="1800" spc="-5" dirty="0">
                <a:latin typeface="Times New Roman"/>
                <a:cs typeface="Times New Roman"/>
              </a:rPr>
              <a:t>LL</a:t>
            </a:r>
            <a:r>
              <a:rPr sz="1800" spc="10" dirty="0">
                <a:latin typeface="Times New Roman"/>
                <a:cs typeface="Times New Roman"/>
              </a:rPr>
              <a:t> </a:t>
            </a:r>
            <a:r>
              <a:rPr sz="1800" dirty="0">
                <a:latin typeface="Times New Roman"/>
                <a:cs typeface="Times New Roman"/>
              </a:rPr>
              <a:t>followed by </a:t>
            </a:r>
            <a:r>
              <a:rPr sz="1800" spc="5" dirty="0">
                <a:latin typeface="Times New Roman"/>
                <a:cs typeface="Times New Roman"/>
              </a:rPr>
              <a:t> </a:t>
            </a:r>
            <a:r>
              <a:rPr sz="1800" spc="-5" dirty="0">
                <a:latin typeface="Times New Roman"/>
                <a:cs typeface="Times New Roman"/>
              </a:rPr>
              <a:t>RR</a:t>
            </a:r>
            <a:r>
              <a:rPr sz="1800" spc="5" dirty="0">
                <a:latin typeface="Times New Roman"/>
                <a:cs typeface="Times New Roman"/>
              </a:rPr>
              <a:t> </a:t>
            </a:r>
            <a:r>
              <a:rPr sz="1800" spc="-5" dirty="0">
                <a:latin typeface="Times New Roman"/>
                <a:cs typeface="Times New Roman"/>
              </a:rPr>
              <a:t>rotation.</a:t>
            </a:r>
            <a:r>
              <a:rPr sz="1800" spc="25" dirty="0">
                <a:latin typeface="Times New Roman"/>
                <a:cs typeface="Times New Roman"/>
              </a:rPr>
              <a:t> </a:t>
            </a:r>
            <a:r>
              <a:rPr sz="1800" b="1" spc="-5" dirty="0">
                <a:solidFill>
                  <a:srgbClr val="FF0000"/>
                </a:solidFill>
                <a:latin typeface="Times New Roman"/>
                <a:cs typeface="Times New Roman"/>
              </a:rPr>
              <a:t>LR</a:t>
            </a:r>
            <a:r>
              <a:rPr sz="1800" b="1" dirty="0">
                <a:solidFill>
                  <a:srgbClr val="FF0000"/>
                </a:solidFill>
                <a:latin typeface="Times New Roman"/>
                <a:cs typeface="Times New Roman"/>
              </a:rPr>
              <a:t> rotation is </a:t>
            </a:r>
            <a:r>
              <a:rPr sz="1800" b="1" spc="-5" dirty="0">
                <a:solidFill>
                  <a:srgbClr val="FF0000"/>
                </a:solidFill>
                <a:latin typeface="Times New Roman"/>
                <a:cs typeface="Times New Roman"/>
              </a:rPr>
              <a:t>applied</a:t>
            </a:r>
            <a:r>
              <a:rPr sz="1800" b="1" spc="5" dirty="0">
                <a:solidFill>
                  <a:srgbClr val="FF0000"/>
                </a:solidFill>
                <a:latin typeface="Times New Roman"/>
                <a:cs typeface="Times New Roman"/>
              </a:rPr>
              <a:t> </a:t>
            </a:r>
            <a:r>
              <a:rPr sz="1800" b="1" spc="-5" dirty="0">
                <a:solidFill>
                  <a:srgbClr val="FF0000"/>
                </a:solidFill>
                <a:latin typeface="Times New Roman"/>
                <a:cs typeface="Times New Roman"/>
              </a:rPr>
              <a:t>when</a:t>
            </a:r>
            <a:r>
              <a:rPr sz="1800" b="1" spc="5" dirty="0">
                <a:solidFill>
                  <a:srgbClr val="FF0000"/>
                </a:solidFill>
                <a:latin typeface="Times New Roman"/>
                <a:cs typeface="Times New Roman"/>
              </a:rPr>
              <a:t> </a:t>
            </a:r>
            <a:r>
              <a:rPr sz="1800" b="1" spc="-5" dirty="0">
                <a:solidFill>
                  <a:srgbClr val="FF0000"/>
                </a:solidFill>
                <a:latin typeface="Times New Roman"/>
                <a:cs typeface="Times New Roman"/>
              </a:rPr>
              <a:t>the</a:t>
            </a:r>
            <a:r>
              <a:rPr sz="1800" b="1" spc="10" dirty="0">
                <a:solidFill>
                  <a:srgbClr val="FF0000"/>
                </a:solidFill>
                <a:latin typeface="Times New Roman"/>
                <a:cs typeface="Times New Roman"/>
              </a:rPr>
              <a:t> </a:t>
            </a:r>
            <a:r>
              <a:rPr sz="1800" b="1" spc="-5" dirty="0">
                <a:solidFill>
                  <a:srgbClr val="FF0000"/>
                </a:solidFill>
                <a:latin typeface="Times New Roman"/>
                <a:cs typeface="Times New Roman"/>
              </a:rPr>
              <a:t>new</a:t>
            </a:r>
            <a:r>
              <a:rPr sz="1800" b="1" spc="25" dirty="0">
                <a:solidFill>
                  <a:srgbClr val="FF0000"/>
                </a:solidFill>
                <a:latin typeface="Times New Roman"/>
                <a:cs typeface="Times New Roman"/>
              </a:rPr>
              <a:t> </a:t>
            </a:r>
            <a:r>
              <a:rPr sz="1800" b="1" spc="-10" dirty="0">
                <a:solidFill>
                  <a:srgbClr val="FF0000"/>
                </a:solidFill>
                <a:latin typeface="Times New Roman"/>
                <a:cs typeface="Times New Roman"/>
              </a:rPr>
              <a:t>element</a:t>
            </a:r>
            <a:r>
              <a:rPr sz="1800" b="1" dirty="0">
                <a:solidFill>
                  <a:srgbClr val="FF0000"/>
                </a:solidFill>
                <a:latin typeface="Times New Roman"/>
                <a:cs typeface="Times New Roman"/>
              </a:rPr>
              <a:t> is</a:t>
            </a:r>
            <a:r>
              <a:rPr sz="1800" b="1" spc="-5" dirty="0">
                <a:solidFill>
                  <a:srgbClr val="FF0000"/>
                </a:solidFill>
                <a:latin typeface="Times New Roman"/>
                <a:cs typeface="Times New Roman"/>
              </a:rPr>
              <a:t> inserted</a:t>
            </a:r>
            <a:r>
              <a:rPr sz="1800" b="1" spc="20" dirty="0">
                <a:solidFill>
                  <a:srgbClr val="FF0000"/>
                </a:solidFill>
                <a:latin typeface="Times New Roman"/>
                <a:cs typeface="Times New Roman"/>
              </a:rPr>
              <a:t> </a:t>
            </a:r>
            <a:r>
              <a:rPr sz="1800" b="1" spc="-5" dirty="0">
                <a:solidFill>
                  <a:srgbClr val="FF0000"/>
                </a:solidFill>
                <a:latin typeface="Times New Roman"/>
                <a:cs typeface="Times New Roman"/>
              </a:rPr>
              <a:t>in</a:t>
            </a:r>
            <a:r>
              <a:rPr sz="1800" b="1" dirty="0">
                <a:solidFill>
                  <a:srgbClr val="FF0000"/>
                </a:solidFill>
                <a:latin typeface="Times New Roman"/>
                <a:cs typeface="Times New Roman"/>
              </a:rPr>
              <a:t> right </a:t>
            </a:r>
            <a:r>
              <a:rPr sz="1800" b="1" spc="-5" dirty="0">
                <a:solidFill>
                  <a:srgbClr val="FF0000"/>
                </a:solidFill>
                <a:latin typeface="Times New Roman"/>
                <a:cs typeface="Times New Roman"/>
              </a:rPr>
              <a:t>subtree</a:t>
            </a:r>
            <a:r>
              <a:rPr sz="1800" b="1" spc="5" dirty="0">
                <a:solidFill>
                  <a:srgbClr val="FF0000"/>
                </a:solidFill>
                <a:latin typeface="Times New Roman"/>
                <a:cs typeface="Times New Roman"/>
              </a:rPr>
              <a:t> </a:t>
            </a:r>
            <a:r>
              <a:rPr sz="1800" b="1" dirty="0">
                <a:solidFill>
                  <a:srgbClr val="FF0000"/>
                </a:solidFill>
                <a:latin typeface="Times New Roman"/>
                <a:cs typeface="Times New Roman"/>
              </a:rPr>
              <a:t>of</a:t>
            </a:r>
            <a:r>
              <a:rPr sz="1800" b="1" spc="10" dirty="0">
                <a:solidFill>
                  <a:srgbClr val="FF0000"/>
                </a:solidFill>
                <a:latin typeface="Times New Roman"/>
                <a:cs typeface="Times New Roman"/>
              </a:rPr>
              <a:t> </a:t>
            </a:r>
            <a:r>
              <a:rPr sz="1800" b="1" dirty="0">
                <a:solidFill>
                  <a:srgbClr val="FF0000"/>
                </a:solidFill>
                <a:latin typeface="Times New Roman"/>
                <a:cs typeface="Times New Roman"/>
              </a:rPr>
              <a:t>the </a:t>
            </a:r>
            <a:r>
              <a:rPr sz="1800" b="1" spc="5" dirty="0">
                <a:solidFill>
                  <a:srgbClr val="FF0000"/>
                </a:solidFill>
                <a:latin typeface="Times New Roman"/>
                <a:cs typeface="Times New Roman"/>
              </a:rPr>
              <a:t> </a:t>
            </a:r>
            <a:r>
              <a:rPr sz="1800" b="1" dirty="0">
                <a:solidFill>
                  <a:srgbClr val="FF0000"/>
                </a:solidFill>
                <a:latin typeface="Times New Roman"/>
                <a:cs typeface="Times New Roman"/>
              </a:rPr>
              <a:t>left</a:t>
            </a:r>
            <a:r>
              <a:rPr sz="1800" b="1" spc="5" dirty="0">
                <a:solidFill>
                  <a:srgbClr val="FF0000"/>
                </a:solidFill>
                <a:latin typeface="Times New Roman"/>
                <a:cs typeface="Times New Roman"/>
              </a:rPr>
              <a:t> </a:t>
            </a:r>
            <a:r>
              <a:rPr sz="1800" b="1" spc="-5" dirty="0">
                <a:solidFill>
                  <a:srgbClr val="FF0000"/>
                </a:solidFill>
                <a:latin typeface="Times New Roman"/>
                <a:cs typeface="Times New Roman"/>
              </a:rPr>
              <a:t>subtree</a:t>
            </a:r>
            <a:r>
              <a:rPr sz="1800" b="1" spc="5" dirty="0">
                <a:solidFill>
                  <a:srgbClr val="FF0000"/>
                </a:solidFill>
                <a:latin typeface="Times New Roman"/>
                <a:cs typeface="Times New Roman"/>
              </a:rPr>
              <a:t> </a:t>
            </a:r>
            <a:r>
              <a:rPr sz="1800" b="1" dirty="0">
                <a:solidFill>
                  <a:srgbClr val="FF0000"/>
                </a:solidFill>
                <a:latin typeface="Times New Roman"/>
                <a:cs typeface="Times New Roman"/>
              </a:rPr>
              <a:t>of</a:t>
            </a:r>
            <a:r>
              <a:rPr sz="1800" b="1" spc="15" dirty="0">
                <a:solidFill>
                  <a:srgbClr val="FF0000"/>
                </a:solidFill>
                <a:latin typeface="Times New Roman"/>
                <a:cs typeface="Times New Roman"/>
              </a:rPr>
              <a:t> </a:t>
            </a:r>
            <a:r>
              <a:rPr sz="1800" b="1" spc="-5" dirty="0">
                <a:solidFill>
                  <a:srgbClr val="FF0000"/>
                </a:solidFill>
                <a:latin typeface="Times New Roman"/>
                <a:cs typeface="Times New Roman"/>
              </a:rPr>
              <a:t>A.</a:t>
            </a:r>
            <a:r>
              <a:rPr sz="1800" b="1" spc="20" dirty="0">
                <a:solidFill>
                  <a:srgbClr val="FF0000"/>
                </a:solidFill>
                <a:latin typeface="Times New Roman"/>
                <a:cs typeface="Times New Roman"/>
              </a:rPr>
              <a:t> </a:t>
            </a:r>
            <a:r>
              <a:rPr sz="1800" b="1" spc="-5" dirty="0">
                <a:solidFill>
                  <a:srgbClr val="FF0000"/>
                </a:solidFill>
                <a:latin typeface="Times New Roman"/>
                <a:cs typeface="Times New Roman"/>
              </a:rPr>
              <a:t>RL</a:t>
            </a:r>
            <a:r>
              <a:rPr sz="1800" b="1" spc="5" dirty="0">
                <a:solidFill>
                  <a:srgbClr val="FF0000"/>
                </a:solidFill>
                <a:latin typeface="Times New Roman"/>
                <a:cs typeface="Times New Roman"/>
              </a:rPr>
              <a:t> </a:t>
            </a:r>
            <a:r>
              <a:rPr sz="1800" b="1" spc="-5" dirty="0">
                <a:solidFill>
                  <a:srgbClr val="FF0000"/>
                </a:solidFill>
                <a:latin typeface="Times New Roman"/>
                <a:cs typeface="Times New Roman"/>
              </a:rPr>
              <a:t>rotation is</a:t>
            </a:r>
            <a:r>
              <a:rPr sz="1800" b="1" spc="10" dirty="0">
                <a:solidFill>
                  <a:srgbClr val="FF0000"/>
                </a:solidFill>
                <a:latin typeface="Times New Roman"/>
                <a:cs typeface="Times New Roman"/>
              </a:rPr>
              <a:t> </a:t>
            </a:r>
            <a:r>
              <a:rPr sz="1800" b="1" spc="-5" dirty="0">
                <a:solidFill>
                  <a:srgbClr val="FF0000"/>
                </a:solidFill>
                <a:latin typeface="Times New Roman"/>
                <a:cs typeface="Times New Roman"/>
              </a:rPr>
              <a:t>applied </a:t>
            </a:r>
            <a:r>
              <a:rPr sz="1800" b="1" dirty="0">
                <a:solidFill>
                  <a:srgbClr val="FF0000"/>
                </a:solidFill>
                <a:latin typeface="Times New Roman"/>
                <a:cs typeface="Times New Roman"/>
              </a:rPr>
              <a:t>when</a:t>
            </a:r>
            <a:r>
              <a:rPr sz="1800" b="1" spc="-5" dirty="0">
                <a:solidFill>
                  <a:srgbClr val="FF0000"/>
                </a:solidFill>
                <a:latin typeface="Times New Roman"/>
                <a:cs typeface="Times New Roman"/>
              </a:rPr>
              <a:t> </a:t>
            </a:r>
            <a:r>
              <a:rPr sz="1800" b="1" dirty="0">
                <a:solidFill>
                  <a:srgbClr val="FF0000"/>
                </a:solidFill>
                <a:latin typeface="Times New Roman"/>
                <a:cs typeface="Times New Roman"/>
              </a:rPr>
              <a:t>the</a:t>
            </a:r>
            <a:r>
              <a:rPr sz="1800" b="1" spc="10" dirty="0">
                <a:solidFill>
                  <a:srgbClr val="FF0000"/>
                </a:solidFill>
                <a:latin typeface="Times New Roman"/>
                <a:cs typeface="Times New Roman"/>
              </a:rPr>
              <a:t> </a:t>
            </a:r>
            <a:r>
              <a:rPr sz="1800" b="1" spc="-5" dirty="0">
                <a:solidFill>
                  <a:srgbClr val="FF0000"/>
                </a:solidFill>
                <a:latin typeface="Times New Roman"/>
                <a:cs typeface="Times New Roman"/>
              </a:rPr>
              <a:t>new</a:t>
            </a:r>
            <a:r>
              <a:rPr sz="1800" b="1" spc="25" dirty="0">
                <a:solidFill>
                  <a:srgbClr val="FF0000"/>
                </a:solidFill>
                <a:latin typeface="Times New Roman"/>
                <a:cs typeface="Times New Roman"/>
              </a:rPr>
              <a:t> </a:t>
            </a:r>
            <a:r>
              <a:rPr sz="1800" b="1" spc="-10" dirty="0">
                <a:solidFill>
                  <a:srgbClr val="FF0000"/>
                </a:solidFill>
                <a:latin typeface="Times New Roman"/>
                <a:cs typeface="Times New Roman"/>
              </a:rPr>
              <a:t>element</a:t>
            </a:r>
            <a:r>
              <a:rPr sz="1800" b="1" spc="5" dirty="0">
                <a:solidFill>
                  <a:srgbClr val="FF0000"/>
                </a:solidFill>
                <a:latin typeface="Times New Roman"/>
                <a:cs typeface="Times New Roman"/>
              </a:rPr>
              <a:t> </a:t>
            </a:r>
            <a:r>
              <a:rPr sz="1800" b="1" spc="-5" dirty="0">
                <a:solidFill>
                  <a:srgbClr val="FF0000"/>
                </a:solidFill>
                <a:latin typeface="Times New Roman"/>
                <a:cs typeface="Times New Roman"/>
              </a:rPr>
              <a:t>is</a:t>
            </a:r>
            <a:r>
              <a:rPr sz="1800" b="1" dirty="0">
                <a:solidFill>
                  <a:srgbClr val="FF0000"/>
                </a:solidFill>
                <a:latin typeface="Times New Roman"/>
                <a:cs typeface="Times New Roman"/>
              </a:rPr>
              <a:t> </a:t>
            </a:r>
            <a:r>
              <a:rPr sz="1800" b="1" spc="-5" dirty="0">
                <a:solidFill>
                  <a:srgbClr val="FF0000"/>
                </a:solidFill>
                <a:latin typeface="Times New Roman"/>
                <a:cs typeface="Times New Roman"/>
              </a:rPr>
              <a:t>inserted</a:t>
            </a:r>
            <a:r>
              <a:rPr sz="1800" b="1" spc="5" dirty="0">
                <a:solidFill>
                  <a:srgbClr val="FF0000"/>
                </a:solidFill>
                <a:latin typeface="Times New Roman"/>
                <a:cs typeface="Times New Roman"/>
              </a:rPr>
              <a:t> </a:t>
            </a:r>
            <a:r>
              <a:rPr sz="1800" b="1" spc="-5" dirty="0">
                <a:solidFill>
                  <a:srgbClr val="FF0000"/>
                </a:solidFill>
                <a:latin typeface="Times New Roman"/>
                <a:cs typeface="Times New Roman"/>
              </a:rPr>
              <a:t>in </a:t>
            </a:r>
            <a:r>
              <a:rPr sz="1800" b="1" dirty="0">
                <a:solidFill>
                  <a:srgbClr val="FF0000"/>
                </a:solidFill>
                <a:latin typeface="Times New Roman"/>
                <a:cs typeface="Times New Roman"/>
              </a:rPr>
              <a:t>the</a:t>
            </a:r>
            <a:r>
              <a:rPr sz="1800" b="1" spc="10" dirty="0">
                <a:solidFill>
                  <a:srgbClr val="FF0000"/>
                </a:solidFill>
                <a:latin typeface="Times New Roman"/>
                <a:cs typeface="Times New Roman"/>
              </a:rPr>
              <a:t> </a:t>
            </a:r>
            <a:r>
              <a:rPr sz="1800" b="1" dirty="0">
                <a:solidFill>
                  <a:srgbClr val="FF0000"/>
                </a:solidFill>
                <a:latin typeface="Times New Roman"/>
                <a:cs typeface="Times New Roman"/>
              </a:rPr>
              <a:t>left </a:t>
            </a:r>
            <a:r>
              <a:rPr sz="1800" b="1" spc="-5" dirty="0">
                <a:solidFill>
                  <a:srgbClr val="FF0000"/>
                </a:solidFill>
                <a:latin typeface="Times New Roman"/>
                <a:cs typeface="Times New Roman"/>
              </a:rPr>
              <a:t>subtree </a:t>
            </a:r>
            <a:r>
              <a:rPr sz="1800" b="1" dirty="0">
                <a:solidFill>
                  <a:srgbClr val="FF0000"/>
                </a:solidFill>
                <a:latin typeface="Times New Roman"/>
                <a:cs typeface="Times New Roman"/>
              </a:rPr>
              <a:t> of</a:t>
            </a:r>
            <a:r>
              <a:rPr sz="1800" b="1" spc="10" dirty="0">
                <a:solidFill>
                  <a:srgbClr val="FF0000"/>
                </a:solidFill>
                <a:latin typeface="Times New Roman"/>
                <a:cs typeface="Times New Roman"/>
              </a:rPr>
              <a:t> </a:t>
            </a:r>
            <a:r>
              <a:rPr sz="1800" b="1" spc="-5" dirty="0">
                <a:solidFill>
                  <a:srgbClr val="FF0000"/>
                </a:solidFill>
                <a:latin typeface="Times New Roman"/>
                <a:cs typeface="Times New Roman"/>
              </a:rPr>
              <a:t>right</a:t>
            </a:r>
            <a:r>
              <a:rPr sz="1800" b="1" spc="5" dirty="0">
                <a:solidFill>
                  <a:srgbClr val="FF0000"/>
                </a:solidFill>
                <a:latin typeface="Times New Roman"/>
                <a:cs typeface="Times New Roman"/>
              </a:rPr>
              <a:t> </a:t>
            </a:r>
            <a:r>
              <a:rPr sz="1800" b="1" spc="-5" dirty="0">
                <a:solidFill>
                  <a:srgbClr val="FF0000"/>
                </a:solidFill>
                <a:latin typeface="Times New Roman"/>
                <a:cs typeface="Times New Roman"/>
              </a:rPr>
              <a:t>subtree</a:t>
            </a:r>
            <a:r>
              <a:rPr sz="1800" b="1" spc="5" dirty="0">
                <a:solidFill>
                  <a:srgbClr val="FF0000"/>
                </a:solidFill>
                <a:latin typeface="Times New Roman"/>
                <a:cs typeface="Times New Roman"/>
              </a:rPr>
              <a:t> </a:t>
            </a:r>
            <a:r>
              <a:rPr sz="1800" b="1" dirty="0">
                <a:solidFill>
                  <a:srgbClr val="FF0000"/>
                </a:solidFill>
                <a:latin typeface="Times New Roman"/>
                <a:cs typeface="Times New Roman"/>
              </a:rPr>
              <a:t>of</a:t>
            </a:r>
            <a:r>
              <a:rPr sz="1800" b="1" spc="15" dirty="0">
                <a:solidFill>
                  <a:srgbClr val="FF0000"/>
                </a:solidFill>
                <a:latin typeface="Times New Roman"/>
                <a:cs typeface="Times New Roman"/>
              </a:rPr>
              <a:t> </a:t>
            </a:r>
            <a:r>
              <a:rPr sz="1800" b="1" dirty="0">
                <a:solidFill>
                  <a:srgbClr val="FF0000"/>
                </a:solidFill>
                <a:latin typeface="Times New Roman"/>
                <a:cs typeface="Times New Roman"/>
              </a:rPr>
              <a:t>A</a:t>
            </a:r>
            <a:endParaRPr sz="18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33019"/>
            <a:ext cx="8653145" cy="2082800"/>
          </a:xfrm>
          <a:prstGeom prst="rect">
            <a:avLst/>
          </a:prstGeom>
        </p:spPr>
        <p:txBody>
          <a:bodyPr vert="horz" wrap="square" lIns="0" tIns="12700" rIns="0" bIns="0" rtlCol="0">
            <a:spAutoFit/>
          </a:bodyPr>
          <a:lstStyle/>
          <a:p>
            <a:pPr marL="355600" marR="5080" indent="-342900">
              <a:lnSpc>
                <a:spcPct val="100000"/>
              </a:lnSpc>
              <a:spcBef>
                <a:spcPts val="100"/>
              </a:spcBef>
            </a:pPr>
            <a:r>
              <a:rPr sz="2400" spc="-5" dirty="0">
                <a:latin typeface="Times New Roman"/>
                <a:cs typeface="Times New Roman"/>
              </a:rPr>
              <a:t>LR Rotation-</a:t>
            </a:r>
            <a:r>
              <a:rPr sz="2400" spc="5" dirty="0">
                <a:latin typeface="Times New Roman"/>
                <a:cs typeface="Times New Roman"/>
              </a:rPr>
              <a:t> </a:t>
            </a:r>
            <a:r>
              <a:rPr sz="2400" dirty="0">
                <a:latin typeface="Times New Roman"/>
                <a:cs typeface="Times New Roman"/>
              </a:rPr>
              <a:t>this</a:t>
            </a:r>
            <a:r>
              <a:rPr sz="2400" spc="-5" dirty="0">
                <a:latin typeface="Times New Roman"/>
                <a:cs typeface="Times New Roman"/>
              </a:rPr>
              <a:t> </a:t>
            </a:r>
            <a:r>
              <a:rPr sz="2400" dirty="0">
                <a:latin typeface="Times New Roman"/>
                <a:cs typeface="Times New Roman"/>
              </a:rPr>
              <a:t>rotation</a:t>
            </a:r>
            <a:r>
              <a:rPr sz="2400" spc="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a </a:t>
            </a:r>
            <a:r>
              <a:rPr sz="2400" spc="-5" dirty="0">
                <a:latin typeface="Times New Roman"/>
                <a:cs typeface="Times New Roman"/>
              </a:rPr>
              <a:t>combination</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RR</a:t>
            </a:r>
            <a:r>
              <a:rPr sz="2400" spc="-10" dirty="0">
                <a:latin typeface="Times New Roman"/>
                <a:cs typeface="Times New Roman"/>
              </a:rPr>
              <a:t> </a:t>
            </a:r>
            <a:r>
              <a:rPr sz="2400" dirty="0">
                <a:latin typeface="Times New Roman"/>
                <a:cs typeface="Times New Roman"/>
              </a:rPr>
              <a:t>rotation</a:t>
            </a:r>
            <a:r>
              <a:rPr sz="2400" spc="5" dirty="0">
                <a:latin typeface="Times New Roman"/>
                <a:cs typeface="Times New Roman"/>
              </a:rPr>
              <a:t> </a:t>
            </a:r>
            <a:r>
              <a:rPr sz="2400" spc="-5" dirty="0">
                <a:latin typeface="Times New Roman"/>
                <a:cs typeface="Times New Roman"/>
              </a:rPr>
              <a:t>followed</a:t>
            </a:r>
            <a:r>
              <a:rPr sz="2400" dirty="0">
                <a:latin typeface="Times New Roman"/>
                <a:cs typeface="Times New Roman"/>
              </a:rPr>
              <a:t> by </a:t>
            </a:r>
            <a:r>
              <a:rPr sz="2400" spc="-585" dirty="0">
                <a:latin typeface="Times New Roman"/>
                <a:cs typeface="Times New Roman"/>
              </a:rPr>
              <a:t> </a:t>
            </a:r>
            <a:r>
              <a:rPr sz="2400" spc="-5" dirty="0">
                <a:latin typeface="Times New Roman"/>
                <a:cs typeface="Times New Roman"/>
              </a:rPr>
              <a:t>LL </a:t>
            </a:r>
            <a:r>
              <a:rPr sz="2400" dirty="0">
                <a:latin typeface="Times New Roman"/>
                <a:cs typeface="Times New Roman"/>
              </a:rPr>
              <a:t>rotation.</a:t>
            </a:r>
            <a:endParaRPr sz="2400">
              <a:latin typeface="Times New Roman"/>
              <a:cs typeface="Times New Roman"/>
            </a:endParaRPr>
          </a:p>
          <a:p>
            <a:pPr marL="320675" algn="ctr">
              <a:lnSpc>
                <a:spcPct val="100000"/>
              </a:lnSpc>
              <a:spcBef>
                <a:spcPts val="600"/>
              </a:spcBef>
              <a:tabLst>
                <a:tab pos="3893185" algn="l"/>
                <a:tab pos="6627495" algn="l"/>
              </a:tabLst>
            </a:pPr>
            <a:r>
              <a:rPr sz="2400" dirty="0">
                <a:latin typeface="Times New Roman"/>
                <a:cs typeface="Times New Roman"/>
              </a:rPr>
              <a:t>A	A	C</a:t>
            </a:r>
            <a:endParaRPr sz="2400">
              <a:latin typeface="Times New Roman"/>
              <a:cs typeface="Times New Roman"/>
            </a:endParaRPr>
          </a:p>
          <a:p>
            <a:pPr>
              <a:lnSpc>
                <a:spcPct val="100000"/>
              </a:lnSpc>
              <a:spcBef>
                <a:spcPts val="55"/>
              </a:spcBef>
            </a:pPr>
            <a:endParaRPr sz="3500">
              <a:latin typeface="Times New Roman"/>
              <a:cs typeface="Times New Roman"/>
            </a:endParaRPr>
          </a:p>
          <a:p>
            <a:pPr marL="281940" algn="ctr">
              <a:lnSpc>
                <a:spcPct val="100000"/>
              </a:lnSpc>
              <a:tabLst>
                <a:tab pos="1475105" algn="l"/>
                <a:tab pos="3954145" algn="l"/>
                <a:tab pos="5071110" algn="l"/>
                <a:tab pos="6711950" algn="l"/>
                <a:tab pos="7905115" algn="l"/>
              </a:tabLst>
            </a:pPr>
            <a:r>
              <a:rPr sz="2400" dirty="0">
                <a:latin typeface="Times New Roman"/>
                <a:cs typeface="Times New Roman"/>
              </a:rPr>
              <a:t>B	</a:t>
            </a:r>
            <a:r>
              <a:rPr sz="2400" spc="-10" dirty="0">
                <a:latin typeface="Times New Roman"/>
                <a:cs typeface="Times New Roman"/>
              </a:rPr>
              <a:t>AR	</a:t>
            </a:r>
            <a:r>
              <a:rPr sz="2400" dirty="0">
                <a:latin typeface="Times New Roman"/>
                <a:cs typeface="Times New Roman"/>
              </a:rPr>
              <a:t>C	</a:t>
            </a:r>
            <a:r>
              <a:rPr sz="2400" spc="-5" dirty="0">
                <a:latin typeface="Times New Roman"/>
                <a:cs typeface="Times New Roman"/>
              </a:rPr>
              <a:t>AR	</a:t>
            </a:r>
            <a:r>
              <a:rPr sz="2400" dirty="0">
                <a:latin typeface="Times New Roman"/>
                <a:cs typeface="Times New Roman"/>
              </a:rPr>
              <a:t>B	A</a:t>
            </a:r>
            <a:endParaRPr sz="2400">
              <a:latin typeface="Times New Roman"/>
              <a:cs typeface="Times New Roman"/>
            </a:endParaRPr>
          </a:p>
        </p:txBody>
      </p:sp>
      <p:sp>
        <p:nvSpPr>
          <p:cNvPr id="3" name="object 3"/>
          <p:cNvSpPr txBox="1"/>
          <p:nvPr/>
        </p:nvSpPr>
        <p:spPr>
          <a:xfrm>
            <a:off x="231140" y="2607309"/>
            <a:ext cx="1303020" cy="391160"/>
          </a:xfrm>
          <a:prstGeom prst="rect">
            <a:avLst/>
          </a:prstGeom>
        </p:spPr>
        <p:txBody>
          <a:bodyPr vert="horz" wrap="square" lIns="0" tIns="12700" rIns="0" bIns="0" rtlCol="0">
            <a:spAutoFit/>
          </a:bodyPr>
          <a:lstStyle/>
          <a:p>
            <a:pPr marL="12700">
              <a:lnSpc>
                <a:spcPct val="100000"/>
              </a:lnSpc>
              <a:spcBef>
                <a:spcPts val="100"/>
              </a:spcBef>
              <a:tabLst>
                <a:tab pos="1086485" algn="l"/>
              </a:tabLst>
            </a:pPr>
            <a:r>
              <a:rPr sz="2400" spc="-15" dirty="0">
                <a:latin typeface="Times New Roman"/>
                <a:cs typeface="Times New Roman"/>
              </a:rPr>
              <a:t>B</a:t>
            </a:r>
            <a:r>
              <a:rPr sz="2400" dirty="0">
                <a:latin typeface="Times New Roman"/>
                <a:cs typeface="Times New Roman"/>
              </a:rPr>
              <a:t>L	C</a:t>
            </a:r>
            <a:endParaRPr sz="2400">
              <a:latin typeface="Times New Roman"/>
              <a:cs typeface="Times New Roman"/>
            </a:endParaRPr>
          </a:p>
        </p:txBody>
      </p:sp>
      <p:sp>
        <p:nvSpPr>
          <p:cNvPr id="4" name="object 4"/>
          <p:cNvSpPr txBox="1"/>
          <p:nvPr/>
        </p:nvSpPr>
        <p:spPr>
          <a:xfrm>
            <a:off x="6606949" y="2607309"/>
            <a:ext cx="2391410" cy="1275080"/>
          </a:xfrm>
          <a:prstGeom prst="rect">
            <a:avLst/>
          </a:prstGeom>
        </p:spPr>
        <p:txBody>
          <a:bodyPr vert="horz" wrap="square" lIns="0" tIns="12700" rIns="0" bIns="0" rtlCol="0">
            <a:spAutoFit/>
          </a:bodyPr>
          <a:lstStyle/>
          <a:p>
            <a:pPr marL="12700">
              <a:lnSpc>
                <a:spcPct val="100000"/>
              </a:lnSpc>
              <a:spcBef>
                <a:spcPts val="100"/>
              </a:spcBef>
              <a:tabLst>
                <a:tab pos="781685" algn="l"/>
                <a:tab pos="1322070" algn="l"/>
                <a:tab pos="1955800" algn="l"/>
              </a:tabLst>
            </a:pPr>
            <a:r>
              <a:rPr sz="2400" spc="-5" dirty="0">
                <a:latin typeface="Times New Roman"/>
                <a:cs typeface="Times New Roman"/>
              </a:rPr>
              <a:t>B</a:t>
            </a:r>
            <a:r>
              <a:rPr sz="2400" dirty="0">
                <a:latin typeface="Times New Roman"/>
                <a:cs typeface="Times New Roman"/>
              </a:rPr>
              <a:t>L	</a:t>
            </a:r>
            <a:r>
              <a:rPr sz="2400" spc="-5" dirty="0">
                <a:latin typeface="Times New Roman"/>
                <a:cs typeface="Times New Roman"/>
              </a:rPr>
              <a:t>C</a:t>
            </a:r>
            <a:r>
              <a:rPr sz="2400" dirty="0">
                <a:latin typeface="Times New Roman"/>
                <a:cs typeface="Times New Roman"/>
              </a:rPr>
              <a:t>L	</a:t>
            </a:r>
            <a:r>
              <a:rPr sz="2400" spc="-5" dirty="0">
                <a:latin typeface="Times New Roman"/>
                <a:cs typeface="Times New Roman"/>
              </a:rPr>
              <a:t>C</a:t>
            </a:r>
            <a:r>
              <a:rPr sz="2400" dirty="0">
                <a:latin typeface="Times New Roman"/>
                <a:cs typeface="Times New Roman"/>
              </a:rPr>
              <a:t>R	</a:t>
            </a:r>
            <a:r>
              <a:rPr sz="2400" spc="-15" dirty="0">
                <a:latin typeface="Times New Roman"/>
                <a:cs typeface="Times New Roman"/>
              </a:rPr>
              <a:t>A</a:t>
            </a:r>
            <a:r>
              <a:rPr sz="2400" dirty="0">
                <a:latin typeface="Times New Roman"/>
                <a:cs typeface="Times New Roman"/>
              </a:rPr>
              <a:t>R</a:t>
            </a:r>
            <a:endParaRPr sz="2400">
              <a:latin typeface="Times New Roman"/>
              <a:cs typeface="Times New Roman"/>
            </a:endParaRPr>
          </a:p>
          <a:p>
            <a:pPr>
              <a:lnSpc>
                <a:spcPct val="100000"/>
              </a:lnSpc>
              <a:spcBef>
                <a:spcPts val="55"/>
              </a:spcBef>
            </a:pPr>
            <a:endParaRPr sz="3500">
              <a:latin typeface="Times New Roman"/>
              <a:cs typeface="Times New Roman"/>
            </a:endParaRPr>
          </a:p>
          <a:p>
            <a:pPr marR="387985" algn="ctr">
              <a:lnSpc>
                <a:spcPct val="100000"/>
              </a:lnSpc>
            </a:pPr>
            <a:r>
              <a:rPr sz="2400" dirty="0">
                <a:latin typeface="Times New Roman"/>
                <a:cs typeface="Times New Roman"/>
              </a:rPr>
              <a:t>x</a:t>
            </a:r>
            <a:endParaRPr sz="2400">
              <a:latin typeface="Times New Roman"/>
              <a:cs typeface="Times New Roman"/>
            </a:endParaRPr>
          </a:p>
        </p:txBody>
      </p:sp>
      <p:graphicFrame>
        <p:nvGraphicFramePr>
          <p:cNvPr id="5" name="object 5"/>
          <p:cNvGraphicFramePr>
            <a:graphicFrameLocks noGrp="1"/>
          </p:cNvGraphicFramePr>
          <p:nvPr/>
        </p:nvGraphicFramePr>
        <p:xfrm>
          <a:off x="897889" y="3537118"/>
          <a:ext cx="4148454" cy="1220470"/>
        </p:xfrm>
        <a:graphic>
          <a:graphicData uri="http://schemas.openxmlformats.org/drawingml/2006/table">
            <a:tbl>
              <a:tblPr firstRow="1" bandRow="1">
                <a:tableStyleId>{2D5ABB26-0587-4C30-8999-92F81FD0307C}</a:tableStyleId>
              </a:tblPr>
              <a:tblGrid>
                <a:gridCol w="800735">
                  <a:extLst>
                    <a:ext uri="{9D8B030D-6E8A-4147-A177-3AD203B41FA5}">
                      <a16:colId xmlns:a16="http://schemas.microsoft.com/office/drawing/2014/main" xmlns="" val="20000"/>
                    </a:ext>
                  </a:extLst>
                </a:gridCol>
                <a:gridCol w="1318894">
                  <a:extLst>
                    <a:ext uri="{9D8B030D-6E8A-4147-A177-3AD203B41FA5}">
                      <a16:colId xmlns:a16="http://schemas.microsoft.com/office/drawing/2014/main" xmlns="" val="20001"/>
                    </a:ext>
                  </a:extLst>
                </a:gridCol>
                <a:gridCol w="1264285">
                  <a:extLst>
                    <a:ext uri="{9D8B030D-6E8A-4147-A177-3AD203B41FA5}">
                      <a16:colId xmlns:a16="http://schemas.microsoft.com/office/drawing/2014/main" xmlns="" val="20002"/>
                    </a:ext>
                  </a:extLst>
                </a:gridCol>
                <a:gridCol w="762635">
                  <a:extLst>
                    <a:ext uri="{9D8B030D-6E8A-4147-A177-3AD203B41FA5}">
                      <a16:colId xmlns:a16="http://schemas.microsoft.com/office/drawing/2014/main" xmlns="" val="20003"/>
                    </a:ext>
                  </a:extLst>
                </a:gridCol>
              </a:tblGrid>
              <a:tr h="610096">
                <a:tc>
                  <a:txBody>
                    <a:bodyPr/>
                    <a:lstStyle/>
                    <a:p>
                      <a:pPr marL="31750">
                        <a:lnSpc>
                          <a:spcPts val="2620"/>
                        </a:lnSpc>
                      </a:pPr>
                      <a:r>
                        <a:rPr sz="2400" spc="-10" dirty="0">
                          <a:latin typeface="Times New Roman"/>
                          <a:cs typeface="Times New Roman"/>
                        </a:rPr>
                        <a:t>CL</a:t>
                      </a:r>
                      <a:endParaRPr sz="2400">
                        <a:latin typeface="Times New Roman"/>
                        <a:cs typeface="Times New Roman"/>
                      </a:endParaRPr>
                    </a:p>
                  </a:txBody>
                  <a:tcPr marL="0" marR="0" marT="0" marB="0"/>
                </a:tc>
                <a:tc>
                  <a:txBody>
                    <a:bodyPr/>
                    <a:lstStyle/>
                    <a:p>
                      <a:pPr marL="381000">
                        <a:lnSpc>
                          <a:spcPts val="2620"/>
                        </a:lnSpc>
                      </a:pPr>
                      <a:r>
                        <a:rPr sz="2400" spc="-10" dirty="0">
                          <a:latin typeface="Times New Roman"/>
                          <a:cs typeface="Times New Roman"/>
                        </a:rPr>
                        <a:t>CR</a:t>
                      </a:r>
                      <a:endParaRPr sz="2400">
                        <a:latin typeface="Times New Roman"/>
                        <a:cs typeface="Times New Roman"/>
                      </a:endParaRPr>
                    </a:p>
                  </a:txBody>
                  <a:tcPr marL="0" marR="0" marT="0" marB="0"/>
                </a:tc>
                <a:tc>
                  <a:txBody>
                    <a:bodyPr/>
                    <a:lstStyle/>
                    <a:p>
                      <a:pPr marL="532765">
                        <a:lnSpc>
                          <a:spcPts val="2620"/>
                        </a:lnSpc>
                      </a:pPr>
                      <a:r>
                        <a:rPr sz="2400" spc="-5" dirty="0">
                          <a:latin typeface="Times New Roman"/>
                          <a:cs typeface="Times New Roman"/>
                        </a:rPr>
                        <a:t>BL</a:t>
                      </a:r>
                      <a:endParaRPr sz="2400">
                        <a:latin typeface="Times New Roman"/>
                        <a:cs typeface="Times New Roman"/>
                      </a:endParaRPr>
                    </a:p>
                  </a:txBody>
                  <a:tcPr marL="0" marR="0" marT="0" marB="0"/>
                </a:tc>
                <a:tc>
                  <a:txBody>
                    <a:bodyPr/>
                    <a:lstStyle/>
                    <a:p>
                      <a:pPr marL="342265">
                        <a:lnSpc>
                          <a:spcPts val="2620"/>
                        </a:lnSpc>
                      </a:pPr>
                      <a:r>
                        <a:rPr sz="2400" spc="-5" dirty="0">
                          <a:latin typeface="Times New Roman"/>
                          <a:cs typeface="Times New Roman"/>
                        </a:rPr>
                        <a:t>CL</a:t>
                      </a:r>
                      <a:endParaRPr sz="2400">
                        <a:latin typeface="Times New Roman"/>
                        <a:cs typeface="Times New Roman"/>
                      </a:endParaRPr>
                    </a:p>
                  </a:txBody>
                  <a:tcPr marL="0" marR="0" marT="0" marB="0"/>
                </a:tc>
                <a:extLst>
                  <a:ext uri="{0D108BD9-81ED-4DB2-BD59-A6C34878D82A}">
                    <a16:rowId xmlns:a16="http://schemas.microsoft.com/office/drawing/2014/main" xmlns="" val="10000"/>
                  </a:ext>
                </a:extLst>
              </a:tr>
              <a:tr h="610096">
                <a:tc>
                  <a:txBody>
                    <a:bodyPr/>
                    <a:lstStyle/>
                    <a:p>
                      <a:pPr marL="107950">
                        <a:lnSpc>
                          <a:spcPts val="2820"/>
                        </a:lnSpc>
                        <a:spcBef>
                          <a:spcPts val="1885"/>
                        </a:spcBef>
                      </a:pPr>
                      <a:r>
                        <a:rPr sz="2400" dirty="0">
                          <a:latin typeface="Times New Roman"/>
                          <a:cs typeface="Times New Roman"/>
                        </a:rPr>
                        <a:t>x</a:t>
                      </a:r>
                      <a:endParaRPr sz="2400">
                        <a:latin typeface="Times New Roman"/>
                        <a:cs typeface="Times New Roman"/>
                      </a:endParaRPr>
                    </a:p>
                  </a:txBody>
                  <a:tcPr marL="0" marR="0" marT="239395" marB="0"/>
                </a:tc>
                <a:tc>
                  <a:txBody>
                    <a:bodyPr/>
                    <a:lstStyle/>
                    <a:p>
                      <a:pPr>
                        <a:lnSpc>
                          <a:spcPct val="100000"/>
                        </a:lnSpc>
                      </a:pPr>
                      <a:endParaRPr sz="2400">
                        <a:latin typeface="Times New Roman"/>
                        <a:cs typeface="Times New Roman"/>
                      </a:endParaRPr>
                    </a:p>
                  </a:txBody>
                  <a:tcPr marL="0" marR="0" marT="0" marB="0"/>
                </a:tc>
                <a:tc>
                  <a:txBody>
                    <a:bodyPr/>
                    <a:lstStyle/>
                    <a:p>
                      <a:pPr>
                        <a:lnSpc>
                          <a:spcPct val="100000"/>
                        </a:lnSpc>
                      </a:pPr>
                      <a:endParaRPr sz="2400">
                        <a:latin typeface="Times New Roman"/>
                        <a:cs typeface="Times New Roman"/>
                      </a:endParaRPr>
                    </a:p>
                  </a:txBody>
                  <a:tcPr marL="0" marR="0" marT="0" marB="0"/>
                </a:tc>
                <a:tc>
                  <a:txBody>
                    <a:bodyPr/>
                    <a:lstStyle/>
                    <a:p>
                      <a:pPr marL="380365">
                        <a:lnSpc>
                          <a:spcPts val="2820"/>
                        </a:lnSpc>
                        <a:spcBef>
                          <a:spcPts val="1885"/>
                        </a:spcBef>
                      </a:pPr>
                      <a:r>
                        <a:rPr sz="2400" dirty="0">
                          <a:latin typeface="Times New Roman"/>
                          <a:cs typeface="Times New Roman"/>
                        </a:rPr>
                        <a:t>x</a:t>
                      </a:r>
                      <a:endParaRPr sz="2400">
                        <a:latin typeface="Times New Roman"/>
                        <a:cs typeface="Times New Roman"/>
                      </a:endParaRPr>
                    </a:p>
                  </a:txBody>
                  <a:tcPr marL="0" marR="0" marT="239395" marB="0"/>
                </a:tc>
                <a:extLst>
                  <a:ext uri="{0D108BD9-81ED-4DB2-BD59-A6C34878D82A}">
                    <a16:rowId xmlns:a16="http://schemas.microsoft.com/office/drawing/2014/main" xmlns="" val="10001"/>
                  </a:ext>
                </a:extLst>
              </a:tr>
            </a:tbl>
          </a:graphicData>
        </a:graphic>
      </p:graphicFrame>
      <p:sp>
        <p:nvSpPr>
          <p:cNvPr id="6" name="object 6"/>
          <p:cNvSpPr/>
          <p:nvPr/>
        </p:nvSpPr>
        <p:spPr>
          <a:xfrm>
            <a:off x="762000" y="1219200"/>
            <a:ext cx="609600" cy="533400"/>
          </a:xfrm>
          <a:custGeom>
            <a:avLst/>
            <a:gdLst/>
            <a:ahLst/>
            <a:cxnLst/>
            <a:rect l="l" t="t" r="r" b="b"/>
            <a:pathLst>
              <a:path w="609600" h="533400">
                <a:moveTo>
                  <a:pt x="609600" y="0"/>
                </a:moveTo>
                <a:lnTo>
                  <a:pt x="0" y="533400"/>
                </a:lnTo>
              </a:path>
            </a:pathLst>
          </a:custGeom>
          <a:ln w="9344">
            <a:solidFill>
              <a:srgbClr val="000000"/>
            </a:solidFill>
          </a:ln>
        </p:spPr>
        <p:txBody>
          <a:bodyPr wrap="square" lIns="0" tIns="0" rIns="0" bIns="0" rtlCol="0"/>
          <a:lstStyle/>
          <a:p>
            <a:endParaRPr/>
          </a:p>
        </p:txBody>
      </p:sp>
      <p:sp>
        <p:nvSpPr>
          <p:cNvPr id="7" name="object 7"/>
          <p:cNvSpPr/>
          <p:nvPr/>
        </p:nvSpPr>
        <p:spPr>
          <a:xfrm>
            <a:off x="1447800" y="1219200"/>
            <a:ext cx="685800" cy="685800"/>
          </a:xfrm>
          <a:custGeom>
            <a:avLst/>
            <a:gdLst/>
            <a:ahLst/>
            <a:cxnLst/>
            <a:rect l="l" t="t" r="r" b="b"/>
            <a:pathLst>
              <a:path w="685800" h="685800">
                <a:moveTo>
                  <a:pt x="0" y="0"/>
                </a:moveTo>
                <a:lnTo>
                  <a:pt x="685800" y="685800"/>
                </a:lnTo>
              </a:path>
            </a:pathLst>
          </a:custGeom>
          <a:ln w="9344">
            <a:solidFill>
              <a:srgbClr val="000000"/>
            </a:solidFill>
          </a:ln>
        </p:spPr>
        <p:txBody>
          <a:bodyPr wrap="square" lIns="0" tIns="0" rIns="0" bIns="0" rtlCol="0"/>
          <a:lstStyle/>
          <a:p>
            <a:endParaRPr/>
          </a:p>
        </p:txBody>
      </p:sp>
      <p:sp>
        <p:nvSpPr>
          <p:cNvPr id="8" name="object 8"/>
          <p:cNvSpPr/>
          <p:nvPr/>
        </p:nvSpPr>
        <p:spPr>
          <a:xfrm>
            <a:off x="381000" y="2057400"/>
            <a:ext cx="914400" cy="609600"/>
          </a:xfrm>
          <a:custGeom>
            <a:avLst/>
            <a:gdLst/>
            <a:ahLst/>
            <a:cxnLst/>
            <a:rect l="l" t="t" r="r" b="b"/>
            <a:pathLst>
              <a:path w="914400" h="609600">
                <a:moveTo>
                  <a:pt x="381000" y="0"/>
                </a:moveTo>
                <a:lnTo>
                  <a:pt x="0" y="533400"/>
                </a:lnTo>
              </a:path>
              <a:path w="914400" h="609600">
                <a:moveTo>
                  <a:pt x="381000" y="0"/>
                </a:moveTo>
                <a:lnTo>
                  <a:pt x="914400" y="609600"/>
                </a:lnTo>
              </a:path>
            </a:pathLst>
          </a:custGeom>
          <a:ln w="9344">
            <a:solidFill>
              <a:srgbClr val="000000"/>
            </a:solidFill>
          </a:ln>
        </p:spPr>
        <p:txBody>
          <a:bodyPr wrap="square" lIns="0" tIns="0" rIns="0" bIns="0" rtlCol="0"/>
          <a:lstStyle/>
          <a:p>
            <a:endParaRPr/>
          </a:p>
        </p:txBody>
      </p:sp>
      <p:sp>
        <p:nvSpPr>
          <p:cNvPr id="9" name="object 9"/>
          <p:cNvSpPr/>
          <p:nvPr/>
        </p:nvSpPr>
        <p:spPr>
          <a:xfrm>
            <a:off x="1143000" y="2971800"/>
            <a:ext cx="914400" cy="609600"/>
          </a:xfrm>
          <a:custGeom>
            <a:avLst/>
            <a:gdLst/>
            <a:ahLst/>
            <a:cxnLst/>
            <a:rect l="l" t="t" r="r" b="b"/>
            <a:pathLst>
              <a:path w="914400" h="609600">
                <a:moveTo>
                  <a:pt x="304800" y="0"/>
                </a:moveTo>
                <a:lnTo>
                  <a:pt x="0" y="533400"/>
                </a:lnTo>
              </a:path>
              <a:path w="914400" h="609600">
                <a:moveTo>
                  <a:pt x="304800" y="0"/>
                </a:moveTo>
                <a:lnTo>
                  <a:pt x="914400" y="609600"/>
                </a:lnTo>
              </a:path>
            </a:pathLst>
          </a:custGeom>
          <a:ln w="9344">
            <a:solidFill>
              <a:srgbClr val="000000"/>
            </a:solidFill>
          </a:ln>
        </p:spPr>
        <p:txBody>
          <a:bodyPr wrap="square" lIns="0" tIns="0" rIns="0" bIns="0" rtlCol="0"/>
          <a:lstStyle/>
          <a:p>
            <a:endParaRPr/>
          </a:p>
        </p:txBody>
      </p:sp>
      <p:grpSp>
        <p:nvGrpSpPr>
          <p:cNvPr id="10" name="object 10"/>
          <p:cNvGrpSpPr/>
          <p:nvPr/>
        </p:nvGrpSpPr>
        <p:grpSpPr>
          <a:xfrm>
            <a:off x="1138555" y="3810000"/>
            <a:ext cx="8890" cy="609600"/>
            <a:chOff x="1138555" y="3810000"/>
            <a:chExt cx="8890" cy="609600"/>
          </a:xfrm>
        </p:grpSpPr>
        <p:sp>
          <p:nvSpPr>
            <p:cNvPr id="11" name="object 11"/>
            <p:cNvSpPr/>
            <p:nvPr/>
          </p:nvSpPr>
          <p:spPr>
            <a:xfrm>
              <a:off x="1143000" y="3810000"/>
              <a:ext cx="0" cy="567690"/>
            </a:xfrm>
            <a:custGeom>
              <a:avLst/>
              <a:gdLst/>
              <a:ahLst/>
              <a:cxnLst/>
              <a:rect l="l" t="t" r="r" b="b"/>
              <a:pathLst>
                <a:path h="567689">
                  <a:moveTo>
                    <a:pt x="0" y="0"/>
                  </a:moveTo>
                  <a:lnTo>
                    <a:pt x="0" y="38100"/>
                  </a:lnTo>
                </a:path>
                <a:path h="567689">
                  <a:moveTo>
                    <a:pt x="0" y="66039"/>
                  </a:moveTo>
                  <a:lnTo>
                    <a:pt x="0" y="104139"/>
                  </a:lnTo>
                </a:path>
                <a:path h="567689">
                  <a:moveTo>
                    <a:pt x="0" y="132080"/>
                  </a:moveTo>
                  <a:lnTo>
                    <a:pt x="0" y="170180"/>
                  </a:lnTo>
                </a:path>
                <a:path h="567689">
                  <a:moveTo>
                    <a:pt x="0" y="198119"/>
                  </a:moveTo>
                  <a:lnTo>
                    <a:pt x="0" y="236219"/>
                  </a:lnTo>
                </a:path>
                <a:path h="567689">
                  <a:moveTo>
                    <a:pt x="0" y="265430"/>
                  </a:moveTo>
                  <a:lnTo>
                    <a:pt x="0" y="302260"/>
                  </a:lnTo>
                </a:path>
                <a:path h="567689">
                  <a:moveTo>
                    <a:pt x="0" y="331469"/>
                  </a:moveTo>
                  <a:lnTo>
                    <a:pt x="0" y="368300"/>
                  </a:lnTo>
                </a:path>
                <a:path h="567689">
                  <a:moveTo>
                    <a:pt x="0" y="397510"/>
                  </a:moveTo>
                  <a:lnTo>
                    <a:pt x="0" y="435610"/>
                  </a:lnTo>
                </a:path>
                <a:path h="567689">
                  <a:moveTo>
                    <a:pt x="0" y="463550"/>
                  </a:moveTo>
                  <a:lnTo>
                    <a:pt x="0" y="501650"/>
                  </a:lnTo>
                </a:path>
                <a:path h="567689">
                  <a:moveTo>
                    <a:pt x="0" y="529589"/>
                  </a:moveTo>
                  <a:lnTo>
                    <a:pt x="0" y="567689"/>
                  </a:lnTo>
                </a:path>
              </a:pathLst>
            </a:custGeom>
            <a:ln w="8890">
              <a:solidFill>
                <a:srgbClr val="000000"/>
              </a:solidFill>
            </a:ln>
          </p:spPr>
          <p:txBody>
            <a:bodyPr wrap="square" lIns="0" tIns="0" rIns="0" bIns="0" rtlCol="0"/>
            <a:lstStyle/>
            <a:p>
              <a:endParaRPr/>
            </a:p>
          </p:txBody>
        </p:sp>
        <p:sp>
          <p:nvSpPr>
            <p:cNvPr id="12" name="object 12"/>
            <p:cNvSpPr/>
            <p:nvPr/>
          </p:nvSpPr>
          <p:spPr>
            <a:xfrm>
              <a:off x="1143000" y="4405630"/>
              <a:ext cx="0" cy="13970"/>
            </a:xfrm>
            <a:custGeom>
              <a:avLst/>
              <a:gdLst/>
              <a:ahLst/>
              <a:cxnLst/>
              <a:rect l="l" t="t" r="r" b="b"/>
              <a:pathLst>
                <a:path h="13970">
                  <a:moveTo>
                    <a:pt x="-4444" y="6985"/>
                  </a:moveTo>
                  <a:lnTo>
                    <a:pt x="4444" y="6985"/>
                  </a:lnTo>
                </a:path>
              </a:pathLst>
            </a:custGeom>
            <a:ln w="13969">
              <a:solidFill>
                <a:srgbClr val="000000"/>
              </a:solidFill>
            </a:ln>
          </p:spPr>
          <p:txBody>
            <a:bodyPr wrap="square" lIns="0" tIns="0" rIns="0" bIns="0" rtlCol="0"/>
            <a:lstStyle/>
            <a:p>
              <a:endParaRPr/>
            </a:p>
          </p:txBody>
        </p:sp>
      </p:grpSp>
      <p:sp>
        <p:nvSpPr>
          <p:cNvPr id="13" name="object 13"/>
          <p:cNvSpPr/>
          <p:nvPr/>
        </p:nvSpPr>
        <p:spPr>
          <a:xfrm>
            <a:off x="4419600" y="1219200"/>
            <a:ext cx="533400" cy="609600"/>
          </a:xfrm>
          <a:custGeom>
            <a:avLst/>
            <a:gdLst/>
            <a:ahLst/>
            <a:cxnLst/>
            <a:rect l="l" t="t" r="r" b="b"/>
            <a:pathLst>
              <a:path w="533400" h="609600">
                <a:moveTo>
                  <a:pt x="533400" y="0"/>
                </a:moveTo>
                <a:lnTo>
                  <a:pt x="0" y="609600"/>
                </a:lnTo>
              </a:path>
            </a:pathLst>
          </a:custGeom>
          <a:ln w="9344">
            <a:solidFill>
              <a:srgbClr val="000000"/>
            </a:solidFill>
          </a:ln>
        </p:spPr>
        <p:txBody>
          <a:bodyPr wrap="square" lIns="0" tIns="0" rIns="0" bIns="0" rtlCol="0"/>
          <a:lstStyle/>
          <a:p>
            <a:endParaRPr/>
          </a:p>
        </p:txBody>
      </p:sp>
      <p:sp>
        <p:nvSpPr>
          <p:cNvPr id="14" name="object 14"/>
          <p:cNvSpPr/>
          <p:nvPr/>
        </p:nvSpPr>
        <p:spPr>
          <a:xfrm>
            <a:off x="5029200" y="1219200"/>
            <a:ext cx="533400" cy="609600"/>
          </a:xfrm>
          <a:custGeom>
            <a:avLst/>
            <a:gdLst/>
            <a:ahLst/>
            <a:cxnLst/>
            <a:rect l="l" t="t" r="r" b="b"/>
            <a:pathLst>
              <a:path w="533400" h="609600">
                <a:moveTo>
                  <a:pt x="0" y="0"/>
                </a:moveTo>
                <a:lnTo>
                  <a:pt x="533400" y="609600"/>
                </a:lnTo>
              </a:path>
            </a:pathLst>
          </a:custGeom>
          <a:ln w="9344">
            <a:solidFill>
              <a:srgbClr val="000000"/>
            </a:solidFill>
          </a:ln>
        </p:spPr>
        <p:txBody>
          <a:bodyPr wrap="square" lIns="0" tIns="0" rIns="0" bIns="0" rtlCol="0"/>
          <a:lstStyle/>
          <a:p>
            <a:endParaRPr/>
          </a:p>
        </p:txBody>
      </p:sp>
      <p:sp>
        <p:nvSpPr>
          <p:cNvPr id="15" name="object 15"/>
          <p:cNvSpPr/>
          <p:nvPr/>
        </p:nvSpPr>
        <p:spPr>
          <a:xfrm>
            <a:off x="4191000" y="1981200"/>
            <a:ext cx="228600" cy="685800"/>
          </a:xfrm>
          <a:custGeom>
            <a:avLst/>
            <a:gdLst/>
            <a:ahLst/>
            <a:cxnLst/>
            <a:rect l="l" t="t" r="r" b="b"/>
            <a:pathLst>
              <a:path w="228600" h="685800">
                <a:moveTo>
                  <a:pt x="228600" y="0"/>
                </a:moveTo>
                <a:lnTo>
                  <a:pt x="0" y="685800"/>
                </a:lnTo>
              </a:path>
            </a:pathLst>
          </a:custGeom>
          <a:ln w="9344">
            <a:solidFill>
              <a:srgbClr val="000000"/>
            </a:solidFill>
          </a:ln>
        </p:spPr>
        <p:txBody>
          <a:bodyPr wrap="square" lIns="0" tIns="0" rIns="0" bIns="0" rtlCol="0"/>
          <a:lstStyle/>
          <a:p>
            <a:endParaRPr/>
          </a:p>
        </p:txBody>
      </p:sp>
      <p:sp>
        <p:nvSpPr>
          <p:cNvPr id="16" name="object 16"/>
          <p:cNvSpPr/>
          <p:nvPr/>
        </p:nvSpPr>
        <p:spPr>
          <a:xfrm>
            <a:off x="4495800" y="2057400"/>
            <a:ext cx="533400" cy="609600"/>
          </a:xfrm>
          <a:custGeom>
            <a:avLst/>
            <a:gdLst/>
            <a:ahLst/>
            <a:cxnLst/>
            <a:rect l="l" t="t" r="r" b="b"/>
            <a:pathLst>
              <a:path w="533400" h="609600">
                <a:moveTo>
                  <a:pt x="0" y="0"/>
                </a:moveTo>
                <a:lnTo>
                  <a:pt x="533400" y="609600"/>
                </a:lnTo>
              </a:path>
            </a:pathLst>
          </a:custGeom>
          <a:ln w="9344">
            <a:solidFill>
              <a:srgbClr val="000000"/>
            </a:solidFill>
          </a:ln>
        </p:spPr>
        <p:txBody>
          <a:bodyPr wrap="square" lIns="0" tIns="0" rIns="0" bIns="0" rtlCol="0"/>
          <a:lstStyle/>
          <a:p>
            <a:endParaRPr/>
          </a:p>
        </p:txBody>
      </p:sp>
      <p:grpSp>
        <p:nvGrpSpPr>
          <p:cNvPr id="17" name="object 17"/>
          <p:cNvGrpSpPr/>
          <p:nvPr/>
        </p:nvGrpSpPr>
        <p:grpSpPr>
          <a:xfrm>
            <a:off x="4719954" y="3810000"/>
            <a:ext cx="8890" cy="609600"/>
            <a:chOff x="4719954" y="3810000"/>
            <a:chExt cx="8890" cy="609600"/>
          </a:xfrm>
        </p:grpSpPr>
        <p:sp>
          <p:nvSpPr>
            <p:cNvPr id="18" name="object 18"/>
            <p:cNvSpPr/>
            <p:nvPr/>
          </p:nvSpPr>
          <p:spPr>
            <a:xfrm>
              <a:off x="4724399" y="3810000"/>
              <a:ext cx="0" cy="567690"/>
            </a:xfrm>
            <a:custGeom>
              <a:avLst/>
              <a:gdLst/>
              <a:ahLst/>
              <a:cxnLst/>
              <a:rect l="l" t="t" r="r" b="b"/>
              <a:pathLst>
                <a:path h="567689">
                  <a:moveTo>
                    <a:pt x="0" y="0"/>
                  </a:moveTo>
                  <a:lnTo>
                    <a:pt x="0" y="38100"/>
                  </a:lnTo>
                </a:path>
                <a:path h="567689">
                  <a:moveTo>
                    <a:pt x="0" y="66039"/>
                  </a:moveTo>
                  <a:lnTo>
                    <a:pt x="0" y="104139"/>
                  </a:lnTo>
                </a:path>
                <a:path h="567689">
                  <a:moveTo>
                    <a:pt x="0" y="132080"/>
                  </a:moveTo>
                  <a:lnTo>
                    <a:pt x="0" y="170180"/>
                  </a:lnTo>
                </a:path>
                <a:path h="567689">
                  <a:moveTo>
                    <a:pt x="0" y="198119"/>
                  </a:moveTo>
                  <a:lnTo>
                    <a:pt x="0" y="236219"/>
                  </a:lnTo>
                </a:path>
                <a:path h="567689">
                  <a:moveTo>
                    <a:pt x="0" y="265430"/>
                  </a:moveTo>
                  <a:lnTo>
                    <a:pt x="0" y="302260"/>
                  </a:lnTo>
                </a:path>
                <a:path h="567689">
                  <a:moveTo>
                    <a:pt x="0" y="331469"/>
                  </a:moveTo>
                  <a:lnTo>
                    <a:pt x="0" y="368300"/>
                  </a:lnTo>
                </a:path>
                <a:path h="567689">
                  <a:moveTo>
                    <a:pt x="0" y="397510"/>
                  </a:moveTo>
                  <a:lnTo>
                    <a:pt x="0" y="435610"/>
                  </a:lnTo>
                </a:path>
                <a:path h="567689">
                  <a:moveTo>
                    <a:pt x="0" y="463550"/>
                  </a:moveTo>
                  <a:lnTo>
                    <a:pt x="0" y="501650"/>
                  </a:lnTo>
                </a:path>
                <a:path h="567689">
                  <a:moveTo>
                    <a:pt x="0" y="529589"/>
                  </a:moveTo>
                  <a:lnTo>
                    <a:pt x="0" y="567689"/>
                  </a:lnTo>
                </a:path>
              </a:pathLst>
            </a:custGeom>
            <a:ln w="8890">
              <a:solidFill>
                <a:srgbClr val="000000"/>
              </a:solidFill>
            </a:ln>
          </p:spPr>
          <p:txBody>
            <a:bodyPr wrap="square" lIns="0" tIns="0" rIns="0" bIns="0" rtlCol="0"/>
            <a:lstStyle/>
            <a:p>
              <a:endParaRPr/>
            </a:p>
          </p:txBody>
        </p:sp>
        <p:sp>
          <p:nvSpPr>
            <p:cNvPr id="19" name="object 19"/>
            <p:cNvSpPr/>
            <p:nvPr/>
          </p:nvSpPr>
          <p:spPr>
            <a:xfrm>
              <a:off x="4724399" y="4405630"/>
              <a:ext cx="0" cy="13970"/>
            </a:xfrm>
            <a:custGeom>
              <a:avLst/>
              <a:gdLst/>
              <a:ahLst/>
              <a:cxnLst/>
              <a:rect l="l" t="t" r="r" b="b"/>
              <a:pathLst>
                <a:path h="13970">
                  <a:moveTo>
                    <a:pt x="-4445" y="6985"/>
                  </a:moveTo>
                  <a:lnTo>
                    <a:pt x="4445" y="6985"/>
                  </a:lnTo>
                </a:path>
              </a:pathLst>
            </a:custGeom>
            <a:ln w="13969">
              <a:solidFill>
                <a:srgbClr val="000000"/>
              </a:solidFill>
            </a:ln>
          </p:spPr>
          <p:txBody>
            <a:bodyPr wrap="square" lIns="0" tIns="0" rIns="0" bIns="0" rtlCol="0"/>
            <a:lstStyle/>
            <a:p>
              <a:endParaRPr/>
            </a:p>
          </p:txBody>
        </p:sp>
      </p:grpSp>
      <p:sp>
        <p:nvSpPr>
          <p:cNvPr id="20" name="object 20"/>
          <p:cNvSpPr/>
          <p:nvPr/>
        </p:nvSpPr>
        <p:spPr>
          <a:xfrm>
            <a:off x="7162800" y="1143000"/>
            <a:ext cx="1143000" cy="685800"/>
          </a:xfrm>
          <a:custGeom>
            <a:avLst/>
            <a:gdLst/>
            <a:ahLst/>
            <a:cxnLst/>
            <a:rect l="l" t="t" r="r" b="b"/>
            <a:pathLst>
              <a:path w="1143000" h="685800">
                <a:moveTo>
                  <a:pt x="533400" y="0"/>
                </a:moveTo>
                <a:lnTo>
                  <a:pt x="0" y="685800"/>
                </a:lnTo>
              </a:path>
              <a:path w="1143000" h="685800">
                <a:moveTo>
                  <a:pt x="533400" y="0"/>
                </a:moveTo>
                <a:lnTo>
                  <a:pt x="1143000" y="685800"/>
                </a:lnTo>
              </a:path>
            </a:pathLst>
          </a:custGeom>
          <a:ln w="9344">
            <a:solidFill>
              <a:srgbClr val="000000"/>
            </a:solidFill>
          </a:ln>
        </p:spPr>
        <p:txBody>
          <a:bodyPr wrap="square" lIns="0" tIns="0" rIns="0" bIns="0" rtlCol="0"/>
          <a:lstStyle/>
          <a:p>
            <a:endParaRPr/>
          </a:p>
        </p:txBody>
      </p:sp>
      <p:sp>
        <p:nvSpPr>
          <p:cNvPr id="21" name="object 21"/>
          <p:cNvSpPr/>
          <p:nvPr/>
        </p:nvSpPr>
        <p:spPr>
          <a:xfrm>
            <a:off x="6781800" y="2057400"/>
            <a:ext cx="685800" cy="609600"/>
          </a:xfrm>
          <a:custGeom>
            <a:avLst/>
            <a:gdLst/>
            <a:ahLst/>
            <a:cxnLst/>
            <a:rect l="l" t="t" r="r" b="b"/>
            <a:pathLst>
              <a:path w="685800" h="609600">
                <a:moveTo>
                  <a:pt x="381000" y="0"/>
                </a:moveTo>
                <a:lnTo>
                  <a:pt x="0" y="609600"/>
                </a:lnTo>
              </a:path>
              <a:path w="685800" h="609600">
                <a:moveTo>
                  <a:pt x="381000" y="0"/>
                </a:moveTo>
                <a:lnTo>
                  <a:pt x="685800" y="609600"/>
                </a:lnTo>
              </a:path>
            </a:pathLst>
          </a:custGeom>
          <a:ln w="9344">
            <a:solidFill>
              <a:srgbClr val="000000"/>
            </a:solidFill>
          </a:ln>
        </p:spPr>
        <p:txBody>
          <a:bodyPr wrap="square" lIns="0" tIns="0" rIns="0" bIns="0" rtlCol="0"/>
          <a:lstStyle/>
          <a:p>
            <a:endParaRPr/>
          </a:p>
        </p:txBody>
      </p:sp>
      <p:sp>
        <p:nvSpPr>
          <p:cNvPr id="22" name="object 22"/>
          <p:cNvSpPr/>
          <p:nvPr/>
        </p:nvSpPr>
        <p:spPr>
          <a:xfrm>
            <a:off x="8077200" y="2057400"/>
            <a:ext cx="228600" cy="609600"/>
          </a:xfrm>
          <a:custGeom>
            <a:avLst/>
            <a:gdLst/>
            <a:ahLst/>
            <a:cxnLst/>
            <a:rect l="l" t="t" r="r" b="b"/>
            <a:pathLst>
              <a:path w="228600" h="609600">
                <a:moveTo>
                  <a:pt x="228600" y="0"/>
                </a:moveTo>
                <a:lnTo>
                  <a:pt x="0" y="609600"/>
                </a:lnTo>
              </a:path>
            </a:pathLst>
          </a:custGeom>
          <a:ln w="9344">
            <a:solidFill>
              <a:srgbClr val="000000"/>
            </a:solidFill>
          </a:ln>
        </p:spPr>
        <p:txBody>
          <a:bodyPr wrap="square" lIns="0" tIns="0" rIns="0" bIns="0" rtlCol="0"/>
          <a:lstStyle/>
          <a:p>
            <a:endParaRPr/>
          </a:p>
        </p:txBody>
      </p:sp>
      <p:sp>
        <p:nvSpPr>
          <p:cNvPr id="23" name="object 23"/>
          <p:cNvSpPr/>
          <p:nvPr/>
        </p:nvSpPr>
        <p:spPr>
          <a:xfrm>
            <a:off x="8382000" y="2057400"/>
            <a:ext cx="304800" cy="609600"/>
          </a:xfrm>
          <a:custGeom>
            <a:avLst/>
            <a:gdLst/>
            <a:ahLst/>
            <a:cxnLst/>
            <a:rect l="l" t="t" r="r" b="b"/>
            <a:pathLst>
              <a:path w="304800" h="609600">
                <a:moveTo>
                  <a:pt x="0" y="0"/>
                </a:moveTo>
                <a:lnTo>
                  <a:pt x="304800" y="609600"/>
                </a:lnTo>
              </a:path>
            </a:pathLst>
          </a:custGeom>
          <a:ln w="9344">
            <a:solidFill>
              <a:srgbClr val="000000"/>
            </a:solidFill>
          </a:ln>
        </p:spPr>
        <p:txBody>
          <a:bodyPr wrap="square" lIns="0" tIns="0" rIns="0" bIns="0" rtlCol="0"/>
          <a:lstStyle/>
          <a:p>
            <a:endParaRPr/>
          </a:p>
        </p:txBody>
      </p:sp>
      <p:grpSp>
        <p:nvGrpSpPr>
          <p:cNvPr id="24" name="object 24"/>
          <p:cNvGrpSpPr/>
          <p:nvPr/>
        </p:nvGrpSpPr>
        <p:grpSpPr>
          <a:xfrm>
            <a:off x="7615555" y="2971800"/>
            <a:ext cx="8890" cy="609600"/>
            <a:chOff x="7615555" y="2971800"/>
            <a:chExt cx="8890" cy="609600"/>
          </a:xfrm>
        </p:grpSpPr>
        <p:sp>
          <p:nvSpPr>
            <p:cNvPr id="25" name="object 25"/>
            <p:cNvSpPr/>
            <p:nvPr/>
          </p:nvSpPr>
          <p:spPr>
            <a:xfrm>
              <a:off x="7620000" y="2971800"/>
              <a:ext cx="0" cy="567690"/>
            </a:xfrm>
            <a:custGeom>
              <a:avLst/>
              <a:gdLst/>
              <a:ahLst/>
              <a:cxnLst/>
              <a:rect l="l" t="t" r="r" b="b"/>
              <a:pathLst>
                <a:path h="567689">
                  <a:moveTo>
                    <a:pt x="0" y="0"/>
                  </a:moveTo>
                  <a:lnTo>
                    <a:pt x="0" y="38100"/>
                  </a:lnTo>
                </a:path>
                <a:path h="567689">
                  <a:moveTo>
                    <a:pt x="0" y="66039"/>
                  </a:moveTo>
                  <a:lnTo>
                    <a:pt x="0" y="104139"/>
                  </a:lnTo>
                </a:path>
                <a:path h="567689">
                  <a:moveTo>
                    <a:pt x="0" y="132079"/>
                  </a:moveTo>
                  <a:lnTo>
                    <a:pt x="0" y="170179"/>
                  </a:lnTo>
                </a:path>
                <a:path h="567689">
                  <a:moveTo>
                    <a:pt x="0" y="198120"/>
                  </a:moveTo>
                  <a:lnTo>
                    <a:pt x="0" y="236220"/>
                  </a:lnTo>
                </a:path>
                <a:path h="567689">
                  <a:moveTo>
                    <a:pt x="0" y="265429"/>
                  </a:moveTo>
                  <a:lnTo>
                    <a:pt x="0" y="302260"/>
                  </a:lnTo>
                </a:path>
                <a:path h="567689">
                  <a:moveTo>
                    <a:pt x="0" y="331470"/>
                  </a:moveTo>
                  <a:lnTo>
                    <a:pt x="0" y="369570"/>
                  </a:lnTo>
                </a:path>
                <a:path h="567689">
                  <a:moveTo>
                    <a:pt x="0" y="397510"/>
                  </a:moveTo>
                  <a:lnTo>
                    <a:pt x="0" y="435610"/>
                  </a:lnTo>
                </a:path>
                <a:path h="567689">
                  <a:moveTo>
                    <a:pt x="0" y="463550"/>
                  </a:moveTo>
                  <a:lnTo>
                    <a:pt x="0" y="501650"/>
                  </a:lnTo>
                </a:path>
                <a:path h="567689">
                  <a:moveTo>
                    <a:pt x="0" y="529589"/>
                  </a:moveTo>
                  <a:lnTo>
                    <a:pt x="0" y="567689"/>
                  </a:lnTo>
                </a:path>
              </a:pathLst>
            </a:custGeom>
            <a:ln w="8890">
              <a:solidFill>
                <a:srgbClr val="000000"/>
              </a:solidFill>
            </a:ln>
          </p:spPr>
          <p:txBody>
            <a:bodyPr wrap="square" lIns="0" tIns="0" rIns="0" bIns="0" rtlCol="0"/>
            <a:lstStyle/>
            <a:p>
              <a:endParaRPr/>
            </a:p>
          </p:txBody>
        </p:sp>
        <p:sp>
          <p:nvSpPr>
            <p:cNvPr id="26" name="object 26"/>
            <p:cNvSpPr/>
            <p:nvPr/>
          </p:nvSpPr>
          <p:spPr>
            <a:xfrm>
              <a:off x="7620000" y="3567430"/>
              <a:ext cx="0" cy="13970"/>
            </a:xfrm>
            <a:custGeom>
              <a:avLst/>
              <a:gdLst/>
              <a:ahLst/>
              <a:cxnLst/>
              <a:rect l="l" t="t" r="r" b="b"/>
              <a:pathLst>
                <a:path h="13970">
                  <a:moveTo>
                    <a:pt x="-4445" y="6985"/>
                  </a:moveTo>
                  <a:lnTo>
                    <a:pt x="4445" y="6985"/>
                  </a:lnTo>
                </a:path>
              </a:pathLst>
            </a:custGeom>
            <a:ln w="13970">
              <a:solidFill>
                <a:srgbClr val="000000"/>
              </a:solidFill>
            </a:ln>
          </p:spPr>
          <p:txBody>
            <a:bodyPr wrap="square" lIns="0" tIns="0" rIns="0" bIns="0" rtlCol="0"/>
            <a:lstStyle/>
            <a:p>
              <a:endParaRPr/>
            </a:p>
          </p:txBody>
        </p:sp>
      </p:grpSp>
      <p:grpSp>
        <p:nvGrpSpPr>
          <p:cNvPr id="27" name="object 27"/>
          <p:cNvGrpSpPr/>
          <p:nvPr/>
        </p:nvGrpSpPr>
        <p:grpSpPr>
          <a:xfrm>
            <a:off x="2509927" y="2662327"/>
            <a:ext cx="2143125" cy="923925"/>
            <a:chOff x="2509927" y="2662327"/>
            <a:chExt cx="2143125" cy="923925"/>
          </a:xfrm>
        </p:grpSpPr>
        <p:sp>
          <p:nvSpPr>
            <p:cNvPr id="28" name="object 28"/>
            <p:cNvSpPr/>
            <p:nvPr/>
          </p:nvSpPr>
          <p:spPr>
            <a:xfrm>
              <a:off x="3733799" y="2971799"/>
              <a:ext cx="914400" cy="609600"/>
            </a:xfrm>
            <a:custGeom>
              <a:avLst/>
              <a:gdLst/>
              <a:ahLst/>
              <a:cxnLst/>
              <a:rect l="l" t="t" r="r" b="b"/>
              <a:pathLst>
                <a:path w="914400" h="609600">
                  <a:moveTo>
                    <a:pt x="381000" y="0"/>
                  </a:moveTo>
                  <a:lnTo>
                    <a:pt x="0" y="609600"/>
                  </a:lnTo>
                </a:path>
                <a:path w="914400" h="609600">
                  <a:moveTo>
                    <a:pt x="381000" y="0"/>
                  </a:moveTo>
                  <a:lnTo>
                    <a:pt x="914400" y="609600"/>
                  </a:lnTo>
                </a:path>
              </a:pathLst>
            </a:custGeom>
            <a:ln w="9344">
              <a:solidFill>
                <a:srgbClr val="000000"/>
              </a:solidFill>
            </a:ln>
          </p:spPr>
          <p:txBody>
            <a:bodyPr wrap="square" lIns="0" tIns="0" rIns="0" bIns="0" rtlCol="0"/>
            <a:lstStyle/>
            <a:p>
              <a:endParaRPr/>
            </a:p>
          </p:txBody>
        </p:sp>
        <p:sp>
          <p:nvSpPr>
            <p:cNvPr id="29" name="object 29"/>
            <p:cNvSpPr/>
            <p:nvPr/>
          </p:nvSpPr>
          <p:spPr>
            <a:xfrm>
              <a:off x="2514599" y="2666999"/>
              <a:ext cx="1295400" cy="381000"/>
            </a:xfrm>
            <a:custGeom>
              <a:avLst/>
              <a:gdLst/>
              <a:ahLst/>
              <a:cxnLst/>
              <a:rect l="l" t="t" r="r" b="b"/>
              <a:pathLst>
                <a:path w="1295400" h="381000">
                  <a:moveTo>
                    <a:pt x="971550" y="0"/>
                  </a:moveTo>
                  <a:lnTo>
                    <a:pt x="971550" y="95250"/>
                  </a:lnTo>
                  <a:lnTo>
                    <a:pt x="0" y="95250"/>
                  </a:lnTo>
                  <a:lnTo>
                    <a:pt x="0" y="285750"/>
                  </a:lnTo>
                  <a:lnTo>
                    <a:pt x="971550" y="285750"/>
                  </a:lnTo>
                  <a:lnTo>
                    <a:pt x="971550" y="381000"/>
                  </a:lnTo>
                  <a:lnTo>
                    <a:pt x="1295400" y="190500"/>
                  </a:lnTo>
                  <a:lnTo>
                    <a:pt x="971550" y="0"/>
                  </a:lnTo>
                  <a:close/>
                </a:path>
              </a:pathLst>
            </a:custGeom>
            <a:solidFill>
              <a:srgbClr val="BADFE2"/>
            </a:solidFill>
          </p:spPr>
          <p:txBody>
            <a:bodyPr wrap="square" lIns="0" tIns="0" rIns="0" bIns="0" rtlCol="0"/>
            <a:lstStyle/>
            <a:p>
              <a:endParaRPr/>
            </a:p>
          </p:txBody>
        </p:sp>
        <p:sp>
          <p:nvSpPr>
            <p:cNvPr id="30" name="object 30"/>
            <p:cNvSpPr/>
            <p:nvPr/>
          </p:nvSpPr>
          <p:spPr>
            <a:xfrm>
              <a:off x="2514599" y="2666999"/>
              <a:ext cx="1295400" cy="381000"/>
            </a:xfrm>
            <a:custGeom>
              <a:avLst/>
              <a:gdLst/>
              <a:ahLst/>
              <a:cxnLst/>
              <a:rect l="l" t="t" r="r" b="b"/>
              <a:pathLst>
                <a:path w="1295400" h="381000">
                  <a:moveTo>
                    <a:pt x="0" y="95250"/>
                  </a:moveTo>
                  <a:lnTo>
                    <a:pt x="971550" y="95250"/>
                  </a:lnTo>
                  <a:lnTo>
                    <a:pt x="971550" y="0"/>
                  </a:lnTo>
                  <a:lnTo>
                    <a:pt x="1295400" y="190500"/>
                  </a:lnTo>
                  <a:lnTo>
                    <a:pt x="971550" y="381000"/>
                  </a:lnTo>
                  <a:lnTo>
                    <a:pt x="971550" y="285750"/>
                  </a:lnTo>
                  <a:lnTo>
                    <a:pt x="0" y="285750"/>
                  </a:lnTo>
                  <a:lnTo>
                    <a:pt x="0" y="95250"/>
                  </a:lnTo>
                  <a:close/>
                </a:path>
                <a:path w="1295400" h="381000">
                  <a:moveTo>
                    <a:pt x="0" y="0"/>
                  </a:moveTo>
                  <a:lnTo>
                    <a:pt x="0" y="0"/>
                  </a:lnTo>
                </a:path>
                <a:path w="1295400" h="381000">
                  <a:moveTo>
                    <a:pt x="1295400" y="381000"/>
                  </a:moveTo>
                  <a:lnTo>
                    <a:pt x="1295400" y="381000"/>
                  </a:lnTo>
                </a:path>
              </a:pathLst>
            </a:custGeom>
            <a:ln w="9344">
              <a:solidFill>
                <a:srgbClr val="000000"/>
              </a:solidFill>
            </a:ln>
          </p:spPr>
          <p:txBody>
            <a:bodyPr wrap="square" lIns="0" tIns="0" rIns="0" bIns="0" rtlCol="0"/>
            <a:lstStyle/>
            <a:p>
              <a:endParaRPr/>
            </a:p>
          </p:txBody>
        </p:sp>
      </p:grpSp>
      <p:grpSp>
        <p:nvGrpSpPr>
          <p:cNvPr id="31" name="object 31"/>
          <p:cNvGrpSpPr/>
          <p:nvPr/>
        </p:nvGrpSpPr>
        <p:grpSpPr>
          <a:xfrm>
            <a:off x="5557927" y="2662327"/>
            <a:ext cx="1000125" cy="390525"/>
            <a:chOff x="5557927" y="2662327"/>
            <a:chExt cx="1000125" cy="390525"/>
          </a:xfrm>
        </p:grpSpPr>
        <p:sp>
          <p:nvSpPr>
            <p:cNvPr id="32" name="object 32"/>
            <p:cNvSpPr/>
            <p:nvPr/>
          </p:nvSpPr>
          <p:spPr>
            <a:xfrm>
              <a:off x="5562600" y="2666999"/>
              <a:ext cx="990600" cy="381000"/>
            </a:xfrm>
            <a:custGeom>
              <a:avLst/>
              <a:gdLst/>
              <a:ahLst/>
              <a:cxnLst/>
              <a:rect l="l" t="t" r="r" b="b"/>
              <a:pathLst>
                <a:path w="990600" h="381000">
                  <a:moveTo>
                    <a:pt x="742950" y="0"/>
                  </a:moveTo>
                  <a:lnTo>
                    <a:pt x="742950" y="95250"/>
                  </a:lnTo>
                  <a:lnTo>
                    <a:pt x="0" y="95250"/>
                  </a:lnTo>
                  <a:lnTo>
                    <a:pt x="0" y="285750"/>
                  </a:lnTo>
                  <a:lnTo>
                    <a:pt x="742950" y="285750"/>
                  </a:lnTo>
                  <a:lnTo>
                    <a:pt x="742950" y="381000"/>
                  </a:lnTo>
                  <a:lnTo>
                    <a:pt x="990600" y="190500"/>
                  </a:lnTo>
                  <a:lnTo>
                    <a:pt x="742950" y="0"/>
                  </a:lnTo>
                  <a:close/>
                </a:path>
              </a:pathLst>
            </a:custGeom>
            <a:solidFill>
              <a:srgbClr val="BADFE2"/>
            </a:solidFill>
          </p:spPr>
          <p:txBody>
            <a:bodyPr wrap="square" lIns="0" tIns="0" rIns="0" bIns="0" rtlCol="0"/>
            <a:lstStyle/>
            <a:p>
              <a:endParaRPr/>
            </a:p>
          </p:txBody>
        </p:sp>
        <p:sp>
          <p:nvSpPr>
            <p:cNvPr id="33" name="object 33"/>
            <p:cNvSpPr/>
            <p:nvPr/>
          </p:nvSpPr>
          <p:spPr>
            <a:xfrm>
              <a:off x="5562600" y="2666999"/>
              <a:ext cx="990600" cy="381000"/>
            </a:xfrm>
            <a:custGeom>
              <a:avLst/>
              <a:gdLst/>
              <a:ahLst/>
              <a:cxnLst/>
              <a:rect l="l" t="t" r="r" b="b"/>
              <a:pathLst>
                <a:path w="990600" h="381000">
                  <a:moveTo>
                    <a:pt x="0" y="95250"/>
                  </a:moveTo>
                  <a:lnTo>
                    <a:pt x="742950" y="95250"/>
                  </a:lnTo>
                  <a:lnTo>
                    <a:pt x="742950" y="0"/>
                  </a:lnTo>
                  <a:lnTo>
                    <a:pt x="990600" y="190500"/>
                  </a:lnTo>
                  <a:lnTo>
                    <a:pt x="742950" y="381000"/>
                  </a:lnTo>
                  <a:lnTo>
                    <a:pt x="742950" y="285750"/>
                  </a:lnTo>
                  <a:lnTo>
                    <a:pt x="0" y="285750"/>
                  </a:lnTo>
                  <a:lnTo>
                    <a:pt x="0" y="95250"/>
                  </a:lnTo>
                  <a:close/>
                </a:path>
                <a:path w="990600" h="381000">
                  <a:moveTo>
                    <a:pt x="0" y="0"/>
                  </a:moveTo>
                  <a:lnTo>
                    <a:pt x="0" y="0"/>
                  </a:lnTo>
                </a:path>
                <a:path w="990600" h="381000">
                  <a:moveTo>
                    <a:pt x="990600" y="381000"/>
                  </a:moveTo>
                  <a:lnTo>
                    <a:pt x="990600" y="381000"/>
                  </a:lnTo>
                </a:path>
              </a:pathLst>
            </a:custGeom>
            <a:ln w="9344">
              <a:solidFill>
                <a:srgbClr val="000000"/>
              </a:solidFill>
            </a:ln>
          </p:spPr>
          <p:txBody>
            <a:bodyPr wrap="square" lIns="0" tIns="0" rIns="0" bIns="0" rtlCol="0"/>
            <a:lstStyle/>
            <a:p>
              <a:endParaRPr/>
            </a:p>
          </p:txBody>
        </p:sp>
      </p:grpSp>
      <p:sp>
        <p:nvSpPr>
          <p:cNvPr id="34" name="object 34"/>
          <p:cNvSpPr txBox="1"/>
          <p:nvPr/>
        </p:nvSpPr>
        <p:spPr>
          <a:xfrm>
            <a:off x="2717800" y="2396490"/>
            <a:ext cx="3488690" cy="391160"/>
          </a:xfrm>
          <a:prstGeom prst="rect">
            <a:avLst/>
          </a:prstGeom>
        </p:spPr>
        <p:txBody>
          <a:bodyPr vert="horz" wrap="square" lIns="0" tIns="12700" rIns="0" bIns="0" rtlCol="0">
            <a:spAutoFit/>
          </a:bodyPr>
          <a:lstStyle/>
          <a:p>
            <a:pPr marL="38100">
              <a:lnSpc>
                <a:spcPct val="100000"/>
              </a:lnSpc>
              <a:spcBef>
                <a:spcPts val="100"/>
              </a:spcBef>
              <a:tabLst>
                <a:tab pos="1313815" algn="l"/>
                <a:tab pos="2201545" algn="l"/>
                <a:tab pos="3077845" algn="l"/>
              </a:tabLst>
            </a:pPr>
            <a:r>
              <a:rPr sz="2400" b="1" spc="-5" dirty="0">
                <a:latin typeface="Arial"/>
                <a:cs typeface="Arial"/>
              </a:rPr>
              <a:t>RR	</a:t>
            </a:r>
            <a:r>
              <a:rPr sz="3600" baseline="-38194" dirty="0">
                <a:latin typeface="Times New Roman"/>
                <a:cs typeface="Times New Roman"/>
              </a:rPr>
              <a:t>B	</a:t>
            </a:r>
            <a:r>
              <a:rPr sz="3600" spc="-7" baseline="-38194" dirty="0">
                <a:latin typeface="Times New Roman"/>
                <a:cs typeface="Times New Roman"/>
              </a:rPr>
              <a:t>CR	</a:t>
            </a:r>
            <a:r>
              <a:rPr sz="2400" b="1" spc="-5" dirty="0">
                <a:latin typeface="Arial"/>
                <a:cs typeface="Arial"/>
              </a:rPr>
              <a:t>LL</a:t>
            </a:r>
            <a:endParaRPr sz="2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33019"/>
            <a:ext cx="8640445" cy="1122680"/>
          </a:xfrm>
          <a:prstGeom prst="rect">
            <a:avLst/>
          </a:prstGeom>
        </p:spPr>
        <p:txBody>
          <a:bodyPr vert="horz" wrap="square" lIns="0" tIns="12700" rIns="0" bIns="0" rtlCol="0">
            <a:spAutoFit/>
          </a:bodyPr>
          <a:lstStyle/>
          <a:p>
            <a:pPr marL="279400" marR="5080" indent="-266700">
              <a:lnSpc>
                <a:spcPct val="100000"/>
              </a:lnSpc>
              <a:spcBef>
                <a:spcPts val="100"/>
              </a:spcBef>
            </a:pPr>
            <a:r>
              <a:rPr spc="-5" dirty="0"/>
              <a:t>RL</a:t>
            </a:r>
            <a:r>
              <a:rPr spc="-10" dirty="0"/>
              <a:t> </a:t>
            </a:r>
            <a:r>
              <a:rPr spc="-5" dirty="0"/>
              <a:t>Rotation-This</a:t>
            </a:r>
            <a:r>
              <a:rPr dirty="0"/>
              <a:t> rotation</a:t>
            </a:r>
            <a:r>
              <a:rPr spc="5" dirty="0"/>
              <a:t> </a:t>
            </a:r>
            <a:r>
              <a:rPr dirty="0"/>
              <a:t>occurs</a:t>
            </a:r>
            <a:r>
              <a:rPr spc="-10" dirty="0"/>
              <a:t> </a:t>
            </a:r>
            <a:r>
              <a:rPr spc="-5" dirty="0"/>
              <a:t>when</a:t>
            </a:r>
            <a:r>
              <a:rPr spc="5" dirty="0"/>
              <a:t> </a:t>
            </a:r>
            <a:r>
              <a:rPr dirty="0"/>
              <a:t>the new </a:t>
            </a:r>
            <a:r>
              <a:rPr spc="-5" dirty="0"/>
              <a:t>node </a:t>
            </a:r>
            <a:r>
              <a:rPr dirty="0"/>
              <a:t>is</a:t>
            </a:r>
            <a:r>
              <a:rPr spc="5" dirty="0"/>
              <a:t> </a:t>
            </a:r>
            <a:r>
              <a:rPr dirty="0"/>
              <a:t>inserted in </a:t>
            </a:r>
            <a:r>
              <a:rPr spc="-5" dirty="0"/>
              <a:t>left </a:t>
            </a:r>
            <a:r>
              <a:rPr spc="-585" dirty="0"/>
              <a:t> </a:t>
            </a:r>
            <a:r>
              <a:rPr spc="-5" dirty="0"/>
              <a:t>subtree</a:t>
            </a:r>
            <a:r>
              <a:rPr dirty="0"/>
              <a:t> of</a:t>
            </a:r>
            <a:r>
              <a:rPr spc="-5" dirty="0"/>
              <a:t> </a:t>
            </a:r>
            <a:r>
              <a:rPr dirty="0"/>
              <a:t>right </a:t>
            </a:r>
            <a:r>
              <a:rPr spc="-5" dirty="0"/>
              <a:t>subtree</a:t>
            </a:r>
            <a:r>
              <a:rPr dirty="0"/>
              <a:t> of</a:t>
            </a:r>
            <a:r>
              <a:rPr spc="5" dirty="0"/>
              <a:t> </a:t>
            </a:r>
            <a:r>
              <a:rPr spc="-10" dirty="0"/>
              <a:t>A.</a:t>
            </a:r>
            <a:r>
              <a:rPr spc="-5" dirty="0"/>
              <a:t> </a:t>
            </a:r>
            <a:r>
              <a:rPr dirty="0"/>
              <a:t>It’s</a:t>
            </a:r>
            <a:r>
              <a:rPr spc="-5" dirty="0"/>
              <a:t> </a:t>
            </a:r>
            <a:r>
              <a:rPr dirty="0"/>
              <a:t>a </a:t>
            </a:r>
            <a:r>
              <a:rPr spc="-5" dirty="0"/>
              <a:t>combination</a:t>
            </a:r>
            <a:r>
              <a:rPr spc="5" dirty="0"/>
              <a:t> </a:t>
            </a:r>
            <a:r>
              <a:rPr dirty="0"/>
              <a:t>of</a:t>
            </a:r>
            <a:r>
              <a:rPr spc="-5" dirty="0"/>
              <a:t> LL</a:t>
            </a:r>
            <a:r>
              <a:rPr dirty="0"/>
              <a:t> </a:t>
            </a:r>
            <a:r>
              <a:rPr spc="-5" dirty="0"/>
              <a:t>followed</a:t>
            </a:r>
            <a:r>
              <a:rPr spc="5" dirty="0"/>
              <a:t> </a:t>
            </a:r>
            <a:r>
              <a:rPr dirty="0"/>
              <a:t>by </a:t>
            </a:r>
            <a:r>
              <a:rPr spc="5" dirty="0"/>
              <a:t> </a:t>
            </a:r>
            <a:r>
              <a:rPr spc="-10" dirty="0"/>
              <a:t>RR</a:t>
            </a:r>
          </a:p>
        </p:txBody>
      </p:sp>
      <p:sp>
        <p:nvSpPr>
          <p:cNvPr id="3" name="object 3"/>
          <p:cNvSpPr txBox="1"/>
          <p:nvPr/>
        </p:nvSpPr>
        <p:spPr>
          <a:xfrm>
            <a:off x="1374139" y="3023870"/>
            <a:ext cx="229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C</a:t>
            </a:r>
            <a:endParaRPr sz="2400">
              <a:latin typeface="Times New Roman"/>
              <a:cs typeface="Times New Roman"/>
            </a:endParaRPr>
          </a:p>
        </p:txBody>
      </p:sp>
      <p:sp>
        <p:nvSpPr>
          <p:cNvPr id="4" name="object 4"/>
          <p:cNvSpPr txBox="1"/>
          <p:nvPr/>
        </p:nvSpPr>
        <p:spPr>
          <a:xfrm>
            <a:off x="2844088" y="3023870"/>
            <a:ext cx="317500" cy="391160"/>
          </a:xfrm>
          <a:prstGeom prst="rect">
            <a:avLst/>
          </a:prstGeom>
        </p:spPr>
        <p:txBody>
          <a:bodyPr vert="horz" wrap="square" lIns="0" tIns="12700" rIns="0" bIns="0" rtlCol="0">
            <a:spAutoFit/>
          </a:bodyPr>
          <a:lstStyle/>
          <a:p>
            <a:pPr marL="38100">
              <a:lnSpc>
                <a:spcPct val="100000"/>
              </a:lnSpc>
              <a:spcBef>
                <a:spcPts val="100"/>
              </a:spcBef>
            </a:pPr>
            <a:r>
              <a:rPr sz="2400" spc="-140" dirty="0">
                <a:latin typeface="Times New Roman"/>
                <a:cs typeface="Times New Roman"/>
              </a:rPr>
              <a:t>T</a:t>
            </a:r>
            <a:r>
              <a:rPr sz="2100" spc="-209" baseline="-23809" dirty="0">
                <a:latin typeface="Times New Roman"/>
                <a:cs typeface="Times New Roman"/>
              </a:rPr>
              <a:t>4</a:t>
            </a:r>
            <a:endParaRPr sz="2100" baseline="-23809">
              <a:latin typeface="Times New Roman"/>
              <a:cs typeface="Times New Roman"/>
            </a:endParaRPr>
          </a:p>
        </p:txBody>
      </p:sp>
      <p:sp>
        <p:nvSpPr>
          <p:cNvPr id="5" name="object 5"/>
          <p:cNvSpPr txBox="1"/>
          <p:nvPr/>
        </p:nvSpPr>
        <p:spPr>
          <a:xfrm>
            <a:off x="4152900" y="3023870"/>
            <a:ext cx="314325" cy="391160"/>
          </a:xfrm>
          <a:prstGeom prst="rect">
            <a:avLst/>
          </a:prstGeom>
        </p:spPr>
        <p:txBody>
          <a:bodyPr vert="horz" wrap="square" lIns="0" tIns="12700" rIns="0" bIns="0" rtlCol="0">
            <a:spAutoFit/>
          </a:bodyPr>
          <a:lstStyle/>
          <a:p>
            <a:pPr marL="38100">
              <a:lnSpc>
                <a:spcPct val="100000"/>
              </a:lnSpc>
              <a:spcBef>
                <a:spcPts val="100"/>
              </a:spcBef>
            </a:pPr>
            <a:r>
              <a:rPr sz="2400" spc="-150" dirty="0">
                <a:latin typeface="Times New Roman"/>
                <a:cs typeface="Times New Roman"/>
              </a:rPr>
              <a:t>T</a:t>
            </a:r>
            <a:r>
              <a:rPr sz="2100" spc="-225" baseline="-23809" dirty="0">
                <a:latin typeface="Times New Roman"/>
                <a:cs typeface="Times New Roman"/>
              </a:rPr>
              <a:t>1</a:t>
            </a:r>
            <a:endParaRPr sz="2100" baseline="-23809">
              <a:latin typeface="Times New Roman"/>
              <a:cs typeface="Times New Roman"/>
            </a:endParaRPr>
          </a:p>
        </p:txBody>
      </p:sp>
      <p:sp>
        <p:nvSpPr>
          <p:cNvPr id="6" name="object 6"/>
          <p:cNvSpPr txBox="1"/>
          <p:nvPr/>
        </p:nvSpPr>
        <p:spPr>
          <a:xfrm>
            <a:off x="5521960" y="3023870"/>
            <a:ext cx="884555" cy="391160"/>
          </a:xfrm>
          <a:prstGeom prst="rect">
            <a:avLst/>
          </a:prstGeom>
        </p:spPr>
        <p:txBody>
          <a:bodyPr vert="horz" wrap="square" lIns="0" tIns="12700" rIns="0" bIns="0" rtlCol="0">
            <a:spAutoFit/>
          </a:bodyPr>
          <a:lstStyle/>
          <a:p>
            <a:pPr marL="50800">
              <a:lnSpc>
                <a:spcPct val="100000"/>
              </a:lnSpc>
              <a:spcBef>
                <a:spcPts val="100"/>
              </a:spcBef>
              <a:tabLst>
                <a:tab pos="594995" algn="l"/>
              </a:tabLst>
            </a:pPr>
            <a:r>
              <a:rPr sz="2400" spc="-145" dirty="0">
                <a:latin typeface="Times New Roman"/>
                <a:cs typeface="Times New Roman"/>
              </a:rPr>
              <a:t>T</a:t>
            </a:r>
            <a:r>
              <a:rPr sz="2100" spc="-217" baseline="-23809" dirty="0">
                <a:latin typeface="Times New Roman"/>
                <a:cs typeface="Times New Roman"/>
              </a:rPr>
              <a:t>2	</a:t>
            </a:r>
            <a:r>
              <a:rPr sz="2400" spc="-150" dirty="0">
                <a:latin typeface="Times New Roman"/>
                <a:cs typeface="Times New Roman"/>
              </a:rPr>
              <a:t>T</a:t>
            </a:r>
            <a:r>
              <a:rPr sz="2100" spc="-225" baseline="-23809" dirty="0">
                <a:latin typeface="Times New Roman"/>
                <a:cs typeface="Times New Roman"/>
              </a:rPr>
              <a:t>3</a:t>
            </a:r>
            <a:endParaRPr sz="2100" baseline="-23809">
              <a:latin typeface="Times New Roman"/>
              <a:cs typeface="Times New Roman"/>
            </a:endParaRPr>
          </a:p>
        </p:txBody>
      </p:sp>
      <p:sp>
        <p:nvSpPr>
          <p:cNvPr id="7" name="object 7"/>
          <p:cNvSpPr txBox="1"/>
          <p:nvPr/>
        </p:nvSpPr>
        <p:spPr>
          <a:xfrm>
            <a:off x="7080250" y="3023870"/>
            <a:ext cx="315595" cy="391160"/>
          </a:xfrm>
          <a:prstGeom prst="rect">
            <a:avLst/>
          </a:prstGeom>
        </p:spPr>
        <p:txBody>
          <a:bodyPr vert="horz" wrap="square" lIns="0" tIns="12700" rIns="0" bIns="0" rtlCol="0">
            <a:spAutoFit/>
          </a:bodyPr>
          <a:lstStyle/>
          <a:p>
            <a:pPr marL="38100">
              <a:lnSpc>
                <a:spcPct val="100000"/>
              </a:lnSpc>
              <a:spcBef>
                <a:spcPts val="100"/>
              </a:spcBef>
            </a:pPr>
            <a:r>
              <a:rPr sz="2400" spc="-145" dirty="0">
                <a:latin typeface="Times New Roman"/>
                <a:cs typeface="Times New Roman"/>
              </a:rPr>
              <a:t>T</a:t>
            </a:r>
            <a:r>
              <a:rPr sz="2100" spc="-217" baseline="-23809" dirty="0">
                <a:latin typeface="Times New Roman"/>
                <a:cs typeface="Times New Roman"/>
              </a:rPr>
              <a:t>4</a:t>
            </a:r>
            <a:endParaRPr sz="2100" baseline="-23809">
              <a:latin typeface="Times New Roman"/>
              <a:cs typeface="Times New Roman"/>
            </a:endParaRPr>
          </a:p>
        </p:txBody>
      </p:sp>
      <p:sp>
        <p:nvSpPr>
          <p:cNvPr id="8" name="object 8"/>
          <p:cNvSpPr txBox="1"/>
          <p:nvPr/>
        </p:nvSpPr>
        <p:spPr>
          <a:xfrm>
            <a:off x="662940" y="3957320"/>
            <a:ext cx="315595" cy="391160"/>
          </a:xfrm>
          <a:prstGeom prst="rect">
            <a:avLst/>
          </a:prstGeom>
        </p:spPr>
        <p:txBody>
          <a:bodyPr vert="horz" wrap="square" lIns="0" tIns="12700" rIns="0" bIns="0" rtlCol="0">
            <a:spAutoFit/>
          </a:bodyPr>
          <a:lstStyle/>
          <a:p>
            <a:pPr marL="38100">
              <a:lnSpc>
                <a:spcPct val="100000"/>
              </a:lnSpc>
              <a:spcBef>
                <a:spcPts val="100"/>
              </a:spcBef>
            </a:pPr>
            <a:r>
              <a:rPr sz="2400" spc="-145" dirty="0">
                <a:latin typeface="Times New Roman"/>
                <a:cs typeface="Times New Roman"/>
              </a:rPr>
              <a:t>T</a:t>
            </a:r>
            <a:r>
              <a:rPr sz="2100" spc="-217" baseline="-23809" dirty="0">
                <a:latin typeface="Times New Roman"/>
                <a:cs typeface="Times New Roman"/>
              </a:rPr>
              <a:t>2</a:t>
            </a:r>
            <a:endParaRPr sz="2100" baseline="-23809">
              <a:latin typeface="Times New Roman"/>
              <a:cs typeface="Times New Roman"/>
            </a:endParaRPr>
          </a:p>
        </p:txBody>
      </p:sp>
      <p:sp>
        <p:nvSpPr>
          <p:cNvPr id="9" name="object 9"/>
          <p:cNvSpPr txBox="1"/>
          <p:nvPr/>
        </p:nvSpPr>
        <p:spPr>
          <a:xfrm>
            <a:off x="1891995" y="3957320"/>
            <a:ext cx="316230" cy="391160"/>
          </a:xfrm>
          <a:prstGeom prst="rect">
            <a:avLst/>
          </a:prstGeom>
        </p:spPr>
        <p:txBody>
          <a:bodyPr vert="horz" wrap="square" lIns="0" tIns="12700" rIns="0" bIns="0" rtlCol="0">
            <a:spAutoFit/>
          </a:bodyPr>
          <a:lstStyle/>
          <a:p>
            <a:pPr marL="38100">
              <a:lnSpc>
                <a:spcPct val="100000"/>
              </a:lnSpc>
              <a:spcBef>
                <a:spcPts val="100"/>
              </a:spcBef>
            </a:pPr>
            <a:r>
              <a:rPr sz="2400" spc="-145" dirty="0">
                <a:latin typeface="Times New Roman"/>
                <a:cs typeface="Times New Roman"/>
              </a:rPr>
              <a:t>T</a:t>
            </a:r>
            <a:r>
              <a:rPr sz="2100" spc="-217" baseline="-23809" dirty="0">
                <a:latin typeface="Times New Roman"/>
                <a:cs typeface="Times New Roman"/>
              </a:rPr>
              <a:t>3</a:t>
            </a:r>
            <a:endParaRPr sz="2100" baseline="-23809">
              <a:latin typeface="Times New Roman"/>
              <a:cs typeface="Times New Roman"/>
            </a:endParaRPr>
          </a:p>
        </p:txBody>
      </p:sp>
      <p:sp>
        <p:nvSpPr>
          <p:cNvPr id="10" name="object 10"/>
          <p:cNvSpPr txBox="1"/>
          <p:nvPr/>
        </p:nvSpPr>
        <p:spPr>
          <a:xfrm>
            <a:off x="5358130" y="3957320"/>
            <a:ext cx="71818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N</a:t>
            </a:r>
            <a:r>
              <a:rPr sz="2400" spc="-10" dirty="0">
                <a:latin typeface="Times New Roman"/>
                <a:cs typeface="Times New Roman"/>
              </a:rPr>
              <a:t>E</a:t>
            </a:r>
            <a:r>
              <a:rPr sz="2400" dirty="0">
                <a:latin typeface="Times New Roman"/>
                <a:cs typeface="Times New Roman"/>
              </a:rPr>
              <a:t>W</a:t>
            </a:r>
            <a:endParaRPr sz="2400">
              <a:latin typeface="Times New Roman"/>
              <a:cs typeface="Times New Roman"/>
            </a:endParaRPr>
          </a:p>
        </p:txBody>
      </p:sp>
      <p:sp>
        <p:nvSpPr>
          <p:cNvPr id="11" name="object 11"/>
          <p:cNvSpPr txBox="1"/>
          <p:nvPr/>
        </p:nvSpPr>
        <p:spPr>
          <a:xfrm>
            <a:off x="535940" y="4890770"/>
            <a:ext cx="71818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N</a:t>
            </a:r>
            <a:r>
              <a:rPr sz="2400" spc="-10" dirty="0">
                <a:latin typeface="Times New Roman"/>
                <a:cs typeface="Times New Roman"/>
              </a:rPr>
              <a:t>E</a:t>
            </a:r>
            <a:r>
              <a:rPr sz="2400" dirty="0">
                <a:latin typeface="Times New Roman"/>
                <a:cs typeface="Times New Roman"/>
              </a:rPr>
              <a:t>W</a:t>
            </a:r>
            <a:endParaRPr sz="2400">
              <a:latin typeface="Times New Roman"/>
              <a:cs typeface="Times New Roman"/>
            </a:endParaRPr>
          </a:p>
        </p:txBody>
      </p:sp>
      <p:sp>
        <p:nvSpPr>
          <p:cNvPr id="12" name="object 12"/>
          <p:cNvSpPr/>
          <p:nvPr/>
        </p:nvSpPr>
        <p:spPr>
          <a:xfrm>
            <a:off x="838200" y="1219200"/>
            <a:ext cx="1295400" cy="609600"/>
          </a:xfrm>
          <a:custGeom>
            <a:avLst/>
            <a:gdLst/>
            <a:ahLst/>
            <a:cxnLst/>
            <a:rect l="l" t="t" r="r" b="b"/>
            <a:pathLst>
              <a:path w="1295400" h="609600">
                <a:moveTo>
                  <a:pt x="609600" y="0"/>
                </a:moveTo>
                <a:lnTo>
                  <a:pt x="0" y="533400"/>
                </a:lnTo>
              </a:path>
              <a:path w="1295400" h="609600">
                <a:moveTo>
                  <a:pt x="609600" y="0"/>
                </a:moveTo>
                <a:lnTo>
                  <a:pt x="1295400" y="609600"/>
                </a:lnTo>
              </a:path>
            </a:pathLst>
          </a:custGeom>
          <a:ln w="9344">
            <a:solidFill>
              <a:srgbClr val="000000"/>
            </a:solidFill>
          </a:ln>
        </p:spPr>
        <p:txBody>
          <a:bodyPr wrap="square" lIns="0" tIns="0" rIns="0" bIns="0" rtlCol="0"/>
          <a:lstStyle/>
          <a:p>
            <a:endParaRPr/>
          </a:p>
        </p:txBody>
      </p:sp>
      <p:sp>
        <p:nvSpPr>
          <p:cNvPr id="13" name="object 13"/>
          <p:cNvSpPr/>
          <p:nvPr/>
        </p:nvSpPr>
        <p:spPr>
          <a:xfrm>
            <a:off x="1600200" y="2057400"/>
            <a:ext cx="1295400" cy="685800"/>
          </a:xfrm>
          <a:custGeom>
            <a:avLst/>
            <a:gdLst/>
            <a:ahLst/>
            <a:cxnLst/>
            <a:rect l="l" t="t" r="r" b="b"/>
            <a:pathLst>
              <a:path w="1295400" h="685800">
                <a:moveTo>
                  <a:pt x="609600" y="0"/>
                </a:moveTo>
                <a:lnTo>
                  <a:pt x="0" y="609600"/>
                </a:lnTo>
              </a:path>
              <a:path w="1295400" h="685800">
                <a:moveTo>
                  <a:pt x="609600" y="0"/>
                </a:moveTo>
                <a:lnTo>
                  <a:pt x="1295400" y="685800"/>
                </a:lnTo>
              </a:path>
            </a:pathLst>
          </a:custGeom>
          <a:ln w="9344">
            <a:solidFill>
              <a:srgbClr val="000000"/>
            </a:solidFill>
          </a:ln>
        </p:spPr>
        <p:txBody>
          <a:bodyPr wrap="square" lIns="0" tIns="0" rIns="0" bIns="0" rtlCol="0"/>
          <a:lstStyle/>
          <a:p>
            <a:endParaRPr/>
          </a:p>
        </p:txBody>
      </p:sp>
      <p:sp>
        <p:nvSpPr>
          <p:cNvPr id="14" name="object 14"/>
          <p:cNvSpPr/>
          <p:nvPr/>
        </p:nvSpPr>
        <p:spPr>
          <a:xfrm>
            <a:off x="990600" y="2895600"/>
            <a:ext cx="990600" cy="609600"/>
          </a:xfrm>
          <a:custGeom>
            <a:avLst/>
            <a:gdLst/>
            <a:ahLst/>
            <a:cxnLst/>
            <a:rect l="l" t="t" r="r" b="b"/>
            <a:pathLst>
              <a:path w="990600" h="609600">
                <a:moveTo>
                  <a:pt x="533400" y="0"/>
                </a:moveTo>
                <a:lnTo>
                  <a:pt x="990600" y="609600"/>
                </a:lnTo>
              </a:path>
              <a:path w="990600" h="609600">
                <a:moveTo>
                  <a:pt x="533400" y="76200"/>
                </a:moveTo>
                <a:lnTo>
                  <a:pt x="0" y="609600"/>
                </a:lnTo>
              </a:path>
            </a:pathLst>
          </a:custGeom>
          <a:ln w="9344">
            <a:solidFill>
              <a:srgbClr val="000000"/>
            </a:solidFill>
          </a:ln>
        </p:spPr>
        <p:txBody>
          <a:bodyPr wrap="square" lIns="0" tIns="0" rIns="0" bIns="0" rtlCol="0"/>
          <a:lstStyle/>
          <a:p>
            <a:endParaRPr/>
          </a:p>
        </p:txBody>
      </p:sp>
      <p:grpSp>
        <p:nvGrpSpPr>
          <p:cNvPr id="15" name="object 15"/>
          <p:cNvGrpSpPr/>
          <p:nvPr/>
        </p:nvGrpSpPr>
        <p:grpSpPr>
          <a:xfrm>
            <a:off x="909955" y="3810000"/>
            <a:ext cx="8890" cy="533400"/>
            <a:chOff x="909955" y="3810000"/>
            <a:chExt cx="8890" cy="533400"/>
          </a:xfrm>
        </p:grpSpPr>
        <p:sp>
          <p:nvSpPr>
            <p:cNvPr id="16" name="object 16"/>
            <p:cNvSpPr/>
            <p:nvPr/>
          </p:nvSpPr>
          <p:spPr>
            <a:xfrm>
              <a:off x="914400" y="3810000"/>
              <a:ext cx="0" cy="501650"/>
            </a:xfrm>
            <a:custGeom>
              <a:avLst/>
              <a:gdLst/>
              <a:ahLst/>
              <a:cxnLst/>
              <a:rect l="l" t="t" r="r" b="b"/>
              <a:pathLst>
                <a:path h="501650">
                  <a:moveTo>
                    <a:pt x="0" y="0"/>
                  </a:moveTo>
                  <a:lnTo>
                    <a:pt x="0" y="38100"/>
                  </a:lnTo>
                </a:path>
                <a:path h="501650">
                  <a:moveTo>
                    <a:pt x="0" y="66039"/>
                  </a:moveTo>
                  <a:lnTo>
                    <a:pt x="0" y="104139"/>
                  </a:lnTo>
                </a:path>
                <a:path h="501650">
                  <a:moveTo>
                    <a:pt x="0" y="132080"/>
                  </a:moveTo>
                  <a:lnTo>
                    <a:pt x="0" y="170180"/>
                  </a:lnTo>
                </a:path>
                <a:path h="501650">
                  <a:moveTo>
                    <a:pt x="0" y="198119"/>
                  </a:moveTo>
                  <a:lnTo>
                    <a:pt x="0" y="236219"/>
                  </a:lnTo>
                </a:path>
                <a:path h="501650">
                  <a:moveTo>
                    <a:pt x="0" y="265430"/>
                  </a:moveTo>
                  <a:lnTo>
                    <a:pt x="0" y="302260"/>
                  </a:lnTo>
                </a:path>
                <a:path h="501650">
                  <a:moveTo>
                    <a:pt x="0" y="331469"/>
                  </a:moveTo>
                  <a:lnTo>
                    <a:pt x="0" y="368300"/>
                  </a:lnTo>
                </a:path>
                <a:path h="501650">
                  <a:moveTo>
                    <a:pt x="0" y="397510"/>
                  </a:moveTo>
                  <a:lnTo>
                    <a:pt x="0" y="435610"/>
                  </a:lnTo>
                </a:path>
                <a:path h="501650">
                  <a:moveTo>
                    <a:pt x="0" y="463550"/>
                  </a:moveTo>
                  <a:lnTo>
                    <a:pt x="0" y="501650"/>
                  </a:lnTo>
                </a:path>
              </a:pathLst>
            </a:custGeom>
            <a:ln w="8890">
              <a:solidFill>
                <a:srgbClr val="000000"/>
              </a:solidFill>
            </a:ln>
          </p:spPr>
          <p:txBody>
            <a:bodyPr wrap="square" lIns="0" tIns="0" rIns="0" bIns="0" rtlCol="0"/>
            <a:lstStyle/>
            <a:p>
              <a:endParaRPr/>
            </a:p>
          </p:txBody>
        </p:sp>
        <p:sp>
          <p:nvSpPr>
            <p:cNvPr id="17" name="object 17"/>
            <p:cNvSpPr/>
            <p:nvPr/>
          </p:nvSpPr>
          <p:spPr>
            <a:xfrm>
              <a:off x="914400" y="4339590"/>
              <a:ext cx="0" cy="3810"/>
            </a:xfrm>
            <a:custGeom>
              <a:avLst/>
              <a:gdLst/>
              <a:ahLst/>
              <a:cxnLst/>
              <a:rect l="l" t="t" r="r" b="b"/>
              <a:pathLst>
                <a:path h="3810">
                  <a:moveTo>
                    <a:pt x="-4444" y="1905"/>
                  </a:moveTo>
                  <a:lnTo>
                    <a:pt x="4444" y="1905"/>
                  </a:lnTo>
                </a:path>
              </a:pathLst>
            </a:custGeom>
            <a:ln w="3810">
              <a:solidFill>
                <a:srgbClr val="000000"/>
              </a:solidFill>
            </a:ln>
          </p:spPr>
          <p:txBody>
            <a:bodyPr wrap="square" lIns="0" tIns="0" rIns="0" bIns="0" rtlCol="0"/>
            <a:lstStyle/>
            <a:p>
              <a:endParaRPr/>
            </a:p>
          </p:txBody>
        </p:sp>
      </p:grpSp>
      <p:sp>
        <p:nvSpPr>
          <p:cNvPr id="18" name="object 18"/>
          <p:cNvSpPr/>
          <p:nvPr/>
        </p:nvSpPr>
        <p:spPr>
          <a:xfrm>
            <a:off x="5181600" y="1219200"/>
            <a:ext cx="1600200" cy="609600"/>
          </a:xfrm>
          <a:custGeom>
            <a:avLst/>
            <a:gdLst/>
            <a:ahLst/>
            <a:cxnLst/>
            <a:rect l="l" t="t" r="r" b="b"/>
            <a:pathLst>
              <a:path w="1600200" h="609600">
                <a:moveTo>
                  <a:pt x="609600" y="0"/>
                </a:moveTo>
                <a:lnTo>
                  <a:pt x="0" y="609600"/>
                </a:lnTo>
              </a:path>
              <a:path w="1600200" h="609600">
                <a:moveTo>
                  <a:pt x="609600" y="0"/>
                </a:moveTo>
                <a:lnTo>
                  <a:pt x="1600200" y="609600"/>
                </a:lnTo>
              </a:path>
            </a:pathLst>
          </a:custGeom>
          <a:ln w="9344">
            <a:solidFill>
              <a:srgbClr val="000000"/>
            </a:solidFill>
          </a:ln>
        </p:spPr>
        <p:txBody>
          <a:bodyPr wrap="square" lIns="0" tIns="0" rIns="0" bIns="0" rtlCol="0"/>
          <a:lstStyle/>
          <a:p>
            <a:endParaRPr/>
          </a:p>
        </p:txBody>
      </p:sp>
      <p:sp>
        <p:nvSpPr>
          <p:cNvPr id="19" name="object 19"/>
          <p:cNvSpPr/>
          <p:nvPr/>
        </p:nvSpPr>
        <p:spPr>
          <a:xfrm>
            <a:off x="4572000" y="1981200"/>
            <a:ext cx="1143000" cy="685800"/>
          </a:xfrm>
          <a:custGeom>
            <a:avLst/>
            <a:gdLst/>
            <a:ahLst/>
            <a:cxnLst/>
            <a:rect l="l" t="t" r="r" b="b"/>
            <a:pathLst>
              <a:path w="1143000" h="685800">
                <a:moveTo>
                  <a:pt x="533400" y="0"/>
                </a:moveTo>
                <a:lnTo>
                  <a:pt x="0" y="609600"/>
                </a:lnTo>
              </a:path>
              <a:path w="1143000" h="685800">
                <a:moveTo>
                  <a:pt x="533400" y="76200"/>
                </a:moveTo>
                <a:lnTo>
                  <a:pt x="1143000" y="685800"/>
                </a:lnTo>
              </a:path>
            </a:pathLst>
          </a:custGeom>
          <a:ln w="9344">
            <a:solidFill>
              <a:srgbClr val="000000"/>
            </a:solidFill>
          </a:ln>
        </p:spPr>
        <p:txBody>
          <a:bodyPr wrap="square" lIns="0" tIns="0" rIns="0" bIns="0" rtlCol="0"/>
          <a:lstStyle/>
          <a:p>
            <a:endParaRPr/>
          </a:p>
        </p:txBody>
      </p:sp>
      <p:sp>
        <p:nvSpPr>
          <p:cNvPr id="20" name="object 20"/>
          <p:cNvSpPr/>
          <p:nvPr/>
        </p:nvSpPr>
        <p:spPr>
          <a:xfrm>
            <a:off x="6400800" y="2057400"/>
            <a:ext cx="990600" cy="609600"/>
          </a:xfrm>
          <a:custGeom>
            <a:avLst/>
            <a:gdLst/>
            <a:ahLst/>
            <a:cxnLst/>
            <a:rect l="l" t="t" r="r" b="b"/>
            <a:pathLst>
              <a:path w="990600" h="609600">
                <a:moveTo>
                  <a:pt x="533400" y="0"/>
                </a:moveTo>
                <a:lnTo>
                  <a:pt x="0" y="609600"/>
                </a:lnTo>
              </a:path>
              <a:path w="990600" h="609600">
                <a:moveTo>
                  <a:pt x="533400" y="0"/>
                </a:moveTo>
                <a:lnTo>
                  <a:pt x="990600" y="609600"/>
                </a:lnTo>
              </a:path>
            </a:pathLst>
          </a:custGeom>
          <a:ln w="9344">
            <a:solidFill>
              <a:srgbClr val="000000"/>
            </a:solidFill>
          </a:ln>
        </p:spPr>
        <p:txBody>
          <a:bodyPr wrap="square" lIns="0" tIns="0" rIns="0" bIns="0" rtlCol="0"/>
          <a:lstStyle/>
          <a:p>
            <a:endParaRPr/>
          </a:p>
        </p:txBody>
      </p:sp>
      <p:grpSp>
        <p:nvGrpSpPr>
          <p:cNvPr id="21" name="object 21"/>
          <p:cNvGrpSpPr/>
          <p:nvPr/>
        </p:nvGrpSpPr>
        <p:grpSpPr>
          <a:xfrm>
            <a:off x="5939154" y="2971800"/>
            <a:ext cx="8890" cy="533400"/>
            <a:chOff x="5939154" y="2971800"/>
            <a:chExt cx="8890" cy="533400"/>
          </a:xfrm>
        </p:grpSpPr>
        <p:sp>
          <p:nvSpPr>
            <p:cNvPr id="22" name="object 22"/>
            <p:cNvSpPr/>
            <p:nvPr/>
          </p:nvSpPr>
          <p:spPr>
            <a:xfrm>
              <a:off x="5943599" y="2971800"/>
              <a:ext cx="0" cy="501650"/>
            </a:xfrm>
            <a:custGeom>
              <a:avLst/>
              <a:gdLst/>
              <a:ahLst/>
              <a:cxnLst/>
              <a:rect l="l" t="t" r="r" b="b"/>
              <a:pathLst>
                <a:path h="501650">
                  <a:moveTo>
                    <a:pt x="0" y="0"/>
                  </a:moveTo>
                  <a:lnTo>
                    <a:pt x="0" y="38100"/>
                  </a:lnTo>
                </a:path>
                <a:path h="501650">
                  <a:moveTo>
                    <a:pt x="0" y="66039"/>
                  </a:moveTo>
                  <a:lnTo>
                    <a:pt x="0" y="104139"/>
                  </a:lnTo>
                </a:path>
                <a:path h="501650">
                  <a:moveTo>
                    <a:pt x="0" y="132079"/>
                  </a:moveTo>
                  <a:lnTo>
                    <a:pt x="0" y="170179"/>
                  </a:lnTo>
                </a:path>
                <a:path h="501650">
                  <a:moveTo>
                    <a:pt x="0" y="198120"/>
                  </a:moveTo>
                  <a:lnTo>
                    <a:pt x="0" y="236220"/>
                  </a:lnTo>
                </a:path>
                <a:path h="501650">
                  <a:moveTo>
                    <a:pt x="0" y="265429"/>
                  </a:moveTo>
                  <a:lnTo>
                    <a:pt x="0" y="302260"/>
                  </a:lnTo>
                </a:path>
                <a:path h="501650">
                  <a:moveTo>
                    <a:pt x="0" y="331470"/>
                  </a:moveTo>
                  <a:lnTo>
                    <a:pt x="0" y="369570"/>
                  </a:lnTo>
                </a:path>
                <a:path h="501650">
                  <a:moveTo>
                    <a:pt x="0" y="397510"/>
                  </a:moveTo>
                  <a:lnTo>
                    <a:pt x="0" y="435610"/>
                  </a:lnTo>
                </a:path>
                <a:path h="501650">
                  <a:moveTo>
                    <a:pt x="0" y="463550"/>
                  </a:moveTo>
                  <a:lnTo>
                    <a:pt x="0" y="501650"/>
                  </a:lnTo>
                </a:path>
              </a:pathLst>
            </a:custGeom>
            <a:ln w="8890">
              <a:solidFill>
                <a:srgbClr val="000000"/>
              </a:solidFill>
            </a:ln>
          </p:spPr>
          <p:txBody>
            <a:bodyPr wrap="square" lIns="0" tIns="0" rIns="0" bIns="0" rtlCol="0"/>
            <a:lstStyle/>
            <a:p>
              <a:endParaRPr/>
            </a:p>
          </p:txBody>
        </p:sp>
        <p:sp>
          <p:nvSpPr>
            <p:cNvPr id="23" name="object 23"/>
            <p:cNvSpPr/>
            <p:nvPr/>
          </p:nvSpPr>
          <p:spPr>
            <a:xfrm>
              <a:off x="5943599" y="3501390"/>
              <a:ext cx="0" cy="3810"/>
            </a:xfrm>
            <a:custGeom>
              <a:avLst/>
              <a:gdLst/>
              <a:ahLst/>
              <a:cxnLst/>
              <a:rect l="l" t="t" r="r" b="b"/>
              <a:pathLst>
                <a:path h="3810">
                  <a:moveTo>
                    <a:pt x="-4445" y="1905"/>
                  </a:moveTo>
                  <a:lnTo>
                    <a:pt x="4445" y="1905"/>
                  </a:lnTo>
                </a:path>
              </a:pathLst>
            </a:custGeom>
            <a:ln w="3810">
              <a:solidFill>
                <a:srgbClr val="000000"/>
              </a:solidFill>
            </a:ln>
          </p:spPr>
          <p:txBody>
            <a:bodyPr wrap="square" lIns="0" tIns="0" rIns="0" bIns="0" rtlCol="0"/>
            <a:lstStyle/>
            <a:p>
              <a:endParaRPr/>
            </a:p>
          </p:txBody>
        </p:sp>
      </p:grpSp>
      <p:grpSp>
        <p:nvGrpSpPr>
          <p:cNvPr id="24" name="object 24"/>
          <p:cNvGrpSpPr/>
          <p:nvPr/>
        </p:nvGrpSpPr>
        <p:grpSpPr>
          <a:xfrm>
            <a:off x="3043327" y="2128927"/>
            <a:ext cx="1304925" cy="390525"/>
            <a:chOff x="3043327" y="2128927"/>
            <a:chExt cx="1304925" cy="390525"/>
          </a:xfrm>
        </p:grpSpPr>
        <p:sp>
          <p:nvSpPr>
            <p:cNvPr id="25" name="object 25"/>
            <p:cNvSpPr/>
            <p:nvPr/>
          </p:nvSpPr>
          <p:spPr>
            <a:xfrm>
              <a:off x="3047999" y="2133599"/>
              <a:ext cx="1295400" cy="381000"/>
            </a:xfrm>
            <a:custGeom>
              <a:avLst/>
              <a:gdLst/>
              <a:ahLst/>
              <a:cxnLst/>
              <a:rect l="l" t="t" r="r" b="b"/>
              <a:pathLst>
                <a:path w="1295400" h="381000">
                  <a:moveTo>
                    <a:pt x="971550" y="0"/>
                  </a:moveTo>
                  <a:lnTo>
                    <a:pt x="971550" y="95250"/>
                  </a:lnTo>
                  <a:lnTo>
                    <a:pt x="0" y="95250"/>
                  </a:lnTo>
                  <a:lnTo>
                    <a:pt x="0" y="285750"/>
                  </a:lnTo>
                  <a:lnTo>
                    <a:pt x="971550" y="285750"/>
                  </a:lnTo>
                  <a:lnTo>
                    <a:pt x="971550" y="381000"/>
                  </a:lnTo>
                  <a:lnTo>
                    <a:pt x="1295400" y="190500"/>
                  </a:lnTo>
                  <a:lnTo>
                    <a:pt x="971550" y="0"/>
                  </a:lnTo>
                  <a:close/>
                </a:path>
              </a:pathLst>
            </a:custGeom>
            <a:solidFill>
              <a:srgbClr val="BADFE2"/>
            </a:solidFill>
          </p:spPr>
          <p:txBody>
            <a:bodyPr wrap="square" lIns="0" tIns="0" rIns="0" bIns="0" rtlCol="0"/>
            <a:lstStyle/>
            <a:p>
              <a:endParaRPr/>
            </a:p>
          </p:txBody>
        </p:sp>
        <p:sp>
          <p:nvSpPr>
            <p:cNvPr id="26" name="object 26"/>
            <p:cNvSpPr/>
            <p:nvPr/>
          </p:nvSpPr>
          <p:spPr>
            <a:xfrm>
              <a:off x="3047999" y="2133599"/>
              <a:ext cx="1295400" cy="381000"/>
            </a:xfrm>
            <a:custGeom>
              <a:avLst/>
              <a:gdLst/>
              <a:ahLst/>
              <a:cxnLst/>
              <a:rect l="l" t="t" r="r" b="b"/>
              <a:pathLst>
                <a:path w="1295400" h="381000">
                  <a:moveTo>
                    <a:pt x="0" y="95250"/>
                  </a:moveTo>
                  <a:lnTo>
                    <a:pt x="971550" y="95250"/>
                  </a:lnTo>
                  <a:lnTo>
                    <a:pt x="971550" y="0"/>
                  </a:lnTo>
                  <a:lnTo>
                    <a:pt x="1295400" y="190500"/>
                  </a:lnTo>
                  <a:lnTo>
                    <a:pt x="971550" y="381000"/>
                  </a:lnTo>
                  <a:lnTo>
                    <a:pt x="971550" y="285750"/>
                  </a:lnTo>
                  <a:lnTo>
                    <a:pt x="0" y="285750"/>
                  </a:lnTo>
                  <a:lnTo>
                    <a:pt x="0" y="95250"/>
                  </a:lnTo>
                  <a:close/>
                </a:path>
                <a:path w="1295400" h="381000">
                  <a:moveTo>
                    <a:pt x="0" y="0"/>
                  </a:moveTo>
                  <a:lnTo>
                    <a:pt x="0" y="0"/>
                  </a:lnTo>
                </a:path>
                <a:path w="1295400" h="381000">
                  <a:moveTo>
                    <a:pt x="1295400" y="381000"/>
                  </a:moveTo>
                  <a:lnTo>
                    <a:pt x="1295400" y="381000"/>
                  </a:lnTo>
                </a:path>
              </a:pathLst>
            </a:custGeom>
            <a:ln w="9344">
              <a:solidFill>
                <a:srgbClr val="000000"/>
              </a:solidFill>
            </a:ln>
          </p:spPr>
          <p:txBody>
            <a:bodyPr wrap="square" lIns="0" tIns="0" rIns="0" bIns="0" rtlCol="0"/>
            <a:lstStyle/>
            <a:p>
              <a:endParaRPr/>
            </a:p>
          </p:txBody>
        </p:sp>
      </p:grpSp>
      <p:sp>
        <p:nvSpPr>
          <p:cNvPr id="27" name="object 27"/>
          <p:cNvSpPr txBox="1"/>
          <p:nvPr/>
        </p:nvSpPr>
        <p:spPr>
          <a:xfrm>
            <a:off x="612140" y="1206500"/>
            <a:ext cx="6360795" cy="1275080"/>
          </a:xfrm>
          <a:prstGeom prst="rect">
            <a:avLst/>
          </a:prstGeom>
        </p:spPr>
        <p:txBody>
          <a:bodyPr vert="horz" wrap="square" lIns="0" tIns="12700" rIns="0" bIns="0" rtlCol="0">
            <a:spAutoFit/>
          </a:bodyPr>
          <a:lstStyle/>
          <a:p>
            <a:pPr marR="265430" algn="ctr">
              <a:lnSpc>
                <a:spcPct val="100000"/>
              </a:lnSpc>
              <a:spcBef>
                <a:spcPts val="100"/>
              </a:spcBef>
              <a:tabLst>
                <a:tab pos="4333875" algn="l"/>
              </a:tabLst>
            </a:pPr>
            <a:r>
              <a:rPr sz="2400" dirty="0">
                <a:latin typeface="Times New Roman"/>
                <a:cs typeface="Times New Roman"/>
              </a:rPr>
              <a:t>A	C</a:t>
            </a:r>
            <a:endParaRPr sz="2400">
              <a:latin typeface="Times New Roman"/>
              <a:cs typeface="Times New Roman"/>
            </a:endParaRPr>
          </a:p>
          <a:p>
            <a:pPr marR="473709" algn="ctr">
              <a:lnSpc>
                <a:spcPts val="2395"/>
              </a:lnSpc>
              <a:spcBef>
                <a:spcPts val="1689"/>
              </a:spcBef>
            </a:pPr>
            <a:r>
              <a:rPr sz="2000" b="1" dirty="0">
                <a:latin typeface="Arial"/>
                <a:cs typeface="Arial"/>
              </a:rPr>
              <a:t>RL</a:t>
            </a:r>
            <a:endParaRPr sz="2000">
              <a:latin typeface="Arial"/>
              <a:cs typeface="Arial"/>
            </a:endParaRPr>
          </a:p>
          <a:p>
            <a:pPr marL="88900">
              <a:lnSpc>
                <a:spcPts val="2875"/>
              </a:lnSpc>
              <a:tabLst>
                <a:tab pos="1344295" algn="l"/>
                <a:tab pos="4209415" algn="l"/>
                <a:tab pos="6105525" algn="l"/>
              </a:tabLst>
            </a:pPr>
            <a:r>
              <a:rPr sz="2400" spc="-145" dirty="0">
                <a:latin typeface="Times New Roman"/>
                <a:cs typeface="Times New Roman"/>
              </a:rPr>
              <a:t>T</a:t>
            </a:r>
            <a:r>
              <a:rPr sz="2100" spc="-217" baseline="-23809" dirty="0">
                <a:latin typeface="Times New Roman"/>
                <a:cs typeface="Times New Roman"/>
              </a:rPr>
              <a:t>1	</a:t>
            </a:r>
            <a:r>
              <a:rPr sz="2400" dirty="0">
                <a:latin typeface="Times New Roman"/>
                <a:cs typeface="Times New Roman"/>
              </a:rPr>
              <a:t>B	A	B</a:t>
            </a:r>
            <a:endParaRPr sz="24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0"/>
            <a:ext cx="11493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t>
            </a:r>
            <a:endParaRPr sz="2000">
              <a:latin typeface="Times New Roman"/>
              <a:cs typeface="Times New Roman"/>
            </a:endParaRPr>
          </a:p>
        </p:txBody>
      </p:sp>
      <p:sp>
        <p:nvSpPr>
          <p:cNvPr id="3" name="object 3"/>
          <p:cNvSpPr txBox="1">
            <a:spLocks noGrp="1"/>
          </p:cNvSpPr>
          <p:nvPr>
            <p:ph type="title"/>
          </p:nvPr>
        </p:nvSpPr>
        <p:spPr>
          <a:xfrm>
            <a:off x="421640" y="0"/>
            <a:ext cx="8560435" cy="881380"/>
          </a:xfrm>
          <a:prstGeom prst="rect">
            <a:avLst/>
          </a:prstGeom>
        </p:spPr>
        <p:txBody>
          <a:bodyPr vert="horz" wrap="square" lIns="0" tIns="71120" rIns="0" bIns="0" rtlCol="0">
            <a:spAutoFit/>
          </a:bodyPr>
          <a:lstStyle/>
          <a:p>
            <a:pPr marL="12700" marR="5080" indent="63500">
              <a:lnSpc>
                <a:spcPts val="1920"/>
              </a:lnSpc>
              <a:spcBef>
                <a:spcPts val="560"/>
              </a:spcBef>
            </a:pPr>
            <a:r>
              <a:rPr sz="2000" dirty="0"/>
              <a:t>RL</a:t>
            </a:r>
            <a:r>
              <a:rPr sz="2000" spc="-5" dirty="0"/>
              <a:t> Rotation-</a:t>
            </a:r>
            <a:r>
              <a:rPr sz="2000" spc="15" dirty="0"/>
              <a:t> </a:t>
            </a:r>
            <a:r>
              <a:rPr sz="2000" spc="-5" dirty="0"/>
              <a:t>This</a:t>
            </a:r>
            <a:r>
              <a:rPr sz="2000" spc="10" dirty="0"/>
              <a:t> </a:t>
            </a:r>
            <a:r>
              <a:rPr sz="2000" spc="-5" dirty="0"/>
              <a:t>rotation</a:t>
            </a:r>
            <a:r>
              <a:rPr sz="2000" spc="10" dirty="0"/>
              <a:t> </a:t>
            </a:r>
            <a:r>
              <a:rPr sz="2000" dirty="0"/>
              <a:t>occurs when</a:t>
            </a:r>
            <a:r>
              <a:rPr sz="2000" spc="10" dirty="0"/>
              <a:t> </a:t>
            </a:r>
            <a:r>
              <a:rPr sz="2000" spc="-5" dirty="0"/>
              <a:t>the</a:t>
            </a:r>
            <a:r>
              <a:rPr sz="2000" spc="5" dirty="0"/>
              <a:t> </a:t>
            </a:r>
            <a:r>
              <a:rPr sz="2000" dirty="0"/>
              <a:t>new</a:t>
            </a:r>
            <a:r>
              <a:rPr sz="2000" spc="5" dirty="0"/>
              <a:t> </a:t>
            </a:r>
            <a:r>
              <a:rPr sz="2000" dirty="0"/>
              <a:t>node</a:t>
            </a:r>
            <a:r>
              <a:rPr sz="2000" spc="5" dirty="0"/>
              <a:t> </a:t>
            </a:r>
            <a:r>
              <a:rPr sz="2000" spc="-5" dirty="0"/>
              <a:t>is</a:t>
            </a:r>
            <a:r>
              <a:rPr sz="2000" spc="10" dirty="0"/>
              <a:t> </a:t>
            </a:r>
            <a:r>
              <a:rPr sz="2000" spc="-5" dirty="0"/>
              <a:t>inserted</a:t>
            </a:r>
            <a:r>
              <a:rPr sz="2000" spc="10" dirty="0"/>
              <a:t> </a:t>
            </a:r>
            <a:r>
              <a:rPr sz="2000" spc="-5" dirty="0"/>
              <a:t>in</a:t>
            </a:r>
            <a:r>
              <a:rPr sz="2000" spc="10" dirty="0"/>
              <a:t> </a:t>
            </a:r>
            <a:r>
              <a:rPr sz="2000" dirty="0"/>
              <a:t>right</a:t>
            </a:r>
            <a:r>
              <a:rPr sz="2000" spc="5" dirty="0"/>
              <a:t> </a:t>
            </a:r>
            <a:r>
              <a:rPr sz="2000" spc="-5" dirty="0"/>
              <a:t>subtree</a:t>
            </a:r>
            <a:r>
              <a:rPr sz="2000" spc="10" dirty="0"/>
              <a:t> </a:t>
            </a:r>
            <a:r>
              <a:rPr sz="2000" dirty="0"/>
              <a:t>of </a:t>
            </a:r>
            <a:r>
              <a:rPr sz="2000" spc="-484" dirty="0"/>
              <a:t> </a:t>
            </a:r>
            <a:r>
              <a:rPr sz="2000" spc="-5" dirty="0"/>
              <a:t>left subtree</a:t>
            </a:r>
            <a:r>
              <a:rPr sz="2000" spc="5" dirty="0"/>
              <a:t> </a:t>
            </a:r>
            <a:r>
              <a:rPr sz="2000" dirty="0"/>
              <a:t>of A.</a:t>
            </a:r>
            <a:endParaRPr sz="2000"/>
          </a:p>
          <a:p>
            <a:pPr marL="758190">
              <a:lnSpc>
                <a:spcPct val="100000"/>
              </a:lnSpc>
              <a:spcBef>
                <a:spcPts val="40"/>
              </a:spcBef>
              <a:tabLst>
                <a:tab pos="4201795" algn="l"/>
              </a:tabLst>
            </a:pPr>
            <a:r>
              <a:rPr sz="2000" dirty="0"/>
              <a:t>A	A</a:t>
            </a:r>
            <a:endParaRPr sz="2000"/>
          </a:p>
        </p:txBody>
      </p:sp>
      <p:sp>
        <p:nvSpPr>
          <p:cNvPr id="4" name="object 4"/>
          <p:cNvSpPr txBox="1"/>
          <p:nvPr/>
        </p:nvSpPr>
        <p:spPr>
          <a:xfrm>
            <a:off x="577850" y="1129029"/>
            <a:ext cx="4965700" cy="330200"/>
          </a:xfrm>
          <a:prstGeom prst="rect">
            <a:avLst/>
          </a:prstGeom>
        </p:spPr>
        <p:txBody>
          <a:bodyPr vert="horz" wrap="square" lIns="0" tIns="12700" rIns="0" bIns="0" rtlCol="0">
            <a:spAutoFit/>
          </a:bodyPr>
          <a:lstStyle/>
          <a:p>
            <a:pPr marL="25400">
              <a:lnSpc>
                <a:spcPct val="100000"/>
              </a:lnSpc>
              <a:spcBef>
                <a:spcPts val="100"/>
              </a:spcBef>
              <a:tabLst>
                <a:tab pos="1075055" algn="l"/>
                <a:tab pos="3417570" algn="l"/>
                <a:tab pos="4770755" algn="l"/>
              </a:tabLst>
            </a:pPr>
            <a:r>
              <a:rPr sz="2000" spc="-120" dirty="0">
                <a:latin typeface="Times New Roman"/>
                <a:cs typeface="Times New Roman"/>
              </a:rPr>
              <a:t>T</a:t>
            </a:r>
            <a:r>
              <a:rPr sz="1725" spc="-179" baseline="-24154" dirty="0">
                <a:latin typeface="Times New Roman"/>
                <a:cs typeface="Times New Roman"/>
              </a:rPr>
              <a:t>1	</a:t>
            </a:r>
            <a:r>
              <a:rPr sz="2000" dirty="0">
                <a:latin typeface="Times New Roman"/>
                <a:cs typeface="Times New Roman"/>
              </a:rPr>
              <a:t>B	</a:t>
            </a:r>
            <a:r>
              <a:rPr sz="2000" spc="-105" dirty="0">
                <a:latin typeface="Times New Roman"/>
                <a:cs typeface="Times New Roman"/>
              </a:rPr>
              <a:t>T</a:t>
            </a:r>
            <a:r>
              <a:rPr sz="1725" spc="-157" baseline="-24154" dirty="0">
                <a:latin typeface="Times New Roman"/>
                <a:cs typeface="Times New Roman"/>
              </a:rPr>
              <a:t>1	</a:t>
            </a:r>
            <a:r>
              <a:rPr sz="2000" dirty="0">
                <a:latin typeface="Times New Roman"/>
                <a:cs typeface="Times New Roman"/>
              </a:rPr>
              <a:t>C</a:t>
            </a:r>
            <a:endParaRPr sz="2000">
              <a:latin typeface="Times New Roman"/>
              <a:cs typeface="Times New Roman"/>
            </a:endParaRPr>
          </a:p>
        </p:txBody>
      </p:sp>
      <p:sp>
        <p:nvSpPr>
          <p:cNvPr id="5" name="object 5"/>
          <p:cNvSpPr txBox="1"/>
          <p:nvPr/>
        </p:nvSpPr>
        <p:spPr>
          <a:xfrm>
            <a:off x="565150" y="2424429"/>
            <a:ext cx="275590" cy="330200"/>
          </a:xfrm>
          <a:prstGeom prst="rect">
            <a:avLst/>
          </a:prstGeom>
        </p:spPr>
        <p:txBody>
          <a:bodyPr vert="horz" wrap="square" lIns="0" tIns="12700" rIns="0" bIns="0" rtlCol="0">
            <a:spAutoFit/>
          </a:bodyPr>
          <a:lstStyle/>
          <a:p>
            <a:pPr marL="38100">
              <a:lnSpc>
                <a:spcPct val="100000"/>
              </a:lnSpc>
              <a:spcBef>
                <a:spcPts val="100"/>
              </a:spcBef>
            </a:pPr>
            <a:r>
              <a:rPr sz="2000" spc="-120" dirty="0">
                <a:latin typeface="Times New Roman"/>
                <a:cs typeface="Times New Roman"/>
              </a:rPr>
              <a:t>T</a:t>
            </a:r>
            <a:r>
              <a:rPr sz="1725" spc="-179" baseline="-24154" dirty="0">
                <a:latin typeface="Times New Roman"/>
                <a:cs typeface="Times New Roman"/>
              </a:rPr>
              <a:t>2</a:t>
            </a:r>
            <a:endParaRPr sz="1725" baseline="-24154">
              <a:latin typeface="Times New Roman"/>
              <a:cs typeface="Times New Roman"/>
            </a:endParaRPr>
          </a:p>
        </p:txBody>
      </p:sp>
      <p:sp>
        <p:nvSpPr>
          <p:cNvPr id="6" name="object 6"/>
          <p:cNvSpPr txBox="1"/>
          <p:nvPr/>
        </p:nvSpPr>
        <p:spPr>
          <a:xfrm>
            <a:off x="6050788" y="2424429"/>
            <a:ext cx="276225" cy="330200"/>
          </a:xfrm>
          <a:prstGeom prst="rect">
            <a:avLst/>
          </a:prstGeom>
        </p:spPr>
        <p:txBody>
          <a:bodyPr vert="horz" wrap="square" lIns="0" tIns="12700" rIns="0" bIns="0" rtlCol="0">
            <a:spAutoFit/>
          </a:bodyPr>
          <a:lstStyle/>
          <a:p>
            <a:pPr marL="38100">
              <a:lnSpc>
                <a:spcPct val="100000"/>
              </a:lnSpc>
              <a:spcBef>
                <a:spcPts val="100"/>
              </a:spcBef>
            </a:pPr>
            <a:r>
              <a:rPr sz="2000" spc="-114" dirty="0">
                <a:latin typeface="Times New Roman"/>
                <a:cs typeface="Times New Roman"/>
              </a:rPr>
              <a:t>T</a:t>
            </a:r>
            <a:r>
              <a:rPr sz="1725" spc="-172" baseline="-24154" dirty="0">
                <a:latin typeface="Times New Roman"/>
                <a:cs typeface="Times New Roman"/>
              </a:rPr>
              <a:t>4</a:t>
            </a:r>
            <a:endParaRPr sz="1725" baseline="-24154">
              <a:latin typeface="Times New Roman"/>
              <a:cs typeface="Times New Roman"/>
            </a:endParaRPr>
          </a:p>
        </p:txBody>
      </p:sp>
      <p:sp>
        <p:nvSpPr>
          <p:cNvPr id="7" name="object 7"/>
          <p:cNvSpPr txBox="1"/>
          <p:nvPr/>
        </p:nvSpPr>
        <p:spPr>
          <a:xfrm>
            <a:off x="462280" y="3182620"/>
            <a:ext cx="605155" cy="330200"/>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N</a:t>
            </a:r>
            <a:r>
              <a:rPr sz="2000" spc="-5" dirty="0">
                <a:latin typeface="Times New Roman"/>
                <a:cs typeface="Times New Roman"/>
              </a:rPr>
              <a:t>EW</a:t>
            </a:r>
            <a:endParaRPr sz="2000">
              <a:latin typeface="Times New Roman"/>
              <a:cs typeface="Times New Roman"/>
            </a:endParaRPr>
          </a:p>
        </p:txBody>
      </p:sp>
      <p:sp>
        <p:nvSpPr>
          <p:cNvPr id="8" name="object 8"/>
          <p:cNvSpPr txBox="1"/>
          <p:nvPr/>
        </p:nvSpPr>
        <p:spPr>
          <a:xfrm>
            <a:off x="8214359" y="3081020"/>
            <a:ext cx="537845" cy="452120"/>
          </a:xfrm>
          <a:prstGeom prst="rect">
            <a:avLst/>
          </a:prstGeom>
        </p:spPr>
        <p:txBody>
          <a:bodyPr vert="horz" wrap="square" lIns="0" tIns="12700" rIns="0" bIns="0" rtlCol="0">
            <a:spAutoFit/>
          </a:bodyPr>
          <a:lstStyle/>
          <a:p>
            <a:pPr marL="12700">
              <a:lnSpc>
                <a:spcPct val="100000"/>
              </a:lnSpc>
              <a:spcBef>
                <a:spcPts val="100"/>
              </a:spcBef>
            </a:pPr>
            <a:r>
              <a:rPr sz="2800" b="1" spc="-15" dirty="0">
                <a:latin typeface="Times New Roman"/>
                <a:cs typeface="Times New Roman"/>
              </a:rPr>
              <a:t>R</a:t>
            </a:r>
            <a:r>
              <a:rPr sz="2800" b="1" dirty="0">
                <a:latin typeface="Times New Roman"/>
                <a:cs typeface="Times New Roman"/>
              </a:rPr>
              <a:t>R</a:t>
            </a:r>
            <a:endParaRPr sz="2800">
              <a:latin typeface="Times New Roman"/>
              <a:cs typeface="Times New Roman"/>
            </a:endParaRPr>
          </a:p>
        </p:txBody>
      </p:sp>
      <p:sp>
        <p:nvSpPr>
          <p:cNvPr id="9" name="object 9"/>
          <p:cNvSpPr txBox="1"/>
          <p:nvPr/>
        </p:nvSpPr>
        <p:spPr>
          <a:xfrm>
            <a:off x="2767329" y="3510279"/>
            <a:ext cx="19494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C</a:t>
            </a:r>
            <a:endParaRPr sz="2000">
              <a:latin typeface="Times New Roman"/>
              <a:cs typeface="Times New Roman"/>
            </a:endParaRPr>
          </a:p>
        </p:txBody>
      </p:sp>
      <p:sp>
        <p:nvSpPr>
          <p:cNvPr id="10" name="object 10"/>
          <p:cNvSpPr txBox="1"/>
          <p:nvPr/>
        </p:nvSpPr>
        <p:spPr>
          <a:xfrm>
            <a:off x="1935479" y="4123690"/>
            <a:ext cx="20891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a:t>
            </a:r>
            <a:endParaRPr sz="2000">
              <a:latin typeface="Times New Roman"/>
              <a:cs typeface="Times New Roman"/>
            </a:endParaRPr>
          </a:p>
        </p:txBody>
      </p:sp>
      <p:sp>
        <p:nvSpPr>
          <p:cNvPr id="11" name="object 11"/>
          <p:cNvSpPr txBox="1"/>
          <p:nvPr/>
        </p:nvSpPr>
        <p:spPr>
          <a:xfrm>
            <a:off x="3525520" y="4123690"/>
            <a:ext cx="19494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B</a:t>
            </a:r>
            <a:endParaRPr sz="2000">
              <a:latin typeface="Times New Roman"/>
              <a:cs typeface="Times New Roman"/>
            </a:endParaRPr>
          </a:p>
        </p:txBody>
      </p:sp>
      <p:sp>
        <p:nvSpPr>
          <p:cNvPr id="12" name="object 12"/>
          <p:cNvSpPr txBox="1"/>
          <p:nvPr/>
        </p:nvSpPr>
        <p:spPr>
          <a:xfrm>
            <a:off x="1422400" y="4738370"/>
            <a:ext cx="30861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T</a:t>
            </a:r>
            <a:r>
              <a:rPr sz="2000" dirty="0">
                <a:latin typeface="Times New Roman"/>
                <a:cs typeface="Times New Roman"/>
              </a:rPr>
              <a:t>1</a:t>
            </a:r>
            <a:endParaRPr sz="2000">
              <a:latin typeface="Times New Roman"/>
              <a:cs typeface="Times New Roman"/>
            </a:endParaRPr>
          </a:p>
        </p:txBody>
      </p:sp>
      <p:sp>
        <p:nvSpPr>
          <p:cNvPr id="13" name="object 13"/>
          <p:cNvSpPr txBox="1"/>
          <p:nvPr/>
        </p:nvSpPr>
        <p:spPr>
          <a:xfrm>
            <a:off x="2408936" y="4738370"/>
            <a:ext cx="1037590" cy="330200"/>
          </a:xfrm>
          <a:prstGeom prst="rect">
            <a:avLst/>
          </a:prstGeom>
        </p:spPr>
        <p:txBody>
          <a:bodyPr vert="horz" wrap="square" lIns="0" tIns="12700" rIns="0" bIns="0" rtlCol="0">
            <a:spAutoFit/>
          </a:bodyPr>
          <a:lstStyle/>
          <a:p>
            <a:pPr marL="12700">
              <a:lnSpc>
                <a:spcPct val="100000"/>
              </a:lnSpc>
              <a:spcBef>
                <a:spcPts val="100"/>
              </a:spcBef>
              <a:tabLst>
                <a:tab pos="742315" algn="l"/>
              </a:tabLst>
            </a:pPr>
            <a:r>
              <a:rPr sz="2000" spc="-5" dirty="0">
                <a:latin typeface="Times New Roman"/>
                <a:cs typeface="Times New Roman"/>
              </a:rPr>
              <a:t>T</a:t>
            </a:r>
            <a:r>
              <a:rPr sz="2000" dirty="0">
                <a:latin typeface="Times New Roman"/>
                <a:cs typeface="Times New Roman"/>
              </a:rPr>
              <a:t>2	</a:t>
            </a:r>
            <a:r>
              <a:rPr sz="2000" spc="-5" dirty="0">
                <a:latin typeface="Times New Roman"/>
                <a:cs typeface="Times New Roman"/>
              </a:rPr>
              <a:t>T3</a:t>
            </a:r>
            <a:endParaRPr sz="2000">
              <a:latin typeface="Times New Roman"/>
              <a:cs typeface="Times New Roman"/>
            </a:endParaRPr>
          </a:p>
        </p:txBody>
      </p:sp>
      <p:sp>
        <p:nvSpPr>
          <p:cNvPr id="14" name="object 14"/>
          <p:cNvSpPr txBox="1"/>
          <p:nvPr/>
        </p:nvSpPr>
        <p:spPr>
          <a:xfrm>
            <a:off x="4061033" y="4738370"/>
            <a:ext cx="30861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T</a:t>
            </a:r>
            <a:r>
              <a:rPr sz="2000" dirty="0">
                <a:latin typeface="Times New Roman"/>
                <a:cs typeface="Times New Roman"/>
              </a:rPr>
              <a:t>4</a:t>
            </a:r>
            <a:endParaRPr sz="2000">
              <a:latin typeface="Times New Roman"/>
              <a:cs typeface="Times New Roman"/>
            </a:endParaRPr>
          </a:p>
        </p:txBody>
      </p:sp>
      <p:sp>
        <p:nvSpPr>
          <p:cNvPr id="15" name="object 15"/>
          <p:cNvSpPr txBox="1"/>
          <p:nvPr/>
        </p:nvSpPr>
        <p:spPr>
          <a:xfrm>
            <a:off x="2382520" y="5351779"/>
            <a:ext cx="605155" cy="330200"/>
          </a:xfrm>
          <a:prstGeom prst="rect">
            <a:avLst/>
          </a:prstGeom>
        </p:spPr>
        <p:txBody>
          <a:bodyPr vert="horz" wrap="square" lIns="0" tIns="12700" rIns="0" bIns="0" rtlCol="0">
            <a:spAutoFit/>
          </a:bodyPr>
          <a:lstStyle/>
          <a:p>
            <a:pPr marL="12700">
              <a:lnSpc>
                <a:spcPct val="100000"/>
              </a:lnSpc>
              <a:spcBef>
                <a:spcPts val="100"/>
              </a:spcBef>
            </a:pPr>
            <a:r>
              <a:rPr sz="2000" spc="10" dirty="0">
                <a:latin typeface="Times New Roman"/>
                <a:cs typeface="Times New Roman"/>
              </a:rPr>
              <a:t>N</a:t>
            </a:r>
            <a:r>
              <a:rPr sz="2000" spc="-5" dirty="0">
                <a:latin typeface="Times New Roman"/>
                <a:cs typeface="Times New Roman"/>
              </a:rPr>
              <a:t>EW</a:t>
            </a:r>
            <a:endParaRPr sz="2000">
              <a:latin typeface="Times New Roman"/>
              <a:cs typeface="Times New Roman"/>
            </a:endParaRPr>
          </a:p>
        </p:txBody>
      </p:sp>
      <p:sp>
        <p:nvSpPr>
          <p:cNvPr id="16" name="object 16"/>
          <p:cNvSpPr/>
          <p:nvPr/>
        </p:nvSpPr>
        <p:spPr>
          <a:xfrm>
            <a:off x="762000" y="762000"/>
            <a:ext cx="457200" cy="457200"/>
          </a:xfrm>
          <a:custGeom>
            <a:avLst/>
            <a:gdLst/>
            <a:ahLst/>
            <a:cxnLst/>
            <a:rect l="l" t="t" r="r" b="b"/>
            <a:pathLst>
              <a:path w="457200" h="457200">
                <a:moveTo>
                  <a:pt x="457200" y="0"/>
                </a:moveTo>
                <a:lnTo>
                  <a:pt x="0" y="457200"/>
                </a:lnTo>
              </a:path>
            </a:pathLst>
          </a:custGeom>
          <a:ln w="9344">
            <a:solidFill>
              <a:srgbClr val="000000"/>
            </a:solidFill>
          </a:ln>
        </p:spPr>
        <p:txBody>
          <a:bodyPr wrap="square" lIns="0" tIns="0" rIns="0" bIns="0" rtlCol="0"/>
          <a:lstStyle/>
          <a:p>
            <a:endParaRPr/>
          </a:p>
        </p:txBody>
      </p:sp>
      <p:sp>
        <p:nvSpPr>
          <p:cNvPr id="17" name="object 17"/>
          <p:cNvSpPr/>
          <p:nvPr/>
        </p:nvSpPr>
        <p:spPr>
          <a:xfrm>
            <a:off x="1371600" y="838200"/>
            <a:ext cx="381000" cy="381000"/>
          </a:xfrm>
          <a:custGeom>
            <a:avLst/>
            <a:gdLst/>
            <a:ahLst/>
            <a:cxnLst/>
            <a:rect l="l" t="t" r="r" b="b"/>
            <a:pathLst>
              <a:path w="381000" h="381000">
                <a:moveTo>
                  <a:pt x="0" y="0"/>
                </a:moveTo>
                <a:lnTo>
                  <a:pt x="381000" y="381000"/>
                </a:lnTo>
              </a:path>
            </a:pathLst>
          </a:custGeom>
          <a:ln w="9344">
            <a:solidFill>
              <a:srgbClr val="000000"/>
            </a:solidFill>
          </a:ln>
        </p:spPr>
        <p:txBody>
          <a:bodyPr wrap="square" lIns="0" tIns="0" rIns="0" bIns="0" rtlCol="0"/>
          <a:lstStyle/>
          <a:p>
            <a:endParaRPr/>
          </a:p>
        </p:txBody>
      </p:sp>
      <p:sp>
        <p:nvSpPr>
          <p:cNvPr id="18" name="object 18"/>
          <p:cNvSpPr/>
          <p:nvPr/>
        </p:nvSpPr>
        <p:spPr>
          <a:xfrm>
            <a:off x="1295400" y="1447800"/>
            <a:ext cx="457200" cy="381000"/>
          </a:xfrm>
          <a:custGeom>
            <a:avLst/>
            <a:gdLst/>
            <a:ahLst/>
            <a:cxnLst/>
            <a:rect l="l" t="t" r="r" b="b"/>
            <a:pathLst>
              <a:path w="457200" h="381000">
                <a:moveTo>
                  <a:pt x="457200" y="0"/>
                </a:moveTo>
                <a:lnTo>
                  <a:pt x="0" y="381000"/>
                </a:lnTo>
              </a:path>
            </a:pathLst>
          </a:custGeom>
          <a:ln w="9344">
            <a:solidFill>
              <a:srgbClr val="000000"/>
            </a:solidFill>
          </a:ln>
        </p:spPr>
        <p:txBody>
          <a:bodyPr wrap="square" lIns="0" tIns="0" rIns="0" bIns="0" rtlCol="0"/>
          <a:lstStyle/>
          <a:p>
            <a:endParaRPr/>
          </a:p>
        </p:txBody>
      </p:sp>
      <p:sp>
        <p:nvSpPr>
          <p:cNvPr id="19" name="object 19"/>
          <p:cNvSpPr/>
          <p:nvPr/>
        </p:nvSpPr>
        <p:spPr>
          <a:xfrm>
            <a:off x="1828800" y="1447800"/>
            <a:ext cx="533400" cy="457200"/>
          </a:xfrm>
          <a:custGeom>
            <a:avLst/>
            <a:gdLst/>
            <a:ahLst/>
            <a:cxnLst/>
            <a:rect l="l" t="t" r="r" b="b"/>
            <a:pathLst>
              <a:path w="533400" h="457200">
                <a:moveTo>
                  <a:pt x="0" y="0"/>
                </a:moveTo>
                <a:lnTo>
                  <a:pt x="533400" y="457200"/>
                </a:lnTo>
              </a:path>
            </a:pathLst>
          </a:custGeom>
          <a:ln w="9344">
            <a:solidFill>
              <a:srgbClr val="000000"/>
            </a:solidFill>
          </a:ln>
        </p:spPr>
        <p:txBody>
          <a:bodyPr wrap="square" lIns="0" tIns="0" rIns="0" bIns="0" rtlCol="0"/>
          <a:lstStyle/>
          <a:p>
            <a:endParaRPr/>
          </a:p>
        </p:txBody>
      </p:sp>
      <p:sp>
        <p:nvSpPr>
          <p:cNvPr id="20" name="object 20"/>
          <p:cNvSpPr/>
          <p:nvPr/>
        </p:nvSpPr>
        <p:spPr>
          <a:xfrm>
            <a:off x="1295400" y="2057400"/>
            <a:ext cx="381000" cy="533400"/>
          </a:xfrm>
          <a:custGeom>
            <a:avLst/>
            <a:gdLst/>
            <a:ahLst/>
            <a:cxnLst/>
            <a:rect l="l" t="t" r="r" b="b"/>
            <a:pathLst>
              <a:path w="381000" h="533400">
                <a:moveTo>
                  <a:pt x="0" y="0"/>
                </a:moveTo>
                <a:lnTo>
                  <a:pt x="381000" y="533400"/>
                </a:lnTo>
              </a:path>
            </a:pathLst>
          </a:custGeom>
          <a:ln w="9344">
            <a:solidFill>
              <a:srgbClr val="000000"/>
            </a:solidFill>
          </a:ln>
        </p:spPr>
        <p:txBody>
          <a:bodyPr wrap="square" lIns="0" tIns="0" rIns="0" bIns="0" rtlCol="0"/>
          <a:lstStyle/>
          <a:p>
            <a:endParaRPr/>
          </a:p>
        </p:txBody>
      </p:sp>
      <p:sp>
        <p:nvSpPr>
          <p:cNvPr id="21" name="object 21"/>
          <p:cNvSpPr/>
          <p:nvPr/>
        </p:nvSpPr>
        <p:spPr>
          <a:xfrm>
            <a:off x="762000" y="2057400"/>
            <a:ext cx="457200" cy="381000"/>
          </a:xfrm>
          <a:custGeom>
            <a:avLst/>
            <a:gdLst/>
            <a:ahLst/>
            <a:cxnLst/>
            <a:rect l="l" t="t" r="r" b="b"/>
            <a:pathLst>
              <a:path w="457200" h="381000">
                <a:moveTo>
                  <a:pt x="457200" y="0"/>
                </a:moveTo>
                <a:lnTo>
                  <a:pt x="0" y="381000"/>
                </a:lnTo>
              </a:path>
            </a:pathLst>
          </a:custGeom>
          <a:ln w="9344">
            <a:solidFill>
              <a:srgbClr val="000000"/>
            </a:solidFill>
          </a:ln>
        </p:spPr>
        <p:txBody>
          <a:bodyPr wrap="square" lIns="0" tIns="0" rIns="0" bIns="0" rtlCol="0"/>
          <a:lstStyle/>
          <a:p>
            <a:endParaRPr/>
          </a:p>
        </p:txBody>
      </p:sp>
      <p:sp>
        <p:nvSpPr>
          <p:cNvPr id="22" name="object 22"/>
          <p:cNvSpPr/>
          <p:nvPr/>
        </p:nvSpPr>
        <p:spPr>
          <a:xfrm>
            <a:off x="685800" y="2743200"/>
            <a:ext cx="0" cy="228600"/>
          </a:xfrm>
          <a:custGeom>
            <a:avLst/>
            <a:gdLst/>
            <a:ahLst/>
            <a:cxnLst/>
            <a:rect l="l" t="t" r="r" b="b"/>
            <a:pathLst>
              <a:path h="228600">
                <a:moveTo>
                  <a:pt x="0" y="0"/>
                </a:moveTo>
                <a:lnTo>
                  <a:pt x="0" y="38100"/>
                </a:lnTo>
              </a:path>
              <a:path h="228600">
                <a:moveTo>
                  <a:pt x="0" y="66039"/>
                </a:moveTo>
                <a:lnTo>
                  <a:pt x="0" y="104139"/>
                </a:lnTo>
              </a:path>
              <a:path h="228600">
                <a:moveTo>
                  <a:pt x="0" y="132079"/>
                </a:moveTo>
                <a:lnTo>
                  <a:pt x="0" y="170179"/>
                </a:lnTo>
              </a:path>
              <a:path h="228600">
                <a:moveTo>
                  <a:pt x="0" y="198120"/>
                </a:moveTo>
                <a:lnTo>
                  <a:pt x="0" y="228600"/>
                </a:lnTo>
              </a:path>
            </a:pathLst>
          </a:custGeom>
          <a:ln w="8890">
            <a:solidFill>
              <a:srgbClr val="000000"/>
            </a:solidFill>
          </a:ln>
        </p:spPr>
        <p:txBody>
          <a:bodyPr wrap="square" lIns="0" tIns="0" rIns="0" bIns="0" rtlCol="0"/>
          <a:lstStyle/>
          <a:p>
            <a:endParaRPr/>
          </a:p>
        </p:txBody>
      </p:sp>
      <p:sp>
        <p:nvSpPr>
          <p:cNvPr id="23" name="object 23"/>
          <p:cNvSpPr/>
          <p:nvPr/>
        </p:nvSpPr>
        <p:spPr>
          <a:xfrm>
            <a:off x="4191000" y="838200"/>
            <a:ext cx="381000" cy="381000"/>
          </a:xfrm>
          <a:custGeom>
            <a:avLst/>
            <a:gdLst/>
            <a:ahLst/>
            <a:cxnLst/>
            <a:rect l="l" t="t" r="r" b="b"/>
            <a:pathLst>
              <a:path w="381000" h="381000">
                <a:moveTo>
                  <a:pt x="381000" y="0"/>
                </a:moveTo>
                <a:lnTo>
                  <a:pt x="0" y="381000"/>
                </a:lnTo>
              </a:path>
            </a:pathLst>
          </a:custGeom>
          <a:ln w="9344">
            <a:solidFill>
              <a:srgbClr val="000000"/>
            </a:solidFill>
          </a:ln>
        </p:spPr>
        <p:txBody>
          <a:bodyPr wrap="square" lIns="0" tIns="0" rIns="0" bIns="0" rtlCol="0"/>
          <a:lstStyle/>
          <a:p>
            <a:endParaRPr/>
          </a:p>
        </p:txBody>
      </p:sp>
      <p:sp>
        <p:nvSpPr>
          <p:cNvPr id="24" name="object 24"/>
          <p:cNvSpPr/>
          <p:nvPr/>
        </p:nvSpPr>
        <p:spPr>
          <a:xfrm>
            <a:off x="4800600" y="838200"/>
            <a:ext cx="609600" cy="381000"/>
          </a:xfrm>
          <a:custGeom>
            <a:avLst/>
            <a:gdLst/>
            <a:ahLst/>
            <a:cxnLst/>
            <a:rect l="l" t="t" r="r" b="b"/>
            <a:pathLst>
              <a:path w="609600" h="381000">
                <a:moveTo>
                  <a:pt x="0" y="0"/>
                </a:moveTo>
                <a:lnTo>
                  <a:pt x="609600" y="381000"/>
                </a:lnTo>
              </a:path>
            </a:pathLst>
          </a:custGeom>
          <a:ln w="9344">
            <a:solidFill>
              <a:srgbClr val="000000"/>
            </a:solidFill>
          </a:ln>
        </p:spPr>
        <p:txBody>
          <a:bodyPr wrap="square" lIns="0" tIns="0" rIns="0" bIns="0" rtlCol="0"/>
          <a:lstStyle/>
          <a:p>
            <a:endParaRPr/>
          </a:p>
        </p:txBody>
      </p:sp>
      <p:sp>
        <p:nvSpPr>
          <p:cNvPr id="25" name="object 25"/>
          <p:cNvSpPr/>
          <p:nvPr/>
        </p:nvSpPr>
        <p:spPr>
          <a:xfrm>
            <a:off x="4800600" y="1447800"/>
            <a:ext cx="609600" cy="457200"/>
          </a:xfrm>
          <a:custGeom>
            <a:avLst/>
            <a:gdLst/>
            <a:ahLst/>
            <a:cxnLst/>
            <a:rect l="l" t="t" r="r" b="b"/>
            <a:pathLst>
              <a:path w="609600" h="457200">
                <a:moveTo>
                  <a:pt x="609600" y="0"/>
                </a:moveTo>
                <a:lnTo>
                  <a:pt x="0" y="457200"/>
                </a:lnTo>
              </a:path>
            </a:pathLst>
          </a:custGeom>
          <a:ln w="9344">
            <a:solidFill>
              <a:srgbClr val="000000"/>
            </a:solidFill>
          </a:ln>
        </p:spPr>
        <p:txBody>
          <a:bodyPr wrap="square" lIns="0" tIns="0" rIns="0" bIns="0" rtlCol="0"/>
          <a:lstStyle/>
          <a:p>
            <a:endParaRPr/>
          </a:p>
        </p:txBody>
      </p:sp>
      <p:sp>
        <p:nvSpPr>
          <p:cNvPr id="26" name="object 26"/>
          <p:cNvSpPr/>
          <p:nvPr/>
        </p:nvSpPr>
        <p:spPr>
          <a:xfrm>
            <a:off x="5562600" y="1447800"/>
            <a:ext cx="228600" cy="381000"/>
          </a:xfrm>
          <a:custGeom>
            <a:avLst/>
            <a:gdLst/>
            <a:ahLst/>
            <a:cxnLst/>
            <a:rect l="l" t="t" r="r" b="b"/>
            <a:pathLst>
              <a:path w="228600" h="381000">
                <a:moveTo>
                  <a:pt x="0" y="0"/>
                </a:moveTo>
                <a:lnTo>
                  <a:pt x="228600" y="381000"/>
                </a:lnTo>
              </a:path>
            </a:pathLst>
          </a:custGeom>
          <a:ln w="9344">
            <a:solidFill>
              <a:srgbClr val="000000"/>
            </a:solidFill>
          </a:ln>
        </p:spPr>
        <p:txBody>
          <a:bodyPr wrap="square" lIns="0" tIns="0" rIns="0" bIns="0" rtlCol="0"/>
          <a:lstStyle/>
          <a:p>
            <a:endParaRPr/>
          </a:p>
        </p:txBody>
      </p:sp>
      <p:sp>
        <p:nvSpPr>
          <p:cNvPr id="27" name="object 27"/>
          <p:cNvSpPr/>
          <p:nvPr/>
        </p:nvSpPr>
        <p:spPr>
          <a:xfrm>
            <a:off x="4648200" y="2057400"/>
            <a:ext cx="0" cy="369570"/>
          </a:xfrm>
          <a:custGeom>
            <a:avLst/>
            <a:gdLst/>
            <a:ahLst/>
            <a:cxnLst/>
            <a:rect l="l" t="t" r="r" b="b"/>
            <a:pathLst>
              <a:path h="369569">
                <a:moveTo>
                  <a:pt x="0" y="0"/>
                </a:moveTo>
                <a:lnTo>
                  <a:pt x="0" y="38100"/>
                </a:lnTo>
              </a:path>
              <a:path h="369569">
                <a:moveTo>
                  <a:pt x="0" y="66039"/>
                </a:moveTo>
                <a:lnTo>
                  <a:pt x="0" y="104139"/>
                </a:lnTo>
              </a:path>
              <a:path h="369569">
                <a:moveTo>
                  <a:pt x="0" y="132079"/>
                </a:moveTo>
                <a:lnTo>
                  <a:pt x="0" y="170179"/>
                </a:lnTo>
              </a:path>
              <a:path h="369569">
                <a:moveTo>
                  <a:pt x="0" y="198120"/>
                </a:moveTo>
                <a:lnTo>
                  <a:pt x="0" y="236220"/>
                </a:lnTo>
              </a:path>
              <a:path h="369569">
                <a:moveTo>
                  <a:pt x="0" y="265429"/>
                </a:moveTo>
                <a:lnTo>
                  <a:pt x="0" y="302260"/>
                </a:lnTo>
              </a:path>
              <a:path h="369569">
                <a:moveTo>
                  <a:pt x="0" y="331470"/>
                </a:moveTo>
                <a:lnTo>
                  <a:pt x="0" y="369570"/>
                </a:lnTo>
              </a:path>
            </a:pathLst>
          </a:custGeom>
          <a:ln w="8890">
            <a:solidFill>
              <a:srgbClr val="000000"/>
            </a:solidFill>
          </a:ln>
        </p:spPr>
        <p:txBody>
          <a:bodyPr wrap="square" lIns="0" tIns="0" rIns="0" bIns="0" rtlCol="0"/>
          <a:lstStyle/>
          <a:p>
            <a:endParaRPr/>
          </a:p>
        </p:txBody>
      </p:sp>
      <p:grpSp>
        <p:nvGrpSpPr>
          <p:cNvPr id="28" name="object 28"/>
          <p:cNvGrpSpPr/>
          <p:nvPr/>
        </p:nvGrpSpPr>
        <p:grpSpPr>
          <a:xfrm>
            <a:off x="3043327" y="2128927"/>
            <a:ext cx="1304925" cy="390525"/>
            <a:chOff x="3043327" y="2128927"/>
            <a:chExt cx="1304925" cy="390525"/>
          </a:xfrm>
        </p:grpSpPr>
        <p:sp>
          <p:nvSpPr>
            <p:cNvPr id="29" name="object 29"/>
            <p:cNvSpPr/>
            <p:nvPr/>
          </p:nvSpPr>
          <p:spPr>
            <a:xfrm>
              <a:off x="3047999" y="2133599"/>
              <a:ext cx="1295400" cy="381000"/>
            </a:xfrm>
            <a:custGeom>
              <a:avLst/>
              <a:gdLst/>
              <a:ahLst/>
              <a:cxnLst/>
              <a:rect l="l" t="t" r="r" b="b"/>
              <a:pathLst>
                <a:path w="1295400" h="381000">
                  <a:moveTo>
                    <a:pt x="971550" y="0"/>
                  </a:moveTo>
                  <a:lnTo>
                    <a:pt x="971550" y="95250"/>
                  </a:lnTo>
                  <a:lnTo>
                    <a:pt x="0" y="95250"/>
                  </a:lnTo>
                  <a:lnTo>
                    <a:pt x="0" y="285750"/>
                  </a:lnTo>
                  <a:lnTo>
                    <a:pt x="971550" y="285750"/>
                  </a:lnTo>
                  <a:lnTo>
                    <a:pt x="971550" y="381000"/>
                  </a:lnTo>
                  <a:lnTo>
                    <a:pt x="1295400" y="190500"/>
                  </a:lnTo>
                  <a:lnTo>
                    <a:pt x="971550" y="0"/>
                  </a:lnTo>
                  <a:close/>
                </a:path>
              </a:pathLst>
            </a:custGeom>
            <a:solidFill>
              <a:srgbClr val="BADFE2"/>
            </a:solidFill>
          </p:spPr>
          <p:txBody>
            <a:bodyPr wrap="square" lIns="0" tIns="0" rIns="0" bIns="0" rtlCol="0"/>
            <a:lstStyle/>
            <a:p>
              <a:endParaRPr/>
            </a:p>
          </p:txBody>
        </p:sp>
        <p:sp>
          <p:nvSpPr>
            <p:cNvPr id="30" name="object 30"/>
            <p:cNvSpPr/>
            <p:nvPr/>
          </p:nvSpPr>
          <p:spPr>
            <a:xfrm>
              <a:off x="3047999" y="2133599"/>
              <a:ext cx="1295400" cy="381000"/>
            </a:xfrm>
            <a:custGeom>
              <a:avLst/>
              <a:gdLst/>
              <a:ahLst/>
              <a:cxnLst/>
              <a:rect l="l" t="t" r="r" b="b"/>
              <a:pathLst>
                <a:path w="1295400" h="381000">
                  <a:moveTo>
                    <a:pt x="0" y="95250"/>
                  </a:moveTo>
                  <a:lnTo>
                    <a:pt x="971550" y="95250"/>
                  </a:lnTo>
                  <a:lnTo>
                    <a:pt x="971550" y="0"/>
                  </a:lnTo>
                  <a:lnTo>
                    <a:pt x="1295400" y="190500"/>
                  </a:lnTo>
                  <a:lnTo>
                    <a:pt x="971550" y="381000"/>
                  </a:lnTo>
                  <a:lnTo>
                    <a:pt x="971550" y="285750"/>
                  </a:lnTo>
                  <a:lnTo>
                    <a:pt x="0" y="285750"/>
                  </a:lnTo>
                  <a:lnTo>
                    <a:pt x="0" y="95250"/>
                  </a:lnTo>
                  <a:close/>
                </a:path>
                <a:path w="1295400" h="381000">
                  <a:moveTo>
                    <a:pt x="0" y="0"/>
                  </a:moveTo>
                  <a:lnTo>
                    <a:pt x="0" y="0"/>
                  </a:lnTo>
                </a:path>
                <a:path w="1295400" h="381000">
                  <a:moveTo>
                    <a:pt x="1295400" y="381000"/>
                  </a:moveTo>
                  <a:lnTo>
                    <a:pt x="1295400" y="381000"/>
                  </a:lnTo>
                </a:path>
              </a:pathLst>
            </a:custGeom>
            <a:ln w="9344">
              <a:solidFill>
                <a:srgbClr val="000000"/>
              </a:solidFill>
            </a:ln>
          </p:spPr>
          <p:txBody>
            <a:bodyPr wrap="square" lIns="0" tIns="0" rIns="0" bIns="0" rtlCol="0"/>
            <a:lstStyle/>
            <a:p>
              <a:endParaRPr/>
            </a:p>
          </p:txBody>
        </p:sp>
      </p:grpSp>
      <p:sp>
        <p:nvSpPr>
          <p:cNvPr id="31" name="object 31"/>
          <p:cNvSpPr txBox="1"/>
          <p:nvPr/>
        </p:nvSpPr>
        <p:spPr>
          <a:xfrm>
            <a:off x="1078230" y="1786890"/>
            <a:ext cx="4465320" cy="967740"/>
          </a:xfrm>
          <a:prstGeom prst="rect">
            <a:avLst/>
          </a:prstGeom>
        </p:spPr>
        <p:txBody>
          <a:bodyPr vert="horz" wrap="square" lIns="0" tIns="12700" rIns="0" bIns="0" rtlCol="0">
            <a:spAutoFit/>
          </a:bodyPr>
          <a:lstStyle/>
          <a:p>
            <a:pPr marL="101600">
              <a:lnSpc>
                <a:spcPct val="100000"/>
              </a:lnSpc>
              <a:spcBef>
                <a:spcPts val="100"/>
              </a:spcBef>
              <a:tabLst>
                <a:tab pos="1356995" algn="l"/>
                <a:tab pos="2303145" algn="l"/>
                <a:tab pos="3269615" algn="l"/>
              </a:tabLst>
            </a:pPr>
            <a:r>
              <a:rPr sz="3000" baseline="2777" dirty="0">
                <a:latin typeface="Times New Roman"/>
                <a:cs typeface="Times New Roman"/>
              </a:rPr>
              <a:t>C	</a:t>
            </a:r>
            <a:r>
              <a:rPr sz="3000" spc="-172" baseline="2777" dirty="0">
                <a:latin typeface="Times New Roman"/>
                <a:cs typeface="Times New Roman"/>
              </a:rPr>
              <a:t>T</a:t>
            </a:r>
            <a:r>
              <a:rPr sz="1725" spc="-172" baseline="-19323" dirty="0">
                <a:latin typeface="Times New Roman"/>
                <a:cs typeface="Times New Roman"/>
              </a:rPr>
              <a:t>4	</a:t>
            </a:r>
            <a:r>
              <a:rPr sz="2000" b="1" spc="-130" dirty="0">
                <a:latin typeface="Arial"/>
                <a:cs typeface="Arial"/>
              </a:rPr>
              <a:t>LL</a:t>
            </a:r>
            <a:r>
              <a:rPr sz="3000" spc="-195" baseline="2777" dirty="0">
                <a:latin typeface="Times New Roman"/>
                <a:cs typeface="Times New Roman"/>
              </a:rPr>
              <a:t>T</a:t>
            </a:r>
            <a:r>
              <a:rPr sz="1725" spc="-195" baseline="-19323" dirty="0">
                <a:latin typeface="Times New Roman"/>
                <a:cs typeface="Times New Roman"/>
              </a:rPr>
              <a:t>2	</a:t>
            </a:r>
            <a:r>
              <a:rPr sz="3000" baseline="2777" dirty="0">
                <a:latin typeface="Times New Roman"/>
                <a:cs typeface="Times New Roman"/>
              </a:rPr>
              <a:t>B</a:t>
            </a:r>
            <a:endParaRPr sz="3000" baseline="2777">
              <a:latin typeface="Times New Roman"/>
              <a:cs typeface="Times New Roman"/>
            </a:endParaRPr>
          </a:p>
          <a:p>
            <a:pPr>
              <a:lnSpc>
                <a:spcPct val="100000"/>
              </a:lnSpc>
              <a:spcBef>
                <a:spcPts val="30"/>
              </a:spcBef>
            </a:pPr>
            <a:endParaRPr sz="2250">
              <a:latin typeface="Times New Roman"/>
              <a:cs typeface="Times New Roman"/>
            </a:endParaRPr>
          </a:p>
          <a:p>
            <a:pPr marL="553720">
              <a:lnSpc>
                <a:spcPct val="100000"/>
              </a:lnSpc>
              <a:tabLst>
                <a:tab pos="3117850" algn="l"/>
                <a:tab pos="4211320" algn="l"/>
              </a:tabLst>
            </a:pPr>
            <a:r>
              <a:rPr sz="2000" spc="-114" dirty="0">
                <a:latin typeface="Times New Roman"/>
                <a:cs typeface="Times New Roman"/>
              </a:rPr>
              <a:t>T</a:t>
            </a:r>
            <a:r>
              <a:rPr sz="1725" spc="-172" baseline="-24154" dirty="0">
                <a:latin typeface="Times New Roman"/>
                <a:cs typeface="Times New Roman"/>
              </a:rPr>
              <a:t>3	</a:t>
            </a:r>
            <a:r>
              <a:rPr sz="2000" dirty="0">
                <a:latin typeface="Times New Roman"/>
                <a:cs typeface="Times New Roman"/>
              </a:rPr>
              <a:t>NEW	</a:t>
            </a:r>
            <a:r>
              <a:rPr sz="2000" spc="-105" dirty="0">
                <a:latin typeface="Times New Roman"/>
                <a:cs typeface="Times New Roman"/>
              </a:rPr>
              <a:t>T</a:t>
            </a:r>
            <a:r>
              <a:rPr sz="1725" spc="-157" baseline="-24154" dirty="0">
                <a:latin typeface="Times New Roman"/>
                <a:cs typeface="Times New Roman"/>
              </a:rPr>
              <a:t>3</a:t>
            </a:r>
            <a:endParaRPr sz="1725" baseline="-24154">
              <a:latin typeface="Times New Roman"/>
              <a:cs typeface="Times New Roman"/>
            </a:endParaRPr>
          </a:p>
        </p:txBody>
      </p:sp>
      <p:sp>
        <p:nvSpPr>
          <p:cNvPr id="32" name="object 32"/>
          <p:cNvSpPr/>
          <p:nvPr/>
        </p:nvSpPr>
        <p:spPr>
          <a:xfrm>
            <a:off x="5486400" y="1981200"/>
            <a:ext cx="685800" cy="457200"/>
          </a:xfrm>
          <a:custGeom>
            <a:avLst/>
            <a:gdLst/>
            <a:ahLst/>
            <a:cxnLst/>
            <a:rect l="l" t="t" r="r" b="b"/>
            <a:pathLst>
              <a:path w="685800" h="457200">
                <a:moveTo>
                  <a:pt x="381000" y="0"/>
                </a:moveTo>
                <a:lnTo>
                  <a:pt x="0" y="457200"/>
                </a:lnTo>
              </a:path>
              <a:path w="685800" h="457200">
                <a:moveTo>
                  <a:pt x="381000" y="0"/>
                </a:moveTo>
                <a:lnTo>
                  <a:pt x="685800" y="457200"/>
                </a:lnTo>
              </a:path>
            </a:pathLst>
          </a:custGeom>
          <a:ln w="9344">
            <a:solidFill>
              <a:srgbClr val="000000"/>
            </a:solidFill>
          </a:ln>
        </p:spPr>
        <p:txBody>
          <a:bodyPr wrap="square" lIns="0" tIns="0" rIns="0" bIns="0" rtlCol="0"/>
          <a:lstStyle/>
          <a:p>
            <a:endParaRPr/>
          </a:p>
        </p:txBody>
      </p:sp>
      <p:sp>
        <p:nvSpPr>
          <p:cNvPr id="33" name="object 33"/>
          <p:cNvSpPr/>
          <p:nvPr/>
        </p:nvSpPr>
        <p:spPr>
          <a:xfrm>
            <a:off x="2133600" y="3657600"/>
            <a:ext cx="609600" cy="457200"/>
          </a:xfrm>
          <a:custGeom>
            <a:avLst/>
            <a:gdLst/>
            <a:ahLst/>
            <a:cxnLst/>
            <a:rect l="l" t="t" r="r" b="b"/>
            <a:pathLst>
              <a:path w="609600" h="457200">
                <a:moveTo>
                  <a:pt x="609600" y="0"/>
                </a:moveTo>
                <a:lnTo>
                  <a:pt x="0" y="457200"/>
                </a:lnTo>
              </a:path>
            </a:pathLst>
          </a:custGeom>
          <a:ln w="9344">
            <a:solidFill>
              <a:srgbClr val="000000"/>
            </a:solidFill>
          </a:ln>
        </p:spPr>
        <p:txBody>
          <a:bodyPr wrap="square" lIns="0" tIns="0" rIns="0" bIns="0" rtlCol="0"/>
          <a:lstStyle/>
          <a:p>
            <a:endParaRPr/>
          </a:p>
        </p:txBody>
      </p:sp>
      <p:sp>
        <p:nvSpPr>
          <p:cNvPr id="34" name="object 34"/>
          <p:cNvSpPr/>
          <p:nvPr/>
        </p:nvSpPr>
        <p:spPr>
          <a:xfrm>
            <a:off x="1600200" y="4267200"/>
            <a:ext cx="381000" cy="381000"/>
          </a:xfrm>
          <a:custGeom>
            <a:avLst/>
            <a:gdLst/>
            <a:ahLst/>
            <a:cxnLst/>
            <a:rect l="l" t="t" r="r" b="b"/>
            <a:pathLst>
              <a:path w="381000" h="381000">
                <a:moveTo>
                  <a:pt x="381000" y="0"/>
                </a:moveTo>
                <a:lnTo>
                  <a:pt x="0" y="381000"/>
                </a:lnTo>
              </a:path>
            </a:pathLst>
          </a:custGeom>
          <a:ln w="9344">
            <a:solidFill>
              <a:srgbClr val="000000"/>
            </a:solidFill>
          </a:ln>
        </p:spPr>
        <p:txBody>
          <a:bodyPr wrap="square" lIns="0" tIns="0" rIns="0" bIns="0" rtlCol="0"/>
          <a:lstStyle/>
          <a:p>
            <a:endParaRPr/>
          </a:p>
        </p:txBody>
      </p:sp>
      <p:sp>
        <p:nvSpPr>
          <p:cNvPr id="35" name="object 35"/>
          <p:cNvSpPr/>
          <p:nvPr/>
        </p:nvSpPr>
        <p:spPr>
          <a:xfrm>
            <a:off x="2057400" y="4267200"/>
            <a:ext cx="381000" cy="381000"/>
          </a:xfrm>
          <a:custGeom>
            <a:avLst/>
            <a:gdLst/>
            <a:ahLst/>
            <a:cxnLst/>
            <a:rect l="l" t="t" r="r" b="b"/>
            <a:pathLst>
              <a:path w="381000" h="381000">
                <a:moveTo>
                  <a:pt x="0" y="0"/>
                </a:moveTo>
                <a:lnTo>
                  <a:pt x="381000" y="381000"/>
                </a:lnTo>
              </a:path>
            </a:pathLst>
          </a:custGeom>
          <a:ln w="9344">
            <a:solidFill>
              <a:srgbClr val="000000"/>
            </a:solidFill>
          </a:ln>
        </p:spPr>
        <p:txBody>
          <a:bodyPr wrap="square" lIns="0" tIns="0" rIns="0" bIns="0" rtlCol="0"/>
          <a:lstStyle/>
          <a:p>
            <a:endParaRPr/>
          </a:p>
        </p:txBody>
      </p:sp>
      <p:sp>
        <p:nvSpPr>
          <p:cNvPr id="36" name="object 36"/>
          <p:cNvSpPr/>
          <p:nvPr/>
        </p:nvSpPr>
        <p:spPr>
          <a:xfrm>
            <a:off x="2971800" y="3657600"/>
            <a:ext cx="533400" cy="381000"/>
          </a:xfrm>
          <a:custGeom>
            <a:avLst/>
            <a:gdLst/>
            <a:ahLst/>
            <a:cxnLst/>
            <a:rect l="l" t="t" r="r" b="b"/>
            <a:pathLst>
              <a:path w="533400" h="381000">
                <a:moveTo>
                  <a:pt x="0" y="0"/>
                </a:moveTo>
                <a:lnTo>
                  <a:pt x="533400" y="381000"/>
                </a:lnTo>
              </a:path>
            </a:pathLst>
          </a:custGeom>
          <a:ln w="9344">
            <a:solidFill>
              <a:srgbClr val="000000"/>
            </a:solidFill>
          </a:ln>
        </p:spPr>
        <p:txBody>
          <a:bodyPr wrap="square" lIns="0" tIns="0" rIns="0" bIns="0" rtlCol="0"/>
          <a:lstStyle/>
          <a:p>
            <a:endParaRPr/>
          </a:p>
        </p:txBody>
      </p:sp>
      <p:sp>
        <p:nvSpPr>
          <p:cNvPr id="37" name="object 37"/>
          <p:cNvSpPr/>
          <p:nvPr/>
        </p:nvSpPr>
        <p:spPr>
          <a:xfrm>
            <a:off x="3200400" y="4267200"/>
            <a:ext cx="381000" cy="381000"/>
          </a:xfrm>
          <a:custGeom>
            <a:avLst/>
            <a:gdLst/>
            <a:ahLst/>
            <a:cxnLst/>
            <a:rect l="l" t="t" r="r" b="b"/>
            <a:pathLst>
              <a:path w="381000" h="381000">
                <a:moveTo>
                  <a:pt x="381000" y="0"/>
                </a:moveTo>
                <a:lnTo>
                  <a:pt x="0" y="381000"/>
                </a:lnTo>
              </a:path>
            </a:pathLst>
          </a:custGeom>
          <a:ln w="9344">
            <a:solidFill>
              <a:srgbClr val="000000"/>
            </a:solidFill>
          </a:ln>
        </p:spPr>
        <p:txBody>
          <a:bodyPr wrap="square" lIns="0" tIns="0" rIns="0" bIns="0" rtlCol="0"/>
          <a:lstStyle/>
          <a:p>
            <a:endParaRPr/>
          </a:p>
        </p:txBody>
      </p:sp>
      <p:sp>
        <p:nvSpPr>
          <p:cNvPr id="38" name="object 38"/>
          <p:cNvSpPr/>
          <p:nvPr/>
        </p:nvSpPr>
        <p:spPr>
          <a:xfrm>
            <a:off x="3733800" y="4267200"/>
            <a:ext cx="304800" cy="381000"/>
          </a:xfrm>
          <a:custGeom>
            <a:avLst/>
            <a:gdLst/>
            <a:ahLst/>
            <a:cxnLst/>
            <a:rect l="l" t="t" r="r" b="b"/>
            <a:pathLst>
              <a:path w="304800" h="381000">
                <a:moveTo>
                  <a:pt x="0" y="0"/>
                </a:moveTo>
                <a:lnTo>
                  <a:pt x="304800" y="381000"/>
                </a:lnTo>
              </a:path>
            </a:pathLst>
          </a:custGeom>
          <a:ln w="9344">
            <a:solidFill>
              <a:srgbClr val="000000"/>
            </a:solidFill>
          </a:ln>
        </p:spPr>
        <p:txBody>
          <a:bodyPr wrap="square" lIns="0" tIns="0" rIns="0" bIns="0" rtlCol="0"/>
          <a:lstStyle/>
          <a:p>
            <a:endParaRPr/>
          </a:p>
        </p:txBody>
      </p:sp>
      <p:sp>
        <p:nvSpPr>
          <p:cNvPr id="39" name="object 39"/>
          <p:cNvSpPr/>
          <p:nvPr/>
        </p:nvSpPr>
        <p:spPr>
          <a:xfrm>
            <a:off x="2590800" y="4876800"/>
            <a:ext cx="0" cy="369570"/>
          </a:xfrm>
          <a:custGeom>
            <a:avLst/>
            <a:gdLst/>
            <a:ahLst/>
            <a:cxnLst/>
            <a:rect l="l" t="t" r="r" b="b"/>
            <a:pathLst>
              <a:path h="369570">
                <a:moveTo>
                  <a:pt x="0" y="0"/>
                </a:moveTo>
                <a:lnTo>
                  <a:pt x="0" y="38100"/>
                </a:lnTo>
              </a:path>
              <a:path h="369570">
                <a:moveTo>
                  <a:pt x="0" y="66039"/>
                </a:moveTo>
                <a:lnTo>
                  <a:pt x="0" y="104139"/>
                </a:lnTo>
              </a:path>
              <a:path h="369570">
                <a:moveTo>
                  <a:pt x="0" y="132080"/>
                </a:moveTo>
                <a:lnTo>
                  <a:pt x="0" y="170180"/>
                </a:lnTo>
              </a:path>
              <a:path h="369570">
                <a:moveTo>
                  <a:pt x="0" y="199389"/>
                </a:moveTo>
                <a:lnTo>
                  <a:pt x="0" y="236219"/>
                </a:lnTo>
              </a:path>
              <a:path h="369570">
                <a:moveTo>
                  <a:pt x="0" y="265430"/>
                </a:moveTo>
                <a:lnTo>
                  <a:pt x="0" y="302260"/>
                </a:lnTo>
              </a:path>
              <a:path h="369570">
                <a:moveTo>
                  <a:pt x="0" y="331469"/>
                </a:moveTo>
                <a:lnTo>
                  <a:pt x="0" y="369569"/>
                </a:lnTo>
              </a:path>
            </a:pathLst>
          </a:custGeom>
          <a:ln w="8890">
            <a:solidFill>
              <a:srgbClr val="000000"/>
            </a:solidFill>
          </a:ln>
        </p:spPr>
        <p:txBody>
          <a:bodyPr wrap="square" lIns="0" tIns="0" rIns="0" bIns="0" rtlCol="0"/>
          <a:lstStyle/>
          <a:p>
            <a:endParaRPr/>
          </a:p>
        </p:txBody>
      </p:sp>
      <p:grpSp>
        <p:nvGrpSpPr>
          <p:cNvPr id="40" name="object 40"/>
          <p:cNvGrpSpPr/>
          <p:nvPr/>
        </p:nvGrpSpPr>
        <p:grpSpPr>
          <a:xfrm>
            <a:off x="6624727" y="2281327"/>
            <a:ext cx="1304925" cy="2143125"/>
            <a:chOff x="6624727" y="2281327"/>
            <a:chExt cx="1304925" cy="2143125"/>
          </a:xfrm>
        </p:grpSpPr>
        <p:sp>
          <p:nvSpPr>
            <p:cNvPr id="41" name="object 41"/>
            <p:cNvSpPr/>
            <p:nvPr/>
          </p:nvSpPr>
          <p:spPr>
            <a:xfrm>
              <a:off x="6629399" y="2285999"/>
              <a:ext cx="1295400" cy="2090420"/>
            </a:xfrm>
            <a:custGeom>
              <a:avLst/>
              <a:gdLst/>
              <a:ahLst/>
              <a:cxnLst/>
              <a:rect l="l" t="t" r="r" b="b"/>
              <a:pathLst>
                <a:path w="1295400" h="2090420">
                  <a:moveTo>
                    <a:pt x="0" y="0"/>
                  </a:moveTo>
                  <a:lnTo>
                    <a:pt x="0" y="426720"/>
                  </a:lnTo>
                  <a:lnTo>
                    <a:pt x="67309" y="426720"/>
                  </a:lnTo>
                  <a:lnTo>
                    <a:pt x="134620" y="430529"/>
                  </a:lnTo>
                  <a:lnTo>
                    <a:pt x="201929" y="435610"/>
                  </a:lnTo>
                  <a:lnTo>
                    <a:pt x="267970" y="441960"/>
                  </a:lnTo>
                  <a:lnTo>
                    <a:pt x="332740" y="450850"/>
                  </a:lnTo>
                  <a:lnTo>
                    <a:pt x="398779" y="462279"/>
                  </a:lnTo>
                  <a:lnTo>
                    <a:pt x="462279" y="474979"/>
                  </a:lnTo>
                  <a:lnTo>
                    <a:pt x="524509" y="490220"/>
                  </a:lnTo>
                  <a:lnTo>
                    <a:pt x="585470" y="506729"/>
                  </a:lnTo>
                  <a:lnTo>
                    <a:pt x="702309" y="544829"/>
                  </a:lnTo>
                  <a:lnTo>
                    <a:pt x="758190" y="567689"/>
                  </a:lnTo>
                  <a:lnTo>
                    <a:pt x="811529" y="590550"/>
                  </a:lnTo>
                  <a:lnTo>
                    <a:pt x="862329" y="615950"/>
                  </a:lnTo>
                  <a:lnTo>
                    <a:pt x="911859" y="642620"/>
                  </a:lnTo>
                  <a:lnTo>
                    <a:pt x="958850" y="670560"/>
                  </a:lnTo>
                  <a:lnTo>
                    <a:pt x="1003300" y="699770"/>
                  </a:lnTo>
                  <a:lnTo>
                    <a:pt x="1043940" y="730250"/>
                  </a:lnTo>
                  <a:lnTo>
                    <a:pt x="1082040" y="763270"/>
                  </a:lnTo>
                  <a:lnTo>
                    <a:pt x="1117600" y="796289"/>
                  </a:lnTo>
                  <a:lnTo>
                    <a:pt x="1150620" y="830579"/>
                  </a:lnTo>
                  <a:lnTo>
                    <a:pt x="1150620" y="1089660"/>
                  </a:lnTo>
                  <a:lnTo>
                    <a:pt x="1117600" y="1123950"/>
                  </a:lnTo>
                  <a:lnTo>
                    <a:pt x="1082040" y="1156970"/>
                  </a:lnTo>
                  <a:lnTo>
                    <a:pt x="1042670" y="1189989"/>
                  </a:lnTo>
                  <a:lnTo>
                    <a:pt x="1000759" y="1220470"/>
                  </a:lnTo>
                  <a:lnTo>
                    <a:pt x="956309" y="1249679"/>
                  </a:lnTo>
                  <a:lnTo>
                    <a:pt x="909320" y="1277620"/>
                  </a:lnTo>
                  <a:lnTo>
                    <a:pt x="859790" y="1305560"/>
                  </a:lnTo>
                  <a:lnTo>
                    <a:pt x="807720" y="1329689"/>
                  </a:lnTo>
                  <a:lnTo>
                    <a:pt x="753109" y="1353820"/>
                  </a:lnTo>
                  <a:lnTo>
                    <a:pt x="697229" y="1375410"/>
                  </a:lnTo>
                  <a:lnTo>
                    <a:pt x="638809" y="1395730"/>
                  </a:lnTo>
                  <a:lnTo>
                    <a:pt x="579120" y="1413510"/>
                  </a:lnTo>
                  <a:lnTo>
                    <a:pt x="516890" y="1430020"/>
                  </a:lnTo>
                  <a:lnTo>
                    <a:pt x="454659" y="1445260"/>
                  </a:lnTo>
                  <a:lnTo>
                    <a:pt x="389890" y="1457960"/>
                  </a:lnTo>
                  <a:lnTo>
                    <a:pt x="325120" y="1469389"/>
                  </a:lnTo>
                  <a:lnTo>
                    <a:pt x="259079" y="1478280"/>
                  </a:lnTo>
                  <a:lnTo>
                    <a:pt x="431800" y="1236979"/>
                  </a:lnTo>
                  <a:lnTo>
                    <a:pt x="0" y="1706880"/>
                  </a:lnTo>
                  <a:lnTo>
                    <a:pt x="431800" y="2090420"/>
                  </a:lnTo>
                  <a:lnTo>
                    <a:pt x="259079" y="1905000"/>
                  </a:lnTo>
                  <a:lnTo>
                    <a:pt x="325120" y="1896110"/>
                  </a:lnTo>
                  <a:lnTo>
                    <a:pt x="391159" y="1885950"/>
                  </a:lnTo>
                  <a:lnTo>
                    <a:pt x="454659" y="1873250"/>
                  </a:lnTo>
                  <a:lnTo>
                    <a:pt x="518159" y="1858010"/>
                  </a:lnTo>
                  <a:lnTo>
                    <a:pt x="580390" y="1841500"/>
                  </a:lnTo>
                  <a:lnTo>
                    <a:pt x="640079" y="1822450"/>
                  </a:lnTo>
                  <a:lnTo>
                    <a:pt x="698500" y="1802130"/>
                  </a:lnTo>
                  <a:lnTo>
                    <a:pt x="755650" y="1780539"/>
                  </a:lnTo>
                  <a:lnTo>
                    <a:pt x="810259" y="1756410"/>
                  </a:lnTo>
                  <a:lnTo>
                    <a:pt x="862329" y="1731010"/>
                  </a:lnTo>
                  <a:lnTo>
                    <a:pt x="911859" y="1704339"/>
                  </a:lnTo>
                  <a:lnTo>
                    <a:pt x="958850" y="1675130"/>
                  </a:lnTo>
                  <a:lnTo>
                    <a:pt x="1003300" y="1645920"/>
                  </a:lnTo>
                  <a:lnTo>
                    <a:pt x="1045209" y="1614170"/>
                  </a:lnTo>
                  <a:lnTo>
                    <a:pt x="1084579" y="1582420"/>
                  </a:lnTo>
                  <a:lnTo>
                    <a:pt x="1120140" y="1548130"/>
                  </a:lnTo>
                  <a:lnTo>
                    <a:pt x="1153159" y="1513839"/>
                  </a:lnTo>
                  <a:lnTo>
                    <a:pt x="1182370" y="1478280"/>
                  </a:lnTo>
                  <a:lnTo>
                    <a:pt x="1209040" y="1442720"/>
                  </a:lnTo>
                  <a:lnTo>
                    <a:pt x="1231900" y="1405889"/>
                  </a:lnTo>
                  <a:lnTo>
                    <a:pt x="1250950" y="1367789"/>
                  </a:lnTo>
                  <a:lnTo>
                    <a:pt x="1267459" y="1329689"/>
                  </a:lnTo>
                  <a:lnTo>
                    <a:pt x="1278890" y="1291589"/>
                  </a:lnTo>
                  <a:lnTo>
                    <a:pt x="1289050" y="1252220"/>
                  </a:lnTo>
                  <a:lnTo>
                    <a:pt x="1294129" y="1212850"/>
                  </a:lnTo>
                  <a:lnTo>
                    <a:pt x="1295400" y="1173479"/>
                  </a:lnTo>
                  <a:lnTo>
                    <a:pt x="1295400" y="746760"/>
                  </a:lnTo>
                  <a:lnTo>
                    <a:pt x="1294129" y="707389"/>
                  </a:lnTo>
                  <a:lnTo>
                    <a:pt x="1289050" y="668020"/>
                  </a:lnTo>
                  <a:lnTo>
                    <a:pt x="1280159" y="629920"/>
                  </a:lnTo>
                  <a:lnTo>
                    <a:pt x="1267459" y="590550"/>
                  </a:lnTo>
                  <a:lnTo>
                    <a:pt x="1250950" y="552450"/>
                  </a:lnTo>
                  <a:lnTo>
                    <a:pt x="1231900" y="515620"/>
                  </a:lnTo>
                  <a:lnTo>
                    <a:pt x="1209040" y="478789"/>
                  </a:lnTo>
                  <a:lnTo>
                    <a:pt x="1183640" y="441960"/>
                  </a:lnTo>
                  <a:lnTo>
                    <a:pt x="1154429" y="407670"/>
                  </a:lnTo>
                  <a:lnTo>
                    <a:pt x="1122679" y="373379"/>
                  </a:lnTo>
                  <a:lnTo>
                    <a:pt x="1085850" y="339089"/>
                  </a:lnTo>
                  <a:lnTo>
                    <a:pt x="1047750" y="307339"/>
                  </a:lnTo>
                  <a:lnTo>
                    <a:pt x="1007109" y="276860"/>
                  </a:lnTo>
                  <a:lnTo>
                    <a:pt x="962659" y="246379"/>
                  </a:lnTo>
                  <a:lnTo>
                    <a:pt x="915670" y="218439"/>
                  </a:lnTo>
                  <a:lnTo>
                    <a:pt x="867409" y="191770"/>
                  </a:lnTo>
                  <a:lnTo>
                    <a:pt x="815340" y="166370"/>
                  </a:lnTo>
                  <a:lnTo>
                    <a:pt x="762000" y="142239"/>
                  </a:lnTo>
                  <a:lnTo>
                    <a:pt x="706120" y="120650"/>
                  </a:lnTo>
                  <a:lnTo>
                    <a:pt x="647700" y="100329"/>
                  </a:lnTo>
                  <a:lnTo>
                    <a:pt x="588009" y="81279"/>
                  </a:lnTo>
                  <a:lnTo>
                    <a:pt x="527050" y="63500"/>
                  </a:lnTo>
                  <a:lnTo>
                    <a:pt x="464820" y="49529"/>
                  </a:lnTo>
                  <a:lnTo>
                    <a:pt x="400050" y="36829"/>
                  </a:lnTo>
                  <a:lnTo>
                    <a:pt x="335279" y="25400"/>
                  </a:lnTo>
                  <a:lnTo>
                    <a:pt x="269240" y="15239"/>
                  </a:lnTo>
                  <a:lnTo>
                    <a:pt x="203200" y="8889"/>
                  </a:lnTo>
                  <a:lnTo>
                    <a:pt x="135890" y="3810"/>
                  </a:lnTo>
                  <a:lnTo>
                    <a:pt x="67309" y="1270"/>
                  </a:lnTo>
                  <a:lnTo>
                    <a:pt x="0" y="0"/>
                  </a:lnTo>
                  <a:close/>
                </a:path>
              </a:pathLst>
            </a:custGeom>
            <a:solidFill>
              <a:srgbClr val="BADFE2"/>
            </a:solidFill>
          </p:spPr>
          <p:txBody>
            <a:bodyPr wrap="square" lIns="0" tIns="0" rIns="0" bIns="0" rtlCol="0"/>
            <a:lstStyle/>
            <a:p>
              <a:endParaRPr/>
            </a:p>
          </p:txBody>
        </p:sp>
        <p:sp>
          <p:nvSpPr>
            <p:cNvPr id="42" name="object 42"/>
            <p:cNvSpPr/>
            <p:nvPr/>
          </p:nvSpPr>
          <p:spPr>
            <a:xfrm>
              <a:off x="6629399" y="2285999"/>
              <a:ext cx="1295400" cy="2133600"/>
            </a:xfrm>
            <a:custGeom>
              <a:avLst/>
              <a:gdLst/>
              <a:ahLst/>
              <a:cxnLst/>
              <a:rect l="l" t="t" r="r" b="b"/>
              <a:pathLst>
                <a:path w="1295400" h="2133600">
                  <a:moveTo>
                    <a:pt x="0" y="0"/>
                  </a:moveTo>
                  <a:lnTo>
                    <a:pt x="67309" y="1270"/>
                  </a:lnTo>
                  <a:lnTo>
                    <a:pt x="135890" y="3810"/>
                  </a:lnTo>
                  <a:lnTo>
                    <a:pt x="203200" y="8889"/>
                  </a:lnTo>
                  <a:lnTo>
                    <a:pt x="269240" y="15239"/>
                  </a:lnTo>
                  <a:lnTo>
                    <a:pt x="335279" y="25400"/>
                  </a:lnTo>
                  <a:lnTo>
                    <a:pt x="400050" y="36829"/>
                  </a:lnTo>
                  <a:lnTo>
                    <a:pt x="464820" y="49529"/>
                  </a:lnTo>
                  <a:lnTo>
                    <a:pt x="527050" y="63500"/>
                  </a:lnTo>
                  <a:lnTo>
                    <a:pt x="588009" y="81279"/>
                  </a:lnTo>
                  <a:lnTo>
                    <a:pt x="647700" y="100329"/>
                  </a:lnTo>
                  <a:lnTo>
                    <a:pt x="706120" y="120650"/>
                  </a:lnTo>
                  <a:lnTo>
                    <a:pt x="762000" y="142239"/>
                  </a:lnTo>
                  <a:lnTo>
                    <a:pt x="815340" y="166370"/>
                  </a:lnTo>
                  <a:lnTo>
                    <a:pt x="867409" y="191770"/>
                  </a:lnTo>
                  <a:lnTo>
                    <a:pt x="915670" y="218439"/>
                  </a:lnTo>
                  <a:lnTo>
                    <a:pt x="962659" y="246379"/>
                  </a:lnTo>
                  <a:lnTo>
                    <a:pt x="1007109" y="276860"/>
                  </a:lnTo>
                  <a:lnTo>
                    <a:pt x="1047750" y="307339"/>
                  </a:lnTo>
                  <a:lnTo>
                    <a:pt x="1085850" y="339089"/>
                  </a:lnTo>
                  <a:lnTo>
                    <a:pt x="1122679" y="373379"/>
                  </a:lnTo>
                  <a:lnTo>
                    <a:pt x="1154429" y="407670"/>
                  </a:lnTo>
                  <a:lnTo>
                    <a:pt x="1183640" y="441960"/>
                  </a:lnTo>
                  <a:lnTo>
                    <a:pt x="1209040" y="478789"/>
                  </a:lnTo>
                  <a:lnTo>
                    <a:pt x="1231900" y="515620"/>
                  </a:lnTo>
                  <a:lnTo>
                    <a:pt x="1250950" y="552450"/>
                  </a:lnTo>
                  <a:lnTo>
                    <a:pt x="1267459" y="590550"/>
                  </a:lnTo>
                  <a:lnTo>
                    <a:pt x="1280159" y="629920"/>
                  </a:lnTo>
                  <a:lnTo>
                    <a:pt x="1289050" y="668020"/>
                  </a:lnTo>
                  <a:lnTo>
                    <a:pt x="1294129" y="707389"/>
                  </a:lnTo>
                  <a:lnTo>
                    <a:pt x="1295400" y="746760"/>
                  </a:lnTo>
                  <a:lnTo>
                    <a:pt x="1295400" y="1173479"/>
                  </a:lnTo>
                  <a:lnTo>
                    <a:pt x="1294129" y="1212850"/>
                  </a:lnTo>
                  <a:lnTo>
                    <a:pt x="1289050" y="1252220"/>
                  </a:lnTo>
                  <a:lnTo>
                    <a:pt x="1278890" y="1291589"/>
                  </a:lnTo>
                  <a:lnTo>
                    <a:pt x="1267459" y="1329689"/>
                  </a:lnTo>
                  <a:lnTo>
                    <a:pt x="1250950" y="1367789"/>
                  </a:lnTo>
                  <a:lnTo>
                    <a:pt x="1231900" y="1405889"/>
                  </a:lnTo>
                  <a:lnTo>
                    <a:pt x="1209040" y="1442720"/>
                  </a:lnTo>
                  <a:lnTo>
                    <a:pt x="1182370" y="1478280"/>
                  </a:lnTo>
                  <a:lnTo>
                    <a:pt x="1153159" y="1513839"/>
                  </a:lnTo>
                  <a:lnTo>
                    <a:pt x="1120140" y="1548130"/>
                  </a:lnTo>
                  <a:lnTo>
                    <a:pt x="1084579" y="1582420"/>
                  </a:lnTo>
                  <a:lnTo>
                    <a:pt x="1045209" y="1614170"/>
                  </a:lnTo>
                  <a:lnTo>
                    <a:pt x="1003300" y="1645920"/>
                  </a:lnTo>
                  <a:lnTo>
                    <a:pt x="958850" y="1675130"/>
                  </a:lnTo>
                  <a:lnTo>
                    <a:pt x="911859" y="1704339"/>
                  </a:lnTo>
                  <a:lnTo>
                    <a:pt x="862329" y="1731010"/>
                  </a:lnTo>
                  <a:lnTo>
                    <a:pt x="810259" y="1756410"/>
                  </a:lnTo>
                  <a:lnTo>
                    <a:pt x="755650" y="1780539"/>
                  </a:lnTo>
                  <a:lnTo>
                    <a:pt x="698500" y="1802130"/>
                  </a:lnTo>
                  <a:lnTo>
                    <a:pt x="640079" y="1822450"/>
                  </a:lnTo>
                  <a:lnTo>
                    <a:pt x="580390" y="1841500"/>
                  </a:lnTo>
                  <a:lnTo>
                    <a:pt x="518159" y="1858010"/>
                  </a:lnTo>
                  <a:lnTo>
                    <a:pt x="454659" y="1873250"/>
                  </a:lnTo>
                  <a:lnTo>
                    <a:pt x="391159" y="1885950"/>
                  </a:lnTo>
                  <a:lnTo>
                    <a:pt x="325120" y="1896110"/>
                  </a:lnTo>
                  <a:lnTo>
                    <a:pt x="259079" y="1905000"/>
                  </a:lnTo>
                  <a:lnTo>
                    <a:pt x="431800" y="2090420"/>
                  </a:lnTo>
                  <a:lnTo>
                    <a:pt x="0" y="1706880"/>
                  </a:lnTo>
                  <a:lnTo>
                    <a:pt x="431800" y="1236979"/>
                  </a:lnTo>
                  <a:lnTo>
                    <a:pt x="259079" y="1478280"/>
                  </a:lnTo>
                  <a:lnTo>
                    <a:pt x="325120" y="1469389"/>
                  </a:lnTo>
                  <a:lnTo>
                    <a:pt x="389890" y="1457960"/>
                  </a:lnTo>
                  <a:lnTo>
                    <a:pt x="454659" y="1445260"/>
                  </a:lnTo>
                  <a:lnTo>
                    <a:pt x="516890" y="1430020"/>
                  </a:lnTo>
                  <a:lnTo>
                    <a:pt x="579120" y="1413510"/>
                  </a:lnTo>
                  <a:lnTo>
                    <a:pt x="638809" y="1395730"/>
                  </a:lnTo>
                  <a:lnTo>
                    <a:pt x="697229" y="1375410"/>
                  </a:lnTo>
                  <a:lnTo>
                    <a:pt x="753109" y="1353820"/>
                  </a:lnTo>
                  <a:lnTo>
                    <a:pt x="807720" y="1329689"/>
                  </a:lnTo>
                  <a:lnTo>
                    <a:pt x="859790" y="1305560"/>
                  </a:lnTo>
                  <a:lnTo>
                    <a:pt x="909320" y="1277620"/>
                  </a:lnTo>
                  <a:lnTo>
                    <a:pt x="956309" y="1249679"/>
                  </a:lnTo>
                  <a:lnTo>
                    <a:pt x="1000759" y="1220470"/>
                  </a:lnTo>
                  <a:lnTo>
                    <a:pt x="1042670" y="1189989"/>
                  </a:lnTo>
                  <a:lnTo>
                    <a:pt x="1082040" y="1156970"/>
                  </a:lnTo>
                  <a:lnTo>
                    <a:pt x="1117600" y="1123950"/>
                  </a:lnTo>
                  <a:lnTo>
                    <a:pt x="1150620" y="1089660"/>
                  </a:lnTo>
                  <a:lnTo>
                    <a:pt x="1150620" y="830579"/>
                  </a:lnTo>
                  <a:lnTo>
                    <a:pt x="1117600" y="796289"/>
                  </a:lnTo>
                  <a:lnTo>
                    <a:pt x="1082040" y="763270"/>
                  </a:lnTo>
                  <a:lnTo>
                    <a:pt x="1043940" y="730250"/>
                  </a:lnTo>
                  <a:lnTo>
                    <a:pt x="1003300" y="699770"/>
                  </a:lnTo>
                  <a:lnTo>
                    <a:pt x="958850" y="670560"/>
                  </a:lnTo>
                  <a:lnTo>
                    <a:pt x="911859" y="642620"/>
                  </a:lnTo>
                  <a:lnTo>
                    <a:pt x="862329" y="615950"/>
                  </a:lnTo>
                  <a:lnTo>
                    <a:pt x="811529" y="590550"/>
                  </a:lnTo>
                  <a:lnTo>
                    <a:pt x="758190" y="567689"/>
                  </a:lnTo>
                  <a:lnTo>
                    <a:pt x="702309" y="544829"/>
                  </a:lnTo>
                  <a:lnTo>
                    <a:pt x="643890" y="525779"/>
                  </a:lnTo>
                  <a:lnTo>
                    <a:pt x="585470" y="506729"/>
                  </a:lnTo>
                  <a:lnTo>
                    <a:pt x="524509" y="490220"/>
                  </a:lnTo>
                  <a:lnTo>
                    <a:pt x="462279" y="474979"/>
                  </a:lnTo>
                  <a:lnTo>
                    <a:pt x="398779" y="462279"/>
                  </a:lnTo>
                  <a:lnTo>
                    <a:pt x="332740" y="450850"/>
                  </a:lnTo>
                  <a:lnTo>
                    <a:pt x="267970" y="441960"/>
                  </a:lnTo>
                  <a:lnTo>
                    <a:pt x="201929" y="435610"/>
                  </a:lnTo>
                  <a:lnTo>
                    <a:pt x="134620" y="430529"/>
                  </a:lnTo>
                  <a:lnTo>
                    <a:pt x="67309" y="426720"/>
                  </a:lnTo>
                  <a:lnTo>
                    <a:pt x="0" y="426720"/>
                  </a:lnTo>
                  <a:lnTo>
                    <a:pt x="0" y="0"/>
                  </a:lnTo>
                  <a:close/>
                </a:path>
                <a:path w="1295400" h="2133600">
                  <a:moveTo>
                    <a:pt x="0" y="0"/>
                  </a:moveTo>
                  <a:lnTo>
                    <a:pt x="0" y="0"/>
                  </a:lnTo>
                </a:path>
                <a:path w="1295400" h="2133600">
                  <a:moveTo>
                    <a:pt x="1295400" y="2133600"/>
                  </a:moveTo>
                  <a:lnTo>
                    <a:pt x="1295400" y="2133600"/>
                  </a:lnTo>
                </a:path>
              </a:pathLst>
            </a:custGeom>
            <a:ln w="9344">
              <a:solidFill>
                <a:srgbClr val="000000"/>
              </a:solidFill>
            </a:ln>
          </p:spPr>
          <p:txBody>
            <a:bodyPr wrap="square" lIns="0" tIns="0" rIns="0" bIns="0" rtlCol="0"/>
            <a:lstStyle/>
            <a:p>
              <a:endParaRPr/>
            </a:p>
          </p:txBody>
        </p:sp>
        <p:sp>
          <p:nvSpPr>
            <p:cNvPr id="43" name="object 43"/>
            <p:cNvSpPr/>
            <p:nvPr/>
          </p:nvSpPr>
          <p:spPr>
            <a:xfrm>
              <a:off x="6629399" y="2285999"/>
              <a:ext cx="1295400" cy="1149350"/>
            </a:xfrm>
            <a:custGeom>
              <a:avLst/>
              <a:gdLst/>
              <a:ahLst/>
              <a:cxnLst/>
              <a:rect l="l" t="t" r="r" b="b"/>
              <a:pathLst>
                <a:path w="1295400" h="1149350">
                  <a:moveTo>
                    <a:pt x="0" y="0"/>
                  </a:moveTo>
                  <a:lnTo>
                    <a:pt x="0" y="426720"/>
                  </a:lnTo>
                  <a:lnTo>
                    <a:pt x="67309" y="426720"/>
                  </a:lnTo>
                  <a:lnTo>
                    <a:pt x="134620" y="430529"/>
                  </a:lnTo>
                  <a:lnTo>
                    <a:pt x="201929" y="435610"/>
                  </a:lnTo>
                  <a:lnTo>
                    <a:pt x="267970" y="441960"/>
                  </a:lnTo>
                  <a:lnTo>
                    <a:pt x="332740" y="450850"/>
                  </a:lnTo>
                  <a:lnTo>
                    <a:pt x="398779" y="462279"/>
                  </a:lnTo>
                  <a:lnTo>
                    <a:pt x="462279" y="474979"/>
                  </a:lnTo>
                  <a:lnTo>
                    <a:pt x="524509" y="490220"/>
                  </a:lnTo>
                  <a:lnTo>
                    <a:pt x="585470" y="506729"/>
                  </a:lnTo>
                  <a:lnTo>
                    <a:pt x="702309" y="544829"/>
                  </a:lnTo>
                  <a:lnTo>
                    <a:pt x="758190" y="567689"/>
                  </a:lnTo>
                  <a:lnTo>
                    <a:pt x="811529" y="590550"/>
                  </a:lnTo>
                  <a:lnTo>
                    <a:pt x="862329" y="615950"/>
                  </a:lnTo>
                  <a:lnTo>
                    <a:pt x="911859" y="642620"/>
                  </a:lnTo>
                  <a:lnTo>
                    <a:pt x="958850" y="670560"/>
                  </a:lnTo>
                  <a:lnTo>
                    <a:pt x="1003300" y="699770"/>
                  </a:lnTo>
                  <a:lnTo>
                    <a:pt x="1043940" y="730250"/>
                  </a:lnTo>
                  <a:lnTo>
                    <a:pt x="1082040" y="763270"/>
                  </a:lnTo>
                  <a:lnTo>
                    <a:pt x="1117600" y="796289"/>
                  </a:lnTo>
                  <a:lnTo>
                    <a:pt x="1150620" y="830579"/>
                  </a:lnTo>
                  <a:lnTo>
                    <a:pt x="1186179" y="872489"/>
                  </a:lnTo>
                  <a:lnTo>
                    <a:pt x="1216659" y="916939"/>
                  </a:lnTo>
                  <a:lnTo>
                    <a:pt x="1243329" y="962660"/>
                  </a:lnTo>
                  <a:lnTo>
                    <a:pt x="1263650" y="1008379"/>
                  </a:lnTo>
                  <a:lnTo>
                    <a:pt x="1278890" y="1055370"/>
                  </a:lnTo>
                  <a:lnTo>
                    <a:pt x="1285240" y="1078229"/>
                  </a:lnTo>
                  <a:lnTo>
                    <a:pt x="1290320" y="1102360"/>
                  </a:lnTo>
                  <a:lnTo>
                    <a:pt x="1292859" y="1125220"/>
                  </a:lnTo>
                  <a:lnTo>
                    <a:pt x="1295400" y="1149350"/>
                  </a:lnTo>
                  <a:lnTo>
                    <a:pt x="1295400" y="746760"/>
                  </a:lnTo>
                  <a:lnTo>
                    <a:pt x="1294129" y="707389"/>
                  </a:lnTo>
                  <a:lnTo>
                    <a:pt x="1289050" y="668020"/>
                  </a:lnTo>
                  <a:lnTo>
                    <a:pt x="1280159" y="629920"/>
                  </a:lnTo>
                  <a:lnTo>
                    <a:pt x="1267459" y="590550"/>
                  </a:lnTo>
                  <a:lnTo>
                    <a:pt x="1250950" y="552450"/>
                  </a:lnTo>
                  <a:lnTo>
                    <a:pt x="1231900" y="515620"/>
                  </a:lnTo>
                  <a:lnTo>
                    <a:pt x="1209040" y="478789"/>
                  </a:lnTo>
                  <a:lnTo>
                    <a:pt x="1183640" y="441960"/>
                  </a:lnTo>
                  <a:lnTo>
                    <a:pt x="1154429" y="407670"/>
                  </a:lnTo>
                  <a:lnTo>
                    <a:pt x="1122679" y="373379"/>
                  </a:lnTo>
                  <a:lnTo>
                    <a:pt x="1085850" y="339089"/>
                  </a:lnTo>
                  <a:lnTo>
                    <a:pt x="1047750" y="307339"/>
                  </a:lnTo>
                  <a:lnTo>
                    <a:pt x="1007109" y="276860"/>
                  </a:lnTo>
                  <a:lnTo>
                    <a:pt x="962659" y="246379"/>
                  </a:lnTo>
                  <a:lnTo>
                    <a:pt x="915670" y="218439"/>
                  </a:lnTo>
                  <a:lnTo>
                    <a:pt x="867409" y="191770"/>
                  </a:lnTo>
                  <a:lnTo>
                    <a:pt x="815340" y="166370"/>
                  </a:lnTo>
                  <a:lnTo>
                    <a:pt x="762000" y="142239"/>
                  </a:lnTo>
                  <a:lnTo>
                    <a:pt x="706120" y="120650"/>
                  </a:lnTo>
                  <a:lnTo>
                    <a:pt x="647700" y="100329"/>
                  </a:lnTo>
                  <a:lnTo>
                    <a:pt x="588009" y="81279"/>
                  </a:lnTo>
                  <a:lnTo>
                    <a:pt x="527050" y="63500"/>
                  </a:lnTo>
                  <a:lnTo>
                    <a:pt x="464820" y="49529"/>
                  </a:lnTo>
                  <a:lnTo>
                    <a:pt x="400050" y="36829"/>
                  </a:lnTo>
                  <a:lnTo>
                    <a:pt x="335279" y="25400"/>
                  </a:lnTo>
                  <a:lnTo>
                    <a:pt x="269240" y="15239"/>
                  </a:lnTo>
                  <a:lnTo>
                    <a:pt x="203200" y="8889"/>
                  </a:lnTo>
                  <a:lnTo>
                    <a:pt x="135890" y="3810"/>
                  </a:lnTo>
                  <a:lnTo>
                    <a:pt x="67309" y="1270"/>
                  </a:lnTo>
                  <a:lnTo>
                    <a:pt x="0" y="0"/>
                  </a:lnTo>
                  <a:close/>
                </a:path>
              </a:pathLst>
            </a:custGeom>
            <a:solidFill>
              <a:srgbClr val="829C9E"/>
            </a:solidFill>
          </p:spPr>
          <p:txBody>
            <a:bodyPr wrap="square" lIns="0" tIns="0" rIns="0" bIns="0" rtlCol="0"/>
            <a:lstStyle/>
            <a:p>
              <a:endParaRPr/>
            </a:p>
          </p:txBody>
        </p:sp>
        <p:sp>
          <p:nvSpPr>
            <p:cNvPr id="44" name="object 44"/>
            <p:cNvSpPr/>
            <p:nvPr/>
          </p:nvSpPr>
          <p:spPr>
            <a:xfrm>
              <a:off x="6629399" y="2285999"/>
              <a:ext cx="1295400" cy="2133600"/>
            </a:xfrm>
            <a:custGeom>
              <a:avLst/>
              <a:gdLst/>
              <a:ahLst/>
              <a:cxnLst/>
              <a:rect l="l" t="t" r="r" b="b"/>
              <a:pathLst>
                <a:path w="1295400" h="2133600">
                  <a:moveTo>
                    <a:pt x="0" y="0"/>
                  </a:moveTo>
                  <a:lnTo>
                    <a:pt x="67309" y="1270"/>
                  </a:lnTo>
                  <a:lnTo>
                    <a:pt x="135890" y="3810"/>
                  </a:lnTo>
                  <a:lnTo>
                    <a:pt x="203200" y="8889"/>
                  </a:lnTo>
                  <a:lnTo>
                    <a:pt x="269240" y="15239"/>
                  </a:lnTo>
                  <a:lnTo>
                    <a:pt x="335279" y="25400"/>
                  </a:lnTo>
                  <a:lnTo>
                    <a:pt x="400050" y="36829"/>
                  </a:lnTo>
                  <a:lnTo>
                    <a:pt x="464820" y="49529"/>
                  </a:lnTo>
                  <a:lnTo>
                    <a:pt x="527050" y="63500"/>
                  </a:lnTo>
                  <a:lnTo>
                    <a:pt x="588009" y="81279"/>
                  </a:lnTo>
                  <a:lnTo>
                    <a:pt x="647700" y="100329"/>
                  </a:lnTo>
                  <a:lnTo>
                    <a:pt x="706120" y="120650"/>
                  </a:lnTo>
                  <a:lnTo>
                    <a:pt x="762000" y="142239"/>
                  </a:lnTo>
                  <a:lnTo>
                    <a:pt x="815340" y="166370"/>
                  </a:lnTo>
                  <a:lnTo>
                    <a:pt x="867409" y="191770"/>
                  </a:lnTo>
                  <a:lnTo>
                    <a:pt x="915670" y="218439"/>
                  </a:lnTo>
                  <a:lnTo>
                    <a:pt x="962659" y="246379"/>
                  </a:lnTo>
                  <a:lnTo>
                    <a:pt x="1007109" y="276860"/>
                  </a:lnTo>
                  <a:lnTo>
                    <a:pt x="1047750" y="307339"/>
                  </a:lnTo>
                  <a:lnTo>
                    <a:pt x="1085850" y="339089"/>
                  </a:lnTo>
                  <a:lnTo>
                    <a:pt x="1122679" y="373379"/>
                  </a:lnTo>
                  <a:lnTo>
                    <a:pt x="1154429" y="407670"/>
                  </a:lnTo>
                  <a:lnTo>
                    <a:pt x="1183640" y="441960"/>
                  </a:lnTo>
                  <a:lnTo>
                    <a:pt x="1209040" y="478789"/>
                  </a:lnTo>
                  <a:lnTo>
                    <a:pt x="1231900" y="515620"/>
                  </a:lnTo>
                  <a:lnTo>
                    <a:pt x="1250950" y="552450"/>
                  </a:lnTo>
                  <a:lnTo>
                    <a:pt x="1267459" y="590550"/>
                  </a:lnTo>
                  <a:lnTo>
                    <a:pt x="1280159" y="629920"/>
                  </a:lnTo>
                  <a:lnTo>
                    <a:pt x="1289050" y="668020"/>
                  </a:lnTo>
                  <a:lnTo>
                    <a:pt x="1294129" y="707389"/>
                  </a:lnTo>
                  <a:lnTo>
                    <a:pt x="1295400" y="746760"/>
                  </a:lnTo>
                  <a:lnTo>
                    <a:pt x="1295400" y="1173479"/>
                  </a:lnTo>
                  <a:lnTo>
                    <a:pt x="1295400" y="1149350"/>
                  </a:lnTo>
                  <a:lnTo>
                    <a:pt x="1292859" y="1125220"/>
                  </a:lnTo>
                  <a:lnTo>
                    <a:pt x="1290320" y="1102360"/>
                  </a:lnTo>
                  <a:lnTo>
                    <a:pt x="1285240" y="1078229"/>
                  </a:lnTo>
                  <a:lnTo>
                    <a:pt x="1278890" y="1055370"/>
                  </a:lnTo>
                  <a:lnTo>
                    <a:pt x="1272540" y="1031239"/>
                  </a:lnTo>
                  <a:lnTo>
                    <a:pt x="1253490" y="985520"/>
                  </a:lnTo>
                  <a:lnTo>
                    <a:pt x="1230629" y="939800"/>
                  </a:lnTo>
                  <a:lnTo>
                    <a:pt x="1202690" y="895350"/>
                  </a:lnTo>
                  <a:lnTo>
                    <a:pt x="1169670" y="850900"/>
                  </a:lnTo>
                  <a:lnTo>
                    <a:pt x="1150620" y="830579"/>
                  </a:lnTo>
                  <a:lnTo>
                    <a:pt x="1117600" y="796289"/>
                  </a:lnTo>
                  <a:lnTo>
                    <a:pt x="1082040" y="763270"/>
                  </a:lnTo>
                  <a:lnTo>
                    <a:pt x="1043940" y="730250"/>
                  </a:lnTo>
                  <a:lnTo>
                    <a:pt x="1003300" y="699770"/>
                  </a:lnTo>
                  <a:lnTo>
                    <a:pt x="958850" y="670560"/>
                  </a:lnTo>
                  <a:lnTo>
                    <a:pt x="911859" y="642620"/>
                  </a:lnTo>
                  <a:lnTo>
                    <a:pt x="862329" y="615950"/>
                  </a:lnTo>
                  <a:lnTo>
                    <a:pt x="811529" y="590550"/>
                  </a:lnTo>
                  <a:lnTo>
                    <a:pt x="758190" y="567689"/>
                  </a:lnTo>
                  <a:lnTo>
                    <a:pt x="702309" y="544829"/>
                  </a:lnTo>
                  <a:lnTo>
                    <a:pt x="643890" y="525779"/>
                  </a:lnTo>
                  <a:lnTo>
                    <a:pt x="585470" y="506729"/>
                  </a:lnTo>
                  <a:lnTo>
                    <a:pt x="524509" y="490220"/>
                  </a:lnTo>
                  <a:lnTo>
                    <a:pt x="462279" y="474979"/>
                  </a:lnTo>
                  <a:lnTo>
                    <a:pt x="398779" y="462279"/>
                  </a:lnTo>
                  <a:lnTo>
                    <a:pt x="332740" y="450850"/>
                  </a:lnTo>
                  <a:lnTo>
                    <a:pt x="267970" y="441960"/>
                  </a:lnTo>
                  <a:lnTo>
                    <a:pt x="201929" y="435610"/>
                  </a:lnTo>
                  <a:lnTo>
                    <a:pt x="134620" y="430529"/>
                  </a:lnTo>
                  <a:lnTo>
                    <a:pt x="67309" y="426720"/>
                  </a:lnTo>
                  <a:lnTo>
                    <a:pt x="0" y="426720"/>
                  </a:lnTo>
                  <a:lnTo>
                    <a:pt x="0" y="0"/>
                  </a:lnTo>
                  <a:close/>
                </a:path>
                <a:path w="1295400" h="2133600">
                  <a:moveTo>
                    <a:pt x="0" y="0"/>
                  </a:moveTo>
                  <a:lnTo>
                    <a:pt x="0" y="0"/>
                  </a:lnTo>
                </a:path>
                <a:path w="1295400" h="2133600">
                  <a:moveTo>
                    <a:pt x="1295400" y="2133600"/>
                  </a:moveTo>
                  <a:lnTo>
                    <a:pt x="1295400" y="2133600"/>
                  </a:lnTo>
                </a:path>
              </a:pathLst>
            </a:custGeom>
            <a:ln w="9344">
              <a:solidFill>
                <a:srgbClr val="000000"/>
              </a:solidFill>
            </a:ln>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5153" y="208990"/>
            <a:ext cx="7104868" cy="66490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022442CB-25C7-4732-8C5A-4C1C34B263C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609600"/>
            <a:ext cx="9144000" cy="40179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9113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1396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5400" marR="38735">
              <a:lnSpc>
                <a:spcPct val="100000"/>
              </a:lnSpc>
              <a:spcBef>
                <a:spcPts val="100"/>
              </a:spcBef>
              <a:tabLst>
                <a:tab pos="3236595" algn="l"/>
              </a:tabLst>
            </a:pPr>
            <a:r>
              <a:rPr dirty="0"/>
              <a:t>The </a:t>
            </a:r>
            <a:r>
              <a:rPr spc="-5" dirty="0"/>
              <a:t>efficiency</a:t>
            </a:r>
            <a:r>
              <a:rPr spc="25" dirty="0"/>
              <a:t> </a:t>
            </a:r>
            <a:r>
              <a:rPr dirty="0"/>
              <a:t>of</a:t>
            </a:r>
            <a:r>
              <a:rPr spc="-10" dirty="0"/>
              <a:t> </a:t>
            </a:r>
            <a:r>
              <a:rPr spc="-5" dirty="0"/>
              <a:t>many</a:t>
            </a:r>
            <a:r>
              <a:rPr spc="15" dirty="0"/>
              <a:t> </a:t>
            </a:r>
            <a:r>
              <a:rPr spc="-5" dirty="0"/>
              <a:t>important</a:t>
            </a:r>
            <a:r>
              <a:rPr dirty="0"/>
              <a:t> operations</a:t>
            </a:r>
            <a:r>
              <a:rPr spc="-5" dirty="0"/>
              <a:t> </a:t>
            </a:r>
            <a:r>
              <a:rPr dirty="0"/>
              <a:t>on</a:t>
            </a:r>
            <a:r>
              <a:rPr spc="-5" dirty="0"/>
              <a:t> </a:t>
            </a:r>
            <a:r>
              <a:rPr dirty="0"/>
              <a:t>trees</a:t>
            </a:r>
            <a:r>
              <a:rPr spc="-10" dirty="0"/>
              <a:t> </a:t>
            </a:r>
            <a:r>
              <a:rPr dirty="0"/>
              <a:t>is related to</a:t>
            </a:r>
            <a:r>
              <a:rPr spc="-5" dirty="0"/>
              <a:t> </a:t>
            </a:r>
            <a:r>
              <a:rPr dirty="0"/>
              <a:t>the </a:t>
            </a:r>
            <a:r>
              <a:rPr spc="-585" dirty="0"/>
              <a:t> </a:t>
            </a:r>
            <a:r>
              <a:rPr dirty="0"/>
              <a:t>height of the tree </a:t>
            </a:r>
            <a:r>
              <a:rPr spc="-5" dirty="0"/>
              <a:t>–for example searching, </a:t>
            </a:r>
            <a:r>
              <a:rPr dirty="0"/>
              <a:t>insertion </a:t>
            </a:r>
            <a:r>
              <a:rPr spc="-5" dirty="0"/>
              <a:t>and </a:t>
            </a:r>
            <a:r>
              <a:rPr dirty="0"/>
              <a:t>deletion </a:t>
            </a:r>
            <a:r>
              <a:rPr spc="5" dirty="0"/>
              <a:t>in </a:t>
            </a:r>
            <a:r>
              <a:rPr dirty="0"/>
              <a:t>a </a:t>
            </a:r>
            <a:r>
              <a:rPr spc="5" dirty="0"/>
              <a:t> </a:t>
            </a:r>
            <a:r>
              <a:rPr spc="-5" dirty="0"/>
              <a:t>BST</a:t>
            </a:r>
            <a:r>
              <a:rPr spc="5" dirty="0"/>
              <a:t> </a:t>
            </a:r>
            <a:r>
              <a:rPr dirty="0"/>
              <a:t>are</a:t>
            </a:r>
            <a:r>
              <a:rPr spc="5" dirty="0"/>
              <a:t> </a:t>
            </a:r>
            <a:r>
              <a:rPr dirty="0"/>
              <a:t>all</a:t>
            </a:r>
            <a:r>
              <a:rPr spc="15" dirty="0"/>
              <a:t> </a:t>
            </a:r>
            <a:r>
              <a:rPr spc="-5" dirty="0"/>
              <a:t>O(height).</a:t>
            </a:r>
            <a:r>
              <a:rPr spc="10" dirty="0"/>
              <a:t> </a:t>
            </a:r>
            <a:r>
              <a:rPr dirty="0"/>
              <a:t>In	general, the relation </a:t>
            </a:r>
            <a:r>
              <a:rPr spc="-5" dirty="0"/>
              <a:t>between </a:t>
            </a:r>
            <a:r>
              <a:rPr dirty="0"/>
              <a:t>the height of </a:t>
            </a:r>
            <a:r>
              <a:rPr spc="5" dirty="0"/>
              <a:t> </a:t>
            </a:r>
            <a:r>
              <a:rPr dirty="0"/>
              <a:t>the</a:t>
            </a:r>
            <a:r>
              <a:rPr spc="-5" dirty="0"/>
              <a:t> </a:t>
            </a:r>
            <a:r>
              <a:rPr dirty="0"/>
              <a:t>tree</a:t>
            </a:r>
            <a:r>
              <a:rPr spc="-5" dirty="0"/>
              <a:t> </a:t>
            </a:r>
            <a:r>
              <a:rPr dirty="0"/>
              <a:t>and</a:t>
            </a:r>
            <a:r>
              <a:rPr spc="-5" dirty="0"/>
              <a:t> </a:t>
            </a:r>
            <a:r>
              <a:rPr dirty="0"/>
              <a:t>the</a:t>
            </a:r>
            <a:r>
              <a:rPr spc="-5" dirty="0"/>
              <a:t> number</a:t>
            </a:r>
            <a:r>
              <a:rPr dirty="0"/>
              <a:t> of</a:t>
            </a:r>
            <a:r>
              <a:rPr spc="-15" dirty="0"/>
              <a:t> </a:t>
            </a:r>
            <a:r>
              <a:rPr dirty="0"/>
              <a:t>nodes</a:t>
            </a:r>
            <a:r>
              <a:rPr spc="-5" dirty="0"/>
              <a:t> of </a:t>
            </a:r>
            <a:r>
              <a:rPr dirty="0"/>
              <a:t>the</a:t>
            </a:r>
            <a:r>
              <a:rPr spc="-5" dirty="0"/>
              <a:t> </a:t>
            </a:r>
            <a:r>
              <a:rPr dirty="0"/>
              <a:t>tree is</a:t>
            </a:r>
            <a:r>
              <a:rPr spc="-5" dirty="0"/>
              <a:t> </a:t>
            </a:r>
            <a:r>
              <a:rPr dirty="0"/>
              <a:t>O</a:t>
            </a:r>
            <a:r>
              <a:rPr spc="-20" dirty="0"/>
              <a:t> </a:t>
            </a:r>
            <a:r>
              <a:rPr spc="-40" dirty="0"/>
              <a:t>(log</a:t>
            </a:r>
            <a:r>
              <a:rPr sz="2100" spc="-60" baseline="-23809" dirty="0"/>
              <a:t>2</a:t>
            </a:r>
            <a:r>
              <a:rPr sz="2400" spc="-40" dirty="0"/>
              <a:t>n)</a:t>
            </a:r>
            <a:r>
              <a:rPr sz="2400" spc="-5" dirty="0"/>
              <a:t> </a:t>
            </a:r>
            <a:r>
              <a:rPr sz="2400" dirty="0"/>
              <a:t>except</a:t>
            </a:r>
            <a:r>
              <a:rPr sz="2400" spc="-5" dirty="0"/>
              <a:t> </a:t>
            </a:r>
            <a:r>
              <a:rPr sz="2400" dirty="0"/>
              <a:t>in</a:t>
            </a:r>
            <a:r>
              <a:rPr sz="2400" spc="-5" dirty="0"/>
              <a:t> </a:t>
            </a:r>
            <a:r>
              <a:rPr sz="2400" dirty="0"/>
              <a:t>the</a:t>
            </a:r>
            <a:endParaRPr sz="2400"/>
          </a:p>
          <a:p>
            <a:pPr marL="25400" marR="17780">
              <a:lnSpc>
                <a:spcPct val="100000"/>
              </a:lnSpc>
              <a:spcBef>
                <a:spcPts val="400"/>
              </a:spcBef>
            </a:pPr>
            <a:r>
              <a:rPr spc="-5" dirty="0"/>
              <a:t>case </a:t>
            </a:r>
            <a:r>
              <a:rPr dirty="0"/>
              <a:t>of</a:t>
            </a:r>
            <a:r>
              <a:rPr spc="-10" dirty="0"/>
              <a:t> </a:t>
            </a:r>
            <a:r>
              <a:rPr dirty="0"/>
              <a:t>right </a:t>
            </a:r>
            <a:r>
              <a:rPr spc="-5" dirty="0"/>
              <a:t>skewed </a:t>
            </a:r>
            <a:r>
              <a:rPr dirty="0"/>
              <a:t>or </a:t>
            </a:r>
            <a:r>
              <a:rPr spc="-5" dirty="0"/>
              <a:t>left</a:t>
            </a:r>
            <a:r>
              <a:rPr spc="10" dirty="0"/>
              <a:t> </a:t>
            </a:r>
            <a:r>
              <a:rPr spc="-5" dirty="0"/>
              <a:t>skewed BST</a:t>
            </a:r>
            <a:r>
              <a:rPr dirty="0"/>
              <a:t> in </a:t>
            </a:r>
            <a:r>
              <a:rPr spc="-5" dirty="0"/>
              <a:t>which </a:t>
            </a:r>
            <a:r>
              <a:rPr dirty="0"/>
              <a:t>height is O(n). The </a:t>
            </a:r>
            <a:r>
              <a:rPr spc="-585" dirty="0"/>
              <a:t> </a:t>
            </a:r>
            <a:r>
              <a:rPr dirty="0"/>
              <a:t>right</a:t>
            </a:r>
            <a:r>
              <a:rPr spc="5" dirty="0"/>
              <a:t> </a:t>
            </a:r>
            <a:r>
              <a:rPr spc="-5" dirty="0"/>
              <a:t>skewed</a:t>
            </a:r>
            <a:r>
              <a:rPr dirty="0"/>
              <a:t> or </a:t>
            </a:r>
            <a:r>
              <a:rPr spc="-5" dirty="0"/>
              <a:t>left</a:t>
            </a:r>
            <a:r>
              <a:rPr dirty="0"/>
              <a:t> </a:t>
            </a:r>
            <a:r>
              <a:rPr spc="-5" dirty="0"/>
              <a:t>skewed</a:t>
            </a:r>
            <a:r>
              <a:rPr dirty="0"/>
              <a:t> </a:t>
            </a:r>
            <a:r>
              <a:rPr spc="-5" dirty="0"/>
              <a:t>BST</a:t>
            </a:r>
            <a:r>
              <a:rPr spc="10" dirty="0"/>
              <a:t> </a:t>
            </a:r>
            <a:r>
              <a:rPr dirty="0"/>
              <a:t>is one</a:t>
            </a:r>
            <a:r>
              <a:rPr spc="-10" dirty="0"/>
              <a:t> </a:t>
            </a:r>
            <a:r>
              <a:rPr spc="5" dirty="0"/>
              <a:t>in</a:t>
            </a:r>
            <a:r>
              <a:rPr dirty="0"/>
              <a:t> </a:t>
            </a:r>
            <a:r>
              <a:rPr spc="-5" dirty="0"/>
              <a:t>which </a:t>
            </a:r>
            <a:r>
              <a:rPr dirty="0"/>
              <a:t>the</a:t>
            </a:r>
            <a:r>
              <a:rPr spc="-5" dirty="0"/>
              <a:t> elements</a:t>
            </a:r>
            <a:r>
              <a:rPr dirty="0"/>
              <a:t> in the </a:t>
            </a:r>
            <a:r>
              <a:rPr spc="5" dirty="0"/>
              <a:t> </a:t>
            </a:r>
            <a:r>
              <a:rPr dirty="0"/>
              <a:t>tree</a:t>
            </a:r>
            <a:r>
              <a:rPr spc="-5" dirty="0"/>
              <a:t> </a:t>
            </a:r>
            <a:r>
              <a:rPr dirty="0"/>
              <a:t>are either on</a:t>
            </a:r>
            <a:r>
              <a:rPr spc="-10" dirty="0"/>
              <a:t> </a:t>
            </a:r>
            <a:r>
              <a:rPr dirty="0"/>
              <a:t>the</a:t>
            </a:r>
            <a:r>
              <a:rPr spc="-5" dirty="0"/>
              <a:t> </a:t>
            </a:r>
            <a:r>
              <a:rPr dirty="0"/>
              <a:t>left or</a:t>
            </a:r>
            <a:r>
              <a:rPr spc="-5" dirty="0"/>
              <a:t> </a:t>
            </a:r>
            <a:r>
              <a:rPr dirty="0"/>
              <a:t>right side of</a:t>
            </a:r>
            <a:r>
              <a:rPr spc="-15" dirty="0"/>
              <a:t> </a:t>
            </a:r>
            <a:r>
              <a:rPr dirty="0"/>
              <a:t>the root </a:t>
            </a:r>
            <a:r>
              <a:rPr spc="-5" dirty="0"/>
              <a:t>node.</a:t>
            </a:r>
          </a:p>
        </p:txBody>
      </p:sp>
      <p:sp>
        <p:nvSpPr>
          <p:cNvPr id="4" name="object 4"/>
          <p:cNvSpPr txBox="1">
            <a:spLocks noGrp="1"/>
          </p:cNvSpPr>
          <p:nvPr>
            <p:ph type="body" idx="1"/>
          </p:nvPr>
        </p:nvSpPr>
        <p:spPr>
          <a:prstGeom prst="rect">
            <a:avLst/>
          </a:prstGeom>
        </p:spPr>
        <p:txBody>
          <a:bodyPr vert="horz" wrap="square" lIns="0" tIns="87630" rIns="0" bIns="0" rtlCol="0">
            <a:spAutoFit/>
          </a:bodyPr>
          <a:lstStyle/>
          <a:p>
            <a:pPr algn="ctr">
              <a:lnSpc>
                <a:spcPct val="100000"/>
              </a:lnSpc>
              <a:spcBef>
                <a:spcPts val="690"/>
              </a:spcBef>
              <a:tabLst>
                <a:tab pos="6467475" algn="l"/>
              </a:tabLst>
            </a:pPr>
            <a:r>
              <a:rPr dirty="0"/>
              <a:t>A	A</a:t>
            </a:r>
          </a:p>
          <a:p>
            <a:pPr marR="110489" algn="ctr">
              <a:lnSpc>
                <a:spcPct val="100000"/>
              </a:lnSpc>
              <a:spcBef>
                <a:spcPts val="590"/>
              </a:spcBef>
              <a:tabLst>
                <a:tab pos="5604510" algn="l"/>
              </a:tabLst>
            </a:pPr>
            <a:r>
              <a:rPr dirty="0"/>
              <a:t>B	B</a:t>
            </a:r>
          </a:p>
          <a:p>
            <a:pPr marR="336550" algn="ctr">
              <a:lnSpc>
                <a:spcPct val="100000"/>
              </a:lnSpc>
              <a:spcBef>
                <a:spcPts val="600"/>
              </a:spcBef>
              <a:tabLst>
                <a:tab pos="4615815" algn="l"/>
              </a:tabLst>
            </a:pPr>
            <a:r>
              <a:rPr dirty="0"/>
              <a:t>C	C</a:t>
            </a:r>
          </a:p>
          <a:p>
            <a:pPr marR="525780" algn="ctr">
              <a:lnSpc>
                <a:spcPct val="100000"/>
              </a:lnSpc>
              <a:spcBef>
                <a:spcPts val="600"/>
              </a:spcBef>
              <a:tabLst>
                <a:tab pos="3648075" algn="l"/>
              </a:tabLst>
            </a:pPr>
            <a:r>
              <a:rPr dirty="0"/>
              <a:t>D	D</a:t>
            </a:r>
          </a:p>
          <a:p>
            <a:pPr marR="822325" algn="ctr">
              <a:lnSpc>
                <a:spcPct val="100000"/>
              </a:lnSpc>
              <a:spcBef>
                <a:spcPts val="600"/>
              </a:spcBef>
              <a:tabLst>
                <a:tab pos="2775585" algn="l"/>
              </a:tabLst>
            </a:pPr>
            <a:r>
              <a:rPr dirty="0"/>
              <a:t>E	E</a:t>
            </a:r>
          </a:p>
        </p:txBody>
      </p:sp>
      <p:sp>
        <p:nvSpPr>
          <p:cNvPr id="5" name="object 5"/>
          <p:cNvSpPr/>
          <p:nvPr/>
        </p:nvSpPr>
        <p:spPr>
          <a:xfrm>
            <a:off x="609600" y="2971800"/>
            <a:ext cx="152400" cy="228600"/>
          </a:xfrm>
          <a:custGeom>
            <a:avLst/>
            <a:gdLst/>
            <a:ahLst/>
            <a:cxnLst/>
            <a:rect l="l" t="t" r="r" b="b"/>
            <a:pathLst>
              <a:path w="152400" h="228600">
                <a:moveTo>
                  <a:pt x="0" y="0"/>
                </a:moveTo>
                <a:lnTo>
                  <a:pt x="152400" y="228600"/>
                </a:lnTo>
              </a:path>
            </a:pathLst>
          </a:custGeom>
          <a:ln w="9344">
            <a:solidFill>
              <a:srgbClr val="000000"/>
            </a:solidFill>
          </a:ln>
        </p:spPr>
        <p:txBody>
          <a:bodyPr wrap="square" lIns="0" tIns="0" rIns="0" bIns="0" rtlCol="0"/>
          <a:lstStyle/>
          <a:p>
            <a:endParaRPr/>
          </a:p>
        </p:txBody>
      </p:sp>
      <p:sp>
        <p:nvSpPr>
          <p:cNvPr id="6" name="object 6"/>
          <p:cNvSpPr/>
          <p:nvPr/>
        </p:nvSpPr>
        <p:spPr>
          <a:xfrm>
            <a:off x="914400" y="3429000"/>
            <a:ext cx="304800" cy="304800"/>
          </a:xfrm>
          <a:custGeom>
            <a:avLst/>
            <a:gdLst/>
            <a:ahLst/>
            <a:cxnLst/>
            <a:rect l="l" t="t" r="r" b="b"/>
            <a:pathLst>
              <a:path w="304800" h="304800">
                <a:moveTo>
                  <a:pt x="0" y="0"/>
                </a:moveTo>
                <a:lnTo>
                  <a:pt x="304800" y="304800"/>
                </a:lnTo>
              </a:path>
            </a:pathLst>
          </a:custGeom>
          <a:ln w="9344">
            <a:solidFill>
              <a:srgbClr val="000000"/>
            </a:solidFill>
          </a:ln>
        </p:spPr>
        <p:txBody>
          <a:bodyPr wrap="square" lIns="0" tIns="0" rIns="0" bIns="0" rtlCol="0"/>
          <a:lstStyle/>
          <a:p>
            <a:endParaRPr/>
          </a:p>
        </p:txBody>
      </p:sp>
      <p:sp>
        <p:nvSpPr>
          <p:cNvPr id="7" name="object 7"/>
          <p:cNvSpPr/>
          <p:nvPr/>
        </p:nvSpPr>
        <p:spPr>
          <a:xfrm>
            <a:off x="1295400" y="3886200"/>
            <a:ext cx="228600" cy="228600"/>
          </a:xfrm>
          <a:custGeom>
            <a:avLst/>
            <a:gdLst/>
            <a:ahLst/>
            <a:cxnLst/>
            <a:rect l="l" t="t" r="r" b="b"/>
            <a:pathLst>
              <a:path w="228600" h="228600">
                <a:moveTo>
                  <a:pt x="0" y="0"/>
                </a:moveTo>
                <a:lnTo>
                  <a:pt x="228600" y="228600"/>
                </a:lnTo>
              </a:path>
            </a:pathLst>
          </a:custGeom>
          <a:ln w="9344">
            <a:solidFill>
              <a:srgbClr val="000000"/>
            </a:solidFill>
          </a:ln>
        </p:spPr>
        <p:txBody>
          <a:bodyPr wrap="square" lIns="0" tIns="0" rIns="0" bIns="0" rtlCol="0"/>
          <a:lstStyle/>
          <a:p>
            <a:endParaRPr/>
          </a:p>
        </p:txBody>
      </p:sp>
      <p:sp>
        <p:nvSpPr>
          <p:cNvPr id="8" name="object 8"/>
          <p:cNvSpPr/>
          <p:nvPr/>
        </p:nvSpPr>
        <p:spPr>
          <a:xfrm>
            <a:off x="1676400" y="4267200"/>
            <a:ext cx="228600" cy="304800"/>
          </a:xfrm>
          <a:custGeom>
            <a:avLst/>
            <a:gdLst/>
            <a:ahLst/>
            <a:cxnLst/>
            <a:rect l="l" t="t" r="r" b="b"/>
            <a:pathLst>
              <a:path w="228600" h="304800">
                <a:moveTo>
                  <a:pt x="0" y="0"/>
                </a:moveTo>
                <a:lnTo>
                  <a:pt x="228600" y="304800"/>
                </a:lnTo>
              </a:path>
            </a:pathLst>
          </a:custGeom>
          <a:ln w="9344">
            <a:solidFill>
              <a:srgbClr val="000000"/>
            </a:solidFill>
          </a:ln>
        </p:spPr>
        <p:txBody>
          <a:bodyPr wrap="square" lIns="0" tIns="0" rIns="0" bIns="0" rtlCol="0"/>
          <a:lstStyle/>
          <a:p>
            <a:endParaRPr/>
          </a:p>
        </p:txBody>
      </p:sp>
      <p:sp>
        <p:nvSpPr>
          <p:cNvPr id="9" name="object 9"/>
          <p:cNvSpPr/>
          <p:nvPr/>
        </p:nvSpPr>
        <p:spPr>
          <a:xfrm>
            <a:off x="4800600" y="4267200"/>
            <a:ext cx="381000" cy="304800"/>
          </a:xfrm>
          <a:custGeom>
            <a:avLst/>
            <a:gdLst/>
            <a:ahLst/>
            <a:cxnLst/>
            <a:rect l="l" t="t" r="r" b="b"/>
            <a:pathLst>
              <a:path w="381000" h="304800">
                <a:moveTo>
                  <a:pt x="0" y="304800"/>
                </a:moveTo>
                <a:lnTo>
                  <a:pt x="381000" y="0"/>
                </a:lnTo>
              </a:path>
            </a:pathLst>
          </a:custGeom>
          <a:ln w="9344">
            <a:solidFill>
              <a:srgbClr val="000000"/>
            </a:solidFill>
          </a:ln>
        </p:spPr>
        <p:txBody>
          <a:bodyPr wrap="square" lIns="0" tIns="0" rIns="0" bIns="0" rtlCol="0"/>
          <a:lstStyle/>
          <a:p>
            <a:endParaRPr/>
          </a:p>
        </p:txBody>
      </p:sp>
      <p:sp>
        <p:nvSpPr>
          <p:cNvPr id="10" name="object 10"/>
          <p:cNvSpPr/>
          <p:nvPr/>
        </p:nvSpPr>
        <p:spPr>
          <a:xfrm>
            <a:off x="5410200" y="3810000"/>
            <a:ext cx="381000" cy="304800"/>
          </a:xfrm>
          <a:custGeom>
            <a:avLst/>
            <a:gdLst/>
            <a:ahLst/>
            <a:cxnLst/>
            <a:rect l="l" t="t" r="r" b="b"/>
            <a:pathLst>
              <a:path w="381000" h="304800">
                <a:moveTo>
                  <a:pt x="0" y="304800"/>
                </a:moveTo>
                <a:lnTo>
                  <a:pt x="381000" y="0"/>
                </a:lnTo>
              </a:path>
            </a:pathLst>
          </a:custGeom>
          <a:ln w="9344">
            <a:solidFill>
              <a:srgbClr val="000000"/>
            </a:solidFill>
          </a:ln>
        </p:spPr>
        <p:txBody>
          <a:bodyPr wrap="square" lIns="0" tIns="0" rIns="0" bIns="0" rtlCol="0"/>
          <a:lstStyle/>
          <a:p>
            <a:endParaRPr/>
          </a:p>
        </p:txBody>
      </p:sp>
      <p:sp>
        <p:nvSpPr>
          <p:cNvPr id="11" name="object 11"/>
          <p:cNvSpPr/>
          <p:nvPr/>
        </p:nvSpPr>
        <p:spPr>
          <a:xfrm>
            <a:off x="6019800" y="3352800"/>
            <a:ext cx="381000" cy="304800"/>
          </a:xfrm>
          <a:custGeom>
            <a:avLst/>
            <a:gdLst/>
            <a:ahLst/>
            <a:cxnLst/>
            <a:rect l="l" t="t" r="r" b="b"/>
            <a:pathLst>
              <a:path w="381000" h="304800">
                <a:moveTo>
                  <a:pt x="0" y="304800"/>
                </a:moveTo>
                <a:lnTo>
                  <a:pt x="381000" y="0"/>
                </a:lnTo>
              </a:path>
            </a:pathLst>
          </a:custGeom>
          <a:ln w="9344">
            <a:solidFill>
              <a:srgbClr val="000000"/>
            </a:solidFill>
          </a:ln>
        </p:spPr>
        <p:txBody>
          <a:bodyPr wrap="square" lIns="0" tIns="0" rIns="0" bIns="0" rtlCol="0"/>
          <a:lstStyle/>
          <a:p>
            <a:endParaRPr/>
          </a:p>
        </p:txBody>
      </p:sp>
      <p:sp>
        <p:nvSpPr>
          <p:cNvPr id="12" name="object 12"/>
          <p:cNvSpPr/>
          <p:nvPr/>
        </p:nvSpPr>
        <p:spPr>
          <a:xfrm>
            <a:off x="6553200" y="2971800"/>
            <a:ext cx="304800" cy="228600"/>
          </a:xfrm>
          <a:custGeom>
            <a:avLst/>
            <a:gdLst/>
            <a:ahLst/>
            <a:cxnLst/>
            <a:rect l="l" t="t" r="r" b="b"/>
            <a:pathLst>
              <a:path w="304800" h="228600">
                <a:moveTo>
                  <a:pt x="0" y="228600"/>
                </a:moveTo>
                <a:lnTo>
                  <a:pt x="304800" y="0"/>
                </a:lnTo>
              </a:path>
            </a:pathLst>
          </a:custGeom>
          <a:ln w="9344">
            <a:solidFill>
              <a:srgbClr val="000000"/>
            </a:solidFill>
          </a:ln>
        </p:spPr>
        <p:txBody>
          <a:bodyPr wrap="square" lIns="0" tIns="0" rIns="0" bIns="0" rtlCol="0"/>
          <a:lstStyle/>
          <a:p>
            <a:endParaRPr/>
          </a:p>
        </p:txBody>
      </p:sp>
      <p:sp>
        <p:nvSpPr>
          <p:cNvPr id="13" name="object 13"/>
          <p:cNvSpPr txBox="1"/>
          <p:nvPr/>
        </p:nvSpPr>
        <p:spPr>
          <a:xfrm>
            <a:off x="534669" y="5671820"/>
            <a:ext cx="14020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MT"/>
                <a:cs typeface="Arial MT"/>
              </a:rPr>
              <a:t>Right-skewed</a:t>
            </a:r>
            <a:endParaRPr sz="1800">
              <a:latin typeface="Arial MT"/>
              <a:cs typeface="Arial MT"/>
            </a:endParaRPr>
          </a:p>
        </p:txBody>
      </p:sp>
      <p:sp>
        <p:nvSpPr>
          <p:cNvPr id="14" name="object 14"/>
          <p:cNvSpPr txBox="1"/>
          <p:nvPr/>
        </p:nvSpPr>
        <p:spPr>
          <a:xfrm>
            <a:off x="4343400" y="5671820"/>
            <a:ext cx="12528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MT"/>
                <a:cs typeface="Arial MT"/>
              </a:rPr>
              <a:t>Left-skewed</a:t>
            </a:r>
            <a:endParaRPr sz="18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1396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3" name="object 3"/>
          <p:cNvSpPr txBox="1"/>
          <p:nvPr/>
        </p:nvSpPr>
        <p:spPr>
          <a:xfrm>
            <a:off x="396240" y="33019"/>
            <a:ext cx="8468360" cy="4555490"/>
          </a:xfrm>
          <a:prstGeom prst="rect">
            <a:avLst/>
          </a:prstGeom>
        </p:spPr>
        <p:txBody>
          <a:bodyPr vert="horz" wrap="square" lIns="0" tIns="12700" rIns="0" bIns="0" rtlCol="0">
            <a:spAutoFit/>
          </a:bodyPr>
          <a:lstStyle/>
          <a:p>
            <a:pPr marL="38100" marR="824865">
              <a:lnSpc>
                <a:spcPct val="100000"/>
              </a:lnSpc>
              <a:spcBef>
                <a:spcPts val="100"/>
              </a:spcBef>
            </a:pPr>
            <a:r>
              <a:rPr sz="2400" spc="-5" dirty="0">
                <a:latin typeface="Times New Roman"/>
                <a:cs typeface="Times New Roman"/>
              </a:rPr>
              <a:t>For</a:t>
            </a:r>
            <a:r>
              <a:rPr sz="2400" dirty="0">
                <a:latin typeface="Times New Roman"/>
                <a:cs typeface="Times New Roman"/>
              </a:rPr>
              <a:t> </a:t>
            </a:r>
            <a:r>
              <a:rPr sz="2400" spc="-5" dirty="0">
                <a:latin typeface="Times New Roman"/>
                <a:cs typeface="Times New Roman"/>
              </a:rPr>
              <a:t>efficiency</a:t>
            </a:r>
            <a:r>
              <a:rPr sz="2400" spc="25" dirty="0">
                <a:latin typeface="Times New Roman"/>
                <a:cs typeface="Times New Roman"/>
              </a:rPr>
              <a:t> </a:t>
            </a:r>
            <a:r>
              <a:rPr sz="2400" spc="-5" dirty="0">
                <a:latin typeface="Times New Roman"/>
                <a:cs typeface="Times New Roman"/>
              </a:rPr>
              <a:t>sake,</a:t>
            </a:r>
            <a:r>
              <a:rPr sz="2400" dirty="0">
                <a:latin typeface="Times New Roman"/>
                <a:cs typeface="Times New Roman"/>
              </a:rPr>
              <a:t> </a:t>
            </a:r>
            <a:r>
              <a:rPr sz="2400" spc="-5" dirty="0">
                <a:latin typeface="Times New Roman"/>
                <a:cs typeface="Times New Roman"/>
              </a:rPr>
              <a:t>we</a:t>
            </a:r>
            <a:r>
              <a:rPr sz="2400" dirty="0">
                <a:latin typeface="Times New Roman"/>
                <a:cs typeface="Times New Roman"/>
              </a:rPr>
              <a:t> </a:t>
            </a:r>
            <a:r>
              <a:rPr sz="2400" spc="-5" dirty="0">
                <a:latin typeface="Times New Roman"/>
                <a:cs typeface="Times New Roman"/>
              </a:rPr>
              <a:t>would</a:t>
            </a:r>
            <a:r>
              <a:rPr sz="2400" dirty="0">
                <a:latin typeface="Times New Roman"/>
                <a:cs typeface="Times New Roman"/>
              </a:rPr>
              <a:t> like</a:t>
            </a:r>
            <a:r>
              <a:rPr sz="2400" spc="-5" dirty="0">
                <a:latin typeface="Times New Roman"/>
                <a:cs typeface="Times New Roman"/>
              </a:rPr>
              <a:t> </a:t>
            </a:r>
            <a:r>
              <a:rPr sz="2400" dirty="0">
                <a:latin typeface="Times New Roman"/>
                <a:cs typeface="Times New Roman"/>
              </a:rPr>
              <a:t>to guarantee that h </a:t>
            </a:r>
            <a:r>
              <a:rPr sz="2400" spc="-5" dirty="0">
                <a:latin typeface="Times New Roman"/>
                <a:cs typeface="Times New Roman"/>
              </a:rPr>
              <a:t>remains </a:t>
            </a:r>
            <a:r>
              <a:rPr sz="2400" spc="-585" dirty="0">
                <a:latin typeface="Times New Roman"/>
                <a:cs typeface="Times New Roman"/>
              </a:rPr>
              <a:t> </a:t>
            </a:r>
            <a:r>
              <a:rPr sz="2400" spc="-35" dirty="0">
                <a:latin typeface="Times New Roman"/>
                <a:cs typeface="Times New Roman"/>
              </a:rPr>
              <a:t>O(log</a:t>
            </a:r>
            <a:r>
              <a:rPr sz="2100" spc="-52" baseline="-23809" dirty="0">
                <a:latin typeface="Times New Roman"/>
                <a:cs typeface="Times New Roman"/>
              </a:rPr>
              <a:t>2</a:t>
            </a:r>
            <a:r>
              <a:rPr sz="2400" spc="-35" dirty="0">
                <a:latin typeface="Times New Roman"/>
                <a:cs typeface="Times New Roman"/>
              </a:rPr>
              <a:t>n).</a:t>
            </a:r>
            <a:r>
              <a:rPr sz="2400" spc="-10" dirty="0">
                <a:latin typeface="Times New Roman"/>
                <a:cs typeface="Times New Roman"/>
              </a:rPr>
              <a:t> </a:t>
            </a:r>
            <a:r>
              <a:rPr sz="2400" spc="-5" dirty="0">
                <a:latin typeface="Times New Roman"/>
                <a:cs typeface="Times New Roman"/>
              </a:rPr>
              <a:t>One</a:t>
            </a:r>
            <a:r>
              <a:rPr sz="2400" dirty="0">
                <a:latin typeface="Times New Roman"/>
                <a:cs typeface="Times New Roman"/>
              </a:rPr>
              <a:t> </a:t>
            </a:r>
            <a:r>
              <a:rPr sz="2400" spc="-5" dirty="0">
                <a:latin typeface="Times New Roman"/>
                <a:cs typeface="Times New Roman"/>
              </a:rPr>
              <a:t>way</a:t>
            </a:r>
            <a:r>
              <a:rPr sz="2400" spc="10" dirty="0">
                <a:latin typeface="Times New Roman"/>
                <a:cs typeface="Times New Roman"/>
              </a:rPr>
              <a:t> </a:t>
            </a:r>
            <a:r>
              <a:rPr sz="2400" dirty="0">
                <a:latin typeface="Times New Roman"/>
                <a:cs typeface="Times New Roman"/>
              </a:rPr>
              <a:t>to do this</a:t>
            </a:r>
            <a:r>
              <a:rPr sz="2400" spc="-15" dirty="0">
                <a:latin typeface="Times New Roman"/>
                <a:cs typeface="Times New Roman"/>
              </a:rPr>
              <a:t> </a:t>
            </a:r>
            <a:r>
              <a:rPr sz="2400" dirty="0">
                <a:latin typeface="Times New Roman"/>
                <a:cs typeface="Times New Roman"/>
              </a:rPr>
              <a:t>is to </a:t>
            </a:r>
            <a:r>
              <a:rPr sz="2400" spc="-5" dirty="0">
                <a:latin typeface="Times New Roman"/>
                <a:cs typeface="Times New Roman"/>
              </a:rPr>
              <a:t>force our</a:t>
            </a:r>
            <a:r>
              <a:rPr sz="2400" spc="5" dirty="0">
                <a:latin typeface="Times New Roman"/>
                <a:cs typeface="Times New Roman"/>
              </a:rPr>
              <a:t> </a:t>
            </a:r>
            <a:r>
              <a:rPr sz="2400" dirty="0">
                <a:latin typeface="Times New Roman"/>
                <a:cs typeface="Times New Roman"/>
              </a:rPr>
              <a:t>trees</a:t>
            </a:r>
            <a:r>
              <a:rPr sz="2400" spc="-5" dirty="0">
                <a:latin typeface="Times New Roman"/>
                <a:cs typeface="Times New Roman"/>
              </a:rPr>
              <a:t> </a:t>
            </a:r>
            <a:r>
              <a:rPr sz="2400" dirty="0">
                <a:latin typeface="Times New Roman"/>
                <a:cs typeface="Times New Roman"/>
              </a:rPr>
              <a:t>to be height-</a:t>
            </a:r>
            <a:endParaRPr sz="2400">
              <a:latin typeface="Times New Roman"/>
              <a:cs typeface="Times New Roman"/>
            </a:endParaRPr>
          </a:p>
          <a:p>
            <a:pPr marL="38100">
              <a:lnSpc>
                <a:spcPct val="100000"/>
              </a:lnSpc>
              <a:spcBef>
                <a:spcPts val="400"/>
              </a:spcBef>
            </a:pPr>
            <a:r>
              <a:rPr sz="2400" spc="-5" dirty="0">
                <a:latin typeface="Times New Roman"/>
                <a:cs typeface="Times New Roman"/>
              </a:rPr>
              <a:t>balanced.</a:t>
            </a:r>
            <a:endParaRPr sz="2400">
              <a:latin typeface="Times New Roman"/>
              <a:cs typeface="Times New Roman"/>
            </a:endParaRPr>
          </a:p>
          <a:p>
            <a:pPr marL="38100" marR="880744">
              <a:lnSpc>
                <a:spcPct val="100000"/>
              </a:lnSpc>
              <a:spcBef>
                <a:spcPts val="600"/>
              </a:spcBef>
            </a:pPr>
            <a:r>
              <a:rPr sz="2400" spc="-5" dirty="0">
                <a:latin typeface="Times New Roman"/>
                <a:cs typeface="Times New Roman"/>
              </a:rPr>
              <a:t>Method </a:t>
            </a:r>
            <a:r>
              <a:rPr sz="2400" spc="5" dirty="0">
                <a:latin typeface="Times New Roman"/>
                <a:cs typeface="Times New Roman"/>
              </a:rPr>
              <a:t>to </a:t>
            </a:r>
            <a:r>
              <a:rPr sz="2400" spc="-5" dirty="0">
                <a:latin typeface="Times New Roman"/>
                <a:cs typeface="Times New Roman"/>
              </a:rPr>
              <a:t>check whether </a:t>
            </a:r>
            <a:r>
              <a:rPr sz="2400" dirty="0">
                <a:latin typeface="Times New Roman"/>
                <a:cs typeface="Times New Roman"/>
              </a:rPr>
              <a:t>a tree is height balanced </a:t>
            </a:r>
            <a:r>
              <a:rPr sz="2400" spc="-5" dirty="0">
                <a:latin typeface="Times New Roman"/>
                <a:cs typeface="Times New Roman"/>
              </a:rPr>
              <a:t>or </a:t>
            </a:r>
            <a:r>
              <a:rPr sz="2400" dirty="0">
                <a:latin typeface="Times New Roman"/>
                <a:cs typeface="Times New Roman"/>
              </a:rPr>
              <a:t>not is as </a:t>
            </a:r>
            <a:r>
              <a:rPr sz="2400" spc="-585" dirty="0">
                <a:latin typeface="Times New Roman"/>
                <a:cs typeface="Times New Roman"/>
              </a:rPr>
              <a:t> </a:t>
            </a:r>
            <a:r>
              <a:rPr sz="2400" spc="-5" dirty="0">
                <a:latin typeface="Times New Roman"/>
                <a:cs typeface="Times New Roman"/>
              </a:rPr>
              <a:t>follows:</a:t>
            </a:r>
            <a:endParaRPr sz="2400">
              <a:latin typeface="Times New Roman"/>
              <a:cs typeface="Times New Roman"/>
            </a:endParaRPr>
          </a:p>
          <a:p>
            <a:pPr marL="438150" indent="-285750">
              <a:lnSpc>
                <a:spcPct val="100000"/>
              </a:lnSpc>
              <a:spcBef>
                <a:spcPts val="590"/>
              </a:spcBef>
              <a:buChar char="–"/>
              <a:tabLst>
                <a:tab pos="437515" algn="l"/>
                <a:tab pos="438150" algn="l"/>
              </a:tabLst>
            </a:pPr>
            <a:r>
              <a:rPr sz="2400" spc="-5" dirty="0">
                <a:latin typeface="Times New Roman"/>
                <a:cs typeface="Times New Roman"/>
              </a:rPr>
              <a:t>Start</a:t>
            </a:r>
            <a:r>
              <a:rPr sz="2400" dirty="0">
                <a:latin typeface="Times New Roman"/>
                <a:cs typeface="Times New Roman"/>
              </a:rPr>
              <a:t> </a:t>
            </a:r>
            <a:r>
              <a:rPr sz="2400" spc="-5" dirty="0">
                <a:latin typeface="Times New Roman"/>
                <a:cs typeface="Times New Roman"/>
              </a:rPr>
              <a:t>at</a:t>
            </a:r>
            <a:r>
              <a:rPr sz="2400" spc="1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leaves and</a:t>
            </a:r>
            <a:r>
              <a:rPr sz="2400" spc="-10" dirty="0">
                <a:latin typeface="Times New Roman"/>
                <a:cs typeface="Times New Roman"/>
              </a:rPr>
              <a:t> </a:t>
            </a:r>
            <a:r>
              <a:rPr sz="2400" spc="-5" dirty="0">
                <a:latin typeface="Times New Roman"/>
                <a:cs typeface="Times New Roman"/>
              </a:rPr>
              <a:t>work</a:t>
            </a:r>
            <a:r>
              <a:rPr sz="2400" dirty="0">
                <a:latin typeface="Times New Roman"/>
                <a:cs typeface="Times New Roman"/>
              </a:rPr>
              <a:t> </a:t>
            </a:r>
            <a:r>
              <a:rPr sz="2400" spc="-5" dirty="0">
                <a:latin typeface="Times New Roman"/>
                <a:cs typeface="Times New Roman"/>
              </a:rPr>
              <a:t>towards </a:t>
            </a:r>
            <a:r>
              <a:rPr sz="2400" dirty="0">
                <a:latin typeface="Times New Roman"/>
                <a:cs typeface="Times New Roman"/>
              </a:rPr>
              <a:t>the root</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tree.</a:t>
            </a:r>
            <a:endParaRPr sz="2400">
              <a:latin typeface="Times New Roman"/>
              <a:cs typeface="Times New Roman"/>
            </a:endParaRPr>
          </a:p>
          <a:p>
            <a:pPr marL="438150" indent="-285750">
              <a:lnSpc>
                <a:spcPct val="100000"/>
              </a:lnSpc>
              <a:spcBef>
                <a:spcPts val="600"/>
              </a:spcBef>
              <a:buChar char="–"/>
              <a:tabLst>
                <a:tab pos="437515" algn="l"/>
                <a:tab pos="438150" algn="l"/>
              </a:tabLst>
            </a:pPr>
            <a:r>
              <a:rPr sz="2400" spc="-5" dirty="0">
                <a:latin typeface="Times New Roman"/>
                <a:cs typeface="Times New Roman"/>
              </a:rPr>
              <a:t>Check </a:t>
            </a:r>
            <a:r>
              <a:rPr sz="2400" dirty="0">
                <a:latin typeface="Times New Roman"/>
                <a:cs typeface="Times New Roman"/>
              </a:rPr>
              <a:t>the height</a:t>
            </a:r>
            <a:r>
              <a:rPr sz="2400" spc="-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subtrees(left</a:t>
            </a:r>
            <a:r>
              <a:rPr sz="2400" dirty="0">
                <a:latin typeface="Times New Roman"/>
                <a:cs typeface="Times New Roman"/>
              </a:rPr>
              <a:t> and</a:t>
            </a:r>
            <a:r>
              <a:rPr sz="2400" spc="-10" dirty="0">
                <a:latin typeface="Times New Roman"/>
                <a:cs typeface="Times New Roman"/>
              </a:rPr>
              <a:t> </a:t>
            </a:r>
            <a:r>
              <a:rPr sz="2400" dirty="0">
                <a:latin typeface="Times New Roman"/>
                <a:cs typeface="Times New Roman"/>
              </a:rPr>
              <a:t>right)</a:t>
            </a:r>
            <a:r>
              <a:rPr sz="2400" spc="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node.</a:t>
            </a:r>
            <a:endParaRPr sz="2400">
              <a:latin typeface="Times New Roman"/>
              <a:cs typeface="Times New Roman"/>
            </a:endParaRPr>
          </a:p>
          <a:p>
            <a:pPr marL="438150" marR="30480" indent="-285750">
              <a:lnSpc>
                <a:spcPct val="100000"/>
              </a:lnSpc>
              <a:spcBef>
                <a:spcPts val="600"/>
              </a:spcBef>
              <a:buChar char="–"/>
              <a:tabLst>
                <a:tab pos="437515" algn="l"/>
                <a:tab pos="438150" algn="l"/>
                <a:tab pos="4570730" algn="l"/>
                <a:tab pos="7218680" algn="l"/>
              </a:tabLst>
            </a:pPr>
            <a:r>
              <a:rPr sz="2400" dirty="0">
                <a:latin typeface="Times New Roman"/>
                <a:cs typeface="Times New Roman"/>
              </a:rPr>
              <a:t>A tree</a:t>
            </a:r>
            <a:r>
              <a:rPr sz="2400" spc="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spc="-5" dirty="0">
                <a:latin typeface="Times New Roman"/>
                <a:cs typeface="Times New Roman"/>
              </a:rPr>
              <a:t>said</a:t>
            </a:r>
            <a:r>
              <a:rPr sz="2400" spc="5" dirty="0">
                <a:latin typeface="Times New Roman"/>
                <a:cs typeface="Times New Roman"/>
              </a:rPr>
              <a:t> </a:t>
            </a:r>
            <a:r>
              <a:rPr sz="2400" dirty="0">
                <a:latin typeface="Times New Roman"/>
                <a:cs typeface="Times New Roman"/>
              </a:rPr>
              <a:t>to be</a:t>
            </a:r>
            <a:r>
              <a:rPr sz="2400" spc="5" dirty="0">
                <a:latin typeface="Times New Roman"/>
                <a:cs typeface="Times New Roman"/>
              </a:rPr>
              <a:t> </a:t>
            </a:r>
            <a:r>
              <a:rPr sz="2400" dirty="0">
                <a:latin typeface="Times New Roman"/>
                <a:cs typeface="Times New Roman"/>
              </a:rPr>
              <a:t>height</a:t>
            </a:r>
            <a:r>
              <a:rPr sz="2400" spc="10" dirty="0">
                <a:latin typeface="Times New Roman"/>
                <a:cs typeface="Times New Roman"/>
              </a:rPr>
              <a:t> </a:t>
            </a:r>
            <a:r>
              <a:rPr sz="2400" spc="-5" dirty="0">
                <a:latin typeface="Times New Roman"/>
                <a:cs typeface="Times New Roman"/>
              </a:rPr>
              <a:t>balanced</a:t>
            </a:r>
            <a:r>
              <a:rPr sz="2400" spc="10" dirty="0">
                <a:latin typeface="Times New Roman"/>
                <a:cs typeface="Times New Roman"/>
              </a:rPr>
              <a:t> </a:t>
            </a:r>
            <a:r>
              <a:rPr sz="2400" dirty="0">
                <a:latin typeface="Times New Roman"/>
                <a:cs typeface="Times New Roman"/>
              </a:rPr>
              <a:t>if</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5" dirty="0">
                <a:latin typeface="Times New Roman"/>
                <a:cs typeface="Times New Roman"/>
              </a:rPr>
              <a:t>difference</a:t>
            </a:r>
            <a:r>
              <a:rPr sz="2400" dirty="0">
                <a:latin typeface="Times New Roman"/>
                <a:cs typeface="Times New Roman"/>
              </a:rPr>
              <a:t> of	heights</a:t>
            </a:r>
            <a:r>
              <a:rPr sz="2400" spc="-105" dirty="0">
                <a:latin typeface="Times New Roman"/>
                <a:cs typeface="Times New Roman"/>
              </a:rPr>
              <a:t> </a:t>
            </a:r>
            <a:r>
              <a:rPr sz="2400" dirty="0">
                <a:latin typeface="Times New Roman"/>
                <a:cs typeface="Times New Roman"/>
              </a:rPr>
              <a:t>of </a:t>
            </a:r>
            <a:r>
              <a:rPr sz="2400" spc="-585" dirty="0">
                <a:latin typeface="Times New Roman"/>
                <a:cs typeface="Times New Roman"/>
              </a:rPr>
              <a:t> </a:t>
            </a:r>
            <a:r>
              <a:rPr sz="2400" dirty="0">
                <a:latin typeface="Times New Roman"/>
                <a:cs typeface="Times New Roman"/>
              </a:rPr>
              <a:t>its </a:t>
            </a:r>
            <a:r>
              <a:rPr sz="2400" spc="-5" dirty="0">
                <a:latin typeface="Times New Roman"/>
                <a:cs typeface="Times New Roman"/>
              </a:rPr>
              <a:t>left</a:t>
            </a:r>
            <a:r>
              <a:rPr sz="2400" spc="5" dirty="0">
                <a:latin typeface="Times New Roman"/>
                <a:cs typeface="Times New Roman"/>
              </a:rPr>
              <a:t> </a:t>
            </a:r>
            <a:r>
              <a:rPr sz="2400" dirty="0">
                <a:latin typeface="Times New Roman"/>
                <a:cs typeface="Times New Roman"/>
              </a:rPr>
              <a:t>and right</a:t>
            </a:r>
            <a:r>
              <a:rPr sz="2400" spc="15" dirty="0">
                <a:latin typeface="Times New Roman"/>
                <a:cs typeface="Times New Roman"/>
              </a:rPr>
              <a:t> </a:t>
            </a:r>
            <a:r>
              <a:rPr sz="2400" dirty="0">
                <a:latin typeface="Times New Roman"/>
                <a:cs typeface="Times New Roman"/>
              </a:rPr>
              <a:t>subtrees</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each	</a:t>
            </a:r>
            <a:r>
              <a:rPr sz="2400" dirty="0">
                <a:latin typeface="Times New Roman"/>
                <a:cs typeface="Times New Roman"/>
              </a:rPr>
              <a:t>node</a:t>
            </a:r>
            <a:r>
              <a:rPr sz="2400" spc="-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equal</a:t>
            </a:r>
            <a:r>
              <a:rPr sz="2400" spc="-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0, 1</a:t>
            </a:r>
            <a:r>
              <a:rPr sz="2400" spc="-10" dirty="0">
                <a:latin typeface="Times New Roman"/>
                <a:cs typeface="Times New Roman"/>
              </a:rPr>
              <a:t> </a:t>
            </a:r>
            <a:r>
              <a:rPr sz="2400" spc="-5" dirty="0">
                <a:latin typeface="Times New Roman"/>
                <a:cs typeface="Times New Roman"/>
              </a:rPr>
              <a:t>or</a:t>
            </a:r>
            <a:r>
              <a:rPr sz="2400" dirty="0">
                <a:latin typeface="Times New Roman"/>
                <a:cs typeface="Times New Roman"/>
              </a:rPr>
              <a:t> -1</a:t>
            </a:r>
            <a:endParaRPr sz="2400">
              <a:latin typeface="Times New Roman"/>
              <a:cs typeface="Times New Roman"/>
            </a:endParaRPr>
          </a:p>
          <a:p>
            <a:pPr marL="38100">
              <a:lnSpc>
                <a:spcPct val="100000"/>
              </a:lnSpc>
              <a:spcBef>
                <a:spcPts val="600"/>
              </a:spcBef>
            </a:pPr>
            <a:r>
              <a:rPr sz="2400" spc="-5" dirty="0">
                <a:latin typeface="Times New Roman"/>
                <a:cs typeface="Times New Roman"/>
              </a:rPr>
              <a:t>Example:</a:t>
            </a:r>
            <a:endParaRPr sz="2400">
              <a:latin typeface="Times New Roman"/>
              <a:cs typeface="Times New Roman"/>
            </a:endParaRPr>
          </a:p>
          <a:p>
            <a:pPr marL="38100">
              <a:lnSpc>
                <a:spcPct val="100000"/>
              </a:lnSpc>
              <a:spcBef>
                <a:spcPts val="600"/>
              </a:spcBef>
            </a:pPr>
            <a:r>
              <a:rPr sz="2400" spc="-5" dirty="0">
                <a:latin typeface="Times New Roman"/>
                <a:cs typeface="Times New Roman"/>
              </a:rPr>
              <a:t>Check whether </a:t>
            </a:r>
            <a:r>
              <a:rPr sz="2400" dirty="0">
                <a:latin typeface="Times New Roman"/>
                <a:cs typeface="Times New Roman"/>
              </a:rPr>
              <a:t>the</a:t>
            </a:r>
            <a:r>
              <a:rPr sz="2400" spc="-5" dirty="0">
                <a:latin typeface="Times New Roman"/>
                <a:cs typeface="Times New Roman"/>
              </a:rPr>
              <a:t> shown</a:t>
            </a:r>
            <a:r>
              <a:rPr sz="2400" spc="-10" dirty="0">
                <a:latin typeface="Times New Roman"/>
                <a:cs typeface="Times New Roman"/>
              </a:rPr>
              <a:t> </a:t>
            </a:r>
            <a:r>
              <a:rPr sz="2400" dirty="0">
                <a:latin typeface="Times New Roman"/>
                <a:cs typeface="Times New Roman"/>
              </a:rPr>
              <a:t>tree</a:t>
            </a:r>
            <a:r>
              <a:rPr sz="2400" spc="-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balanced or</a:t>
            </a:r>
            <a:r>
              <a:rPr sz="2400" spc="-5" dirty="0">
                <a:latin typeface="Times New Roman"/>
                <a:cs typeface="Times New Roman"/>
              </a:rPr>
              <a:t> </a:t>
            </a:r>
            <a:r>
              <a:rPr sz="2400" dirty="0">
                <a:latin typeface="Times New Roman"/>
                <a:cs typeface="Times New Roman"/>
              </a:rPr>
              <a:t>not</a:t>
            </a:r>
            <a:endParaRPr sz="2400">
              <a:latin typeface="Times New Roman"/>
              <a:cs typeface="Times New Roman"/>
            </a:endParaRPr>
          </a:p>
        </p:txBody>
      </p:sp>
      <p:sp>
        <p:nvSpPr>
          <p:cNvPr id="4" name="object 4"/>
          <p:cNvSpPr txBox="1"/>
          <p:nvPr/>
        </p:nvSpPr>
        <p:spPr>
          <a:xfrm>
            <a:off x="78739" y="123697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5" name="object 5"/>
          <p:cNvSpPr txBox="1"/>
          <p:nvPr/>
        </p:nvSpPr>
        <p:spPr>
          <a:xfrm>
            <a:off x="78739" y="3658870"/>
            <a:ext cx="132715" cy="909319"/>
          </a:xfrm>
          <a:prstGeom prst="rect">
            <a:avLst/>
          </a:prstGeom>
        </p:spPr>
        <p:txBody>
          <a:bodyPr vert="horz" wrap="square" lIns="0" tIns="88900" rIns="0" bIns="0" rtlCol="0">
            <a:spAutoFit/>
          </a:bodyPr>
          <a:lstStyle/>
          <a:p>
            <a:pPr marL="12700">
              <a:lnSpc>
                <a:spcPct val="100000"/>
              </a:lnSpc>
              <a:spcBef>
                <a:spcPts val="700"/>
              </a:spcBef>
            </a:pPr>
            <a:r>
              <a:rPr sz="2400" dirty="0">
                <a:latin typeface="Times New Roman"/>
                <a:cs typeface="Times New Roman"/>
              </a:rPr>
              <a:t>•</a:t>
            </a:r>
            <a:endParaRPr sz="2400">
              <a:latin typeface="Times New Roman"/>
              <a:cs typeface="Times New Roman"/>
            </a:endParaRPr>
          </a:p>
          <a:p>
            <a:pPr marL="12700">
              <a:lnSpc>
                <a:spcPct val="100000"/>
              </a:lnSpc>
              <a:spcBef>
                <a:spcPts val="600"/>
              </a:spcBef>
            </a:pP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4939" y="0"/>
            <a:ext cx="8430260" cy="2599690"/>
          </a:xfrm>
          <a:prstGeom prst="rect">
            <a:avLst/>
          </a:prstGeom>
        </p:spPr>
        <p:txBody>
          <a:bodyPr vert="horz" wrap="square" lIns="0" tIns="88900" rIns="0" bIns="0" rtlCol="0">
            <a:spAutoFit/>
          </a:bodyPr>
          <a:lstStyle/>
          <a:p>
            <a:pPr marL="1993900">
              <a:lnSpc>
                <a:spcPct val="100000"/>
              </a:lnSpc>
              <a:spcBef>
                <a:spcPts val="700"/>
              </a:spcBef>
            </a:pPr>
            <a:r>
              <a:rPr sz="2400" dirty="0">
                <a:latin typeface="Times New Roman"/>
                <a:cs typeface="Times New Roman"/>
              </a:rPr>
              <a:t>A</a:t>
            </a:r>
            <a:endParaRPr sz="2400">
              <a:latin typeface="Times New Roman"/>
              <a:cs typeface="Times New Roman"/>
            </a:endParaRPr>
          </a:p>
          <a:p>
            <a:pPr marL="1384300">
              <a:lnSpc>
                <a:spcPct val="100000"/>
              </a:lnSpc>
              <a:spcBef>
                <a:spcPts val="600"/>
              </a:spcBef>
              <a:tabLst>
                <a:tab pos="2806065" algn="l"/>
              </a:tabLst>
            </a:pPr>
            <a:r>
              <a:rPr sz="2400" dirty="0">
                <a:latin typeface="Times New Roman"/>
                <a:cs typeface="Times New Roman"/>
              </a:rPr>
              <a:t>B	C</a:t>
            </a:r>
            <a:endParaRPr sz="2400">
              <a:latin typeface="Times New Roman"/>
              <a:cs typeface="Times New Roman"/>
            </a:endParaRPr>
          </a:p>
          <a:p>
            <a:pPr>
              <a:lnSpc>
                <a:spcPct val="100000"/>
              </a:lnSpc>
              <a:spcBef>
                <a:spcPts val="55"/>
              </a:spcBef>
            </a:pPr>
            <a:endParaRPr sz="3500">
              <a:latin typeface="Times New Roman"/>
              <a:cs typeface="Times New Roman"/>
            </a:endParaRPr>
          </a:p>
          <a:p>
            <a:pPr marL="774700">
              <a:lnSpc>
                <a:spcPct val="100000"/>
              </a:lnSpc>
            </a:pPr>
            <a:r>
              <a:rPr sz="2400" dirty="0">
                <a:latin typeface="Times New Roman"/>
                <a:cs typeface="Times New Roman"/>
              </a:rPr>
              <a:t>D</a:t>
            </a:r>
            <a:endParaRPr sz="2400">
              <a:latin typeface="Times New Roman"/>
              <a:cs typeface="Times New Roman"/>
            </a:endParaRPr>
          </a:p>
          <a:p>
            <a:pPr marL="279400" marR="5080" indent="-266700">
              <a:lnSpc>
                <a:spcPct val="100000"/>
              </a:lnSpc>
              <a:spcBef>
                <a:spcPts val="590"/>
              </a:spcBef>
            </a:pPr>
            <a:r>
              <a:rPr sz="2400" spc="-5" dirty="0">
                <a:latin typeface="Times New Roman"/>
                <a:cs typeface="Times New Roman"/>
              </a:rPr>
              <a:t>Sol:</a:t>
            </a:r>
            <a:r>
              <a:rPr sz="2400" spc="5" dirty="0">
                <a:latin typeface="Times New Roman"/>
                <a:cs typeface="Times New Roman"/>
              </a:rPr>
              <a:t> </a:t>
            </a:r>
            <a:r>
              <a:rPr sz="2400" dirty="0">
                <a:latin typeface="Times New Roman"/>
                <a:cs typeface="Times New Roman"/>
              </a:rPr>
              <a:t>Starting</a:t>
            </a:r>
            <a:r>
              <a:rPr sz="2400" spc="-5" dirty="0">
                <a:latin typeface="Times New Roman"/>
                <a:cs typeface="Times New Roman"/>
              </a:rPr>
              <a:t> from</a:t>
            </a:r>
            <a:r>
              <a:rPr sz="2400" spc="-2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leaf</a:t>
            </a:r>
            <a:r>
              <a:rPr sz="2400" spc="-15" dirty="0">
                <a:latin typeface="Times New Roman"/>
                <a:cs typeface="Times New Roman"/>
              </a:rPr>
              <a:t> </a:t>
            </a:r>
            <a:r>
              <a:rPr sz="2400" dirty="0">
                <a:latin typeface="Times New Roman"/>
                <a:cs typeface="Times New Roman"/>
              </a:rPr>
              <a:t>nodes</a:t>
            </a:r>
            <a:r>
              <a:rPr sz="2400" spc="-5" dirty="0">
                <a:latin typeface="Times New Roman"/>
                <a:cs typeface="Times New Roman"/>
              </a:rPr>
              <a:t> </a:t>
            </a:r>
            <a:r>
              <a:rPr sz="2400" dirty="0">
                <a:latin typeface="Times New Roman"/>
                <a:cs typeface="Times New Roman"/>
              </a:rPr>
              <a:t>D</a:t>
            </a:r>
            <a:r>
              <a:rPr sz="2400" spc="-15" dirty="0">
                <a:latin typeface="Times New Roman"/>
                <a:cs typeface="Times New Roman"/>
              </a:rPr>
              <a:t> </a:t>
            </a:r>
            <a:r>
              <a:rPr sz="2400" dirty="0">
                <a:latin typeface="Times New Roman"/>
                <a:cs typeface="Times New Roman"/>
              </a:rPr>
              <a:t>and</a:t>
            </a:r>
            <a:r>
              <a:rPr sz="2400" spc="-5" dirty="0">
                <a:latin typeface="Times New Roman"/>
                <a:cs typeface="Times New Roman"/>
              </a:rPr>
              <a:t> C,</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height</a:t>
            </a:r>
            <a:r>
              <a:rPr sz="2400" spc="-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spc="-5" dirty="0">
                <a:latin typeface="Times New Roman"/>
                <a:cs typeface="Times New Roman"/>
              </a:rPr>
              <a:t>left </a:t>
            </a:r>
            <a:r>
              <a:rPr sz="2400" dirty="0">
                <a:latin typeface="Times New Roman"/>
                <a:cs typeface="Times New Roman"/>
              </a:rPr>
              <a:t>and right </a:t>
            </a:r>
            <a:r>
              <a:rPr sz="2400" spc="-585" dirty="0">
                <a:latin typeface="Times New Roman"/>
                <a:cs typeface="Times New Roman"/>
              </a:rPr>
              <a:t> </a:t>
            </a:r>
            <a:r>
              <a:rPr sz="2400" spc="-5" dirty="0">
                <a:latin typeface="Times New Roman"/>
                <a:cs typeface="Times New Roman"/>
              </a:rPr>
              <a:t>subtrees</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C</a:t>
            </a:r>
            <a:r>
              <a:rPr sz="2400" spc="-5" dirty="0">
                <a:latin typeface="Times New Roman"/>
                <a:cs typeface="Times New Roman"/>
              </a:rPr>
              <a:t> </a:t>
            </a:r>
            <a:r>
              <a:rPr sz="2400" dirty="0">
                <a:latin typeface="Times New Roman"/>
                <a:cs typeface="Times New Roman"/>
              </a:rPr>
              <a:t>and D</a:t>
            </a:r>
            <a:r>
              <a:rPr sz="2400" spc="-5" dirty="0">
                <a:latin typeface="Times New Roman"/>
                <a:cs typeface="Times New Roman"/>
              </a:rPr>
              <a:t> </a:t>
            </a:r>
            <a:r>
              <a:rPr sz="2400" dirty="0">
                <a:latin typeface="Times New Roman"/>
                <a:cs typeface="Times New Roman"/>
              </a:rPr>
              <a:t>are </a:t>
            </a:r>
            <a:r>
              <a:rPr sz="2400" spc="-5" dirty="0">
                <a:latin typeface="Times New Roman"/>
                <a:cs typeface="Times New Roman"/>
              </a:rPr>
              <a:t>each</a:t>
            </a:r>
            <a:r>
              <a:rPr sz="2400" dirty="0">
                <a:latin typeface="Times New Roman"/>
                <a:cs typeface="Times New Roman"/>
              </a:rPr>
              <a:t> 0. Thus</a:t>
            </a:r>
            <a:r>
              <a:rPr sz="2400" spc="-5" dirty="0">
                <a:latin typeface="Times New Roman"/>
                <a:cs typeface="Times New Roman"/>
              </a:rPr>
              <a:t> </a:t>
            </a:r>
            <a:r>
              <a:rPr sz="2400" dirty="0">
                <a:latin typeface="Times New Roman"/>
                <a:cs typeface="Times New Roman"/>
              </a:rPr>
              <a:t>their </a:t>
            </a:r>
            <a:r>
              <a:rPr sz="2400" spc="-5" dirty="0">
                <a:latin typeface="Times New Roman"/>
                <a:cs typeface="Times New Roman"/>
              </a:rPr>
              <a:t>difference</a:t>
            </a:r>
            <a:r>
              <a:rPr sz="2400" spc="5" dirty="0">
                <a:latin typeface="Times New Roman"/>
                <a:cs typeface="Times New Roman"/>
              </a:rPr>
              <a:t> </a:t>
            </a:r>
            <a:r>
              <a:rPr sz="2400" dirty="0">
                <a:latin typeface="Times New Roman"/>
                <a:cs typeface="Times New Roman"/>
              </a:rPr>
              <a:t>is </a:t>
            </a:r>
            <a:r>
              <a:rPr sz="2400" spc="-5" dirty="0">
                <a:latin typeface="Times New Roman"/>
                <a:cs typeface="Times New Roman"/>
              </a:rPr>
              <a:t>also</a:t>
            </a:r>
            <a:r>
              <a:rPr sz="2400" dirty="0">
                <a:latin typeface="Times New Roman"/>
                <a:cs typeface="Times New Roman"/>
              </a:rPr>
              <a:t> 0</a:t>
            </a:r>
            <a:endParaRPr sz="2400">
              <a:latin typeface="Times New Roman"/>
              <a:cs typeface="Times New Roman"/>
            </a:endParaRPr>
          </a:p>
        </p:txBody>
      </p:sp>
      <p:sp>
        <p:nvSpPr>
          <p:cNvPr id="3" name="object 3"/>
          <p:cNvSpPr txBox="1"/>
          <p:nvPr/>
        </p:nvSpPr>
        <p:spPr>
          <a:xfrm>
            <a:off x="78739" y="420242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4" name="object 4"/>
          <p:cNvSpPr txBox="1"/>
          <p:nvPr/>
        </p:nvSpPr>
        <p:spPr>
          <a:xfrm>
            <a:off x="78739" y="545210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5" name="object 5"/>
          <p:cNvSpPr txBox="1"/>
          <p:nvPr/>
        </p:nvSpPr>
        <p:spPr>
          <a:xfrm>
            <a:off x="78739" y="2531109"/>
            <a:ext cx="8765540" cy="3331210"/>
          </a:xfrm>
          <a:prstGeom prst="rect">
            <a:avLst/>
          </a:prstGeom>
        </p:spPr>
        <p:txBody>
          <a:bodyPr vert="horz" wrap="square" lIns="0" tIns="88900" rIns="0" bIns="0" rtlCol="0">
            <a:spAutoFit/>
          </a:bodyPr>
          <a:lstStyle/>
          <a:p>
            <a:pPr marL="736600" indent="-723900" algn="just">
              <a:lnSpc>
                <a:spcPct val="100000"/>
              </a:lnSpc>
              <a:spcBef>
                <a:spcPts val="700"/>
              </a:spcBef>
              <a:buChar char="•"/>
              <a:tabLst>
                <a:tab pos="736600" algn="l"/>
              </a:tabLst>
            </a:pPr>
            <a:r>
              <a:rPr sz="2400" spc="-5" dirty="0">
                <a:latin typeface="Times New Roman"/>
                <a:cs typeface="Times New Roman"/>
              </a:rPr>
              <a:t>Check</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height</a:t>
            </a:r>
            <a:r>
              <a:rPr sz="2400" spc="-1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subtrees</a:t>
            </a:r>
            <a:r>
              <a:rPr sz="2400" spc="-1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B</a:t>
            </a:r>
            <a:endParaRPr sz="2400">
              <a:latin typeface="Times New Roman"/>
              <a:cs typeface="Times New Roman"/>
            </a:endParaRPr>
          </a:p>
          <a:p>
            <a:pPr marL="355600" marR="158750" indent="38100" algn="just">
              <a:lnSpc>
                <a:spcPct val="100000"/>
              </a:lnSpc>
              <a:spcBef>
                <a:spcPts val="600"/>
              </a:spcBef>
            </a:pPr>
            <a:r>
              <a:rPr sz="2400" dirty="0">
                <a:latin typeface="Times New Roman"/>
                <a:cs typeface="Times New Roman"/>
              </a:rPr>
              <a:t>Height</a:t>
            </a:r>
            <a:r>
              <a:rPr sz="2400" spc="-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spc="-5" dirty="0">
                <a:latin typeface="Times New Roman"/>
                <a:cs typeface="Times New Roman"/>
              </a:rPr>
              <a:t>left</a:t>
            </a:r>
            <a:r>
              <a:rPr sz="2400" dirty="0">
                <a:latin typeface="Times New Roman"/>
                <a:cs typeface="Times New Roman"/>
              </a:rPr>
              <a:t> subtree</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B</a:t>
            </a:r>
            <a:r>
              <a:rPr sz="2400" spc="-10" dirty="0">
                <a:latin typeface="Times New Roman"/>
                <a:cs typeface="Times New Roman"/>
              </a:rPr>
              <a:t> </a:t>
            </a:r>
            <a:r>
              <a:rPr sz="2400" dirty="0">
                <a:latin typeface="Times New Roman"/>
                <a:cs typeface="Times New Roman"/>
              </a:rPr>
              <a:t>is 1</a:t>
            </a:r>
            <a:r>
              <a:rPr sz="2400" spc="-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height of</a:t>
            </a:r>
            <a:r>
              <a:rPr sz="2400" spc="-15" dirty="0">
                <a:latin typeface="Times New Roman"/>
                <a:cs typeface="Times New Roman"/>
              </a:rPr>
              <a:t> </a:t>
            </a:r>
            <a:r>
              <a:rPr sz="2400" dirty="0">
                <a:latin typeface="Times New Roman"/>
                <a:cs typeface="Times New Roman"/>
              </a:rPr>
              <a:t>right </a:t>
            </a:r>
            <a:r>
              <a:rPr sz="2400" spc="-5" dirty="0">
                <a:latin typeface="Times New Roman"/>
                <a:cs typeface="Times New Roman"/>
              </a:rPr>
              <a:t>subtree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B</a:t>
            </a:r>
            <a:r>
              <a:rPr sz="2400" spc="-20" dirty="0">
                <a:latin typeface="Times New Roman"/>
                <a:cs typeface="Times New Roman"/>
              </a:rPr>
              <a:t> </a:t>
            </a:r>
            <a:r>
              <a:rPr sz="2400" spc="5" dirty="0">
                <a:latin typeface="Times New Roman"/>
                <a:cs typeface="Times New Roman"/>
              </a:rPr>
              <a:t>is</a:t>
            </a:r>
            <a:r>
              <a:rPr sz="2400" spc="-10" dirty="0">
                <a:latin typeface="Times New Roman"/>
                <a:cs typeface="Times New Roman"/>
              </a:rPr>
              <a:t> </a:t>
            </a:r>
            <a:r>
              <a:rPr sz="2400" dirty="0">
                <a:latin typeface="Times New Roman"/>
                <a:cs typeface="Times New Roman"/>
              </a:rPr>
              <a:t>0. </a:t>
            </a:r>
            <a:r>
              <a:rPr sz="2400" spc="-590" dirty="0">
                <a:latin typeface="Times New Roman"/>
                <a:cs typeface="Times New Roman"/>
              </a:rPr>
              <a:t> </a:t>
            </a:r>
            <a:r>
              <a:rPr sz="2400" dirty="0">
                <a:latin typeface="Times New Roman"/>
                <a:cs typeface="Times New Roman"/>
              </a:rPr>
              <a:t>Thus the </a:t>
            </a:r>
            <a:r>
              <a:rPr sz="2400" spc="-5" dirty="0">
                <a:latin typeface="Times New Roman"/>
                <a:cs typeface="Times New Roman"/>
              </a:rPr>
              <a:t>difference </a:t>
            </a:r>
            <a:r>
              <a:rPr sz="2400" dirty="0">
                <a:latin typeface="Times New Roman"/>
                <a:cs typeface="Times New Roman"/>
              </a:rPr>
              <a:t>of </a:t>
            </a:r>
            <a:r>
              <a:rPr sz="2400" spc="-5" dirty="0">
                <a:latin typeface="Times New Roman"/>
                <a:cs typeface="Times New Roman"/>
              </a:rPr>
              <a:t>two </a:t>
            </a:r>
            <a:r>
              <a:rPr sz="2400" spc="5" dirty="0">
                <a:latin typeface="Times New Roman"/>
                <a:cs typeface="Times New Roman"/>
              </a:rPr>
              <a:t>is </a:t>
            </a:r>
            <a:r>
              <a:rPr sz="2400" dirty="0">
                <a:latin typeface="Times New Roman"/>
                <a:cs typeface="Times New Roman"/>
              </a:rPr>
              <a:t>1 Thus B is not </a:t>
            </a:r>
            <a:r>
              <a:rPr sz="2400" spc="-5" dirty="0">
                <a:latin typeface="Times New Roman"/>
                <a:cs typeface="Times New Roman"/>
              </a:rPr>
              <a:t>perfectly balanced </a:t>
            </a:r>
            <a:r>
              <a:rPr sz="2400" dirty="0">
                <a:latin typeface="Times New Roman"/>
                <a:cs typeface="Times New Roman"/>
              </a:rPr>
              <a:t>but </a:t>
            </a:r>
            <a:r>
              <a:rPr sz="2400" spc="-58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tree</a:t>
            </a:r>
            <a:r>
              <a:rPr sz="2400" spc="-5" dirty="0">
                <a:latin typeface="Times New Roman"/>
                <a:cs typeface="Times New Roman"/>
              </a:rPr>
              <a:t> </a:t>
            </a:r>
            <a:r>
              <a:rPr sz="2400" dirty="0">
                <a:latin typeface="Times New Roman"/>
                <a:cs typeface="Times New Roman"/>
              </a:rPr>
              <a:t>is still</a:t>
            </a:r>
            <a:r>
              <a:rPr sz="2400" spc="-5" dirty="0">
                <a:latin typeface="Times New Roman"/>
                <a:cs typeface="Times New Roman"/>
              </a:rPr>
              <a:t> </a:t>
            </a:r>
            <a:r>
              <a:rPr sz="2400" dirty="0">
                <a:latin typeface="Times New Roman"/>
                <a:cs typeface="Times New Roman"/>
              </a:rPr>
              <a:t>considered to</a:t>
            </a:r>
            <a:r>
              <a:rPr sz="2400" spc="-5" dirty="0">
                <a:latin typeface="Times New Roman"/>
                <a:cs typeface="Times New Roman"/>
              </a:rPr>
              <a:t> </a:t>
            </a:r>
            <a:r>
              <a:rPr sz="2400" dirty="0">
                <a:latin typeface="Times New Roman"/>
                <a:cs typeface="Times New Roman"/>
              </a:rPr>
              <a:t>be height</a:t>
            </a:r>
            <a:r>
              <a:rPr sz="2400" spc="-5" dirty="0">
                <a:latin typeface="Times New Roman"/>
                <a:cs typeface="Times New Roman"/>
              </a:rPr>
              <a:t> </a:t>
            </a:r>
            <a:r>
              <a:rPr sz="2400" dirty="0">
                <a:latin typeface="Times New Roman"/>
                <a:cs typeface="Times New Roman"/>
              </a:rPr>
              <a:t>balanced.</a:t>
            </a:r>
            <a:endParaRPr sz="2400">
              <a:latin typeface="Times New Roman"/>
              <a:cs typeface="Times New Roman"/>
            </a:endParaRPr>
          </a:p>
          <a:p>
            <a:pPr marL="736600" algn="just">
              <a:lnSpc>
                <a:spcPct val="100000"/>
              </a:lnSpc>
              <a:spcBef>
                <a:spcPts val="600"/>
              </a:spcBef>
            </a:pPr>
            <a:r>
              <a:rPr sz="2400" spc="-5" dirty="0">
                <a:latin typeface="Times New Roman"/>
                <a:cs typeface="Times New Roman"/>
              </a:rPr>
              <a:t>Check</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height</a:t>
            </a:r>
            <a:r>
              <a:rPr sz="2400" spc="-1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subtrees</a:t>
            </a:r>
            <a:r>
              <a:rPr sz="2400" spc="-1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A</a:t>
            </a:r>
            <a:endParaRPr sz="2400">
              <a:latin typeface="Times New Roman"/>
              <a:cs typeface="Times New Roman"/>
            </a:endParaRPr>
          </a:p>
          <a:p>
            <a:pPr marL="393700">
              <a:lnSpc>
                <a:spcPct val="100000"/>
              </a:lnSpc>
              <a:spcBef>
                <a:spcPts val="600"/>
              </a:spcBef>
            </a:pPr>
            <a:r>
              <a:rPr sz="2400" dirty="0">
                <a:latin typeface="Times New Roman"/>
                <a:cs typeface="Times New Roman"/>
              </a:rPr>
              <a:t>Height</a:t>
            </a:r>
            <a:r>
              <a:rPr sz="2400" spc="-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spc="-5" dirty="0">
                <a:latin typeface="Times New Roman"/>
                <a:cs typeface="Times New Roman"/>
              </a:rPr>
              <a:t>left </a:t>
            </a:r>
            <a:r>
              <a:rPr sz="2400" dirty="0">
                <a:latin typeface="Times New Roman"/>
                <a:cs typeface="Times New Roman"/>
              </a:rPr>
              <a:t>subtree</a:t>
            </a:r>
            <a:r>
              <a:rPr sz="2400" spc="-1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spc="5" dirty="0">
                <a:latin typeface="Times New Roman"/>
                <a:cs typeface="Times New Roman"/>
              </a:rPr>
              <a:t>is</a:t>
            </a:r>
            <a:r>
              <a:rPr sz="2400" spc="-10" dirty="0">
                <a:latin typeface="Times New Roman"/>
                <a:cs typeface="Times New Roman"/>
              </a:rPr>
              <a:t> </a:t>
            </a:r>
            <a:r>
              <a:rPr sz="2400" dirty="0">
                <a:latin typeface="Times New Roman"/>
                <a:cs typeface="Times New Roman"/>
              </a:rPr>
              <a:t>2</a:t>
            </a:r>
            <a:r>
              <a:rPr sz="2400" spc="-5" dirty="0">
                <a:latin typeface="Times New Roman"/>
                <a:cs typeface="Times New Roman"/>
              </a:rPr>
              <a:t> while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height</a:t>
            </a:r>
            <a:r>
              <a:rPr sz="2400" spc="-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its</a:t>
            </a:r>
            <a:r>
              <a:rPr sz="2400" spc="-5" dirty="0">
                <a:latin typeface="Times New Roman"/>
                <a:cs typeface="Times New Roman"/>
              </a:rPr>
              <a:t> </a:t>
            </a:r>
            <a:r>
              <a:rPr sz="2400" dirty="0">
                <a:latin typeface="Times New Roman"/>
                <a:cs typeface="Times New Roman"/>
              </a:rPr>
              <a:t>right subtree</a:t>
            </a:r>
            <a:r>
              <a:rPr sz="2400" spc="-5" dirty="0">
                <a:latin typeface="Times New Roman"/>
                <a:cs typeface="Times New Roman"/>
              </a:rPr>
              <a:t> </a:t>
            </a:r>
            <a:r>
              <a:rPr sz="2400" dirty="0">
                <a:latin typeface="Times New Roman"/>
                <a:cs typeface="Times New Roman"/>
              </a:rPr>
              <a:t>is</a:t>
            </a:r>
            <a:endParaRPr sz="2400">
              <a:latin typeface="Times New Roman"/>
              <a:cs typeface="Times New Roman"/>
            </a:endParaRPr>
          </a:p>
          <a:p>
            <a:pPr marL="660400" lvl="1" indent="-304800">
              <a:lnSpc>
                <a:spcPct val="100000"/>
              </a:lnSpc>
              <a:buAutoNum type="arabicPeriod"/>
              <a:tabLst>
                <a:tab pos="660400" algn="l"/>
              </a:tabLst>
            </a:pPr>
            <a:r>
              <a:rPr sz="2400" dirty="0">
                <a:latin typeface="Times New Roman"/>
                <a:cs typeface="Times New Roman"/>
              </a:rPr>
              <a:t>The</a:t>
            </a:r>
            <a:r>
              <a:rPr sz="2400" spc="-10" dirty="0">
                <a:latin typeface="Times New Roman"/>
                <a:cs typeface="Times New Roman"/>
              </a:rPr>
              <a:t> </a:t>
            </a:r>
            <a:r>
              <a:rPr sz="2400" spc="-5" dirty="0">
                <a:latin typeface="Times New Roman"/>
                <a:cs typeface="Times New Roman"/>
              </a:rPr>
              <a:t>difference </a:t>
            </a:r>
            <a:r>
              <a:rPr sz="2400" dirty="0">
                <a:latin typeface="Times New Roman"/>
                <a:cs typeface="Times New Roman"/>
              </a:rPr>
              <a:t>of </a:t>
            </a:r>
            <a:r>
              <a:rPr sz="2400" spc="-5" dirty="0">
                <a:latin typeface="Times New Roman"/>
                <a:cs typeface="Times New Roman"/>
              </a:rPr>
              <a:t>two</a:t>
            </a:r>
            <a:r>
              <a:rPr sz="2400" dirty="0">
                <a:latin typeface="Times New Roman"/>
                <a:cs typeface="Times New Roman"/>
              </a:rPr>
              <a:t> heights</a:t>
            </a:r>
            <a:r>
              <a:rPr sz="2400" spc="-10" dirty="0">
                <a:latin typeface="Times New Roman"/>
                <a:cs typeface="Times New Roman"/>
              </a:rPr>
              <a:t> </a:t>
            </a:r>
            <a:r>
              <a:rPr sz="2400" dirty="0">
                <a:latin typeface="Times New Roman"/>
                <a:cs typeface="Times New Roman"/>
              </a:rPr>
              <a:t>still lies </a:t>
            </a:r>
            <a:r>
              <a:rPr sz="2400" spc="-5" dirty="0">
                <a:latin typeface="Times New Roman"/>
                <a:cs typeface="Times New Roman"/>
              </a:rPr>
              <a:t>within</a:t>
            </a:r>
            <a:r>
              <a:rPr sz="2400" dirty="0">
                <a:latin typeface="Times New Roman"/>
                <a:cs typeface="Times New Roman"/>
              </a:rPr>
              <a:t> 1.</a:t>
            </a:r>
            <a:endParaRPr sz="2400">
              <a:latin typeface="Times New Roman"/>
              <a:cs typeface="Times New Roman"/>
            </a:endParaRPr>
          </a:p>
          <a:p>
            <a:pPr marL="431800">
              <a:lnSpc>
                <a:spcPct val="100000"/>
              </a:lnSpc>
              <a:spcBef>
                <a:spcPts val="590"/>
              </a:spcBef>
            </a:pPr>
            <a:r>
              <a:rPr sz="2400" dirty="0">
                <a:latin typeface="Times New Roman"/>
                <a:cs typeface="Times New Roman"/>
              </a:rPr>
              <a:t>Thus</a:t>
            </a:r>
            <a:r>
              <a:rPr sz="2400" spc="-5" dirty="0">
                <a:latin typeface="Times New Roman"/>
                <a:cs typeface="Times New Roman"/>
              </a:rPr>
              <a:t> for</a:t>
            </a:r>
            <a:r>
              <a:rPr sz="2400" dirty="0">
                <a:latin typeface="Times New Roman"/>
                <a:cs typeface="Times New Roman"/>
              </a:rPr>
              <a:t> all nodes</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tree</a:t>
            </a:r>
            <a:r>
              <a:rPr sz="2400" spc="-10" dirty="0">
                <a:latin typeface="Times New Roman"/>
                <a:cs typeface="Times New Roman"/>
              </a:rPr>
              <a:t> </a:t>
            </a:r>
            <a:r>
              <a:rPr sz="2400" spc="5" dirty="0">
                <a:latin typeface="Times New Roman"/>
                <a:cs typeface="Times New Roman"/>
              </a:rPr>
              <a:t>is</a:t>
            </a:r>
            <a:r>
              <a:rPr sz="2400" spc="-15" dirty="0">
                <a:latin typeface="Times New Roman"/>
                <a:cs typeface="Times New Roman"/>
              </a:rPr>
              <a:t> </a:t>
            </a:r>
            <a:r>
              <a:rPr sz="2400" dirty="0">
                <a:latin typeface="Times New Roman"/>
                <a:cs typeface="Times New Roman"/>
              </a:rPr>
              <a:t>a </a:t>
            </a:r>
            <a:r>
              <a:rPr sz="2400" spc="-5" dirty="0">
                <a:latin typeface="Times New Roman"/>
                <a:cs typeface="Times New Roman"/>
              </a:rPr>
              <a:t>balanced</a:t>
            </a:r>
            <a:r>
              <a:rPr sz="2400" spc="-10" dirty="0">
                <a:latin typeface="Times New Roman"/>
                <a:cs typeface="Times New Roman"/>
              </a:rPr>
              <a:t> </a:t>
            </a:r>
            <a:r>
              <a:rPr sz="2400" dirty="0">
                <a:latin typeface="Times New Roman"/>
                <a:cs typeface="Times New Roman"/>
              </a:rPr>
              <a:t>binary</a:t>
            </a:r>
            <a:r>
              <a:rPr sz="2400" spc="10" dirty="0">
                <a:latin typeface="Times New Roman"/>
                <a:cs typeface="Times New Roman"/>
              </a:rPr>
              <a:t> </a:t>
            </a:r>
            <a:r>
              <a:rPr sz="2400" dirty="0">
                <a:latin typeface="Times New Roman"/>
                <a:cs typeface="Times New Roman"/>
              </a:rPr>
              <a:t>tree.</a:t>
            </a:r>
            <a:endParaRPr sz="2400">
              <a:latin typeface="Times New Roman"/>
              <a:cs typeface="Times New Roman"/>
            </a:endParaRPr>
          </a:p>
        </p:txBody>
      </p:sp>
      <p:sp>
        <p:nvSpPr>
          <p:cNvPr id="6" name="object 6"/>
          <p:cNvSpPr/>
          <p:nvPr/>
        </p:nvSpPr>
        <p:spPr>
          <a:xfrm>
            <a:off x="1752600" y="381000"/>
            <a:ext cx="457200" cy="228600"/>
          </a:xfrm>
          <a:custGeom>
            <a:avLst/>
            <a:gdLst/>
            <a:ahLst/>
            <a:cxnLst/>
            <a:rect l="l" t="t" r="r" b="b"/>
            <a:pathLst>
              <a:path w="457200" h="228600">
                <a:moveTo>
                  <a:pt x="457200" y="0"/>
                </a:moveTo>
                <a:lnTo>
                  <a:pt x="0" y="228600"/>
                </a:lnTo>
              </a:path>
            </a:pathLst>
          </a:custGeom>
          <a:ln w="9344">
            <a:solidFill>
              <a:srgbClr val="000000"/>
            </a:solidFill>
          </a:ln>
        </p:spPr>
        <p:txBody>
          <a:bodyPr wrap="square" lIns="0" tIns="0" rIns="0" bIns="0" rtlCol="0"/>
          <a:lstStyle/>
          <a:p>
            <a:endParaRPr/>
          </a:p>
        </p:txBody>
      </p:sp>
      <p:sp>
        <p:nvSpPr>
          <p:cNvPr id="7" name="object 7"/>
          <p:cNvSpPr/>
          <p:nvPr/>
        </p:nvSpPr>
        <p:spPr>
          <a:xfrm>
            <a:off x="1066800" y="838200"/>
            <a:ext cx="533400" cy="609600"/>
          </a:xfrm>
          <a:custGeom>
            <a:avLst/>
            <a:gdLst/>
            <a:ahLst/>
            <a:cxnLst/>
            <a:rect l="l" t="t" r="r" b="b"/>
            <a:pathLst>
              <a:path w="533400" h="609600">
                <a:moveTo>
                  <a:pt x="533400" y="0"/>
                </a:moveTo>
                <a:lnTo>
                  <a:pt x="0" y="609600"/>
                </a:lnTo>
              </a:path>
            </a:pathLst>
          </a:custGeom>
          <a:ln w="9344">
            <a:solidFill>
              <a:srgbClr val="000000"/>
            </a:solidFill>
          </a:ln>
        </p:spPr>
        <p:txBody>
          <a:bodyPr wrap="square" lIns="0" tIns="0" rIns="0" bIns="0" rtlCol="0"/>
          <a:lstStyle/>
          <a:p>
            <a:endParaRPr/>
          </a:p>
        </p:txBody>
      </p:sp>
      <p:sp>
        <p:nvSpPr>
          <p:cNvPr id="8" name="object 8"/>
          <p:cNvSpPr/>
          <p:nvPr/>
        </p:nvSpPr>
        <p:spPr>
          <a:xfrm>
            <a:off x="2362200" y="381000"/>
            <a:ext cx="609600" cy="304800"/>
          </a:xfrm>
          <a:custGeom>
            <a:avLst/>
            <a:gdLst/>
            <a:ahLst/>
            <a:cxnLst/>
            <a:rect l="l" t="t" r="r" b="b"/>
            <a:pathLst>
              <a:path w="609600" h="304800">
                <a:moveTo>
                  <a:pt x="0" y="0"/>
                </a:moveTo>
                <a:lnTo>
                  <a:pt x="609600" y="304800"/>
                </a:lnTo>
              </a:path>
            </a:pathLst>
          </a:custGeom>
          <a:ln w="9344">
            <a:solidFill>
              <a:srgbClr val="000000"/>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1396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3" name="object 3"/>
          <p:cNvSpPr txBox="1"/>
          <p:nvPr/>
        </p:nvSpPr>
        <p:spPr>
          <a:xfrm>
            <a:off x="421640" y="0"/>
            <a:ext cx="5953760" cy="1793239"/>
          </a:xfrm>
          <a:prstGeom prst="rect">
            <a:avLst/>
          </a:prstGeom>
        </p:spPr>
        <p:txBody>
          <a:bodyPr vert="horz" wrap="square" lIns="0" tIns="88900" rIns="0" bIns="0" rtlCol="0">
            <a:spAutoFit/>
          </a:bodyPr>
          <a:lstStyle/>
          <a:p>
            <a:pPr marL="12700">
              <a:lnSpc>
                <a:spcPct val="100000"/>
              </a:lnSpc>
              <a:spcBef>
                <a:spcPts val="700"/>
              </a:spcBef>
            </a:pPr>
            <a:r>
              <a:rPr sz="2400" spc="-5" dirty="0">
                <a:latin typeface="Times New Roman"/>
                <a:cs typeface="Times New Roman"/>
              </a:rPr>
              <a:t>Check whether </a:t>
            </a:r>
            <a:r>
              <a:rPr sz="2400" dirty="0">
                <a:latin typeface="Times New Roman"/>
                <a:cs typeface="Times New Roman"/>
              </a:rPr>
              <a:t>the</a:t>
            </a:r>
            <a:r>
              <a:rPr sz="2400" spc="-5" dirty="0">
                <a:latin typeface="Times New Roman"/>
                <a:cs typeface="Times New Roman"/>
              </a:rPr>
              <a:t> shown</a:t>
            </a:r>
            <a:r>
              <a:rPr sz="2400" spc="-10" dirty="0">
                <a:latin typeface="Times New Roman"/>
                <a:cs typeface="Times New Roman"/>
              </a:rPr>
              <a:t> </a:t>
            </a:r>
            <a:r>
              <a:rPr sz="2400" dirty="0">
                <a:latin typeface="Times New Roman"/>
                <a:cs typeface="Times New Roman"/>
              </a:rPr>
              <a:t>tree</a:t>
            </a:r>
            <a:r>
              <a:rPr sz="2400" spc="-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balanced</a:t>
            </a:r>
            <a:r>
              <a:rPr sz="2400" spc="-5" dirty="0">
                <a:latin typeface="Times New Roman"/>
                <a:cs typeface="Times New Roman"/>
              </a:rPr>
              <a:t> </a:t>
            </a:r>
            <a:r>
              <a:rPr sz="2400" dirty="0">
                <a:latin typeface="Times New Roman"/>
                <a:cs typeface="Times New Roman"/>
              </a:rPr>
              <a:t>or</a:t>
            </a:r>
            <a:r>
              <a:rPr sz="2400" spc="-5" dirty="0">
                <a:latin typeface="Times New Roman"/>
                <a:cs typeface="Times New Roman"/>
              </a:rPr>
              <a:t> </a:t>
            </a:r>
            <a:r>
              <a:rPr sz="2400" dirty="0">
                <a:latin typeface="Times New Roman"/>
                <a:cs typeface="Times New Roman"/>
              </a:rPr>
              <a:t>not</a:t>
            </a:r>
            <a:endParaRPr sz="2400">
              <a:latin typeface="Times New Roman"/>
              <a:cs typeface="Times New Roman"/>
            </a:endParaRPr>
          </a:p>
          <a:p>
            <a:pPr marL="1073785" algn="ctr">
              <a:lnSpc>
                <a:spcPct val="100000"/>
              </a:lnSpc>
              <a:spcBef>
                <a:spcPts val="600"/>
              </a:spcBef>
            </a:pPr>
            <a:r>
              <a:rPr sz="2400" dirty="0">
                <a:latin typeface="Times New Roman"/>
                <a:cs typeface="Times New Roman"/>
              </a:rPr>
              <a:t>A</a:t>
            </a:r>
            <a:endParaRPr sz="2400">
              <a:latin typeface="Times New Roman"/>
              <a:cs typeface="Times New Roman"/>
            </a:endParaRPr>
          </a:p>
          <a:p>
            <a:pPr>
              <a:lnSpc>
                <a:spcPct val="100000"/>
              </a:lnSpc>
              <a:spcBef>
                <a:spcPts val="55"/>
              </a:spcBef>
            </a:pPr>
            <a:endParaRPr sz="3500">
              <a:latin typeface="Times New Roman"/>
              <a:cs typeface="Times New Roman"/>
            </a:endParaRPr>
          </a:p>
          <a:p>
            <a:pPr marL="1147445" algn="ctr">
              <a:lnSpc>
                <a:spcPct val="100000"/>
              </a:lnSpc>
              <a:tabLst>
                <a:tab pos="3252470" algn="l"/>
              </a:tabLst>
            </a:pPr>
            <a:r>
              <a:rPr sz="2400" dirty="0">
                <a:latin typeface="Times New Roman"/>
                <a:cs typeface="Times New Roman"/>
              </a:rPr>
              <a:t>B	F</a:t>
            </a:r>
            <a:endParaRPr sz="2400">
              <a:latin typeface="Times New Roman"/>
              <a:cs typeface="Times New Roman"/>
            </a:endParaRPr>
          </a:p>
        </p:txBody>
      </p:sp>
      <p:sp>
        <p:nvSpPr>
          <p:cNvPr id="4" name="object 4"/>
          <p:cNvSpPr txBox="1"/>
          <p:nvPr/>
        </p:nvSpPr>
        <p:spPr>
          <a:xfrm>
            <a:off x="78739" y="2241550"/>
            <a:ext cx="8481060" cy="3407410"/>
          </a:xfrm>
          <a:prstGeom prst="rect">
            <a:avLst/>
          </a:prstGeom>
        </p:spPr>
        <p:txBody>
          <a:bodyPr vert="horz" wrap="square" lIns="0" tIns="12700" rIns="0" bIns="0" rtlCol="0">
            <a:spAutoFit/>
          </a:bodyPr>
          <a:lstStyle/>
          <a:p>
            <a:pPr marL="1841500">
              <a:lnSpc>
                <a:spcPct val="100000"/>
              </a:lnSpc>
              <a:spcBef>
                <a:spcPts val="100"/>
              </a:spcBef>
            </a:pPr>
            <a:r>
              <a:rPr sz="2400" dirty="0">
                <a:latin typeface="Times New Roman"/>
                <a:cs typeface="Times New Roman"/>
              </a:rPr>
              <a:t>C</a:t>
            </a:r>
            <a:endParaRPr sz="2400">
              <a:latin typeface="Times New Roman"/>
              <a:cs typeface="Times New Roman"/>
            </a:endParaRPr>
          </a:p>
          <a:p>
            <a:pPr>
              <a:lnSpc>
                <a:spcPct val="100000"/>
              </a:lnSpc>
              <a:spcBef>
                <a:spcPts val="55"/>
              </a:spcBef>
            </a:pPr>
            <a:endParaRPr sz="3500">
              <a:latin typeface="Times New Roman"/>
              <a:cs typeface="Times New Roman"/>
            </a:endParaRPr>
          </a:p>
          <a:p>
            <a:pPr marL="1079500">
              <a:lnSpc>
                <a:spcPct val="100000"/>
              </a:lnSpc>
            </a:pPr>
            <a:r>
              <a:rPr sz="2400" dirty="0">
                <a:latin typeface="Times New Roman"/>
                <a:cs typeface="Times New Roman"/>
              </a:rPr>
              <a:t>D</a:t>
            </a:r>
            <a:endParaRPr sz="2400">
              <a:latin typeface="Times New Roman"/>
              <a:cs typeface="Times New Roman"/>
            </a:endParaRPr>
          </a:p>
          <a:p>
            <a:pPr>
              <a:lnSpc>
                <a:spcPct val="100000"/>
              </a:lnSpc>
              <a:spcBef>
                <a:spcPts val="45"/>
              </a:spcBef>
            </a:pPr>
            <a:endParaRPr sz="3500">
              <a:latin typeface="Times New Roman"/>
              <a:cs typeface="Times New Roman"/>
            </a:endParaRPr>
          </a:p>
          <a:p>
            <a:pPr marL="317500">
              <a:lnSpc>
                <a:spcPct val="100000"/>
              </a:lnSpc>
            </a:pPr>
            <a:r>
              <a:rPr sz="2400" dirty="0">
                <a:latin typeface="Times New Roman"/>
                <a:cs typeface="Times New Roman"/>
              </a:rPr>
              <a:t>E</a:t>
            </a:r>
            <a:endParaRPr sz="2400">
              <a:latin typeface="Times New Roman"/>
              <a:cs typeface="Times New Roman"/>
            </a:endParaRPr>
          </a:p>
          <a:p>
            <a:pPr>
              <a:lnSpc>
                <a:spcPct val="100000"/>
              </a:lnSpc>
              <a:spcBef>
                <a:spcPts val="55"/>
              </a:spcBef>
            </a:pPr>
            <a:endParaRPr sz="3500">
              <a:latin typeface="Times New Roman"/>
              <a:cs typeface="Times New Roman"/>
            </a:endParaRPr>
          </a:p>
          <a:p>
            <a:pPr marL="355600" marR="5080" indent="-342900">
              <a:lnSpc>
                <a:spcPct val="100000"/>
              </a:lnSpc>
              <a:tabLst>
                <a:tab pos="654685" algn="l"/>
              </a:tabLst>
            </a:pPr>
            <a:r>
              <a:rPr sz="2400" spc="-5" dirty="0">
                <a:latin typeface="Times New Roman"/>
                <a:cs typeface="Times New Roman"/>
              </a:rPr>
              <a:t>Ans	No</a:t>
            </a:r>
            <a:r>
              <a:rPr sz="2400" dirty="0">
                <a:latin typeface="Times New Roman"/>
                <a:cs typeface="Times New Roman"/>
              </a:rPr>
              <a:t> as </a:t>
            </a:r>
            <a:r>
              <a:rPr sz="2400" spc="-5" dirty="0">
                <a:latin typeface="Times New Roman"/>
                <a:cs typeface="Times New Roman"/>
              </a:rPr>
              <a:t>node </a:t>
            </a:r>
            <a:r>
              <a:rPr sz="2400" dirty="0">
                <a:latin typeface="Times New Roman"/>
                <a:cs typeface="Times New Roman"/>
              </a:rPr>
              <a:t>B</a:t>
            </a:r>
            <a:r>
              <a:rPr sz="2400" spc="-5" dirty="0">
                <a:latin typeface="Times New Roman"/>
                <a:cs typeface="Times New Roman"/>
              </a:rPr>
              <a:t> </a:t>
            </a:r>
            <a:r>
              <a:rPr sz="2400" dirty="0">
                <a:latin typeface="Times New Roman"/>
                <a:cs typeface="Times New Roman"/>
              </a:rPr>
              <a:t>is not </a:t>
            </a:r>
            <a:r>
              <a:rPr sz="2400" spc="-5" dirty="0">
                <a:latin typeface="Times New Roman"/>
                <a:cs typeface="Times New Roman"/>
              </a:rPr>
              <a:t>balanced</a:t>
            </a:r>
            <a:r>
              <a:rPr sz="2400" dirty="0">
                <a:latin typeface="Times New Roman"/>
                <a:cs typeface="Times New Roman"/>
              </a:rPr>
              <a:t> as </a:t>
            </a:r>
            <a:r>
              <a:rPr sz="2400" spc="-5" dirty="0">
                <a:latin typeface="Times New Roman"/>
                <a:cs typeface="Times New Roman"/>
              </a:rPr>
              <a:t>difference</a:t>
            </a:r>
            <a:r>
              <a:rPr sz="2400" dirty="0">
                <a:latin typeface="Times New Roman"/>
                <a:cs typeface="Times New Roman"/>
              </a:rPr>
              <a:t> of</a:t>
            </a:r>
            <a:r>
              <a:rPr sz="2400" spc="-10" dirty="0">
                <a:latin typeface="Times New Roman"/>
                <a:cs typeface="Times New Roman"/>
              </a:rPr>
              <a:t> </a:t>
            </a:r>
            <a:r>
              <a:rPr sz="2400" dirty="0">
                <a:latin typeface="Times New Roman"/>
                <a:cs typeface="Times New Roman"/>
              </a:rPr>
              <a:t>heights of</a:t>
            </a:r>
            <a:r>
              <a:rPr sz="2400" spc="-10" dirty="0">
                <a:latin typeface="Times New Roman"/>
                <a:cs typeface="Times New Roman"/>
              </a:rPr>
              <a:t> </a:t>
            </a:r>
            <a:r>
              <a:rPr sz="2400" spc="-5" dirty="0">
                <a:latin typeface="Times New Roman"/>
                <a:cs typeface="Times New Roman"/>
              </a:rPr>
              <a:t>left</a:t>
            </a:r>
            <a:r>
              <a:rPr sz="2400" spc="5" dirty="0">
                <a:latin typeface="Times New Roman"/>
                <a:cs typeface="Times New Roman"/>
              </a:rPr>
              <a:t> </a:t>
            </a:r>
            <a:r>
              <a:rPr sz="2400" spc="-5" dirty="0">
                <a:latin typeface="Times New Roman"/>
                <a:cs typeface="Times New Roman"/>
              </a:rPr>
              <a:t>and </a:t>
            </a:r>
            <a:r>
              <a:rPr sz="2400" spc="-585" dirty="0">
                <a:latin typeface="Times New Roman"/>
                <a:cs typeface="Times New Roman"/>
              </a:rPr>
              <a:t> </a:t>
            </a:r>
            <a:r>
              <a:rPr sz="2400" dirty="0">
                <a:latin typeface="Times New Roman"/>
                <a:cs typeface="Times New Roman"/>
              </a:rPr>
              <a:t>right</a:t>
            </a:r>
            <a:r>
              <a:rPr sz="2400" spc="5" dirty="0">
                <a:latin typeface="Times New Roman"/>
                <a:cs typeface="Times New Roman"/>
              </a:rPr>
              <a:t> </a:t>
            </a:r>
            <a:r>
              <a:rPr sz="2400" spc="-5" dirty="0">
                <a:latin typeface="Times New Roman"/>
                <a:cs typeface="Times New Roman"/>
              </a:rPr>
              <a:t>subtrees</a:t>
            </a:r>
            <a:r>
              <a:rPr sz="2400" dirty="0">
                <a:latin typeface="Times New Roman"/>
                <a:cs typeface="Times New Roman"/>
              </a:rPr>
              <a:t> is 3-0 i.e</a:t>
            </a:r>
            <a:r>
              <a:rPr sz="2400" spc="-10" dirty="0">
                <a:latin typeface="Times New Roman"/>
                <a:cs typeface="Times New Roman"/>
              </a:rPr>
              <a:t> </a:t>
            </a:r>
            <a:r>
              <a:rPr sz="2400" spc="-5" dirty="0">
                <a:latin typeface="Times New Roman"/>
                <a:cs typeface="Times New Roman"/>
              </a:rPr>
              <a:t>more</a:t>
            </a:r>
            <a:r>
              <a:rPr sz="2400" dirty="0">
                <a:latin typeface="Times New Roman"/>
                <a:cs typeface="Times New Roman"/>
              </a:rPr>
              <a:t> than 1.</a:t>
            </a:r>
            <a:endParaRPr sz="2400">
              <a:latin typeface="Times New Roman"/>
              <a:cs typeface="Times New Roman"/>
            </a:endParaRPr>
          </a:p>
        </p:txBody>
      </p:sp>
      <p:sp>
        <p:nvSpPr>
          <p:cNvPr id="5" name="object 5"/>
          <p:cNvSpPr/>
          <p:nvPr/>
        </p:nvSpPr>
        <p:spPr>
          <a:xfrm>
            <a:off x="3048000" y="838200"/>
            <a:ext cx="838200" cy="609600"/>
          </a:xfrm>
          <a:custGeom>
            <a:avLst/>
            <a:gdLst/>
            <a:ahLst/>
            <a:cxnLst/>
            <a:rect l="l" t="t" r="r" b="b"/>
            <a:pathLst>
              <a:path w="838200" h="609600">
                <a:moveTo>
                  <a:pt x="838200" y="0"/>
                </a:moveTo>
                <a:lnTo>
                  <a:pt x="0" y="609600"/>
                </a:lnTo>
              </a:path>
            </a:pathLst>
          </a:custGeom>
          <a:ln w="9344">
            <a:solidFill>
              <a:srgbClr val="000000"/>
            </a:solidFill>
          </a:ln>
        </p:spPr>
        <p:txBody>
          <a:bodyPr wrap="square" lIns="0" tIns="0" rIns="0" bIns="0" rtlCol="0"/>
          <a:lstStyle/>
          <a:p>
            <a:endParaRPr/>
          </a:p>
        </p:txBody>
      </p:sp>
      <p:sp>
        <p:nvSpPr>
          <p:cNvPr id="6" name="object 6"/>
          <p:cNvSpPr/>
          <p:nvPr/>
        </p:nvSpPr>
        <p:spPr>
          <a:xfrm>
            <a:off x="2133600" y="1676400"/>
            <a:ext cx="685800" cy="685800"/>
          </a:xfrm>
          <a:custGeom>
            <a:avLst/>
            <a:gdLst/>
            <a:ahLst/>
            <a:cxnLst/>
            <a:rect l="l" t="t" r="r" b="b"/>
            <a:pathLst>
              <a:path w="685800" h="685800">
                <a:moveTo>
                  <a:pt x="685800" y="0"/>
                </a:moveTo>
                <a:lnTo>
                  <a:pt x="0" y="685800"/>
                </a:lnTo>
              </a:path>
            </a:pathLst>
          </a:custGeom>
          <a:ln w="9344">
            <a:solidFill>
              <a:srgbClr val="000000"/>
            </a:solidFill>
          </a:ln>
        </p:spPr>
        <p:txBody>
          <a:bodyPr wrap="square" lIns="0" tIns="0" rIns="0" bIns="0" rtlCol="0"/>
          <a:lstStyle/>
          <a:p>
            <a:endParaRPr/>
          </a:p>
        </p:txBody>
      </p:sp>
      <p:sp>
        <p:nvSpPr>
          <p:cNvPr id="7" name="object 7"/>
          <p:cNvSpPr/>
          <p:nvPr/>
        </p:nvSpPr>
        <p:spPr>
          <a:xfrm>
            <a:off x="1371600" y="2590800"/>
            <a:ext cx="609600" cy="609600"/>
          </a:xfrm>
          <a:custGeom>
            <a:avLst/>
            <a:gdLst/>
            <a:ahLst/>
            <a:cxnLst/>
            <a:rect l="l" t="t" r="r" b="b"/>
            <a:pathLst>
              <a:path w="609600" h="609600">
                <a:moveTo>
                  <a:pt x="609600" y="0"/>
                </a:moveTo>
                <a:lnTo>
                  <a:pt x="0" y="609600"/>
                </a:lnTo>
              </a:path>
            </a:pathLst>
          </a:custGeom>
          <a:ln w="9344">
            <a:solidFill>
              <a:srgbClr val="000000"/>
            </a:solidFill>
          </a:ln>
        </p:spPr>
        <p:txBody>
          <a:bodyPr wrap="square" lIns="0" tIns="0" rIns="0" bIns="0" rtlCol="0"/>
          <a:lstStyle/>
          <a:p>
            <a:endParaRPr/>
          </a:p>
        </p:txBody>
      </p:sp>
      <p:sp>
        <p:nvSpPr>
          <p:cNvPr id="8" name="object 8"/>
          <p:cNvSpPr/>
          <p:nvPr/>
        </p:nvSpPr>
        <p:spPr>
          <a:xfrm>
            <a:off x="533400" y="3429000"/>
            <a:ext cx="609600" cy="609600"/>
          </a:xfrm>
          <a:custGeom>
            <a:avLst/>
            <a:gdLst/>
            <a:ahLst/>
            <a:cxnLst/>
            <a:rect l="l" t="t" r="r" b="b"/>
            <a:pathLst>
              <a:path w="609600" h="609600">
                <a:moveTo>
                  <a:pt x="609600" y="0"/>
                </a:moveTo>
                <a:lnTo>
                  <a:pt x="0" y="609600"/>
                </a:lnTo>
              </a:path>
            </a:pathLst>
          </a:custGeom>
          <a:ln w="9344">
            <a:solidFill>
              <a:srgbClr val="000000"/>
            </a:solidFill>
          </a:ln>
        </p:spPr>
        <p:txBody>
          <a:bodyPr wrap="square" lIns="0" tIns="0" rIns="0" bIns="0" rtlCol="0"/>
          <a:lstStyle/>
          <a:p>
            <a:endParaRPr/>
          </a:p>
        </p:txBody>
      </p:sp>
      <p:sp>
        <p:nvSpPr>
          <p:cNvPr id="9" name="object 9"/>
          <p:cNvSpPr/>
          <p:nvPr/>
        </p:nvSpPr>
        <p:spPr>
          <a:xfrm>
            <a:off x="3962400" y="838200"/>
            <a:ext cx="914400" cy="685800"/>
          </a:xfrm>
          <a:custGeom>
            <a:avLst/>
            <a:gdLst/>
            <a:ahLst/>
            <a:cxnLst/>
            <a:rect l="l" t="t" r="r" b="b"/>
            <a:pathLst>
              <a:path w="914400" h="685800">
                <a:moveTo>
                  <a:pt x="0" y="0"/>
                </a:moveTo>
                <a:lnTo>
                  <a:pt x="914400" y="685800"/>
                </a:lnTo>
              </a:path>
            </a:pathLst>
          </a:custGeom>
          <a:ln w="9344">
            <a:solidFill>
              <a:srgbClr val="00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8140" y="0"/>
            <a:ext cx="8645525" cy="5525770"/>
          </a:xfrm>
          <a:prstGeom prst="rect">
            <a:avLst/>
          </a:prstGeom>
        </p:spPr>
        <p:txBody>
          <a:bodyPr vert="horz" wrap="square" lIns="0" tIns="88900" rIns="0" bIns="0" rtlCol="0">
            <a:spAutoFit/>
          </a:bodyPr>
          <a:lstStyle/>
          <a:p>
            <a:pPr marL="1553845">
              <a:lnSpc>
                <a:spcPct val="100000"/>
              </a:lnSpc>
              <a:spcBef>
                <a:spcPts val="700"/>
              </a:spcBef>
            </a:pPr>
            <a:r>
              <a:rPr sz="2400" b="1" spc="-5" dirty="0">
                <a:latin typeface="Times New Roman"/>
                <a:cs typeface="Times New Roman"/>
              </a:rPr>
              <a:t>Height-balanced</a:t>
            </a:r>
            <a:r>
              <a:rPr sz="2400" b="1" spc="-10" dirty="0">
                <a:latin typeface="Times New Roman"/>
                <a:cs typeface="Times New Roman"/>
              </a:rPr>
              <a:t> </a:t>
            </a:r>
            <a:r>
              <a:rPr sz="2400" b="1" spc="-5" dirty="0">
                <a:latin typeface="Times New Roman"/>
                <a:cs typeface="Times New Roman"/>
              </a:rPr>
              <a:t>Binary </a:t>
            </a:r>
            <a:r>
              <a:rPr sz="2400" b="1" dirty="0">
                <a:latin typeface="Times New Roman"/>
                <a:cs typeface="Times New Roman"/>
              </a:rPr>
              <a:t>tree </a:t>
            </a:r>
            <a:r>
              <a:rPr sz="2400" b="1" spc="-10" dirty="0">
                <a:latin typeface="Times New Roman"/>
                <a:cs typeface="Times New Roman"/>
              </a:rPr>
              <a:t>(AVL</a:t>
            </a:r>
            <a:r>
              <a:rPr sz="2400" b="1" spc="-5" dirty="0">
                <a:latin typeface="Times New Roman"/>
                <a:cs typeface="Times New Roman"/>
              </a:rPr>
              <a:t> Tree)</a:t>
            </a:r>
            <a:endParaRPr sz="2400">
              <a:latin typeface="Times New Roman"/>
              <a:cs typeface="Times New Roman"/>
            </a:endParaRPr>
          </a:p>
          <a:p>
            <a:pPr marL="76200" marR="56515" indent="-38100">
              <a:lnSpc>
                <a:spcPct val="100000"/>
              </a:lnSpc>
              <a:spcBef>
                <a:spcPts val="600"/>
              </a:spcBef>
            </a:pPr>
            <a:r>
              <a:rPr sz="2400" dirty="0">
                <a:latin typeface="Times New Roman"/>
                <a:cs typeface="Times New Roman"/>
              </a:rPr>
              <a:t>The</a:t>
            </a:r>
            <a:r>
              <a:rPr sz="2400" spc="-5" dirty="0">
                <a:latin typeface="Times New Roman"/>
                <a:cs typeface="Times New Roman"/>
              </a:rPr>
              <a:t> disadvantage</a:t>
            </a:r>
            <a:r>
              <a:rPr sz="2400" dirty="0">
                <a:latin typeface="Times New Roman"/>
                <a:cs typeface="Times New Roman"/>
              </a:rPr>
              <a:t> of</a:t>
            </a:r>
            <a:r>
              <a:rPr sz="2400" spc="-10" dirty="0">
                <a:latin typeface="Times New Roman"/>
                <a:cs typeface="Times New Roman"/>
              </a:rPr>
              <a:t> </a:t>
            </a:r>
            <a:r>
              <a:rPr sz="2400" dirty="0">
                <a:latin typeface="Times New Roman"/>
                <a:cs typeface="Times New Roman"/>
              </a:rPr>
              <a:t>a </a:t>
            </a:r>
            <a:r>
              <a:rPr sz="2400" spc="-5" dirty="0">
                <a:latin typeface="Times New Roman"/>
                <a:cs typeface="Times New Roman"/>
              </a:rPr>
              <a:t>skewed</a:t>
            </a:r>
            <a:r>
              <a:rPr sz="2400" dirty="0">
                <a:latin typeface="Times New Roman"/>
                <a:cs typeface="Times New Roman"/>
              </a:rPr>
              <a:t> binary</a:t>
            </a:r>
            <a:r>
              <a:rPr sz="2400" spc="15" dirty="0">
                <a:latin typeface="Times New Roman"/>
                <a:cs typeface="Times New Roman"/>
              </a:rPr>
              <a:t> </a:t>
            </a:r>
            <a:r>
              <a:rPr sz="2400" dirty="0">
                <a:latin typeface="Times New Roman"/>
                <a:cs typeface="Times New Roman"/>
              </a:rPr>
              <a:t>search</a:t>
            </a:r>
            <a:r>
              <a:rPr sz="2400" spc="5" dirty="0">
                <a:latin typeface="Times New Roman"/>
                <a:cs typeface="Times New Roman"/>
              </a:rPr>
              <a:t> </a:t>
            </a:r>
            <a:r>
              <a:rPr sz="2400" dirty="0">
                <a:latin typeface="Times New Roman"/>
                <a:cs typeface="Times New Roman"/>
              </a:rPr>
              <a:t>tree is that the </a:t>
            </a:r>
            <a:r>
              <a:rPr sz="2400" spc="-5" dirty="0">
                <a:latin typeface="Times New Roman"/>
                <a:cs typeface="Times New Roman"/>
              </a:rPr>
              <a:t>worst</a:t>
            </a:r>
            <a:r>
              <a:rPr sz="2400" dirty="0">
                <a:latin typeface="Times New Roman"/>
                <a:cs typeface="Times New Roman"/>
              </a:rPr>
              <a:t> </a:t>
            </a:r>
            <a:r>
              <a:rPr sz="2400" spc="-5" dirty="0">
                <a:latin typeface="Times New Roman"/>
                <a:cs typeface="Times New Roman"/>
              </a:rPr>
              <a:t>case </a:t>
            </a:r>
            <a:r>
              <a:rPr sz="2400" spc="-585" dirty="0">
                <a:latin typeface="Times New Roman"/>
                <a:cs typeface="Times New Roman"/>
              </a:rPr>
              <a:t> </a:t>
            </a:r>
            <a:r>
              <a:rPr sz="2400" spc="-5" dirty="0">
                <a:latin typeface="Times New Roman"/>
                <a:cs typeface="Times New Roman"/>
              </a:rPr>
              <a:t>time</a:t>
            </a:r>
            <a:r>
              <a:rPr sz="2400" dirty="0">
                <a:latin typeface="Times New Roman"/>
                <a:cs typeface="Times New Roman"/>
              </a:rPr>
              <a:t> </a:t>
            </a:r>
            <a:r>
              <a:rPr sz="2400" spc="-5" dirty="0">
                <a:latin typeface="Times New Roman"/>
                <a:cs typeface="Times New Roman"/>
              </a:rPr>
              <a:t>complexity</a:t>
            </a:r>
            <a:r>
              <a:rPr sz="2400" spc="1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a search is </a:t>
            </a:r>
            <a:r>
              <a:rPr sz="2400" spc="-5" dirty="0">
                <a:latin typeface="Times New Roman"/>
                <a:cs typeface="Times New Roman"/>
              </a:rPr>
              <a:t>O(n).</a:t>
            </a:r>
            <a:r>
              <a:rPr sz="2400" dirty="0">
                <a:latin typeface="Times New Roman"/>
                <a:cs typeface="Times New Roman"/>
              </a:rPr>
              <a:t> In</a:t>
            </a:r>
            <a:r>
              <a:rPr sz="2400" spc="-5" dirty="0">
                <a:latin typeface="Times New Roman"/>
                <a:cs typeface="Times New Roman"/>
              </a:rPr>
              <a:t> order</a:t>
            </a:r>
            <a:r>
              <a:rPr sz="2400" dirty="0">
                <a:latin typeface="Times New Roman"/>
                <a:cs typeface="Times New Roman"/>
              </a:rPr>
              <a:t> to </a:t>
            </a:r>
            <a:r>
              <a:rPr sz="2400" spc="-5" dirty="0">
                <a:latin typeface="Times New Roman"/>
                <a:cs typeface="Times New Roman"/>
              </a:rPr>
              <a:t>overcome</a:t>
            </a:r>
            <a:r>
              <a:rPr sz="2400" dirty="0">
                <a:latin typeface="Times New Roman"/>
                <a:cs typeface="Times New Roman"/>
              </a:rPr>
              <a:t> this </a:t>
            </a:r>
            <a:r>
              <a:rPr sz="2400" spc="5" dirty="0">
                <a:latin typeface="Times New Roman"/>
                <a:cs typeface="Times New Roman"/>
              </a:rPr>
              <a:t> </a:t>
            </a:r>
            <a:r>
              <a:rPr sz="2400" spc="-5" dirty="0">
                <a:latin typeface="Times New Roman"/>
                <a:cs typeface="Times New Roman"/>
              </a:rPr>
              <a:t>disadvantage,</a:t>
            </a:r>
            <a:r>
              <a:rPr sz="2400" dirty="0">
                <a:latin typeface="Times New Roman"/>
                <a:cs typeface="Times New Roman"/>
              </a:rPr>
              <a:t> it</a:t>
            </a:r>
            <a:r>
              <a:rPr sz="2400" spc="5" dirty="0">
                <a:latin typeface="Times New Roman"/>
                <a:cs typeface="Times New Roman"/>
              </a:rPr>
              <a:t> is</a:t>
            </a:r>
            <a:r>
              <a:rPr sz="2400" spc="-10" dirty="0">
                <a:latin typeface="Times New Roman"/>
                <a:cs typeface="Times New Roman"/>
              </a:rPr>
              <a:t> </a:t>
            </a:r>
            <a:r>
              <a:rPr sz="2400" spc="-5" dirty="0">
                <a:latin typeface="Times New Roman"/>
                <a:cs typeface="Times New Roman"/>
              </a:rPr>
              <a:t>necessray</a:t>
            </a:r>
            <a:r>
              <a:rPr sz="2400" spc="20" dirty="0">
                <a:latin typeface="Times New Roman"/>
                <a:cs typeface="Times New Roman"/>
              </a:rPr>
              <a:t> </a:t>
            </a:r>
            <a:r>
              <a:rPr sz="2400" spc="5" dirty="0">
                <a:latin typeface="Times New Roman"/>
                <a:cs typeface="Times New Roman"/>
              </a:rPr>
              <a:t>to</a:t>
            </a:r>
            <a:r>
              <a:rPr sz="2400" dirty="0">
                <a:latin typeface="Times New Roman"/>
                <a:cs typeface="Times New Roman"/>
              </a:rPr>
              <a:t> </a:t>
            </a:r>
            <a:r>
              <a:rPr sz="2400" spc="-5" dirty="0">
                <a:latin typeface="Times New Roman"/>
                <a:cs typeface="Times New Roman"/>
              </a:rPr>
              <a:t>maintain</a:t>
            </a:r>
            <a:r>
              <a:rPr sz="2400" spc="5" dirty="0">
                <a:latin typeface="Times New Roman"/>
                <a:cs typeface="Times New Roman"/>
              </a:rPr>
              <a:t> </a:t>
            </a:r>
            <a:r>
              <a:rPr sz="2400" dirty="0">
                <a:latin typeface="Times New Roman"/>
                <a:cs typeface="Times New Roman"/>
              </a:rPr>
              <a:t>the binary</a:t>
            </a:r>
            <a:r>
              <a:rPr sz="2400" spc="25" dirty="0">
                <a:latin typeface="Times New Roman"/>
                <a:cs typeface="Times New Roman"/>
              </a:rPr>
              <a:t> </a:t>
            </a:r>
            <a:r>
              <a:rPr sz="2400" spc="-5" dirty="0">
                <a:latin typeface="Times New Roman"/>
                <a:cs typeface="Times New Roman"/>
              </a:rPr>
              <a:t>search</a:t>
            </a:r>
            <a:r>
              <a:rPr sz="2400" dirty="0">
                <a:latin typeface="Times New Roman"/>
                <a:cs typeface="Times New Roman"/>
              </a:rPr>
              <a:t> tree</a:t>
            </a:r>
            <a:r>
              <a:rPr sz="2400" spc="5" dirty="0">
                <a:latin typeface="Times New Roman"/>
                <a:cs typeface="Times New Roman"/>
              </a:rPr>
              <a:t> </a:t>
            </a:r>
            <a:r>
              <a:rPr sz="2400" dirty="0">
                <a:latin typeface="Times New Roman"/>
                <a:cs typeface="Times New Roman"/>
              </a:rPr>
              <a:t>to be </a:t>
            </a:r>
            <a:r>
              <a:rPr sz="2400" spc="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spc="-5" dirty="0">
                <a:latin typeface="Times New Roman"/>
                <a:cs typeface="Times New Roman"/>
              </a:rPr>
              <a:t>balanced </a:t>
            </a:r>
            <a:r>
              <a:rPr sz="2400" dirty="0">
                <a:latin typeface="Times New Roman"/>
                <a:cs typeface="Times New Roman"/>
              </a:rPr>
              <a:t>height. </a:t>
            </a:r>
            <a:r>
              <a:rPr sz="2400" spc="-5" dirty="0">
                <a:latin typeface="Times New Roman"/>
                <a:cs typeface="Times New Roman"/>
              </a:rPr>
              <a:t>Two</a:t>
            </a:r>
            <a:r>
              <a:rPr sz="2400" spc="5" dirty="0">
                <a:latin typeface="Times New Roman"/>
                <a:cs typeface="Times New Roman"/>
              </a:rPr>
              <a:t> </a:t>
            </a:r>
            <a:r>
              <a:rPr sz="2400" spc="-5" dirty="0">
                <a:latin typeface="Times New Roman"/>
                <a:cs typeface="Times New Roman"/>
              </a:rPr>
              <a:t>Russian</a:t>
            </a:r>
            <a:r>
              <a:rPr sz="2400" dirty="0">
                <a:latin typeface="Times New Roman"/>
                <a:cs typeface="Times New Roman"/>
              </a:rPr>
              <a:t> </a:t>
            </a:r>
            <a:r>
              <a:rPr sz="2400" spc="-5" dirty="0">
                <a:latin typeface="Times New Roman"/>
                <a:cs typeface="Times New Roman"/>
              </a:rPr>
              <a:t>mathematicians</a:t>
            </a:r>
            <a:r>
              <a:rPr sz="2400" dirty="0">
                <a:latin typeface="Times New Roman"/>
                <a:cs typeface="Times New Roman"/>
              </a:rPr>
              <a:t> , </a:t>
            </a:r>
            <a:r>
              <a:rPr sz="2400" spc="-5" dirty="0">
                <a:latin typeface="Times New Roman"/>
                <a:cs typeface="Times New Roman"/>
              </a:rPr>
              <a:t>G.M.</a:t>
            </a:r>
            <a:r>
              <a:rPr sz="2400" spc="5" dirty="0">
                <a:latin typeface="Times New Roman"/>
                <a:cs typeface="Times New Roman"/>
              </a:rPr>
              <a:t> </a:t>
            </a:r>
            <a:r>
              <a:rPr sz="2400" spc="-5" dirty="0">
                <a:latin typeface="Times New Roman"/>
                <a:cs typeface="Times New Roman"/>
              </a:rPr>
              <a:t>Adel</a:t>
            </a:r>
            <a:r>
              <a:rPr sz="2400" dirty="0">
                <a:latin typeface="Times New Roman"/>
                <a:cs typeface="Times New Roman"/>
              </a:rPr>
              <a:t> and</a:t>
            </a:r>
            <a:endParaRPr sz="2400">
              <a:latin typeface="Times New Roman"/>
              <a:cs typeface="Times New Roman"/>
            </a:endParaRPr>
          </a:p>
          <a:p>
            <a:pPr marL="76200" marR="298450">
              <a:lnSpc>
                <a:spcPct val="100000"/>
              </a:lnSpc>
              <a:tabLst>
                <a:tab pos="7880984" algn="l"/>
              </a:tabLst>
            </a:pPr>
            <a:r>
              <a:rPr sz="2400" spc="-10" dirty="0">
                <a:latin typeface="Times New Roman"/>
                <a:cs typeface="Times New Roman"/>
              </a:rPr>
              <a:t>E</a:t>
            </a:r>
            <a:r>
              <a:rPr sz="2400" dirty="0">
                <a:latin typeface="Times New Roman"/>
                <a:cs typeface="Times New Roman"/>
              </a:rPr>
              <a:t>.M. </a:t>
            </a:r>
            <a:r>
              <a:rPr sz="2400" spc="-10" dirty="0">
                <a:latin typeface="Times New Roman"/>
                <a:cs typeface="Times New Roman"/>
              </a:rPr>
              <a:t>L</a:t>
            </a:r>
            <a:r>
              <a:rPr sz="2400" dirty="0">
                <a:latin typeface="Times New Roman"/>
                <a:cs typeface="Times New Roman"/>
              </a:rPr>
              <a:t>andis gave a</a:t>
            </a:r>
            <a:r>
              <a:rPr sz="2400" spc="-5" dirty="0">
                <a:latin typeface="Times New Roman"/>
                <a:cs typeface="Times New Roman"/>
              </a:rPr>
              <a:t> </a:t>
            </a:r>
            <a:r>
              <a:rPr sz="2400" dirty="0">
                <a:latin typeface="Times New Roman"/>
                <a:cs typeface="Times New Roman"/>
              </a:rPr>
              <a:t>technique to balance the h</a:t>
            </a:r>
            <a:r>
              <a:rPr sz="2400" spc="-5" dirty="0">
                <a:latin typeface="Times New Roman"/>
                <a:cs typeface="Times New Roman"/>
              </a:rPr>
              <a:t>e</a:t>
            </a:r>
            <a:r>
              <a:rPr sz="2400" spc="10" dirty="0">
                <a:latin typeface="Times New Roman"/>
                <a:cs typeface="Times New Roman"/>
              </a:rPr>
              <a:t>i</a:t>
            </a:r>
            <a:r>
              <a:rPr sz="2400" dirty="0">
                <a:latin typeface="Times New Roman"/>
                <a:cs typeface="Times New Roman"/>
              </a:rPr>
              <a:t>ght of</a:t>
            </a:r>
            <a:r>
              <a:rPr sz="2400" spc="-10" dirty="0">
                <a:latin typeface="Times New Roman"/>
                <a:cs typeface="Times New Roman"/>
              </a:rPr>
              <a:t> </a:t>
            </a:r>
            <a:r>
              <a:rPr sz="2400" dirty="0">
                <a:latin typeface="Times New Roman"/>
                <a:cs typeface="Times New Roman"/>
              </a:rPr>
              <a:t>a binary	tree  and</a:t>
            </a:r>
            <a:r>
              <a:rPr sz="2400" spc="-5" dirty="0">
                <a:latin typeface="Times New Roman"/>
                <a:cs typeface="Times New Roman"/>
              </a:rPr>
              <a:t> </a:t>
            </a:r>
            <a:r>
              <a:rPr sz="2400" dirty="0">
                <a:latin typeface="Times New Roman"/>
                <a:cs typeface="Times New Roman"/>
              </a:rPr>
              <a:t>the resulting</a:t>
            </a:r>
            <a:r>
              <a:rPr sz="2400" spc="-5" dirty="0">
                <a:latin typeface="Times New Roman"/>
                <a:cs typeface="Times New Roman"/>
              </a:rPr>
              <a:t> </a:t>
            </a:r>
            <a:r>
              <a:rPr sz="2400" dirty="0">
                <a:latin typeface="Times New Roman"/>
                <a:cs typeface="Times New Roman"/>
              </a:rPr>
              <a:t>tree is called</a:t>
            </a:r>
            <a:r>
              <a:rPr sz="2400" spc="-5" dirty="0">
                <a:latin typeface="Times New Roman"/>
                <a:cs typeface="Times New Roman"/>
              </a:rPr>
              <a:t> </a:t>
            </a:r>
            <a:r>
              <a:rPr sz="2400" spc="-10" dirty="0">
                <a:latin typeface="Times New Roman"/>
                <a:cs typeface="Times New Roman"/>
              </a:rPr>
              <a:t>AVL</a:t>
            </a:r>
            <a:r>
              <a:rPr sz="2400" dirty="0">
                <a:latin typeface="Times New Roman"/>
                <a:cs typeface="Times New Roman"/>
              </a:rPr>
              <a:t> tree.</a:t>
            </a:r>
            <a:endParaRPr sz="2400">
              <a:latin typeface="Times New Roman"/>
              <a:cs typeface="Times New Roman"/>
            </a:endParaRPr>
          </a:p>
          <a:p>
            <a:pPr marL="76200" marR="30480" indent="-38100">
              <a:lnSpc>
                <a:spcPct val="100000"/>
              </a:lnSpc>
              <a:spcBef>
                <a:spcPts val="600"/>
              </a:spcBef>
            </a:pPr>
            <a:r>
              <a:rPr sz="2400" b="1" spc="-5" dirty="0">
                <a:latin typeface="Times New Roman"/>
                <a:cs typeface="Times New Roman"/>
              </a:rPr>
              <a:t>Definition:</a:t>
            </a:r>
            <a:r>
              <a:rPr sz="2400" b="1" spc="5" dirty="0">
                <a:latin typeface="Times New Roman"/>
                <a:cs typeface="Times New Roman"/>
              </a:rPr>
              <a:t> </a:t>
            </a:r>
            <a:r>
              <a:rPr sz="2400" spc="-5" dirty="0">
                <a:latin typeface="Times New Roman"/>
                <a:cs typeface="Times New Roman"/>
              </a:rPr>
              <a:t>An</a:t>
            </a:r>
            <a:r>
              <a:rPr sz="2400" dirty="0">
                <a:latin typeface="Times New Roman"/>
                <a:cs typeface="Times New Roman"/>
              </a:rPr>
              <a:t> </a:t>
            </a:r>
            <a:r>
              <a:rPr sz="2400" spc="-5" dirty="0">
                <a:latin typeface="Times New Roman"/>
                <a:cs typeface="Times New Roman"/>
              </a:rPr>
              <a:t>empty</a:t>
            </a:r>
            <a:r>
              <a:rPr sz="2400" spc="15" dirty="0">
                <a:latin typeface="Times New Roman"/>
                <a:cs typeface="Times New Roman"/>
              </a:rPr>
              <a:t> </a:t>
            </a:r>
            <a:r>
              <a:rPr sz="2400" dirty="0">
                <a:latin typeface="Times New Roman"/>
                <a:cs typeface="Times New Roman"/>
              </a:rPr>
              <a:t>binary</a:t>
            </a:r>
            <a:r>
              <a:rPr sz="2400" spc="25" dirty="0">
                <a:latin typeface="Times New Roman"/>
                <a:cs typeface="Times New Roman"/>
              </a:rPr>
              <a:t> </a:t>
            </a:r>
            <a:r>
              <a:rPr sz="2400" dirty="0">
                <a:latin typeface="Times New Roman"/>
                <a:cs typeface="Times New Roman"/>
              </a:rPr>
              <a:t>tree is an</a:t>
            </a:r>
            <a:r>
              <a:rPr sz="2400" spc="-5" dirty="0">
                <a:latin typeface="Times New Roman"/>
                <a:cs typeface="Times New Roman"/>
              </a:rPr>
              <a:t> </a:t>
            </a:r>
            <a:r>
              <a:rPr sz="2400" spc="-10" dirty="0">
                <a:latin typeface="Times New Roman"/>
                <a:cs typeface="Times New Roman"/>
              </a:rPr>
              <a:t>AVL</a:t>
            </a:r>
            <a:r>
              <a:rPr sz="2400" dirty="0">
                <a:latin typeface="Times New Roman"/>
                <a:cs typeface="Times New Roman"/>
              </a:rPr>
              <a:t> tree. A</a:t>
            </a:r>
            <a:r>
              <a:rPr sz="2400" spc="-5" dirty="0">
                <a:latin typeface="Times New Roman"/>
                <a:cs typeface="Times New Roman"/>
              </a:rPr>
              <a:t> </a:t>
            </a:r>
            <a:r>
              <a:rPr sz="2400" dirty="0">
                <a:latin typeface="Times New Roman"/>
                <a:cs typeface="Times New Roman"/>
              </a:rPr>
              <a:t>non </a:t>
            </a:r>
            <a:r>
              <a:rPr sz="2400" spc="-10" dirty="0">
                <a:latin typeface="Times New Roman"/>
                <a:cs typeface="Times New Roman"/>
              </a:rPr>
              <a:t>empty</a:t>
            </a:r>
            <a:r>
              <a:rPr sz="2400" spc="25" dirty="0">
                <a:latin typeface="Times New Roman"/>
                <a:cs typeface="Times New Roman"/>
              </a:rPr>
              <a:t> </a:t>
            </a:r>
            <a:r>
              <a:rPr sz="2400" dirty="0">
                <a:latin typeface="Times New Roman"/>
                <a:cs typeface="Times New Roman"/>
              </a:rPr>
              <a:t>binary </a:t>
            </a:r>
            <a:r>
              <a:rPr sz="2400" spc="-585" dirty="0">
                <a:latin typeface="Times New Roman"/>
                <a:cs typeface="Times New Roman"/>
              </a:rPr>
              <a:t> </a:t>
            </a:r>
            <a:r>
              <a:rPr sz="2400" dirty="0">
                <a:latin typeface="Times New Roman"/>
                <a:cs typeface="Times New Roman"/>
              </a:rPr>
              <a:t>tree T is an </a:t>
            </a:r>
            <a:r>
              <a:rPr sz="2400" spc="-5" dirty="0">
                <a:latin typeface="Times New Roman"/>
                <a:cs typeface="Times New Roman"/>
              </a:rPr>
              <a:t>AVL </a:t>
            </a:r>
            <a:r>
              <a:rPr sz="2400" dirty="0">
                <a:latin typeface="Times New Roman"/>
                <a:cs typeface="Times New Roman"/>
              </a:rPr>
              <a:t>tree iff given </a:t>
            </a:r>
            <a:r>
              <a:rPr sz="2400" spc="-165" dirty="0">
                <a:latin typeface="Times New Roman"/>
                <a:cs typeface="Times New Roman"/>
              </a:rPr>
              <a:t>T</a:t>
            </a:r>
            <a:r>
              <a:rPr sz="2100" spc="-247" baseline="27777" dirty="0">
                <a:latin typeface="Times New Roman"/>
                <a:cs typeface="Times New Roman"/>
              </a:rPr>
              <a:t>L</a:t>
            </a:r>
            <a:r>
              <a:rPr sz="2100" spc="-240" baseline="27777" dirty="0">
                <a:latin typeface="Times New Roman"/>
                <a:cs typeface="Times New Roman"/>
              </a:rPr>
              <a:t> </a:t>
            </a:r>
            <a:r>
              <a:rPr sz="2400" spc="-5" dirty="0">
                <a:latin typeface="Times New Roman"/>
                <a:cs typeface="Times New Roman"/>
              </a:rPr>
              <a:t>and </a:t>
            </a:r>
            <a:r>
              <a:rPr sz="2400" spc="-190" dirty="0">
                <a:latin typeface="Times New Roman"/>
                <a:cs typeface="Times New Roman"/>
              </a:rPr>
              <a:t>T</a:t>
            </a:r>
            <a:r>
              <a:rPr sz="2100" spc="-284" baseline="27777" dirty="0">
                <a:latin typeface="Times New Roman"/>
                <a:cs typeface="Times New Roman"/>
              </a:rPr>
              <a:t>R</a:t>
            </a:r>
            <a:r>
              <a:rPr sz="2100" spc="-277" baseline="27777" dirty="0">
                <a:latin typeface="Times New Roman"/>
                <a:cs typeface="Times New Roman"/>
              </a:rPr>
              <a:t> </a:t>
            </a:r>
            <a:r>
              <a:rPr sz="2400" dirty="0">
                <a:latin typeface="Times New Roman"/>
                <a:cs typeface="Times New Roman"/>
              </a:rPr>
              <a:t>to be the </a:t>
            </a:r>
            <a:r>
              <a:rPr sz="2400" spc="-5" dirty="0">
                <a:latin typeface="Times New Roman"/>
                <a:cs typeface="Times New Roman"/>
              </a:rPr>
              <a:t>left </a:t>
            </a:r>
            <a:r>
              <a:rPr sz="2400" dirty="0">
                <a:latin typeface="Times New Roman"/>
                <a:cs typeface="Times New Roman"/>
              </a:rPr>
              <a:t>and right </a:t>
            </a:r>
            <a:r>
              <a:rPr sz="2400" spc="5" dirty="0">
                <a:latin typeface="Times New Roman"/>
                <a:cs typeface="Times New Roman"/>
              </a:rPr>
              <a:t> </a:t>
            </a:r>
            <a:r>
              <a:rPr sz="2400" spc="-5" dirty="0">
                <a:latin typeface="Times New Roman"/>
                <a:cs typeface="Times New Roman"/>
              </a:rPr>
              <a:t>subtrees</a:t>
            </a:r>
            <a:r>
              <a:rPr sz="2400" spc="-1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a:t>
            </a:r>
            <a:r>
              <a:rPr sz="2400" spc="10" dirty="0">
                <a:latin typeface="Times New Roman"/>
                <a:cs typeface="Times New Roman"/>
              </a:rPr>
              <a:t> </a:t>
            </a:r>
            <a:r>
              <a:rPr sz="2400" dirty="0">
                <a:latin typeface="Times New Roman"/>
                <a:cs typeface="Times New Roman"/>
              </a:rPr>
              <a:t>and </a:t>
            </a:r>
            <a:r>
              <a:rPr sz="2400" spc="-75" dirty="0">
                <a:latin typeface="Times New Roman"/>
                <a:cs typeface="Times New Roman"/>
              </a:rPr>
              <a:t>h(T</a:t>
            </a:r>
            <a:r>
              <a:rPr sz="2100" spc="-112" baseline="27777" dirty="0">
                <a:latin typeface="Times New Roman"/>
                <a:cs typeface="Times New Roman"/>
              </a:rPr>
              <a:t>L</a:t>
            </a:r>
            <a:r>
              <a:rPr sz="2400" spc="-75" dirty="0">
                <a:latin typeface="Times New Roman"/>
                <a:cs typeface="Times New Roman"/>
              </a:rPr>
              <a:t>)</a:t>
            </a:r>
            <a:r>
              <a:rPr sz="2400" dirty="0">
                <a:latin typeface="Times New Roman"/>
                <a:cs typeface="Times New Roman"/>
              </a:rPr>
              <a:t> and </a:t>
            </a:r>
            <a:r>
              <a:rPr sz="2400" spc="-80" dirty="0">
                <a:latin typeface="Times New Roman"/>
                <a:cs typeface="Times New Roman"/>
              </a:rPr>
              <a:t>h(T</a:t>
            </a:r>
            <a:r>
              <a:rPr sz="2100" spc="-120" baseline="27777" dirty="0">
                <a:latin typeface="Times New Roman"/>
                <a:cs typeface="Times New Roman"/>
              </a:rPr>
              <a:t>R</a:t>
            </a:r>
            <a:r>
              <a:rPr sz="2400" spc="-80" dirty="0">
                <a:latin typeface="Times New Roman"/>
                <a:cs typeface="Times New Roman"/>
              </a:rPr>
              <a:t>)</a:t>
            </a:r>
            <a:r>
              <a:rPr sz="2400" dirty="0">
                <a:latin typeface="Times New Roman"/>
                <a:cs typeface="Times New Roman"/>
              </a:rPr>
              <a:t> be</a:t>
            </a:r>
            <a:r>
              <a:rPr sz="2400" spc="-5" dirty="0">
                <a:latin typeface="Times New Roman"/>
                <a:cs typeface="Times New Roman"/>
              </a:rPr>
              <a:t> </a:t>
            </a:r>
            <a:r>
              <a:rPr sz="2400" dirty="0">
                <a:latin typeface="Times New Roman"/>
                <a:cs typeface="Times New Roman"/>
              </a:rPr>
              <a:t>the heights</a:t>
            </a:r>
            <a:r>
              <a:rPr sz="2400" spc="-1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subtrees </a:t>
            </a:r>
            <a:r>
              <a:rPr sz="2400" spc="-175" dirty="0">
                <a:latin typeface="Times New Roman"/>
                <a:cs typeface="Times New Roman"/>
              </a:rPr>
              <a:t>T</a:t>
            </a:r>
            <a:r>
              <a:rPr sz="2100" spc="-262" baseline="27777" dirty="0">
                <a:latin typeface="Times New Roman"/>
                <a:cs typeface="Times New Roman"/>
              </a:rPr>
              <a:t>L</a:t>
            </a:r>
            <a:r>
              <a:rPr sz="2100" spc="-179" baseline="27777"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spc="-195" dirty="0">
                <a:latin typeface="Times New Roman"/>
                <a:cs typeface="Times New Roman"/>
              </a:rPr>
              <a:t>T</a:t>
            </a:r>
            <a:r>
              <a:rPr sz="2100" spc="-292" baseline="27777" dirty="0">
                <a:latin typeface="Times New Roman"/>
                <a:cs typeface="Times New Roman"/>
              </a:rPr>
              <a:t>R </a:t>
            </a:r>
            <a:r>
              <a:rPr sz="2100" spc="-284" baseline="27777" dirty="0">
                <a:latin typeface="Times New Roman"/>
                <a:cs typeface="Times New Roman"/>
              </a:rPr>
              <a:t> </a:t>
            </a:r>
            <a:r>
              <a:rPr sz="2400" dirty="0">
                <a:latin typeface="Times New Roman"/>
                <a:cs typeface="Times New Roman"/>
              </a:rPr>
              <a:t>respectively,</a:t>
            </a:r>
            <a:r>
              <a:rPr sz="2400" spc="10" dirty="0">
                <a:latin typeface="Times New Roman"/>
                <a:cs typeface="Times New Roman"/>
              </a:rPr>
              <a:t> </a:t>
            </a:r>
            <a:r>
              <a:rPr sz="2400" b="1" spc="-200" dirty="0">
                <a:latin typeface="Times New Roman"/>
                <a:cs typeface="Times New Roman"/>
              </a:rPr>
              <a:t>T</a:t>
            </a:r>
            <a:r>
              <a:rPr sz="2100" b="1" spc="-300" baseline="27777" dirty="0">
                <a:latin typeface="Times New Roman"/>
                <a:cs typeface="Times New Roman"/>
              </a:rPr>
              <a:t>L</a:t>
            </a:r>
            <a:r>
              <a:rPr sz="2100" b="1" spc="-292" baseline="27777" dirty="0">
                <a:latin typeface="Times New Roman"/>
                <a:cs typeface="Times New Roman"/>
              </a:rPr>
              <a:t> </a:t>
            </a:r>
            <a:r>
              <a:rPr sz="2400" b="1" spc="-5" dirty="0">
                <a:latin typeface="Times New Roman"/>
                <a:cs typeface="Times New Roman"/>
              </a:rPr>
              <a:t>and</a:t>
            </a:r>
            <a:r>
              <a:rPr sz="2400" b="1" spc="-10" dirty="0">
                <a:latin typeface="Times New Roman"/>
                <a:cs typeface="Times New Roman"/>
              </a:rPr>
              <a:t> </a:t>
            </a:r>
            <a:r>
              <a:rPr sz="2400" b="1" spc="-220" dirty="0">
                <a:latin typeface="Times New Roman"/>
                <a:cs typeface="Times New Roman"/>
              </a:rPr>
              <a:t>T</a:t>
            </a:r>
            <a:r>
              <a:rPr sz="2100" b="1" spc="-330" baseline="27777" dirty="0">
                <a:latin typeface="Times New Roman"/>
                <a:cs typeface="Times New Roman"/>
              </a:rPr>
              <a:t>R</a:t>
            </a:r>
            <a:r>
              <a:rPr sz="2100" b="1" spc="-209" baseline="27777" dirty="0">
                <a:latin typeface="Times New Roman"/>
                <a:cs typeface="Times New Roman"/>
              </a:rPr>
              <a:t> </a:t>
            </a:r>
            <a:r>
              <a:rPr sz="2400" b="1" spc="-5" dirty="0">
                <a:latin typeface="Times New Roman"/>
                <a:cs typeface="Times New Roman"/>
              </a:rPr>
              <a:t>are</a:t>
            </a:r>
            <a:r>
              <a:rPr sz="2400" b="1" dirty="0">
                <a:latin typeface="Times New Roman"/>
                <a:cs typeface="Times New Roman"/>
              </a:rPr>
              <a:t> </a:t>
            </a:r>
            <a:r>
              <a:rPr sz="2400" b="1" spc="-10" dirty="0">
                <a:latin typeface="Times New Roman"/>
                <a:cs typeface="Times New Roman"/>
              </a:rPr>
              <a:t>AVL</a:t>
            </a:r>
            <a:r>
              <a:rPr sz="2400" b="1" spc="-5" dirty="0">
                <a:latin typeface="Times New Roman"/>
                <a:cs typeface="Times New Roman"/>
              </a:rPr>
              <a:t> </a:t>
            </a:r>
            <a:r>
              <a:rPr sz="2400" b="1" dirty="0">
                <a:latin typeface="Times New Roman"/>
                <a:cs typeface="Times New Roman"/>
              </a:rPr>
              <a:t>trees </a:t>
            </a:r>
            <a:r>
              <a:rPr sz="2400" b="1" spc="-5" dirty="0">
                <a:latin typeface="Times New Roman"/>
                <a:cs typeface="Times New Roman"/>
              </a:rPr>
              <a:t>and </a:t>
            </a:r>
            <a:r>
              <a:rPr sz="2400" b="1" spc="-70" dirty="0">
                <a:latin typeface="Times New Roman"/>
                <a:cs typeface="Times New Roman"/>
              </a:rPr>
              <a:t>|h(T</a:t>
            </a:r>
            <a:r>
              <a:rPr sz="2100" b="1" spc="-104" baseline="27777" dirty="0">
                <a:latin typeface="Times New Roman"/>
                <a:cs typeface="Times New Roman"/>
              </a:rPr>
              <a:t>L</a:t>
            </a:r>
            <a:r>
              <a:rPr sz="2400" b="1" spc="-70" dirty="0">
                <a:latin typeface="Times New Roman"/>
                <a:cs typeface="Times New Roman"/>
              </a:rPr>
              <a:t>)-h(T</a:t>
            </a:r>
            <a:r>
              <a:rPr sz="2100" b="1" spc="-104" baseline="27777" dirty="0">
                <a:latin typeface="Times New Roman"/>
                <a:cs typeface="Times New Roman"/>
              </a:rPr>
              <a:t>R</a:t>
            </a:r>
            <a:r>
              <a:rPr sz="2400" b="1" spc="-70" dirty="0">
                <a:latin typeface="Times New Roman"/>
                <a:cs typeface="Times New Roman"/>
              </a:rPr>
              <a:t>)|</a:t>
            </a:r>
            <a:r>
              <a:rPr sz="2400" b="1" spc="-20" dirty="0">
                <a:latin typeface="Times New Roman"/>
                <a:cs typeface="Times New Roman"/>
              </a:rPr>
              <a:t> </a:t>
            </a:r>
            <a:r>
              <a:rPr sz="2400" b="1" dirty="0">
                <a:latin typeface="Times New Roman"/>
                <a:cs typeface="Times New Roman"/>
              </a:rPr>
              <a:t>≤ 1.</a:t>
            </a:r>
            <a:endParaRPr sz="2400">
              <a:latin typeface="Times New Roman"/>
              <a:cs typeface="Times New Roman"/>
            </a:endParaRPr>
          </a:p>
          <a:p>
            <a:pPr marL="76200" marR="60325" indent="-38100">
              <a:lnSpc>
                <a:spcPct val="100000"/>
              </a:lnSpc>
              <a:spcBef>
                <a:spcPts val="600"/>
              </a:spcBef>
            </a:pPr>
            <a:r>
              <a:rPr sz="2400" spc="-60" dirty="0">
                <a:latin typeface="Times New Roman"/>
                <a:cs typeface="Times New Roman"/>
              </a:rPr>
              <a:t>|h(T</a:t>
            </a:r>
            <a:r>
              <a:rPr sz="2100" spc="-89" baseline="27777" dirty="0">
                <a:latin typeface="Times New Roman"/>
                <a:cs typeface="Times New Roman"/>
              </a:rPr>
              <a:t>L</a:t>
            </a:r>
            <a:r>
              <a:rPr sz="2400" spc="-60" dirty="0">
                <a:latin typeface="Times New Roman"/>
                <a:cs typeface="Times New Roman"/>
              </a:rPr>
              <a:t>)-h(T</a:t>
            </a:r>
            <a:r>
              <a:rPr sz="2100" spc="-89" baseline="27777" dirty="0">
                <a:latin typeface="Times New Roman"/>
                <a:cs typeface="Times New Roman"/>
              </a:rPr>
              <a:t>R</a:t>
            </a:r>
            <a:r>
              <a:rPr sz="2400" spc="-60" dirty="0">
                <a:latin typeface="Times New Roman"/>
                <a:cs typeface="Times New Roman"/>
              </a:rPr>
              <a:t>)|</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also called</a:t>
            </a:r>
            <a:r>
              <a:rPr sz="2400" spc="5" dirty="0">
                <a:latin typeface="Times New Roman"/>
                <a:cs typeface="Times New Roman"/>
              </a:rPr>
              <a:t> </a:t>
            </a:r>
            <a:r>
              <a:rPr sz="2400" dirty="0">
                <a:latin typeface="Times New Roman"/>
                <a:cs typeface="Times New Roman"/>
              </a:rPr>
              <a:t>the </a:t>
            </a:r>
            <a:r>
              <a:rPr sz="2400" spc="-5" dirty="0">
                <a:latin typeface="Times New Roman"/>
                <a:cs typeface="Times New Roman"/>
              </a:rPr>
              <a:t>balance</a:t>
            </a:r>
            <a:r>
              <a:rPr sz="2400" dirty="0">
                <a:latin typeface="Times New Roman"/>
                <a:cs typeface="Times New Roman"/>
              </a:rPr>
              <a:t> </a:t>
            </a:r>
            <a:r>
              <a:rPr sz="2400" spc="-5" dirty="0">
                <a:latin typeface="Times New Roman"/>
                <a:cs typeface="Times New Roman"/>
              </a:rPr>
              <a:t>factor</a:t>
            </a:r>
            <a:r>
              <a:rPr sz="2400" spc="10" dirty="0">
                <a:latin typeface="Times New Roman"/>
                <a:cs typeface="Times New Roman"/>
              </a:rPr>
              <a:t> </a:t>
            </a:r>
            <a:r>
              <a:rPr sz="2400" spc="-5" dirty="0">
                <a:latin typeface="Times New Roman"/>
                <a:cs typeface="Times New Roman"/>
              </a:rPr>
              <a:t>(BF)</a:t>
            </a:r>
            <a:r>
              <a:rPr sz="2400" dirty="0">
                <a:latin typeface="Times New Roman"/>
                <a:cs typeface="Times New Roman"/>
              </a:rPr>
              <a:t> and </a:t>
            </a:r>
            <a:r>
              <a:rPr sz="2400" spc="-5" dirty="0">
                <a:latin typeface="Times New Roman"/>
                <a:cs typeface="Times New Roman"/>
              </a:rPr>
              <a:t>for</a:t>
            </a:r>
            <a:r>
              <a:rPr sz="2400" spc="10" dirty="0">
                <a:latin typeface="Times New Roman"/>
                <a:cs typeface="Times New Roman"/>
              </a:rPr>
              <a:t> </a:t>
            </a:r>
            <a:r>
              <a:rPr sz="2400" spc="-5" dirty="0">
                <a:latin typeface="Times New Roman"/>
                <a:cs typeface="Times New Roman"/>
              </a:rPr>
              <a:t>an</a:t>
            </a:r>
            <a:r>
              <a:rPr sz="2400" dirty="0">
                <a:latin typeface="Times New Roman"/>
                <a:cs typeface="Times New Roman"/>
              </a:rPr>
              <a:t> </a:t>
            </a:r>
            <a:r>
              <a:rPr sz="2400" spc="-5" dirty="0">
                <a:latin typeface="Times New Roman"/>
                <a:cs typeface="Times New Roman"/>
              </a:rPr>
              <a:t>AVL</a:t>
            </a:r>
            <a:r>
              <a:rPr sz="2400" spc="-10" dirty="0">
                <a:latin typeface="Times New Roman"/>
                <a:cs typeface="Times New Roman"/>
              </a:rPr>
              <a:t> </a:t>
            </a:r>
            <a:r>
              <a:rPr sz="2400" dirty="0">
                <a:latin typeface="Times New Roman"/>
                <a:cs typeface="Times New Roman"/>
              </a:rPr>
              <a:t>tree </a:t>
            </a:r>
            <a:r>
              <a:rPr sz="2400" spc="-585" dirty="0">
                <a:latin typeface="Times New Roman"/>
                <a:cs typeface="Times New Roman"/>
              </a:rPr>
              <a:t> </a:t>
            </a:r>
            <a:r>
              <a:rPr sz="2400" dirty="0">
                <a:latin typeface="Times New Roman"/>
                <a:cs typeface="Times New Roman"/>
              </a:rPr>
              <a:t>the</a:t>
            </a:r>
            <a:r>
              <a:rPr sz="2400" spc="-5" dirty="0">
                <a:latin typeface="Times New Roman"/>
                <a:cs typeface="Times New Roman"/>
              </a:rPr>
              <a:t> balance</a:t>
            </a:r>
            <a:r>
              <a:rPr sz="2400" dirty="0">
                <a:latin typeface="Times New Roman"/>
                <a:cs typeface="Times New Roman"/>
              </a:rPr>
              <a:t> </a:t>
            </a:r>
            <a:r>
              <a:rPr sz="2400" spc="-5" dirty="0">
                <a:latin typeface="Times New Roman"/>
                <a:cs typeface="Times New Roman"/>
              </a:rPr>
              <a:t>factor</a:t>
            </a:r>
            <a:r>
              <a:rPr sz="2400" spc="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a node</a:t>
            </a:r>
            <a:r>
              <a:rPr sz="2400" spc="-10" dirty="0">
                <a:latin typeface="Times New Roman"/>
                <a:cs typeface="Times New Roman"/>
              </a:rPr>
              <a:t> </a:t>
            </a:r>
            <a:r>
              <a:rPr sz="2400" dirty="0">
                <a:latin typeface="Times New Roman"/>
                <a:cs typeface="Times New Roman"/>
              </a:rPr>
              <a:t>can be either -1, 0</a:t>
            </a:r>
            <a:r>
              <a:rPr sz="2400" spc="-5" dirty="0">
                <a:latin typeface="Times New Roman"/>
                <a:cs typeface="Times New Roman"/>
              </a:rPr>
              <a:t> </a:t>
            </a:r>
            <a:r>
              <a:rPr sz="2400" dirty="0">
                <a:latin typeface="Times New Roman"/>
                <a:cs typeface="Times New Roman"/>
              </a:rPr>
              <a:t>or 1</a:t>
            </a:r>
            <a:endParaRPr sz="2400">
              <a:latin typeface="Times New Roman"/>
              <a:cs typeface="Times New Roman"/>
            </a:endParaRPr>
          </a:p>
          <a:p>
            <a:pPr marL="38100">
              <a:lnSpc>
                <a:spcPct val="100000"/>
              </a:lnSpc>
              <a:spcBef>
                <a:spcPts val="590"/>
              </a:spcBef>
            </a:pPr>
            <a:r>
              <a:rPr sz="2400" b="1" spc="-5" dirty="0">
                <a:latin typeface="Times New Roman"/>
                <a:cs typeface="Times New Roman"/>
              </a:rPr>
              <a:t>An</a:t>
            </a:r>
            <a:r>
              <a:rPr sz="2400" b="1" spc="-15" dirty="0">
                <a:latin typeface="Times New Roman"/>
                <a:cs typeface="Times New Roman"/>
              </a:rPr>
              <a:t> </a:t>
            </a:r>
            <a:r>
              <a:rPr sz="2400" b="1" spc="-10" dirty="0">
                <a:latin typeface="Times New Roman"/>
                <a:cs typeface="Times New Roman"/>
              </a:rPr>
              <a:t>AVL</a:t>
            </a:r>
            <a:r>
              <a:rPr sz="2400" b="1" spc="-5" dirty="0">
                <a:latin typeface="Times New Roman"/>
                <a:cs typeface="Times New Roman"/>
              </a:rPr>
              <a:t> search</a:t>
            </a:r>
            <a:r>
              <a:rPr sz="2400" b="1" spc="-15" dirty="0">
                <a:latin typeface="Times New Roman"/>
                <a:cs typeface="Times New Roman"/>
              </a:rPr>
              <a:t> </a:t>
            </a:r>
            <a:r>
              <a:rPr sz="2400" b="1" dirty="0">
                <a:latin typeface="Times New Roman"/>
                <a:cs typeface="Times New Roman"/>
              </a:rPr>
              <a:t>tree is a</a:t>
            </a:r>
            <a:r>
              <a:rPr sz="2400" b="1" spc="-5" dirty="0">
                <a:latin typeface="Times New Roman"/>
                <a:cs typeface="Times New Roman"/>
              </a:rPr>
              <a:t> binary</a:t>
            </a:r>
            <a:r>
              <a:rPr sz="2400" b="1" dirty="0">
                <a:latin typeface="Times New Roman"/>
                <a:cs typeface="Times New Roman"/>
              </a:rPr>
              <a:t> </a:t>
            </a:r>
            <a:r>
              <a:rPr sz="2400" b="1" spc="-5" dirty="0">
                <a:latin typeface="Times New Roman"/>
                <a:cs typeface="Times New Roman"/>
              </a:rPr>
              <a:t>search</a:t>
            </a:r>
            <a:r>
              <a:rPr sz="2400" b="1" spc="-10" dirty="0">
                <a:latin typeface="Times New Roman"/>
                <a:cs typeface="Times New Roman"/>
              </a:rPr>
              <a:t> </a:t>
            </a:r>
            <a:r>
              <a:rPr sz="2400" b="1" dirty="0">
                <a:latin typeface="Times New Roman"/>
                <a:cs typeface="Times New Roman"/>
              </a:rPr>
              <a:t>tree</a:t>
            </a:r>
            <a:r>
              <a:rPr sz="2400" b="1" spc="-5" dirty="0">
                <a:latin typeface="Times New Roman"/>
                <a:cs typeface="Times New Roman"/>
              </a:rPr>
              <a:t> which</a:t>
            </a:r>
            <a:r>
              <a:rPr sz="2400" b="1" spc="-10" dirty="0">
                <a:latin typeface="Times New Roman"/>
                <a:cs typeface="Times New Roman"/>
              </a:rPr>
              <a:t> </a:t>
            </a:r>
            <a:r>
              <a:rPr sz="2400" b="1" dirty="0">
                <a:latin typeface="Times New Roman"/>
                <a:cs typeface="Times New Roman"/>
              </a:rPr>
              <a:t>is an</a:t>
            </a:r>
            <a:r>
              <a:rPr sz="2400" b="1" spc="-10" dirty="0">
                <a:latin typeface="Times New Roman"/>
                <a:cs typeface="Times New Roman"/>
              </a:rPr>
              <a:t> AVL</a:t>
            </a:r>
            <a:r>
              <a:rPr sz="2400" b="1" spc="-15" dirty="0">
                <a:latin typeface="Times New Roman"/>
                <a:cs typeface="Times New Roman"/>
              </a:rPr>
              <a:t> </a:t>
            </a:r>
            <a:r>
              <a:rPr sz="2400" b="1" dirty="0">
                <a:latin typeface="Times New Roman"/>
                <a:cs typeface="Times New Roman"/>
              </a:rPr>
              <a:t>tree.</a:t>
            </a:r>
            <a:endParaRPr sz="2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VL Tree Rotations">
            <a:extLst>
              <a:ext uri="{FF2B5EF4-FFF2-40B4-BE49-F238E27FC236}">
                <a16:creationId xmlns:a16="http://schemas.microsoft.com/office/drawing/2014/main" xmlns="" id="{F1C16CC4-534F-4CC7-BD75-EDA9644230F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643062"/>
            <a:ext cx="9144000" cy="3571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2538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13969"/>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3" name="object 3"/>
          <p:cNvSpPr txBox="1"/>
          <p:nvPr/>
        </p:nvSpPr>
        <p:spPr>
          <a:xfrm>
            <a:off x="421640" y="33019"/>
            <a:ext cx="8622665" cy="5374640"/>
          </a:xfrm>
          <a:prstGeom prst="rect">
            <a:avLst/>
          </a:prstGeom>
        </p:spPr>
        <p:txBody>
          <a:bodyPr vert="horz" wrap="square" lIns="0" tIns="12700" rIns="0" bIns="0" rtlCol="0">
            <a:spAutoFit/>
          </a:bodyPr>
          <a:lstStyle/>
          <a:p>
            <a:pPr marL="12700" marR="162560">
              <a:lnSpc>
                <a:spcPct val="100000"/>
              </a:lnSpc>
              <a:spcBef>
                <a:spcPts val="100"/>
              </a:spcBef>
            </a:pPr>
            <a:r>
              <a:rPr sz="2400" dirty="0">
                <a:latin typeface="Times New Roman"/>
                <a:cs typeface="Times New Roman"/>
              </a:rPr>
              <a:t>A node in a binary tree </a:t>
            </a:r>
            <a:r>
              <a:rPr sz="2400" spc="-5" dirty="0">
                <a:latin typeface="Times New Roman"/>
                <a:cs typeface="Times New Roman"/>
              </a:rPr>
              <a:t>that does </a:t>
            </a:r>
            <a:r>
              <a:rPr sz="2400" dirty="0">
                <a:latin typeface="Times New Roman"/>
                <a:cs typeface="Times New Roman"/>
              </a:rPr>
              <a:t>not contain the </a:t>
            </a:r>
            <a:r>
              <a:rPr sz="2400" spc="-5" dirty="0">
                <a:latin typeface="Times New Roman"/>
                <a:cs typeface="Times New Roman"/>
              </a:rPr>
              <a:t>BF </a:t>
            </a:r>
            <a:r>
              <a:rPr sz="2400" dirty="0">
                <a:latin typeface="Times New Roman"/>
                <a:cs typeface="Times New Roman"/>
              </a:rPr>
              <a:t>of 0, 1 or -1, it </a:t>
            </a:r>
            <a:r>
              <a:rPr sz="2400" spc="5" dirty="0">
                <a:latin typeface="Times New Roman"/>
                <a:cs typeface="Times New Roman"/>
              </a:rPr>
              <a:t>is </a:t>
            </a:r>
            <a:r>
              <a:rPr sz="2400" spc="-585" dirty="0">
                <a:latin typeface="Times New Roman"/>
                <a:cs typeface="Times New Roman"/>
              </a:rPr>
              <a:t> </a:t>
            </a:r>
            <a:r>
              <a:rPr sz="2400" spc="-5" dirty="0">
                <a:latin typeface="Times New Roman"/>
                <a:cs typeface="Times New Roman"/>
              </a:rPr>
              <a:t>said </a:t>
            </a:r>
            <a:r>
              <a:rPr sz="2400" spc="5" dirty="0">
                <a:latin typeface="Times New Roman"/>
                <a:cs typeface="Times New Roman"/>
              </a:rPr>
              <a:t>to </a:t>
            </a:r>
            <a:r>
              <a:rPr sz="2400" dirty="0">
                <a:latin typeface="Times New Roman"/>
                <a:cs typeface="Times New Roman"/>
              </a:rPr>
              <a:t>be unbalanced. If </a:t>
            </a:r>
            <a:r>
              <a:rPr sz="2400" spc="-5" dirty="0">
                <a:latin typeface="Times New Roman"/>
                <a:cs typeface="Times New Roman"/>
              </a:rPr>
              <a:t>one </a:t>
            </a:r>
            <a:r>
              <a:rPr sz="2400" dirty="0">
                <a:latin typeface="Times New Roman"/>
                <a:cs typeface="Times New Roman"/>
              </a:rPr>
              <a:t>inserts a new </a:t>
            </a:r>
            <a:r>
              <a:rPr sz="2400" spc="-5" dirty="0">
                <a:latin typeface="Times New Roman"/>
                <a:cs typeface="Times New Roman"/>
              </a:rPr>
              <a:t>node </a:t>
            </a:r>
            <a:r>
              <a:rPr sz="2400" dirty="0">
                <a:latin typeface="Times New Roman"/>
                <a:cs typeface="Times New Roman"/>
              </a:rPr>
              <a:t>into a balanced </a:t>
            </a:r>
            <a:r>
              <a:rPr sz="2400" spc="5" dirty="0">
                <a:latin typeface="Times New Roman"/>
                <a:cs typeface="Times New Roman"/>
              </a:rPr>
              <a:t> </a:t>
            </a:r>
            <a:r>
              <a:rPr sz="2400" dirty="0">
                <a:latin typeface="Times New Roman"/>
                <a:cs typeface="Times New Roman"/>
              </a:rPr>
              <a:t>binary tree at the </a:t>
            </a:r>
            <a:r>
              <a:rPr sz="2400" spc="-5" dirty="0">
                <a:latin typeface="Times New Roman"/>
                <a:cs typeface="Times New Roman"/>
              </a:rPr>
              <a:t>leaf, </a:t>
            </a:r>
            <a:r>
              <a:rPr sz="2400" dirty="0">
                <a:latin typeface="Times New Roman"/>
                <a:cs typeface="Times New Roman"/>
              </a:rPr>
              <a:t>then the possible changes in the status of the </a:t>
            </a:r>
            <a:r>
              <a:rPr sz="2400" spc="5" dirty="0">
                <a:latin typeface="Times New Roman"/>
                <a:cs typeface="Times New Roman"/>
              </a:rPr>
              <a:t> </a:t>
            </a:r>
            <a:r>
              <a:rPr sz="2400" dirty="0">
                <a:latin typeface="Times New Roman"/>
                <a:cs typeface="Times New Roman"/>
              </a:rPr>
              <a:t>node</a:t>
            </a:r>
            <a:r>
              <a:rPr sz="2400" spc="-5" dirty="0">
                <a:latin typeface="Times New Roman"/>
                <a:cs typeface="Times New Roman"/>
              </a:rPr>
              <a:t> </a:t>
            </a:r>
            <a:r>
              <a:rPr sz="2400" dirty="0">
                <a:latin typeface="Times New Roman"/>
                <a:cs typeface="Times New Roman"/>
              </a:rPr>
              <a:t>are </a:t>
            </a:r>
            <a:r>
              <a:rPr sz="2400" spc="-5" dirty="0">
                <a:latin typeface="Times New Roman"/>
                <a:cs typeface="Times New Roman"/>
              </a:rPr>
              <a:t>as</a:t>
            </a:r>
            <a:r>
              <a:rPr sz="2400" dirty="0">
                <a:latin typeface="Times New Roman"/>
                <a:cs typeface="Times New Roman"/>
              </a:rPr>
              <a:t> </a:t>
            </a:r>
            <a:r>
              <a:rPr sz="2400" spc="-5" dirty="0">
                <a:latin typeface="Times New Roman"/>
                <a:cs typeface="Times New Roman"/>
              </a:rPr>
              <a:t>follows:</a:t>
            </a:r>
            <a:endParaRPr sz="2400">
              <a:latin typeface="Times New Roman"/>
              <a:cs typeface="Times New Roman"/>
            </a:endParaRPr>
          </a:p>
          <a:p>
            <a:pPr marL="12700" marR="5080">
              <a:lnSpc>
                <a:spcPct val="100000"/>
              </a:lnSpc>
              <a:spcBef>
                <a:spcPts val="600"/>
              </a:spcBef>
              <a:tabLst>
                <a:tab pos="4130040" algn="l"/>
              </a:tabLst>
            </a:pPr>
            <a:r>
              <a:rPr sz="2400" dirty="0">
                <a:latin typeface="Times New Roman"/>
                <a:cs typeface="Times New Roman"/>
              </a:rPr>
              <a:t>The node </a:t>
            </a:r>
            <a:r>
              <a:rPr sz="2400" spc="-5" dirty="0">
                <a:latin typeface="Times New Roman"/>
                <a:cs typeface="Times New Roman"/>
              </a:rPr>
              <a:t>was </a:t>
            </a:r>
            <a:r>
              <a:rPr sz="2400" dirty="0">
                <a:latin typeface="Times New Roman"/>
                <a:cs typeface="Times New Roman"/>
              </a:rPr>
              <a:t>either </a:t>
            </a:r>
            <a:r>
              <a:rPr sz="2400" spc="-5" dirty="0">
                <a:latin typeface="Times New Roman"/>
                <a:cs typeface="Times New Roman"/>
              </a:rPr>
              <a:t>left </a:t>
            </a:r>
            <a:r>
              <a:rPr sz="2400" dirty="0">
                <a:latin typeface="Times New Roman"/>
                <a:cs typeface="Times New Roman"/>
              </a:rPr>
              <a:t>or right heavy and has now </a:t>
            </a:r>
            <a:r>
              <a:rPr sz="2400" spc="-5" dirty="0">
                <a:latin typeface="Times New Roman"/>
                <a:cs typeface="Times New Roman"/>
              </a:rPr>
              <a:t>become </a:t>
            </a:r>
            <a:r>
              <a:rPr sz="2400" dirty="0">
                <a:latin typeface="Times New Roman"/>
                <a:cs typeface="Times New Roman"/>
              </a:rPr>
              <a:t>balanced. </a:t>
            </a:r>
            <a:r>
              <a:rPr sz="2400" spc="-58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node is</a:t>
            </a:r>
            <a:r>
              <a:rPr sz="2400" spc="-10" dirty="0">
                <a:latin typeface="Times New Roman"/>
                <a:cs typeface="Times New Roman"/>
              </a:rPr>
              <a:t> </a:t>
            </a:r>
            <a:r>
              <a:rPr sz="2400" dirty="0">
                <a:latin typeface="Times New Roman"/>
                <a:cs typeface="Times New Roman"/>
              </a:rPr>
              <a:t>said to</a:t>
            </a:r>
            <a:r>
              <a:rPr sz="2400" spc="5" dirty="0">
                <a:latin typeface="Times New Roman"/>
                <a:cs typeface="Times New Roman"/>
              </a:rPr>
              <a:t> </a:t>
            </a:r>
            <a:r>
              <a:rPr sz="2400" dirty="0">
                <a:latin typeface="Times New Roman"/>
                <a:cs typeface="Times New Roman"/>
              </a:rPr>
              <a:t>be </a:t>
            </a:r>
            <a:r>
              <a:rPr sz="2400" spc="-5" dirty="0">
                <a:latin typeface="Times New Roman"/>
                <a:cs typeface="Times New Roman"/>
              </a:rPr>
              <a:t>left</a:t>
            </a:r>
            <a:r>
              <a:rPr sz="2400" dirty="0">
                <a:latin typeface="Times New Roman"/>
                <a:cs typeface="Times New Roman"/>
              </a:rPr>
              <a:t> heavy</a:t>
            </a:r>
            <a:r>
              <a:rPr sz="2400" spc="15" dirty="0">
                <a:latin typeface="Times New Roman"/>
                <a:cs typeface="Times New Roman"/>
              </a:rPr>
              <a:t> </a:t>
            </a:r>
            <a:r>
              <a:rPr sz="2400" dirty="0">
                <a:latin typeface="Times New Roman"/>
                <a:cs typeface="Times New Roman"/>
              </a:rPr>
              <a:t>if	</a:t>
            </a:r>
            <a:r>
              <a:rPr sz="2400" spc="-5" dirty="0">
                <a:latin typeface="Times New Roman"/>
                <a:cs typeface="Times New Roman"/>
              </a:rPr>
              <a:t>number </a:t>
            </a:r>
            <a:r>
              <a:rPr sz="2400" dirty="0">
                <a:latin typeface="Times New Roman"/>
                <a:cs typeface="Times New Roman"/>
              </a:rPr>
              <a:t>of nodes in its left </a:t>
            </a:r>
            <a:r>
              <a:rPr sz="2400" spc="-5" dirty="0">
                <a:latin typeface="Times New Roman"/>
                <a:cs typeface="Times New Roman"/>
              </a:rPr>
              <a:t>subtree </a:t>
            </a:r>
            <a:r>
              <a:rPr sz="2400" dirty="0">
                <a:latin typeface="Times New Roman"/>
                <a:cs typeface="Times New Roman"/>
              </a:rPr>
              <a:t> are one </a:t>
            </a:r>
            <a:r>
              <a:rPr sz="2400" spc="-10" dirty="0">
                <a:latin typeface="Times New Roman"/>
                <a:cs typeface="Times New Roman"/>
              </a:rPr>
              <a:t>more </a:t>
            </a:r>
            <a:r>
              <a:rPr sz="2400" dirty="0">
                <a:latin typeface="Times New Roman"/>
                <a:cs typeface="Times New Roman"/>
              </a:rPr>
              <a:t>than the </a:t>
            </a:r>
            <a:r>
              <a:rPr sz="2400" spc="-5" dirty="0">
                <a:latin typeface="Times New Roman"/>
                <a:cs typeface="Times New Roman"/>
              </a:rPr>
              <a:t>number </a:t>
            </a:r>
            <a:r>
              <a:rPr sz="2400" dirty="0">
                <a:latin typeface="Times New Roman"/>
                <a:cs typeface="Times New Roman"/>
              </a:rPr>
              <a:t>of nodes in its right subtree.. In other </a:t>
            </a:r>
            <a:r>
              <a:rPr sz="2400" spc="5" dirty="0">
                <a:latin typeface="Times New Roman"/>
                <a:cs typeface="Times New Roman"/>
              </a:rPr>
              <a:t> </a:t>
            </a:r>
            <a:r>
              <a:rPr sz="2400" spc="-5" dirty="0">
                <a:latin typeface="Times New Roman"/>
                <a:cs typeface="Times New Roman"/>
              </a:rPr>
              <a:t>words, </a:t>
            </a:r>
            <a:r>
              <a:rPr sz="2400" dirty="0">
                <a:latin typeface="Times New Roman"/>
                <a:cs typeface="Times New Roman"/>
              </a:rPr>
              <a:t>the </a:t>
            </a:r>
            <a:r>
              <a:rPr sz="2400" spc="-5" dirty="0">
                <a:latin typeface="Times New Roman"/>
                <a:cs typeface="Times New Roman"/>
              </a:rPr>
              <a:t>difference</a:t>
            </a:r>
            <a:r>
              <a:rPr sz="2400" dirty="0">
                <a:latin typeface="Times New Roman"/>
                <a:cs typeface="Times New Roman"/>
              </a:rPr>
              <a:t> in heights is 1. </a:t>
            </a:r>
            <a:r>
              <a:rPr sz="2400" spc="-5" dirty="0">
                <a:latin typeface="Times New Roman"/>
                <a:cs typeface="Times New Roman"/>
              </a:rPr>
              <a:t>Similar</a:t>
            </a:r>
            <a:r>
              <a:rPr sz="2400" spc="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 </a:t>
            </a:r>
            <a:r>
              <a:rPr sz="2400" spc="-5" dirty="0">
                <a:latin typeface="Times New Roman"/>
                <a:cs typeface="Times New Roman"/>
              </a:rPr>
              <a:t>case with </a:t>
            </a:r>
            <a:r>
              <a:rPr sz="2400" dirty="0">
                <a:latin typeface="Times New Roman"/>
                <a:cs typeface="Times New Roman"/>
              </a:rPr>
              <a:t>right </a:t>
            </a:r>
            <a:r>
              <a:rPr sz="2400" spc="5" dirty="0">
                <a:latin typeface="Times New Roman"/>
                <a:cs typeface="Times New Roman"/>
              </a:rPr>
              <a:t> </a:t>
            </a:r>
            <a:r>
              <a:rPr sz="2400" spc="-5" dirty="0">
                <a:latin typeface="Times New Roman"/>
                <a:cs typeface="Times New Roman"/>
              </a:rPr>
              <a:t>heavy</a:t>
            </a:r>
            <a:r>
              <a:rPr sz="2400" spc="20" dirty="0">
                <a:latin typeface="Times New Roman"/>
                <a:cs typeface="Times New Roman"/>
              </a:rPr>
              <a:t> </a:t>
            </a:r>
            <a:r>
              <a:rPr sz="2400" dirty="0">
                <a:latin typeface="Times New Roman"/>
                <a:cs typeface="Times New Roman"/>
              </a:rPr>
              <a:t>node </a:t>
            </a:r>
            <a:r>
              <a:rPr sz="2400" spc="-5" dirty="0">
                <a:latin typeface="Times New Roman"/>
                <a:cs typeface="Times New Roman"/>
              </a:rPr>
              <a:t>where number </a:t>
            </a:r>
            <a:r>
              <a:rPr sz="2400" dirty="0">
                <a:latin typeface="Times New Roman"/>
                <a:cs typeface="Times New Roman"/>
              </a:rPr>
              <a:t>of </a:t>
            </a:r>
            <a:r>
              <a:rPr sz="2400" spc="-5" dirty="0">
                <a:latin typeface="Times New Roman"/>
                <a:cs typeface="Times New Roman"/>
              </a:rPr>
              <a:t>nodes</a:t>
            </a:r>
            <a:r>
              <a:rPr sz="2400" dirty="0">
                <a:latin typeface="Times New Roman"/>
                <a:cs typeface="Times New Roman"/>
              </a:rPr>
              <a:t> in</a:t>
            </a:r>
            <a:r>
              <a:rPr sz="2400" spc="-5" dirty="0">
                <a:latin typeface="Times New Roman"/>
                <a:cs typeface="Times New Roman"/>
              </a:rPr>
              <a:t> </a:t>
            </a:r>
            <a:r>
              <a:rPr sz="2400" dirty="0">
                <a:latin typeface="Times New Roman"/>
                <a:cs typeface="Times New Roman"/>
              </a:rPr>
              <a:t>right subtree are</a:t>
            </a:r>
            <a:r>
              <a:rPr sz="2400" spc="-5" dirty="0">
                <a:latin typeface="Times New Roman"/>
                <a:cs typeface="Times New Roman"/>
              </a:rPr>
              <a:t> </a:t>
            </a:r>
            <a:r>
              <a:rPr sz="2400" dirty="0">
                <a:latin typeface="Times New Roman"/>
                <a:cs typeface="Times New Roman"/>
              </a:rPr>
              <a:t>one </a:t>
            </a:r>
            <a:r>
              <a:rPr sz="2400" spc="-10" dirty="0">
                <a:latin typeface="Times New Roman"/>
                <a:cs typeface="Times New Roman"/>
              </a:rPr>
              <a:t>more</a:t>
            </a:r>
            <a:r>
              <a:rPr sz="2400" dirty="0">
                <a:latin typeface="Times New Roman"/>
                <a:cs typeface="Times New Roman"/>
              </a:rPr>
              <a:t> than </a:t>
            </a:r>
            <a:r>
              <a:rPr sz="2400" spc="-585" dirty="0">
                <a:latin typeface="Times New Roman"/>
                <a:cs typeface="Times New Roman"/>
              </a:rPr>
              <a:t> </a:t>
            </a:r>
            <a:r>
              <a:rPr sz="2400" dirty="0">
                <a:latin typeface="Times New Roman"/>
                <a:cs typeface="Times New Roman"/>
              </a:rPr>
              <a:t>the</a:t>
            </a:r>
            <a:r>
              <a:rPr sz="2400" spc="-5" dirty="0">
                <a:latin typeface="Times New Roman"/>
                <a:cs typeface="Times New Roman"/>
              </a:rPr>
              <a:t> number</a:t>
            </a:r>
            <a:r>
              <a:rPr sz="2400" dirty="0">
                <a:latin typeface="Times New Roman"/>
                <a:cs typeface="Times New Roman"/>
              </a:rPr>
              <a:t> of</a:t>
            </a:r>
            <a:r>
              <a:rPr sz="2400" spc="-10" dirty="0">
                <a:latin typeface="Times New Roman"/>
                <a:cs typeface="Times New Roman"/>
              </a:rPr>
              <a:t> </a:t>
            </a:r>
            <a:r>
              <a:rPr sz="2400" dirty="0">
                <a:latin typeface="Times New Roman"/>
                <a:cs typeface="Times New Roman"/>
              </a:rPr>
              <a:t>nodes</a:t>
            </a:r>
            <a:r>
              <a:rPr sz="2400" spc="-10" dirty="0">
                <a:latin typeface="Times New Roman"/>
                <a:cs typeface="Times New Roman"/>
              </a:rPr>
              <a:t> </a:t>
            </a:r>
            <a:r>
              <a:rPr sz="2400" spc="5" dirty="0">
                <a:latin typeface="Times New Roman"/>
                <a:cs typeface="Times New Roman"/>
              </a:rPr>
              <a:t>in</a:t>
            </a:r>
            <a:r>
              <a:rPr sz="2400" spc="-5" dirty="0">
                <a:latin typeface="Times New Roman"/>
                <a:cs typeface="Times New Roman"/>
              </a:rPr>
              <a:t> left</a:t>
            </a:r>
            <a:r>
              <a:rPr sz="2400" dirty="0">
                <a:latin typeface="Times New Roman"/>
                <a:cs typeface="Times New Roman"/>
              </a:rPr>
              <a:t> subtree</a:t>
            </a:r>
            <a:endParaRPr sz="2400">
              <a:latin typeface="Times New Roman"/>
              <a:cs typeface="Times New Roman"/>
            </a:endParaRPr>
          </a:p>
          <a:p>
            <a:pPr marL="12700">
              <a:lnSpc>
                <a:spcPct val="100000"/>
              </a:lnSpc>
              <a:spcBef>
                <a:spcPts val="600"/>
              </a:spcBef>
            </a:pP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node</a:t>
            </a:r>
            <a:r>
              <a:rPr sz="2400" spc="-5" dirty="0">
                <a:latin typeface="Times New Roman"/>
                <a:cs typeface="Times New Roman"/>
              </a:rPr>
              <a:t> was</a:t>
            </a:r>
            <a:r>
              <a:rPr sz="2400" spc="-15" dirty="0">
                <a:latin typeface="Times New Roman"/>
                <a:cs typeface="Times New Roman"/>
              </a:rPr>
              <a:t> </a:t>
            </a:r>
            <a:r>
              <a:rPr sz="2400" dirty="0">
                <a:latin typeface="Times New Roman"/>
                <a:cs typeface="Times New Roman"/>
              </a:rPr>
              <a:t>balanced</a:t>
            </a:r>
            <a:r>
              <a:rPr sz="2400" spc="-5" dirty="0">
                <a:latin typeface="Times New Roman"/>
                <a:cs typeface="Times New Roman"/>
              </a:rPr>
              <a:t> and </a:t>
            </a:r>
            <a:r>
              <a:rPr sz="2400" dirty="0">
                <a:latin typeface="Times New Roman"/>
                <a:cs typeface="Times New Roman"/>
              </a:rPr>
              <a:t>has</a:t>
            </a:r>
            <a:r>
              <a:rPr sz="2400" spc="-5" dirty="0">
                <a:latin typeface="Times New Roman"/>
                <a:cs typeface="Times New Roman"/>
              </a:rPr>
              <a:t> </a:t>
            </a:r>
            <a:r>
              <a:rPr sz="2400" dirty="0">
                <a:latin typeface="Times New Roman"/>
                <a:cs typeface="Times New Roman"/>
              </a:rPr>
              <a:t>now</a:t>
            </a:r>
            <a:r>
              <a:rPr sz="2400" spc="-10" dirty="0">
                <a:latin typeface="Times New Roman"/>
                <a:cs typeface="Times New Roman"/>
              </a:rPr>
              <a:t> </a:t>
            </a:r>
            <a:r>
              <a:rPr sz="2400" spc="-5" dirty="0">
                <a:latin typeface="Times New Roman"/>
                <a:cs typeface="Times New Roman"/>
              </a:rPr>
              <a:t>become left </a:t>
            </a:r>
            <a:r>
              <a:rPr sz="2400" dirty="0">
                <a:latin typeface="Times New Roman"/>
                <a:cs typeface="Times New Roman"/>
              </a:rPr>
              <a:t>or right</a:t>
            </a:r>
            <a:r>
              <a:rPr sz="2400" spc="-5" dirty="0">
                <a:latin typeface="Times New Roman"/>
                <a:cs typeface="Times New Roman"/>
              </a:rPr>
              <a:t> </a:t>
            </a:r>
            <a:r>
              <a:rPr sz="2400" dirty="0">
                <a:latin typeface="Times New Roman"/>
                <a:cs typeface="Times New Roman"/>
              </a:rPr>
              <a:t>heavy</a:t>
            </a:r>
            <a:endParaRPr sz="2400">
              <a:latin typeface="Times New Roman"/>
              <a:cs typeface="Times New Roman"/>
            </a:endParaRPr>
          </a:p>
          <a:p>
            <a:pPr marL="12700" marR="137795">
              <a:lnSpc>
                <a:spcPct val="100000"/>
              </a:lnSpc>
              <a:spcBef>
                <a:spcPts val="600"/>
              </a:spcBef>
            </a:pPr>
            <a:r>
              <a:rPr sz="2400" dirty="0">
                <a:latin typeface="Times New Roman"/>
                <a:cs typeface="Times New Roman"/>
              </a:rPr>
              <a:t>The node </a:t>
            </a:r>
            <a:r>
              <a:rPr sz="2400" spc="-5" dirty="0">
                <a:latin typeface="Times New Roman"/>
                <a:cs typeface="Times New Roman"/>
              </a:rPr>
              <a:t>was </a:t>
            </a:r>
            <a:r>
              <a:rPr sz="2400" dirty="0">
                <a:latin typeface="Times New Roman"/>
                <a:cs typeface="Times New Roman"/>
              </a:rPr>
              <a:t>heavy and the new node </a:t>
            </a:r>
            <a:r>
              <a:rPr sz="2400" spc="-5" dirty="0">
                <a:latin typeface="Times New Roman"/>
                <a:cs typeface="Times New Roman"/>
              </a:rPr>
              <a:t>has been </a:t>
            </a:r>
            <a:r>
              <a:rPr sz="2400" dirty="0">
                <a:latin typeface="Times New Roman"/>
                <a:cs typeface="Times New Roman"/>
              </a:rPr>
              <a:t>inserted </a:t>
            </a:r>
            <a:r>
              <a:rPr sz="2400" spc="5" dirty="0">
                <a:latin typeface="Times New Roman"/>
                <a:cs typeface="Times New Roman"/>
              </a:rPr>
              <a:t>in </a:t>
            </a:r>
            <a:r>
              <a:rPr sz="2400" dirty="0">
                <a:latin typeface="Times New Roman"/>
                <a:cs typeface="Times New Roman"/>
              </a:rPr>
              <a:t>the </a:t>
            </a:r>
            <a:r>
              <a:rPr sz="2400" spc="-5" dirty="0">
                <a:latin typeface="Times New Roman"/>
                <a:cs typeface="Times New Roman"/>
              </a:rPr>
              <a:t>heavy </a:t>
            </a:r>
            <a:r>
              <a:rPr sz="2400" spc="-585" dirty="0">
                <a:latin typeface="Times New Roman"/>
                <a:cs typeface="Times New Roman"/>
              </a:rPr>
              <a:t> </a:t>
            </a:r>
            <a:r>
              <a:rPr sz="2400" spc="-5" dirty="0">
                <a:latin typeface="Times New Roman"/>
                <a:cs typeface="Times New Roman"/>
              </a:rPr>
              <a:t>subtree,</a:t>
            </a:r>
            <a:r>
              <a:rPr sz="2400" dirty="0">
                <a:latin typeface="Times New Roman"/>
                <a:cs typeface="Times New Roman"/>
              </a:rPr>
              <a:t> thus creating</a:t>
            </a:r>
            <a:r>
              <a:rPr sz="2400" spc="5" dirty="0">
                <a:latin typeface="Times New Roman"/>
                <a:cs typeface="Times New Roman"/>
              </a:rPr>
              <a:t> </a:t>
            </a:r>
            <a:r>
              <a:rPr sz="2400" spc="-5" dirty="0">
                <a:latin typeface="Times New Roman"/>
                <a:cs typeface="Times New Roman"/>
              </a:rPr>
              <a:t>an</a:t>
            </a:r>
            <a:r>
              <a:rPr sz="2400" dirty="0">
                <a:latin typeface="Times New Roman"/>
                <a:cs typeface="Times New Roman"/>
              </a:rPr>
              <a:t> </a:t>
            </a:r>
            <a:r>
              <a:rPr sz="2400" spc="-5" dirty="0">
                <a:latin typeface="Times New Roman"/>
                <a:cs typeface="Times New Roman"/>
              </a:rPr>
              <a:t>unbalanced</a:t>
            </a:r>
            <a:r>
              <a:rPr sz="2400" spc="5" dirty="0">
                <a:latin typeface="Times New Roman"/>
                <a:cs typeface="Times New Roman"/>
              </a:rPr>
              <a:t> </a:t>
            </a:r>
            <a:r>
              <a:rPr sz="2400" spc="-5" dirty="0">
                <a:latin typeface="Times New Roman"/>
                <a:cs typeface="Times New Roman"/>
              </a:rPr>
              <a:t>subtree.</a:t>
            </a:r>
            <a:r>
              <a:rPr sz="2400" spc="5" dirty="0">
                <a:latin typeface="Times New Roman"/>
                <a:cs typeface="Times New Roman"/>
              </a:rPr>
              <a:t> </a:t>
            </a:r>
            <a:r>
              <a:rPr sz="2400" spc="-5" dirty="0">
                <a:latin typeface="Times New Roman"/>
                <a:cs typeface="Times New Roman"/>
              </a:rPr>
              <a:t>Such</a:t>
            </a:r>
            <a:r>
              <a:rPr sz="2400" dirty="0">
                <a:latin typeface="Times New Roman"/>
                <a:cs typeface="Times New Roman"/>
              </a:rPr>
              <a:t> a</a:t>
            </a:r>
            <a:r>
              <a:rPr sz="2400" spc="5" dirty="0">
                <a:latin typeface="Times New Roman"/>
                <a:cs typeface="Times New Roman"/>
              </a:rPr>
              <a:t> </a:t>
            </a:r>
            <a:r>
              <a:rPr sz="2400" spc="-5" dirty="0">
                <a:latin typeface="Times New Roman"/>
                <a:cs typeface="Times New Roman"/>
              </a:rPr>
              <a:t>node</a:t>
            </a:r>
            <a:r>
              <a:rPr sz="2400" dirty="0">
                <a:latin typeface="Times New Roman"/>
                <a:cs typeface="Times New Roman"/>
              </a:rPr>
              <a:t> is</a:t>
            </a:r>
            <a:r>
              <a:rPr sz="2400" spc="5" dirty="0">
                <a:latin typeface="Times New Roman"/>
                <a:cs typeface="Times New Roman"/>
              </a:rPr>
              <a:t> </a:t>
            </a:r>
            <a:r>
              <a:rPr sz="2400" dirty="0">
                <a:latin typeface="Times New Roman"/>
                <a:cs typeface="Times New Roman"/>
              </a:rPr>
              <a:t>called</a:t>
            </a:r>
            <a:r>
              <a:rPr sz="2400" spc="5" dirty="0">
                <a:latin typeface="Times New Roman"/>
                <a:cs typeface="Times New Roman"/>
              </a:rPr>
              <a:t> </a:t>
            </a:r>
            <a:r>
              <a:rPr sz="2400" dirty="0">
                <a:latin typeface="Times New Roman"/>
                <a:cs typeface="Times New Roman"/>
              </a:rPr>
              <a:t>a </a:t>
            </a:r>
            <a:r>
              <a:rPr sz="2400" spc="5" dirty="0">
                <a:latin typeface="Times New Roman"/>
                <a:cs typeface="Times New Roman"/>
              </a:rPr>
              <a:t> </a:t>
            </a:r>
            <a:r>
              <a:rPr sz="2400" b="1" dirty="0">
                <a:latin typeface="Times New Roman"/>
                <a:cs typeface="Times New Roman"/>
              </a:rPr>
              <a:t>critical</a:t>
            </a:r>
            <a:r>
              <a:rPr sz="2400" b="1" spc="-5" dirty="0">
                <a:latin typeface="Times New Roman"/>
                <a:cs typeface="Times New Roman"/>
              </a:rPr>
              <a:t> node.</a:t>
            </a:r>
            <a:endParaRPr sz="2400">
              <a:latin typeface="Times New Roman"/>
              <a:cs typeface="Times New Roman"/>
            </a:endParaRPr>
          </a:p>
        </p:txBody>
      </p:sp>
      <p:sp>
        <p:nvSpPr>
          <p:cNvPr id="4" name="object 4"/>
          <p:cNvSpPr txBox="1"/>
          <p:nvPr/>
        </p:nvSpPr>
        <p:spPr>
          <a:xfrm>
            <a:off x="78739" y="1551940"/>
            <a:ext cx="1327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p:txBody>
      </p:sp>
      <p:sp>
        <p:nvSpPr>
          <p:cNvPr id="5" name="object 5"/>
          <p:cNvSpPr txBox="1"/>
          <p:nvPr/>
        </p:nvSpPr>
        <p:spPr>
          <a:xfrm>
            <a:off x="78739" y="3746500"/>
            <a:ext cx="132715" cy="909319"/>
          </a:xfrm>
          <a:prstGeom prst="rect">
            <a:avLst/>
          </a:prstGeom>
        </p:spPr>
        <p:txBody>
          <a:bodyPr vert="horz" wrap="square" lIns="0" tIns="88900" rIns="0" bIns="0" rtlCol="0">
            <a:spAutoFit/>
          </a:bodyPr>
          <a:lstStyle/>
          <a:p>
            <a:pPr marL="12700">
              <a:lnSpc>
                <a:spcPct val="100000"/>
              </a:lnSpc>
              <a:spcBef>
                <a:spcPts val="700"/>
              </a:spcBef>
            </a:pPr>
            <a:r>
              <a:rPr sz="2400" dirty="0">
                <a:latin typeface="Times New Roman"/>
                <a:cs typeface="Times New Roman"/>
              </a:rPr>
              <a:t>•</a:t>
            </a:r>
            <a:endParaRPr sz="2400">
              <a:latin typeface="Times New Roman"/>
              <a:cs typeface="Times New Roman"/>
            </a:endParaRPr>
          </a:p>
          <a:p>
            <a:pPr marL="12700">
              <a:lnSpc>
                <a:spcPct val="100000"/>
              </a:lnSpc>
              <a:spcBef>
                <a:spcPts val="600"/>
              </a:spcBef>
            </a:pPr>
            <a:r>
              <a:rPr sz="2400" dirty="0">
                <a:latin typeface="Times New Roman"/>
                <a:cs typeface="Times New Roman"/>
              </a:rPr>
              <a:t>•</a:t>
            </a:r>
            <a:endParaRPr sz="2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877</Words>
  <Application>Microsoft Office PowerPoint</Application>
  <PresentationFormat>On-screen Show (4:3)</PresentationFormat>
  <Paragraphs>117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AVL TREE</vt:lpstr>
      <vt:lpstr>Slide 2</vt:lpstr>
      <vt:lpstr>The efficiency of many important operations on trees is related to the  height of the tree –for example searching, insertion and deletion in a  BST are all O(height). In general, the relation between the height of  the tree and the number of nodes of the tree is O (log2n) except in the case of right skewed or left skewed BST in which height is O(n). The  right skewed or left skewed BST is one in which the elements in the  tree are either on the left or right side of the root node.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RL Rotation-This rotation occurs when the new node is inserted in left  subtree of right subtree of A. It’s a combination of LL followed by  RR</vt:lpstr>
      <vt:lpstr>RL Rotation- This rotation occurs when the new node is inserted in right subtree of  left subtree of A. A A</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dc:title>
  <dc:creator>Lavanya Sriram</dc:creator>
  <cp:lastModifiedBy>sunithavvit@gmail.com</cp:lastModifiedBy>
  <cp:revision>2</cp:revision>
  <dcterms:created xsi:type="dcterms:W3CDTF">2021-03-31T06:47:02Z</dcterms:created>
  <dcterms:modified xsi:type="dcterms:W3CDTF">2022-02-06T08:14:22Z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2014-12-06T00:00:00Z</vt:filetime>
  </property>
  <property fmtid="{D5CDD505-2E9C-101B-9397-08002B2CF9AE}" pid="3" name="Creator">
    <vt:lpwstr>pdftk 1.44 - www.pdftk.com</vt:lpwstr>
  </property>
  <property fmtid="{D5CDD505-2E9C-101B-9397-08002B2CF9AE}" pid="4" name="LastSaved">
    <vt:filetime>2021-03-31T00:00:00Z</vt:filetime>
  </property>
</Properties>
</file>