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619" y="214629"/>
            <a:ext cx="760476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940" y="1844040"/>
            <a:ext cx="7818119" cy="413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ady.net/java/bt/view.php?w=600&amp;amp;h=45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lady.net/java/bt/view.php?w=600&amp;amp;h=45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370" y="2820670"/>
            <a:ext cx="1699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B-Trees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769" y="4064000"/>
            <a:ext cx="46990" cy="685800"/>
          </a:xfrm>
          <a:custGeom>
            <a:avLst/>
            <a:gdLst/>
            <a:ahLst/>
            <a:cxnLst/>
            <a:rect l="l" t="t" r="r" b="b"/>
            <a:pathLst>
              <a:path w="46990" h="685800">
                <a:moveTo>
                  <a:pt x="0" y="685800"/>
                </a:moveTo>
                <a:lnTo>
                  <a:pt x="46989" y="685800"/>
                </a:lnTo>
                <a:lnTo>
                  <a:pt x="4698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62419" y="4064000"/>
            <a:ext cx="1323340" cy="685800"/>
          </a:xfrm>
          <a:custGeom>
            <a:avLst/>
            <a:gdLst/>
            <a:ahLst/>
            <a:cxnLst/>
            <a:rect l="l" t="t" r="r" b="b"/>
            <a:pathLst>
              <a:path w="1323340" h="685800">
                <a:moveTo>
                  <a:pt x="66167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323339" y="0"/>
                </a:lnTo>
                <a:lnTo>
                  <a:pt x="1323339" y="685800"/>
                </a:lnTo>
                <a:lnTo>
                  <a:pt x="66167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4409" y="4065270"/>
            <a:ext cx="1323340" cy="685800"/>
          </a:xfrm>
          <a:custGeom>
            <a:avLst/>
            <a:gdLst/>
            <a:ahLst/>
            <a:cxnLst/>
            <a:rect l="l" t="t" r="r" b="b"/>
            <a:pathLst>
              <a:path w="1323339" h="685800">
                <a:moveTo>
                  <a:pt x="66166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323339" y="0"/>
                </a:lnTo>
                <a:lnTo>
                  <a:pt x="1323339" y="685799"/>
                </a:lnTo>
                <a:lnTo>
                  <a:pt x="661669" y="68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290" y="2719070"/>
            <a:ext cx="670560" cy="685800"/>
          </a:xfrm>
          <a:custGeom>
            <a:avLst/>
            <a:gdLst/>
            <a:ahLst/>
            <a:cxnLst/>
            <a:rect l="l" t="t" r="r" b="b"/>
            <a:pathLst>
              <a:path w="670560" h="685800">
                <a:moveTo>
                  <a:pt x="0" y="685800"/>
                </a:moveTo>
                <a:lnTo>
                  <a:pt x="670560" y="685800"/>
                </a:lnTo>
                <a:lnTo>
                  <a:pt x="67056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6240" y="2719070"/>
            <a:ext cx="1324610" cy="685800"/>
          </a:xfrm>
          <a:custGeom>
            <a:avLst/>
            <a:gdLst/>
            <a:ahLst/>
            <a:cxnLst/>
            <a:rect l="l" t="t" r="r" b="b"/>
            <a:pathLst>
              <a:path w="1324610" h="685800">
                <a:moveTo>
                  <a:pt x="66293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324610" y="0"/>
                </a:lnTo>
                <a:lnTo>
                  <a:pt x="1324610" y="685800"/>
                </a:lnTo>
                <a:lnTo>
                  <a:pt x="66293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2350" y="4067809"/>
            <a:ext cx="566420" cy="685800"/>
          </a:xfrm>
          <a:custGeom>
            <a:avLst/>
            <a:gdLst/>
            <a:ahLst/>
            <a:cxnLst/>
            <a:rect l="l" t="t" r="r" b="b"/>
            <a:pathLst>
              <a:path w="566420" h="685800">
                <a:moveTo>
                  <a:pt x="0" y="685800"/>
                </a:moveTo>
                <a:lnTo>
                  <a:pt x="566420" y="685800"/>
                </a:lnTo>
                <a:lnTo>
                  <a:pt x="56642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9329" y="4067809"/>
            <a:ext cx="10160" cy="685800"/>
          </a:xfrm>
          <a:custGeom>
            <a:avLst/>
            <a:gdLst/>
            <a:ahLst/>
            <a:cxnLst/>
            <a:rect l="l" t="t" r="r" b="b"/>
            <a:pathLst>
              <a:path w="10160" h="685800">
                <a:moveTo>
                  <a:pt x="0" y="685800"/>
                </a:moveTo>
                <a:lnTo>
                  <a:pt x="10160" y="685800"/>
                </a:lnTo>
                <a:lnTo>
                  <a:pt x="1016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9329" y="4067809"/>
            <a:ext cx="3139440" cy="685800"/>
          </a:xfrm>
          <a:custGeom>
            <a:avLst/>
            <a:gdLst/>
            <a:ahLst/>
            <a:cxnLst/>
            <a:rect l="l" t="t" r="r" b="b"/>
            <a:pathLst>
              <a:path w="3139440" h="685800">
                <a:moveTo>
                  <a:pt x="1569720" y="685800"/>
                </a:moveTo>
                <a:lnTo>
                  <a:pt x="0" y="685800"/>
                </a:lnTo>
                <a:lnTo>
                  <a:pt x="0" y="0"/>
                </a:lnTo>
                <a:lnTo>
                  <a:pt x="3139440" y="0"/>
                </a:lnTo>
                <a:lnTo>
                  <a:pt x="3139440" y="685800"/>
                </a:lnTo>
                <a:lnTo>
                  <a:pt x="156972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9490" y="4067809"/>
            <a:ext cx="2562860" cy="685800"/>
          </a:xfrm>
          <a:custGeom>
            <a:avLst/>
            <a:gdLst/>
            <a:ahLst/>
            <a:cxnLst/>
            <a:rect l="l" t="t" r="r" b="b"/>
            <a:pathLst>
              <a:path w="2562859" h="685800">
                <a:moveTo>
                  <a:pt x="2562860" y="0"/>
                </a:moveTo>
                <a:lnTo>
                  <a:pt x="0" y="0"/>
                </a:lnTo>
                <a:lnTo>
                  <a:pt x="0" y="685800"/>
                </a:lnTo>
                <a:lnTo>
                  <a:pt x="2562860" y="685800"/>
                </a:lnTo>
                <a:lnTo>
                  <a:pt x="256286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9490" y="4067809"/>
            <a:ext cx="2562860" cy="685800"/>
          </a:xfrm>
          <a:custGeom>
            <a:avLst/>
            <a:gdLst/>
            <a:ahLst/>
            <a:cxnLst/>
            <a:rect l="l" t="t" r="r" b="b"/>
            <a:pathLst>
              <a:path w="2562859" h="685800">
                <a:moveTo>
                  <a:pt x="128143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62860" y="0"/>
                </a:lnTo>
                <a:lnTo>
                  <a:pt x="2562860" y="685800"/>
                </a:lnTo>
                <a:lnTo>
                  <a:pt x="128143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94130" y="763270"/>
            <a:ext cx="649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B-tree</a:t>
            </a:r>
            <a:r>
              <a:rPr spc="-8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68069" y="1786890"/>
            <a:ext cx="7537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Adding </a:t>
            </a:r>
            <a:r>
              <a:rPr sz="2400" dirty="0">
                <a:latin typeface="Times New Roman"/>
                <a:cs typeface="Times New Roman"/>
              </a:rPr>
              <a:t>17 to the right leaf node </a:t>
            </a:r>
            <a:r>
              <a:rPr sz="2400" spc="-5" dirty="0">
                <a:latin typeface="Times New Roman"/>
                <a:cs typeface="Times New Roman"/>
              </a:rPr>
              <a:t>would </a:t>
            </a:r>
            <a:r>
              <a:rPr sz="2400" dirty="0">
                <a:latin typeface="Times New Roman"/>
                <a:cs typeface="Times New Roman"/>
              </a:rPr>
              <a:t>over-fill it, so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take  the </a:t>
            </a:r>
            <a:r>
              <a:rPr sz="2400" spc="-5" dirty="0">
                <a:latin typeface="Times New Roman"/>
                <a:cs typeface="Times New Roman"/>
              </a:rPr>
              <a:t>middle </a:t>
            </a:r>
            <a:r>
              <a:rPr sz="2400" spc="5" dirty="0">
                <a:latin typeface="Times New Roman"/>
                <a:cs typeface="Times New Roman"/>
              </a:rPr>
              <a:t>key, </a:t>
            </a:r>
            <a:r>
              <a:rPr sz="2400" spc="-5" dirty="0">
                <a:latin typeface="Times New Roman"/>
                <a:cs typeface="Times New Roman"/>
              </a:rPr>
              <a:t>promote </a:t>
            </a:r>
            <a:r>
              <a:rPr sz="2400" dirty="0">
                <a:latin typeface="Times New Roman"/>
                <a:cs typeface="Times New Roman"/>
              </a:rPr>
              <a:t>it (to the root) and split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6689" y="401320"/>
            <a:ext cx="433070" cy="6456680"/>
          </a:xfrm>
          <a:custGeom>
            <a:avLst/>
            <a:gdLst/>
            <a:ahLst/>
            <a:cxnLst/>
            <a:rect l="l" t="t" r="r" b="b"/>
            <a:pathLst>
              <a:path w="433070" h="6456680">
                <a:moveTo>
                  <a:pt x="0" y="6456680"/>
                </a:moveTo>
                <a:lnTo>
                  <a:pt x="0" y="0"/>
                </a:lnTo>
                <a:lnTo>
                  <a:pt x="433069" y="0"/>
                </a:lnTo>
                <a:lnTo>
                  <a:pt x="433069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759" y="3950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" y="401320"/>
            <a:ext cx="431800" cy="6456680"/>
          </a:xfrm>
          <a:custGeom>
            <a:avLst/>
            <a:gdLst/>
            <a:ahLst/>
            <a:cxnLst/>
            <a:rect l="l" t="t" r="r" b="b"/>
            <a:pathLst>
              <a:path w="431800" h="6456680">
                <a:moveTo>
                  <a:pt x="0" y="6456680"/>
                </a:moveTo>
                <a:lnTo>
                  <a:pt x="0" y="0"/>
                </a:lnTo>
                <a:lnTo>
                  <a:pt x="431800" y="0"/>
                </a:lnTo>
                <a:lnTo>
                  <a:pt x="431800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300" y="3950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9400" y="449579"/>
            <a:ext cx="309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400" y="2644140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400" y="3192779"/>
            <a:ext cx="30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400" y="4290059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400" y="4838700"/>
            <a:ext cx="30924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920"/>
              </a:spcBef>
            </a:pPr>
            <a:r>
              <a:rPr sz="2000" b="1" spc="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8389" y="4083050"/>
            <a:ext cx="1950720" cy="685800"/>
          </a:xfrm>
          <a:custGeom>
            <a:avLst/>
            <a:gdLst/>
            <a:ahLst/>
            <a:cxnLst/>
            <a:rect l="l" t="t" r="r" b="b"/>
            <a:pathLst>
              <a:path w="1950720" h="685800">
                <a:moveTo>
                  <a:pt x="1950720" y="0"/>
                </a:moveTo>
                <a:lnTo>
                  <a:pt x="0" y="0"/>
                </a:lnTo>
                <a:lnTo>
                  <a:pt x="0" y="685800"/>
                </a:lnTo>
                <a:lnTo>
                  <a:pt x="1950720" y="685800"/>
                </a:lnTo>
                <a:lnTo>
                  <a:pt x="195072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58389" y="4083050"/>
            <a:ext cx="1950720" cy="685800"/>
          </a:xfrm>
          <a:custGeom>
            <a:avLst/>
            <a:gdLst/>
            <a:ahLst/>
            <a:cxnLst/>
            <a:rect l="l" t="t" r="r" b="b"/>
            <a:pathLst>
              <a:path w="1950720" h="685800">
                <a:moveTo>
                  <a:pt x="97536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950720" y="0"/>
                </a:lnTo>
                <a:lnTo>
                  <a:pt x="1950720" y="685800"/>
                </a:lnTo>
                <a:lnTo>
                  <a:pt x="97536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6240" y="2717800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654050" y="0"/>
                </a:moveTo>
                <a:lnTo>
                  <a:pt x="0" y="0"/>
                </a:lnTo>
                <a:lnTo>
                  <a:pt x="0" y="685800"/>
                </a:lnTo>
                <a:lnTo>
                  <a:pt x="654050" y="685800"/>
                </a:lnTo>
                <a:lnTo>
                  <a:pt x="6540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6240" y="2717800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32766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54050" y="0"/>
                </a:lnTo>
                <a:lnTo>
                  <a:pt x="654050" y="685800"/>
                </a:lnTo>
                <a:lnTo>
                  <a:pt x="32766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02200" y="416052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3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3390" y="278892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30"/>
              </a:spcBef>
            </a:pPr>
            <a:r>
              <a:rPr sz="2800" i="1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53179" y="4248814"/>
            <a:ext cx="214629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1430" dirty="0">
                <a:latin typeface="Arial"/>
                <a:cs typeface="Arial"/>
              </a:rPr>
              <a:t>2</a:t>
            </a:r>
            <a:r>
              <a:rPr sz="4200" i="1" baseline="-2976" dirty="0">
                <a:solidFill>
                  <a:srgbClr val="BFBFBF"/>
                </a:solidFill>
                <a:latin typeface="Arial"/>
                <a:cs typeface="Arial"/>
              </a:rPr>
              <a:t>2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46800" y="41465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15379" y="4233574"/>
            <a:ext cx="41211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5" dirty="0">
                <a:latin typeface="Arial"/>
                <a:cs typeface="Arial"/>
              </a:rPr>
              <a:t>2</a:t>
            </a:r>
            <a:r>
              <a:rPr sz="2800" i="1" spc="-2985" dirty="0">
                <a:latin typeface="Arial"/>
                <a:cs typeface="Arial"/>
              </a:rPr>
              <a:t>5</a:t>
            </a:r>
            <a:r>
              <a:rPr sz="4200" i="1" spc="-7" baseline="-2976" dirty="0">
                <a:solidFill>
                  <a:srgbClr val="BFBFBF"/>
                </a:solidFill>
                <a:latin typeface="Arial"/>
                <a:cs typeface="Arial"/>
              </a:rPr>
              <a:t>25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41090" y="3383279"/>
            <a:ext cx="579120" cy="699770"/>
          </a:xfrm>
          <a:custGeom>
            <a:avLst/>
            <a:gdLst/>
            <a:ahLst/>
            <a:cxnLst/>
            <a:rect l="l" t="t" r="r" b="b"/>
            <a:pathLst>
              <a:path w="579120" h="699770">
                <a:moveTo>
                  <a:pt x="579120" y="0"/>
                </a:moveTo>
                <a:lnTo>
                  <a:pt x="0" y="69977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6800" y="3413759"/>
            <a:ext cx="594360" cy="655320"/>
          </a:xfrm>
          <a:custGeom>
            <a:avLst/>
            <a:gdLst/>
            <a:ahLst/>
            <a:cxnLst/>
            <a:rect l="l" t="t" r="r" b="b"/>
            <a:pathLst>
              <a:path w="594360" h="655320">
                <a:moveTo>
                  <a:pt x="0" y="0"/>
                </a:moveTo>
                <a:lnTo>
                  <a:pt x="594360" y="65531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84904" y="4159250"/>
            <a:ext cx="533400" cy="533400"/>
          </a:xfrm>
          <a:prstGeom prst="rect">
            <a:avLst/>
          </a:prstGeom>
          <a:solidFill>
            <a:srgbClr val="FFFFFF"/>
          </a:solidFill>
          <a:ln w="13849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09"/>
              </a:spcBef>
            </a:pPr>
            <a:r>
              <a:rPr sz="2800" i="1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5070" y="4157979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0700" y="41592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76719" y="41465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28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10529" y="416052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30"/>
              </a:spcBef>
            </a:pPr>
            <a:r>
              <a:rPr sz="2800" i="1" spc="-5" dirty="0">
                <a:latin typeface="Arial"/>
                <a:cs typeface="Arial"/>
              </a:rPr>
              <a:t>14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73619" y="4147820"/>
            <a:ext cx="533400" cy="7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3619" y="4222750"/>
            <a:ext cx="5334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3619" y="4298950"/>
            <a:ext cx="5334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3619" y="4375150"/>
            <a:ext cx="5334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73619" y="4451350"/>
            <a:ext cx="5334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73619" y="4527550"/>
            <a:ext cx="5334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73619" y="4603750"/>
            <a:ext cx="5334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73619" y="41465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79910" y="4187190"/>
            <a:ext cx="537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Arial"/>
                <a:cs typeface="Arial"/>
              </a:rPr>
              <a:t>28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46800" y="4149090"/>
            <a:ext cx="533400" cy="534670"/>
          </a:xfrm>
          <a:custGeom>
            <a:avLst/>
            <a:gdLst/>
            <a:ahLst/>
            <a:cxnLst/>
            <a:rect l="l" t="t" r="r" b="b"/>
            <a:pathLst>
              <a:path w="533400" h="534670">
                <a:moveTo>
                  <a:pt x="266700" y="534670"/>
                </a:moveTo>
                <a:lnTo>
                  <a:pt x="0" y="534670"/>
                </a:lnTo>
                <a:lnTo>
                  <a:pt x="0" y="0"/>
                </a:lnTo>
                <a:lnTo>
                  <a:pt x="533400" y="0"/>
                </a:lnTo>
                <a:lnTo>
                  <a:pt x="533400" y="534670"/>
                </a:lnTo>
                <a:lnTo>
                  <a:pt x="266700" y="53467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153089" y="4155379"/>
            <a:ext cx="521334" cy="518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26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380"/>
              </a:spcBef>
            </a:pPr>
            <a:r>
              <a:rPr sz="2800" i="1" spc="-5" dirty="0">
                <a:latin typeface="Arial"/>
                <a:cs typeface="Arial"/>
              </a:rPr>
              <a:t>17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516879" y="3398520"/>
            <a:ext cx="1813560" cy="655320"/>
          </a:xfrm>
          <a:custGeom>
            <a:avLst/>
            <a:gdLst/>
            <a:ahLst/>
            <a:cxnLst/>
            <a:rect l="l" t="t" r="r" b="b"/>
            <a:pathLst>
              <a:path w="1813559" h="655320">
                <a:moveTo>
                  <a:pt x="0" y="0"/>
                </a:moveTo>
                <a:lnTo>
                  <a:pt x="1813560" y="65531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76859" y="650868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8540" y="4095750"/>
            <a:ext cx="1324610" cy="685800"/>
          </a:xfrm>
          <a:custGeom>
            <a:avLst/>
            <a:gdLst/>
            <a:ahLst/>
            <a:cxnLst/>
            <a:rect l="l" t="t" r="r" b="b"/>
            <a:pathLst>
              <a:path w="1324609" h="685800">
                <a:moveTo>
                  <a:pt x="66293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324610" y="0"/>
                </a:lnTo>
                <a:lnTo>
                  <a:pt x="1324610" y="685800"/>
                </a:lnTo>
                <a:lnTo>
                  <a:pt x="66293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4890" y="4084320"/>
            <a:ext cx="1950720" cy="11430"/>
          </a:xfrm>
          <a:custGeom>
            <a:avLst/>
            <a:gdLst/>
            <a:ahLst/>
            <a:cxnLst/>
            <a:rect l="l" t="t" r="r" b="b"/>
            <a:pathLst>
              <a:path w="1950720" h="11429">
                <a:moveTo>
                  <a:pt x="0" y="11429"/>
                </a:moveTo>
                <a:lnTo>
                  <a:pt x="1950719" y="11429"/>
                </a:lnTo>
                <a:lnTo>
                  <a:pt x="195071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4890" y="4084320"/>
            <a:ext cx="1950720" cy="685800"/>
          </a:xfrm>
          <a:custGeom>
            <a:avLst/>
            <a:gdLst/>
            <a:ahLst/>
            <a:cxnLst/>
            <a:rect l="l" t="t" r="r" b="b"/>
            <a:pathLst>
              <a:path w="1950720" h="685800">
                <a:moveTo>
                  <a:pt x="975360" y="685799"/>
                </a:moveTo>
                <a:lnTo>
                  <a:pt x="0" y="685799"/>
                </a:lnTo>
                <a:lnTo>
                  <a:pt x="0" y="0"/>
                </a:lnTo>
                <a:lnTo>
                  <a:pt x="1950719" y="0"/>
                </a:lnTo>
                <a:lnTo>
                  <a:pt x="1950719" y="685799"/>
                </a:lnTo>
                <a:lnTo>
                  <a:pt x="975360" y="68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2350" y="4095750"/>
            <a:ext cx="2589530" cy="685800"/>
          </a:xfrm>
          <a:custGeom>
            <a:avLst/>
            <a:gdLst/>
            <a:ahLst/>
            <a:cxnLst/>
            <a:rect l="l" t="t" r="r" b="b"/>
            <a:pathLst>
              <a:path w="2589529" h="685800">
                <a:moveTo>
                  <a:pt x="2589529" y="0"/>
                </a:moveTo>
                <a:lnTo>
                  <a:pt x="0" y="0"/>
                </a:lnTo>
                <a:lnTo>
                  <a:pt x="0" y="685800"/>
                </a:lnTo>
                <a:lnTo>
                  <a:pt x="2589529" y="685800"/>
                </a:lnTo>
                <a:lnTo>
                  <a:pt x="25895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2350" y="4095750"/>
            <a:ext cx="2589530" cy="685800"/>
          </a:xfrm>
          <a:custGeom>
            <a:avLst/>
            <a:gdLst/>
            <a:ahLst/>
            <a:cxnLst/>
            <a:rect l="l" t="t" r="r" b="b"/>
            <a:pathLst>
              <a:path w="2589529" h="685800">
                <a:moveTo>
                  <a:pt x="1294129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89529" y="0"/>
                </a:lnTo>
                <a:lnTo>
                  <a:pt x="2589529" y="685800"/>
                </a:lnTo>
                <a:lnTo>
                  <a:pt x="129412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8620" y="4098290"/>
            <a:ext cx="1323340" cy="685800"/>
          </a:xfrm>
          <a:custGeom>
            <a:avLst/>
            <a:gdLst/>
            <a:ahLst/>
            <a:cxnLst/>
            <a:rect l="l" t="t" r="r" b="b"/>
            <a:pathLst>
              <a:path w="1323339" h="685800">
                <a:moveTo>
                  <a:pt x="66166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323339" y="0"/>
                </a:lnTo>
                <a:lnTo>
                  <a:pt x="1323339" y="685800"/>
                </a:lnTo>
                <a:lnTo>
                  <a:pt x="66166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6670" y="4095750"/>
            <a:ext cx="1874520" cy="685800"/>
          </a:xfrm>
          <a:custGeom>
            <a:avLst/>
            <a:gdLst/>
            <a:ahLst/>
            <a:cxnLst/>
            <a:rect l="l" t="t" r="r" b="b"/>
            <a:pathLst>
              <a:path w="1874520" h="685800">
                <a:moveTo>
                  <a:pt x="1874519" y="0"/>
                </a:moveTo>
                <a:lnTo>
                  <a:pt x="0" y="0"/>
                </a:lnTo>
                <a:lnTo>
                  <a:pt x="0" y="685800"/>
                </a:lnTo>
                <a:lnTo>
                  <a:pt x="1874519" y="685800"/>
                </a:lnTo>
                <a:lnTo>
                  <a:pt x="187451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6670" y="4095750"/>
            <a:ext cx="1874520" cy="685800"/>
          </a:xfrm>
          <a:custGeom>
            <a:avLst/>
            <a:gdLst/>
            <a:ahLst/>
            <a:cxnLst/>
            <a:rect l="l" t="t" r="r" b="b"/>
            <a:pathLst>
              <a:path w="1874520" h="685800">
                <a:moveTo>
                  <a:pt x="93725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874519" y="0"/>
                </a:lnTo>
                <a:lnTo>
                  <a:pt x="1874519" y="685800"/>
                </a:lnTo>
                <a:lnTo>
                  <a:pt x="93725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3619" y="4094479"/>
            <a:ext cx="647700" cy="685800"/>
          </a:xfrm>
          <a:custGeom>
            <a:avLst/>
            <a:gdLst/>
            <a:ahLst/>
            <a:cxnLst/>
            <a:rect l="l" t="t" r="r" b="b"/>
            <a:pathLst>
              <a:path w="647700" h="685800">
                <a:moveTo>
                  <a:pt x="0" y="685800"/>
                </a:moveTo>
                <a:lnTo>
                  <a:pt x="647700" y="685800"/>
                </a:lnTo>
                <a:lnTo>
                  <a:pt x="6477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3619" y="4094479"/>
            <a:ext cx="2589530" cy="685800"/>
          </a:xfrm>
          <a:custGeom>
            <a:avLst/>
            <a:gdLst/>
            <a:ahLst/>
            <a:cxnLst/>
            <a:rect l="l" t="t" r="r" b="b"/>
            <a:pathLst>
              <a:path w="2589529" h="685800">
                <a:moveTo>
                  <a:pt x="12954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89530" y="0"/>
                </a:lnTo>
                <a:lnTo>
                  <a:pt x="2589530" y="685800"/>
                </a:lnTo>
                <a:lnTo>
                  <a:pt x="12954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94130" y="763270"/>
            <a:ext cx="649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B-tree</a:t>
            </a:r>
            <a:r>
              <a:rPr spc="-8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8200" y="1596390"/>
            <a:ext cx="4883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7, 52, 16, </a:t>
            </a:r>
            <a:r>
              <a:rPr sz="2400" dirty="0">
                <a:latin typeface="Times New Roman"/>
                <a:cs typeface="Times New Roman"/>
              </a:rPr>
              <a:t>48 </a:t>
            </a:r>
            <a:r>
              <a:rPr sz="2400" spc="-5" dirty="0">
                <a:latin typeface="Times New Roman"/>
                <a:cs typeface="Times New Roman"/>
              </a:rPr>
              <a:t>get added </a:t>
            </a:r>
            <a:r>
              <a:rPr sz="2400" dirty="0">
                <a:latin typeface="Times New Roman"/>
                <a:cs typeface="Times New Roman"/>
              </a:rPr>
              <a:t>to the leaf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500" y="401320"/>
            <a:ext cx="431800" cy="6456680"/>
          </a:xfrm>
          <a:custGeom>
            <a:avLst/>
            <a:gdLst/>
            <a:ahLst/>
            <a:cxnLst/>
            <a:rect l="l" t="t" r="r" b="b"/>
            <a:pathLst>
              <a:path w="431800" h="6456680">
                <a:moveTo>
                  <a:pt x="0" y="6456680"/>
                </a:moveTo>
                <a:lnTo>
                  <a:pt x="0" y="0"/>
                </a:lnTo>
                <a:lnTo>
                  <a:pt x="431800" y="0"/>
                </a:lnTo>
                <a:lnTo>
                  <a:pt x="431800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9400" y="449579"/>
            <a:ext cx="309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400" y="2644140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400" y="3192779"/>
            <a:ext cx="30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400" y="4290059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400" y="4838700"/>
            <a:ext cx="30924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920"/>
              </a:spcBef>
            </a:pPr>
            <a:r>
              <a:rPr sz="2000" b="1" spc="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60290" y="2719070"/>
            <a:ext cx="670560" cy="685800"/>
          </a:xfrm>
          <a:custGeom>
            <a:avLst/>
            <a:gdLst/>
            <a:ahLst/>
            <a:cxnLst/>
            <a:rect l="l" t="t" r="r" b="b"/>
            <a:pathLst>
              <a:path w="670560" h="685800">
                <a:moveTo>
                  <a:pt x="0" y="685800"/>
                </a:moveTo>
                <a:lnTo>
                  <a:pt x="670560" y="685800"/>
                </a:lnTo>
                <a:lnTo>
                  <a:pt x="67056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6240" y="2719070"/>
            <a:ext cx="1324610" cy="685800"/>
          </a:xfrm>
          <a:custGeom>
            <a:avLst/>
            <a:gdLst/>
            <a:ahLst/>
            <a:cxnLst/>
            <a:rect l="l" t="t" r="r" b="b"/>
            <a:pathLst>
              <a:path w="1324610" h="685800">
                <a:moveTo>
                  <a:pt x="66293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324610" y="0"/>
                </a:lnTo>
                <a:lnTo>
                  <a:pt x="1324610" y="685800"/>
                </a:lnTo>
                <a:lnTo>
                  <a:pt x="66293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1320" y="4097020"/>
            <a:ext cx="1951989" cy="685800"/>
          </a:xfrm>
          <a:custGeom>
            <a:avLst/>
            <a:gdLst/>
            <a:ahLst/>
            <a:cxnLst/>
            <a:rect l="l" t="t" r="r" b="b"/>
            <a:pathLst>
              <a:path w="1951989" h="685800">
                <a:moveTo>
                  <a:pt x="1951990" y="0"/>
                </a:moveTo>
                <a:lnTo>
                  <a:pt x="0" y="0"/>
                </a:lnTo>
                <a:lnTo>
                  <a:pt x="0" y="685799"/>
                </a:lnTo>
                <a:lnTo>
                  <a:pt x="1951990" y="685799"/>
                </a:lnTo>
                <a:lnTo>
                  <a:pt x="195199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1320" y="4097020"/>
            <a:ext cx="1951989" cy="685800"/>
          </a:xfrm>
          <a:custGeom>
            <a:avLst/>
            <a:gdLst/>
            <a:ahLst/>
            <a:cxnLst/>
            <a:rect l="l" t="t" r="r" b="b"/>
            <a:pathLst>
              <a:path w="1951989" h="685800">
                <a:moveTo>
                  <a:pt x="975360" y="685799"/>
                </a:moveTo>
                <a:lnTo>
                  <a:pt x="0" y="685799"/>
                </a:lnTo>
                <a:lnTo>
                  <a:pt x="0" y="0"/>
                </a:lnTo>
                <a:lnTo>
                  <a:pt x="1951990" y="0"/>
                </a:lnTo>
                <a:lnTo>
                  <a:pt x="1951990" y="685799"/>
                </a:lnTo>
                <a:lnTo>
                  <a:pt x="975360" y="68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6240" y="2717800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654050" y="0"/>
                </a:moveTo>
                <a:lnTo>
                  <a:pt x="0" y="0"/>
                </a:lnTo>
                <a:lnTo>
                  <a:pt x="0" y="685800"/>
                </a:lnTo>
                <a:lnTo>
                  <a:pt x="654050" y="685800"/>
                </a:lnTo>
                <a:lnTo>
                  <a:pt x="6540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6240" y="2717800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32766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54050" y="0"/>
                </a:lnTo>
                <a:lnTo>
                  <a:pt x="654050" y="685800"/>
                </a:lnTo>
                <a:lnTo>
                  <a:pt x="32766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97679" y="419354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3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63390" y="278892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30"/>
              </a:spcBef>
            </a:pPr>
            <a:r>
              <a:rPr sz="2800" i="1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9500" y="4161790"/>
            <a:ext cx="533400" cy="53467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30"/>
              </a:spcBef>
            </a:pPr>
            <a:r>
              <a:rPr sz="2800" i="1" spc="-5" dirty="0">
                <a:latin typeface="Arial"/>
                <a:cs typeface="Arial"/>
              </a:rPr>
              <a:t>25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35250" y="3383279"/>
            <a:ext cx="1584960" cy="716280"/>
          </a:xfrm>
          <a:custGeom>
            <a:avLst/>
            <a:gdLst/>
            <a:ahLst/>
            <a:cxnLst/>
            <a:rect l="l" t="t" r="r" b="b"/>
            <a:pathLst>
              <a:path w="1584960" h="716279">
                <a:moveTo>
                  <a:pt x="1584960" y="0"/>
                </a:moveTo>
                <a:lnTo>
                  <a:pt x="0" y="7162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1559" y="3413759"/>
            <a:ext cx="1270" cy="670560"/>
          </a:xfrm>
          <a:custGeom>
            <a:avLst/>
            <a:gdLst/>
            <a:ahLst/>
            <a:cxnLst/>
            <a:rect l="l" t="t" r="r" b="b"/>
            <a:pathLst>
              <a:path w="1270" h="670560">
                <a:moveTo>
                  <a:pt x="1269" y="0"/>
                </a:moveTo>
                <a:lnTo>
                  <a:pt x="0" y="67055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8470" y="4170679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66110" y="4257704"/>
            <a:ext cx="214629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1430" dirty="0">
                <a:latin typeface="Arial"/>
                <a:cs typeface="Arial"/>
              </a:rPr>
              <a:t>6</a:t>
            </a:r>
            <a:r>
              <a:rPr sz="4200" i="1" baseline="-2976" dirty="0">
                <a:solidFill>
                  <a:srgbClr val="BFBFBF"/>
                </a:solidFill>
                <a:latin typeface="Arial"/>
                <a:cs typeface="Arial"/>
              </a:rPr>
              <a:t>6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78000" y="41719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73629" y="4173220"/>
            <a:ext cx="53213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30"/>
              </a:spcBef>
            </a:pPr>
            <a:r>
              <a:rPr sz="2800" i="1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8469" y="4161790"/>
            <a:ext cx="533400" cy="53467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30"/>
              </a:spcBef>
            </a:pPr>
            <a:r>
              <a:rPr sz="2800" i="1" spc="-5" dirty="0">
                <a:latin typeface="Arial"/>
                <a:cs typeface="Arial"/>
              </a:rPr>
              <a:t>28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71033" y="4281834"/>
            <a:ext cx="214629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11090" y="2794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16879" y="3398520"/>
            <a:ext cx="1250950" cy="702310"/>
          </a:xfrm>
          <a:custGeom>
            <a:avLst/>
            <a:gdLst/>
            <a:ahLst/>
            <a:cxnLst/>
            <a:rect l="l" t="t" r="r" b="b"/>
            <a:pathLst>
              <a:path w="1250950" h="702310">
                <a:moveTo>
                  <a:pt x="0" y="0"/>
                </a:moveTo>
                <a:lnTo>
                  <a:pt x="1250950" y="70230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70529" y="4160520"/>
            <a:ext cx="532130" cy="533400"/>
          </a:xfrm>
          <a:custGeom>
            <a:avLst/>
            <a:gdLst/>
            <a:ahLst/>
            <a:cxnLst/>
            <a:rect l="l" t="t" r="r" b="b"/>
            <a:pathLst>
              <a:path w="532129" h="533400">
                <a:moveTo>
                  <a:pt x="266700" y="533399"/>
                </a:moveTo>
                <a:lnTo>
                  <a:pt x="0" y="533399"/>
                </a:lnTo>
                <a:lnTo>
                  <a:pt x="0" y="0"/>
                </a:lnTo>
                <a:lnTo>
                  <a:pt x="532130" y="0"/>
                </a:lnTo>
                <a:lnTo>
                  <a:pt x="532130" y="533399"/>
                </a:lnTo>
                <a:lnTo>
                  <a:pt x="266700" y="5333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76819" y="4171889"/>
            <a:ext cx="534670" cy="5162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1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340"/>
              </a:spcBef>
            </a:pPr>
            <a:r>
              <a:rPr sz="2800" i="1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18069" y="4164329"/>
            <a:ext cx="533400" cy="532130"/>
          </a:xfrm>
          <a:custGeom>
            <a:avLst/>
            <a:gdLst/>
            <a:ahLst/>
            <a:cxnLst/>
            <a:rect l="l" t="t" r="r" b="b"/>
            <a:pathLst>
              <a:path w="533400" h="532129">
                <a:moveTo>
                  <a:pt x="266700" y="532130"/>
                </a:moveTo>
                <a:lnTo>
                  <a:pt x="0" y="532130"/>
                </a:lnTo>
                <a:lnTo>
                  <a:pt x="0" y="0"/>
                </a:lnTo>
                <a:lnTo>
                  <a:pt x="533400" y="0"/>
                </a:lnTo>
                <a:lnTo>
                  <a:pt x="533400" y="532130"/>
                </a:lnTo>
                <a:lnTo>
                  <a:pt x="266700" y="5321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86650" y="4251354"/>
            <a:ext cx="41211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5" dirty="0">
                <a:latin typeface="Arial"/>
                <a:cs typeface="Arial"/>
              </a:rPr>
              <a:t>5</a:t>
            </a:r>
            <a:r>
              <a:rPr sz="2800" i="1" spc="-2985" dirty="0">
                <a:latin typeface="Arial"/>
                <a:cs typeface="Arial"/>
              </a:rPr>
              <a:t>2</a:t>
            </a:r>
            <a:r>
              <a:rPr sz="4200" i="1" spc="-7" baseline="-2976" dirty="0">
                <a:solidFill>
                  <a:srgbClr val="BFBFBF"/>
                </a:solidFill>
                <a:latin typeface="Arial"/>
                <a:cs typeface="Arial"/>
              </a:rPr>
              <a:t>52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88890" y="419354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0"/>
                </a:moveTo>
                <a:lnTo>
                  <a:pt x="0" y="0"/>
                </a:ln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88890" y="4193540"/>
            <a:ext cx="533400" cy="5334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2800" i="1" spc="-150" dirty="0">
                <a:latin typeface="Arial"/>
                <a:cs typeface="Arial"/>
              </a:rPr>
              <a:t>116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21880" y="4161790"/>
            <a:ext cx="533400" cy="534670"/>
          </a:xfrm>
          <a:custGeom>
            <a:avLst/>
            <a:gdLst/>
            <a:ahLst/>
            <a:cxnLst/>
            <a:rect l="l" t="t" r="r" b="b"/>
            <a:pathLst>
              <a:path w="533400" h="534670">
                <a:moveTo>
                  <a:pt x="266700" y="534670"/>
                </a:moveTo>
                <a:lnTo>
                  <a:pt x="0" y="534670"/>
                </a:lnTo>
                <a:lnTo>
                  <a:pt x="0" y="0"/>
                </a:lnTo>
                <a:lnTo>
                  <a:pt x="533400" y="0"/>
                </a:lnTo>
                <a:lnTo>
                  <a:pt x="533400" y="534670"/>
                </a:lnTo>
                <a:lnTo>
                  <a:pt x="266700" y="53467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28169" y="4170619"/>
            <a:ext cx="517525" cy="5200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60"/>
              </a:spcBef>
            </a:pPr>
            <a:r>
              <a:rPr sz="2800" i="1" spc="-5" dirty="0">
                <a:latin typeface="Arial"/>
                <a:cs typeface="Arial"/>
              </a:rPr>
              <a:t>48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6859" y="650868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6590" y="4650740"/>
            <a:ext cx="563880" cy="8890"/>
          </a:xfrm>
          <a:custGeom>
            <a:avLst/>
            <a:gdLst/>
            <a:ahLst/>
            <a:cxnLst/>
            <a:rect l="l" t="t" r="r" b="b"/>
            <a:pathLst>
              <a:path w="563879" h="8889">
                <a:moveTo>
                  <a:pt x="0" y="8890"/>
                </a:moveTo>
                <a:lnTo>
                  <a:pt x="563879" y="8890"/>
                </a:lnTo>
                <a:lnTo>
                  <a:pt x="563879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90180" y="4650740"/>
            <a:ext cx="1050290" cy="580390"/>
          </a:xfrm>
          <a:custGeom>
            <a:avLst/>
            <a:gdLst/>
            <a:ahLst/>
            <a:cxnLst/>
            <a:rect l="l" t="t" r="r" b="b"/>
            <a:pathLst>
              <a:path w="1050290" h="580389">
                <a:moveTo>
                  <a:pt x="524510" y="580390"/>
                </a:moveTo>
                <a:lnTo>
                  <a:pt x="0" y="580390"/>
                </a:lnTo>
                <a:lnTo>
                  <a:pt x="0" y="0"/>
                </a:lnTo>
                <a:lnTo>
                  <a:pt x="1050290" y="0"/>
                </a:lnTo>
                <a:lnTo>
                  <a:pt x="1050290" y="580390"/>
                </a:lnTo>
                <a:lnTo>
                  <a:pt x="524510" y="58039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3950" y="4652009"/>
            <a:ext cx="1050290" cy="580390"/>
          </a:xfrm>
          <a:custGeom>
            <a:avLst/>
            <a:gdLst/>
            <a:ahLst/>
            <a:cxnLst/>
            <a:rect l="l" t="t" r="r" b="b"/>
            <a:pathLst>
              <a:path w="1050290" h="580389">
                <a:moveTo>
                  <a:pt x="525779" y="580389"/>
                </a:moveTo>
                <a:lnTo>
                  <a:pt x="0" y="580389"/>
                </a:lnTo>
                <a:lnTo>
                  <a:pt x="0" y="0"/>
                </a:lnTo>
                <a:lnTo>
                  <a:pt x="1050290" y="0"/>
                </a:lnTo>
                <a:lnTo>
                  <a:pt x="1050290" y="580389"/>
                </a:lnTo>
                <a:lnTo>
                  <a:pt x="525779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3538220"/>
            <a:ext cx="1051560" cy="580390"/>
          </a:xfrm>
          <a:custGeom>
            <a:avLst/>
            <a:gdLst/>
            <a:ahLst/>
            <a:cxnLst/>
            <a:rect l="l" t="t" r="r" b="b"/>
            <a:pathLst>
              <a:path w="1051560" h="580389">
                <a:moveTo>
                  <a:pt x="525779" y="580389"/>
                </a:moveTo>
                <a:lnTo>
                  <a:pt x="0" y="580389"/>
                </a:lnTo>
                <a:lnTo>
                  <a:pt x="0" y="0"/>
                </a:lnTo>
                <a:lnTo>
                  <a:pt x="1051560" y="0"/>
                </a:lnTo>
                <a:lnTo>
                  <a:pt x="1051560" y="580389"/>
                </a:lnTo>
                <a:lnTo>
                  <a:pt x="525779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3543300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1524000" y="0"/>
                </a:moveTo>
                <a:lnTo>
                  <a:pt x="0" y="0"/>
                </a:lnTo>
                <a:lnTo>
                  <a:pt x="0" y="579119"/>
                </a:lnTo>
                <a:lnTo>
                  <a:pt x="1524000" y="579119"/>
                </a:lnTo>
                <a:lnTo>
                  <a:pt x="1524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3543300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762000" y="579119"/>
                </a:moveTo>
                <a:lnTo>
                  <a:pt x="0" y="579119"/>
                </a:lnTo>
                <a:lnTo>
                  <a:pt x="0" y="0"/>
                </a:lnTo>
                <a:lnTo>
                  <a:pt x="1524000" y="0"/>
                </a:lnTo>
                <a:lnTo>
                  <a:pt x="1524000" y="579119"/>
                </a:lnTo>
                <a:lnTo>
                  <a:pt x="76200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3950" y="4655820"/>
            <a:ext cx="2072639" cy="579120"/>
          </a:xfrm>
          <a:custGeom>
            <a:avLst/>
            <a:gdLst/>
            <a:ahLst/>
            <a:cxnLst/>
            <a:rect l="l" t="t" r="r" b="b"/>
            <a:pathLst>
              <a:path w="2072640" h="579120">
                <a:moveTo>
                  <a:pt x="1036320" y="579119"/>
                </a:moveTo>
                <a:lnTo>
                  <a:pt x="0" y="579119"/>
                </a:lnTo>
                <a:lnTo>
                  <a:pt x="0" y="0"/>
                </a:lnTo>
                <a:lnTo>
                  <a:pt x="2072640" y="0"/>
                </a:lnTo>
                <a:lnTo>
                  <a:pt x="2072640" y="579119"/>
                </a:lnTo>
                <a:lnTo>
                  <a:pt x="103632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6490" y="4659629"/>
            <a:ext cx="2637790" cy="579120"/>
          </a:xfrm>
          <a:custGeom>
            <a:avLst/>
            <a:gdLst/>
            <a:ahLst/>
            <a:cxnLst/>
            <a:rect l="l" t="t" r="r" b="b"/>
            <a:pathLst>
              <a:path w="2637790" h="579120">
                <a:moveTo>
                  <a:pt x="2637790" y="0"/>
                </a:moveTo>
                <a:lnTo>
                  <a:pt x="0" y="0"/>
                </a:lnTo>
                <a:lnTo>
                  <a:pt x="0" y="579120"/>
                </a:lnTo>
                <a:lnTo>
                  <a:pt x="2637790" y="579120"/>
                </a:lnTo>
                <a:lnTo>
                  <a:pt x="263779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6490" y="4659629"/>
            <a:ext cx="2637790" cy="579120"/>
          </a:xfrm>
          <a:custGeom>
            <a:avLst/>
            <a:gdLst/>
            <a:ahLst/>
            <a:cxnLst/>
            <a:rect l="l" t="t" r="r" b="b"/>
            <a:pathLst>
              <a:path w="2637790" h="579120">
                <a:moveTo>
                  <a:pt x="1319530" y="579120"/>
                </a:moveTo>
                <a:lnTo>
                  <a:pt x="0" y="579120"/>
                </a:lnTo>
                <a:lnTo>
                  <a:pt x="0" y="0"/>
                </a:lnTo>
                <a:lnTo>
                  <a:pt x="2637790" y="0"/>
                </a:lnTo>
                <a:lnTo>
                  <a:pt x="2637790" y="579120"/>
                </a:lnTo>
                <a:lnTo>
                  <a:pt x="1319530" y="5791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94130" y="763270"/>
            <a:ext cx="649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B-tree</a:t>
            </a:r>
            <a:r>
              <a:rPr spc="-8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12" name="object 12"/>
          <p:cNvSpPr/>
          <p:nvPr/>
        </p:nvSpPr>
        <p:spPr>
          <a:xfrm>
            <a:off x="190500" y="401320"/>
            <a:ext cx="431800" cy="6456680"/>
          </a:xfrm>
          <a:custGeom>
            <a:avLst/>
            <a:gdLst/>
            <a:ahLst/>
            <a:cxnLst/>
            <a:rect l="l" t="t" r="r" b="b"/>
            <a:pathLst>
              <a:path w="431800" h="6456680">
                <a:moveTo>
                  <a:pt x="0" y="6456680"/>
                </a:moveTo>
                <a:lnTo>
                  <a:pt x="0" y="0"/>
                </a:lnTo>
                <a:lnTo>
                  <a:pt x="431800" y="0"/>
                </a:lnTo>
                <a:lnTo>
                  <a:pt x="431800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400" y="449579"/>
            <a:ext cx="309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400" y="1786890"/>
            <a:ext cx="654558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Adding </a:t>
            </a:r>
            <a:r>
              <a:rPr sz="2400" dirty="0">
                <a:latin typeface="Times New Roman"/>
                <a:cs typeface="Times New Roman"/>
              </a:rPr>
              <a:t>68 </a:t>
            </a:r>
            <a:r>
              <a:rPr sz="2400" spc="-5" dirty="0">
                <a:latin typeface="Times New Roman"/>
                <a:cs typeface="Times New Roman"/>
              </a:rPr>
              <a:t>causes us </a:t>
            </a:r>
            <a:r>
              <a:rPr sz="2400" dirty="0">
                <a:latin typeface="Times New Roman"/>
                <a:cs typeface="Times New Roman"/>
              </a:rPr>
              <a:t>to split the right </a:t>
            </a:r>
            <a:r>
              <a:rPr sz="2400" spc="-5" dirty="0">
                <a:latin typeface="Times New Roman"/>
                <a:cs typeface="Times New Roman"/>
              </a:rPr>
              <a:t>most leaf,  promoting </a:t>
            </a:r>
            <a:r>
              <a:rPr sz="2400" dirty="0">
                <a:latin typeface="Times New Roman"/>
                <a:cs typeface="Times New Roman"/>
              </a:rPr>
              <a:t>48 to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b="1" dirty="0">
                <a:latin typeface="Arial"/>
                <a:cs typeface="Arial"/>
              </a:rPr>
              <a:t>28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400" y="3192779"/>
            <a:ext cx="30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400" y="4290059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400" y="4838700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400" y="5387340"/>
            <a:ext cx="30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7020" y="36144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2479" y="36144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5189" y="4657090"/>
            <a:ext cx="2073910" cy="580390"/>
          </a:xfrm>
          <a:custGeom>
            <a:avLst/>
            <a:gdLst/>
            <a:ahLst/>
            <a:cxnLst/>
            <a:rect l="l" t="t" r="r" b="b"/>
            <a:pathLst>
              <a:path w="2073910" h="580389">
                <a:moveTo>
                  <a:pt x="2073910" y="0"/>
                </a:moveTo>
                <a:lnTo>
                  <a:pt x="0" y="0"/>
                </a:lnTo>
                <a:lnTo>
                  <a:pt x="0" y="580390"/>
                </a:lnTo>
                <a:lnTo>
                  <a:pt x="2073910" y="580390"/>
                </a:lnTo>
                <a:lnTo>
                  <a:pt x="207391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189" y="4657090"/>
            <a:ext cx="2073910" cy="580390"/>
          </a:xfrm>
          <a:custGeom>
            <a:avLst/>
            <a:gdLst/>
            <a:ahLst/>
            <a:cxnLst/>
            <a:rect l="l" t="t" r="r" b="b"/>
            <a:pathLst>
              <a:path w="2073910" h="580389">
                <a:moveTo>
                  <a:pt x="1037590" y="580390"/>
                </a:moveTo>
                <a:lnTo>
                  <a:pt x="0" y="580390"/>
                </a:lnTo>
                <a:lnTo>
                  <a:pt x="0" y="0"/>
                </a:lnTo>
                <a:lnTo>
                  <a:pt x="2073910" y="0"/>
                </a:lnTo>
                <a:lnTo>
                  <a:pt x="2073910" y="580390"/>
                </a:lnTo>
                <a:lnTo>
                  <a:pt x="1037590" y="58039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57450" y="471805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7550" y="47193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9389" y="472059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769" y="472312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79520" y="4685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1524000" y="0"/>
                </a:moveTo>
                <a:lnTo>
                  <a:pt x="0" y="0"/>
                </a:lnTo>
                <a:lnTo>
                  <a:pt x="0" y="579120"/>
                </a:lnTo>
                <a:lnTo>
                  <a:pt x="1524000" y="57912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9520" y="4685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762000" y="579120"/>
                </a:moveTo>
                <a:lnTo>
                  <a:pt x="0" y="579120"/>
                </a:lnTo>
                <a:lnTo>
                  <a:pt x="0" y="0"/>
                </a:lnTo>
                <a:lnTo>
                  <a:pt x="1524000" y="0"/>
                </a:lnTo>
                <a:lnTo>
                  <a:pt x="1524000" y="579120"/>
                </a:lnTo>
                <a:lnTo>
                  <a:pt x="762000" y="5791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31079" y="4743450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44670" y="47447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43020" y="474599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23200" y="471677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52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06309" y="4718050"/>
            <a:ext cx="41148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48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8150" y="47193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2529" y="472059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34210" y="4099559"/>
            <a:ext cx="2087880" cy="548640"/>
          </a:xfrm>
          <a:custGeom>
            <a:avLst/>
            <a:gdLst/>
            <a:ahLst/>
            <a:cxnLst/>
            <a:rect l="l" t="t" r="r" b="b"/>
            <a:pathLst>
              <a:path w="2087879" h="548639">
                <a:moveTo>
                  <a:pt x="2087879" y="0"/>
                </a:moveTo>
                <a:lnTo>
                  <a:pt x="0" y="5486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56759" y="4114800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1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90159" y="4130040"/>
            <a:ext cx="2179320" cy="518159"/>
          </a:xfrm>
          <a:custGeom>
            <a:avLst/>
            <a:gdLst/>
            <a:ahLst/>
            <a:cxnLst/>
            <a:rect l="l" t="t" r="r" b="b"/>
            <a:pathLst>
              <a:path w="2179320" h="518160">
                <a:moveTo>
                  <a:pt x="0" y="0"/>
                </a:moveTo>
                <a:lnTo>
                  <a:pt x="2179319" y="5181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41359" y="4721859"/>
            <a:ext cx="412750" cy="10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41359" y="4751070"/>
            <a:ext cx="41275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41359" y="4827270"/>
            <a:ext cx="41275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41359" y="4903470"/>
            <a:ext cx="41275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41359" y="4979670"/>
            <a:ext cx="41275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41359" y="5055870"/>
            <a:ext cx="412750" cy="106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341359" y="4720590"/>
            <a:ext cx="414020" cy="441959"/>
          </a:xfrm>
          <a:prstGeom prst="rect">
            <a:avLst/>
          </a:prstGeom>
          <a:solidFill>
            <a:srgbClr val="00CC99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68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90159" y="4114800"/>
            <a:ext cx="1645920" cy="549910"/>
          </a:xfrm>
          <a:custGeom>
            <a:avLst/>
            <a:gdLst/>
            <a:ahLst/>
            <a:cxnLst/>
            <a:rect l="l" t="t" r="r" b="b"/>
            <a:pathLst>
              <a:path w="1645920" h="549910">
                <a:moveTo>
                  <a:pt x="0" y="0"/>
                </a:moveTo>
                <a:lnTo>
                  <a:pt x="1645919" y="5499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62600" y="4114800"/>
            <a:ext cx="2727960" cy="533400"/>
          </a:xfrm>
          <a:custGeom>
            <a:avLst/>
            <a:gdLst/>
            <a:ahLst/>
            <a:cxnLst/>
            <a:rect l="l" t="t" r="r" b="b"/>
            <a:pathLst>
              <a:path w="2727959" h="533400">
                <a:moveTo>
                  <a:pt x="0" y="0"/>
                </a:moveTo>
                <a:lnTo>
                  <a:pt x="2727959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6859" y="650868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6950" y="2494279"/>
            <a:ext cx="560070" cy="579120"/>
          </a:xfrm>
          <a:custGeom>
            <a:avLst/>
            <a:gdLst/>
            <a:ahLst/>
            <a:cxnLst/>
            <a:rect l="l" t="t" r="r" b="b"/>
            <a:pathLst>
              <a:path w="560070" h="579119">
                <a:moveTo>
                  <a:pt x="0" y="579120"/>
                </a:moveTo>
                <a:lnTo>
                  <a:pt x="560070" y="579120"/>
                </a:lnTo>
                <a:lnTo>
                  <a:pt x="56007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6950" y="2494279"/>
            <a:ext cx="2072639" cy="579120"/>
          </a:xfrm>
          <a:custGeom>
            <a:avLst/>
            <a:gdLst/>
            <a:ahLst/>
            <a:cxnLst/>
            <a:rect l="l" t="t" r="r" b="b"/>
            <a:pathLst>
              <a:path w="2072639" h="579119">
                <a:moveTo>
                  <a:pt x="1036320" y="579120"/>
                </a:moveTo>
                <a:lnTo>
                  <a:pt x="0" y="579120"/>
                </a:lnTo>
                <a:lnTo>
                  <a:pt x="0" y="0"/>
                </a:lnTo>
                <a:lnTo>
                  <a:pt x="2072639" y="0"/>
                </a:lnTo>
                <a:lnTo>
                  <a:pt x="2072639" y="579120"/>
                </a:lnTo>
                <a:lnTo>
                  <a:pt x="1036320" y="5791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560" y="3755390"/>
            <a:ext cx="2073910" cy="580390"/>
          </a:xfrm>
          <a:custGeom>
            <a:avLst/>
            <a:gdLst/>
            <a:ahLst/>
            <a:cxnLst/>
            <a:rect l="l" t="t" r="r" b="b"/>
            <a:pathLst>
              <a:path w="2073910" h="580389">
                <a:moveTo>
                  <a:pt x="2073910" y="0"/>
                </a:moveTo>
                <a:lnTo>
                  <a:pt x="0" y="0"/>
                </a:lnTo>
                <a:lnTo>
                  <a:pt x="0" y="580390"/>
                </a:lnTo>
                <a:lnTo>
                  <a:pt x="2073910" y="580390"/>
                </a:lnTo>
                <a:lnTo>
                  <a:pt x="207391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4130" y="763270"/>
            <a:ext cx="649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B-tree</a:t>
            </a:r>
            <a:r>
              <a:rPr spc="-8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1869" y="1786890"/>
            <a:ext cx="543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Adding </a:t>
            </a: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causes </a:t>
            </a:r>
            <a:r>
              <a:rPr sz="2400" dirty="0">
                <a:latin typeface="Times New Roman"/>
                <a:cs typeface="Times New Roman"/>
              </a:rPr>
              <a:t>us to split the </a:t>
            </a:r>
            <a:r>
              <a:rPr sz="2400" spc="-5" dirty="0">
                <a:latin typeface="Times New Roman"/>
                <a:cs typeface="Times New Roman"/>
              </a:rPr>
              <a:t>left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leaf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" y="401320"/>
            <a:ext cx="431800" cy="6456680"/>
          </a:xfrm>
          <a:custGeom>
            <a:avLst/>
            <a:gdLst/>
            <a:ahLst/>
            <a:cxnLst/>
            <a:rect l="l" t="t" r="r" b="b"/>
            <a:pathLst>
              <a:path w="431800" h="6456680">
                <a:moveTo>
                  <a:pt x="0" y="6456680"/>
                </a:moveTo>
                <a:lnTo>
                  <a:pt x="0" y="0"/>
                </a:lnTo>
                <a:lnTo>
                  <a:pt x="431800" y="0"/>
                </a:lnTo>
                <a:lnTo>
                  <a:pt x="431800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9400" y="449579"/>
            <a:ext cx="309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400" y="2644140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400" y="3192779"/>
            <a:ext cx="30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400" y="4290059"/>
            <a:ext cx="309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000" b="1" spc="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920"/>
              </a:spcBef>
            </a:pPr>
            <a:r>
              <a:rPr sz="2000" b="1" spc="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7020" y="2490470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19">
                <a:moveTo>
                  <a:pt x="1524000" y="0"/>
                </a:moveTo>
                <a:lnTo>
                  <a:pt x="0" y="0"/>
                </a:lnTo>
                <a:lnTo>
                  <a:pt x="0" y="579119"/>
                </a:lnTo>
                <a:lnTo>
                  <a:pt x="1524000" y="579119"/>
                </a:lnTo>
                <a:lnTo>
                  <a:pt x="1524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7020" y="2490470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19">
                <a:moveTo>
                  <a:pt x="762000" y="579119"/>
                </a:moveTo>
                <a:lnTo>
                  <a:pt x="0" y="579119"/>
                </a:lnTo>
                <a:lnTo>
                  <a:pt x="0" y="0"/>
                </a:lnTo>
                <a:lnTo>
                  <a:pt x="1524000" y="0"/>
                </a:lnTo>
                <a:lnTo>
                  <a:pt x="1524000" y="579119"/>
                </a:lnTo>
                <a:lnTo>
                  <a:pt x="76200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48579" y="2548889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48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2170" y="255142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0520" y="255270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04820" y="3804920"/>
            <a:ext cx="411480" cy="1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4820" y="3832859"/>
            <a:ext cx="41148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4820" y="3910329"/>
            <a:ext cx="41148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04820" y="3986529"/>
            <a:ext cx="41148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4820" y="4062729"/>
            <a:ext cx="41148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4820" y="4138929"/>
            <a:ext cx="411480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04820" y="3803650"/>
            <a:ext cx="412750" cy="441959"/>
          </a:xfrm>
          <a:custGeom>
            <a:avLst/>
            <a:gdLst/>
            <a:ahLst/>
            <a:cxnLst/>
            <a:rect l="l" t="t" r="r" b="b"/>
            <a:pathLst>
              <a:path w="412750" h="441960">
                <a:moveTo>
                  <a:pt x="207010" y="441960"/>
                </a:moveTo>
                <a:lnTo>
                  <a:pt x="0" y="441960"/>
                </a:lnTo>
                <a:lnTo>
                  <a:pt x="0" y="0"/>
                </a:lnTo>
                <a:lnTo>
                  <a:pt x="412750" y="0"/>
                </a:lnTo>
                <a:lnTo>
                  <a:pt x="412750" y="441960"/>
                </a:lnTo>
                <a:lnTo>
                  <a:pt x="207010" y="44196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26739" y="3870622"/>
            <a:ext cx="1835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i="1" spc="-1225" dirty="0">
                <a:latin typeface="Arial"/>
                <a:cs typeface="Arial"/>
              </a:rPr>
              <a:t>7</a:t>
            </a:r>
            <a:r>
              <a:rPr sz="3600" i="1" baseline="-2314" dirty="0">
                <a:solidFill>
                  <a:srgbClr val="BFBFBF"/>
                </a:solidFill>
                <a:latin typeface="Arial"/>
                <a:cs typeface="Arial"/>
              </a:rPr>
              <a:t>7</a:t>
            </a:r>
            <a:endParaRPr sz="3600" baseline="-231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34920" y="3817620"/>
            <a:ext cx="412750" cy="441959"/>
          </a:xfrm>
          <a:custGeom>
            <a:avLst/>
            <a:gdLst/>
            <a:ahLst/>
            <a:cxnLst/>
            <a:rect l="l" t="t" r="r" b="b"/>
            <a:pathLst>
              <a:path w="412750" h="441960">
                <a:moveTo>
                  <a:pt x="412750" y="0"/>
                </a:moveTo>
                <a:lnTo>
                  <a:pt x="0" y="0"/>
                </a:lnTo>
                <a:lnTo>
                  <a:pt x="0" y="441959"/>
                </a:lnTo>
                <a:lnTo>
                  <a:pt x="412750" y="441959"/>
                </a:lnTo>
                <a:lnTo>
                  <a:pt x="412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4920" y="3817620"/>
            <a:ext cx="412750" cy="441959"/>
          </a:xfrm>
          <a:custGeom>
            <a:avLst/>
            <a:gdLst/>
            <a:ahLst/>
            <a:cxnLst/>
            <a:rect l="l" t="t" r="r" b="b"/>
            <a:pathLst>
              <a:path w="412750" h="441960">
                <a:moveTo>
                  <a:pt x="207010" y="441959"/>
                </a:moveTo>
                <a:lnTo>
                  <a:pt x="0" y="441959"/>
                </a:lnTo>
                <a:lnTo>
                  <a:pt x="0" y="0"/>
                </a:lnTo>
                <a:lnTo>
                  <a:pt x="412750" y="0"/>
                </a:lnTo>
                <a:lnTo>
                  <a:pt x="412750" y="441959"/>
                </a:lnTo>
                <a:lnTo>
                  <a:pt x="207010" y="44195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18029" y="3820159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205739" y="440689"/>
                </a:moveTo>
                <a:lnTo>
                  <a:pt x="0" y="440689"/>
                </a:lnTo>
                <a:lnTo>
                  <a:pt x="0" y="0"/>
                </a:lnTo>
                <a:lnTo>
                  <a:pt x="412750" y="0"/>
                </a:lnTo>
                <a:lnTo>
                  <a:pt x="412750" y="440689"/>
                </a:lnTo>
                <a:lnTo>
                  <a:pt x="205739" y="4406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39950" y="3885862"/>
            <a:ext cx="1835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i="1" spc="-1225" dirty="0">
                <a:latin typeface="Arial"/>
                <a:cs typeface="Arial"/>
              </a:rPr>
              <a:t>2</a:t>
            </a:r>
            <a:r>
              <a:rPr sz="3600" i="1" baseline="-2314" dirty="0">
                <a:solidFill>
                  <a:srgbClr val="BFBFBF"/>
                </a:solidFill>
                <a:latin typeface="Arial"/>
                <a:cs typeface="Arial"/>
              </a:rPr>
              <a:t>2</a:t>
            </a:r>
            <a:endParaRPr sz="3600" baseline="-2314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02410" y="3821429"/>
            <a:ext cx="411480" cy="440690"/>
          </a:xfrm>
          <a:custGeom>
            <a:avLst/>
            <a:gdLst/>
            <a:ahLst/>
            <a:cxnLst/>
            <a:rect l="l" t="t" r="r" b="b"/>
            <a:pathLst>
              <a:path w="411480" h="440689">
                <a:moveTo>
                  <a:pt x="411479" y="0"/>
                </a:moveTo>
                <a:lnTo>
                  <a:pt x="0" y="0"/>
                </a:lnTo>
                <a:lnTo>
                  <a:pt x="0" y="440690"/>
                </a:lnTo>
                <a:lnTo>
                  <a:pt x="411479" y="440690"/>
                </a:lnTo>
                <a:lnTo>
                  <a:pt x="411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2410" y="3821429"/>
            <a:ext cx="411480" cy="440690"/>
          </a:xfrm>
          <a:custGeom>
            <a:avLst/>
            <a:gdLst/>
            <a:ahLst/>
            <a:cxnLst/>
            <a:rect l="l" t="t" r="r" b="b"/>
            <a:pathLst>
              <a:path w="411480" h="440689">
                <a:moveTo>
                  <a:pt x="205740" y="440690"/>
                </a:moveTo>
                <a:lnTo>
                  <a:pt x="0" y="440690"/>
                </a:lnTo>
                <a:lnTo>
                  <a:pt x="0" y="0"/>
                </a:lnTo>
                <a:lnTo>
                  <a:pt x="411479" y="0"/>
                </a:lnTo>
                <a:lnTo>
                  <a:pt x="411479" y="440690"/>
                </a:lnTo>
                <a:lnTo>
                  <a:pt x="205740" y="44069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2229" y="3754120"/>
            <a:ext cx="1524000" cy="580390"/>
          </a:xfrm>
          <a:custGeom>
            <a:avLst/>
            <a:gdLst/>
            <a:ahLst/>
            <a:cxnLst/>
            <a:rect l="l" t="t" r="r" b="b"/>
            <a:pathLst>
              <a:path w="1524000" h="580389">
                <a:moveTo>
                  <a:pt x="1524000" y="0"/>
                </a:moveTo>
                <a:lnTo>
                  <a:pt x="0" y="0"/>
                </a:lnTo>
                <a:lnTo>
                  <a:pt x="0" y="580389"/>
                </a:lnTo>
                <a:lnTo>
                  <a:pt x="1524000" y="580389"/>
                </a:lnTo>
                <a:lnTo>
                  <a:pt x="1524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2229" y="3754120"/>
            <a:ext cx="1524000" cy="580390"/>
          </a:xfrm>
          <a:custGeom>
            <a:avLst/>
            <a:gdLst/>
            <a:ahLst/>
            <a:cxnLst/>
            <a:rect l="l" t="t" r="r" b="b"/>
            <a:pathLst>
              <a:path w="1524000" h="580389">
                <a:moveTo>
                  <a:pt x="762000" y="580389"/>
                </a:moveTo>
                <a:lnTo>
                  <a:pt x="0" y="580389"/>
                </a:lnTo>
                <a:lnTo>
                  <a:pt x="0" y="0"/>
                </a:lnTo>
                <a:lnTo>
                  <a:pt x="1524000" y="0"/>
                </a:lnTo>
                <a:lnTo>
                  <a:pt x="1524000" y="580389"/>
                </a:lnTo>
                <a:lnTo>
                  <a:pt x="762000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22520" y="381254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36109" y="3815079"/>
            <a:ext cx="41402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35729" y="381635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74690" y="3751579"/>
            <a:ext cx="1051560" cy="579120"/>
          </a:xfrm>
          <a:custGeom>
            <a:avLst/>
            <a:gdLst/>
            <a:ahLst/>
            <a:cxnLst/>
            <a:rect l="l" t="t" r="r" b="b"/>
            <a:pathLst>
              <a:path w="1051559" h="579120">
                <a:moveTo>
                  <a:pt x="1051560" y="0"/>
                </a:moveTo>
                <a:lnTo>
                  <a:pt x="0" y="0"/>
                </a:lnTo>
                <a:lnTo>
                  <a:pt x="0" y="579120"/>
                </a:lnTo>
                <a:lnTo>
                  <a:pt x="1051560" y="579120"/>
                </a:lnTo>
                <a:lnTo>
                  <a:pt x="105156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4690" y="3751579"/>
            <a:ext cx="1051560" cy="579120"/>
          </a:xfrm>
          <a:custGeom>
            <a:avLst/>
            <a:gdLst/>
            <a:ahLst/>
            <a:cxnLst/>
            <a:rect l="l" t="t" r="r" b="b"/>
            <a:pathLst>
              <a:path w="1051559" h="579120">
                <a:moveTo>
                  <a:pt x="525780" y="579120"/>
                </a:moveTo>
                <a:lnTo>
                  <a:pt x="0" y="579120"/>
                </a:lnTo>
                <a:lnTo>
                  <a:pt x="0" y="0"/>
                </a:lnTo>
                <a:lnTo>
                  <a:pt x="1051560" y="0"/>
                </a:lnTo>
                <a:lnTo>
                  <a:pt x="1051560" y="579120"/>
                </a:lnTo>
                <a:lnTo>
                  <a:pt x="525780" y="5791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34379" y="382777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38570" y="382777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64069" y="3752850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90" h="579120">
                <a:moveTo>
                  <a:pt x="1050289" y="0"/>
                </a:moveTo>
                <a:lnTo>
                  <a:pt x="0" y="0"/>
                </a:lnTo>
                <a:lnTo>
                  <a:pt x="0" y="579119"/>
                </a:lnTo>
                <a:lnTo>
                  <a:pt x="1050289" y="579119"/>
                </a:lnTo>
                <a:lnTo>
                  <a:pt x="10502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4069" y="3752850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90" h="579120">
                <a:moveTo>
                  <a:pt x="525779" y="579119"/>
                </a:moveTo>
                <a:lnTo>
                  <a:pt x="0" y="579119"/>
                </a:lnTo>
                <a:lnTo>
                  <a:pt x="0" y="0"/>
                </a:lnTo>
                <a:lnTo>
                  <a:pt x="1050289" y="0"/>
                </a:lnTo>
                <a:lnTo>
                  <a:pt x="1050289" y="579119"/>
                </a:lnTo>
                <a:lnTo>
                  <a:pt x="525779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22490" y="3829050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52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27950" y="3829050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68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84120" y="306451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600200" y="0"/>
                </a:moveTo>
                <a:lnTo>
                  <a:pt x="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02479" y="3064510"/>
            <a:ext cx="30480" cy="685800"/>
          </a:xfrm>
          <a:custGeom>
            <a:avLst/>
            <a:gdLst/>
            <a:ahLst/>
            <a:cxnLst/>
            <a:rect l="l" t="t" r="r" b="b"/>
            <a:pathLst>
              <a:path w="30479" h="685800">
                <a:moveTo>
                  <a:pt x="0" y="0"/>
                </a:moveTo>
                <a:lnTo>
                  <a:pt x="3048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05400" y="3064510"/>
            <a:ext cx="1188720" cy="685800"/>
          </a:xfrm>
          <a:custGeom>
            <a:avLst/>
            <a:gdLst/>
            <a:ahLst/>
            <a:cxnLst/>
            <a:rect l="l" t="t" r="r" b="b"/>
            <a:pathLst>
              <a:path w="1188720" h="685800">
                <a:moveTo>
                  <a:pt x="0" y="0"/>
                </a:moveTo>
                <a:lnTo>
                  <a:pt x="118872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22290" y="3064510"/>
            <a:ext cx="2089150" cy="685800"/>
          </a:xfrm>
          <a:custGeom>
            <a:avLst/>
            <a:gdLst/>
            <a:ahLst/>
            <a:cxnLst/>
            <a:rect l="l" t="t" r="r" b="b"/>
            <a:pathLst>
              <a:path w="2089150" h="685800">
                <a:moveTo>
                  <a:pt x="0" y="0"/>
                </a:moveTo>
                <a:lnTo>
                  <a:pt x="208915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19300" y="3820159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412750" y="0"/>
                </a:moveTo>
                <a:lnTo>
                  <a:pt x="0" y="0"/>
                </a:lnTo>
                <a:lnTo>
                  <a:pt x="0" y="440689"/>
                </a:lnTo>
                <a:lnTo>
                  <a:pt x="412750" y="440689"/>
                </a:lnTo>
                <a:lnTo>
                  <a:pt x="412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19300" y="3820159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205739" y="440689"/>
                </a:moveTo>
                <a:lnTo>
                  <a:pt x="0" y="440689"/>
                </a:lnTo>
                <a:lnTo>
                  <a:pt x="0" y="0"/>
                </a:lnTo>
                <a:lnTo>
                  <a:pt x="412750" y="0"/>
                </a:lnTo>
                <a:lnTo>
                  <a:pt x="412750" y="440689"/>
                </a:lnTo>
                <a:lnTo>
                  <a:pt x="205739" y="4406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07360" y="3804920"/>
            <a:ext cx="412750" cy="441959"/>
          </a:xfrm>
          <a:custGeom>
            <a:avLst/>
            <a:gdLst/>
            <a:ahLst/>
            <a:cxnLst/>
            <a:rect l="l" t="t" r="r" b="b"/>
            <a:pathLst>
              <a:path w="412750" h="441960">
                <a:moveTo>
                  <a:pt x="412750" y="0"/>
                </a:moveTo>
                <a:lnTo>
                  <a:pt x="0" y="0"/>
                </a:lnTo>
                <a:lnTo>
                  <a:pt x="0" y="441959"/>
                </a:lnTo>
                <a:lnTo>
                  <a:pt x="412750" y="441959"/>
                </a:lnTo>
                <a:lnTo>
                  <a:pt x="412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07360" y="3804920"/>
            <a:ext cx="412750" cy="441959"/>
          </a:xfrm>
          <a:custGeom>
            <a:avLst/>
            <a:gdLst/>
            <a:ahLst/>
            <a:cxnLst/>
            <a:rect l="l" t="t" r="r" b="b"/>
            <a:pathLst>
              <a:path w="412750" h="441960">
                <a:moveTo>
                  <a:pt x="207009" y="441959"/>
                </a:moveTo>
                <a:lnTo>
                  <a:pt x="0" y="441959"/>
                </a:lnTo>
                <a:lnTo>
                  <a:pt x="0" y="0"/>
                </a:lnTo>
                <a:lnTo>
                  <a:pt x="412750" y="0"/>
                </a:lnTo>
                <a:lnTo>
                  <a:pt x="412750" y="441959"/>
                </a:lnTo>
                <a:lnTo>
                  <a:pt x="207009" y="44195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877630" y="3747195"/>
          <a:ext cx="2656205" cy="600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1447800" y="3064510"/>
            <a:ext cx="2087880" cy="699770"/>
          </a:xfrm>
          <a:custGeom>
            <a:avLst/>
            <a:gdLst/>
            <a:ahLst/>
            <a:cxnLst/>
            <a:rect l="l" t="t" r="r" b="b"/>
            <a:pathLst>
              <a:path w="2087879" h="699770">
                <a:moveTo>
                  <a:pt x="2087879" y="0"/>
                </a:moveTo>
                <a:lnTo>
                  <a:pt x="0" y="6997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71800" y="3064510"/>
            <a:ext cx="1112520" cy="685800"/>
          </a:xfrm>
          <a:custGeom>
            <a:avLst/>
            <a:gdLst/>
            <a:ahLst/>
            <a:cxnLst/>
            <a:rect l="l" t="t" r="r" b="b"/>
            <a:pathLst>
              <a:path w="1112520" h="685800">
                <a:moveTo>
                  <a:pt x="1112520" y="0"/>
                </a:moveTo>
                <a:lnTo>
                  <a:pt x="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6859" y="650868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9469" y="3760470"/>
            <a:ext cx="558800" cy="579120"/>
          </a:xfrm>
          <a:custGeom>
            <a:avLst/>
            <a:gdLst/>
            <a:ahLst/>
            <a:cxnLst/>
            <a:rect l="l" t="t" r="r" b="b"/>
            <a:pathLst>
              <a:path w="558800" h="579120">
                <a:moveTo>
                  <a:pt x="0" y="579119"/>
                </a:moveTo>
                <a:lnTo>
                  <a:pt x="558800" y="579119"/>
                </a:lnTo>
                <a:lnTo>
                  <a:pt x="558800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5630" y="3760470"/>
            <a:ext cx="2072639" cy="579120"/>
          </a:xfrm>
          <a:custGeom>
            <a:avLst/>
            <a:gdLst/>
            <a:ahLst/>
            <a:cxnLst/>
            <a:rect l="l" t="t" r="r" b="b"/>
            <a:pathLst>
              <a:path w="2072640" h="579120">
                <a:moveTo>
                  <a:pt x="1036320" y="579119"/>
                </a:moveTo>
                <a:lnTo>
                  <a:pt x="0" y="579119"/>
                </a:lnTo>
                <a:lnTo>
                  <a:pt x="0" y="0"/>
                </a:lnTo>
                <a:lnTo>
                  <a:pt x="2072640" y="0"/>
                </a:lnTo>
                <a:lnTo>
                  <a:pt x="2072640" y="579119"/>
                </a:lnTo>
                <a:lnTo>
                  <a:pt x="103632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19" y="3754120"/>
            <a:ext cx="184150" cy="580390"/>
          </a:xfrm>
          <a:custGeom>
            <a:avLst/>
            <a:gdLst/>
            <a:ahLst/>
            <a:cxnLst/>
            <a:rect l="l" t="t" r="r" b="b"/>
            <a:pathLst>
              <a:path w="184150" h="580389">
                <a:moveTo>
                  <a:pt x="0" y="580389"/>
                </a:moveTo>
                <a:lnTo>
                  <a:pt x="184150" y="580389"/>
                </a:lnTo>
                <a:lnTo>
                  <a:pt x="184150" y="0"/>
                </a:lnTo>
                <a:lnTo>
                  <a:pt x="0" y="0"/>
                </a:lnTo>
                <a:lnTo>
                  <a:pt x="0" y="58038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5469" y="3754120"/>
            <a:ext cx="289560" cy="580390"/>
          </a:xfrm>
          <a:custGeom>
            <a:avLst/>
            <a:gdLst/>
            <a:ahLst/>
            <a:cxnLst/>
            <a:rect l="l" t="t" r="r" b="b"/>
            <a:pathLst>
              <a:path w="289559" h="580389">
                <a:moveTo>
                  <a:pt x="0" y="580389"/>
                </a:moveTo>
                <a:lnTo>
                  <a:pt x="289559" y="580389"/>
                </a:lnTo>
                <a:lnTo>
                  <a:pt x="289559" y="0"/>
                </a:lnTo>
                <a:lnTo>
                  <a:pt x="0" y="0"/>
                </a:lnTo>
                <a:lnTo>
                  <a:pt x="0" y="58038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5469" y="3754120"/>
            <a:ext cx="1524000" cy="580390"/>
          </a:xfrm>
          <a:custGeom>
            <a:avLst/>
            <a:gdLst/>
            <a:ahLst/>
            <a:cxnLst/>
            <a:rect l="l" t="t" r="r" b="b"/>
            <a:pathLst>
              <a:path w="1524000" h="580389">
                <a:moveTo>
                  <a:pt x="762000" y="580389"/>
                </a:moveTo>
                <a:lnTo>
                  <a:pt x="0" y="580389"/>
                </a:lnTo>
                <a:lnTo>
                  <a:pt x="0" y="0"/>
                </a:lnTo>
                <a:lnTo>
                  <a:pt x="1524000" y="0"/>
                </a:lnTo>
                <a:lnTo>
                  <a:pt x="1524000" y="580389"/>
                </a:lnTo>
                <a:lnTo>
                  <a:pt x="762000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650" y="3760470"/>
            <a:ext cx="551180" cy="579120"/>
          </a:xfrm>
          <a:custGeom>
            <a:avLst/>
            <a:gdLst/>
            <a:ahLst/>
            <a:cxnLst/>
            <a:rect l="l" t="t" r="r" b="b"/>
            <a:pathLst>
              <a:path w="551179" h="579120">
                <a:moveTo>
                  <a:pt x="0" y="579119"/>
                </a:moveTo>
                <a:lnTo>
                  <a:pt x="551179" y="579119"/>
                </a:lnTo>
                <a:lnTo>
                  <a:pt x="551179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650" y="3760470"/>
            <a:ext cx="2072639" cy="579120"/>
          </a:xfrm>
          <a:custGeom>
            <a:avLst/>
            <a:gdLst/>
            <a:ahLst/>
            <a:cxnLst/>
            <a:rect l="l" t="t" r="r" b="b"/>
            <a:pathLst>
              <a:path w="2072640" h="579120">
                <a:moveTo>
                  <a:pt x="1036320" y="579119"/>
                </a:moveTo>
                <a:lnTo>
                  <a:pt x="0" y="579119"/>
                </a:lnTo>
                <a:lnTo>
                  <a:pt x="0" y="0"/>
                </a:lnTo>
                <a:lnTo>
                  <a:pt x="2072640" y="0"/>
                </a:lnTo>
                <a:lnTo>
                  <a:pt x="2072640" y="579119"/>
                </a:lnTo>
                <a:lnTo>
                  <a:pt x="103632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7169" y="3755390"/>
            <a:ext cx="200660" cy="580390"/>
          </a:xfrm>
          <a:custGeom>
            <a:avLst/>
            <a:gdLst/>
            <a:ahLst/>
            <a:cxnLst/>
            <a:rect l="l" t="t" r="r" b="b"/>
            <a:pathLst>
              <a:path w="200659" h="580389">
                <a:moveTo>
                  <a:pt x="0" y="580390"/>
                </a:moveTo>
                <a:lnTo>
                  <a:pt x="200659" y="580390"/>
                </a:lnTo>
                <a:lnTo>
                  <a:pt x="200659" y="0"/>
                </a:lnTo>
                <a:lnTo>
                  <a:pt x="0" y="0"/>
                </a:lnTo>
                <a:lnTo>
                  <a:pt x="0" y="58039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3829" y="3755390"/>
            <a:ext cx="273050" cy="580390"/>
          </a:xfrm>
          <a:custGeom>
            <a:avLst/>
            <a:gdLst/>
            <a:ahLst/>
            <a:cxnLst/>
            <a:rect l="l" t="t" r="r" b="b"/>
            <a:pathLst>
              <a:path w="273050" h="580389">
                <a:moveTo>
                  <a:pt x="0" y="580390"/>
                </a:moveTo>
                <a:lnTo>
                  <a:pt x="273050" y="580390"/>
                </a:lnTo>
                <a:lnTo>
                  <a:pt x="273050" y="0"/>
                </a:lnTo>
                <a:lnTo>
                  <a:pt x="0" y="0"/>
                </a:lnTo>
                <a:lnTo>
                  <a:pt x="0" y="58039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3829" y="3755390"/>
            <a:ext cx="1524000" cy="580390"/>
          </a:xfrm>
          <a:custGeom>
            <a:avLst/>
            <a:gdLst/>
            <a:ahLst/>
            <a:cxnLst/>
            <a:rect l="l" t="t" r="r" b="b"/>
            <a:pathLst>
              <a:path w="1524000" h="580389">
                <a:moveTo>
                  <a:pt x="762000" y="580390"/>
                </a:moveTo>
                <a:lnTo>
                  <a:pt x="0" y="580390"/>
                </a:lnTo>
                <a:lnTo>
                  <a:pt x="0" y="0"/>
                </a:lnTo>
                <a:lnTo>
                  <a:pt x="1524000" y="0"/>
                </a:lnTo>
                <a:lnTo>
                  <a:pt x="1524000" y="580390"/>
                </a:lnTo>
                <a:lnTo>
                  <a:pt x="762000" y="58039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94130" y="763270"/>
            <a:ext cx="649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B-tree</a:t>
            </a:r>
            <a:r>
              <a:rPr spc="-8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13" name="object 13"/>
          <p:cNvSpPr/>
          <p:nvPr/>
        </p:nvSpPr>
        <p:spPr>
          <a:xfrm>
            <a:off x="190500" y="401320"/>
            <a:ext cx="431800" cy="6456680"/>
          </a:xfrm>
          <a:custGeom>
            <a:avLst/>
            <a:gdLst/>
            <a:ahLst/>
            <a:cxnLst/>
            <a:rect l="l" t="t" r="r" b="b"/>
            <a:pathLst>
              <a:path w="431800" h="6456680">
                <a:moveTo>
                  <a:pt x="0" y="6456680"/>
                </a:moveTo>
                <a:lnTo>
                  <a:pt x="0" y="0"/>
                </a:lnTo>
                <a:lnTo>
                  <a:pt x="431800" y="0"/>
                </a:lnTo>
                <a:lnTo>
                  <a:pt x="431800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9400" y="449579"/>
            <a:ext cx="309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400" y="2644140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400" y="3192779"/>
            <a:ext cx="30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400" y="4290059"/>
            <a:ext cx="309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000" b="1" spc="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920"/>
              </a:spcBef>
            </a:pPr>
            <a:r>
              <a:rPr sz="2000" b="1" spc="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2660" y="1739900"/>
            <a:ext cx="5122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 </a:t>
            </a:r>
            <a:r>
              <a:rPr sz="2400" dirty="0">
                <a:latin typeface="Times New Roman"/>
                <a:cs typeface="Times New Roman"/>
              </a:rPr>
              <a:t>26, 29, 53, 55 then go into 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6470" y="2477770"/>
            <a:ext cx="2072639" cy="579120"/>
          </a:xfrm>
          <a:custGeom>
            <a:avLst/>
            <a:gdLst/>
            <a:ahLst/>
            <a:cxnLst/>
            <a:rect l="l" t="t" r="r" b="b"/>
            <a:pathLst>
              <a:path w="2072639" h="579119">
                <a:moveTo>
                  <a:pt x="2072639" y="0"/>
                </a:moveTo>
                <a:lnTo>
                  <a:pt x="0" y="0"/>
                </a:lnTo>
                <a:lnTo>
                  <a:pt x="0" y="579119"/>
                </a:lnTo>
                <a:lnTo>
                  <a:pt x="2072639" y="579119"/>
                </a:lnTo>
                <a:lnTo>
                  <a:pt x="20726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6470" y="2477770"/>
            <a:ext cx="2072639" cy="579120"/>
          </a:xfrm>
          <a:custGeom>
            <a:avLst/>
            <a:gdLst/>
            <a:ahLst/>
            <a:cxnLst/>
            <a:rect l="l" t="t" r="r" b="b"/>
            <a:pathLst>
              <a:path w="2072639" h="579119">
                <a:moveTo>
                  <a:pt x="1036319" y="579119"/>
                </a:moveTo>
                <a:lnTo>
                  <a:pt x="0" y="579119"/>
                </a:lnTo>
                <a:lnTo>
                  <a:pt x="0" y="0"/>
                </a:lnTo>
                <a:lnTo>
                  <a:pt x="2072639" y="0"/>
                </a:lnTo>
                <a:lnTo>
                  <a:pt x="2072639" y="579119"/>
                </a:lnTo>
                <a:lnTo>
                  <a:pt x="1036319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3970" y="253872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48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7559" y="2540000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0670" y="254127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5050" y="2542539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6590" y="3751579"/>
            <a:ext cx="1051560" cy="579120"/>
          </a:xfrm>
          <a:custGeom>
            <a:avLst/>
            <a:gdLst/>
            <a:ahLst/>
            <a:cxnLst/>
            <a:rect l="l" t="t" r="r" b="b"/>
            <a:pathLst>
              <a:path w="1051560" h="579120">
                <a:moveTo>
                  <a:pt x="1051560" y="0"/>
                </a:moveTo>
                <a:lnTo>
                  <a:pt x="0" y="0"/>
                </a:lnTo>
                <a:lnTo>
                  <a:pt x="0" y="579120"/>
                </a:lnTo>
                <a:lnTo>
                  <a:pt x="1051560" y="579120"/>
                </a:lnTo>
                <a:lnTo>
                  <a:pt x="105156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6590" y="3751579"/>
            <a:ext cx="1051560" cy="579120"/>
          </a:xfrm>
          <a:custGeom>
            <a:avLst/>
            <a:gdLst/>
            <a:ahLst/>
            <a:cxnLst/>
            <a:rect l="l" t="t" r="r" b="b"/>
            <a:pathLst>
              <a:path w="1051560" h="579120">
                <a:moveTo>
                  <a:pt x="525779" y="579120"/>
                </a:moveTo>
                <a:lnTo>
                  <a:pt x="0" y="579120"/>
                </a:lnTo>
                <a:lnTo>
                  <a:pt x="0" y="0"/>
                </a:lnTo>
                <a:lnTo>
                  <a:pt x="1051560" y="0"/>
                </a:lnTo>
                <a:lnTo>
                  <a:pt x="1051560" y="579120"/>
                </a:lnTo>
                <a:lnTo>
                  <a:pt x="525779" y="5791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6280" y="382777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0469" y="382777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59279" y="3751579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89" h="579120">
                <a:moveTo>
                  <a:pt x="1050289" y="0"/>
                </a:moveTo>
                <a:lnTo>
                  <a:pt x="0" y="0"/>
                </a:lnTo>
                <a:lnTo>
                  <a:pt x="0" y="579120"/>
                </a:lnTo>
                <a:lnTo>
                  <a:pt x="1050289" y="579120"/>
                </a:lnTo>
                <a:lnTo>
                  <a:pt x="10502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9279" y="3751579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89" h="579120">
                <a:moveTo>
                  <a:pt x="524509" y="579120"/>
                </a:moveTo>
                <a:lnTo>
                  <a:pt x="0" y="579120"/>
                </a:lnTo>
                <a:lnTo>
                  <a:pt x="0" y="0"/>
                </a:lnTo>
                <a:lnTo>
                  <a:pt x="1050289" y="0"/>
                </a:lnTo>
                <a:lnTo>
                  <a:pt x="1050289" y="579120"/>
                </a:lnTo>
                <a:lnTo>
                  <a:pt x="524509" y="5791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917700" y="382777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1889" y="382777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25030" y="3752850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90" h="579120">
                <a:moveTo>
                  <a:pt x="1050290" y="0"/>
                </a:moveTo>
                <a:lnTo>
                  <a:pt x="0" y="0"/>
                </a:lnTo>
                <a:lnTo>
                  <a:pt x="0" y="579119"/>
                </a:lnTo>
                <a:lnTo>
                  <a:pt x="1050290" y="579119"/>
                </a:lnTo>
                <a:lnTo>
                  <a:pt x="105029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25030" y="3752850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90" h="579120">
                <a:moveTo>
                  <a:pt x="524510" y="579119"/>
                </a:moveTo>
                <a:lnTo>
                  <a:pt x="0" y="579119"/>
                </a:lnTo>
                <a:lnTo>
                  <a:pt x="0" y="0"/>
                </a:lnTo>
                <a:lnTo>
                  <a:pt x="1050290" y="0"/>
                </a:lnTo>
                <a:lnTo>
                  <a:pt x="1050290" y="579119"/>
                </a:lnTo>
                <a:lnTo>
                  <a:pt x="52451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3450" y="3829050"/>
            <a:ext cx="232410" cy="440690"/>
          </a:xfrm>
          <a:custGeom>
            <a:avLst/>
            <a:gdLst/>
            <a:ahLst/>
            <a:cxnLst/>
            <a:rect l="l" t="t" r="r" b="b"/>
            <a:pathLst>
              <a:path w="232409" h="440689">
                <a:moveTo>
                  <a:pt x="0" y="440689"/>
                </a:moveTo>
                <a:lnTo>
                  <a:pt x="232409" y="440689"/>
                </a:lnTo>
                <a:lnTo>
                  <a:pt x="232409" y="0"/>
                </a:lnTo>
                <a:lnTo>
                  <a:pt x="0" y="0"/>
                </a:lnTo>
                <a:lnTo>
                  <a:pt x="0" y="440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3450" y="3829050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205740" y="440689"/>
                </a:moveTo>
                <a:lnTo>
                  <a:pt x="0" y="440689"/>
                </a:lnTo>
                <a:lnTo>
                  <a:pt x="0" y="0"/>
                </a:lnTo>
                <a:lnTo>
                  <a:pt x="412750" y="0"/>
                </a:lnTo>
                <a:lnTo>
                  <a:pt x="412750" y="440689"/>
                </a:lnTo>
                <a:lnTo>
                  <a:pt x="205740" y="4406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83450" y="3829684"/>
            <a:ext cx="232410" cy="44132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95"/>
              </a:spcBef>
            </a:pPr>
            <a:r>
              <a:rPr sz="2400" i="1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89138" y="3896022"/>
            <a:ext cx="1835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i="1" spc="-1225" dirty="0">
                <a:latin typeface="Arial"/>
                <a:cs typeface="Arial"/>
              </a:rPr>
              <a:t>2</a:t>
            </a:r>
            <a:r>
              <a:rPr sz="3600" i="1" baseline="-2314" dirty="0">
                <a:solidFill>
                  <a:srgbClr val="BFBFBF"/>
                </a:solidFill>
                <a:latin typeface="Arial"/>
                <a:cs typeface="Arial"/>
              </a:rPr>
              <a:t>2</a:t>
            </a:r>
            <a:endParaRPr sz="3600" baseline="-2314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27340" y="3829050"/>
            <a:ext cx="101600" cy="440690"/>
          </a:xfrm>
          <a:custGeom>
            <a:avLst/>
            <a:gdLst/>
            <a:ahLst/>
            <a:cxnLst/>
            <a:rect l="l" t="t" r="r" b="b"/>
            <a:pathLst>
              <a:path w="101600" h="440689">
                <a:moveTo>
                  <a:pt x="0" y="440689"/>
                </a:moveTo>
                <a:lnTo>
                  <a:pt x="101600" y="440689"/>
                </a:lnTo>
                <a:lnTo>
                  <a:pt x="101600" y="0"/>
                </a:lnTo>
                <a:lnTo>
                  <a:pt x="0" y="0"/>
                </a:lnTo>
                <a:lnTo>
                  <a:pt x="0" y="440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87640" y="3829050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207009" y="440689"/>
                </a:moveTo>
                <a:lnTo>
                  <a:pt x="0" y="440689"/>
                </a:lnTo>
                <a:lnTo>
                  <a:pt x="0" y="0"/>
                </a:lnTo>
                <a:lnTo>
                  <a:pt x="412750" y="0"/>
                </a:lnTo>
                <a:lnTo>
                  <a:pt x="412750" y="440689"/>
                </a:lnTo>
                <a:lnTo>
                  <a:pt x="207009" y="4406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927340" y="3829684"/>
            <a:ext cx="101600" cy="44132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2400" i="1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94243" y="3896022"/>
            <a:ext cx="1835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i="1" spc="-1225" dirty="0">
                <a:latin typeface="Arial"/>
                <a:cs typeface="Arial"/>
              </a:rPr>
              <a:t>8</a:t>
            </a:r>
            <a:r>
              <a:rPr sz="3600" i="1" baseline="-2314" dirty="0">
                <a:solidFill>
                  <a:srgbClr val="BFBFBF"/>
                </a:solidFill>
                <a:latin typeface="Arial"/>
                <a:cs typeface="Arial"/>
              </a:rPr>
              <a:t>8</a:t>
            </a:r>
            <a:endParaRPr sz="3600" baseline="-2314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16879" y="3752850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90" h="579120">
                <a:moveTo>
                  <a:pt x="1050290" y="0"/>
                </a:moveTo>
                <a:lnTo>
                  <a:pt x="0" y="0"/>
                </a:lnTo>
                <a:lnTo>
                  <a:pt x="0" y="579119"/>
                </a:lnTo>
                <a:lnTo>
                  <a:pt x="1050290" y="579119"/>
                </a:lnTo>
                <a:lnTo>
                  <a:pt x="105029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16879" y="3752850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90" h="579120">
                <a:moveTo>
                  <a:pt x="524510" y="579119"/>
                </a:moveTo>
                <a:lnTo>
                  <a:pt x="0" y="579119"/>
                </a:lnTo>
                <a:lnTo>
                  <a:pt x="0" y="0"/>
                </a:lnTo>
                <a:lnTo>
                  <a:pt x="1050290" y="0"/>
                </a:lnTo>
                <a:lnTo>
                  <a:pt x="1050290" y="579119"/>
                </a:lnTo>
                <a:lnTo>
                  <a:pt x="52451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5300" y="3829050"/>
            <a:ext cx="215900" cy="440690"/>
          </a:xfrm>
          <a:custGeom>
            <a:avLst/>
            <a:gdLst/>
            <a:ahLst/>
            <a:cxnLst/>
            <a:rect l="l" t="t" r="r" b="b"/>
            <a:pathLst>
              <a:path w="215900" h="440689">
                <a:moveTo>
                  <a:pt x="0" y="440689"/>
                </a:moveTo>
                <a:lnTo>
                  <a:pt x="215900" y="440689"/>
                </a:lnTo>
                <a:lnTo>
                  <a:pt x="215900" y="0"/>
                </a:lnTo>
                <a:lnTo>
                  <a:pt x="0" y="0"/>
                </a:lnTo>
                <a:lnTo>
                  <a:pt x="0" y="440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5300" y="3829050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205739" y="440689"/>
                </a:moveTo>
                <a:lnTo>
                  <a:pt x="0" y="440689"/>
                </a:lnTo>
                <a:lnTo>
                  <a:pt x="0" y="0"/>
                </a:lnTo>
                <a:lnTo>
                  <a:pt x="412750" y="0"/>
                </a:lnTo>
                <a:lnTo>
                  <a:pt x="412750" y="440689"/>
                </a:lnTo>
                <a:lnTo>
                  <a:pt x="205739" y="4406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75300" y="3829684"/>
            <a:ext cx="215900" cy="44132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95"/>
              </a:spcBef>
            </a:pPr>
            <a:r>
              <a:rPr sz="2400" i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80989" y="3896022"/>
            <a:ext cx="1835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i="1" spc="-1225" dirty="0">
                <a:latin typeface="Arial"/>
                <a:cs typeface="Arial"/>
              </a:rPr>
              <a:t>5</a:t>
            </a:r>
            <a:r>
              <a:rPr sz="3600" i="1" baseline="-2314" dirty="0">
                <a:solidFill>
                  <a:srgbClr val="BFBFBF"/>
                </a:solidFill>
                <a:latin typeface="Arial"/>
                <a:cs typeface="Arial"/>
              </a:rPr>
              <a:t>5</a:t>
            </a:r>
            <a:endParaRPr sz="3600" baseline="-231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03950" y="3829050"/>
            <a:ext cx="80010" cy="440690"/>
          </a:xfrm>
          <a:custGeom>
            <a:avLst/>
            <a:gdLst/>
            <a:ahLst/>
            <a:cxnLst/>
            <a:rect l="l" t="t" r="r" b="b"/>
            <a:pathLst>
              <a:path w="80010" h="440689">
                <a:moveTo>
                  <a:pt x="0" y="440689"/>
                </a:moveTo>
                <a:lnTo>
                  <a:pt x="80010" y="440689"/>
                </a:lnTo>
                <a:lnTo>
                  <a:pt x="80010" y="0"/>
                </a:lnTo>
                <a:lnTo>
                  <a:pt x="0" y="0"/>
                </a:lnTo>
                <a:lnTo>
                  <a:pt x="0" y="440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79490" y="3829050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207010" y="440689"/>
                </a:moveTo>
                <a:lnTo>
                  <a:pt x="0" y="440689"/>
                </a:lnTo>
                <a:lnTo>
                  <a:pt x="0" y="0"/>
                </a:lnTo>
                <a:lnTo>
                  <a:pt x="412750" y="0"/>
                </a:lnTo>
                <a:lnTo>
                  <a:pt x="412750" y="440689"/>
                </a:lnTo>
                <a:lnTo>
                  <a:pt x="207010" y="4406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203950" y="3829684"/>
            <a:ext cx="92710" cy="44132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2400" i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86093" y="3896022"/>
            <a:ext cx="1835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i="1" spc="-1225" dirty="0">
                <a:latin typeface="Arial"/>
                <a:cs typeface="Arial"/>
              </a:rPr>
              <a:t>8</a:t>
            </a:r>
            <a:r>
              <a:rPr sz="3600" i="1" baseline="-2314" dirty="0">
                <a:solidFill>
                  <a:srgbClr val="BFBFBF"/>
                </a:solidFill>
                <a:latin typeface="Arial"/>
                <a:cs typeface="Arial"/>
              </a:rPr>
              <a:t>8</a:t>
            </a:r>
            <a:endParaRPr sz="3600" baseline="-2314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48000" y="3755390"/>
            <a:ext cx="1524000" cy="580390"/>
          </a:xfrm>
          <a:custGeom>
            <a:avLst/>
            <a:gdLst/>
            <a:ahLst/>
            <a:cxnLst/>
            <a:rect l="l" t="t" r="r" b="b"/>
            <a:pathLst>
              <a:path w="1524000" h="580389">
                <a:moveTo>
                  <a:pt x="1524000" y="0"/>
                </a:moveTo>
                <a:lnTo>
                  <a:pt x="0" y="0"/>
                </a:lnTo>
                <a:lnTo>
                  <a:pt x="0" y="580390"/>
                </a:lnTo>
                <a:lnTo>
                  <a:pt x="1524000" y="58039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8000" y="3755390"/>
            <a:ext cx="1524000" cy="580390"/>
          </a:xfrm>
          <a:custGeom>
            <a:avLst/>
            <a:gdLst/>
            <a:ahLst/>
            <a:cxnLst/>
            <a:rect l="l" t="t" r="r" b="b"/>
            <a:pathLst>
              <a:path w="1524000" h="580389">
                <a:moveTo>
                  <a:pt x="762000" y="580390"/>
                </a:moveTo>
                <a:lnTo>
                  <a:pt x="0" y="580390"/>
                </a:lnTo>
                <a:lnTo>
                  <a:pt x="0" y="0"/>
                </a:lnTo>
                <a:lnTo>
                  <a:pt x="1524000" y="0"/>
                </a:lnTo>
                <a:lnTo>
                  <a:pt x="1524000" y="580390"/>
                </a:lnTo>
                <a:lnTo>
                  <a:pt x="762000" y="58039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99559" y="3815079"/>
            <a:ext cx="41148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13150" y="381635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11500" y="38176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371600" y="3048000"/>
            <a:ext cx="2133600" cy="702310"/>
          </a:xfrm>
          <a:custGeom>
            <a:avLst/>
            <a:gdLst/>
            <a:ahLst/>
            <a:cxnLst/>
            <a:rect l="l" t="t" r="r" b="b"/>
            <a:pathLst>
              <a:path w="2133600" h="702310">
                <a:moveTo>
                  <a:pt x="2133600" y="0"/>
                </a:moveTo>
                <a:lnTo>
                  <a:pt x="0" y="7023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2239" y="3048000"/>
            <a:ext cx="1339850" cy="702310"/>
          </a:xfrm>
          <a:custGeom>
            <a:avLst/>
            <a:gdLst/>
            <a:ahLst/>
            <a:cxnLst/>
            <a:rect l="l" t="t" r="r" b="b"/>
            <a:pathLst>
              <a:path w="1339850" h="702310">
                <a:moveTo>
                  <a:pt x="1339850" y="0"/>
                </a:moveTo>
                <a:lnTo>
                  <a:pt x="0" y="7023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28159" y="3048000"/>
            <a:ext cx="227329" cy="717550"/>
          </a:xfrm>
          <a:custGeom>
            <a:avLst/>
            <a:gdLst/>
            <a:ahLst/>
            <a:cxnLst/>
            <a:rect l="l" t="t" r="r" b="b"/>
            <a:pathLst>
              <a:path w="227329" h="717550">
                <a:moveTo>
                  <a:pt x="227329" y="0"/>
                </a:moveTo>
                <a:lnTo>
                  <a:pt x="0" y="71755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9679" y="3048000"/>
            <a:ext cx="976630" cy="703580"/>
          </a:xfrm>
          <a:custGeom>
            <a:avLst/>
            <a:gdLst/>
            <a:ahLst/>
            <a:cxnLst/>
            <a:rect l="l" t="t" r="r" b="b"/>
            <a:pathLst>
              <a:path w="976629" h="703579">
                <a:moveTo>
                  <a:pt x="0" y="0"/>
                </a:moveTo>
                <a:lnTo>
                  <a:pt x="976630" y="7035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79109" y="3048000"/>
            <a:ext cx="2162810" cy="702310"/>
          </a:xfrm>
          <a:custGeom>
            <a:avLst/>
            <a:gdLst/>
            <a:ahLst/>
            <a:cxnLst/>
            <a:rect l="l" t="t" r="r" b="b"/>
            <a:pathLst>
              <a:path w="2162809" h="702310">
                <a:moveTo>
                  <a:pt x="0" y="0"/>
                </a:moveTo>
                <a:lnTo>
                  <a:pt x="2162810" y="7023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91200" y="3830320"/>
            <a:ext cx="412750" cy="441959"/>
          </a:xfrm>
          <a:custGeom>
            <a:avLst/>
            <a:gdLst/>
            <a:ahLst/>
            <a:cxnLst/>
            <a:rect l="l" t="t" r="r" b="b"/>
            <a:pathLst>
              <a:path w="412750" h="441960">
                <a:moveTo>
                  <a:pt x="412750" y="0"/>
                </a:moveTo>
                <a:lnTo>
                  <a:pt x="0" y="0"/>
                </a:lnTo>
                <a:lnTo>
                  <a:pt x="0" y="441959"/>
                </a:lnTo>
                <a:lnTo>
                  <a:pt x="412750" y="441959"/>
                </a:lnTo>
                <a:lnTo>
                  <a:pt x="412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1200" y="3830320"/>
            <a:ext cx="412750" cy="441959"/>
          </a:xfrm>
          <a:custGeom>
            <a:avLst/>
            <a:gdLst/>
            <a:ahLst/>
            <a:cxnLst/>
            <a:rect l="l" t="t" r="r" b="b"/>
            <a:pathLst>
              <a:path w="412750" h="441960">
                <a:moveTo>
                  <a:pt x="207010" y="441959"/>
                </a:moveTo>
                <a:lnTo>
                  <a:pt x="0" y="441959"/>
                </a:lnTo>
                <a:lnTo>
                  <a:pt x="0" y="0"/>
                </a:lnTo>
                <a:lnTo>
                  <a:pt x="412750" y="0"/>
                </a:lnTo>
                <a:lnTo>
                  <a:pt x="412750" y="441959"/>
                </a:lnTo>
                <a:lnTo>
                  <a:pt x="207010" y="44195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797489" y="3855720"/>
            <a:ext cx="40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400" i="1" spc="-204" dirty="0">
                <a:latin typeface="Arial"/>
                <a:cs typeface="Arial"/>
              </a:rPr>
              <a:t>26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283959" y="3831590"/>
            <a:ext cx="411480" cy="441959"/>
          </a:xfrm>
          <a:custGeom>
            <a:avLst/>
            <a:gdLst/>
            <a:ahLst/>
            <a:cxnLst/>
            <a:rect l="l" t="t" r="r" b="b"/>
            <a:pathLst>
              <a:path w="411479" h="441960">
                <a:moveTo>
                  <a:pt x="411480" y="0"/>
                </a:moveTo>
                <a:lnTo>
                  <a:pt x="0" y="0"/>
                </a:lnTo>
                <a:lnTo>
                  <a:pt x="0" y="441960"/>
                </a:lnTo>
                <a:lnTo>
                  <a:pt x="411480" y="441960"/>
                </a:lnTo>
                <a:lnTo>
                  <a:pt x="411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83959" y="3831590"/>
            <a:ext cx="411480" cy="441959"/>
          </a:xfrm>
          <a:custGeom>
            <a:avLst/>
            <a:gdLst/>
            <a:ahLst/>
            <a:cxnLst/>
            <a:rect l="l" t="t" r="r" b="b"/>
            <a:pathLst>
              <a:path w="411479" h="441960">
                <a:moveTo>
                  <a:pt x="205739" y="441960"/>
                </a:moveTo>
                <a:lnTo>
                  <a:pt x="0" y="441960"/>
                </a:lnTo>
                <a:lnTo>
                  <a:pt x="0" y="0"/>
                </a:lnTo>
                <a:lnTo>
                  <a:pt x="411480" y="0"/>
                </a:lnTo>
                <a:lnTo>
                  <a:pt x="411480" y="441960"/>
                </a:lnTo>
                <a:lnTo>
                  <a:pt x="205739" y="44196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90249" y="3856990"/>
            <a:ext cx="27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67169" y="3829684"/>
            <a:ext cx="128270" cy="441325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2400" i="1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515859" y="3830320"/>
            <a:ext cx="411480" cy="441959"/>
          </a:xfrm>
          <a:custGeom>
            <a:avLst/>
            <a:gdLst/>
            <a:ahLst/>
            <a:cxnLst/>
            <a:rect l="l" t="t" r="r" b="b"/>
            <a:pathLst>
              <a:path w="411479" h="441960">
                <a:moveTo>
                  <a:pt x="411480" y="0"/>
                </a:moveTo>
                <a:lnTo>
                  <a:pt x="0" y="0"/>
                </a:lnTo>
                <a:lnTo>
                  <a:pt x="0" y="441959"/>
                </a:lnTo>
                <a:lnTo>
                  <a:pt x="411480" y="441959"/>
                </a:lnTo>
                <a:lnTo>
                  <a:pt x="411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515859" y="3829684"/>
            <a:ext cx="411480" cy="44132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5"/>
              </a:spcBef>
            </a:pPr>
            <a:r>
              <a:rPr sz="2400" i="1" spc="-270" dirty="0">
                <a:latin typeface="Arial"/>
                <a:cs typeface="Arial"/>
              </a:rPr>
              <a:t>53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028940" y="3829050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412750" y="0"/>
                </a:moveTo>
                <a:lnTo>
                  <a:pt x="0" y="0"/>
                </a:lnTo>
                <a:lnTo>
                  <a:pt x="0" y="440689"/>
                </a:lnTo>
                <a:lnTo>
                  <a:pt x="412750" y="440689"/>
                </a:lnTo>
                <a:lnTo>
                  <a:pt x="412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28940" y="3829050"/>
            <a:ext cx="412750" cy="440690"/>
          </a:xfrm>
          <a:custGeom>
            <a:avLst/>
            <a:gdLst/>
            <a:ahLst/>
            <a:cxnLst/>
            <a:rect l="l" t="t" r="r" b="b"/>
            <a:pathLst>
              <a:path w="412750" h="440689">
                <a:moveTo>
                  <a:pt x="207009" y="440689"/>
                </a:moveTo>
                <a:lnTo>
                  <a:pt x="0" y="440689"/>
                </a:lnTo>
                <a:lnTo>
                  <a:pt x="0" y="0"/>
                </a:lnTo>
                <a:lnTo>
                  <a:pt x="412750" y="0"/>
                </a:lnTo>
                <a:lnTo>
                  <a:pt x="412750" y="440689"/>
                </a:lnTo>
                <a:lnTo>
                  <a:pt x="207009" y="4406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028940" y="3829684"/>
            <a:ext cx="246379" cy="44132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95"/>
              </a:spcBef>
            </a:pPr>
            <a:r>
              <a:rPr sz="2400" i="1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6859" y="650868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281610" y="3835974"/>
            <a:ext cx="163195" cy="4292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5"/>
              </a:spcBef>
            </a:pPr>
            <a:r>
              <a:rPr sz="2400" i="1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2050" y="3417570"/>
            <a:ext cx="1050290" cy="7620"/>
          </a:xfrm>
          <a:custGeom>
            <a:avLst/>
            <a:gdLst/>
            <a:ahLst/>
            <a:cxnLst/>
            <a:rect l="l" t="t" r="r" b="b"/>
            <a:pathLst>
              <a:path w="1050289" h="7620">
                <a:moveTo>
                  <a:pt x="0" y="7619"/>
                </a:moveTo>
                <a:lnTo>
                  <a:pt x="1050289" y="7619"/>
                </a:lnTo>
                <a:lnTo>
                  <a:pt x="1050289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2050" y="3417570"/>
            <a:ext cx="1050290" cy="580390"/>
          </a:xfrm>
          <a:custGeom>
            <a:avLst/>
            <a:gdLst/>
            <a:ahLst/>
            <a:cxnLst/>
            <a:rect l="l" t="t" r="r" b="b"/>
            <a:pathLst>
              <a:path w="1050289" h="580389">
                <a:moveTo>
                  <a:pt x="525779" y="580389"/>
                </a:moveTo>
                <a:lnTo>
                  <a:pt x="0" y="580389"/>
                </a:lnTo>
                <a:lnTo>
                  <a:pt x="0" y="0"/>
                </a:lnTo>
                <a:lnTo>
                  <a:pt x="1050289" y="0"/>
                </a:lnTo>
                <a:lnTo>
                  <a:pt x="1050289" y="580389"/>
                </a:lnTo>
                <a:lnTo>
                  <a:pt x="525779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0440" y="3417570"/>
            <a:ext cx="1051560" cy="5080"/>
          </a:xfrm>
          <a:custGeom>
            <a:avLst/>
            <a:gdLst/>
            <a:ahLst/>
            <a:cxnLst/>
            <a:rect l="l" t="t" r="r" b="b"/>
            <a:pathLst>
              <a:path w="1051560" h="5079">
                <a:moveTo>
                  <a:pt x="0" y="5079"/>
                </a:moveTo>
                <a:lnTo>
                  <a:pt x="1051560" y="5079"/>
                </a:lnTo>
                <a:lnTo>
                  <a:pt x="105156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0440" y="3417570"/>
            <a:ext cx="1051560" cy="580390"/>
          </a:xfrm>
          <a:custGeom>
            <a:avLst/>
            <a:gdLst/>
            <a:ahLst/>
            <a:cxnLst/>
            <a:rect l="l" t="t" r="r" b="b"/>
            <a:pathLst>
              <a:path w="1051560" h="580389">
                <a:moveTo>
                  <a:pt x="525780" y="580389"/>
                </a:moveTo>
                <a:lnTo>
                  <a:pt x="0" y="580389"/>
                </a:lnTo>
                <a:lnTo>
                  <a:pt x="0" y="0"/>
                </a:lnTo>
                <a:lnTo>
                  <a:pt x="1051560" y="0"/>
                </a:lnTo>
                <a:lnTo>
                  <a:pt x="1051560" y="580389"/>
                </a:lnTo>
                <a:lnTo>
                  <a:pt x="525780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6759" y="2306320"/>
            <a:ext cx="533400" cy="580390"/>
          </a:xfrm>
          <a:custGeom>
            <a:avLst/>
            <a:gdLst/>
            <a:ahLst/>
            <a:cxnLst/>
            <a:rect l="l" t="t" r="r" b="b"/>
            <a:pathLst>
              <a:path w="533400" h="580389">
                <a:moveTo>
                  <a:pt x="533400" y="0"/>
                </a:moveTo>
                <a:lnTo>
                  <a:pt x="0" y="0"/>
                </a:lnTo>
                <a:lnTo>
                  <a:pt x="0" y="580389"/>
                </a:lnTo>
                <a:lnTo>
                  <a:pt x="533400" y="580389"/>
                </a:lnTo>
                <a:lnTo>
                  <a:pt x="533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6759" y="2306320"/>
            <a:ext cx="533400" cy="580390"/>
          </a:xfrm>
          <a:custGeom>
            <a:avLst/>
            <a:gdLst/>
            <a:ahLst/>
            <a:cxnLst/>
            <a:rect l="l" t="t" r="r" b="b"/>
            <a:pathLst>
              <a:path w="533400" h="580389">
                <a:moveTo>
                  <a:pt x="266700" y="580389"/>
                </a:moveTo>
                <a:lnTo>
                  <a:pt x="0" y="580389"/>
                </a:lnTo>
                <a:lnTo>
                  <a:pt x="0" y="0"/>
                </a:lnTo>
                <a:lnTo>
                  <a:pt x="533400" y="0"/>
                </a:lnTo>
                <a:lnTo>
                  <a:pt x="533400" y="580389"/>
                </a:lnTo>
                <a:lnTo>
                  <a:pt x="266700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7090" y="4681220"/>
            <a:ext cx="1051560" cy="6350"/>
          </a:xfrm>
          <a:custGeom>
            <a:avLst/>
            <a:gdLst/>
            <a:ahLst/>
            <a:cxnLst/>
            <a:rect l="l" t="t" r="r" b="b"/>
            <a:pathLst>
              <a:path w="1051559" h="6350">
                <a:moveTo>
                  <a:pt x="0" y="6349"/>
                </a:moveTo>
                <a:lnTo>
                  <a:pt x="1051560" y="6349"/>
                </a:lnTo>
                <a:lnTo>
                  <a:pt x="1051560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7090" y="4681220"/>
            <a:ext cx="1051560" cy="580390"/>
          </a:xfrm>
          <a:custGeom>
            <a:avLst/>
            <a:gdLst/>
            <a:ahLst/>
            <a:cxnLst/>
            <a:rect l="l" t="t" r="r" b="b"/>
            <a:pathLst>
              <a:path w="1051559" h="580389">
                <a:moveTo>
                  <a:pt x="525780" y="580389"/>
                </a:moveTo>
                <a:lnTo>
                  <a:pt x="0" y="580389"/>
                </a:lnTo>
                <a:lnTo>
                  <a:pt x="0" y="0"/>
                </a:lnTo>
                <a:lnTo>
                  <a:pt x="1051560" y="0"/>
                </a:lnTo>
                <a:lnTo>
                  <a:pt x="1051560" y="580389"/>
                </a:lnTo>
                <a:lnTo>
                  <a:pt x="525780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9129" y="4681220"/>
            <a:ext cx="1050290" cy="5080"/>
          </a:xfrm>
          <a:custGeom>
            <a:avLst/>
            <a:gdLst/>
            <a:ahLst/>
            <a:cxnLst/>
            <a:rect l="l" t="t" r="r" b="b"/>
            <a:pathLst>
              <a:path w="1050289" h="5079">
                <a:moveTo>
                  <a:pt x="0" y="5079"/>
                </a:moveTo>
                <a:lnTo>
                  <a:pt x="1050290" y="5079"/>
                </a:lnTo>
                <a:lnTo>
                  <a:pt x="105029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9129" y="4681220"/>
            <a:ext cx="1050290" cy="580390"/>
          </a:xfrm>
          <a:custGeom>
            <a:avLst/>
            <a:gdLst/>
            <a:ahLst/>
            <a:cxnLst/>
            <a:rect l="l" t="t" r="r" b="b"/>
            <a:pathLst>
              <a:path w="1050289" h="580389">
                <a:moveTo>
                  <a:pt x="525780" y="580389"/>
                </a:moveTo>
                <a:lnTo>
                  <a:pt x="0" y="580389"/>
                </a:lnTo>
                <a:lnTo>
                  <a:pt x="0" y="0"/>
                </a:lnTo>
                <a:lnTo>
                  <a:pt x="1050290" y="0"/>
                </a:lnTo>
                <a:lnTo>
                  <a:pt x="1050290" y="580389"/>
                </a:lnTo>
                <a:lnTo>
                  <a:pt x="525780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8159" y="3425190"/>
            <a:ext cx="429259" cy="580390"/>
          </a:xfrm>
          <a:custGeom>
            <a:avLst/>
            <a:gdLst/>
            <a:ahLst/>
            <a:cxnLst/>
            <a:rect l="l" t="t" r="r" b="b"/>
            <a:pathLst>
              <a:path w="429260" h="580389">
                <a:moveTo>
                  <a:pt x="0" y="580390"/>
                </a:moveTo>
                <a:lnTo>
                  <a:pt x="429260" y="580390"/>
                </a:lnTo>
                <a:lnTo>
                  <a:pt x="429260" y="0"/>
                </a:lnTo>
                <a:lnTo>
                  <a:pt x="0" y="0"/>
                </a:lnTo>
                <a:lnTo>
                  <a:pt x="0" y="58039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6790" y="3425190"/>
            <a:ext cx="2500630" cy="580390"/>
          </a:xfrm>
          <a:custGeom>
            <a:avLst/>
            <a:gdLst/>
            <a:ahLst/>
            <a:cxnLst/>
            <a:rect l="l" t="t" r="r" b="b"/>
            <a:pathLst>
              <a:path w="2500629" h="580389">
                <a:moveTo>
                  <a:pt x="1250950" y="580390"/>
                </a:moveTo>
                <a:lnTo>
                  <a:pt x="0" y="580390"/>
                </a:lnTo>
                <a:lnTo>
                  <a:pt x="0" y="0"/>
                </a:lnTo>
                <a:lnTo>
                  <a:pt x="2500630" y="0"/>
                </a:lnTo>
                <a:lnTo>
                  <a:pt x="2500630" y="580390"/>
                </a:lnTo>
                <a:lnTo>
                  <a:pt x="1250950" y="58039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61759" y="4687570"/>
            <a:ext cx="508000" cy="579120"/>
          </a:xfrm>
          <a:custGeom>
            <a:avLst/>
            <a:gdLst/>
            <a:ahLst/>
            <a:cxnLst/>
            <a:rect l="l" t="t" r="r" b="b"/>
            <a:pathLst>
              <a:path w="508000" h="579120">
                <a:moveTo>
                  <a:pt x="0" y="579119"/>
                </a:moveTo>
                <a:lnTo>
                  <a:pt x="507999" y="579119"/>
                </a:lnTo>
                <a:lnTo>
                  <a:pt x="507999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0400" y="4687570"/>
            <a:ext cx="2499360" cy="579120"/>
          </a:xfrm>
          <a:custGeom>
            <a:avLst/>
            <a:gdLst/>
            <a:ahLst/>
            <a:cxnLst/>
            <a:rect l="l" t="t" r="r" b="b"/>
            <a:pathLst>
              <a:path w="2499359" h="579120">
                <a:moveTo>
                  <a:pt x="1249679" y="579119"/>
                </a:moveTo>
                <a:lnTo>
                  <a:pt x="0" y="579119"/>
                </a:lnTo>
                <a:lnTo>
                  <a:pt x="0" y="0"/>
                </a:lnTo>
                <a:lnTo>
                  <a:pt x="2499359" y="0"/>
                </a:lnTo>
                <a:lnTo>
                  <a:pt x="2499359" y="579119"/>
                </a:lnTo>
                <a:lnTo>
                  <a:pt x="1249679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94130" y="763270"/>
            <a:ext cx="649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B-tree</a:t>
            </a:r>
            <a:r>
              <a:rPr spc="-8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60119" y="1739900"/>
            <a:ext cx="389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 </a:t>
            </a:r>
            <a:r>
              <a:rPr sz="2400" dirty="0">
                <a:latin typeface="Times New Roman"/>
                <a:cs typeface="Times New Roman"/>
              </a:rPr>
              <a:t>45 increases the trees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0500" y="401320"/>
            <a:ext cx="431800" cy="6456680"/>
          </a:xfrm>
          <a:custGeom>
            <a:avLst/>
            <a:gdLst/>
            <a:ahLst/>
            <a:cxnLst/>
            <a:rect l="l" t="t" r="r" b="b"/>
            <a:pathLst>
              <a:path w="431800" h="6456680">
                <a:moveTo>
                  <a:pt x="0" y="6456680"/>
                </a:moveTo>
                <a:lnTo>
                  <a:pt x="0" y="0"/>
                </a:lnTo>
                <a:lnTo>
                  <a:pt x="431800" y="0"/>
                </a:lnTo>
                <a:lnTo>
                  <a:pt x="431800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300" y="401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400" y="449579"/>
            <a:ext cx="30924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400" y="2644140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400" y="3192779"/>
            <a:ext cx="30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400" y="4290059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400" y="4838700"/>
            <a:ext cx="30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400" y="5387340"/>
            <a:ext cx="30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445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25520" y="3422650"/>
            <a:ext cx="2072639" cy="579120"/>
          </a:xfrm>
          <a:custGeom>
            <a:avLst/>
            <a:gdLst/>
            <a:ahLst/>
            <a:cxnLst/>
            <a:rect l="l" t="t" r="r" b="b"/>
            <a:pathLst>
              <a:path w="2072639" h="579120">
                <a:moveTo>
                  <a:pt x="2072639" y="0"/>
                </a:moveTo>
                <a:lnTo>
                  <a:pt x="0" y="0"/>
                </a:lnTo>
                <a:lnTo>
                  <a:pt x="0" y="579119"/>
                </a:lnTo>
                <a:lnTo>
                  <a:pt x="2072639" y="579119"/>
                </a:lnTo>
                <a:lnTo>
                  <a:pt x="20726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5520" y="3422650"/>
            <a:ext cx="2072639" cy="579120"/>
          </a:xfrm>
          <a:custGeom>
            <a:avLst/>
            <a:gdLst/>
            <a:ahLst/>
            <a:cxnLst/>
            <a:rect l="l" t="t" r="r" b="b"/>
            <a:pathLst>
              <a:path w="2072639" h="579120">
                <a:moveTo>
                  <a:pt x="1036319" y="579119"/>
                </a:moveTo>
                <a:lnTo>
                  <a:pt x="0" y="579119"/>
                </a:lnTo>
                <a:lnTo>
                  <a:pt x="0" y="0"/>
                </a:lnTo>
                <a:lnTo>
                  <a:pt x="2072639" y="0"/>
                </a:lnTo>
                <a:lnTo>
                  <a:pt x="2072639" y="579119"/>
                </a:lnTo>
                <a:lnTo>
                  <a:pt x="1036319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13020" y="348360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48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26609" y="3484879"/>
            <a:ext cx="41402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09720" y="348615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94100" y="34874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65320" y="4686300"/>
            <a:ext cx="1996439" cy="579120"/>
          </a:xfrm>
          <a:custGeom>
            <a:avLst/>
            <a:gdLst/>
            <a:ahLst/>
            <a:cxnLst/>
            <a:rect l="l" t="t" r="r" b="b"/>
            <a:pathLst>
              <a:path w="1996439" h="579120">
                <a:moveTo>
                  <a:pt x="1996439" y="0"/>
                </a:moveTo>
                <a:lnTo>
                  <a:pt x="0" y="0"/>
                </a:lnTo>
                <a:lnTo>
                  <a:pt x="0" y="579119"/>
                </a:lnTo>
                <a:lnTo>
                  <a:pt x="1996439" y="579119"/>
                </a:lnTo>
                <a:lnTo>
                  <a:pt x="19964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5320" y="4686300"/>
            <a:ext cx="1996439" cy="579120"/>
          </a:xfrm>
          <a:custGeom>
            <a:avLst/>
            <a:gdLst/>
            <a:ahLst/>
            <a:cxnLst/>
            <a:rect l="l" t="t" r="r" b="b"/>
            <a:pathLst>
              <a:path w="1996439" h="579120">
                <a:moveTo>
                  <a:pt x="998219" y="579119"/>
                </a:moveTo>
                <a:lnTo>
                  <a:pt x="0" y="579119"/>
                </a:lnTo>
                <a:lnTo>
                  <a:pt x="0" y="0"/>
                </a:lnTo>
                <a:lnTo>
                  <a:pt x="1996439" y="0"/>
                </a:lnTo>
                <a:lnTo>
                  <a:pt x="1996439" y="579119"/>
                </a:lnTo>
                <a:lnTo>
                  <a:pt x="998219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974079" y="474599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29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04179" y="474852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17770" y="474980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26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33900" y="475107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70090" y="4687570"/>
            <a:ext cx="2073910" cy="579120"/>
          </a:xfrm>
          <a:custGeom>
            <a:avLst/>
            <a:gdLst/>
            <a:ahLst/>
            <a:cxnLst/>
            <a:rect l="l" t="t" r="r" b="b"/>
            <a:pathLst>
              <a:path w="2073909" h="579120">
                <a:moveTo>
                  <a:pt x="2073909" y="0"/>
                </a:moveTo>
                <a:lnTo>
                  <a:pt x="0" y="0"/>
                </a:lnTo>
                <a:lnTo>
                  <a:pt x="0" y="579119"/>
                </a:lnTo>
                <a:lnTo>
                  <a:pt x="2073909" y="579119"/>
                </a:lnTo>
                <a:lnTo>
                  <a:pt x="207390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70090" y="4687570"/>
            <a:ext cx="2073910" cy="579120"/>
          </a:xfrm>
          <a:custGeom>
            <a:avLst/>
            <a:gdLst/>
            <a:ahLst/>
            <a:cxnLst/>
            <a:rect l="l" t="t" r="r" b="b"/>
            <a:pathLst>
              <a:path w="2073909" h="579120">
                <a:moveTo>
                  <a:pt x="1037589" y="579119"/>
                </a:moveTo>
                <a:lnTo>
                  <a:pt x="0" y="579119"/>
                </a:lnTo>
                <a:lnTo>
                  <a:pt x="0" y="0"/>
                </a:lnTo>
                <a:lnTo>
                  <a:pt x="2073909" y="0"/>
                </a:lnTo>
                <a:lnTo>
                  <a:pt x="2073909" y="579119"/>
                </a:lnTo>
                <a:lnTo>
                  <a:pt x="1037589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658859" y="4748529"/>
            <a:ext cx="41148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68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72450" y="474980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55559" y="4751070"/>
            <a:ext cx="41148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53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8669" y="475360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52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65120" y="4687570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1524000" y="0"/>
                </a:moveTo>
                <a:lnTo>
                  <a:pt x="0" y="0"/>
                </a:lnTo>
                <a:lnTo>
                  <a:pt x="0" y="579119"/>
                </a:lnTo>
                <a:lnTo>
                  <a:pt x="1524000" y="579119"/>
                </a:lnTo>
                <a:lnTo>
                  <a:pt x="1524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5120" y="4687570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762000" y="579119"/>
                </a:moveTo>
                <a:lnTo>
                  <a:pt x="0" y="579119"/>
                </a:lnTo>
                <a:lnTo>
                  <a:pt x="0" y="0"/>
                </a:lnTo>
                <a:lnTo>
                  <a:pt x="1524000" y="0"/>
                </a:lnTo>
                <a:lnTo>
                  <a:pt x="1524000" y="579119"/>
                </a:lnTo>
                <a:lnTo>
                  <a:pt x="76200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16679" y="474599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30270" y="4748529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28620" y="474980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52600" y="4681220"/>
            <a:ext cx="1051560" cy="580390"/>
          </a:xfrm>
          <a:custGeom>
            <a:avLst/>
            <a:gdLst/>
            <a:ahLst/>
            <a:cxnLst/>
            <a:rect l="l" t="t" r="r" b="b"/>
            <a:pathLst>
              <a:path w="1051560" h="580389">
                <a:moveTo>
                  <a:pt x="1051560" y="0"/>
                </a:moveTo>
                <a:lnTo>
                  <a:pt x="0" y="0"/>
                </a:lnTo>
                <a:lnTo>
                  <a:pt x="0" y="580389"/>
                </a:lnTo>
                <a:lnTo>
                  <a:pt x="1051560" y="580389"/>
                </a:lnTo>
                <a:lnTo>
                  <a:pt x="105156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52600" y="4681220"/>
            <a:ext cx="1051560" cy="580390"/>
          </a:xfrm>
          <a:custGeom>
            <a:avLst/>
            <a:gdLst/>
            <a:ahLst/>
            <a:cxnLst/>
            <a:rect l="l" t="t" r="r" b="b"/>
            <a:pathLst>
              <a:path w="1051560" h="580389">
                <a:moveTo>
                  <a:pt x="525780" y="580389"/>
                </a:moveTo>
                <a:lnTo>
                  <a:pt x="0" y="580389"/>
                </a:lnTo>
                <a:lnTo>
                  <a:pt x="0" y="0"/>
                </a:lnTo>
                <a:lnTo>
                  <a:pt x="1051560" y="0"/>
                </a:lnTo>
                <a:lnTo>
                  <a:pt x="1051560" y="580389"/>
                </a:lnTo>
                <a:lnTo>
                  <a:pt x="525780" y="58038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811020" y="47574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16479" y="4757420"/>
            <a:ext cx="412750" cy="441959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3569" y="4679950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89" h="579120">
                <a:moveTo>
                  <a:pt x="1050290" y="0"/>
                </a:moveTo>
                <a:lnTo>
                  <a:pt x="0" y="0"/>
                </a:lnTo>
                <a:lnTo>
                  <a:pt x="0" y="579119"/>
                </a:lnTo>
                <a:lnTo>
                  <a:pt x="1050290" y="579119"/>
                </a:lnTo>
                <a:lnTo>
                  <a:pt x="105029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3569" y="4679950"/>
            <a:ext cx="1050290" cy="579120"/>
          </a:xfrm>
          <a:custGeom>
            <a:avLst/>
            <a:gdLst/>
            <a:ahLst/>
            <a:cxnLst/>
            <a:rect l="l" t="t" r="r" b="b"/>
            <a:pathLst>
              <a:path w="1050289" h="579120">
                <a:moveTo>
                  <a:pt x="525780" y="579119"/>
                </a:moveTo>
                <a:lnTo>
                  <a:pt x="0" y="579119"/>
                </a:lnTo>
                <a:lnTo>
                  <a:pt x="0" y="0"/>
                </a:lnTo>
                <a:lnTo>
                  <a:pt x="1050290" y="0"/>
                </a:lnTo>
                <a:lnTo>
                  <a:pt x="1050290" y="579119"/>
                </a:lnTo>
                <a:lnTo>
                  <a:pt x="525780" y="57911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81990" y="4756150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87450" y="4756150"/>
            <a:ext cx="412750" cy="44069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58239" y="4008120"/>
            <a:ext cx="2363470" cy="688340"/>
          </a:xfrm>
          <a:custGeom>
            <a:avLst/>
            <a:gdLst/>
            <a:ahLst/>
            <a:cxnLst/>
            <a:rect l="l" t="t" r="r" b="b"/>
            <a:pathLst>
              <a:path w="2363470" h="688339">
                <a:moveTo>
                  <a:pt x="2363470" y="0"/>
                </a:moveTo>
                <a:lnTo>
                  <a:pt x="0" y="688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01239" y="4008120"/>
            <a:ext cx="1752600" cy="656590"/>
          </a:xfrm>
          <a:custGeom>
            <a:avLst/>
            <a:gdLst/>
            <a:ahLst/>
            <a:cxnLst/>
            <a:rect l="l" t="t" r="r" b="b"/>
            <a:pathLst>
              <a:path w="1752600" h="656589">
                <a:moveTo>
                  <a:pt x="1752600" y="0"/>
                </a:moveTo>
                <a:lnTo>
                  <a:pt x="0" y="6565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3150" y="3992879"/>
            <a:ext cx="928369" cy="685800"/>
          </a:xfrm>
          <a:custGeom>
            <a:avLst/>
            <a:gdLst/>
            <a:ahLst/>
            <a:cxnLst/>
            <a:rect l="l" t="t" r="r" b="b"/>
            <a:pathLst>
              <a:path w="928370" h="685800">
                <a:moveTo>
                  <a:pt x="928370" y="0"/>
                </a:moveTo>
                <a:lnTo>
                  <a:pt x="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74920" y="3992879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45720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93079" y="4008120"/>
            <a:ext cx="2529840" cy="670560"/>
          </a:xfrm>
          <a:custGeom>
            <a:avLst/>
            <a:gdLst/>
            <a:ahLst/>
            <a:cxnLst/>
            <a:rect l="l" t="t" r="r" b="b"/>
            <a:pathLst>
              <a:path w="2529840" h="670560">
                <a:moveTo>
                  <a:pt x="0" y="0"/>
                </a:moveTo>
                <a:lnTo>
                  <a:pt x="2529840" y="67055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55409" y="4749800"/>
            <a:ext cx="412749" cy="1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55409" y="4777740"/>
            <a:ext cx="41274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55409" y="4853940"/>
            <a:ext cx="41274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55409" y="4930140"/>
            <a:ext cx="41274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55409" y="5006340"/>
            <a:ext cx="41274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55409" y="5082540"/>
            <a:ext cx="412749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55409" y="4748529"/>
            <a:ext cx="414020" cy="440690"/>
          </a:xfrm>
          <a:custGeom>
            <a:avLst/>
            <a:gdLst/>
            <a:ahLst/>
            <a:cxnLst/>
            <a:rect l="l" t="t" r="r" b="b"/>
            <a:pathLst>
              <a:path w="414020" h="440689">
                <a:moveTo>
                  <a:pt x="207010" y="440690"/>
                </a:moveTo>
                <a:lnTo>
                  <a:pt x="0" y="440690"/>
                </a:lnTo>
                <a:lnTo>
                  <a:pt x="0" y="0"/>
                </a:lnTo>
                <a:lnTo>
                  <a:pt x="414019" y="0"/>
                </a:lnTo>
                <a:lnTo>
                  <a:pt x="414019" y="440690"/>
                </a:lnTo>
                <a:lnTo>
                  <a:pt x="207010" y="44069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468049" y="4772659"/>
            <a:ext cx="39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45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850890" y="3366770"/>
            <a:ext cx="311150" cy="1297940"/>
          </a:xfrm>
          <a:custGeom>
            <a:avLst/>
            <a:gdLst/>
            <a:ahLst/>
            <a:cxnLst/>
            <a:rect l="l" t="t" r="r" b="b"/>
            <a:pathLst>
              <a:path w="311150" h="1297939">
                <a:moveTo>
                  <a:pt x="0" y="1297939"/>
                </a:moveTo>
                <a:lnTo>
                  <a:pt x="31115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36690" y="32474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38570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62040" y="3366770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36690" y="32474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44000" y="38570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60490" y="325374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36690" y="32474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8570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614159" y="3088640"/>
            <a:ext cx="2299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Exceeds </a:t>
            </a:r>
            <a:r>
              <a:rPr sz="2000" dirty="0">
                <a:latin typeface="Arial"/>
                <a:cs typeface="Arial"/>
              </a:rPr>
              <a:t>Order.  </a:t>
            </a:r>
            <a:r>
              <a:rPr sz="2000" spc="-5" dirty="0">
                <a:latin typeface="Arial"/>
                <a:cs typeface="Arial"/>
              </a:rPr>
              <a:t>Promote middle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split.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83479" y="3992879"/>
            <a:ext cx="106680" cy="685800"/>
          </a:xfrm>
          <a:custGeom>
            <a:avLst/>
            <a:gdLst/>
            <a:ahLst/>
            <a:cxnLst/>
            <a:rect l="l" t="t" r="r" b="b"/>
            <a:pathLst>
              <a:path w="106679" h="685800">
                <a:moveTo>
                  <a:pt x="106680" y="0"/>
                </a:moveTo>
                <a:lnTo>
                  <a:pt x="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79109" y="4008120"/>
            <a:ext cx="836930" cy="685800"/>
          </a:xfrm>
          <a:custGeom>
            <a:avLst/>
            <a:gdLst/>
            <a:ahLst/>
            <a:cxnLst/>
            <a:rect l="l" t="t" r="r" b="b"/>
            <a:pathLst>
              <a:path w="836929" h="685800">
                <a:moveTo>
                  <a:pt x="0" y="0"/>
                </a:moveTo>
                <a:lnTo>
                  <a:pt x="836929" y="685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19800" y="3978909"/>
            <a:ext cx="2087880" cy="715010"/>
          </a:xfrm>
          <a:custGeom>
            <a:avLst/>
            <a:gdLst/>
            <a:ahLst/>
            <a:cxnLst/>
            <a:rect l="l" t="t" r="r" b="b"/>
            <a:pathLst>
              <a:path w="2087879" h="715010">
                <a:moveTo>
                  <a:pt x="0" y="0"/>
                </a:moveTo>
                <a:lnTo>
                  <a:pt x="2087879" y="71500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89320" y="1860550"/>
            <a:ext cx="241300" cy="1525270"/>
          </a:xfrm>
          <a:custGeom>
            <a:avLst/>
            <a:gdLst/>
            <a:ahLst/>
            <a:cxnLst/>
            <a:rect l="l" t="t" r="r" b="b"/>
            <a:pathLst>
              <a:path w="241300" h="1525270">
                <a:moveTo>
                  <a:pt x="0" y="1525270"/>
                </a:moveTo>
                <a:lnTo>
                  <a:pt x="2413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36690" y="17412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44000" y="23508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30620" y="186055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86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36690" y="17412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44000" y="23508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60490" y="174752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36690" y="17412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44000" y="23508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14159" y="1582420"/>
            <a:ext cx="2299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Exceeds </a:t>
            </a:r>
            <a:r>
              <a:rPr sz="2000" dirty="0">
                <a:latin typeface="Arial"/>
                <a:cs typeface="Arial"/>
              </a:rPr>
              <a:t>Order.  </a:t>
            </a:r>
            <a:r>
              <a:rPr sz="2000" spc="-5" dirty="0">
                <a:latin typeface="Arial"/>
                <a:cs typeface="Arial"/>
              </a:rPr>
              <a:t>Promote middle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split.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053840" y="2865120"/>
            <a:ext cx="487680" cy="548640"/>
          </a:xfrm>
          <a:custGeom>
            <a:avLst/>
            <a:gdLst/>
            <a:ahLst/>
            <a:cxnLst/>
            <a:rect l="l" t="t" r="r" b="b"/>
            <a:pathLst>
              <a:path w="487679" h="548639">
                <a:moveTo>
                  <a:pt x="487680" y="0"/>
                </a:moveTo>
                <a:lnTo>
                  <a:pt x="0" y="5486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74920" y="2879089"/>
            <a:ext cx="518159" cy="534670"/>
          </a:xfrm>
          <a:custGeom>
            <a:avLst/>
            <a:gdLst/>
            <a:ahLst/>
            <a:cxnLst/>
            <a:rect l="l" t="t" r="r" b="b"/>
            <a:pathLst>
              <a:path w="518160" h="534670">
                <a:moveTo>
                  <a:pt x="0" y="0"/>
                </a:moveTo>
                <a:lnTo>
                  <a:pt x="518159" y="53467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76859" y="650868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763270"/>
            <a:ext cx="4867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Inserting </a:t>
            </a:r>
            <a:r>
              <a:rPr spc="-10" dirty="0"/>
              <a:t>into </a:t>
            </a:r>
            <a:r>
              <a:rPr dirty="0"/>
              <a:t>a</a:t>
            </a:r>
            <a:r>
              <a:rPr spc="-110" dirty="0"/>
              <a:t> </a:t>
            </a:r>
            <a:r>
              <a:rPr spc="-5" dirty="0"/>
              <a:t>B-Tree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2372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31496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3882390"/>
            <a:ext cx="132715" cy="9067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89" y="1844040"/>
            <a:ext cx="7588250" cy="33312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/>
                <a:cs typeface="Times New Roman"/>
              </a:rPr>
              <a:t>Attempt </a:t>
            </a:r>
            <a:r>
              <a:rPr sz="2400" dirty="0">
                <a:latin typeface="Times New Roman"/>
                <a:cs typeface="Times New Roman"/>
              </a:rPr>
              <a:t>to insert the new key into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leaf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If this </a:t>
            </a:r>
            <a:r>
              <a:rPr sz="2400" spc="-5" dirty="0">
                <a:latin typeface="Times New Roman"/>
                <a:cs typeface="Times New Roman"/>
              </a:rPr>
              <a:t>would result </a:t>
            </a:r>
            <a:r>
              <a:rPr sz="2400" dirty="0">
                <a:latin typeface="Times New Roman"/>
                <a:cs typeface="Times New Roman"/>
              </a:rPr>
              <a:t>in that leaf </a:t>
            </a:r>
            <a:r>
              <a:rPr sz="2400" spc="-5" dirty="0">
                <a:latin typeface="Times New Roman"/>
                <a:cs typeface="Times New Roman"/>
              </a:rPr>
              <a:t>becoming </a:t>
            </a:r>
            <a:r>
              <a:rPr sz="2400" dirty="0">
                <a:latin typeface="Times New Roman"/>
                <a:cs typeface="Times New Roman"/>
              </a:rPr>
              <a:t>too big, split the leaf  into </a:t>
            </a:r>
            <a:r>
              <a:rPr sz="2400" spc="-5" dirty="0">
                <a:latin typeface="Times New Roman"/>
                <a:cs typeface="Times New Roman"/>
              </a:rPr>
              <a:t>two, promoting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middle </a:t>
            </a:r>
            <a:r>
              <a:rPr sz="2400" dirty="0">
                <a:latin typeface="Times New Roman"/>
                <a:cs typeface="Times New Roman"/>
              </a:rPr>
              <a:t>key to the </a:t>
            </a:r>
            <a:r>
              <a:rPr sz="2400" spc="-5" dirty="0">
                <a:latin typeface="Times New Roman"/>
                <a:cs typeface="Times New Roman"/>
              </a:rPr>
              <a:t>leaf’s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parent</a:t>
            </a:r>
            <a:endParaRPr sz="2400">
              <a:latin typeface="Times New Roman"/>
              <a:cs typeface="Times New Roman"/>
            </a:endParaRPr>
          </a:p>
          <a:p>
            <a:pPr marL="12700" marR="31686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If this </a:t>
            </a:r>
            <a:r>
              <a:rPr sz="2400" spc="-5" dirty="0">
                <a:latin typeface="Times New Roman"/>
                <a:cs typeface="Times New Roman"/>
              </a:rPr>
              <a:t>would result </a:t>
            </a:r>
            <a:r>
              <a:rPr sz="2400" dirty="0">
                <a:latin typeface="Times New Roman"/>
                <a:cs typeface="Times New Roman"/>
              </a:rPr>
              <a:t>in the parent </a:t>
            </a:r>
            <a:r>
              <a:rPr sz="2400" spc="-5" dirty="0">
                <a:latin typeface="Times New Roman"/>
                <a:cs typeface="Times New Roman"/>
              </a:rPr>
              <a:t>becoming </a:t>
            </a:r>
            <a:r>
              <a:rPr sz="2400" dirty="0">
                <a:latin typeface="Times New Roman"/>
                <a:cs typeface="Times New Roman"/>
              </a:rPr>
              <a:t>too big, split the  parent into </a:t>
            </a:r>
            <a:r>
              <a:rPr sz="2400" spc="-5" dirty="0">
                <a:latin typeface="Times New Roman"/>
                <a:cs typeface="Times New Roman"/>
              </a:rPr>
              <a:t>two, promoting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middle</a:t>
            </a:r>
            <a:r>
              <a:rPr sz="2400" dirty="0">
                <a:latin typeface="Times New Roman"/>
                <a:cs typeface="Times New Roman"/>
              </a:rPr>
              <a:t> key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This strategy </a:t>
            </a:r>
            <a:r>
              <a:rPr sz="2400" spc="-5" dirty="0">
                <a:latin typeface="Times New Roman"/>
                <a:cs typeface="Times New Roman"/>
              </a:rPr>
              <a:t>might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repeated all the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  <a:p>
            <a:pPr marL="12700" marR="59118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If necessary, the root is </a:t>
            </a:r>
            <a:r>
              <a:rPr sz="2400" spc="-5" dirty="0">
                <a:latin typeface="Times New Roman"/>
                <a:cs typeface="Times New Roman"/>
              </a:rPr>
              <a:t>split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middle 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spc="5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promoted </a:t>
            </a:r>
            <a:r>
              <a:rPr sz="2400" dirty="0">
                <a:latin typeface="Times New Roman"/>
                <a:cs typeface="Times New Roman"/>
              </a:rPr>
              <a:t>to a new root,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the tree one level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030" y="763270"/>
            <a:ext cx="6445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 in Inserting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B-Tree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2372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1844040"/>
            <a:ext cx="703580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Insert the </a:t>
            </a:r>
            <a:r>
              <a:rPr sz="2400" spc="-5" dirty="0">
                <a:latin typeface="Times New Roman"/>
                <a:cs typeface="Times New Roman"/>
              </a:rPr>
              <a:t>following </a:t>
            </a:r>
            <a:r>
              <a:rPr sz="2400" spc="5" dirty="0">
                <a:latin typeface="Times New Roman"/>
                <a:cs typeface="Times New Roman"/>
              </a:rPr>
              <a:t>keys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5-way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B-tree: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3, 7, 9, 23, 45, 1, 5, 14, 25, 24, 13, 11, 8, 19, 4, 31, 35,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889" y="763270"/>
            <a:ext cx="423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Answer </a:t>
            </a:r>
            <a:r>
              <a:rPr dirty="0"/>
              <a:t>to</a:t>
            </a:r>
            <a:r>
              <a:rPr spc="-95" dirty="0"/>
              <a:t> </a:t>
            </a:r>
            <a:r>
              <a:rPr spc="-5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890269" y="1294130"/>
            <a:ext cx="7371080" cy="3964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3770" y="5734050"/>
            <a:ext cx="2229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  <a:hlinkClick r:id="rId3"/>
              </a:rPr>
              <a:t>Java Applet</a:t>
            </a:r>
            <a:r>
              <a:rPr sz="2000" spc="-105" dirty="0">
                <a:latin typeface="Arial"/>
                <a:cs typeface="Arial"/>
                <a:hlinkClick r:id="rId3"/>
              </a:rPr>
              <a:t> </a:t>
            </a:r>
            <a:r>
              <a:rPr sz="2000" dirty="0">
                <a:latin typeface="Arial"/>
                <a:cs typeface="Arial"/>
                <a:hlinkClick r:id="rId3"/>
              </a:rPr>
              <a:t>Source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960" y="763270"/>
            <a:ext cx="490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Removal from </a:t>
            </a:r>
            <a:r>
              <a:rPr dirty="0"/>
              <a:t>a</a:t>
            </a:r>
            <a:r>
              <a:rPr spc="-105" dirty="0"/>
              <a:t> </a:t>
            </a:r>
            <a:r>
              <a:rPr dirty="0"/>
              <a:t>B-tree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630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29260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39890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89" y="1883409"/>
            <a:ext cx="7653655" cy="3832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During </a:t>
            </a:r>
            <a:r>
              <a:rPr sz="2400" dirty="0">
                <a:latin typeface="Times New Roman"/>
                <a:cs typeface="Times New Roman"/>
              </a:rPr>
              <a:t>insertion, the </a:t>
            </a:r>
            <a:r>
              <a:rPr sz="2400" spc="-5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Times New Roman"/>
                <a:cs typeface="Times New Roman"/>
              </a:rPr>
              <a:t>always goes </a:t>
            </a:r>
            <a:r>
              <a:rPr sz="2400" i="1" dirty="0">
                <a:latin typeface="Times New Roman"/>
                <a:cs typeface="Times New Roman"/>
              </a:rPr>
              <a:t>into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leaf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deletion  </a:t>
            </a:r>
            <a:r>
              <a:rPr sz="2400" spc="-5" dirty="0">
                <a:latin typeface="Times New Roman"/>
                <a:cs typeface="Times New Roman"/>
              </a:rPr>
              <a:t>we wish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remove </a:t>
            </a:r>
            <a:r>
              <a:rPr sz="2400" i="1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leaf. </a:t>
            </a:r>
            <a:r>
              <a:rPr sz="2400" dirty="0">
                <a:latin typeface="Times New Roman"/>
                <a:cs typeface="Times New Roman"/>
              </a:rPr>
              <a:t>There are three </a:t>
            </a:r>
            <a:r>
              <a:rPr sz="2400" spc="-5" dirty="0">
                <a:latin typeface="Times New Roman"/>
                <a:cs typeface="Times New Roman"/>
              </a:rPr>
              <a:t>possible </a:t>
            </a:r>
            <a:r>
              <a:rPr sz="2400" dirty="0">
                <a:latin typeface="Times New Roman"/>
                <a:cs typeface="Times New Roman"/>
              </a:rPr>
              <a:t>ways 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this:</a:t>
            </a:r>
            <a:endParaRPr sz="2400">
              <a:latin typeface="Times New Roman"/>
              <a:cs typeface="Times New Roman"/>
            </a:endParaRPr>
          </a:p>
          <a:p>
            <a:pPr marL="12700" marR="15240" algn="just">
              <a:lnSpc>
                <a:spcPts val="2590"/>
              </a:lnSpc>
              <a:spcBef>
                <a:spcPts val="600"/>
              </a:spcBef>
              <a:buAutoNum type="arabicPlain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- If the key is already in a leaf node, and </a:t>
            </a:r>
            <a:r>
              <a:rPr sz="2400" spc="-5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it doesn’t  </a:t>
            </a:r>
            <a:r>
              <a:rPr sz="2400" spc="-5" dirty="0">
                <a:latin typeface="Times New Roman"/>
                <a:cs typeface="Times New Roman"/>
              </a:rPr>
              <a:t>cause </a:t>
            </a:r>
            <a:r>
              <a:rPr sz="2400" dirty="0">
                <a:latin typeface="Times New Roman"/>
                <a:cs typeface="Times New Roman"/>
              </a:rPr>
              <a:t>that leaf node to have too </a:t>
            </a:r>
            <a:r>
              <a:rPr sz="2400" spc="-5" dirty="0">
                <a:latin typeface="Times New Roman"/>
                <a:cs typeface="Times New Roman"/>
              </a:rPr>
              <a:t>few </a:t>
            </a:r>
            <a:r>
              <a:rPr sz="2400" dirty="0">
                <a:latin typeface="Times New Roman"/>
                <a:cs typeface="Times New Roman"/>
              </a:rPr>
              <a:t>keys, then </a:t>
            </a:r>
            <a:r>
              <a:rPr sz="2400" spc="-5" dirty="0">
                <a:latin typeface="Times New Roman"/>
                <a:cs typeface="Times New Roman"/>
              </a:rPr>
              <a:t>simply remove  </a:t>
            </a:r>
            <a:r>
              <a:rPr sz="2400" dirty="0">
                <a:latin typeface="Times New Roman"/>
                <a:cs typeface="Times New Roman"/>
              </a:rPr>
              <a:t>the key to 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deleted.</a:t>
            </a:r>
            <a:endParaRPr sz="2400">
              <a:latin typeface="Times New Roman"/>
              <a:cs typeface="Times New Roman"/>
            </a:endParaRPr>
          </a:p>
          <a:p>
            <a:pPr marL="12700" marR="167640">
              <a:lnSpc>
                <a:spcPts val="2590"/>
              </a:lnSpc>
              <a:spcBef>
                <a:spcPts val="600"/>
              </a:spcBef>
              <a:buAutoNum type="arabicPlain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- If the key is </a:t>
            </a:r>
            <a:r>
              <a:rPr sz="2400" i="1" dirty="0">
                <a:latin typeface="Times New Roman"/>
                <a:cs typeface="Times New Roman"/>
              </a:rPr>
              <a:t>not </a:t>
            </a:r>
            <a:r>
              <a:rPr sz="2400" dirty="0">
                <a:latin typeface="Times New Roman"/>
                <a:cs typeface="Times New Roman"/>
              </a:rPr>
              <a:t>in a leaf then it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guaranteed (by the  nature of a </a:t>
            </a:r>
            <a:r>
              <a:rPr sz="2400" spc="-5" dirty="0">
                <a:latin typeface="Times New Roman"/>
                <a:cs typeface="Times New Roman"/>
              </a:rPr>
              <a:t>B-tree) </a:t>
            </a:r>
            <a:r>
              <a:rPr sz="2400" dirty="0">
                <a:latin typeface="Times New Roman"/>
                <a:cs typeface="Times New Roman"/>
              </a:rPr>
              <a:t>that its </a:t>
            </a:r>
            <a:r>
              <a:rPr sz="2400" spc="-5" dirty="0">
                <a:latin typeface="Times New Roman"/>
                <a:cs typeface="Times New Roman"/>
              </a:rPr>
              <a:t>predecessor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successor will </a:t>
            </a:r>
            <a:r>
              <a:rPr sz="2400" dirty="0">
                <a:latin typeface="Times New Roman"/>
                <a:cs typeface="Times New Roman"/>
              </a:rPr>
              <a:t>be in  a leaf --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this case </a:t>
            </a:r>
            <a:r>
              <a:rPr sz="2400" spc="-5" dirty="0">
                <a:latin typeface="Times New Roman"/>
                <a:cs typeface="Times New Roman"/>
              </a:rPr>
              <a:t>can we </a:t>
            </a:r>
            <a:r>
              <a:rPr sz="2400" dirty="0">
                <a:latin typeface="Times New Roman"/>
                <a:cs typeface="Times New Roman"/>
              </a:rPr>
              <a:t>delete the key and </a:t>
            </a:r>
            <a:r>
              <a:rPr sz="2400" spc="-5" dirty="0">
                <a:latin typeface="Times New Roman"/>
                <a:cs typeface="Times New Roman"/>
              </a:rPr>
              <a:t>promote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predecessor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successor </a:t>
            </a:r>
            <a:r>
              <a:rPr sz="2400" dirty="0">
                <a:latin typeface="Times New Roman"/>
                <a:cs typeface="Times New Roman"/>
              </a:rPr>
              <a:t>key to the non-leaf </a:t>
            </a:r>
            <a:r>
              <a:rPr sz="2400" spc="-5" dirty="0">
                <a:latin typeface="Times New Roman"/>
                <a:cs typeface="Times New Roman"/>
              </a:rPr>
              <a:t>deleted </a:t>
            </a:r>
            <a:r>
              <a:rPr sz="2400" spc="5" dirty="0">
                <a:latin typeface="Times New Roman"/>
                <a:cs typeface="Times New Roman"/>
              </a:rPr>
              <a:t>key’s  </a:t>
            </a:r>
            <a:r>
              <a:rPr sz="2400" dirty="0">
                <a:latin typeface="Times New Roman"/>
                <a:cs typeface="Times New Roman"/>
              </a:rPr>
              <a:t>position.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470" y="763270"/>
            <a:ext cx="486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 </a:t>
            </a:r>
            <a:r>
              <a:rPr spc="-5" dirty="0"/>
              <a:t>for</a:t>
            </a:r>
            <a:r>
              <a:rPr spc="-35" dirty="0"/>
              <a:t> </a:t>
            </a:r>
            <a:r>
              <a:rPr spc="-10" dirty="0"/>
              <a:t>B-Trees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999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263144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39573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90" y="47637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489" y="1920240"/>
            <a:ext cx="7265034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70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 far we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assumed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store an </a:t>
            </a:r>
            <a:r>
              <a:rPr sz="2400" dirty="0">
                <a:latin typeface="Times New Roman"/>
                <a:cs typeface="Times New Roman"/>
              </a:rPr>
              <a:t>entire data  </a:t>
            </a: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so much </a:t>
            </a:r>
            <a:r>
              <a:rPr sz="2400" dirty="0">
                <a:latin typeface="Times New Roman"/>
                <a:cs typeface="Times New Roman"/>
              </a:rPr>
              <a:t>data that it won’t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fit?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2400" spc="-1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have to use </a:t>
            </a:r>
            <a:r>
              <a:rPr sz="2400" spc="-5" dirty="0">
                <a:latin typeface="Times New Roman"/>
                <a:cs typeface="Times New Roman"/>
              </a:rPr>
              <a:t>disk </a:t>
            </a:r>
            <a:r>
              <a:rPr sz="2400" dirty="0">
                <a:latin typeface="Times New Roman"/>
                <a:cs typeface="Times New Roman"/>
              </a:rPr>
              <a:t>storage but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this happens our  </a:t>
            </a:r>
            <a:r>
              <a:rPr sz="2400" spc="-5" dirty="0">
                <a:latin typeface="Times New Roman"/>
                <a:cs typeface="Times New Roman"/>
              </a:rPr>
              <a:t>time complexity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fails</a:t>
            </a:r>
            <a:endParaRPr sz="2400">
              <a:latin typeface="Times New Roman"/>
              <a:cs typeface="Times New Roman"/>
            </a:endParaRPr>
          </a:p>
          <a:p>
            <a:pPr marL="12700" marR="80708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The problem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Big-Oh </a:t>
            </a:r>
            <a:r>
              <a:rPr sz="2400" dirty="0">
                <a:latin typeface="Times New Roman"/>
                <a:cs typeface="Times New Roman"/>
              </a:rPr>
              <a:t>analysis </a:t>
            </a:r>
            <a:r>
              <a:rPr sz="2400" spc="-5" dirty="0">
                <a:latin typeface="Times New Roman"/>
                <a:cs typeface="Times New Roman"/>
              </a:rPr>
              <a:t>assumes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  operations take roughly </a:t>
            </a:r>
            <a:r>
              <a:rPr sz="2400" spc="-5" dirty="0">
                <a:latin typeface="Times New Roman"/>
                <a:cs typeface="Times New Roman"/>
              </a:rPr>
              <a:t>equal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This is not the </a:t>
            </a:r>
            <a:r>
              <a:rPr sz="2400" spc="-5" dirty="0">
                <a:latin typeface="Times New Roman"/>
                <a:cs typeface="Times New Roman"/>
              </a:rPr>
              <a:t>case when </a:t>
            </a:r>
            <a:r>
              <a:rPr sz="2400" dirty="0">
                <a:latin typeface="Times New Roman"/>
                <a:cs typeface="Times New Roman"/>
              </a:rPr>
              <a:t>disk </a:t>
            </a:r>
            <a:r>
              <a:rPr sz="2400" spc="-5" dirty="0">
                <a:latin typeface="Times New Roman"/>
                <a:cs typeface="Times New Roman"/>
              </a:rPr>
              <a:t>access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060" y="763270"/>
            <a:ext cx="5584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Removal from </a:t>
            </a:r>
            <a:r>
              <a:rPr dirty="0"/>
              <a:t>a </a:t>
            </a:r>
            <a:r>
              <a:rPr spc="-5" dirty="0"/>
              <a:t>B-tree</a:t>
            </a:r>
            <a:r>
              <a:rPr spc="-10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999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1920240"/>
            <a:ext cx="7566025" cy="3688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If (1) or (2) lead to a leaf node containing less than the  </a:t>
            </a:r>
            <a:r>
              <a:rPr sz="2400" spc="-10" dirty="0">
                <a:latin typeface="Times New Roman"/>
                <a:cs typeface="Times New Roman"/>
              </a:rPr>
              <a:t>minimum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keys then </a:t>
            </a: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have to look at the siblings  </a:t>
            </a:r>
            <a:r>
              <a:rPr sz="2400" spc="-5" dirty="0">
                <a:latin typeface="Times New Roman"/>
                <a:cs typeface="Times New Roman"/>
              </a:rPr>
              <a:t>immediately adjacent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leaf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question:</a:t>
            </a:r>
            <a:endParaRPr sz="2400">
              <a:latin typeface="Times New Roman"/>
              <a:cs typeface="Times New Roman"/>
            </a:endParaRPr>
          </a:p>
          <a:p>
            <a:pPr marL="412750" marR="118110" indent="-285750" algn="just">
              <a:lnSpc>
                <a:spcPct val="100000"/>
              </a:lnSpc>
              <a:spcBef>
                <a:spcPts val="500"/>
              </a:spcBef>
              <a:buChar char="–"/>
              <a:tabLst>
                <a:tab pos="412750" algn="l"/>
              </a:tabLst>
            </a:pPr>
            <a:r>
              <a:rPr sz="2000" dirty="0">
                <a:latin typeface="Times New Roman"/>
                <a:cs typeface="Times New Roman"/>
              </a:rPr>
              <a:t>3: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one of </a:t>
            </a:r>
            <a:r>
              <a:rPr sz="2000" spc="-5" dirty="0">
                <a:latin typeface="Times New Roman"/>
                <a:cs typeface="Times New Roman"/>
              </a:rPr>
              <a:t>them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10" dirty="0">
                <a:latin typeface="Times New Roman"/>
                <a:cs typeface="Times New Roman"/>
              </a:rPr>
              <a:t>more </a:t>
            </a:r>
            <a:r>
              <a:rPr sz="2000" spc="-5" dirty="0">
                <a:latin typeface="Times New Roman"/>
                <a:cs typeface="Times New Roman"/>
              </a:rPr>
              <a:t>than the </a:t>
            </a:r>
            <a:r>
              <a:rPr sz="2000" spc="-10" dirty="0">
                <a:latin typeface="Times New Roman"/>
                <a:cs typeface="Times New Roman"/>
              </a:rPr>
              <a:t>min’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keys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can  </a:t>
            </a:r>
            <a:r>
              <a:rPr sz="2000" spc="-5" dirty="0">
                <a:latin typeface="Times New Roman"/>
                <a:cs typeface="Times New Roman"/>
              </a:rPr>
              <a:t>promote </a:t>
            </a:r>
            <a:r>
              <a:rPr sz="2000" dirty="0">
                <a:latin typeface="Times New Roman"/>
                <a:cs typeface="Times New Roman"/>
              </a:rPr>
              <a:t>one of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keys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parent </a:t>
            </a:r>
            <a:r>
              <a:rPr sz="2000" spc="-5" dirty="0">
                <a:latin typeface="Times New Roman"/>
                <a:cs typeface="Times New Roman"/>
              </a:rPr>
              <a:t>and take the </a:t>
            </a:r>
            <a:r>
              <a:rPr sz="2000" dirty="0">
                <a:latin typeface="Times New Roman"/>
                <a:cs typeface="Times New Roman"/>
              </a:rPr>
              <a:t>parent key </a:t>
            </a:r>
            <a:r>
              <a:rPr sz="2000" spc="-5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our  </a:t>
            </a:r>
            <a:r>
              <a:rPr sz="2000" spc="-5" dirty="0">
                <a:latin typeface="Times New Roman"/>
                <a:cs typeface="Times New Roman"/>
              </a:rPr>
              <a:t>lacking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leaf</a:t>
            </a:r>
            <a:endParaRPr sz="2000">
              <a:latin typeface="Times New Roman"/>
              <a:cs typeface="Times New Roman"/>
            </a:endParaRPr>
          </a:p>
          <a:p>
            <a:pPr marL="412750" marR="100965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Times New Roman"/>
                <a:cs typeface="Times New Roman"/>
              </a:rPr>
              <a:t>4: </a:t>
            </a:r>
            <a:r>
              <a:rPr sz="2000" spc="-5" dirty="0">
                <a:latin typeface="Times New Roman"/>
                <a:cs typeface="Times New Roman"/>
              </a:rPr>
              <a:t>if neither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them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more than the </a:t>
            </a:r>
            <a:r>
              <a:rPr sz="2000" spc="-10" dirty="0">
                <a:latin typeface="Times New Roman"/>
                <a:cs typeface="Times New Roman"/>
              </a:rPr>
              <a:t>min’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keys </a:t>
            </a:r>
            <a:r>
              <a:rPr sz="2000" spc="-5" dirty="0">
                <a:latin typeface="Times New Roman"/>
                <a:cs typeface="Times New Roman"/>
              </a:rPr>
              <a:t>then the  lacking leaf </a:t>
            </a:r>
            <a:r>
              <a:rPr sz="2000" dirty="0">
                <a:latin typeface="Times New Roman"/>
                <a:cs typeface="Times New Roman"/>
              </a:rPr>
              <a:t>and one of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neighbours can be </a:t>
            </a:r>
            <a:r>
              <a:rPr sz="2000" spc="-5" dirty="0">
                <a:latin typeface="Times New Roman"/>
                <a:cs typeface="Times New Roman"/>
              </a:rPr>
              <a:t>combined with their  shared </a:t>
            </a:r>
            <a:r>
              <a:rPr sz="2000" dirty="0">
                <a:latin typeface="Times New Roman"/>
                <a:cs typeface="Times New Roman"/>
              </a:rPr>
              <a:t>parent (the opposite of </a:t>
            </a:r>
            <a:r>
              <a:rPr sz="2000" spc="-5" dirty="0">
                <a:latin typeface="Times New Roman"/>
                <a:cs typeface="Times New Roman"/>
              </a:rPr>
              <a:t>promoting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key)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 new leaf will 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the correct number </a:t>
            </a:r>
            <a:r>
              <a:rPr sz="2000" dirty="0">
                <a:latin typeface="Times New Roman"/>
                <a:cs typeface="Times New Roman"/>
              </a:rPr>
              <a:t>of keys; if </a:t>
            </a:r>
            <a:r>
              <a:rPr sz="2000" spc="-5" dirty="0">
                <a:latin typeface="Times New Roman"/>
                <a:cs typeface="Times New Roman"/>
              </a:rPr>
              <a:t>this step leave the </a:t>
            </a:r>
            <a:r>
              <a:rPr sz="2000" dirty="0">
                <a:latin typeface="Times New Roman"/>
                <a:cs typeface="Times New Roman"/>
              </a:rPr>
              <a:t>parent </a:t>
            </a:r>
            <a:r>
              <a:rPr sz="2000" spc="-5" dirty="0">
                <a:latin typeface="Times New Roman"/>
                <a:cs typeface="Times New Roman"/>
              </a:rPr>
              <a:t>with too  </a:t>
            </a:r>
            <a:r>
              <a:rPr sz="2000" dirty="0">
                <a:latin typeface="Times New Roman"/>
                <a:cs typeface="Times New Roman"/>
              </a:rPr>
              <a:t>few keys </a:t>
            </a:r>
            <a:r>
              <a:rPr sz="2000" spc="-5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we repeat the process up 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root </a:t>
            </a:r>
            <a:r>
              <a:rPr sz="2000" spc="-5" dirty="0">
                <a:latin typeface="Times New Roman"/>
                <a:cs typeface="Times New Roman"/>
              </a:rPr>
              <a:t>itself, 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810" y="763270"/>
            <a:ext cx="6280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 </a:t>
            </a:r>
            <a:r>
              <a:rPr spc="-5" dirty="0"/>
              <a:t>#1: </a:t>
            </a:r>
            <a:r>
              <a:rPr spc="-10" dirty="0"/>
              <a:t>Simple </a:t>
            </a:r>
            <a:r>
              <a:rPr spc="-5" dirty="0"/>
              <a:t>leaf</a:t>
            </a:r>
            <a:r>
              <a:rPr spc="-45" dirty="0"/>
              <a:t> </a:t>
            </a:r>
            <a:r>
              <a:rPr spc="-10" dirty="0"/>
              <a:t>deletion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22098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5000" y="0"/>
                </a:moveTo>
                <a:lnTo>
                  <a:pt x="0" y="0"/>
                </a:lnTo>
                <a:lnTo>
                  <a:pt x="0" y="685800"/>
                </a:lnTo>
                <a:lnTo>
                  <a:pt x="1905000" y="685800"/>
                </a:lnTo>
                <a:lnTo>
                  <a:pt x="1905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22098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9525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905000" y="0"/>
                </a:lnTo>
                <a:lnTo>
                  <a:pt x="1905000" y="685800"/>
                </a:lnTo>
                <a:lnTo>
                  <a:pt x="9525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2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29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52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36576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9525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905000" y="0"/>
                </a:lnTo>
                <a:lnTo>
                  <a:pt x="1905000" y="685800"/>
                </a:lnTo>
                <a:lnTo>
                  <a:pt x="9525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3733800"/>
            <a:ext cx="532130" cy="533400"/>
          </a:xfrm>
          <a:custGeom>
            <a:avLst/>
            <a:gdLst/>
            <a:ahLst/>
            <a:cxnLst/>
            <a:rect l="l" t="t" r="r" b="b"/>
            <a:pathLst>
              <a:path w="53213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2130" y="0"/>
                </a:lnTo>
                <a:lnTo>
                  <a:pt x="53213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4439" y="3820824"/>
            <a:ext cx="214629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1430" dirty="0">
                <a:latin typeface="Arial"/>
                <a:cs typeface="Arial"/>
              </a:rPr>
              <a:t>2</a:t>
            </a:r>
            <a:r>
              <a:rPr sz="4200" i="1" baseline="-2976" dirty="0">
                <a:solidFill>
                  <a:srgbClr val="BFBFBF"/>
                </a:solidFill>
                <a:latin typeface="Arial"/>
                <a:cs typeface="Arial"/>
              </a:rPr>
              <a:t>2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6400" y="3733800"/>
            <a:ext cx="53213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4729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24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38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3600" y="36576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5000" y="0"/>
                </a:moveTo>
                <a:lnTo>
                  <a:pt x="0" y="0"/>
                </a:lnTo>
                <a:lnTo>
                  <a:pt x="0" y="685800"/>
                </a:lnTo>
                <a:lnTo>
                  <a:pt x="1905000" y="685800"/>
                </a:lnTo>
                <a:lnTo>
                  <a:pt x="1905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3600" y="36576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9525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905000" y="0"/>
                </a:lnTo>
                <a:lnTo>
                  <a:pt x="1905000" y="685800"/>
                </a:lnTo>
                <a:lnTo>
                  <a:pt x="9525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198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56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94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69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39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72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95600" y="28956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200" y="2895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4000" y="28956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4400" y="28956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58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58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72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31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816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41400" y="5123179"/>
            <a:ext cx="3435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5080" indent="-203200">
              <a:lnSpc>
                <a:spcPct val="100000"/>
              </a:lnSpc>
              <a:spcBef>
                <a:spcPts val="100"/>
              </a:spcBef>
              <a:tabLst>
                <a:tab pos="1051560" algn="l"/>
              </a:tabLst>
            </a:pPr>
            <a:r>
              <a:rPr sz="1800" spc="-10" dirty="0">
                <a:latin typeface="Arial"/>
                <a:cs typeface="Arial"/>
              </a:rPr>
              <a:t>Delete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2:	Since </a:t>
            </a:r>
            <a:r>
              <a:rPr sz="1800" spc="-5" dirty="0">
                <a:latin typeface="Arial"/>
                <a:cs typeface="Arial"/>
              </a:rPr>
              <a:t>there are </a:t>
            </a:r>
            <a:r>
              <a:rPr sz="1800" spc="-10" dirty="0">
                <a:latin typeface="Arial"/>
                <a:cs typeface="Arial"/>
              </a:rPr>
              <a:t>enough  keys </a:t>
            </a:r>
            <a:r>
              <a:rPr sz="1800" spc="-5" dirty="0">
                <a:latin typeface="Arial"/>
                <a:cs typeface="Arial"/>
              </a:rPr>
              <a:t>in the </a:t>
            </a:r>
            <a:r>
              <a:rPr sz="1800" spc="-10" dirty="0">
                <a:latin typeface="Arial"/>
                <a:cs typeface="Arial"/>
              </a:rPr>
              <a:t>node, just delete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74469" y="4560570"/>
            <a:ext cx="125730" cy="316230"/>
          </a:xfrm>
          <a:custGeom>
            <a:avLst/>
            <a:gdLst/>
            <a:ahLst/>
            <a:cxnLst/>
            <a:rect l="l" t="t" r="r" b="b"/>
            <a:pathLst>
              <a:path w="125730" h="316229">
                <a:moveTo>
                  <a:pt x="125730" y="31622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180" y="4495800"/>
            <a:ext cx="69850" cy="83820"/>
          </a:xfrm>
          <a:custGeom>
            <a:avLst/>
            <a:gdLst/>
            <a:ahLst/>
            <a:cxnLst/>
            <a:rect l="l" t="t" r="r" b="b"/>
            <a:pathLst>
              <a:path w="69850" h="83820">
                <a:moveTo>
                  <a:pt x="7619" y="0"/>
                </a:moveTo>
                <a:lnTo>
                  <a:pt x="0" y="83819"/>
                </a:lnTo>
                <a:lnTo>
                  <a:pt x="69850" y="5588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5940" y="2166620"/>
            <a:ext cx="19932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Assuming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5-way  </a:t>
            </a:r>
            <a:r>
              <a:rPr sz="1800" spc="-5" dirty="0">
                <a:latin typeface="Arial"/>
                <a:cs typeface="Arial"/>
              </a:rPr>
              <a:t>B-Tree, as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before...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35814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685800" y="0"/>
                </a:moveTo>
                <a:lnTo>
                  <a:pt x="0" y="0"/>
                </a:lnTo>
                <a:lnTo>
                  <a:pt x="0" y="914400"/>
                </a:lnTo>
                <a:lnTo>
                  <a:pt x="685800" y="9144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400" y="35814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3429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685800" y="0"/>
                </a:lnTo>
                <a:lnTo>
                  <a:pt x="685800" y="914400"/>
                </a:lnTo>
                <a:lnTo>
                  <a:pt x="342900" y="914400"/>
                </a:lnTo>
                <a:close/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00200" y="3657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31459" y="5915992"/>
            <a:ext cx="32296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i="1" dirty="0">
                <a:latin typeface="Arial"/>
                <a:cs typeface="Arial"/>
              </a:rPr>
              <a:t>Note </a:t>
            </a:r>
            <a:r>
              <a:rPr sz="1400" i="1" spc="-5" dirty="0">
                <a:latin typeface="Arial"/>
                <a:cs typeface="Arial"/>
              </a:rPr>
              <a:t>when printed: </a:t>
            </a:r>
            <a:r>
              <a:rPr sz="1400" i="1" dirty="0">
                <a:latin typeface="Arial"/>
                <a:cs typeface="Arial"/>
              </a:rPr>
              <a:t>this </a:t>
            </a:r>
            <a:r>
              <a:rPr sz="1400" i="1" spc="-5" dirty="0">
                <a:latin typeface="Arial"/>
                <a:cs typeface="Arial"/>
              </a:rPr>
              <a:t>slide is</a:t>
            </a:r>
            <a:r>
              <a:rPr sz="1400" i="1" spc="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animated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510" y="763270"/>
            <a:ext cx="7271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 </a:t>
            </a:r>
            <a:r>
              <a:rPr spc="-5" dirty="0"/>
              <a:t>#2: </a:t>
            </a:r>
            <a:r>
              <a:rPr spc="-10" dirty="0"/>
              <a:t>Simple </a:t>
            </a:r>
            <a:r>
              <a:rPr spc="-5" dirty="0"/>
              <a:t>non-leaf</a:t>
            </a:r>
            <a:r>
              <a:rPr spc="-45" dirty="0"/>
              <a:t> </a:t>
            </a:r>
            <a:r>
              <a:rPr spc="-5" dirty="0"/>
              <a:t>deletion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22098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5000" y="0"/>
                </a:moveTo>
                <a:lnTo>
                  <a:pt x="0" y="0"/>
                </a:lnTo>
                <a:lnTo>
                  <a:pt x="0" y="685800"/>
                </a:lnTo>
                <a:lnTo>
                  <a:pt x="1905000" y="685800"/>
                </a:lnTo>
                <a:lnTo>
                  <a:pt x="1905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22098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9525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905000" y="0"/>
                </a:lnTo>
                <a:lnTo>
                  <a:pt x="1905000" y="685800"/>
                </a:lnTo>
                <a:lnTo>
                  <a:pt x="9525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2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29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2979" y="2373024"/>
            <a:ext cx="41211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5" dirty="0">
                <a:latin typeface="Arial"/>
                <a:cs typeface="Arial"/>
              </a:rPr>
              <a:t>5</a:t>
            </a:r>
            <a:r>
              <a:rPr sz="2800" i="1" spc="-2985" dirty="0">
                <a:latin typeface="Arial"/>
                <a:cs typeface="Arial"/>
              </a:rPr>
              <a:t>2</a:t>
            </a:r>
            <a:r>
              <a:rPr sz="4200" i="1" spc="-7" baseline="-2976" dirty="0">
                <a:solidFill>
                  <a:srgbClr val="BFBFBF"/>
                </a:solidFill>
                <a:latin typeface="Arial"/>
                <a:cs typeface="Arial"/>
              </a:rPr>
              <a:t>52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64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4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38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43600" y="36576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5000" y="0"/>
                </a:moveTo>
                <a:lnTo>
                  <a:pt x="0" y="0"/>
                </a:lnTo>
                <a:lnTo>
                  <a:pt x="0" y="685800"/>
                </a:lnTo>
                <a:lnTo>
                  <a:pt x="1905000" y="685800"/>
                </a:lnTo>
                <a:lnTo>
                  <a:pt x="1905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600" y="36576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9525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905000" y="0"/>
                </a:lnTo>
                <a:lnTo>
                  <a:pt x="1905000" y="685800"/>
                </a:lnTo>
                <a:lnTo>
                  <a:pt x="9525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9800" y="3733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88379" y="3820824"/>
            <a:ext cx="41211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5" dirty="0">
                <a:latin typeface="Arial"/>
                <a:cs typeface="Arial"/>
              </a:rPr>
              <a:t>5</a:t>
            </a:r>
            <a:r>
              <a:rPr sz="2800" i="1" spc="-2985" dirty="0">
                <a:latin typeface="Arial"/>
                <a:cs typeface="Arial"/>
              </a:rPr>
              <a:t>6</a:t>
            </a:r>
            <a:r>
              <a:rPr sz="4200" i="1" spc="-7" baseline="-2976" dirty="0">
                <a:solidFill>
                  <a:srgbClr val="BFBFBF"/>
                </a:solidFill>
                <a:latin typeface="Arial"/>
                <a:cs typeface="Arial"/>
              </a:rPr>
              <a:t>56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94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69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9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72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95600" y="28956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6200" y="2895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000" y="28956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4400" y="28956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58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72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31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16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09970" y="2355780"/>
            <a:ext cx="108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5" dirty="0">
                <a:latin typeface="Arial"/>
                <a:cs typeface="Arial"/>
              </a:rPr>
              <a:t>Delete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10200" y="24765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38100"/>
                </a:lnTo>
                <a:lnTo>
                  <a:pt x="749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86500" y="4419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64150" y="4946580"/>
            <a:ext cx="295846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2210"/>
              </a:lnSpc>
            </a:pPr>
            <a:r>
              <a:rPr sz="2000" dirty="0">
                <a:latin typeface="Arial"/>
                <a:cs typeface="Arial"/>
              </a:rPr>
              <a:t>Borrow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predecessor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(in this </a:t>
            </a:r>
            <a:r>
              <a:rPr sz="2000" dirty="0">
                <a:latin typeface="Arial"/>
                <a:cs typeface="Arial"/>
              </a:rPr>
              <a:t>case)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successor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29200" y="2819400"/>
            <a:ext cx="490220" cy="629920"/>
          </a:xfrm>
          <a:custGeom>
            <a:avLst/>
            <a:gdLst/>
            <a:ahLst/>
            <a:cxnLst/>
            <a:rect l="l" t="t" r="r" b="b"/>
            <a:pathLst>
              <a:path w="490220" h="629920">
                <a:moveTo>
                  <a:pt x="0" y="0"/>
                </a:moveTo>
                <a:lnTo>
                  <a:pt x="490220" y="62992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6400" y="3422650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59689" y="0"/>
                </a:moveTo>
                <a:lnTo>
                  <a:pt x="0" y="45720"/>
                </a:lnTo>
                <a:lnTo>
                  <a:pt x="76200" y="82550"/>
                </a:lnTo>
                <a:lnTo>
                  <a:pt x="59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5920" y="2797810"/>
            <a:ext cx="792480" cy="935990"/>
          </a:xfrm>
          <a:custGeom>
            <a:avLst/>
            <a:gdLst/>
            <a:ahLst/>
            <a:cxnLst/>
            <a:rect l="l" t="t" r="r" b="b"/>
            <a:pathLst>
              <a:path w="792479" h="935989">
                <a:moveTo>
                  <a:pt x="792479" y="935989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0200" y="2743200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70" h="82550">
                <a:moveTo>
                  <a:pt x="0" y="0"/>
                </a:moveTo>
                <a:lnTo>
                  <a:pt x="19050" y="82550"/>
                </a:lnTo>
                <a:lnTo>
                  <a:pt x="77470" y="3302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9800" y="3733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0"/>
                </a:moveTo>
                <a:lnTo>
                  <a:pt x="0" y="0"/>
                </a:ln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19800" y="3733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244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56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10200" y="2286000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1828800" y="0"/>
                </a:moveTo>
                <a:lnTo>
                  <a:pt x="0" y="0"/>
                </a:lnTo>
                <a:lnTo>
                  <a:pt x="0" y="381000"/>
                </a:lnTo>
                <a:lnTo>
                  <a:pt x="1828800" y="3810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1600" y="4419600"/>
            <a:ext cx="3124200" cy="1295400"/>
          </a:xfrm>
          <a:custGeom>
            <a:avLst/>
            <a:gdLst/>
            <a:ahLst/>
            <a:cxnLst/>
            <a:rect l="l" t="t" r="r" b="b"/>
            <a:pathLst>
              <a:path w="3124200" h="1295400">
                <a:moveTo>
                  <a:pt x="3124200" y="0"/>
                </a:moveTo>
                <a:lnTo>
                  <a:pt x="0" y="0"/>
                </a:lnTo>
                <a:lnTo>
                  <a:pt x="0" y="1295400"/>
                </a:lnTo>
                <a:lnTo>
                  <a:pt x="3124200" y="1295400"/>
                </a:lnTo>
                <a:lnTo>
                  <a:pt x="3124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31459" y="5915992"/>
            <a:ext cx="32296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i="1" dirty="0">
                <a:latin typeface="Arial"/>
                <a:cs typeface="Arial"/>
              </a:rPr>
              <a:t>Note </a:t>
            </a:r>
            <a:r>
              <a:rPr sz="1400" i="1" spc="-5" dirty="0">
                <a:latin typeface="Arial"/>
                <a:cs typeface="Arial"/>
              </a:rPr>
              <a:t>when printed: </a:t>
            </a:r>
            <a:r>
              <a:rPr sz="1400" i="1" dirty="0">
                <a:latin typeface="Arial"/>
                <a:cs typeface="Arial"/>
              </a:rPr>
              <a:t>this </a:t>
            </a:r>
            <a:r>
              <a:rPr sz="1400" i="1" spc="-5" dirty="0">
                <a:latin typeface="Arial"/>
                <a:cs typeface="Arial"/>
              </a:rPr>
              <a:t>slide is</a:t>
            </a:r>
            <a:r>
              <a:rPr sz="1400" i="1" spc="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animated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1275" marR="5080" indent="-256921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 </a:t>
            </a:r>
            <a:r>
              <a:rPr spc="-5" dirty="0"/>
              <a:t>#4: </a:t>
            </a:r>
            <a:r>
              <a:rPr spc="-15" dirty="0"/>
              <a:t>Too </a:t>
            </a:r>
            <a:r>
              <a:rPr dirty="0"/>
              <a:t>few </a:t>
            </a:r>
            <a:r>
              <a:rPr spc="-15" dirty="0"/>
              <a:t>keys </a:t>
            </a:r>
            <a:r>
              <a:rPr spc="-5" dirty="0"/>
              <a:t>in </a:t>
            </a:r>
            <a:r>
              <a:rPr spc="-10" dirty="0"/>
              <a:t>node </a:t>
            </a:r>
            <a:r>
              <a:rPr spc="-5" dirty="0"/>
              <a:t>and  </a:t>
            </a:r>
            <a:r>
              <a:rPr spc="-10" dirty="0"/>
              <a:t>its</a:t>
            </a:r>
            <a:r>
              <a:rPr spc="-15" dirty="0"/>
              <a:t> </a:t>
            </a:r>
            <a:r>
              <a:rPr spc="-10" dirty="0"/>
              <a:t>siblings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22098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5000" y="0"/>
                </a:moveTo>
                <a:lnTo>
                  <a:pt x="0" y="0"/>
                </a:lnTo>
                <a:lnTo>
                  <a:pt x="0" y="685800"/>
                </a:lnTo>
                <a:lnTo>
                  <a:pt x="1905000" y="685800"/>
                </a:lnTo>
                <a:lnTo>
                  <a:pt x="1905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22098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9525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905000" y="0"/>
                </a:lnTo>
                <a:lnTo>
                  <a:pt x="1905000" y="685800"/>
                </a:lnTo>
                <a:lnTo>
                  <a:pt x="9525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2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29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56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64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4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38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43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6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19800" y="3733800"/>
            <a:ext cx="53213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69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8130" y="3733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96709" y="3820824"/>
            <a:ext cx="41211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5" dirty="0">
                <a:latin typeface="Arial"/>
                <a:cs typeface="Arial"/>
              </a:rPr>
              <a:t>7</a:t>
            </a:r>
            <a:r>
              <a:rPr sz="2800" i="1" spc="-2985" dirty="0">
                <a:latin typeface="Arial"/>
                <a:cs typeface="Arial"/>
              </a:rPr>
              <a:t>2</a:t>
            </a:r>
            <a:r>
              <a:rPr sz="4200" i="1" spc="-7" baseline="-2976" dirty="0">
                <a:solidFill>
                  <a:srgbClr val="BFBFBF"/>
                </a:solidFill>
                <a:latin typeface="Arial"/>
                <a:cs typeface="Arial"/>
              </a:rPr>
              <a:t>72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95600" y="28956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200" y="2895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4000" y="28956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400" y="28956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58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72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31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16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14770" y="4795450"/>
            <a:ext cx="108902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5" dirty="0">
                <a:latin typeface="Arial"/>
                <a:cs typeface="Arial"/>
              </a:rPr>
              <a:t>Delete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12000" y="4485640"/>
            <a:ext cx="127000" cy="314960"/>
          </a:xfrm>
          <a:custGeom>
            <a:avLst/>
            <a:gdLst/>
            <a:ahLst/>
            <a:cxnLst/>
            <a:rect l="l" t="t" r="r" b="b"/>
            <a:pathLst>
              <a:path w="127000" h="314960">
                <a:moveTo>
                  <a:pt x="127000" y="31496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78980" y="4419600"/>
            <a:ext cx="69850" cy="83820"/>
          </a:xfrm>
          <a:custGeom>
            <a:avLst/>
            <a:gdLst/>
            <a:ahLst/>
            <a:cxnLst/>
            <a:rect l="l" t="t" r="r" b="b"/>
            <a:pathLst>
              <a:path w="69850" h="83820">
                <a:moveTo>
                  <a:pt x="7620" y="0"/>
                </a:moveTo>
                <a:lnTo>
                  <a:pt x="0" y="83819"/>
                </a:lnTo>
                <a:lnTo>
                  <a:pt x="69850" y="5588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9400" y="36576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0"/>
                </a:moveTo>
                <a:lnTo>
                  <a:pt x="0" y="0"/>
                </a:lnTo>
                <a:lnTo>
                  <a:pt x="0" y="762000"/>
                </a:lnTo>
                <a:lnTo>
                  <a:pt x="685800" y="7620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9400" y="3657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0" y="4486909"/>
            <a:ext cx="1828800" cy="704850"/>
          </a:xfrm>
          <a:custGeom>
            <a:avLst/>
            <a:gdLst/>
            <a:ahLst/>
            <a:cxnLst/>
            <a:rect l="l" t="t" r="r" b="b"/>
            <a:pathLst>
              <a:path w="1828800" h="704850">
                <a:moveTo>
                  <a:pt x="0" y="0"/>
                </a:moveTo>
                <a:lnTo>
                  <a:pt x="1828800" y="0"/>
                </a:lnTo>
                <a:lnTo>
                  <a:pt x="18288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14109" y="4521200"/>
            <a:ext cx="1591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Too </a:t>
            </a:r>
            <a:r>
              <a:rPr sz="2000" spc="-5" dirty="0">
                <a:latin typeface="Arial"/>
                <a:cs typeface="Arial"/>
              </a:rPr>
              <a:t>few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keys!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19600" y="32004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19600" y="2971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8200" y="21336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0" y="838200"/>
                </a:moveTo>
                <a:lnTo>
                  <a:pt x="762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4400" y="21336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19600" y="4419600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5600" y="2133600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94529" y="3158490"/>
            <a:ext cx="210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Join back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together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31459" y="5915992"/>
            <a:ext cx="32296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i="1" dirty="0">
                <a:latin typeface="Arial"/>
                <a:cs typeface="Arial"/>
              </a:rPr>
              <a:t>Note </a:t>
            </a:r>
            <a:r>
              <a:rPr sz="1400" i="1" spc="-5" dirty="0">
                <a:latin typeface="Arial"/>
                <a:cs typeface="Arial"/>
              </a:rPr>
              <a:t>when printed: </a:t>
            </a:r>
            <a:r>
              <a:rPr sz="1400" i="1" dirty="0">
                <a:latin typeface="Arial"/>
                <a:cs typeface="Arial"/>
              </a:rPr>
              <a:t>this </a:t>
            </a:r>
            <a:r>
              <a:rPr sz="1400" i="1" spc="-5" dirty="0">
                <a:latin typeface="Arial"/>
                <a:cs typeface="Arial"/>
              </a:rPr>
              <a:t>slide is</a:t>
            </a:r>
            <a:r>
              <a:rPr sz="1400" i="1" spc="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animated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1275" marR="5080" indent="-256921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 </a:t>
            </a:r>
            <a:r>
              <a:rPr spc="-5" dirty="0"/>
              <a:t>#4: </a:t>
            </a:r>
            <a:r>
              <a:rPr spc="-15" dirty="0"/>
              <a:t>Too </a:t>
            </a:r>
            <a:r>
              <a:rPr dirty="0"/>
              <a:t>few </a:t>
            </a:r>
            <a:r>
              <a:rPr spc="-15" dirty="0"/>
              <a:t>keys </a:t>
            </a:r>
            <a:r>
              <a:rPr spc="-5" dirty="0"/>
              <a:t>in </a:t>
            </a:r>
            <a:r>
              <a:rPr spc="-10" dirty="0"/>
              <a:t>node </a:t>
            </a:r>
            <a:r>
              <a:rPr spc="-5" dirty="0"/>
              <a:t>and  </a:t>
            </a:r>
            <a:r>
              <a:rPr spc="-10" dirty="0"/>
              <a:t>its</a:t>
            </a:r>
            <a:r>
              <a:rPr spc="-15" dirty="0"/>
              <a:t> </a:t>
            </a:r>
            <a:r>
              <a:rPr spc="-10" dirty="0"/>
              <a:t>siblings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22098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22098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2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29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64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4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38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28956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200" y="2895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4400" y="28956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36576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2590800" y="0"/>
                </a:moveTo>
                <a:lnTo>
                  <a:pt x="0" y="0"/>
                </a:lnTo>
                <a:lnTo>
                  <a:pt x="0" y="685800"/>
                </a:lnTo>
                <a:lnTo>
                  <a:pt x="2590800" y="685800"/>
                </a:lnTo>
                <a:lnTo>
                  <a:pt x="25908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36576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12954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90800" y="0"/>
                </a:lnTo>
                <a:lnTo>
                  <a:pt x="2590800" y="685800"/>
                </a:lnTo>
                <a:lnTo>
                  <a:pt x="12954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7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69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31459" y="5915992"/>
            <a:ext cx="32296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i="1" dirty="0">
                <a:latin typeface="Arial"/>
                <a:cs typeface="Arial"/>
              </a:rPr>
              <a:t>Note </a:t>
            </a:r>
            <a:r>
              <a:rPr sz="1400" i="1" spc="-5" dirty="0">
                <a:latin typeface="Arial"/>
                <a:cs typeface="Arial"/>
              </a:rPr>
              <a:t>when printed: </a:t>
            </a:r>
            <a:r>
              <a:rPr sz="1400" i="1" dirty="0">
                <a:latin typeface="Arial"/>
                <a:cs typeface="Arial"/>
              </a:rPr>
              <a:t>this </a:t>
            </a:r>
            <a:r>
              <a:rPr sz="1400" i="1" spc="-5" dirty="0">
                <a:latin typeface="Arial"/>
                <a:cs typeface="Arial"/>
              </a:rPr>
              <a:t>slide is</a:t>
            </a:r>
            <a:r>
              <a:rPr sz="1400" i="1" spc="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animated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1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56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2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31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16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379" y="763270"/>
            <a:ext cx="554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 </a:t>
            </a:r>
            <a:r>
              <a:rPr spc="-5" dirty="0"/>
              <a:t>#3: </a:t>
            </a:r>
            <a:r>
              <a:rPr spc="-10" dirty="0"/>
              <a:t>Enough</a:t>
            </a:r>
            <a:r>
              <a:rPr spc="-60" dirty="0"/>
              <a:t> </a:t>
            </a:r>
            <a:r>
              <a:rPr spc="-10" dirty="0"/>
              <a:t>siblings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22098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22098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2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29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64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4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3800" y="3733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2379" y="3820824"/>
            <a:ext cx="41211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5" dirty="0">
                <a:latin typeface="Arial"/>
                <a:cs typeface="Arial"/>
              </a:rPr>
              <a:t>2</a:t>
            </a:r>
            <a:r>
              <a:rPr sz="2800" i="1" spc="-2985" dirty="0">
                <a:latin typeface="Arial"/>
                <a:cs typeface="Arial"/>
              </a:rPr>
              <a:t>2</a:t>
            </a:r>
            <a:r>
              <a:rPr sz="4200" i="1" spc="-7" baseline="-2976" dirty="0">
                <a:solidFill>
                  <a:srgbClr val="BFBFBF"/>
                </a:solidFill>
                <a:latin typeface="Arial"/>
                <a:cs typeface="Arial"/>
              </a:rPr>
              <a:t>22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5600" y="28956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200" y="2895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4400" y="28956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36576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2590800" y="0"/>
                </a:moveTo>
                <a:lnTo>
                  <a:pt x="0" y="0"/>
                </a:lnTo>
                <a:lnTo>
                  <a:pt x="0" y="685800"/>
                </a:lnTo>
                <a:lnTo>
                  <a:pt x="2590800" y="685800"/>
                </a:lnTo>
                <a:lnTo>
                  <a:pt x="25908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800" y="36576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12954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90800" y="0"/>
                </a:lnTo>
                <a:lnTo>
                  <a:pt x="2590800" y="685800"/>
                </a:lnTo>
                <a:lnTo>
                  <a:pt x="12954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77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69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1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56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2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31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16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2679" y="5007540"/>
            <a:ext cx="108775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5" dirty="0">
                <a:latin typeface="Arial"/>
                <a:cs typeface="Arial"/>
              </a:rPr>
              <a:t>Delete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24959" y="4489450"/>
            <a:ext cx="66040" cy="463550"/>
          </a:xfrm>
          <a:custGeom>
            <a:avLst/>
            <a:gdLst/>
            <a:ahLst/>
            <a:cxnLst/>
            <a:rect l="l" t="t" r="r" b="b"/>
            <a:pathLst>
              <a:path w="66039" h="463550">
                <a:moveTo>
                  <a:pt x="66039" y="46355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8129" y="4419600"/>
            <a:ext cx="74930" cy="80010"/>
          </a:xfrm>
          <a:custGeom>
            <a:avLst/>
            <a:gdLst/>
            <a:ahLst/>
            <a:cxnLst/>
            <a:rect l="l" t="t" r="r" b="b"/>
            <a:pathLst>
              <a:path w="74929" h="80010">
                <a:moveTo>
                  <a:pt x="26670" y="0"/>
                </a:moveTo>
                <a:lnTo>
                  <a:pt x="0" y="80010"/>
                </a:lnTo>
                <a:lnTo>
                  <a:pt x="74930" y="69850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3800" y="3733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0"/>
                </a:moveTo>
                <a:lnTo>
                  <a:pt x="0" y="0"/>
                </a:ln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800" y="3733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44196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1143000" y="0"/>
                </a:moveTo>
                <a:lnTo>
                  <a:pt x="0" y="0"/>
                </a:lnTo>
                <a:lnTo>
                  <a:pt x="0" y="838200"/>
                </a:lnTo>
                <a:lnTo>
                  <a:pt x="1143000" y="8382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8509" y="3040379"/>
            <a:ext cx="135890" cy="541020"/>
          </a:xfrm>
          <a:custGeom>
            <a:avLst/>
            <a:gdLst/>
            <a:ahLst/>
            <a:cxnLst/>
            <a:rect l="l" t="t" r="r" b="b"/>
            <a:pathLst>
              <a:path w="135889" h="541020">
                <a:moveTo>
                  <a:pt x="135889" y="54102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2950" y="2971800"/>
            <a:ext cx="73660" cy="82550"/>
          </a:xfrm>
          <a:custGeom>
            <a:avLst/>
            <a:gdLst/>
            <a:ahLst/>
            <a:cxnLst/>
            <a:rect l="l" t="t" r="r" b="b"/>
            <a:pathLst>
              <a:path w="73660" h="82550">
                <a:moveTo>
                  <a:pt x="19050" y="0"/>
                </a:moveTo>
                <a:lnTo>
                  <a:pt x="0" y="82550"/>
                </a:lnTo>
                <a:lnTo>
                  <a:pt x="73660" y="63500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3690" y="2971800"/>
            <a:ext cx="67310" cy="539750"/>
          </a:xfrm>
          <a:custGeom>
            <a:avLst/>
            <a:gdLst/>
            <a:ahLst/>
            <a:cxnLst/>
            <a:rect l="l" t="t" r="r" b="b"/>
            <a:pathLst>
              <a:path w="67310" h="539750">
                <a:moveTo>
                  <a:pt x="67310" y="0"/>
                </a:moveTo>
                <a:lnTo>
                  <a:pt x="0" y="53975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6859" y="3501390"/>
            <a:ext cx="74930" cy="80010"/>
          </a:xfrm>
          <a:custGeom>
            <a:avLst/>
            <a:gdLst/>
            <a:ahLst/>
            <a:cxnLst/>
            <a:rect l="l" t="t" r="r" b="b"/>
            <a:pathLst>
              <a:path w="74929" h="80010">
                <a:moveTo>
                  <a:pt x="0" y="0"/>
                </a:moveTo>
                <a:lnTo>
                  <a:pt x="27939" y="80010"/>
                </a:lnTo>
                <a:lnTo>
                  <a:pt x="74929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56529" y="2852420"/>
            <a:ext cx="23856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5080" indent="-2413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Demote root key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promote leaf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1459" y="5915992"/>
            <a:ext cx="32296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i="1" dirty="0">
                <a:latin typeface="Arial"/>
                <a:cs typeface="Arial"/>
              </a:rPr>
              <a:t>Note </a:t>
            </a:r>
            <a:r>
              <a:rPr sz="1400" i="1" spc="-5" dirty="0">
                <a:latin typeface="Arial"/>
                <a:cs typeface="Arial"/>
              </a:rPr>
              <a:t>when printed: </a:t>
            </a:r>
            <a:r>
              <a:rPr sz="1400" i="1" dirty="0">
                <a:latin typeface="Arial"/>
                <a:cs typeface="Arial"/>
              </a:rPr>
              <a:t>this </a:t>
            </a:r>
            <a:r>
              <a:rPr sz="1400" i="1" spc="-5" dirty="0">
                <a:latin typeface="Arial"/>
                <a:cs typeface="Arial"/>
              </a:rPr>
              <a:t>slide is</a:t>
            </a:r>
            <a:r>
              <a:rPr sz="1400" i="1" spc="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animated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0379" y="763270"/>
            <a:ext cx="554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 </a:t>
            </a:r>
            <a:r>
              <a:rPr spc="-5" dirty="0"/>
              <a:t>#3: </a:t>
            </a:r>
            <a:r>
              <a:rPr spc="-10" dirty="0"/>
              <a:t>Enough</a:t>
            </a:r>
            <a:r>
              <a:rPr spc="-60" dirty="0"/>
              <a:t> </a:t>
            </a:r>
            <a:r>
              <a:rPr spc="-10" dirty="0"/>
              <a:t>siblings</a:t>
            </a:r>
          </a:p>
        </p:txBody>
      </p:sp>
      <p:sp>
        <p:nvSpPr>
          <p:cNvPr id="5" name="object 5"/>
          <p:cNvSpPr/>
          <p:nvPr/>
        </p:nvSpPr>
        <p:spPr>
          <a:xfrm>
            <a:off x="3429000" y="22098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22098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2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38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29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295400" y="0"/>
                </a:moveTo>
                <a:lnTo>
                  <a:pt x="0" y="0"/>
                </a:lnTo>
                <a:lnTo>
                  <a:pt x="0" y="685800"/>
                </a:lnTo>
                <a:lnTo>
                  <a:pt x="1295400" y="6858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200" y="3657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6477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685800"/>
                </a:lnTo>
                <a:lnTo>
                  <a:pt x="6477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64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4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28956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2895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28956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0" y="0"/>
                </a:moveTo>
                <a:lnTo>
                  <a:pt x="3810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14800" y="22860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31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05400" y="3657600"/>
            <a:ext cx="1981200" cy="685800"/>
          </a:xfrm>
          <a:custGeom>
            <a:avLst/>
            <a:gdLst/>
            <a:ahLst/>
            <a:cxnLst/>
            <a:rect l="l" t="t" r="r" b="b"/>
            <a:pathLst>
              <a:path w="1981200" h="685800">
                <a:moveTo>
                  <a:pt x="1981200" y="0"/>
                </a:moveTo>
                <a:lnTo>
                  <a:pt x="0" y="0"/>
                </a:lnTo>
                <a:lnTo>
                  <a:pt x="0" y="685800"/>
                </a:lnTo>
                <a:lnTo>
                  <a:pt x="1981200" y="685800"/>
                </a:lnTo>
                <a:lnTo>
                  <a:pt x="19812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5400" y="3657600"/>
            <a:ext cx="1981200" cy="685800"/>
          </a:xfrm>
          <a:custGeom>
            <a:avLst/>
            <a:gdLst/>
            <a:ahLst/>
            <a:cxnLst/>
            <a:rect l="l" t="t" r="r" b="b"/>
            <a:pathLst>
              <a:path w="1981200" h="685800">
                <a:moveTo>
                  <a:pt x="990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981200" y="0"/>
                </a:lnTo>
                <a:lnTo>
                  <a:pt x="1981200" y="685800"/>
                </a:lnTo>
                <a:lnTo>
                  <a:pt x="9906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70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69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1459" y="5915992"/>
            <a:ext cx="32296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i="1" dirty="0">
                <a:latin typeface="Arial"/>
                <a:cs typeface="Arial"/>
              </a:rPr>
              <a:t>Note </a:t>
            </a:r>
            <a:r>
              <a:rPr sz="1400" i="1" spc="-5" dirty="0">
                <a:latin typeface="Arial"/>
                <a:cs typeface="Arial"/>
              </a:rPr>
              <a:t>when printed: </a:t>
            </a:r>
            <a:r>
              <a:rPr sz="1400" i="1" dirty="0">
                <a:latin typeface="Arial"/>
                <a:cs typeface="Arial"/>
              </a:rPr>
              <a:t>this </a:t>
            </a:r>
            <a:r>
              <a:rPr sz="1400" i="1" spc="-5" dirty="0">
                <a:latin typeface="Arial"/>
                <a:cs typeface="Arial"/>
              </a:rPr>
              <a:t>slide is</a:t>
            </a:r>
            <a:r>
              <a:rPr sz="1400" i="1" spc="2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animated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12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56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1600" y="373380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730" y="763270"/>
            <a:ext cx="756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 </a:t>
            </a:r>
            <a:r>
              <a:rPr spc="-10" dirty="0"/>
              <a:t>in </a:t>
            </a:r>
            <a:r>
              <a:rPr spc="-5" dirty="0"/>
              <a:t>Removal from </a:t>
            </a:r>
            <a:r>
              <a:rPr dirty="0"/>
              <a:t>a</a:t>
            </a:r>
            <a:r>
              <a:rPr spc="-75" dirty="0"/>
              <a:t> </a:t>
            </a:r>
            <a:r>
              <a:rPr spc="-10" dirty="0"/>
              <a:t>B-Tree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2372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1844040"/>
            <a:ext cx="703580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Given 5-way B-tree </a:t>
            </a:r>
            <a:r>
              <a:rPr sz="2400" dirty="0">
                <a:latin typeface="Times New Roman"/>
                <a:cs typeface="Times New Roman"/>
              </a:rPr>
              <a:t>created by these data (last </a:t>
            </a:r>
            <a:r>
              <a:rPr sz="2400" spc="-5" dirty="0">
                <a:latin typeface="Times New Roman"/>
                <a:cs typeface="Times New Roman"/>
              </a:rPr>
              <a:t>exercise):  </a:t>
            </a:r>
            <a:r>
              <a:rPr sz="2400" dirty="0">
                <a:latin typeface="Times New Roman"/>
                <a:cs typeface="Times New Roman"/>
              </a:rPr>
              <a:t>3, 7, 9, 23, 45, 1, 5, 14, 25, 24, 13, 11, 8, 19, 4, 31, 35,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32258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89" y="3244850"/>
            <a:ext cx="379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 these further </a:t>
            </a:r>
            <a:r>
              <a:rPr sz="2400" dirty="0">
                <a:latin typeface="Times New Roman"/>
                <a:cs typeface="Times New Roman"/>
              </a:rPr>
              <a:t>keys: 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6,12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90" y="41084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489" y="4128770"/>
            <a:ext cx="3848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Delete </a:t>
            </a:r>
            <a:r>
              <a:rPr sz="2400" dirty="0">
                <a:latin typeface="Times New Roman"/>
                <a:cs typeface="Times New Roman"/>
              </a:rPr>
              <a:t>these keys: 4, 5, 7, 3,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889" y="763270"/>
            <a:ext cx="423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Answer </a:t>
            </a:r>
            <a:r>
              <a:rPr dirty="0"/>
              <a:t>to</a:t>
            </a:r>
            <a:r>
              <a:rPr spc="-95" dirty="0"/>
              <a:t> </a:t>
            </a:r>
            <a:r>
              <a:rPr spc="-5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569719"/>
            <a:ext cx="7404100" cy="294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0279" y="527685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  <a:hlinkClick r:id="rId3"/>
              </a:rPr>
              <a:t>Java Applet</a:t>
            </a:r>
            <a:r>
              <a:rPr sz="2000" spc="-110" dirty="0">
                <a:latin typeface="Arial"/>
                <a:cs typeface="Arial"/>
                <a:hlinkClick r:id="rId3"/>
              </a:rPr>
              <a:t> </a:t>
            </a:r>
            <a:r>
              <a:rPr sz="2000" dirty="0">
                <a:latin typeface="Arial"/>
                <a:cs typeface="Arial"/>
                <a:hlinkClick r:id="rId3"/>
              </a:rPr>
              <a:t>Source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570" y="763270"/>
            <a:ext cx="428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 of</a:t>
            </a:r>
            <a:r>
              <a:rPr spc="-90" dirty="0"/>
              <a:t> </a:t>
            </a:r>
            <a:r>
              <a:rPr spc="-5" dirty="0"/>
              <a:t>B-Trees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9037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1920240"/>
            <a:ext cx="6903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maximum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items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B-tree </a:t>
            </a:r>
            <a:r>
              <a:rPr sz="2000" dirty="0">
                <a:latin typeface="Times New Roman"/>
                <a:cs typeface="Times New Roman"/>
              </a:rPr>
              <a:t>of order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height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2989" y="2226310"/>
            <a:ext cx="939800" cy="101726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1800" i="1" dirty="0">
                <a:latin typeface="Times New Roman"/>
                <a:cs typeface="Times New Roman"/>
              </a:rPr>
              <a:t>m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9"/>
              </a:spcBef>
            </a:pPr>
            <a:r>
              <a:rPr sz="1800" i="1" spc="-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m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800" i="1" spc="-60" dirty="0">
                <a:latin typeface="Times New Roman"/>
                <a:cs typeface="Times New Roman"/>
              </a:rPr>
              <a:t>m</a:t>
            </a:r>
            <a:r>
              <a:rPr sz="1575" spc="-89" baseline="29100" dirty="0">
                <a:latin typeface="Times New Roman"/>
                <a:cs typeface="Times New Roman"/>
              </a:rPr>
              <a:t>2</a:t>
            </a:r>
            <a:r>
              <a:rPr sz="1800" spc="-60" dirty="0">
                <a:latin typeface="Times New Roman"/>
                <a:cs typeface="Times New Roman"/>
              </a:rPr>
              <a:t>(</a:t>
            </a:r>
            <a:r>
              <a:rPr sz="1800" i="1" spc="-60" dirty="0">
                <a:latin typeface="Times New Roman"/>
                <a:cs typeface="Times New Roman"/>
              </a:rPr>
              <a:t>m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789" y="2226310"/>
            <a:ext cx="643255" cy="168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root  level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Times New Roman"/>
                <a:cs typeface="Times New Roman"/>
              </a:rPr>
              <a:t>. .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2989" y="360680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latin typeface="Times New Roman"/>
                <a:cs typeface="Times New Roman"/>
              </a:rPr>
              <a:t>m</a:t>
            </a:r>
            <a:r>
              <a:rPr sz="1575" i="1" spc="-89" baseline="29100" dirty="0">
                <a:latin typeface="Times New Roman"/>
                <a:cs typeface="Times New Roman"/>
              </a:rPr>
              <a:t>h</a:t>
            </a:r>
            <a:r>
              <a:rPr sz="1800" spc="-60" dirty="0">
                <a:latin typeface="Times New Roman"/>
                <a:cs typeface="Times New Roman"/>
              </a:rPr>
              <a:t>(</a:t>
            </a:r>
            <a:r>
              <a:rPr sz="1800" i="1" spc="-60" dirty="0">
                <a:latin typeface="Times New Roman"/>
                <a:cs typeface="Times New Roman"/>
              </a:rPr>
              <a:t>m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590" y="398907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590" y="51498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089" y="3944619"/>
            <a:ext cx="5283200" cy="15506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So, </a:t>
            </a:r>
            <a:r>
              <a:rPr sz="2000" spc="-5" dirty="0">
                <a:latin typeface="Times New Roman"/>
                <a:cs typeface="Times New Roman"/>
              </a:rPr>
              <a:t>the total 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items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523365" marR="30480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(1 +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spc="-120" dirty="0">
                <a:latin typeface="Times New Roman"/>
                <a:cs typeface="Times New Roman"/>
              </a:rPr>
              <a:t>m</a:t>
            </a:r>
            <a:r>
              <a:rPr sz="1725" spc="-179" baseline="28985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spc="-120" dirty="0">
                <a:latin typeface="Times New Roman"/>
                <a:cs typeface="Times New Roman"/>
              </a:rPr>
              <a:t>m</a:t>
            </a:r>
            <a:r>
              <a:rPr sz="1725" spc="-179" baseline="28985" dirty="0">
                <a:latin typeface="Times New Roman"/>
                <a:cs typeface="Times New Roman"/>
              </a:rPr>
              <a:t>3 </a:t>
            </a:r>
            <a:r>
              <a:rPr sz="2000" dirty="0">
                <a:latin typeface="Times New Roman"/>
                <a:cs typeface="Times New Roman"/>
              </a:rPr>
              <a:t>+ … + </a:t>
            </a:r>
            <a:r>
              <a:rPr sz="2000" i="1" spc="-50" dirty="0">
                <a:latin typeface="Times New Roman"/>
                <a:cs typeface="Times New Roman"/>
              </a:rPr>
              <a:t>m</a:t>
            </a:r>
            <a:r>
              <a:rPr sz="1725" i="1" spc="-75" baseline="28985" dirty="0">
                <a:latin typeface="Times New Roman"/>
                <a:cs typeface="Times New Roman"/>
              </a:rPr>
              <a:t>h</a:t>
            </a:r>
            <a:r>
              <a:rPr sz="2000" spc="-50" dirty="0">
                <a:latin typeface="Times New Roman"/>
                <a:cs typeface="Times New Roman"/>
              </a:rPr>
              <a:t>)(</a:t>
            </a:r>
            <a:r>
              <a:rPr sz="2000" i="1" spc="-50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– 1) =  </a:t>
            </a:r>
            <a:r>
              <a:rPr sz="2000" spc="-125" dirty="0">
                <a:latin typeface="Times New Roman"/>
                <a:cs typeface="Times New Roman"/>
              </a:rPr>
              <a:t>[(</a:t>
            </a:r>
            <a:r>
              <a:rPr sz="2000" i="1" spc="-125" dirty="0">
                <a:latin typeface="Times New Roman"/>
                <a:cs typeface="Times New Roman"/>
              </a:rPr>
              <a:t>m</a:t>
            </a:r>
            <a:r>
              <a:rPr sz="1725" i="1" spc="-187" baseline="28985" dirty="0">
                <a:latin typeface="Times New Roman"/>
                <a:cs typeface="Times New Roman"/>
              </a:rPr>
              <a:t>h</a:t>
            </a:r>
            <a:r>
              <a:rPr sz="1725" spc="-187" baseline="28985" dirty="0">
                <a:latin typeface="Times New Roman"/>
                <a:cs typeface="Times New Roman"/>
              </a:rPr>
              <a:t>+1 </a:t>
            </a:r>
            <a:r>
              <a:rPr sz="2000" dirty="0">
                <a:latin typeface="Times New Roman"/>
                <a:cs typeface="Times New Roman"/>
              </a:rPr>
              <a:t>– 1)/ 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i="1" spc="5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– 1)] </a:t>
            </a:r>
            <a:r>
              <a:rPr sz="2000" spc="10" dirty="0">
                <a:latin typeface="Times New Roman"/>
                <a:cs typeface="Times New Roman"/>
              </a:rPr>
              <a:t>(</a:t>
            </a:r>
            <a:r>
              <a:rPr sz="2000" i="1" spc="10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– 1) = </a:t>
            </a:r>
            <a:r>
              <a:rPr sz="2000" b="1" i="1" spc="-195" dirty="0">
                <a:latin typeface="Times New Roman"/>
                <a:cs typeface="Times New Roman"/>
              </a:rPr>
              <a:t>m</a:t>
            </a:r>
            <a:r>
              <a:rPr sz="1725" b="1" i="1" spc="-292" baseline="28985" dirty="0">
                <a:latin typeface="Times New Roman"/>
                <a:cs typeface="Times New Roman"/>
              </a:rPr>
              <a:t>h</a:t>
            </a:r>
            <a:r>
              <a:rPr sz="1725" b="1" spc="-292" baseline="28985" dirty="0">
                <a:latin typeface="Times New Roman"/>
                <a:cs typeface="Times New Roman"/>
              </a:rPr>
              <a:t>+1 </a:t>
            </a:r>
            <a:r>
              <a:rPr sz="2000" b="1" dirty="0">
                <a:latin typeface="Times New Roman"/>
                <a:cs typeface="Times New Roman"/>
              </a:rPr>
              <a:t>–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= 5 and </a:t>
            </a: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dirty="0">
                <a:latin typeface="Times New Roman"/>
                <a:cs typeface="Times New Roman"/>
              </a:rPr>
              <a:t>= 2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gives </a:t>
            </a:r>
            <a:r>
              <a:rPr sz="2000" spc="-110" dirty="0">
                <a:latin typeface="Times New Roman"/>
                <a:cs typeface="Times New Roman"/>
              </a:rPr>
              <a:t>5</a:t>
            </a:r>
            <a:r>
              <a:rPr sz="1725" spc="-165" baseline="28985" dirty="0">
                <a:latin typeface="Times New Roman"/>
                <a:cs typeface="Times New Roman"/>
              </a:rPr>
              <a:t>3</a:t>
            </a:r>
            <a:r>
              <a:rPr sz="1725" spc="97" baseline="289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 1 = 124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170" y="763270"/>
            <a:ext cx="3827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  <a:r>
              <a:rPr spc="-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2372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31496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39573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90" y="47637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90" y="55714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700"/>
              </a:spcBef>
            </a:pPr>
            <a:r>
              <a:rPr spc="-10" dirty="0"/>
              <a:t>Assume </a:t>
            </a:r>
            <a:r>
              <a:rPr dirty="0"/>
              <a:t>that a disk spins at </a:t>
            </a:r>
            <a:r>
              <a:rPr spc="-5" dirty="0"/>
              <a:t>3600</a:t>
            </a:r>
            <a:r>
              <a:rPr dirty="0"/>
              <a:t> </a:t>
            </a:r>
            <a:r>
              <a:rPr spc="-10" dirty="0"/>
              <a:t>RPM</a:t>
            </a:r>
          </a:p>
          <a:p>
            <a:pPr marL="221615" marR="237490">
              <a:lnSpc>
                <a:spcPct val="100000"/>
              </a:lnSpc>
              <a:spcBef>
                <a:spcPts val="600"/>
              </a:spcBef>
            </a:pPr>
            <a:r>
              <a:rPr dirty="0"/>
              <a:t>In 1 </a:t>
            </a:r>
            <a:r>
              <a:rPr spc="-5" dirty="0"/>
              <a:t>minute </a:t>
            </a:r>
            <a:r>
              <a:rPr dirty="0"/>
              <a:t>it </a:t>
            </a:r>
            <a:r>
              <a:rPr spc="-10" dirty="0"/>
              <a:t>makes </a:t>
            </a:r>
            <a:r>
              <a:rPr spc="-5" dirty="0"/>
              <a:t>3600 </a:t>
            </a:r>
            <a:r>
              <a:rPr dirty="0"/>
              <a:t>revolutions, </a:t>
            </a:r>
            <a:r>
              <a:rPr spc="-5" dirty="0"/>
              <a:t>hence </a:t>
            </a:r>
            <a:r>
              <a:rPr dirty="0"/>
              <a:t>one revolution  occurs </a:t>
            </a:r>
            <a:r>
              <a:rPr spc="5" dirty="0"/>
              <a:t>in </a:t>
            </a:r>
            <a:r>
              <a:rPr dirty="0"/>
              <a:t>1/60 of a </a:t>
            </a:r>
            <a:r>
              <a:rPr spc="-5" dirty="0"/>
              <a:t>second, </a:t>
            </a:r>
            <a:r>
              <a:rPr dirty="0"/>
              <a:t>or</a:t>
            </a:r>
            <a:r>
              <a:rPr spc="-30" dirty="0"/>
              <a:t> </a:t>
            </a:r>
            <a:r>
              <a:rPr spc="-5" dirty="0"/>
              <a:t>16.7ms</a:t>
            </a:r>
          </a:p>
          <a:p>
            <a:pPr marL="221615" marR="91440">
              <a:lnSpc>
                <a:spcPct val="100000"/>
              </a:lnSpc>
              <a:spcBef>
                <a:spcPts val="590"/>
              </a:spcBef>
            </a:pPr>
            <a:r>
              <a:rPr spc="-5" dirty="0"/>
              <a:t>On average what we want </a:t>
            </a:r>
            <a:r>
              <a:rPr spc="5" dirty="0"/>
              <a:t>is </a:t>
            </a:r>
            <a:r>
              <a:rPr dirty="0"/>
              <a:t>half </a:t>
            </a:r>
            <a:r>
              <a:rPr spc="-5" dirty="0"/>
              <a:t>way </a:t>
            </a:r>
            <a:r>
              <a:rPr dirty="0"/>
              <a:t>round this disk – it </a:t>
            </a:r>
            <a:r>
              <a:rPr spc="-5" dirty="0"/>
              <a:t>will  </a:t>
            </a:r>
            <a:r>
              <a:rPr dirty="0"/>
              <a:t>take</a:t>
            </a:r>
            <a:r>
              <a:rPr spc="-5" dirty="0"/>
              <a:t> </a:t>
            </a:r>
            <a:r>
              <a:rPr spc="-10" dirty="0"/>
              <a:t>8ms</a:t>
            </a:r>
          </a:p>
          <a:p>
            <a:pPr marL="221615" marR="258445">
              <a:lnSpc>
                <a:spcPct val="100000"/>
              </a:lnSpc>
              <a:spcBef>
                <a:spcPts val="600"/>
              </a:spcBef>
            </a:pPr>
            <a:r>
              <a:rPr dirty="0"/>
              <a:t>This sounds good until </a:t>
            </a:r>
            <a:r>
              <a:rPr spc="5" dirty="0"/>
              <a:t>you </a:t>
            </a:r>
            <a:r>
              <a:rPr dirty="0"/>
              <a:t>realize that </a:t>
            </a:r>
            <a:r>
              <a:rPr spc="-5" dirty="0"/>
              <a:t>we </a:t>
            </a:r>
            <a:r>
              <a:rPr dirty="0"/>
              <a:t>get 120 disk  </a:t>
            </a:r>
            <a:r>
              <a:rPr spc="-5" dirty="0"/>
              <a:t>accesses </a:t>
            </a:r>
            <a:r>
              <a:rPr dirty="0"/>
              <a:t>a second – the </a:t>
            </a:r>
            <a:r>
              <a:rPr spc="-10" dirty="0"/>
              <a:t>same </a:t>
            </a:r>
            <a:r>
              <a:rPr spc="-5" dirty="0"/>
              <a:t>time as </a:t>
            </a:r>
            <a:r>
              <a:rPr dirty="0"/>
              <a:t>25 </a:t>
            </a:r>
            <a:r>
              <a:rPr spc="-5" dirty="0"/>
              <a:t>million</a:t>
            </a:r>
            <a:r>
              <a:rPr spc="-25" dirty="0"/>
              <a:t> </a:t>
            </a:r>
            <a:r>
              <a:rPr dirty="0"/>
              <a:t>instructions</a:t>
            </a:r>
          </a:p>
          <a:p>
            <a:pPr marL="221615" marR="221615">
              <a:lnSpc>
                <a:spcPct val="100000"/>
              </a:lnSpc>
              <a:spcBef>
                <a:spcPts val="600"/>
              </a:spcBef>
            </a:pPr>
            <a:r>
              <a:rPr dirty="0"/>
              <a:t>In other </a:t>
            </a:r>
            <a:r>
              <a:rPr spc="-5" dirty="0"/>
              <a:t>words, </a:t>
            </a:r>
            <a:r>
              <a:rPr dirty="0"/>
              <a:t>one disk </a:t>
            </a:r>
            <a:r>
              <a:rPr spc="-5" dirty="0"/>
              <a:t>access </a:t>
            </a:r>
            <a:r>
              <a:rPr dirty="0"/>
              <a:t>takes </a:t>
            </a:r>
            <a:r>
              <a:rPr spc="-5" dirty="0"/>
              <a:t>about </a:t>
            </a:r>
            <a:r>
              <a:rPr dirty="0"/>
              <a:t>the </a:t>
            </a:r>
            <a:r>
              <a:rPr spc="-10" dirty="0"/>
              <a:t>same </a:t>
            </a:r>
            <a:r>
              <a:rPr spc="-5" dirty="0"/>
              <a:t>time as  </a:t>
            </a:r>
            <a:r>
              <a:rPr dirty="0"/>
              <a:t>200,000</a:t>
            </a:r>
            <a:r>
              <a:rPr spc="-5" dirty="0"/>
              <a:t> </a:t>
            </a:r>
            <a:r>
              <a:rPr dirty="0"/>
              <a:t>instructions</a:t>
            </a:r>
          </a:p>
          <a:p>
            <a:pPr marL="221615">
              <a:lnSpc>
                <a:spcPct val="100000"/>
              </a:lnSpc>
              <a:spcBef>
                <a:spcPts val="600"/>
              </a:spcBef>
            </a:pPr>
            <a:r>
              <a:rPr dirty="0"/>
              <a:t>It is worth </a:t>
            </a:r>
            <a:r>
              <a:rPr spc="-5" dirty="0"/>
              <a:t>executing </a:t>
            </a:r>
            <a:r>
              <a:rPr dirty="0"/>
              <a:t>lots of instructions to avoid a disk</a:t>
            </a:r>
            <a:r>
              <a:rPr spc="-45" dirty="0"/>
              <a:t> </a:t>
            </a:r>
            <a:r>
              <a:rPr spc="-5" dirty="0"/>
              <a:t>access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330" y="763270"/>
            <a:ext cx="5835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Reasons for </a:t>
            </a:r>
            <a:r>
              <a:rPr spc="-10" dirty="0"/>
              <a:t>using</a:t>
            </a:r>
            <a:r>
              <a:rPr spc="-90" dirty="0"/>
              <a:t> </a:t>
            </a:r>
            <a:r>
              <a:rPr spc="-5" dirty="0"/>
              <a:t>B-Trees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630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44246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089" y="1883409"/>
            <a:ext cx="7718425" cy="3893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searching tables held on disc, the </a:t>
            </a:r>
            <a:r>
              <a:rPr sz="2400" spc="-5" dirty="0">
                <a:latin typeface="Times New Roman"/>
                <a:cs typeface="Times New Roman"/>
              </a:rPr>
              <a:t>cost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disc  </a:t>
            </a:r>
            <a:r>
              <a:rPr sz="2400" spc="-5" dirty="0">
                <a:latin typeface="Times New Roman"/>
                <a:cs typeface="Times New Roman"/>
              </a:rPr>
              <a:t>transfer </a:t>
            </a:r>
            <a:r>
              <a:rPr sz="2400" dirty="0">
                <a:latin typeface="Times New Roman"/>
                <a:cs typeface="Times New Roman"/>
              </a:rPr>
              <a:t>is high but </a:t>
            </a:r>
            <a:r>
              <a:rPr sz="2400" spc="-5" dirty="0">
                <a:latin typeface="Times New Roman"/>
                <a:cs typeface="Times New Roman"/>
              </a:rPr>
              <a:t>doesn't </a:t>
            </a:r>
            <a:r>
              <a:rPr sz="2400" dirty="0">
                <a:latin typeface="Times New Roman"/>
                <a:cs typeface="Times New Roman"/>
              </a:rPr>
              <a:t>depend </a:t>
            </a:r>
            <a:r>
              <a:rPr sz="2400" spc="-10" dirty="0">
                <a:latin typeface="Times New Roman"/>
                <a:cs typeface="Times New Roman"/>
              </a:rPr>
              <a:t>much </a:t>
            </a:r>
            <a:r>
              <a:rPr sz="2400" dirty="0">
                <a:latin typeface="Times New Roman"/>
                <a:cs typeface="Times New Roman"/>
              </a:rPr>
              <a:t>on the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 data </a:t>
            </a:r>
            <a:r>
              <a:rPr sz="2400" spc="-5" dirty="0">
                <a:latin typeface="Times New Roman"/>
                <a:cs typeface="Times New Roman"/>
              </a:rPr>
              <a:t>transferred, especially </a:t>
            </a:r>
            <a:r>
              <a:rPr sz="2400" dirty="0">
                <a:latin typeface="Times New Roman"/>
                <a:cs typeface="Times New Roman"/>
              </a:rPr>
              <a:t>if consecutive </a:t>
            </a:r>
            <a:r>
              <a:rPr sz="2400" spc="-5" dirty="0">
                <a:latin typeface="Times New Roman"/>
                <a:cs typeface="Times New Roman"/>
              </a:rPr>
              <a:t>items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transferred</a:t>
            </a:r>
            <a:endParaRPr sz="2400">
              <a:latin typeface="Times New Roman"/>
              <a:cs typeface="Times New Roman"/>
            </a:endParaRPr>
          </a:p>
          <a:p>
            <a:pPr marL="438150" marR="205740" indent="-285750">
              <a:lnSpc>
                <a:spcPts val="2160"/>
              </a:lnSpc>
              <a:spcBef>
                <a:spcPts val="495"/>
              </a:spcBef>
              <a:buChar char="–"/>
              <a:tabLst>
                <a:tab pos="437515" algn="l"/>
                <a:tab pos="438150" algn="l"/>
              </a:tabLst>
            </a:pPr>
            <a:r>
              <a:rPr sz="2000" dirty="0">
                <a:latin typeface="Times New Roman"/>
                <a:cs typeface="Times New Roman"/>
              </a:rPr>
              <a:t>If we use a </a:t>
            </a:r>
            <a:r>
              <a:rPr sz="2000" spc="-5" dirty="0">
                <a:latin typeface="Times New Roman"/>
                <a:cs typeface="Times New Roman"/>
              </a:rPr>
              <a:t>B-tree </a:t>
            </a:r>
            <a:r>
              <a:rPr sz="2000" dirty="0">
                <a:latin typeface="Times New Roman"/>
                <a:cs typeface="Times New Roman"/>
              </a:rPr>
              <a:t>of order 101, </a:t>
            </a:r>
            <a:r>
              <a:rPr sz="2000" spc="-5" dirty="0">
                <a:latin typeface="Times New Roman"/>
                <a:cs typeface="Times New Roman"/>
              </a:rPr>
              <a:t>say, </a:t>
            </a:r>
            <a:r>
              <a:rPr sz="2000" dirty="0">
                <a:latin typeface="Times New Roman"/>
                <a:cs typeface="Times New Roman"/>
              </a:rPr>
              <a:t>we can </a:t>
            </a:r>
            <a:r>
              <a:rPr sz="2000" spc="-5" dirty="0">
                <a:latin typeface="Times New Roman"/>
                <a:cs typeface="Times New Roman"/>
              </a:rPr>
              <a:t>transfer each </a:t>
            </a:r>
            <a:r>
              <a:rPr sz="2000" dirty="0">
                <a:latin typeface="Times New Roman"/>
                <a:cs typeface="Times New Roman"/>
              </a:rPr>
              <a:t>node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one  </a:t>
            </a:r>
            <a:r>
              <a:rPr sz="2000" spc="-5" dirty="0">
                <a:latin typeface="Times New Roman"/>
                <a:cs typeface="Times New Roman"/>
              </a:rPr>
              <a:t>disc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  <a:p>
            <a:pPr marL="438150" marR="165100" indent="-285750">
              <a:lnSpc>
                <a:spcPts val="2160"/>
              </a:lnSpc>
              <a:spcBef>
                <a:spcPts val="500"/>
              </a:spcBef>
              <a:buChar char="–"/>
              <a:tabLst>
                <a:tab pos="437515" algn="l"/>
                <a:tab pos="43815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B-tree </a:t>
            </a:r>
            <a:r>
              <a:rPr sz="2000" dirty="0">
                <a:latin typeface="Times New Roman"/>
                <a:cs typeface="Times New Roman"/>
              </a:rPr>
              <a:t>of order 101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height 3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hold </a:t>
            </a:r>
            <a:r>
              <a:rPr sz="2000" spc="-40" dirty="0">
                <a:latin typeface="Times New Roman"/>
                <a:cs typeface="Times New Roman"/>
              </a:rPr>
              <a:t>101</a:t>
            </a:r>
            <a:r>
              <a:rPr sz="1725" spc="-60" baseline="28985" dirty="0">
                <a:latin typeface="Times New Roman"/>
                <a:cs typeface="Times New Roman"/>
              </a:rPr>
              <a:t>4 </a:t>
            </a:r>
            <a:r>
              <a:rPr sz="2000" dirty="0">
                <a:latin typeface="Times New Roman"/>
                <a:cs typeface="Times New Roman"/>
              </a:rPr>
              <a:t>– 1 </a:t>
            </a:r>
            <a:r>
              <a:rPr sz="2000" spc="-10" dirty="0">
                <a:latin typeface="Times New Roman"/>
                <a:cs typeface="Times New Roman"/>
              </a:rPr>
              <a:t>items  </a:t>
            </a:r>
            <a:r>
              <a:rPr sz="2000" spc="-5" dirty="0">
                <a:latin typeface="Times New Roman"/>
                <a:cs typeface="Times New Roman"/>
              </a:rPr>
              <a:t>(approximately </a:t>
            </a:r>
            <a:r>
              <a:rPr sz="2000" dirty="0">
                <a:latin typeface="Times New Roman"/>
                <a:cs typeface="Times New Roman"/>
              </a:rPr>
              <a:t>100 </a:t>
            </a:r>
            <a:r>
              <a:rPr sz="2000" spc="-10" dirty="0">
                <a:latin typeface="Times New Roman"/>
                <a:cs typeface="Times New Roman"/>
              </a:rPr>
              <a:t>million) </a:t>
            </a:r>
            <a:r>
              <a:rPr sz="2000" dirty="0">
                <a:latin typeface="Times New Roman"/>
                <a:cs typeface="Times New Roman"/>
              </a:rPr>
              <a:t>and any </a:t>
            </a:r>
            <a:r>
              <a:rPr sz="2000" spc="-5" dirty="0">
                <a:latin typeface="Times New Roman"/>
                <a:cs typeface="Times New Roman"/>
              </a:rPr>
              <a:t>item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accessed with </a:t>
            </a:r>
            <a:r>
              <a:rPr sz="2000" dirty="0">
                <a:latin typeface="Times New Roman"/>
                <a:cs typeface="Times New Roman"/>
              </a:rPr>
              <a:t>3 </a:t>
            </a:r>
            <a:r>
              <a:rPr sz="2000" spc="-5" dirty="0">
                <a:latin typeface="Times New Roman"/>
                <a:cs typeface="Times New Roman"/>
              </a:rPr>
              <a:t>disc  </a:t>
            </a:r>
            <a:r>
              <a:rPr sz="2000" dirty="0">
                <a:latin typeface="Times New Roman"/>
                <a:cs typeface="Times New Roman"/>
              </a:rPr>
              <a:t>reads </a:t>
            </a:r>
            <a:r>
              <a:rPr sz="2000" spc="-5" dirty="0">
                <a:latin typeface="Times New Roman"/>
                <a:cs typeface="Times New Roman"/>
              </a:rPr>
              <a:t>(assuming </a:t>
            </a:r>
            <a:r>
              <a:rPr sz="2000" dirty="0">
                <a:latin typeface="Times New Roman"/>
                <a:cs typeface="Times New Roman"/>
              </a:rPr>
              <a:t>we hold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root in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memory)</a:t>
            </a:r>
            <a:endParaRPr sz="2000">
              <a:latin typeface="Times New Roman"/>
              <a:cs typeface="Times New Roman"/>
            </a:endParaRPr>
          </a:p>
          <a:p>
            <a:pPr marL="38100" marR="352425">
              <a:lnSpc>
                <a:spcPts val="2590"/>
              </a:lnSpc>
              <a:spcBef>
                <a:spcPts val="605"/>
              </a:spcBef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take </a:t>
            </a: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= 3,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get a </a:t>
            </a:r>
            <a:r>
              <a:rPr sz="2400" b="1" dirty="0">
                <a:latin typeface="Times New Roman"/>
                <a:cs typeface="Times New Roman"/>
              </a:rPr>
              <a:t>2-3 tree</a:t>
            </a:r>
            <a:r>
              <a:rPr sz="2400" dirty="0">
                <a:latin typeface="Times New Roman"/>
                <a:cs typeface="Times New Roman"/>
              </a:rPr>
              <a:t>, 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non-leaf nodes  </a:t>
            </a:r>
            <a:r>
              <a:rPr sz="2400" spc="-5" dirty="0">
                <a:latin typeface="Times New Roman"/>
                <a:cs typeface="Times New Roman"/>
              </a:rPr>
              <a:t>have two </a:t>
            </a:r>
            <a:r>
              <a:rPr sz="2400" dirty="0">
                <a:latin typeface="Times New Roman"/>
                <a:cs typeface="Times New Roman"/>
              </a:rPr>
              <a:t>or three children (i.e., one or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keys)</a:t>
            </a:r>
            <a:endParaRPr sz="2400">
              <a:latin typeface="Times New Roman"/>
              <a:cs typeface="Times New Roman"/>
            </a:endParaRPr>
          </a:p>
          <a:p>
            <a:pPr marL="438150" marR="704850" indent="-285750">
              <a:lnSpc>
                <a:spcPts val="2160"/>
              </a:lnSpc>
              <a:spcBef>
                <a:spcPts val="495"/>
              </a:spcBef>
              <a:buChar char="–"/>
              <a:tabLst>
                <a:tab pos="437515" algn="l"/>
                <a:tab pos="438150" algn="l"/>
              </a:tabLst>
            </a:pPr>
            <a:r>
              <a:rPr sz="2000" spc="-5" dirty="0">
                <a:latin typeface="Times New Roman"/>
                <a:cs typeface="Times New Roman"/>
              </a:rPr>
              <a:t>B-Trees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always balanced (since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leaves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at the </a:t>
            </a:r>
            <a:r>
              <a:rPr sz="2000" spc="-10" dirty="0">
                <a:latin typeface="Times New Roman"/>
                <a:cs typeface="Times New Roman"/>
              </a:rPr>
              <a:t>same  </a:t>
            </a:r>
            <a:r>
              <a:rPr sz="2000" spc="-5" dirty="0">
                <a:latin typeface="Times New Roman"/>
                <a:cs typeface="Times New Roman"/>
              </a:rPr>
              <a:t>level), so </a:t>
            </a:r>
            <a:r>
              <a:rPr sz="2000" dirty="0">
                <a:latin typeface="Times New Roman"/>
                <a:cs typeface="Times New Roman"/>
              </a:rPr>
              <a:t>2-3 </a:t>
            </a:r>
            <a:r>
              <a:rPr sz="2000" spc="-5" dirty="0">
                <a:latin typeface="Times New Roman"/>
                <a:cs typeface="Times New Roman"/>
              </a:rPr>
              <a:t>trees make </a:t>
            </a:r>
            <a:r>
              <a:rPr sz="2000" dirty="0">
                <a:latin typeface="Times New Roman"/>
                <a:cs typeface="Times New Roman"/>
              </a:rPr>
              <a:t>a good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balanced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63270"/>
            <a:ext cx="420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B-Tree</a:t>
            </a:r>
            <a:r>
              <a:rPr spc="-45" dirty="0"/>
              <a:t> </a:t>
            </a:r>
            <a:r>
              <a:rPr spc="-10"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999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1920240"/>
            <a:ext cx="6753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Rest </a:t>
            </a:r>
            <a:r>
              <a:rPr sz="2400" dirty="0">
                <a:latin typeface="Times New Roman"/>
                <a:cs typeface="Times New Roman"/>
              </a:rPr>
              <a:t>of slides will talk about the code </a:t>
            </a:r>
            <a:r>
              <a:rPr sz="2400" spc="-5" dirty="0">
                <a:latin typeface="Times New Roman"/>
                <a:cs typeface="Times New Roman"/>
              </a:rPr>
              <a:t>necessary for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implementation </a:t>
            </a:r>
            <a:r>
              <a:rPr sz="2400" dirty="0">
                <a:latin typeface="Times New Roman"/>
                <a:cs typeface="Times New Roman"/>
              </a:rPr>
              <a:t>of a b-tree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170" y="763270"/>
            <a:ext cx="3827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  <a:r>
              <a:rPr spc="-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999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27076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3854450"/>
            <a:ext cx="1327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62940" y="1844040"/>
            <a:ext cx="7818119" cy="3704539"/>
          </a:xfrm>
          <a:prstGeom prst="rect">
            <a:avLst/>
          </a:prstGeom>
        </p:spPr>
        <p:txBody>
          <a:bodyPr vert="horz" wrap="square" lIns="0" tIns="88899" rIns="0" bIns="0" rtlCol="0">
            <a:spAutoFit/>
          </a:bodyPr>
          <a:lstStyle/>
          <a:p>
            <a:pPr marL="221615" marR="3168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Assume </a:t>
            </a:r>
            <a:r>
              <a:rPr dirty="0"/>
              <a:t>that </a:t>
            </a:r>
            <a:r>
              <a:rPr spc="-10" dirty="0"/>
              <a:t>we </a:t>
            </a:r>
            <a:r>
              <a:rPr dirty="0"/>
              <a:t>use </a:t>
            </a:r>
            <a:r>
              <a:rPr spc="-5" dirty="0"/>
              <a:t>an Binary </a:t>
            </a:r>
            <a:r>
              <a:rPr dirty="0"/>
              <a:t>tree to store all the details of  </a:t>
            </a:r>
            <a:r>
              <a:rPr spc="-5" dirty="0"/>
              <a:t>people </a:t>
            </a:r>
            <a:r>
              <a:rPr spc="5" dirty="0"/>
              <a:t>in </a:t>
            </a:r>
            <a:r>
              <a:rPr lang="en-GB" spc="5" dirty="0"/>
              <a:t>India</a:t>
            </a:r>
          </a:p>
          <a:p>
            <a:pPr marL="221615" marR="3168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We </a:t>
            </a:r>
            <a:r>
              <a:rPr dirty="0"/>
              <a:t>still end up </a:t>
            </a:r>
            <a:r>
              <a:rPr spc="-5" dirty="0"/>
              <a:t>with </a:t>
            </a:r>
            <a:r>
              <a:rPr dirty="0"/>
              <a:t>a </a:t>
            </a:r>
            <a:r>
              <a:rPr b="1" dirty="0">
                <a:latin typeface="Times New Roman"/>
                <a:cs typeface="Times New Roman"/>
              </a:rPr>
              <a:t>very </a:t>
            </a:r>
            <a:r>
              <a:rPr spc="-5" dirty="0"/>
              <a:t>deep </a:t>
            </a:r>
            <a:r>
              <a:rPr dirty="0"/>
              <a:t>tree with lots of </a:t>
            </a:r>
            <a:r>
              <a:rPr spc="-5" dirty="0"/>
              <a:t>different  </a:t>
            </a:r>
            <a:r>
              <a:rPr dirty="0"/>
              <a:t>disk </a:t>
            </a:r>
            <a:r>
              <a:rPr spc="-5" dirty="0"/>
              <a:t>accesses; </a:t>
            </a:r>
            <a:r>
              <a:rPr spc="-75" dirty="0"/>
              <a:t>log</a:t>
            </a:r>
            <a:r>
              <a:rPr sz="2100" spc="-112" baseline="-23809" dirty="0"/>
              <a:t>2 </a:t>
            </a:r>
            <a:r>
              <a:rPr sz="2400" dirty="0"/>
              <a:t>20,000,000 is about 25, </a:t>
            </a:r>
            <a:r>
              <a:rPr sz="2400" spc="-5" dirty="0"/>
              <a:t>so </a:t>
            </a:r>
            <a:r>
              <a:rPr sz="2400" dirty="0"/>
              <a:t>this </a:t>
            </a:r>
            <a:r>
              <a:rPr sz="2400" spc="-5" dirty="0"/>
              <a:t>takes</a:t>
            </a:r>
            <a:r>
              <a:rPr sz="2400" spc="-90" dirty="0"/>
              <a:t> </a:t>
            </a:r>
            <a:r>
              <a:rPr sz="2400" dirty="0"/>
              <a:t>about</a:t>
            </a:r>
            <a:endParaRPr sz="2400" dirty="0">
              <a:latin typeface="Times New Roman"/>
              <a:cs typeface="Times New Roman"/>
            </a:endParaRPr>
          </a:p>
          <a:p>
            <a:pPr marL="221615" marR="625475">
              <a:lnSpc>
                <a:spcPts val="3479"/>
              </a:lnSpc>
              <a:spcBef>
                <a:spcPts val="5"/>
              </a:spcBef>
            </a:pPr>
            <a:r>
              <a:rPr dirty="0"/>
              <a:t>0.21 </a:t>
            </a:r>
            <a:r>
              <a:rPr spc="-5" dirty="0"/>
              <a:t>seconds </a:t>
            </a:r>
            <a:r>
              <a:rPr dirty="0"/>
              <a:t>(if there is only one </a:t>
            </a:r>
            <a:r>
              <a:rPr spc="-5" dirty="0"/>
              <a:t>user </a:t>
            </a:r>
            <a:r>
              <a:rPr dirty="0"/>
              <a:t>of the </a:t>
            </a:r>
            <a:r>
              <a:rPr spc="-5" dirty="0"/>
              <a:t>program)  </a:t>
            </a:r>
            <a:r>
              <a:rPr spc="-15" dirty="0"/>
              <a:t>We </a:t>
            </a:r>
            <a:r>
              <a:rPr dirty="0"/>
              <a:t>know </a:t>
            </a:r>
            <a:r>
              <a:rPr spc="-5" dirty="0"/>
              <a:t>we </a:t>
            </a:r>
            <a:r>
              <a:rPr dirty="0"/>
              <a:t>can’t </a:t>
            </a:r>
            <a:r>
              <a:rPr spc="-5" dirty="0"/>
              <a:t>improve </a:t>
            </a:r>
            <a:r>
              <a:rPr dirty="0"/>
              <a:t>on the log </a:t>
            </a:r>
            <a:r>
              <a:rPr i="1" dirty="0">
                <a:latin typeface="Times New Roman"/>
                <a:cs typeface="Times New Roman"/>
              </a:rPr>
              <a:t>n </a:t>
            </a:r>
            <a:r>
              <a:rPr spc="-5" dirty="0"/>
              <a:t>for </a:t>
            </a:r>
            <a:r>
              <a:rPr dirty="0"/>
              <a:t>a binary</a:t>
            </a:r>
            <a:r>
              <a:rPr spc="-10" dirty="0"/>
              <a:t> </a:t>
            </a:r>
            <a:r>
              <a:rPr dirty="0"/>
              <a:t>tree</a:t>
            </a:r>
          </a:p>
          <a:p>
            <a:pPr marL="221615" marR="30480">
              <a:lnSpc>
                <a:spcPts val="3479"/>
              </a:lnSpc>
            </a:pPr>
            <a:r>
              <a:rPr spc="-5" dirty="0"/>
              <a:t>But, </a:t>
            </a:r>
            <a:r>
              <a:rPr dirty="0"/>
              <a:t>the solution is to </a:t>
            </a:r>
            <a:r>
              <a:rPr spc="-5" dirty="0"/>
              <a:t>use more </a:t>
            </a:r>
            <a:r>
              <a:rPr dirty="0"/>
              <a:t>branches </a:t>
            </a:r>
            <a:r>
              <a:rPr spc="-5" dirty="0"/>
              <a:t>and </a:t>
            </a:r>
            <a:r>
              <a:rPr dirty="0"/>
              <a:t>thus less height!  </a:t>
            </a:r>
            <a:r>
              <a:rPr spc="-5" dirty="0"/>
              <a:t>As </a:t>
            </a:r>
            <a:r>
              <a:rPr dirty="0"/>
              <a:t>branching </a:t>
            </a:r>
            <a:r>
              <a:rPr spc="-5" dirty="0"/>
              <a:t>increases, </a:t>
            </a:r>
            <a:r>
              <a:rPr dirty="0"/>
              <a:t>depth</a:t>
            </a:r>
            <a:r>
              <a:rPr spc="-5" dirty="0"/>
              <a:t> decreases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729" y="763270"/>
            <a:ext cx="4516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B-tree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90" y="18999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51587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489" y="1920240"/>
            <a:ext cx="7471409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539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B-tree of order </a:t>
            </a: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i="1" spc="-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-way </a:t>
            </a:r>
            <a:r>
              <a:rPr sz="2400" dirty="0">
                <a:latin typeface="Times New Roman"/>
                <a:cs typeface="Times New Roman"/>
              </a:rPr>
              <a:t>tree (i.e., a tree </a:t>
            </a:r>
            <a:r>
              <a:rPr sz="2400" spc="-5" dirty="0">
                <a:latin typeface="Times New Roman"/>
                <a:cs typeface="Times New Roman"/>
              </a:rPr>
              <a:t>where each 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up to </a:t>
            </a: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children) in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which:</a:t>
            </a:r>
            <a:endParaRPr sz="2400">
              <a:latin typeface="Times New Roman"/>
              <a:cs typeface="Times New Roman"/>
            </a:endParaRPr>
          </a:p>
          <a:p>
            <a:pPr marL="412750" marR="5080" indent="-28575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number </a:t>
            </a:r>
            <a:r>
              <a:rPr sz="2000" dirty="0">
                <a:latin typeface="Times New Roman"/>
                <a:cs typeface="Times New Roman"/>
              </a:rPr>
              <a:t>of keys in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non-leaf node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less than the number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its children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keys </a:t>
            </a:r>
            <a:r>
              <a:rPr sz="2000" spc="-5" dirty="0">
                <a:latin typeface="Times New Roman"/>
                <a:cs typeface="Times New Roman"/>
              </a:rPr>
              <a:t>partition the keys in the children in the  fashion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search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all leaves </a:t>
            </a:r>
            <a:r>
              <a:rPr sz="2000" dirty="0">
                <a:latin typeface="Times New Roman"/>
                <a:cs typeface="Times New Roman"/>
              </a:rPr>
              <a:t>are on the </a:t>
            </a:r>
            <a:r>
              <a:rPr sz="2000" spc="-10" dirty="0">
                <a:latin typeface="Times New Roman"/>
                <a:cs typeface="Times New Roman"/>
              </a:rPr>
              <a:t>same</a:t>
            </a:r>
            <a:r>
              <a:rPr sz="2000" spc="-5" dirty="0">
                <a:latin typeface="Times New Roman"/>
                <a:cs typeface="Times New Roman"/>
              </a:rPr>
              <a:t> level</a:t>
            </a:r>
            <a:endParaRPr sz="20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non-leaf nodes except the root have </a:t>
            </a:r>
            <a:r>
              <a:rPr sz="2000" spc="-5" dirty="0">
                <a:latin typeface="Times New Roman"/>
                <a:cs typeface="Times New Roman"/>
              </a:rPr>
              <a:t>at least </a:t>
            </a:r>
            <a:r>
              <a:rPr sz="2000" spc="-5" dirty="0">
                <a:latin typeface="Symbol"/>
                <a:cs typeface="Symbol"/>
              </a:rPr>
              <a:t></a:t>
            </a:r>
            <a:r>
              <a:rPr sz="2000" i="1" spc="-5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/ 2</a:t>
            </a:r>
            <a:r>
              <a:rPr sz="2000" dirty="0">
                <a:latin typeface="Symbol"/>
                <a:cs typeface="Symbol"/>
              </a:rPr>
              <a:t>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children</a:t>
            </a:r>
            <a:endParaRPr sz="20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root is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leaf </a:t>
            </a:r>
            <a:r>
              <a:rPr sz="2000" dirty="0">
                <a:latin typeface="Times New Roman"/>
                <a:cs typeface="Times New Roman"/>
              </a:rPr>
              <a:t>node, or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has from two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i="1" dirty="0">
                <a:latin typeface="Times New Roman"/>
                <a:cs typeface="Times New Roman"/>
              </a:rPr>
              <a:t>m</a:t>
            </a:r>
            <a:r>
              <a:rPr sz="2000" i="1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children</a:t>
            </a:r>
            <a:endParaRPr sz="20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1275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leaf </a:t>
            </a:r>
            <a:r>
              <a:rPr sz="2000" dirty="0">
                <a:latin typeface="Times New Roman"/>
                <a:cs typeface="Times New Roman"/>
              </a:rPr>
              <a:t>node </a:t>
            </a:r>
            <a:r>
              <a:rPr sz="2000" spc="-5" dirty="0">
                <a:latin typeface="Times New Roman"/>
                <a:cs typeface="Times New Roman"/>
              </a:rPr>
              <a:t>contains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10" dirty="0">
                <a:latin typeface="Times New Roman"/>
                <a:cs typeface="Times New Roman"/>
              </a:rPr>
              <a:t>more </a:t>
            </a:r>
            <a:r>
              <a:rPr sz="2000" spc="-5" dirty="0">
                <a:latin typeface="Times New Roman"/>
                <a:cs typeface="Times New Roman"/>
              </a:rPr>
              <a:t>than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– 1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spc="-5" dirty="0">
                <a:latin typeface="Times New Roman"/>
                <a:cs typeface="Times New Roman"/>
              </a:rPr>
              <a:t>should </a:t>
            </a:r>
            <a:r>
              <a:rPr sz="2400" dirty="0">
                <a:latin typeface="Times New Roman"/>
                <a:cs typeface="Times New Roman"/>
              </a:rPr>
              <a:t>always 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odd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6370" y="3832859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39"/>
                </a:moveTo>
                <a:lnTo>
                  <a:pt x="480059" y="358139"/>
                </a:lnTo>
                <a:lnTo>
                  <a:pt x="480059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4637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6370" y="383412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5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8850" y="3832859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20" h="358139">
                <a:moveTo>
                  <a:pt x="0" y="358139"/>
                </a:moveTo>
                <a:lnTo>
                  <a:pt x="477520" y="358139"/>
                </a:lnTo>
                <a:lnTo>
                  <a:pt x="47752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8850" y="4191000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7420" y="384302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59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8790" y="3832859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39"/>
                </a:moveTo>
                <a:lnTo>
                  <a:pt x="480060" y="358139"/>
                </a:lnTo>
                <a:lnTo>
                  <a:pt x="48006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8790" y="3832859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39"/>
                </a:moveTo>
                <a:lnTo>
                  <a:pt x="480060" y="358139"/>
                </a:lnTo>
                <a:lnTo>
                  <a:pt x="48006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879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0220" y="384302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59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3832859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39"/>
                </a:moveTo>
                <a:lnTo>
                  <a:pt x="480060" y="358139"/>
                </a:lnTo>
                <a:lnTo>
                  <a:pt x="48006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3020" y="384302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59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3832859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39"/>
                </a:moveTo>
                <a:lnTo>
                  <a:pt x="480060" y="358139"/>
                </a:lnTo>
                <a:lnTo>
                  <a:pt x="48006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5000" y="3832859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39"/>
                </a:moveTo>
                <a:lnTo>
                  <a:pt x="480060" y="358139"/>
                </a:lnTo>
                <a:lnTo>
                  <a:pt x="48006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4191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5059" y="3832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383412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60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4800" y="3962400"/>
            <a:ext cx="609600" cy="1371600"/>
          </a:xfrm>
          <a:custGeom>
            <a:avLst/>
            <a:gdLst/>
            <a:ahLst/>
            <a:cxnLst/>
            <a:rect l="l" t="t" r="r" b="b"/>
            <a:pathLst>
              <a:path w="609600" h="1371600">
                <a:moveTo>
                  <a:pt x="0" y="1371600"/>
                </a:moveTo>
                <a:lnTo>
                  <a:pt x="6096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0" y="3962400"/>
            <a:ext cx="3733800" cy="1447800"/>
          </a:xfrm>
          <a:custGeom>
            <a:avLst/>
            <a:gdLst/>
            <a:ahLst/>
            <a:cxnLst/>
            <a:rect l="l" t="t" r="r" b="b"/>
            <a:pathLst>
              <a:path w="3733800" h="1447800">
                <a:moveTo>
                  <a:pt x="0" y="1447800"/>
                </a:moveTo>
                <a:lnTo>
                  <a:pt x="3733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62529" y="763270"/>
            <a:ext cx="416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 </a:t>
            </a:r>
            <a:r>
              <a:rPr spc="-5" dirty="0"/>
              <a:t>example</a:t>
            </a:r>
            <a:r>
              <a:rPr spc="-100" dirty="0"/>
              <a:t> </a:t>
            </a:r>
            <a:r>
              <a:rPr spc="-5" dirty="0"/>
              <a:t>B-Tree</a:t>
            </a:r>
          </a:p>
        </p:txBody>
      </p:sp>
      <p:sp>
        <p:nvSpPr>
          <p:cNvPr id="23" name="object 23"/>
          <p:cNvSpPr/>
          <p:nvPr/>
        </p:nvSpPr>
        <p:spPr>
          <a:xfrm>
            <a:off x="1577339" y="2316479"/>
            <a:ext cx="1797050" cy="241300"/>
          </a:xfrm>
          <a:custGeom>
            <a:avLst/>
            <a:gdLst/>
            <a:ahLst/>
            <a:cxnLst/>
            <a:rect l="l" t="t" r="r" b="b"/>
            <a:pathLst>
              <a:path w="1797050" h="241300">
                <a:moveTo>
                  <a:pt x="1797050" y="0"/>
                </a:moveTo>
                <a:lnTo>
                  <a:pt x="0" y="2413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0000" y="2286000"/>
            <a:ext cx="3995420" cy="1493520"/>
          </a:xfrm>
          <a:custGeom>
            <a:avLst/>
            <a:gdLst/>
            <a:ahLst/>
            <a:cxnLst/>
            <a:rect l="l" t="t" r="r" b="b"/>
            <a:pathLst>
              <a:path w="3995420" h="1493520">
                <a:moveTo>
                  <a:pt x="0" y="0"/>
                </a:moveTo>
                <a:lnTo>
                  <a:pt x="3995420" y="14935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9310" y="2832100"/>
            <a:ext cx="2853690" cy="901700"/>
          </a:xfrm>
          <a:custGeom>
            <a:avLst/>
            <a:gdLst/>
            <a:ahLst/>
            <a:cxnLst/>
            <a:rect l="l" t="t" r="r" b="b"/>
            <a:pathLst>
              <a:path w="2853690" h="901700">
                <a:moveTo>
                  <a:pt x="0" y="0"/>
                </a:moveTo>
                <a:lnTo>
                  <a:pt x="2853690" y="9017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8800" y="29718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0" y="0"/>
                </a:moveTo>
                <a:lnTo>
                  <a:pt x="1143000" y="838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9200" y="2818129"/>
            <a:ext cx="120650" cy="991869"/>
          </a:xfrm>
          <a:custGeom>
            <a:avLst/>
            <a:gdLst/>
            <a:ahLst/>
            <a:cxnLst/>
            <a:rect l="l" t="t" r="r" b="b"/>
            <a:pathLst>
              <a:path w="120650" h="991870">
                <a:moveTo>
                  <a:pt x="120650" y="0"/>
                </a:moveTo>
                <a:lnTo>
                  <a:pt x="0" y="991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67400" y="3962400"/>
            <a:ext cx="2209800" cy="1371600"/>
          </a:xfrm>
          <a:custGeom>
            <a:avLst/>
            <a:gdLst/>
            <a:ahLst/>
            <a:cxnLst/>
            <a:rect l="l" t="t" r="r" b="b"/>
            <a:pathLst>
              <a:path w="2209800" h="1371600">
                <a:moveTo>
                  <a:pt x="2209800" y="0"/>
                </a:moveTo>
                <a:lnTo>
                  <a:pt x="0" y="1371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8800" y="3962400"/>
            <a:ext cx="5334000" cy="1371600"/>
          </a:xfrm>
          <a:custGeom>
            <a:avLst/>
            <a:gdLst/>
            <a:ahLst/>
            <a:cxnLst/>
            <a:rect l="l" t="t" r="r" b="b"/>
            <a:pathLst>
              <a:path w="5334000" h="1371600">
                <a:moveTo>
                  <a:pt x="5334000" y="0"/>
                </a:moveTo>
                <a:lnTo>
                  <a:pt x="0" y="1371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35629" y="2110739"/>
            <a:ext cx="477520" cy="359410"/>
          </a:xfrm>
          <a:custGeom>
            <a:avLst/>
            <a:gdLst/>
            <a:ahLst/>
            <a:cxnLst/>
            <a:rect l="l" t="t" r="r" b="b"/>
            <a:pathLst>
              <a:path w="477520" h="359410">
                <a:moveTo>
                  <a:pt x="0" y="359410"/>
                </a:moveTo>
                <a:lnTo>
                  <a:pt x="477519" y="359410"/>
                </a:lnTo>
                <a:lnTo>
                  <a:pt x="477519" y="0"/>
                </a:lnTo>
                <a:lnTo>
                  <a:pt x="0" y="0"/>
                </a:lnTo>
                <a:lnTo>
                  <a:pt x="0" y="359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5629" y="2110739"/>
            <a:ext cx="477520" cy="359410"/>
          </a:xfrm>
          <a:custGeom>
            <a:avLst/>
            <a:gdLst/>
            <a:ahLst/>
            <a:cxnLst/>
            <a:rect l="l" t="t" r="r" b="b"/>
            <a:pathLst>
              <a:path w="477520" h="359410">
                <a:moveTo>
                  <a:pt x="0" y="359410"/>
                </a:moveTo>
                <a:lnTo>
                  <a:pt x="477519" y="359410"/>
                </a:lnTo>
                <a:lnTo>
                  <a:pt x="477519" y="0"/>
                </a:lnTo>
                <a:lnTo>
                  <a:pt x="0" y="0"/>
                </a:lnTo>
                <a:lnTo>
                  <a:pt x="0" y="3594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35629" y="2470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3150" y="2110739"/>
            <a:ext cx="478790" cy="359410"/>
          </a:xfrm>
          <a:custGeom>
            <a:avLst/>
            <a:gdLst/>
            <a:ahLst/>
            <a:cxnLst/>
            <a:rect l="l" t="t" r="r" b="b"/>
            <a:pathLst>
              <a:path w="478789" h="359410">
                <a:moveTo>
                  <a:pt x="0" y="359410"/>
                </a:moveTo>
                <a:lnTo>
                  <a:pt x="478789" y="359410"/>
                </a:lnTo>
                <a:lnTo>
                  <a:pt x="478789" y="0"/>
                </a:lnTo>
                <a:lnTo>
                  <a:pt x="0" y="0"/>
                </a:lnTo>
                <a:lnTo>
                  <a:pt x="0" y="359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3150" y="2110739"/>
            <a:ext cx="478790" cy="359410"/>
          </a:xfrm>
          <a:custGeom>
            <a:avLst/>
            <a:gdLst/>
            <a:ahLst/>
            <a:cxnLst/>
            <a:rect l="l" t="t" r="r" b="b"/>
            <a:pathLst>
              <a:path w="478789" h="359410">
                <a:moveTo>
                  <a:pt x="0" y="359410"/>
                </a:moveTo>
                <a:lnTo>
                  <a:pt x="478789" y="359410"/>
                </a:lnTo>
                <a:lnTo>
                  <a:pt x="478789" y="0"/>
                </a:lnTo>
                <a:lnTo>
                  <a:pt x="0" y="0"/>
                </a:lnTo>
                <a:lnTo>
                  <a:pt x="0" y="3594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3150" y="2470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91940" y="2110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7339" y="2611120"/>
            <a:ext cx="478790" cy="359410"/>
          </a:xfrm>
          <a:custGeom>
            <a:avLst/>
            <a:gdLst/>
            <a:ahLst/>
            <a:cxnLst/>
            <a:rect l="l" t="t" r="r" b="b"/>
            <a:pathLst>
              <a:path w="478789" h="359410">
                <a:moveTo>
                  <a:pt x="0" y="359409"/>
                </a:moveTo>
                <a:lnTo>
                  <a:pt x="478790" y="359409"/>
                </a:lnTo>
                <a:lnTo>
                  <a:pt x="478790" y="0"/>
                </a:lnTo>
                <a:lnTo>
                  <a:pt x="0" y="0"/>
                </a:lnTo>
                <a:lnTo>
                  <a:pt x="0" y="3594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7339" y="2970529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8550" y="2611120"/>
            <a:ext cx="478790" cy="359410"/>
          </a:xfrm>
          <a:custGeom>
            <a:avLst/>
            <a:gdLst/>
            <a:ahLst/>
            <a:cxnLst/>
            <a:rect l="l" t="t" r="r" b="b"/>
            <a:pathLst>
              <a:path w="478790" h="359410">
                <a:moveTo>
                  <a:pt x="0" y="359409"/>
                </a:moveTo>
                <a:lnTo>
                  <a:pt x="478790" y="359409"/>
                </a:lnTo>
                <a:lnTo>
                  <a:pt x="478790" y="0"/>
                </a:lnTo>
                <a:lnTo>
                  <a:pt x="0" y="0"/>
                </a:lnTo>
                <a:lnTo>
                  <a:pt x="0" y="359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98550" y="2611120"/>
            <a:ext cx="478790" cy="359410"/>
          </a:xfrm>
          <a:custGeom>
            <a:avLst/>
            <a:gdLst/>
            <a:ahLst/>
            <a:cxnLst/>
            <a:rect l="l" t="t" r="r" b="b"/>
            <a:pathLst>
              <a:path w="478790" h="359410">
                <a:moveTo>
                  <a:pt x="0" y="359409"/>
                </a:moveTo>
                <a:lnTo>
                  <a:pt x="478790" y="359409"/>
                </a:lnTo>
                <a:lnTo>
                  <a:pt x="478790" y="0"/>
                </a:lnTo>
                <a:lnTo>
                  <a:pt x="0" y="0"/>
                </a:lnTo>
                <a:lnTo>
                  <a:pt x="0" y="3594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550" y="2970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6129" y="2611120"/>
            <a:ext cx="481330" cy="359410"/>
          </a:xfrm>
          <a:custGeom>
            <a:avLst/>
            <a:gdLst/>
            <a:ahLst/>
            <a:cxnLst/>
            <a:rect l="l" t="t" r="r" b="b"/>
            <a:pathLst>
              <a:path w="481330" h="359410">
                <a:moveTo>
                  <a:pt x="0" y="359409"/>
                </a:moveTo>
                <a:lnTo>
                  <a:pt x="481330" y="359409"/>
                </a:lnTo>
                <a:lnTo>
                  <a:pt x="481330" y="0"/>
                </a:lnTo>
                <a:lnTo>
                  <a:pt x="0" y="0"/>
                </a:lnTo>
                <a:lnTo>
                  <a:pt x="0" y="359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6129" y="2611120"/>
            <a:ext cx="481330" cy="359410"/>
          </a:xfrm>
          <a:custGeom>
            <a:avLst/>
            <a:gdLst/>
            <a:ahLst/>
            <a:cxnLst/>
            <a:rect l="l" t="t" r="r" b="b"/>
            <a:pathLst>
              <a:path w="481330" h="359410">
                <a:moveTo>
                  <a:pt x="0" y="359409"/>
                </a:moveTo>
                <a:lnTo>
                  <a:pt x="481330" y="359409"/>
                </a:lnTo>
                <a:lnTo>
                  <a:pt x="481330" y="0"/>
                </a:lnTo>
                <a:lnTo>
                  <a:pt x="0" y="0"/>
                </a:lnTo>
                <a:lnTo>
                  <a:pt x="0" y="3594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56129" y="2970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37460" y="2611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46569" y="3634740"/>
            <a:ext cx="480059" cy="360680"/>
          </a:xfrm>
          <a:custGeom>
            <a:avLst/>
            <a:gdLst/>
            <a:ahLst/>
            <a:cxnLst/>
            <a:rect l="l" t="t" r="r" b="b"/>
            <a:pathLst>
              <a:path w="480059" h="360679">
                <a:moveTo>
                  <a:pt x="0" y="360680"/>
                </a:moveTo>
                <a:lnTo>
                  <a:pt x="480059" y="360680"/>
                </a:lnTo>
                <a:lnTo>
                  <a:pt x="480059" y="0"/>
                </a:lnTo>
                <a:lnTo>
                  <a:pt x="0" y="0"/>
                </a:lnTo>
                <a:lnTo>
                  <a:pt x="0" y="360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46569" y="3634740"/>
            <a:ext cx="480059" cy="360680"/>
          </a:xfrm>
          <a:custGeom>
            <a:avLst/>
            <a:gdLst/>
            <a:ahLst/>
            <a:cxnLst/>
            <a:rect l="l" t="t" r="r" b="b"/>
            <a:pathLst>
              <a:path w="480059" h="360679">
                <a:moveTo>
                  <a:pt x="0" y="360680"/>
                </a:moveTo>
                <a:lnTo>
                  <a:pt x="480059" y="360680"/>
                </a:lnTo>
                <a:lnTo>
                  <a:pt x="480059" y="0"/>
                </a:lnTo>
                <a:lnTo>
                  <a:pt x="0" y="0"/>
                </a:lnTo>
                <a:lnTo>
                  <a:pt x="0" y="3606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46569" y="3995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26630" y="3634740"/>
            <a:ext cx="477520" cy="360680"/>
          </a:xfrm>
          <a:custGeom>
            <a:avLst/>
            <a:gdLst/>
            <a:ahLst/>
            <a:cxnLst/>
            <a:rect l="l" t="t" r="r" b="b"/>
            <a:pathLst>
              <a:path w="477520" h="360679">
                <a:moveTo>
                  <a:pt x="0" y="360680"/>
                </a:moveTo>
                <a:lnTo>
                  <a:pt x="477520" y="360680"/>
                </a:lnTo>
                <a:lnTo>
                  <a:pt x="477520" y="0"/>
                </a:lnTo>
                <a:lnTo>
                  <a:pt x="0" y="0"/>
                </a:lnTo>
                <a:lnTo>
                  <a:pt x="0" y="360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26630" y="3634740"/>
            <a:ext cx="477520" cy="360680"/>
          </a:xfrm>
          <a:custGeom>
            <a:avLst/>
            <a:gdLst/>
            <a:ahLst/>
            <a:cxnLst/>
            <a:rect l="l" t="t" r="r" b="b"/>
            <a:pathLst>
              <a:path w="477520" h="360679">
                <a:moveTo>
                  <a:pt x="0" y="360680"/>
                </a:moveTo>
                <a:lnTo>
                  <a:pt x="477520" y="360680"/>
                </a:lnTo>
                <a:lnTo>
                  <a:pt x="477520" y="0"/>
                </a:lnTo>
                <a:lnTo>
                  <a:pt x="0" y="0"/>
                </a:lnTo>
                <a:lnTo>
                  <a:pt x="0" y="3606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26630" y="3995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04150" y="3634740"/>
            <a:ext cx="480059" cy="360680"/>
          </a:xfrm>
          <a:custGeom>
            <a:avLst/>
            <a:gdLst/>
            <a:ahLst/>
            <a:cxnLst/>
            <a:rect l="l" t="t" r="r" b="b"/>
            <a:pathLst>
              <a:path w="480059" h="360679">
                <a:moveTo>
                  <a:pt x="0" y="360680"/>
                </a:moveTo>
                <a:lnTo>
                  <a:pt x="480059" y="360680"/>
                </a:lnTo>
                <a:lnTo>
                  <a:pt x="480059" y="0"/>
                </a:lnTo>
                <a:lnTo>
                  <a:pt x="0" y="0"/>
                </a:lnTo>
                <a:lnTo>
                  <a:pt x="0" y="360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04150" y="3634740"/>
            <a:ext cx="480059" cy="360680"/>
          </a:xfrm>
          <a:custGeom>
            <a:avLst/>
            <a:gdLst/>
            <a:ahLst/>
            <a:cxnLst/>
            <a:rect l="l" t="t" r="r" b="b"/>
            <a:pathLst>
              <a:path w="480059" h="360679">
                <a:moveTo>
                  <a:pt x="0" y="360680"/>
                </a:moveTo>
                <a:lnTo>
                  <a:pt x="480059" y="360680"/>
                </a:lnTo>
                <a:lnTo>
                  <a:pt x="480059" y="0"/>
                </a:lnTo>
                <a:lnTo>
                  <a:pt x="0" y="0"/>
                </a:lnTo>
                <a:lnTo>
                  <a:pt x="0" y="3606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04150" y="3995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84209" y="363474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90" h="360679">
                <a:moveTo>
                  <a:pt x="0" y="360680"/>
                </a:moveTo>
                <a:lnTo>
                  <a:pt x="478790" y="360680"/>
                </a:lnTo>
                <a:lnTo>
                  <a:pt x="478790" y="0"/>
                </a:lnTo>
                <a:lnTo>
                  <a:pt x="0" y="0"/>
                </a:lnTo>
                <a:lnTo>
                  <a:pt x="0" y="360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84209" y="363474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90" h="360679">
                <a:moveTo>
                  <a:pt x="0" y="360680"/>
                </a:moveTo>
                <a:lnTo>
                  <a:pt x="478790" y="360680"/>
                </a:lnTo>
                <a:lnTo>
                  <a:pt x="478790" y="0"/>
                </a:lnTo>
                <a:lnTo>
                  <a:pt x="0" y="0"/>
                </a:lnTo>
                <a:lnTo>
                  <a:pt x="0" y="3606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84209" y="3995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63000" y="3634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65390" y="342900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90" h="360679">
                <a:moveTo>
                  <a:pt x="0" y="0"/>
                </a:moveTo>
                <a:lnTo>
                  <a:pt x="478789" y="0"/>
                </a:lnTo>
                <a:lnTo>
                  <a:pt x="47878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65390" y="342900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90" h="360679">
                <a:moveTo>
                  <a:pt x="0" y="0"/>
                </a:moveTo>
                <a:lnTo>
                  <a:pt x="478789" y="0"/>
                </a:lnTo>
                <a:lnTo>
                  <a:pt x="47878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65390" y="3424327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44180" y="3789679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566025" y="3429000"/>
            <a:ext cx="478155" cy="2057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8900">
              <a:lnSpc>
                <a:spcPts val="1260"/>
              </a:lnSpc>
              <a:spcBef>
                <a:spcPts val="360"/>
              </a:spcBef>
            </a:pPr>
            <a:r>
              <a:rPr sz="1600" dirty="0">
                <a:latin typeface="Times New Roman"/>
                <a:cs typeface="Times New Roman"/>
              </a:rPr>
              <a:t>51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44180" y="3429000"/>
            <a:ext cx="480059" cy="360680"/>
          </a:xfrm>
          <a:custGeom>
            <a:avLst/>
            <a:gdLst/>
            <a:ahLst/>
            <a:cxnLst/>
            <a:rect l="l" t="t" r="r" b="b"/>
            <a:pathLst>
              <a:path w="480059" h="360679">
                <a:moveTo>
                  <a:pt x="0" y="0"/>
                </a:moveTo>
                <a:lnTo>
                  <a:pt x="480060" y="0"/>
                </a:lnTo>
                <a:lnTo>
                  <a:pt x="48006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44180" y="3429000"/>
            <a:ext cx="480059" cy="360680"/>
          </a:xfrm>
          <a:custGeom>
            <a:avLst/>
            <a:gdLst/>
            <a:ahLst/>
            <a:cxnLst/>
            <a:rect l="l" t="t" r="r" b="b"/>
            <a:pathLst>
              <a:path w="480059" h="360679">
                <a:moveTo>
                  <a:pt x="0" y="0"/>
                </a:moveTo>
                <a:lnTo>
                  <a:pt x="480060" y="0"/>
                </a:lnTo>
                <a:lnTo>
                  <a:pt x="48006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2424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044180" y="3429000"/>
            <a:ext cx="480059" cy="2057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ts val="1260"/>
              </a:lnSpc>
              <a:spcBef>
                <a:spcPts val="360"/>
              </a:spcBef>
            </a:pPr>
            <a:r>
              <a:rPr sz="1600" dirty="0">
                <a:latin typeface="Times New Roman"/>
                <a:cs typeface="Times New Roman"/>
              </a:rPr>
              <a:t>62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085330" y="3429000"/>
            <a:ext cx="481330" cy="360680"/>
          </a:xfrm>
          <a:custGeom>
            <a:avLst/>
            <a:gdLst/>
            <a:ahLst/>
            <a:cxnLst/>
            <a:rect l="l" t="t" r="r" b="b"/>
            <a:pathLst>
              <a:path w="481329" h="360679">
                <a:moveTo>
                  <a:pt x="0" y="0"/>
                </a:moveTo>
                <a:lnTo>
                  <a:pt x="481329" y="0"/>
                </a:lnTo>
                <a:lnTo>
                  <a:pt x="48132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5330" y="3429000"/>
            <a:ext cx="481330" cy="360680"/>
          </a:xfrm>
          <a:custGeom>
            <a:avLst/>
            <a:gdLst/>
            <a:ahLst/>
            <a:cxnLst/>
            <a:rect l="l" t="t" r="r" b="b"/>
            <a:pathLst>
              <a:path w="481329" h="360679">
                <a:moveTo>
                  <a:pt x="0" y="0"/>
                </a:moveTo>
                <a:lnTo>
                  <a:pt x="481329" y="0"/>
                </a:lnTo>
                <a:lnTo>
                  <a:pt x="48132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66659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085330" y="3429000"/>
            <a:ext cx="480695" cy="205740"/>
          </a:xfrm>
          <a:prstGeom prst="rect">
            <a:avLst/>
          </a:prstGeom>
          <a:ln w="1061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ts val="1260"/>
              </a:lnSpc>
              <a:spcBef>
                <a:spcPts val="360"/>
              </a:spcBef>
            </a:pPr>
            <a:r>
              <a:rPr sz="1600" dirty="0">
                <a:latin typeface="Times New Roman"/>
                <a:cs typeface="Times New Roman"/>
              </a:rPr>
              <a:t>42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339850" y="2402839"/>
            <a:ext cx="477520" cy="360680"/>
          </a:xfrm>
          <a:custGeom>
            <a:avLst/>
            <a:gdLst/>
            <a:ahLst/>
            <a:cxnLst/>
            <a:rect l="l" t="t" r="r" b="b"/>
            <a:pathLst>
              <a:path w="477519" h="360680">
                <a:moveTo>
                  <a:pt x="0" y="0"/>
                </a:moveTo>
                <a:lnTo>
                  <a:pt x="477519" y="0"/>
                </a:lnTo>
                <a:lnTo>
                  <a:pt x="47751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39850" y="2402839"/>
            <a:ext cx="477520" cy="360680"/>
          </a:xfrm>
          <a:custGeom>
            <a:avLst/>
            <a:gdLst/>
            <a:ahLst/>
            <a:cxnLst/>
            <a:rect l="l" t="t" r="r" b="b"/>
            <a:pathLst>
              <a:path w="477519" h="360680">
                <a:moveTo>
                  <a:pt x="0" y="0"/>
                </a:moveTo>
                <a:lnTo>
                  <a:pt x="477519" y="0"/>
                </a:lnTo>
                <a:lnTo>
                  <a:pt x="47751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39850" y="2402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17370" y="2763520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339850" y="2402839"/>
            <a:ext cx="477520" cy="2082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ts val="127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17370" y="2402839"/>
            <a:ext cx="477520" cy="360680"/>
          </a:xfrm>
          <a:custGeom>
            <a:avLst/>
            <a:gdLst/>
            <a:ahLst/>
            <a:cxnLst/>
            <a:rect l="l" t="t" r="r" b="b"/>
            <a:pathLst>
              <a:path w="477519" h="360680">
                <a:moveTo>
                  <a:pt x="0" y="0"/>
                </a:moveTo>
                <a:lnTo>
                  <a:pt x="477519" y="0"/>
                </a:lnTo>
                <a:lnTo>
                  <a:pt x="47751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17370" y="2402839"/>
            <a:ext cx="477520" cy="360680"/>
          </a:xfrm>
          <a:custGeom>
            <a:avLst/>
            <a:gdLst/>
            <a:ahLst/>
            <a:cxnLst/>
            <a:rect l="l" t="t" r="r" b="b"/>
            <a:pathLst>
              <a:path w="477519" h="360680">
                <a:moveTo>
                  <a:pt x="0" y="0"/>
                </a:moveTo>
                <a:lnTo>
                  <a:pt x="477519" y="0"/>
                </a:lnTo>
                <a:lnTo>
                  <a:pt x="47751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17370" y="2402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94889" y="2763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817370" y="2402839"/>
            <a:ext cx="477520" cy="2082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ts val="127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374390" y="190500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80">
                <a:moveTo>
                  <a:pt x="0" y="0"/>
                </a:moveTo>
                <a:lnTo>
                  <a:pt x="478789" y="0"/>
                </a:lnTo>
                <a:lnTo>
                  <a:pt x="478789" y="360679"/>
                </a:lnTo>
                <a:lnTo>
                  <a:pt x="0" y="3606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74390" y="190500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80">
                <a:moveTo>
                  <a:pt x="0" y="0"/>
                </a:moveTo>
                <a:lnTo>
                  <a:pt x="478789" y="0"/>
                </a:lnTo>
                <a:lnTo>
                  <a:pt x="478789" y="360679"/>
                </a:lnTo>
                <a:lnTo>
                  <a:pt x="0" y="36067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53179" y="2265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374390" y="1905000"/>
            <a:ext cx="478790" cy="2057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ts val="125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26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998969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0" y="356869"/>
                </a:moveTo>
                <a:lnTo>
                  <a:pt x="480059" y="356869"/>
                </a:lnTo>
                <a:lnTo>
                  <a:pt x="480059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98969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7903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0" y="356869"/>
                </a:moveTo>
                <a:lnTo>
                  <a:pt x="480060" y="356869"/>
                </a:lnTo>
                <a:lnTo>
                  <a:pt x="480060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7903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57819" y="5424170"/>
            <a:ext cx="477520" cy="356870"/>
          </a:xfrm>
          <a:custGeom>
            <a:avLst/>
            <a:gdLst/>
            <a:ahLst/>
            <a:cxnLst/>
            <a:rect l="l" t="t" r="r" b="b"/>
            <a:pathLst>
              <a:path w="477520" h="356870">
                <a:moveTo>
                  <a:pt x="0" y="356869"/>
                </a:moveTo>
                <a:lnTo>
                  <a:pt x="477520" y="356869"/>
                </a:lnTo>
                <a:lnTo>
                  <a:pt x="477520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57819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3534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0" y="356869"/>
                </a:moveTo>
                <a:lnTo>
                  <a:pt x="480059" y="356869"/>
                </a:lnTo>
                <a:lnTo>
                  <a:pt x="480059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3534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15400" y="5424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3534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480059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46390" y="543432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48005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89190" y="543432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48005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31990" y="543432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48005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4157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0" y="356869"/>
                </a:moveTo>
                <a:lnTo>
                  <a:pt x="480059" y="356869"/>
                </a:lnTo>
                <a:lnTo>
                  <a:pt x="480059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4157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21629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0" y="356869"/>
                </a:moveTo>
                <a:lnTo>
                  <a:pt x="480060" y="356869"/>
                </a:lnTo>
                <a:lnTo>
                  <a:pt x="480060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21629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00420" y="5424170"/>
            <a:ext cx="477520" cy="356870"/>
          </a:xfrm>
          <a:custGeom>
            <a:avLst/>
            <a:gdLst/>
            <a:ahLst/>
            <a:cxnLst/>
            <a:rect l="l" t="t" r="r" b="b"/>
            <a:pathLst>
              <a:path w="477520" h="356870">
                <a:moveTo>
                  <a:pt x="0" y="356869"/>
                </a:moveTo>
                <a:lnTo>
                  <a:pt x="477519" y="356869"/>
                </a:lnTo>
                <a:lnTo>
                  <a:pt x="477519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0042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7794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0" y="356869"/>
                </a:moveTo>
                <a:lnTo>
                  <a:pt x="480060" y="356869"/>
                </a:lnTo>
                <a:lnTo>
                  <a:pt x="480060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7794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58000" y="5424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7794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480060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88990" y="543432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60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31790" y="543432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60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74590" y="543432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60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0797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0" y="356869"/>
                </a:moveTo>
                <a:lnTo>
                  <a:pt x="480059" y="356869"/>
                </a:lnTo>
                <a:lnTo>
                  <a:pt x="480059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0797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86759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0" y="356869"/>
                </a:moveTo>
                <a:lnTo>
                  <a:pt x="480060" y="356869"/>
                </a:lnTo>
                <a:lnTo>
                  <a:pt x="480060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86759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66820" y="5424170"/>
            <a:ext cx="477520" cy="356870"/>
          </a:xfrm>
          <a:custGeom>
            <a:avLst/>
            <a:gdLst/>
            <a:ahLst/>
            <a:cxnLst/>
            <a:rect l="l" t="t" r="r" b="b"/>
            <a:pathLst>
              <a:path w="477520" h="356870">
                <a:moveTo>
                  <a:pt x="0" y="356869"/>
                </a:moveTo>
                <a:lnTo>
                  <a:pt x="477519" y="356869"/>
                </a:lnTo>
                <a:lnTo>
                  <a:pt x="477519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6682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4434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0" y="356869"/>
                </a:moveTo>
                <a:lnTo>
                  <a:pt x="480060" y="356869"/>
                </a:lnTo>
                <a:lnTo>
                  <a:pt x="480060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4434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24400" y="5424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44340" y="5424170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478789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55390" y="5434329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47878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98190" y="5434329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47878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40989" y="5434329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47878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2400" y="3850640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59" h="358139">
                <a:moveTo>
                  <a:pt x="0" y="358140"/>
                </a:moveTo>
                <a:lnTo>
                  <a:pt x="480059" y="358140"/>
                </a:lnTo>
                <a:lnTo>
                  <a:pt x="480059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2400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1190" y="3850640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59" h="358139">
                <a:moveTo>
                  <a:pt x="0" y="358140"/>
                </a:moveTo>
                <a:lnTo>
                  <a:pt x="480059" y="358140"/>
                </a:lnTo>
                <a:lnTo>
                  <a:pt x="480059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1190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11250" y="385064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19" h="358139">
                <a:moveTo>
                  <a:pt x="0" y="358140"/>
                </a:moveTo>
                <a:lnTo>
                  <a:pt x="477519" y="358140"/>
                </a:lnTo>
                <a:lnTo>
                  <a:pt x="477519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11250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88769" y="3850640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40"/>
                </a:moveTo>
                <a:lnTo>
                  <a:pt x="480060" y="358140"/>
                </a:lnTo>
                <a:lnTo>
                  <a:pt x="480060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88769" y="3850640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40"/>
                </a:moveTo>
                <a:lnTo>
                  <a:pt x="480060" y="358140"/>
                </a:lnTo>
                <a:lnTo>
                  <a:pt x="480060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88769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68829" y="385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88769" y="3851909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60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99819" y="386080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480060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2619" y="386080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480060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5420" y="386080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59" h="356870">
                <a:moveTo>
                  <a:pt x="480059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54430" y="5424170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0" y="356869"/>
                </a:moveTo>
                <a:lnTo>
                  <a:pt x="478789" y="356869"/>
                </a:lnTo>
                <a:lnTo>
                  <a:pt x="478789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5443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33220" y="542417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0" y="356869"/>
                </a:moveTo>
                <a:lnTo>
                  <a:pt x="480060" y="356869"/>
                </a:lnTo>
                <a:lnTo>
                  <a:pt x="480060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3322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12010" y="5424170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0" y="356869"/>
                </a:moveTo>
                <a:lnTo>
                  <a:pt x="478789" y="356869"/>
                </a:lnTo>
                <a:lnTo>
                  <a:pt x="478789" y="0"/>
                </a:lnTo>
                <a:lnTo>
                  <a:pt x="0" y="0"/>
                </a:lnTo>
                <a:lnTo>
                  <a:pt x="0" y="356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112010" y="5781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590800" y="5424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01850" y="5434329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47878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44650" y="5434329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47878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87450" y="5434329"/>
            <a:ext cx="478790" cy="356870"/>
          </a:xfrm>
          <a:custGeom>
            <a:avLst/>
            <a:gdLst/>
            <a:ahLst/>
            <a:cxnLst/>
            <a:rect l="l" t="t" r="r" b="b"/>
            <a:pathLst>
              <a:path w="478789" h="356870">
                <a:moveTo>
                  <a:pt x="478789" y="0"/>
                </a:moveTo>
                <a:lnTo>
                  <a:pt x="0" y="356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209800" y="3850640"/>
            <a:ext cx="478790" cy="358140"/>
          </a:xfrm>
          <a:custGeom>
            <a:avLst/>
            <a:gdLst/>
            <a:ahLst/>
            <a:cxnLst/>
            <a:rect l="l" t="t" r="r" b="b"/>
            <a:pathLst>
              <a:path w="478789" h="358139">
                <a:moveTo>
                  <a:pt x="0" y="358140"/>
                </a:moveTo>
                <a:lnTo>
                  <a:pt x="478789" y="358140"/>
                </a:lnTo>
                <a:lnTo>
                  <a:pt x="478789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09800" y="3850640"/>
            <a:ext cx="478790" cy="358140"/>
          </a:xfrm>
          <a:custGeom>
            <a:avLst/>
            <a:gdLst/>
            <a:ahLst/>
            <a:cxnLst/>
            <a:rect l="l" t="t" r="r" b="b"/>
            <a:pathLst>
              <a:path w="478789" h="358139">
                <a:moveTo>
                  <a:pt x="0" y="358140"/>
                </a:moveTo>
                <a:lnTo>
                  <a:pt x="478789" y="358140"/>
                </a:lnTo>
                <a:lnTo>
                  <a:pt x="478789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09800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88589" y="3850640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40"/>
                </a:moveTo>
                <a:lnTo>
                  <a:pt x="480060" y="358140"/>
                </a:lnTo>
                <a:lnTo>
                  <a:pt x="480060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688589" y="3850640"/>
            <a:ext cx="480059" cy="358140"/>
          </a:xfrm>
          <a:custGeom>
            <a:avLst/>
            <a:gdLst/>
            <a:ahLst/>
            <a:cxnLst/>
            <a:rect l="l" t="t" r="r" b="b"/>
            <a:pathLst>
              <a:path w="480060" h="358139">
                <a:moveTo>
                  <a:pt x="0" y="358140"/>
                </a:moveTo>
                <a:lnTo>
                  <a:pt x="480060" y="358140"/>
                </a:lnTo>
                <a:lnTo>
                  <a:pt x="480060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688589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67379" y="3850640"/>
            <a:ext cx="478790" cy="358140"/>
          </a:xfrm>
          <a:custGeom>
            <a:avLst/>
            <a:gdLst/>
            <a:ahLst/>
            <a:cxnLst/>
            <a:rect l="l" t="t" r="r" b="b"/>
            <a:pathLst>
              <a:path w="478789" h="358139">
                <a:moveTo>
                  <a:pt x="0" y="358140"/>
                </a:moveTo>
                <a:lnTo>
                  <a:pt x="478790" y="358140"/>
                </a:lnTo>
                <a:lnTo>
                  <a:pt x="478790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67379" y="3850640"/>
            <a:ext cx="478790" cy="358140"/>
          </a:xfrm>
          <a:custGeom>
            <a:avLst/>
            <a:gdLst/>
            <a:ahLst/>
            <a:cxnLst/>
            <a:rect l="l" t="t" r="r" b="b"/>
            <a:pathLst>
              <a:path w="478789" h="358139">
                <a:moveTo>
                  <a:pt x="0" y="358140"/>
                </a:moveTo>
                <a:lnTo>
                  <a:pt x="478790" y="358140"/>
                </a:lnTo>
                <a:lnTo>
                  <a:pt x="478790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67379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646170" y="385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157220" y="386080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59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700020" y="386080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60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242820" y="3860800"/>
            <a:ext cx="480059" cy="356870"/>
          </a:xfrm>
          <a:custGeom>
            <a:avLst/>
            <a:gdLst/>
            <a:ahLst/>
            <a:cxnLst/>
            <a:rect l="l" t="t" r="r" b="b"/>
            <a:pathLst>
              <a:path w="480060" h="356870">
                <a:moveTo>
                  <a:pt x="480060" y="0"/>
                </a:moveTo>
                <a:lnTo>
                  <a:pt x="0" y="3568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48959" y="5207000"/>
            <a:ext cx="481330" cy="358140"/>
          </a:xfrm>
          <a:custGeom>
            <a:avLst/>
            <a:gdLst/>
            <a:ahLst/>
            <a:cxnLst/>
            <a:rect l="l" t="t" r="r" b="b"/>
            <a:pathLst>
              <a:path w="481329" h="358139">
                <a:moveTo>
                  <a:pt x="0" y="0"/>
                </a:moveTo>
                <a:lnTo>
                  <a:pt x="481329" y="0"/>
                </a:lnTo>
                <a:lnTo>
                  <a:pt x="48132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48959" y="5207000"/>
            <a:ext cx="481330" cy="358140"/>
          </a:xfrm>
          <a:custGeom>
            <a:avLst/>
            <a:gdLst/>
            <a:ahLst/>
            <a:cxnLst/>
            <a:rect l="l" t="t" r="r" b="b"/>
            <a:pathLst>
              <a:path w="481329" h="358139">
                <a:moveTo>
                  <a:pt x="0" y="0"/>
                </a:moveTo>
                <a:lnTo>
                  <a:pt x="481329" y="0"/>
                </a:lnTo>
                <a:lnTo>
                  <a:pt x="48132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48959" y="5202327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130290" y="556514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9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5648959" y="5207000"/>
            <a:ext cx="480695" cy="217170"/>
          </a:xfrm>
          <a:prstGeom prst="rect">
            <a:avLst/>
          </a:prstGeom>
          <a:ln w="1061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ts val="134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55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129020" y="52070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20" h="358139">
                <a:moveTo>
                  <a:pt x="0" y="0"/>
                </a:moveTo>
                <a:lnTo>
                  <a:pt x="477520" y="0"/>
                </a:lnTo>
                <a:lnTo>
                  <a:pt x="477520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29020" y="52070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20" h="358139">
                <a:moveTo>
                  <a:pt x="0" y="0"/>
                </a:moveTo>
                <a:lnTo>
                  <a:pt x="477520" y="0"/>
                </a:lnTo>
                <a:lnTo>
                  <a:pt x="477520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129020" y="520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06540" y="556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129654" y="5207000"/>
            <a:ext cx="476884" cy="2171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ts val="134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60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716519" y="5215890"/>
            <a:ext cx="481330" cy="359410"/>
          </a:xfrm>
          <a:custGeom>
            <a:avLst/>
            <a:gdLst/>
            <a:ahLst/>
            <a:cxnLst/>
            <a:rect l="l" t="t" r="r" b="b"/>
            <a:pathLst>
              <a:path w="481329" h="359410">
                <a:moveTo>
                  <a:pt x="0" y="0"/>
                </a:moveTo>
                <a:lnTo>
                  <a:pt x="481329" y="0"/>
                </a:lnTo>
                <a:lnTo>
                  <a:pt x="481329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16519" y="5215890"/>
            <a:ext cx="481330" cy="359410"/>
          </a:xfrm>
          <a:custGeom>
            <a:avLst/>
            <a:gdLst/>
            <a:ahLst/>
            <a:cxnLst/>
            <a:rect l="l" t="t" r="r" b="b"/>
            <a:pathLst>
              <a:path w="481329" h="359410">
                <a:moveTo>
                  <a:pt x="0" y="0"/>
                </a:moveTo>
                <a:lnTo>
                  <a:pt x="481329" y="0"/>
                </a:lnTo>
                <a:lnTo>
                  <a:pt x="481329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16519" y="5211217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7850" y="5575300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7717155" y="5215890"/>
            <a:ext cx="480695" cy="2082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ts val="127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70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7239000" y="5215890"/>
            <a:ext cx="478790" cy="359410"/>
          </a:xfrm>
          <a:custGeom>
            <a:avLst/>
            <a:gdLst/>
            <a:ahLst/>
            <a:cxnLst/>
            <a:rect l="l" t="t" r="r" b="b"/>
            <a:pathLst>
              <a:path w="478790" h="359410">
                <a:moveTo>
                  <a:pt x="0" y="0"/>
                </a:moveTo>
                <a:lnTo>
                  <a:pt x="478790" y="0"/>
                </a:lnTo>
                <a:lnTo>
                  <a:pt x="47879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39000" y="5215890"/>
            <a:ext cx="478790" cy="359410"/>
          </a:xfrm>
          <a:custGeom>
            <a:avLst/>
            <a:gdLst/>
            <a:ahLst/>
            <a:cxnLst/>
            <a:rect l="l" t="t" r="r" b="b"/>
            <a:pathLst>
              <a:path w="478790" h="359410">
                <a:moveTo>
                  <a:pt x="0" y="0"/>
                </a:moveTo>
                <a:lnTo>
                  <a:pt x="478790" y="0"/>
                </a:lnTo>
                <a:lnTo>
                  <a:pt x="47879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239000" y="5215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1779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7239000" y="5215890"/>
            <a:ext cx="478155" cy="208279"/>
          </a:xfrm>
          <a:prstGeom prst="rect">
            <a:avLst/>
          </a:prstGeom>
          <a:ln w="1061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ts val="127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64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8197850" y="5215890"/>
            <a:ext cx="477520" cy="359410"/>
          </a:xfrm>
          <a:custGeom>
            <a:avLst/>
            <a:gdLst/>
            <a:ahLst/>
            <a:cxnLst/>
            <a:rect l="l" t="t" r="r" b="b"/>
            <a:pathLst>
              <a:path w="477520" h="359410">
                <a:moveTo>
                  <a:pt x="0" y="0"/>
                </a:moveTo>
                <a:lnTo>
                  <a:pt x="477520" y="0"/>
                </a:lnTo>
                <a:lnTo>
                  <a:pt x="47752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197850" y="5215890"/>
            <a:ext cx="477520" cy="359410"/>
          </a:xfrm>
          <a:custGeom>
            <a:avLst/>
            <a:gdLst/>
            <a:ahLst/>
            <a:cxnLst/>
            <a:rect l="l" t="t" r="r" b="b"/>
            <a:pathLst>
              <a:path w="477520" h="359410">
                <a:moveTo>
                  <a:pt x="0" y="0"/>
                </a:moveTo>
                <a:lnTo>
                  <a:pt x="477520" y="0"/>
                </a:lnTo>
                <a:lnTo>
                  <a:pt x="47752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197850" y="5215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675369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8197850" y="5215890"/>
            <a:ext cx="477520" cy="2082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ts val="127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091179" y="52070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20" h="358139">
                <a:moveTo>
                  <a:pt x="0" y="0"/>
                </a:moveTo>
                <a:lnTo>
                  <a:pt x="477519" y="0"/>
                </a:lnTo>
                <a:lnTo>
                  <a:pt x="47751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091179" y="52070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20" h="358139">
                <a:moveTo>
                  <a:pt x="0" y="0"/>
                </a:moveTo>
                <a:lnTo>
                  <a:pt x="477519" y="0"/>
                </a:lnTo>
                <a:lnTo>
                  <a:pt x="47751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091179" y="520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68700" y="556514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9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3091179" y="5207000"/>
            <a:ext cx="477520" cy="2171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ts val="134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45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392429" y="3637279"/>
            <a:ext cx="477520" cy="360680"/>
          </a:xfrm>
          <a:custGeom>
            <a:avLst/>
            <a:gdLst/>
            <a:ahLst/>
            <a:cxnLst/>
            <a:rect l="l" t="t" r="r" b="b"/>
            <a:pathLst>
              <a:path w="477519" h="360679">
                <a:moveTo>
                  <a:pt x="0" y="0"/>
                </a:moveTo>
                <a:lnTo>
                  <a:pt x="477520" y="0"/>
                </a:lnTo>
                <a:lnTo>
                  <a:pt x="47752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2429" y="3637279"/>
            <a:ext cx="477520" cy="360680"/>
          </a:xfrm>
          <a:custGeom>
            <a:avLst/>
            <a:gdLst/>
            <a:ahLst/>
            <a:cxnLst/>
            <a:rect l="l" t="t" r="r" b="b"/>
            <a:pathLst>
              <a:path w="477519" h="360679">
                <a:moveTo>
                  <a:pt x="0" y="0"/>
                </a:moveTo>
                <a:lnTo>
                  <a:pt x="477520" y="0"/>
                </a:lnTo>
                <a:lnTo>
                  <a:pt x="47752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69950" y="3997959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392429" y="3637279"/>
            <a:ext cx="477520" cy="2133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170">
              <a:lnSpc>
                <a:spcPts val="132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869950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90" h="360679">
                <a:moveTo>
                  <a:pt x="0" y="0"/>
                </a:moveTo>
                <a:lnTo>
                  <a:pt x="478790" y="0"/>
                </a:lnTo>
                <a:lnTo>
                  <a:pt x="47879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9950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90" h="360679">
                <a:moveTo>
                  <a:pt x="0" y="0"/>
                </a:moveTo>
                <a:lnTo>
                  <a:pt x="478790" y="0"/>
                </a:lnTo>
                <a:lnTo>
                  <a:pt x="47879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9950" y="3637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348739" y="3997959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869950" y="3637279"/>
            <a:ext cx="478790" cy="2133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9535">
              <a:lnSpc>
                <a:spcPts val="132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1348739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90" y="0"/>
                </a:lnTo>
                <a:lnTo>
                  <a:pt x="47879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348739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90" y="0"/>
                </a:lnTo>
                <a:lnTo>
                  <a:pt x="47879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827529" y="3997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1348739" y="3637279"/>
            <a:ext cx="478790" cy="2133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9535">
              <a:lnSpc>
                <a:spcPts val="132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2459989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90" y="0"/>
                </a:lnTo>
                <a:lnTo>
                  <a:pt x="47879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459989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90" y="0"/>
                </a:lnTo>
                <a:lnTo>
                  <a:pt x="47879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459989" y="3637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938779" y="3997959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2459989" y="3637279"/>
            <a:ext cx="478790" cy="2133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170">
              <a:lnSpc>
                <a:spcPts val="132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938779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90" y="0"/>
                </a:lnTo>
                <a:lnTo>
                  <a:pt x="47879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938779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90" y="0"/>
                </a:lnTo>
                <a:lnTo>
                  <a:pt x="47879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938779" y="3637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17570" y="3997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2938779" y="3637279"/>
            <a:ext cx="478790" cy="2133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9535">
              <a:lnSpc>
                <a:spcPts val="132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3994150" y="3637279"/>
            <a:ext cx="481330" cy="360680"/>
          </a:xfrm>
          <a:custGeom>
            <a:avLst/>
            <a:gdLst/>
            <a:ahLst/>
            <a:cxnLst/>
            <a:rect l="l" t="t" r="r" b="b"/>
            <a:pathLst>
              <a:path w="481329" h="360679">
                <a:moveTo>
                  <a:pt x="0" y="0"/>
                </a:moveTo>
                <a:lnTo>
                  <a:pt x="481329" y="0"/>
                </a:lnTo>
                <a:lnTo>
                  <a:pt x="48132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994150" y="3637279"/>
            <a:ext cx="481330" cy="360680"/>
          </a:xfrm>
          <a:custGeom>
            <a:avLst/>
            <a:gdLst/>
            <a:ahLst/>
            <a:cxnLst/>
            <a:rect l="l" t="t" r="r" b="b"/>
            <a:pathLst>
              <a:path w="481329" h="360679">
                <a:moveTo>
                  <a:pt x="0" y="0"/>
                </a:moveTo>
                <a:lnTo>
                  <a:pt x="481329" y="0"/>
                </a:lnTo>
                <a:lnTo>
                  <a:pt x="48132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994150" y="3637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475479" y="3997959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3994150" y="3637279"/>
            <a:ext cx="480695" cy="195580"/>
          </a:xfrm>
          <a:prstGeom prst="rect">
            <a:avLst/>
          </a:prstGeom>
          <a:ln w="1061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170">
              <a:lnSpc>
                <a:spcPts val="118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4474209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89" y="0"/>
                </a:lnTo>
                <a:lnTo>
                  <a:pt x="47878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474209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89" y="0"/>
                </a:lnTo>
                <a:lnTo>
                  <a:pt x="47878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474209" y="3637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53000" y="3997959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4474845" y="3637279"/>
            <a:ext cx="478155" cy="1955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8900">
              <a:lnSpc>
                <a:spcPts val="118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4953000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89" y="0"/>
                </a:lnTo>
                <a:lnTo>
                  <a:pt x="47878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953000" y="3637279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0"/>
                </a:moveTo>
                <a:lnTo>
                  <a:pt x="478789" y="0"/>
                </a:lnTo>
                <a:lnTo>
                  <a:pt x="47878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953000" y="3637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431790" y="3997959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0" y="0"/>
                </a:moveTo>
                <a:lnTo>
                  <a:pt x="0" y="4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4953000" y="3637279"/>
            <a:ext cx="478155" cy="195580"/>
          </a:xfrm>
          <a:prstGeom prst="rect">
            <a:avLst/>
          </a:prstGeom>
          <a:ln w="1061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170">
              <a:lnSpc>
                <a:spcPts val="118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5430520" y="3637279"/>
            <a:ext cx="480059" cy="360680"/>
          </a:xfrm>
          <a:custGeom>
            <a:avLst/>
            <a:gdLst/>
            <a:ahLst/>
            <a:cxnLst/>
            <a:rect l="l" t="t" r="r" b="b"/>
            <a:pathLst>
              <a:path w="480060" h="360679">
                <a:moveTo>
                  <a:pt x="0" y="0"/>
                </a:moveTo>
                <a:lnTo>
                  <a:pt x="480059" y="0"/>
                </a:lnTo>
                <a:lnTo>
                  <a:pt x="48005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430520" y="3637279"/>
            <a:ext cx="480059" cy="360680"/>
          </a:xfrm>
          <a:custGeom>
            <a:avLst/>
            <a:gdLst/>
            <a:ahLst/>
            <a:cxnLst/>
            <a:rect l="l" t="t" r="r" b="b"/>
            <a:pathLst>
              <a:path w="480060" h="360679">
                <a:moveTo>
                  <a:pt x="0" y="0"/>
                </a:moveTo>
                <a:lnTo>
                  <a:pt x="480059" y="0"/>
                </a:lnTo>
                <a:lnTo>
                  <a:pt x="480059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430520" y="3637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910579" y="3997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5431154" y="3637279"/>
            <a:ext cx="479425" cy="1955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9535">
              <a:lnSpc>
                <a:spcPts val="1180"/>
              </a:lnSpc>
              <a:spcBef>
                <a:spcPts val="359"/>
              </a:spcBef>
            </a:pPr>
            <a:r>
              <a:rPr sz="1600" dirty="0">
                <a:latin typeface="Times New Roman"/>
                <a:cs typeface="Times New Roman"/>
              </a:rPr>
              <a:t>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1361439" y="5207000"/>
            <a:ext cx="478790" cy="358140"/>
          </a:xfrm>
          <a:custGeom>
            <a:avLst/>
            <a:gdLst/>
            <a:ahLst/>
            <a:cxnLst/>
            <a:rect l="l" t="t" r="r" b="b"/>
            <a:pathLst>
              <a:path w="478789" h="358139">
                <a:moveTo>
                  <a:pt x="0" y="0"/>
                </a:moveTo>
                <a:lnTo>
                  <a:pt x="478790" y="0"/>
                </a:lnTo>
                <a:lnTo>
                  <a:pt x="478790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361439" y="5207000"/>
            <a:ext cx="478790" cy="358140"/>
          </a:xfrm>
          <a:custGeom>
            <a:avLst/>
            <a:gdLst/>
            <a:ahLst/>
            <a:cxnLst/>
            <a:rect l="l" t="t" r="r" b="b"/>
            <a:pathLst>
              <a:path w="478789" h="358139">
                <a:moveTo>
                  <a:pt x="0" y="0"/>
                </a:moveTo>
                <a:lnTo>
                  <a:pt x="478790" y="0"/>
                </a:lnTo>
                <a:lnTo>
                  <a:pt x="478790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40229" y="556514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9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1361439" y="5207000"/>
            <a:ext cx="478790" cy="2171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ts val="134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27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1840229" y="52070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19" h="358139">
                <a:moveTo>
                  <a:pt x="0" y="0"/>
                </a:moveTo>
                <a:lnTo>
                  <a:pt x="477519" y="0"/>
                </a:lnTo>
                <a:lnTo>
                  <a:pt x="47751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40229" y="52070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19" h="358139">
                <a:moveTo>
                  <a:pt x="0" y="0"/>
                </a:moveTo>
                <a:lnTo>
                  <a:pt x="477519" y="0"/>
                </a:lnTo>
                <a:lnTo>
                  <a:pt x="47751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40229" y="520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17750" y="556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 txBox="1"/>
          <p:nvPr/>
        </p:nvSpPr>
        <p:spPr>
          <a:xfrm>
            <a:off x="1840229" y="5207000"/>
            <a:ext cx="477520" cy="2171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ts val="134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29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3568700" y="5207000"/>
            <a:ext cx="481330" cy="358140"/>
          </a:xfrm>
          <a:custGeom>
            <a:avLst/>
            <a:gdLst/>
            <a:ahLst/>
            <a:cxnLst/>
            <a:rect l="l" t="t" r="r" b="b"/>
            <a:pathLst>
              <a:path w="481329" h="358139">
                <a:moveTo>
                  <a:pt x="0" y="0"/>
                </a:moveTo>
                <a:lnTo>
                  <a:pt x="481329" y="0"/>
                </a:lnTo>
                <a:lnTo>
                  <a:pt x="48132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568700" y="5207000"/>
            <a:ext cx="481330" cy="358140"/>
          </a:xfrm>
          <a:custGeom>
            <a:avLst/>
            <a:gdLst/>
            <a:ahLst/>
            <a:cxnLst/>
            <a:rect l="l" t="t" r="r" b="b"/>
            <a:pathLst>
              <a:path w="481329" h="358139">
                <a:moveTo>
                  <a:pt x="0" y="0"/>
                </a:moveTo>
                <a:lnTo>
                  <a:pt x="481329" y="0"/>
                </a:lnTo>
                <a:lnTo>
                  <a:pt x="48132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568700" y="520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50029" y="556514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59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3568700" y="5207000"/>
            <a:ext cx="481330" cy="2171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ts val="134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46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4050029" y="52070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20" h="358139">
                <a:moveTo>
                  <a:pt x="0" y="0"/>
                </a:moveTo>
                <a:lnTo>
                  <a:pt x="477520" y="0"/>
                </a:lnTo>
                <a:lnTo>
                  <a:pt x="477520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50029" y="52070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477520" h="358139">
                <a:moveTo>
                  <a:pt x="0" y="0"/>
                </a:moveTo>
                <a:lnTo>
                  <a:pt x="477520" y="0"/>
                </a:lnTo>
                <a:lnTo>
                  <a:pt x="477520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50029" y="520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527550" y="556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4050029" y="5207000"/>
            <a:ext cx="477520" cy="2171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ts val="134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48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5170170" y="5207000"/>
            <a:ext cx="478790" cy="358140"/>
          </a:xfrm>
          <a:custGeom>
            <a:avLst/>
            <a:gdLst/>
            <a:ahLst/>
            <a:cxnLst/>
            <a:rect l="l" t="t" r="r" b="b"/>
            <a:pathLst>
              <a:path w="478789" h="358139">
                <a:moveTo>
                  <a:pt x="0" y="0"/>
                </a:moveTo>
                <a:lnTo>
                  <a:pt x="478789" y="0"/>
                </a:lnTo>
                <a:lnTo>
                  <a:pt x="47878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170170" y="5207000"/>
            <a:ext cx="478790" cy="358140"/>
          </a:xfrm>
          <a:custGeom>
            <a:avLst/>
            <a:gdLst/>
            <a:ahLst/>
            <a:cxnLst/>
            <a:rect l="l" t="t" r="r" b="b"/>
            <a:pathLst>
              <a:path w="478789" h="358139">
                <a:moveTo>
                  <a:pt x="0" y="0"/>
                </a:moveTo>
                <a:lnTo>
                  <a:pt x="478789" y="0"/>
                </a:lnTo>
                <a:lnTo>
                  <a:pt x="47878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170170" y="520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48959" y="556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5170170" y="5207000"/>
            <a:ext cx="478790" cy="2171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ts val="1340"/>
              </a:lnSpc>
              <a:spcBef>
                <a:spcPts val="370"/>
              </a:spcBef>
            </a:pPr>
            <a:r>
              <a:rPr sz="1600" dirty="0">
                <a:latin typeface="Times New Roman"/>
                <a:cs typeface="Times New Roman"/>
              </a:rPr>
              <a:t>53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6249670" y="1939290"/>
            <a:ext cx="2215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B-tree of </a:t>
            </a:r>
            <a:r>
              <a:rPr sz="2000" dirty="0">
                <a:latin typeface="Arial"/>
                <a:cs typeface="Arial"/>
              </a:rPr>
              <a:t>order 5  containing </a:t>
            </a:r>
            <a:r>
              <a:rPr sz="2000" spc="-5" dirty="0">
                <a:latin typeface="Arial"/>
                <a:cs typeface="Arial"/>
              </a:rPr>
              <a:t>26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523240" y="5885179"/>
            <a:ext cx="402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Note that all the leaves are at the same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590" y="18630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590" y="2886709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1883409"/>
            <a:ext cx="7502525" cy="1859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2307590" algn="l"/>
                <a:tab pos="2764790" algn="l"/>
                <a:tab pos="3069590" algn="l"/>
                <a:tab pos="3374390" algn="l"/>
                <a:tab pos="3831590" algn="l"/>
                <a:tab pos="4136390" algn="l"/>
                <a:tab pos="4593590" algn="l"/>
                <a:tab pos="5050790" algn="l"/>
                <a:tab pos="5507990" algn="l"/>
                <a:tab pos="5812790" algn="l"/>
                <a:tab pos="6269990" algn="l"/>
                <a:tab pos="6727190" algn="l"/>
                <a:tab pos="7184390" algn="l"/>
              </a:tabLst>
            </a:pPr>
            <a:r>
              <a:rPr sz="2400" spc="-5" dirty="0">
                <a:latin typeface="Times New Roman"/>
                <a:cs typeface="Times New Roman"/>
              </a:rPr>
              <a:t>Suppose we </a:t>
            </a:r>
            <a:r>
              <a:rPr sz="2400" dirty="0">
                <a:latin typeface="Times New Roman"/>
                <a:cs typeface="Times New Roman"/>
              </a:rPr>
              <a:t>start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empty B-tree and </a:t>
            </a:r>
            <a:r>
              <a:rPr sz="2400" spc="5" dirty="0">
                <a:latin typeface="Times New Roman"/>
                <a:cs typeface="Times New Roman"/>
              </a:rPr>
              <a:t>keys </a:t>
            </a:r>
            <a:r>
              <a:rPr sz="2400" dirty="0">
                <a:latin typeface="Times New Roman"/>
                <a:cs typeface="Times New Roman"/>
              </a:rPr>
              <a:t>arrive in the 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ollo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ing 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:1	12	8	2	25	6	14	28	17	7	52	16	48	68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50"/>
              </a:lnSpc>
              <a:tabLst>
                <a:tab pos="316865" algn="l"/>
                <a:tab pos="774065" algn="l"/>
                <a:tab pos="1231265" algn="l"/>
                <a:tab pos="1688464" algn="l"/>
                <a:tab pos="2145665" algn="l"/>
              </a:tabLst>
            </a:pPr>
            <a:r>
              <a:rPr sz="2400" dirty="0">
                <a:latin typeface="Times New Roman"/>
                <a:cs typeface="Times New Roman"/>
              </a:rPr>
              <a:t>3	26	29	53	55	45</a:t>
            </a:r>
            <a:endParaRPr sz="2400">
              <a:latin typeface="Times New Roman"/>
              <a:cs typeface="Times New Roman"/>
            </a:endParaRPr>
          </a:p>
          <a:p>
            <a:pPr marL="12700" marR="2555875">
              <a:lnSpc>
                <a:spcPts val="3190"/>
              </a:lnSpc>
              <a:spcBef>
                <a:spcPts val="160"/>
              </a:spcBef>
            </a:pPr>
            <a:r>
              <a:rPr sz="2400" spc="-1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want </a:t>
            </a:r>
            <a:r>
              <a:rPr sz="2400" dirty="0">
                <a:latin typeface="Times New Roman"/>
                <a:cs typeface="Times New Roman"/>
              </a:rPr>
              <a:t>to construct a </a:t>
            </a:r>
            <a:r>
              <a:rPr sz="2400" spc="-5" dirty="0">
                <a:latin typeface="Times New Roman"/>
                <a:cs typeface="Times New Roman"/>
              </a:rPr>
              <a:t>B-tree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order </a:t>
            </a:r>
            <a:r>
              <a:rPr sz="2400" dirty="0">
                <a:latin typeface="Times New Roman"/>
                <a:cs typeface="Times New Roman"/>
              </a:rPr>
              <a:t>5  The first </a:t>
            </a:r>
            <a:r>
              <a:rPr sz="2400" spc="-5" dirty="0">
                <a:latin typeface="Times New Roman"/>
                <a:cs typeface="Times New Roman"/>
              </a:rPr>
              <a:t>four items </a:t>
            </a:r>
            <a:r>
              <a:rPr sz="2400" dirty="0">
                <a:latin typeface="Times New Roman"/>
                <a:cs typeface="Times New Roman"/>
              </a:rPr>
              <a:t>go into 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4522470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89" y="4542790"/>
            <a:ext cx="7155815" cy="11645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To put the </a:t>
            </a:r>
            <a:r>
              <a:rPr sz="2400" spc="-5" dirty="0">
                <a:latin typeface="Times New Roman"/>
                <a:cs typeface="Times New Roman"/>
              </a:rPr>
              <a:t>fifth </a:t>
            </a:r>
            <a:r>
              <a:rPr sz="2400" dirty="0">
                <a:latin typeface="Times New Roman"/>
                <a:cs typeface="Times New Roman"/>
              </a:rPr>
              <a:t>item in the root </a:t>
            </a:r>
            <a:r>
              <a:rPr sz="2400" spc="-5" dirty="0">
                <a:latin typeface="Times New Roman"/>
                <a:cs typeface="Times New Roman"/>
              </a:rPr>
              <a:t>would </a:t>
            </a:r>
            <a:r>
              <a:rPr sz="2400" dirty="0">
                <a:latin typeface="Times New Roman"/>
                <a:cs typeface="Times New Roman"/>
              </a:rPr>
              <a:t>violate condition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635"/>
              </a:spcBef>
            </a:pPr>
            <a:r>
              <a:rPr sz="2400" dirty="0">
                <a:latin typeface="Times New Roman"/>
                <a:cs typeface="Times New Roman"/>
              </a:rPr>
              <a:t>Therefore,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25 arrives, pick the </a:t>
            </a:r>
            <a:r>
              <a:rPr sz="2400" spc="-5" dirty="0">
                <a:latin typeface="Times New Roman"/>
                <a:cs typeface="Times New Roman"/>
              </a:rPr>
              <a:t>middle key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a  new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4560" y="763270"/>
            <a:ext cx="469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B-tree</a:t>
            </a:r>
          </a:p>
        </p:txBody>
      </p:sp>
      <p:sp>
        <p:nvSpPr>
          <p:cNvPr id="8" name="object 8"/>
          <p:cNvSpPr/>
          <p:nvPr/>
        </p:nvSpPr>
        <p:spPr>
          <a:xfrm>
            <a:off x="3016250" y="3841750"/>
            <a:ext cx="3139440" cy="685800"/>
          </a:xfrm>
          <a:custGeom>
            <a:avLst/>
            <a:gdLst/>
            <a:ahLst/>
            <a:cxnLst/>
            <a:rect l="l" t="t" r="r" b="b"/>
            <a:pathLst>
              <a:path w="3139440" h="685800">
                <a:moveTo>
                  <a:pt x="3139440" y="0"/>
                </a:moveTo>
                <a:lnTo>
                  <a:pt x="0" y="0"/>
                </a:lnTo>
                <a:lnTo>
                  <a:pt x="0" y="685800"/>
                </a:lnTo>
                <a:lnTo>
                  <a:pt x="3139440" y="685800"/>
                </a:lnTo>
                <a:lnTo>
                  <a:pt x="313944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6250" y="3841750"/>
            <a:ext cx="3139440" cy="685800"/>
          </a:xfrm>
          <a:custGeom>
            <a:avLst/>
            <a:gdLst/>
            <a:ahLst/>
            <a:cxnLst/>
            <a:rect l="l" t="t" r="r" b="b"/>
            <a:pathLst>
              <a:path w="3139440" h="685800">
                <a:moveTo>
                  <a:pt x="1569720" y="685800"/>
                </a:moveTo>
                <a:lnTo>
                  <a:pt x="0" y="685800"/>
                </a:lnTo>
                <a:lnTo>
                  <a:pt x="0" y="0"/>
                </a:lnTo>
                <a:lnTo>
                  <a:pt x="3139440" y="0"/>
                </a:lnTo>
                <a:lnTo>
                  <a:pt x="3139440" y="685800"/>
                </a:lnTo>
                <a:lnTo>
                  <a:pt x="156972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7440" y="3917950"/>
            <a:ext cx="53467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1650" y="39179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2450" y="39179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2050" y="39179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43550" y="3919220"/>
            <a:ext cx="532129" cy="7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3550" y="39941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3550" y="40703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3550" y="41465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42227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3550" y="42989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43550" y="43751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3550" y="39179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70" y="3832859"/>
            <a:ext cx="1277620" cy="8890"/>
          </a:xfrm>
          <a:custGeom>
            <a:avLst/>
            <a:gdLst/>
            <a:ahLst/>
            <a:cxnLst/>
            <a:rect l="l" t="t" r="r" b="b"/>
            <a:pathLst>
              <a:path w="1277620" h="8889">
                <a:moveTo>
                  <a:pt x="0" y="8889"/>
                </a:moveTo>
                <a:lnTo>
                  <a:pt x="1277619" y="8889"/>
                </a:lnTo>
                <a:lnTo>
                  <a:pt x="127761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2670" y="3832859"/>
            <a:ext cx="1277620" cy="685800"/>
          </a:xfrm>
          <a:custGeom>
            <a:avLst/>
            <a:gdLst/>
            <a:ahLst/>
            <a:cxnLst/>
            <a:rect l="l" t="t" r="r" b="b"/>
            <a:pathLst>
              <a:path w="1277620" h="685800">
                <a:moveTo>
                  <a:pt x="63880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77619" y="0"/>
                </a:lnTo>
                <a:lnTo>
                  <a:pt x="1277619" y="685800"/>
                </a:lnTo>
                <a:lnTo>
                  <a:pt x="63880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6089" y="3848100"/>
            <a:ext cx="1278890" cy="685800"/>
          </a:xfrm>
          <a:custGeom>
            <a:avLst/>
            <a:gdLst/>
            <a:ahLst/>
            <a:cxnLst/>
            <a:rect l="l" t="t" r="r" b="b"/>
            <a:pathLst>
              <a:path w="1278889" h="685800">
                <a:moveTo>
                  <a:pt x="64008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78889" y="0"/>
                </a:lnTo>
                <a:lnTo>
                  <a:pt x="1278889" y="685800"/>
                </a:lnTo>
                <a:lnTo>
                  <a:pt x="64008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2750" y="2472689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654050" y="0"/>
                </a:moveTo>
                <a:lnTo>
                  <a:pt x="0" y="0"/>
                </a:lnTo>
                <a:lnTo>
                  <a:pt x="0" y="685800"/>
                </a:lnTo>
                <a:lnTo>
                  <a:pt x="654050" y="685800"/>
                </a:lnTo>
                <a:lnTo>
                  <a:pt x="6540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2750" y="2472689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326389" y="685800"/>
                </a:moveTo>
                <a:lnTo>
                  <a:pt x="0" y="685800"/>
                </a:lnTo>
                <a:lnTo>
                  <a:pt x="0" y="0"/>
                </a:lnTo>
                <a:lnTo>
                  <a:pt x="654050" y="0"/>
                </a:lnTo>
                <a:lnTo>
                  <a:pt x="654050" y="685800"/>
                </a:lnTo>
                <a:lnTo>
                  <a:pt x="32638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4560" y="763270"/>
            <a:ext cx="469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B-tree</a:t>
            </a:r>
          </a:p>
        </p:txBody>
      </p:sp>
      <p:sp>
        <p:nvSpPr>
          <p:cNvPr id="8" name="object 8"/>
          <p:cNvSpPr/>
          <p:nvPr/>
        </p:nvSpPr>
        <p:spPr>
          <a:xfrm>
            <a:off x="186689" y="401320"/>
            <a:ext cx="433070" cy="6456680"/>
          </a:xfrm>
          <a:custGeom>
            <a:avLst/>
            <a:gdLst/>
            <a:ahLst/>
            <a:cxnLst/>
            <a:rect l="l" t="t" r="r" b="b"/>
            <a:pathLst>
              <a:path w="433070" h="6456680">
                <a:moveTo>
                  <a:pt x="0" y="6456680"/>
                </a:moveTo>
                <a:lnTo>
                  <a:pt x="0" y="0"/>
                </a:lnTo>
                <a:lnTo>
                  <a:pt x="433069" y="0"/>
                </a:lnTo>
                <a:lnTo>
                  <a:pt x="433069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759" y="401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6859" y="449579"/>
            <a:ext cx="30797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859" y="1604009"/>
            <a:ext cx="2910205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 </a:t>
            </a:r>
            <a:r>
              <a:rPr sz="2400" dirty="0">
                <a:latin typeface="Times New Roman"/>
                <a:cs typeface="Times New Roman"/>
              </a:rPr>
              <a:t>25 to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2000" b="1" spc="-5" dirty="0">
                <a:latin typeface="Arial"/>
                <a:cs typeface="Arial"/>
              </a:rPr>
              <a:t>28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859" y="3192779"/>
            <a:ext cx="307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859" y="429005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859" y="4838700"/>
            <a:ext cx="30797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920"/>
              </a:spcBef>
            </a:pPr>
            <a:r>
              <a:rPr sz="2000" b="1" spc="-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16250" y="3841750"/>
            <a:ext cx="3139440" cy="685800"/>
          </a:xfrm>
          <a:custGeom>
            <a:avLst/>
            <a:gdLst/>
            <a:ahLst/>
            <a:cxnLst/>
            <a:rect l="l" t="t" r="r" b="b"/>
            <a:pathLst>
              <a:path w="3139440" h="685800">
                <a:moveTo>
                  <a:pt x="3139440" y="0"/>
                </a:moveTo>
                <a:lnTo>
                  <a:pt x="0" y="0"/>
                </a:lnTo>
                <a:lnTo>
                  <a:pt x="0" y="685800"/>
                </a:lnTo>
                <a:lnTo>
                  <a:pt x="3139440" y="685800"/>
                </a:lnTo>
                <a:lnTo>
                  <a:pt x="313944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6250" y="3841750"/>
            <a:ext cx="3139440" cy="685800"/>
          </a:xfrm>
          <a:custGeom>
            <a:avLst/>
            <a:gdLst/>
            <a:ahLst/>
            <a:cxnLst/>
            <a:rect l="l" t="t" r="r" b="b"/>
            <a:pathLst>
              <a:path w="3139440" h="685800">
                <a:moveTo>
                  <a:pt x="1569720" y="685800"/>
                </a:moveTo>
                <a:lnTo>
                  <a:pt x="0" y="685800"/>
                </a:lnTo>
                <a:lnTo>
                  <a:pt x="0" y="0"/>
                </a:lnTo>
                <a:lnTo>
                  <a:pt x="3139440" y="0"/>
                </a:lnTo>
                <a:lnTo>
                  <a:pt x="3139440" y="685800"/>
                </a:lnTo>
                <a:lnTo>
                  <a:pt x="156972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17440" y="3917950"/>
            <a:ext cx="53467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1650" y="39179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2450" y="39179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2050" y="391795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43550" y="3919220"/>
            <a:ext cx="532129" cy="7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3550" y="39941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3550" y="40703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43550" y="41465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3550" y="42227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3550" y="42989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3550" y="4375150"/>
            <a:ext cx="53212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43550" y="3917950"/>
            <a:ext cx="533400" cy="533400"/>
          </a:xfrm>
          <a:prstGeom prst="rect">
            <a:avLst/>
          </a:prstGeom>
          <a:solidFill>
            <a:srgbClr val="00CC99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25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55690" y="3366770"/>
            <a:ext cx="156210" cy="458470"/>
          </a:xfrm>
          <a:custGeom>
            <a:avLst/>
            <a:gdLst/>
            <a:ahLst/>
            <a:cxnLst/>
            <a:rect l="l" t="t" r="r" b="b"/>
            <a:pathLst>
              <a:path w="156210" h="458470">
                <a:moveTo>
                  <a:pt x="0" y="458469"/>
                </a:moveTo>
                <a:lnTo>
                  <a:pt x="1562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6690" y="32474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000" y="38570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11900" y="3366770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58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36690" y="32474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4000" y="38570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0490" y="325374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36690" y="32474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0" y="38570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579"/>
                </a:moveTo>
                <a:lnTo>
                  <a:pt x="0" y="0"/>
                </a:lnTo>
                <a:lnTo>
                  <a:pt x="0" y="12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614159" y="3088640"/>
            <a:ext cx="2299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Exceeds </a:t>
            </a:r>
            <a:r>
              <a:rPr sz="2000" dirty="0">
                <a:latin typeface="Arial"/>
                <a:cs typeface="Arial"/>
              </a:rPr>
              <a:t>Order.  </a:t>
            </a:r>
            <a:r>
              <a:rPr sz="2000" spc="-5" dirty="0">
                <a:latin typeface="Arial"/>
                <a:cs typeface="Arial"/>
              </a:rPr>
              <a:t>Promote middle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split.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57600" y="3139439"/>
            <a:ext cx="579120" cy="701040"/>
          </a:xfrm>
          <a:custGeom>
            <a:avLst/>
            <a:gdLst/>
            <a:ahLst/>
            <a:cxnLst/>
            <a:rect l="l" t="t" r="r" b="b"/>
            <a:pathLst>
              <a:path w="579120" h="701039">
                <a:moveTo>
                  <a:pt x="579120" y="0"/>
                </a:moveTo>
                <a:lnTo>
                  <a:pt x="0" y="70104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93309" y="3169920"/>
            <a:ext cx="593090" cy="655320"/>
          </a:xfrm>
          <a:custGeom>
            <a:avLst/>
            <a:gdLst/>
            <a:ahLst/>
            <a:cxnLst/>
            <a:rect l="l" t="t" r="r" b="b"/>
            <a:pathLst>
              <a:path w="593089" h="655320">
                <a:moveTo>
                  <a:pt x="0" y="0"/>
                </a:moveTo>
                <a:lnTo>
                  <a:pt x="593089" y="65531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76859" y="650868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6970" y="5322570"/>
            <a:ext cx="1953260" cy="685800"/>
          </a:xfrm>
          <a:custGeom>
            <a:avLst/>
            <a:gdLst/>
            <a:ahLst/>
            <a:cxnLst/>
            <a:rect l="l" t="t" r="r" b="b"/>
            <a:pathLst>
              <a:path w="1953259" h="685800">
                <a:moveTo>
                  <a:pt x="97662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953259" y="0"/>
                </a:lnTo>
                <a:lnTo>
                  <a:pt x="1953259" y="685799"/>
                </a:lnTo>
                <a:lnTo>
                  <a:pt x="976629" y="68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5700" y="5321300"/>
            <a:ext cx="2561590" cy="685800"/>
          </a:xfrm>
          <a:custGeom>
            <a:avLst/>
            <a:gdLst/>
            <a:ahLst/>
            <a:cxnLst/>
            <a:rect l="l" t="t" r="r" b="b"/>
            <a:pathLst>
              <a:path w="2561590" h="685800">
                <a:moveTo>
                  <a:pt x="2561590" y="0"/>
                </a:moveTo>
                <a:lnTo>
                  <a:pt x="0" y="0"/>
                </a:lnTo>
                <a:lnTo>
                  <a:pt x="0" y="685800"/>
                </a:lnTo>
                <a:lnTo>
                  <a:pt x="2561590" y="685800"/>
                </a:lnTo>
                <a:lnTo>
                  <a:pt x="256159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700" y="5321300"/>
            <a:ext cx="2561590" cy="685800"/>
          </a:xfrm>
          <a:custGeom>
            <a:avLst/>
            <a:gdLst/>
            <a:ahLst/>
            <a:cxnLst/>
            <a:rect l="l" t="t" r="r" b="b"/>
            <a:pathLst>
              <a:path w="2561590" h="685800">
                <a:moveTo>
                  <a:pt x="1281429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61590" y="0"/>
                </a:lnTo>
                <a:lnTo>
                  <a:pt x="2561590" y="685800"/>
                </a:lnTo>
                <a:lnTo>
                  <a:pt x="128142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00" y="5335270"/>
            <a:ext cx="657860" cy="685800"/>
          </a:xfrm>
          <a:custGeom>
            <a:avLst/>
            <a:gdLst/>
            <a:ahLst/>
            <a:cxnLst/>
            <a:rect l="l" t="t" r="r" b="b"/>
            <a:pathLst>
              <a:path w="657860" h="685800">
                <a:moveTo>
                  <a:pt x="0" y="685799"/>
                </a:moveTo>
                <a:lnTo>
                  <a:pt x="657860" y="685799"/>
                </a:lnTo>
                <a:lnTo>
                  <a:pt x="65786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5335270"/>
            <a:ext cx="1950720" cy="685800"/>
          </a:xfrm>
          <a:custGeom>
            <a:avLst/>
            <a:gdLst/>
            <a:ahLst/>
            <a:cxnLst/>
            <a:rect l="l" t="t" r="r" b="b"/>
            <a:pathLst>
              <a:path w="1950720" h="685800">
                <a:moveTo>
                  <a:pt x="975360" y="685799"/>
                </a:moveTo>
                <a:lnTo>
                  <a:pt x="0" y="685799"/>
                </a:lnTo>
                <a:lnTo>
                  <a:pt x="0" y="0"/>
                </a:lnTo>
                <a:lnTo>
                  <a:pt x="1950720" y="0"/>
                </a:lnTo>
                <a:lnTo>
                  <a:pt x="1950720" y="685799"/>
                </a:lnTo>
                <a:lnTo>
                  <a:pt x="975360" y="68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4130" y="763270"/>
            <a:ext cx="649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B-tree</a:t>
            </a:r>
            <a:r>
              <a:rPr spc="-8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3269" y="3615690"/>
            <a:ext cx="4514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6, 14, 28 get </a:t>
            </a:r>
            <a:r>
              <a:rPr sz="2400" spc="-5" dirty="0">
                <a:latin typeface="Times New Roman"/>
                <a:cs typeface="Times New Roman"/>
              </a:rPr>
              <a:t>added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leaf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6689" y="401320"/>
            <a:ext cx="433070" cy="6456680"/>
          </a:xfrm>
          <a:custGeom>
            <a:avLst/>
            <a:gdLst/>
            <a:ahLst/>
            <a:cxnLst/>
            <a:rect l="l" t="t" r="r" b="b"/>
            <a:pathLst>
              <a:path w="433070" h="6456680">
                <a:moveTo>
                  <a:pt x="0" y="6456680"/>
                </a:moveTo>
                <a:lnTo>
                  <a:pt x="0" y="0"/>
                </a:lnTo>
                <a:lnTo>
                  <a:pt x="433069" y="0"/>
                </a:lnTo>
                <a:lnTo>
                  <a:pt x="433069" y="64566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6859" y="449579"/>
            <a:ext cx="30797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859" y="264414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859" y="3192779"/>
            <a:ext cx="307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859" y="429005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859" y="48387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859" y="5387340"/>
            <a:ext cx="307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ts val="2160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8700" y="2904489"/>
            <a:ext cx="1277620" cy="685800"/>
          </a:xfrm>
          <a:custGeom>
            <a:avLst/>
            <a:gdLst/>
            <a:ahLst/>
            <a:cxnLst/>
            <a:rect l="l" t="t" r="r" b="b"/>
            <a:pathLst>
              <a:path w="1277620" h="685800">
                <a:moveTo>
                  <a:pt x="1277620" y="0"/>
                </a:moveTo>
                <a:lnTo>
                  <a:pt x="0" y="0"/>
                </a:lnTo>
                <a:lnTo>
                  <a:pt x="0" y="685800"/>
                </a:lnTo>
                <a:lnTo>
                  <a:pt x="1277620" y="685800"/>
                </a:lnTo>
                <a:lnTo>
                  <a:pt x="127762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8700" y="2904489"/>
            <a:ext cx="1277620" cy="685800"/>
          </a:xfrm>
          <a:custGeom>
            <a:avLst/>
            <a:gdLst/>
            <a:ahLst/>
            <a:cxnLst/>
            <a:rect l="l" t="t" r="r" b="b"/>
            <a:pathLst>
              <a:path w="1277620" h="685800">
                <a:moveTo>
                  <a:pt x="63881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77620" y="0"/>
                </a:lnTo>
                <a:lnTo>
                  <a:pt x="1277620" y="685800"/>
                </a:lnTo>
                <a:lnTo>
                  <a:pt x="63881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2120" y="2918460"/>
            <a:ext cx="1277620" cy="685800"/>
          </a:xfrm>
          <a:custGeom>
            <a:avLst/>
            <a:gdLst/>
            <a:ahLst/>
            <a:cxnLst/>
            <a:rect l="l" t="t" r="r" b="b"/>
            <a:pathLst>
              <a:path w="1277620" h="685800">
                <a:moveTo>
                  <a:pt x="63880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77620" y="0"/>
                </a:lnTo>
                <a:lnTo>
                  <a:pt x="1277620" y="685800"/>
                </a:lnTo>
                <a:lnTo>
                  <a:pt x="63880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7509" y="1544319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654050" y="0"/>
                </a:moveTo>
                <a:lnTo>
                  <a:pt x="0" y="0"/>
                </a:lnTo>
                <a:lnTo>
                  <a:pt x="0" y="685800"/>
                </a:lnTo>
                <a:lnTo>
                  <a:pt x="654050" y="685800"/>
                </a:lnTo>
                <a:lnTo>
                  <a:pt x="6540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7509" y="1544319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32766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54050" y="0"/>
                </a:lnTo>
                <a:lnTo>
                  <a:pt x="654050" y="685800"/>
                </a:lnTo>
                <a:lnTo>
                  <a:pt x="32766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2279" y="2913379"/>
            <a:ext cx="1266190" cy="685800"/>
          </a:xfrm>
          <a:custGeom>
            <a:avLst/>
            <a:gdLst/>
            <a:ahLst/>
            <a:cxnLst/>
            <a:rect l="l" t="t" r="r" b="b"/>
            <a:pathLst>
              <a:path w="1266189" h="685800">
                <a:moveTo>
                  <a:pt x="1266190" y="0"/>
                </a:moveTo>
                <a:lnTo>
                  <a:pt x="0" y="0"/>
                </a:lnTo>
                <a:lnTo>
                  <a:pt x="0" y="685800"/>
                </a:lnTo>
                <a:lnTo>
                  <a:pt x="1266190" y="685800"/>
                </a:lnTo>
                <a:lnTo>
                  <a:pt x="126619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2279" y="2913379"/>
            <a:ext cx="1266190" cy="685800"/>
          </a:xfrm>
          <a:custGeom>
            <a:avLst/>
            <a:gdLst/>
            <a:ahLst/>
            <a:cxnLst/>
            <a:rect l="l" t="t" r="r" b="b"/>
            <a:pathLst>
              <a:path w="1266189" h="685800">
                <a:moveTo>
                  <a:pt x="632459" y="685800"/>
                </a:moveTo>
                <a:lnTo>
                  <a:pt x="0" y="685800"/>
                </a:lnTo>
                <a:lnTo>
                  <a:pt x="0" y="0"/>
                </a:lnTo>
                <a:lnTo>
                  <a:pt x="1266190" y="0"/>
                </a:lnTo>
                <a:lnTo>
                  <a:pt x="1266190" y="685800"/>
                </a:lnTo>
                <a:lnTo>
                  <a:pt x="632459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03470" y="2989579"/>
            <a:ext cx="533400" cy="53213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5929" y="1617980"/>
            <a:ext cx="533400" cy="53213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8479" y="2989579"/>
            <a:ext cx="533400" cy="53213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8079" y="2989579"/>
            <a:ext cx="532130" cy="53213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29579" y="2989579"/>
            <a:ext cx="533400" cy="53213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25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43629" y="2211070"/>
            <a:ext cx="579120" cy="699770"/>
          </a:xfrm>
          <a:custGeom>
            <a:avLst/>
            <a:gdLst/>
            <a:ahLst/>
            <a:cxnLst/>
            <a:rect l="l" t="t" r="r" b="b"/>
            <a:pathLst>
              <a:path w="579120" h="699769">
                <a:moveTo>
                  <a:pt x="579120" y="0"/>
                </a:moveTo>
                <a:lnTo>
                  <a:pt x="0" y="6997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8070" y="2241550"/>
            <a:ext cx="594360" cy="655320"/>
          </a:xfrm>
          <a:custGeom>
            <a:avLst/>
            <a:gdLst/>
            <a:ahLst/>
            <a:cxnLst/>
            <a:rect l="l" t="t" r="r" b="b"/>
            <a:pathLst>
              <a:path w="594360" h="655319">
                <a:moveTo>
                  <a:pt x="0" y="0"/>
                </a:moveTo>
                <a:lnTo>
                  <a:pt x="594359" y="6553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77129" y="5328920"/>
            <a:ext cx="1277620" cy="685800"/>
          </a:xfrm>
          <a:custGeom>
            <a:avLst/>
            <a:gdLst/>
            <a:ahLst/>
            <a:cxnLst/>
            <a:rect l="l" t="t" r="r" b="b"/>
            <a:pathLst>
              <a:path w="1277620" h="685800">
                <a:moveTo>
                  <a:pt x="1277620" y="0"/>
                </a:moveTo>
                <a:lnTo>
                  <a:pt x="0" y="0"/>
                </a:lnTo>
                <a:lnTo>
                  <a:pt x="0" y="685799"/>
                </a:lnTo>
                <a:lnTo>
                  <a:pt x="1277620" y="685799"/>
                </a:lnTo>
                <a:lnTo>
                  <a:pt x="127762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7129" y="5328920"/>
            <a:ext cx="1277620" cy="685800"/>
          </a:xfrm>
          <a:custGeom>
            <a:avLst/>
            <a:gdLst/>
            <a:ahLst/>
            <a:cxnLst/>
            <a:rect l="l" t="t" r="r" b="b"/>
            <a:pathLst>
              <a:path w="1277620" h="685800">
                <a:moveTo>
                  <a:pt x="638810" y="685799"/>
                </a:moveTo>
                <a:lnTo>
                  <a:pt x="0" y="685799"/>
                </a:lnTo>
                <a:lnTo>
                  <a:pt x="0" y="0"/>
                </a:lnTo>
                <a:lnTo>
                  <a:pt x="1277620" y="0"/>
                </a:lnTo>
                <a:lnTo>
                  <a:pt x="1277620" y="685799"/>
                </a:lnTo>
                <a:lnTo>
                  <a:pt x="638810" y="68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2450" y="3970020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654050" y="0"/>
                </a:moveTo>
                <a:lnTo>
                  <a:pt x="0" y="0"/>
                </a:lnTo>
                <a:lnTo>
                  <a:pt x="0" y="685799"/>
                </a:lnTo>
                <a:lnTo>
                  <a:pt x="654050" y="685799"/>
                </a:lnTo>
                <a:lnTo>
                  <a:pt x="6540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2450" y="3970020"/>
            <a:ext cx="654050" cy="685800"/>
          </a:xfrm>
          <a:custGeom>
            <a:avLst/>
            <a:gdLst/>
            <a:ahLst/>
            <a:cxnLst/>
            <a:rect l="l" t="t" r="r" b="b"/>
            <a:pathLst>
              <a:path w="654050" h="685800">
                <a:moveTo>
                  <a:pt x="32638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54050" y="0"/>
                </a:lnTo>
                <a:lnTo>
                  <a:pt x="654050" y="685799"/>
                </a:lnTo>
                <a:lnTo>
                  <a:pt x="326389" y="68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2460" y="5337809"/>
            <a:ext cx="1296670" cy="685800"/>
          </a:xfrm>
          <a:custGeom>
            <a:avLst/>
            <a:gdLst/>
            <a:ahLst/>
            <a:cxnLst/>
            <a:rect l="l" t="t" r="r" b="b"/>
            <a:pathLst>
              <a:path w="1296670" h="685800">
                <a:moveTo>
                  <a:pt x="1296669" y="0"/>
                </a:moveTo>
                <a:lnTo>
                  <a:pt x="0" y="0"/>
                </a:lnTo>
                <a:lnTo>
                  <a:pt x="0" y="685799"/>
                </a:lnTo>
                <a:lnTo>
                  <a:pt x="1296669" y="685799"/>
                </a:lnTo>
                <a:lnTo>
                  <a:pt x="129666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2460" y="5337809"/>
            <a:ext cx="1296670" cy="685800"/>
          </a:xfrm>
          <a:custGeom>
            <a:avLst/>
            <a:gdLst/>
            <a:ahLst/>
            <a:cxnLst/>
            <a:rect l="l" t="t" r="r" b="b"/>
            <a:pathLst>
              <a:path w="1296670" h="685800">
                <a:moveTo>
                  <a:pt x="647700" y="685799"/>
                </a:moveTo>
                <a:lnTo>
                  <a:pt x="0" y="685799"/>
                </a:lnTo>
                <a:lnTo>
                  <a:pt x="0" y="0"/>
                </a:lnTo>
                <a:lnTo>
                  <a:pt x="1296669" y="0"/>
                </a:lnTo>
                <a:lnTo>
                  <a:pt x="1296669" y="685799"/>
                </a:lnTo>
                <a:lnTo>
                  <a:pt x="647700" y="68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057140" y="5412740"/>
            <a:ext cx="533400" cy="53467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430"/>
              </a:spcBef>
            </a:pPr>
            <a:r>
              <a:rPr sz="2800" i="1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19600" y="4041140"/>
            <a:ext cx="533400" cy="53467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30"/>
              </a:spcBef>
            </a:pPr>
            <a:r>
              <a:rPr sz="2800" i="1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99790" y="5501034"/>
            <a:ext cx="214629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1430" dirty="0">
                <a:latin typeface="Arial"/>
                <a:cs typeface="Arial"/>
              </a:rPr>
              <a:t>1</a:t>
            </a:r>
            <a:r>
              <a:rPr sz="4200" i="1" baseline="-2976" dirty="0">
                <a:solidFill>
                  <a:srgbClr val="BFBFBF"/>
                </a:solidFill>
                <a:latin typeface="Arial"/>
                <a:cs typeface="Arial"/>
              </a:rPr>
              <a:t>1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09390" y="5501034"/>
            <a:ext cx="214629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1430" dirty="0">
                <a:latin typeface="Arial"/>
                <a:cs typeface="Arial"/>
              </a:rPr>
              <a:t>2</a:t>
            </a:r>
            <a:r>
              <a:rPr sz="4200" i="1" baseline="-2976" dirty="0">
                <a:solidFill>
                  <a:srgbClr val="BFBFBF"/>
                </a:solidFill>
                <a:latin typeface="Arial"/>
                <a:cs typeface="Arial"/>
              </a:rPr>
              <a:t>2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51829" y="5501034"/>
            <a:ext cx="41211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i="1" spc="-5" dirty="0">
                <a:latin typeface="Arial"/>
                <a:cs typeface="Arial"/>
              </a:rPr>
              <a:t>2</a:t>
            </a:r>
            <a:r>
              <a:rPr sz="2800" i="1" spc="-2985" dirty="0">
                <a:latin typeface="Arial"/>
                <a:cs typeface="Arial"/>
              </a:rPr>
              <a:t>5</a:t>
            </a:r>
            <a:r>
              <a:rPr sz="4200" i="1" spc="-7" baseline="-2976" dirty="0">
                <a:solidFill>
                  <a:srgbClr val="BFBFBF"/>
                </a:solidFill>
                <a:latin typeface="Arial"/>
                <a:cs typeface="Arial"/>
              </a:rPr>
              <a:t>25</a:t>
            </a:r>
            <a:endParaRPr sz="4200" baseline="-2976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97300" y="4635500"/>
            <a:ext cx="579120" cy="699770"/>
          </a:xfrm>
          <a:custGeom>
            <a:avLst/>
            <a:gdLst/>
            <a:ahLst/>
            <a:cxnLst/>
            <a:rect l="l" t="t" r="r" b="b"/>
            <a:pathLst>
              <a:path w="579120" h="699770">
                <a:moveTo>
                  <a:pt x="579120" y="0"/>
                </a:moveTo>
                <a:lnTo>
                  <a:pt x="0" y="6997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33009" y="4665979"/>
            <a:ext cx="593090" cy="655320"/>
          </a:xfrm>
          <a:custGeom>
            <a:avLst/>
            <a:gdLst/>
            <a:ahLst/>
            <a:cxnLst/>
            <a:rect l="l" t="t" r="r" b="b"/>
            <a:pathLst>
              <a:path w="593089" h="655320">
                <a:moveTo>
                  <a:pt x="0" y="0"/>
                </a:moveTo>
                <a:lnTo>
                  <a:pt x="593089" y="6553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41115" y="5411470"/>
            <a:ext cx="533400" cy="534035"/>
          </a:xfrm>
          <a:prstGeom prst="rect">
            <a:avLst/>
          </a:prstGeom>
          <a:solidFill>
            <a:srgbClr val="FFFFFF"/>
          </a:solidFill>
          <a:ln w="13849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09"/>
              </a:spcBef>
            </a:pPr>
            <a:r>
              <a:rPr sz="2800" i="1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21279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266700" y="5334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27569" y="5416489"/>
            <a:ext cx="530225" cy="5213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370"/>
              </a:spcBef>
            </a:pPr>
            <a:r>
              <a:rPr sz="2800" i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6859" y="6508680"/>
            <a:ext cx="307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31514" y="5411470"/>
            <a:ext cx="532765" cy="534035"/>
          </a:xfrm>
          <a:prstGeom prst="rect">
            <a:avLst/>
          </a:prstGeom>
          <a:solidFill>
            <a:srgbClr val="FFFFFF"/>
          </a:solidFill>
          <a:ln w="15119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09"/>
              </a:spcBef>
            </a:pPr>
            <a:r>
              <a:rPr sz="2800" i="1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32930" y="5398770"/>
            <a:ext cx="533400" cy="533400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28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74995" y="5405120"/>
            <a:ext cx="533400" cy="534035"/>
          </a:xfrm>
          <a:prstGeom prst="rect">
            <a:avLst/>
          </a:prstGeom>
          <a:solidFill>
            <a:srgbClr val="FFFFFF"/>
          </a:solidFill>
          <a:ln w="1257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359"/>
              </a:spcBef>
            </a:pPr>
            <a:r>
              <a:rPr sz="2800" i="1" spc="-5" dirty="0">
                <a:latin typeface="Arial"/>
                <a:cs typeface="Arial"/>
              </a:rPr>
              <a:t>14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1931</Words>
  <Application>Microsoft Office PowerPoint</Application>
  <PresentationFormat>On-screen Show (4:3)</PresentationFormat>
  <Paragraphs>519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B-Trees</vt:lpstr>
      <vt:lpstr>Motivation for B-Trees</vt:lpstr>
      <vt:lpstr>Motivation (cont.)</vt:lpstr>
      <vt:lpstr>Motivation (cont.)</vt:lpstr>
      <vt:lpstr>Definition of a B-tree</vt:lpstr>
      <vt:lpstr>An example B-Tree</vt:lpstr>
      <vt:lpstr>Constructing a B-tree</vt:lpstr>
      <vt:lpstr>Constructing a B-tree</vt:lpstr>
      <vt:lpstr>Constructing a B-tree (contd.)</vt:lpstr>
      <vt:lpstr>Constructing a B-tree (contd.)</vt:lpstr>
      <vt:lpstr>Constructing a B-tree (contd.)</vt:lpstr>
      <vt:lpstr>Constructing a B-tree (contd.)</vt:lpstr>
      <vt:lpstr>Constructing a B-tree (contd.)</vt:lpstr>
      <vt:lpstr>Constructing a B-tree (contd.)</vt:lpstr>
      <vt:lpstr>Constructing a B-tree (contd.)</vt:lpstr>
      <vt:lpstr>Inserting into a B-Tree</vt:lpstr>
      <vt:lpstr>Exercise in Inserting a B-Tree</vt:lpstr>
      <vt:lpstr>Answer to Exercise</vt:lpstr>
      <vt:lpstr>Removal from a B-tree</vt:lpstr>
      <vt:lpstr>Removal from a B-tree (2)</vt:lpstr>
      <vt:lpstr>Type #1: Simple leaf deletion</vt:lpstr>
      <vt:lpstr>Type #2: Simple non-leaf deletion</vt:lpstr>
      <vt:lpstr>Type #4: Too few keys in node and  its siblings</vt:lpstr>
      <vt:lpstr>Type #4: Too few keys in node and  its siblings</vt:lpstr>
      <vt:lpstr>Type #3: Enough siblings</vt:lpstr>
      <vt:lpstr>Type #3: Enough siblings</vt:lpstr>
      <vt:lpstr>Exercise in Removal from a B-Tree</vt:lpstr>
      <vt:lpstr>Answer to Exercise</vt:lpstr>
      <vt:lpstr>Analysis of B-Trees</vt:lpstr>
      <vt:lpstr>Reasons for using B-Trees</vt:lpstr>
      <vt:lpstr>B-Tree 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</dc:title>
  <dc:creator>Sriram</dc:creator>
  <cp:lastModifiedBy>sunithavvit@gmail.com</cp:lastModifiedBy>
  <cp:revision>2</cp:revision>
  <dcterms:created xsi:type="dcterms:W3CDTF">2020-05-04T14:25:27Z</dcterms:created>
  <dcterms:modified xsi:type="dcterms:W3CDTF">2022-02-06T07:50:26Z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2013-01-26T00:00:00Z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2020-05-04T00:00:00Z</vt:filetime>
  </property>
</Properties>
</file>