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070" y="189229"/>
            <a:ext cx="8785860" cy="6479540"/>
          </a:xfrm>
          <a:custGeom>
            <a:avLst/>
            <a:gdLst/>
            <a:ahLst/>
            <a:cxnLst/>
            <a:rect l="l" t="t" r="r" b="b"/>
            <a:pathLst>
              <a:path w="8785860" h="6479540">
                <a:moveTo>
                  <a:pt x="407670" y="0"/>
                </a:moveTo>
                <a:lnTo>
                  <a:pt x="364182" y="3036"/>
                </a:lnTo>
                <a:lnTo>
                  <a:pt x="321106" y="11852"/>
                </a:lnTo>
                <a:lnTo>
                  <a:pt x="278890" y="26004"/>
                </a:lnTo>
                <a:lnTo>
                  <a:pt x="237986" y="45053"/>
                </a:lnTo>
                <a:lnTo>
                  <a:pt x="198842" y="68556"/>
                </a:lnTo>
                <a:lnTo>
                  <a:pt x="161908" y="96071"/>
                </a:lnTo>
                <a:lnTo>
                  <a:pt x="127634" y="127158"/>
                </a:lnTo>
                <a:lnTo>
                  <a:pt x="96471" y="161375"/>
                </a:lnTo>
                <a:lnTo>
                  <a:pt x="68868" y="198279"/>
                </a:lnTo>
                <a:lnTo>
                  <a:pt x="45275" y="237430"/>
                </a:lnTo>
                <a:lnTo>
                  <a:pt x="26142" y="278386"/>
                </a:lnTo>
                <a:lnTo>
                  <a:pt x="11918" y="320706"/>
                </a:lnTo>
                <a:lnTo>
                  <a:pt x="3054" y="363948"/>
                </a:lnTo>
                <a:lnTo>
                  <a:pt x="0" y="407670"/>
                </a:lnTo>
                <a:lnTo>
                  <a:pt x="0" y="6071870"/>
                </a:lnTo>
                <a:lnTo>
                  <a:pt x="3054" y="6115591"/>
                </a:lnTo>
                <a:lnTo>
                  <a:pt x="11918" y="6158833"/>
                </a:lnTo>
                <a:lnTo>
                  <a:pt x="26142" y="6201153"/>
                </a:lnTo>
                <a:lnTo>
                  <a:pt x="45275" y="6242109"/>
                </a:lnTo>
                <a:lnTo>
                  <a:pt x="68868" y="6281260"/>
                </a:lnTo>
                <a:lnTo>
                  <a:pt x="96471" y="6318164"/>
                </a:lnTo>
                <a:lnTo>
                  <a:pt x="127635" y="6352381"/>
                </a:lnTo>
                <a:lnTo>
                  <a:pt x="161908" y="6383468"/>
                </a:lnTo>
                <a:lnTo>
                  <a:pt x="198842" y="6410983"/>
                </a:lnTo>
                <a:lnTo>
                  <a:pt x="237986" y="6434486"/>
                </a:lnTo>
                <a:lnTo>
                  <a:pt x="278890" y="6453535"/>
                </a:lnTo>
                <a:lnTo>
                  <a:pt x="321106" y="6467687"/>
                </a:lnTo>
                <a:lnTo>
                  <a:pt x="364182" y="6476503"/>
                </a:lnTo>
                <a:lnTo>
                  <a:pt x="407670" y="6479540"/>
                </a:lnTo>
                <a:lnTo>
                  <a:pt x="8378189" y="6479540"/>
                </a:lnTo>
                <a:lnTo>
                  <a:pt x="8421677" y="6476503"/>
                </a:lnTo>
                <a:lnTo>
                  <a:pt x="8464753" y="6467687"/>
                </a:lnTo>
                <a:lnTo>
                  <a:pt x="8506969" y="6453535"/>
                </a:lnTo>
                <a:lnTo>
                  <a:pt x="8547873" y="6434486"/>
                </a:lnTo>
                <a:lnTo>
                  <a:pt x="8587017" y="6410983"/>
                </a:lnTo>
                <a:lnTo>
                  <a:pt x="8623951" y="6383468"/>
                </a:lnTo>
                <a:lnTo>
                  <a:pt x="8658225" y="6352381"/>
                </a:lnTo>
                <a:lnTo>
                  <a:pt x="8689388" y="6318164"/>
                </a:lnTo>
                <a:lnTo>
                  <a:pt x="8716991" y="6281260"/>
                </a:lnTo>
                <a:lnTo>
                  <a:pt x="8740584" y="6242109"/>
                </a:lnTo>
                <a:lnTo>
                  <a:pt x="8759717" y="6201153"/>
                </a:lnTo>
                <a:lnTo>
                  <a:pt x="8773941" y="6158833"/>
                </a:lnTo>
                <a:lnTo>
                  <a:pt x="8782805" y="6115591"/>
                </a:lnTo>
                <a:lnTo>
                  <a:pt x="8785860" y="6071870"/>
                </a:lnTo>
                <a:lnTo>
                  <a:pt x="8785860" y="407670"/>
                </a:lnTo>
                <a:lnTo>
                  <a:pt x="8782805" y="363948"/>
                </a:lnTo>
                <a:lnTo>
                  <a:pt x="8773941" y="320706"/>
                </a:lnTo>
                <a:lnTo>
                  <a:pt x="8759717" y="278386"/>
                </a:lnTo>
                <a:lnTo>
                  <a:pt x="8740584" y="237430"/>
                </a:lnTo>
                <a:lnTo>
                  <a:pt x="8716991" y="198279"/>
                </a:lnTo>
                <a:lnTo>
                  <a:pt x="8689388" y="161375"/>
                </a:lnTo>
                <a:lnTo>
                  <a:pt x="8658225" y="127158"/>
                </a:lnTo>
                <a:lnTo>
                  <a:pt x="8623951" y="96071"/>
                </a:lnTo>
                <a:lnTo>
                  <a:pt x="8587017" y="68556"/>
                </a:lnTo>
                <a:lnTo>
                  <a:pt x="8547873" y="45053"/>
                </a:lnTo>
                <a:lnTo>
                  <a:pt x="8506969" y="26004"/>
                </a:lnTo>
                <a:lnTo>
                  <a:pt x="8464753" y="11852"/>
                </a:lnTo>
                <a:lnTo>
                  <a:pt x="8421677" y="3036"/>
                </a:lnTo>
                <a:lnTo>
                  <a:pt x="8378189" y="0"/>
                </a:lnTo>
                <a:lnTo>
                  <a:pt x="40767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9070" y="189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64930" y="66687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9189" y="163829"/>
            <a:ext cx="6865620" cy="136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931159"/>
            <a:ext cx="7543165" cy="223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0" y="299720"/>
            <a:ext cx="39960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External</a:t>
            </a:r>
            <a:r>
              <a:rPr spc="-70" dirty="0"/>
              <a:t> </a:t>
            </a:r>
            <a:r>
              <a:rPr spc="-5" dirty="0"/>
              <a:t>Sorting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176020"/>
            <a:ext cx="7581265" cy="510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Used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when the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to be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sorted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so 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large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cannot use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computer’s  internal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storage </a:t>
            </a:r>
            <a:r>
              <a:rPr sz="3200" dirty="0">
                <a:latin typeface="Arial"/>
                <a:cs typeface="Arial"/>
              </a:rPr>
              <a:t>(main memory) </a:t>
            </a:r>
            <a:r>
              <a:rPr sz="3200" spc="-5" dirty="0">
                <a:latin typeface="Arial"/>
                <a:cs typeface="Arial"/>
              </a:rPr>
              <a:t>to store  it</a:t>
            </a:r>
            <a:endParaRPr sz="3200" dirty="0">
              <a:latin typeface="Arial"/>
              <a:cs typeface="Arial"/>
            </a:endParaRPr>
          </a:p>
          <a:p>
            <a:pPr marL="355600" marR="43434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use secondary storage devices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  store the</a:t>
            </a:r>
            <a:r>
              <a:rPr sz="3200" dirty="0">
                <a:latin typeface="Arial"/>
                <a:cs typeface="Arial"/>
              </a:rPr>
              <a:t> data</a:t>
            </a:r>
          </a:p>
          <a:p>
            <a:pPr marL="355600" marR="82550" indent="-342900">
              <a:lnSpc>
                <a:spcPct val="999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secondary storage devices </a:t>
            </a:r>
            <a:r>
              <a:rPr sz="3200" spc="-10" dirty="0">
                <a:latin typeface="Arial"/>
                <a:cs typeface="Arial"/>
              </a:rPr>
              <a:t>we  </a:t>
            </a:r>
            <a:r>
              <a:rPr sz="3200" dirty="0">
                <a:latin typeface="Arial"/>
                <a:cs typeface="Arial"/>
              </a:rPr>
              <a:t>discuss here are </a:t>
            </a:r>
            <a:r>
              <a:rPr lang="en-IN" sz="3200" dirty="0">
                <a:solidFill>
                  <a:srgbClr val="FF0000"/>
                </a:solidFill>
                <a:latin typeface="Arial"/>
                <a:cs typeface="Arial"/>
              </a:rPr>
              <a:t>pen drives</a:t>
            </a:r>
            <a:r>
              <a:rPr sz="3200" dirty="0">
                <a:latin typeface="Arial"/>
                <a:cs typeface="Arial"/>
              </a:rPr>
              <a:t>. </a:t>
            </a:r>
            <a:r>
              <a:rPr sz="3200" spc="-5" dirty="0">
                <a:latin typeface="Arial"/>
                <a:cs typeface="Arial"/>
              </a:rPr>
              <a:t>Any </a:t>
            </a:r>
            <a:r>
              <a:rPr sz="3200" dirty="0">
                <a:latin typeface="Arial"/>
                <a:cs typeface="Arial"/>
              </a:rPr>
              <a:t>other  </a:t>
            </a:r>
            <a:r>
              <a:rPr sz="3200" spc="-5" dirty="0">
                <a:latin typeface="Arial"/>
                <a:cs typeface="Arial"/>
              </a:rPr>
              <a:t>storage </a:t>
            </a:r>
            <a:r>
              <a:rPr sz="3200" dirty="0">
                <a:latin typeface="Arial"/>
                <a:cs typeface="Arial"/>
              </a:rPr>
              <a:t>device such </a:t>
            </a:r>
            <a:r>
              <a:rPr sz="3200" spc="-5" dirty="0">
                <a:latin typeface="Arial"/>
                <a:cs typeface="Arial"/>
              </a:rPr>
              <a:t>as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disk 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arrays</a:t>
            </a:r>
            <a:r>
              <a:rPr sz="3200" spc="5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etc.  </a:t>
            </a:r>
            <a:r>
              <a:rPr sz="3200" dirty="0">
                <a:latin typeface="Arial"/>
                <a:cs typeface="Arial"/>
              </a:rPr>
              <a:t>can be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09" y="276859"/>
            <a:ext cx="83699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Multi-way Merge Sorting</a:t>
            </a:r>
            <a:r>
              <a:rPr spc="-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6941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388870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35674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869" y="977900"/>
            <a:ext cx="7529195" cy="34391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0365" marR="17272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Problem: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Finding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smallest element in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the merge 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phase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requires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(k-1)</a:t>
            </a:r>
            <a:r>
              <a:rPr sz="2400" spc="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comparisons</a:t>
            </a:r>
            <a:endParaRPr sz="2400">
              <a:latin typeface="Arial"/>
              <a:cs typeface="Arial"/>
            </a:endParaRPr>
          </a:p>
          <a:p>
            <a:pPr marL="380365" marR="131445">
              <a:lnSpc>
                <a:spcPts val="259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Solution: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heap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store the elements currently  pointed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each tape drive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data as last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example.</a:t>
            </a:r>
            <a:endParaRPr sz="2400">
              <a:latin typeface="Arial"/>
              <a:cs typeface="Arial"/>
            </a:endParaRPr>
          </a:p>
          <a:p>
            <a:pPr marL="380365" marR="43180">
              <a:lnSpc>
                <a:spcPts val="2600"/>
              </a:lnSpc>
              <a:spcBef>
                <a:spcPts val="620"/>
              </a:spcBef>
            </a:pPr>
            <a:r>
              <a:rPr sz="2400" spc="-5" dirty="0">
                <a:latin typeface="Arial"/>
                <a:cs typeface="Arial"/>
              </a:rPr>
              <a:t>We use 3-way </a:t>
            </a:r>
            <a:r>
              <a:rPr sz="2400" dirty="0">
                <a:latin typeface="Arial"/>
                <a:cs typeface="Arial"/>
              </a:rPr>
              <a:t>merge </a:t>
            </a:r>
            <a:r>
              <a:rPr sz="2400" spc="-5" dirty="0">
                <a:latin typeface="Arial"/>
                <a:cs typeface="Arial"/>
              </a:rPr>
              <a:t>that requires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groups, each of  three tape</a:t>
            </a:r>
            <a:r>
              <a:rPr sz="2400" spc="-10" dirty="0">
                <a:latin typeface="Arial"/>
                <a:cs typeface="Arial"/>
              </a:rPr>
              <a:t> drives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259"/>
              </a:spcBef>
            </a:pPr>
            <a:r>
              <a:rPr sz="2400" spc="-1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the end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sort </a:t>
            </a:r>
            <a:r>
              <a:rPr sz="2400" spc="-10" dirty="0">
                <a:latin typeface="Arial"/>
                <a:cs typeface="Arial"/>
              </a:rPr>
              <a:t>phase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00"/>
              </a:spcBef>
            </a:pPr>
            <a:r>
              <a:rPr sz="2400" spc="-225" dirty="0">
                <a:latin typeface="Arial"/>
                <a:cs typeface="Arial"/>
              </a:rPr>
              <a:t>T</a:t>
            </a:r>
            <a:r>
              <a:rPr sz="2100" spc="-337" baseline="-23809" dirty="0">
                <a:latin typeface="Arial"/>
                <a:cs typeface="Arial"/>
              </a:rPr>
              <a:t>a1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220" dirty="0">
                <a:latin typeface="Arial"/>
                <a:cs typeface="Arial"/>
              </a:rPr>
              <a:t>T</a:t>
            </a:r>
            <a:r>
              <a:rPr sz="2100" spc="-330" baseline="-23809" dirty="0">
                <a:latin typeface="Arial"/>
                <a:cs typeface="Arial"/>
              </a:rPr>
              <a:t>a2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220" dirty="0">
                <a:latin typeface="Arial"/>
                <a:cs typeface="Arial"/>
              </a:rPr>
              <a:t>T</a:t>
            </a:r>
            <a:r>
              <a:rPr sz="2100" spc="-330" baseline="-23809" dirty="0">
                <a:latin typeface="Arial"/>
                <a:cs typeface="Arial"/>
              </a:rPr>
              <a:t>a3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can 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overwritten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969" y="4392929"/>
            <a:ext cx="3771900" cy="15011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90"/>
              </a:spcBef>
              <a:tabLst>
                <a:tab pos="1082675" algn="l"/>
                <a:tab pos="1590675" algn="l"/>
                <a:tab pos="2353945" algn="l"/>
                <a:tab pos="2861310" algn="l"/>
                <a:tab pos="3369310" algn="l"/>
              </a:tabLst>
            </a:pPr>
            <a:r>
              <a:rPr sz="2400" spc="-225" dirty="0">
                <a:latin typeface="Arial"/>
                <a:cs typeface="Arial"/>
              </a:rPr>
              <a:t>T</a:t>
            </a:r>
            <a:r>
              <a:rPr sz="2100" spc="-337" baseline="-23809" dirty="0">
                <a:latin typeface="Arial"/>
                <a:cs typeface="Arial"/>
              </a:rPr>
              <a:t>b1</a:t>
            </a:r>
            <a:r>
              <a:rPr sz="2100" spc="-254" baseline="-238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11	</a:t>
            </a:r>
            <a:r>
              <a:rPr sz="2400" dirty="0">
                <a:latin typeface="Arial"/>
                <a:cs typeface="Arial"/>
              </a:rPr>
              <a:t>81	</a:t>
            </a:r>
            <a:r>
              <a:rPr sz="2400" spc="-5" dirty="0">
                <a:latin typeface="Arial"/>
                <a:cs typeface="Arial"/>
              </a:rPr>
              <a:t>94	41	</a:t>
            </a:r>
            <a:r>
              <a:rPr sz="2400" dirty="0">
                <a:latin typeface="Arial"/>
                <a:cs typeface="Arial"/>
              </a:rPr>
              <a:t>58	</a:t>
            </a:r>
            <a:r>
              <a:rPr sz="2400" spc="-5" dirty="0">
                <a:latin typeface="Arial"/>
                <a:cs typeface="Arial"/>
              </a:rPr>
              <a:t>75</a:t>
            </a:r>
            <a:endParaRPr sz="24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990"/>
              </a:spcBef>
              <a:tabLst>
                <a:tab pos="1082675" algn="l"/>
                <a:tab pos="1590675" algn="l"/>
                <a:tab pos="2353945" algn="l"/>
              </a:tabLst>
            </a:pPr>
            <a:r>
              <a:rPr sz="2400" spc="-225" dirty="0">
                <a:latin typeface="Arial"/>
                <a:cs typeface="Arial"/>
              </a:rPr>
              <a:t>T</a:t>
            </a:r>
            <a:r>
              <a:rPr sz="2100" spc="-337" baseline="-23809" dirty="0">
                <a:latin typeface="Arial"/>
                <a:cs typeface="Arial"/>
              </a:rPr>
              <a:t>b2</a:t>
            </a:r>
            <a:r>
              <a:rPr sz="2100" spc="-254" baseline="-238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	</a:t>
            </a:r>
            <a:r>
              <a:rPr sz="2400" dirty="0">
                <a:latin typeface="Arial"/>
                <a:cs typeface="Arial"/>
              </a:rPr>
              <a:t>35	</a:t>
            </a:r>
            <a:r>
              <a:rPr sz="2400" spc="-5" dirty="0">
                <a:latin typeface="Arial"/>
                <a:cs typeface="Arial"/>
              </a:rPr>
              <a:t>96	15</a:t>
            </a:r>
            <a:endParaRPr sz="24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00"/>
              </a:spcBef>
              <a:tabLst>
                <a:tab pos="1082675" algn="l"/>
                <a:tab pos="1590675" algn="l"/>
              </a:tabLst>
            </a:pPr>
            <a:r>
              <a:rPr sz="2400" spc="-225" dirty="0">
                <a:latin typeface="Arial"/>
                <a:cs typeface="Arial"/>
              </a:rPr>
              <a:t>T</a:t>
            </a:r>
            <a:r>
              <a:rPr sz="2100" spc="-337" baseline="-23809" dirty="0">
                <a:latin typeface="Arial"/>
                <a:cs typeface="Arial"/>
              </a:rPr>
              <a:t>b3</a:t>
            </a:r>
            <a:r>
              <a:rPr sz="2100" spc="-254" baseline="-238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17	</a:t>
            </a:r>
            <a:r>
              <a:rPr sz="2400" dirty="0">
                <a:latin typeface="Arial"/>
                <a:cs typeface="Arial"/>
              </a:rPr>
              <a:t>28	</a:t>
            </a:r>
            <a:r>
              <a:rPr sz="2400" spc="-5" dirty="0">
                <a:latin typeface="Arial"/>
                <a:cs typeface="Arial"/>
              </a:rPr>
              <a:t>99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5779" y="4893309"/>
            <a:ext cx="1524000" cy="382270"/>
          </a:xfrm>
          <a:custGeom>
            <a:avLst/>
            <a:gdLst/>
            <a:ahLst/>
            <a:cxnLst/>
            <a:rect l="l" t="t" r="r" b="b"/>
            <a:pathLst>
              <a:path w="1524000" h="382270">
                <a:moveTo>
                  <a:pt x="762000" y="382269"/>
                </a:moveTo>
                <a:lnTo>
                  <a:pt x="0" y="382269"/>
                </a:lnTo>
                <a:lnTo>
                  <a:pt x="0" y="0"/>
                </a:lnTo>
                <a:lnTo>
                  <a:pt x="1523999" y="0"/>
                </a:lnTo>
                <a:lnTo>
                  <a:pt x="1523999" y="382269"/>
                </a:lnTo>
                <a:lnTo>
                  <a:pt x="762000" y="3822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5779" y="5350509"/>
            <a:ext cx="1524000" cy="382270"/>
          </a:xfrm>
          <a:custGeom>
            <a:avLst/>
            <a:gdLst/>
            <a:ahLst/>
            <a:cxnLst/>
            <a:rect l="l" t="t" r="r" b="b"/>
            <a:pathLst>
              <a:path w="1524000" h="382270">
                <a:moveTo>
                  <a:pt x="762000" y="382269"/>
                </a:moveTo>
                <a:lnTo>
                  <a:pt x="0" y="382269"/>
                </a:lnTo>
                <a:lnTo>
                  <a:pt x="0" y="0"/>
                </a:lnTo>
                <a:lnTo>
                  <a:pt x="1523999" y="0"/>
                </a:lnTo>
                <a:lnTo>
                  <a:pt x="1523999" y="382269"/>
                </a:lnTo>
                <a:lnTo>
                  <a:pt x="762000" y="3822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5779" y="4436109"/>
            <a:ext cx="1524000" cy="382270"/>
          </a:xfrm>
          <a:custGeom>
            <a:avLst/>
            <a:gdLst/>
            <a:ahLst/>
            <a:cxnLst/>
            <a:rect l="l" t="t" r="r" b="b"/>
            <a:pathLst>
              <a:path w="1524000" h="382270">
                <a:moveTo>
                  <a:pt x="762000" y="382269"/>
                </a:moveTo>
                <a:lnTo>
                  <a:pt x="0" y="382269"/>
                </a:lnTo>
                <a:lnTo>
                  <a:pt x="0" y="0"/>
                </a:lnTo>
                <a:lnTo>
                  <a:pt x="1523999" y="0"/>
                </a:lnTo>
                <a:lnTo>
                  <a:pt x="1523999" y="382269"/>
                </a:lnTo>
                <a:lnTo>
                  <a:pt x="762000" y="3822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4579" y="4893309"/>
            <a:ext cx="1524000" cy="382270"/>
          </a:xfrm>
          <a:custGeom>
            <a:avLst/>
            <a:gdLst/>
            <a:ahLst/>
            <a:cxnLst/>
            <a:rect l="l" t="t" r="r" b="b"/>
            <a:pathLst>
              <a:path w="1524000" h="382270">
                <a:moveTo>
                  <a:pt x="762000" y="382269"/>
                </a:moveTo>
                <a:lnTo>
                  <a:pt x="0" y="382269"/>
                </a:lnTo>
                <a:lnTo>
                  <a:pt x="0" y="0"/>
                </a:lnTo>
                <a:lnTo>
                  <a:pt x="1524000" y="0"/>
                </a:lnTo>
                <a:lnTo>
                  <a:pt x="1524000" y="382269"/>
                </a:lnTo>
                <a:lnTo>
                  <a:pt x="762000" y="3822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4579" y="4436109"/>
            <a:ext cx="1524000" cy="382270"/>
          </a:xfrm>
          <a:custGeom>
            <a:avLst/>
            <a:gdLst/>
            <a:ahLst/>
            <a:cxnLst/>
            <a:rect l="l" t="t" r="r" b="b"/>
            <a:pathLst>
              <a:path w="1524000" h="382270">
                <a:moveTo>
                  <a:pt x="762000" y="382269"/>
                </a:moveTo>
                <a:lnTo>
                  <a:pt x="0" y="382269"/>
                </a:lnTo>
                <a:lnTo>
                  <a:pt x="0" y="0"/>
                </a:lnTo>
                <a:lnTo>
                  <a:pt x="1524000" y="0"/>
                </a:lnTo>
                <a:lnTo>
                  <a:pt x="1524000" y="382269"/>
                </a:lnTo>
                <a:lnTo>
                  <a:pt x="762000" y="3822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2269" y="429260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90" h="502920">
                <a:moveTo>
                  <a:pt x="251459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60"/>
                </a:lnTo>
                <a:lnTo>
                  <a:pt x="3940" y="297545"/>
                </a:lnTo>
                <a:lnTo>
                  <a:pt x="15344" y="340558"/>
                </a:lnTo>
                <a:lnTo>
                  <a:pt x="33584" y="379871"/>
                </a:lnTo>
                <a:lnTo>
                  <a:pt x="58033" y="414856"/>
                </a:lnTo>
                <a:lnTo>
                  <a:pt x="88063" y="444886"/>
                </a:lnTo>
                <a:lnTo>
                  <a:pt x="123048" y="469335"/>
                </a:lnTo>
                <a:lnTo>
                  <a:pt x="162361" y="487575"/>
                </a:lnTo>
                <a:lnTo>
                  <a:pt x="205374" y="498979"/>
                </a:lnTo>
                <a:lnTo>
                  <a:pt x="251459" y="502919"/>
                </a:lnTo>
                <a:lnTo>
                  <a:pt x="297923" y="498979"/>
                </a:lnTo>
                <a:lnTo>
                  <a:pt x="341231" y="487575"/>
                </a:lnTo>
                <a:lnTo>
                  <a:pt x="380764" y="469335"/>
                </a:lnTo>
                <a:lnTo>
                  <a:pt x="415908" y="444886"/>
                </a:lnTo>
                <a:lnTo>
                  <a:pt x="446045" y="414856"/>
                </a:lnTo>
                <a:lnTo>
                  <a:pt x="470558" y="379871"/>
                </a:lnTo>
                <a:lnTo>
                  <a:pt x="488831" y="340558"/>
                </a:lnTo>
                <a:lnTo>
                  <a:pt x="500247" y="297545"/>
                </a:lnTo>
                <a:lnTo>
                  <a:pt x="504189" y="251460"/>
                </a:lnTo>
                <a:lnTo>
                  <a:pt x="500247" y="205374"/>
                </a:lnTo>
                <a:lnTo>
                  <a:pt x="488831" y="162361"/>
                </a:lnTo>
                <a:lnTo>
                  <a:pt x="470558" y="123048"/>
                </a:lnTo>
                <a:lnTo>
                  <a:pt x="446045" y="88063"/>
                </a:lnTo>
                <a:lnTo>
                  <a:pt x="415908" y="58033"/>
                </a:lnTo>
                <a:lnTo>
                  <a:pt x="380764" y="33584"/>
                </a:lnTo>
                <a:lnTo>
                  <a:pt x="341231" y="15344"/>
                </a:lnTo>
                <a:lnTo>
                  <a:pt x="297923" y="3940"/>
                </a:lnTo>
                <a:lnTo>
                  <a:pt x="25145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2269" y="429260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90" h="502920">
                <a:moveTo>
                  <a:pt x="251459" y="0"/>
                </a:moveTo>
                <a:lnTo>
                  <a:pt x="297923" y="3940"/>
                </a:lnTo>
                <a:lnTo>
                  <a:pt x="341231" y="15344"/>
                </a:lnTo>
                <a:lnTo>
                  <a:pt x="380764" y="33584"/>
                </a:lnTo>
                <a:lnTo>
                  <a:pt x="415908" y="58033"/>
                </a:lnTo>
                <a:lnTo>
                  <a:pt x="446045" y="88063"/>
                </a:lnTo>
                <a:lnTo>
                  <a:pt x="470558" y="123048"/>
                </a:lnTo>
                <a:lnTo>
                  <a:pt x="488831" y="162361"/>
                </a:lnTo>
                <a:lnTo>
                  <a:pt x="500247" y="205374"/>
                </a:lnTo>
                <a:lnTo>
                  <a:pt x="504189" y="251460"/>
                </a:lnTo>
                <a:lnTo>
                  <a:pt x="500247" y="297545"/>
                </a:lnTo>
                <a:lnTo>
                  <a:pt x="488831" y="340558"/>
                </a:lnTo>
                <a:lnTo>
                  <a:pt x="470558" y="379871"/>
                </a:lnTo>
                <a:lnTo>
                  <a:pt x="446045" y="414856"/>
                </a:lnTo>
                <a:lnTo>
                  <a:pt x="415908" y="444886"/>
                </a:lnTo>
                <a:lnTo>
                  <a:pt x="380764" y="469335"/>
                </a:lnTo>
                <a:lnTo>
                  <a:pt x="341231" y="487575"/>
                </a:lnTo>
                <a:lnTo>
                  <a:pt x="297923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2269" y="4292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459" y="4796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45300" y="439420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0470" y="50850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60"/>
                </a:lnTo>
                <a:lnTo>
                  <a:pt x="3940" y="297545"/>
                </a:lnTo>
                <a:lnTo>
                  <a:pt x="15344" y="340558"/>
                </a:lnTo>
                <a:lnTo>
                  <a:pt x="33584" y="379871"/>
                </a:lnTo>
                <a:lnTo>
                  <a:pt x="58033" y="414856"/>
                </a:lnTo>
                <a:lnTo>
                  <a:pt x="88063" y="444886"/>
                </a:lnTo>
                <a:lnTo>
                  <a:pt x="123048" y="469335"/>
                </a:lnTo>
                <a:lnTo>
                  <a:pt x="162361" y="487575"/>
                </a:lnTo>
                <a:lnTo>
                  <a:pt x="205374" y="498979"/>
                </a:lnTo>
                <a:lnTo>
                  <a:pt x="251459" y="502920"/>
                </a:lnTo>
                <a:lnTo>
                  <a:pt x="297880" y="498979"/>
                </a:lnTo>
                <a:lnTo>
                  <a:pt x="341070" y="487575"/>
                </a:lnTo>
                <a:lnTo>
                  <a:pt x="380435" y="469335"/>
                </a:lnTo>
                <a:lnTo>
                  <a:pt x="415378" y="444886"/>
                </a:lnTo>
                <a:lnTo>
                  <a:pt x="445304" y="414856"/>
                </a:lnTo>
                <a:lnTo>
                  <a:pt x="469617" y="379871"/>
                </a:lnTo>
                <a:lnTo>
                  <a:pt x="487721" y="340558"/>
                </a:lnTo>
                <a:lnTo>
                  <a:pt x="499021" y="297545"/>
                </a:lnTo>
                <a:lnTo>
                  <a:pt x="502920" y="251460"/>
                </a:lnTo>
                <a:lnTo>
                  <a:pt x="499021" y="205374"/>
                </a:lnTo>
                <a:lnTo>
                  <a:pt x="487721" y="162361"/>
                </a:lnTo>
                <a:lnTo>
                  <a:pt x="469617" y="123048"/>
                </a:lnTo>
                <a:lnTo>
                  <a:pt x="445304" y="88063"/>
                </a:lnTo>
                <a:lnTo>
                  <a:pt x="415378" y="58033"/>
                </a:lnTo>
                <a:lnTo>
                  <a:pt x="380435" y="33584"/>
                </a:lnTo>
                <a:lnTo>
                  <a:pt x="341070" y="15344"/>
                </a:lnTo>
                <a:lnTo>
                  <a:pt x="297880" y="3940"/>
                </a:lnTo>
                <a:lnTo>
                  <a:pt x="25145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470" y="50850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0"/>
                </a:moveTo>
                <a:lnTo>
                  <a:pt x="297880" y="3940"/>
                </a:lnTo>
                <a:lnTo>
                  <a:pt x="341070" y="15344"/>
                </a:lnTo>
                <a:lnTo>
                  <a:pt x="380435" y="33584"/>
                </a:lnTo>
                <a:lnTo>
                  <a:pt x="415378" y="58033"/>
                </a:lnTo>
                <a:lnTo>
                  <a:pt x="445304" y="88063"/>
                </a:lnTo>
                <a:lnTo>
                  <a:pt x="469617" y="123048"/>
                </a:lnTo>
                <a:lnTo>
                  <a:pt x="487721" y="162361"/>
                </a:lnTo>
                <a:lnTo>
                  <a:pt x="499021" y="205374"/>
                </a:lnTo>
                <a:lnTo>
                  <a:pt x="502920" y="251460"/>
                </a:lnTo>
                <a:lnTo>
                  <a:pt x="499021" y="297545"/>
                </a:lnTo>
                <a:lnTo>
                  <a:pt x="487721" y="340558"/>
                </a:lnTo>
                <a:lnTo>
                  <a:pt x="469617" y="379871"/>
                </a:lnTo>
                <a:lnTo>
                  <a:pt x="445304" y="414856"/>
                </a:lnTo>
                <a:lnTo>
                  <a:pt x="415378" y="444886"/>
                </a:lnTo>
                <a:lnTo>
                  <a:pt x="380435" y="469335"/>
                </a:lnTo>
                <a:lnTo>
                  <a:pt x="341070" y="487575"/>
                </a:lnTo>
                <a:lnTo>
                  <a:pt x="297880" y="498979"/>
                </a:lnTo>
                <a:lnTo>
                  <a:pt x="251459" y="502920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0470" y="5085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4659" y="558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13500" y="518667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79969" y="5052059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90" h="502920">
                <a:moveTo>
                  <a:pt x="251459" y="0"/>
                </a:moveTo>
                <a:lnTo>
                  <a:pt x="205374" y="3898"/>
                </a:lnTo>
                <a:lnTo>
                  <a:pt x="162361" y="15198"/>
                </a:lnTo>
                <a:lnTo>
                  <a:pt x="123048" y="33302"/>
                </a:lnTo>
                <a:lnTo>
                  <a:pt x="88063" y="57615"/>
                </a:lnTo>
                <a:lnTo>
                  <a:pt x="58033" y="87541"/>
                </a:lnTo>
                <a:lnTo>
                  <a:pt x="33584" y="122484"/>
                </a:lnTo>
                <a:lnTo>
                  <a:pt x="15344" y="161849"/>
                </a:lnTo>
                <a:lnTo>
                  <a:pt x="3940" y="205039"/>
                </a:lnTo>
                <a:lnTo>
                  <a:pt x="0" y="251459"/>
                </a:lnTo>
                <a:lnTo>
                  <a:pt x="3940" y="297545"/>
                </a:lnTo>
                <a:lnTo>
                  <a:pt x="15344" y="340558"/>
                </a:lnTo>
                <a:lnTo>
                  <a:pt x="33584" y="379871"/>
                </a:lnTo>
                <a:lnTo>
                  <a:pt x="58033" y="414856"/>
                </a:lnTo>
                <a:lnTo>
                  <a:pt x="88063" y="444886"/>
                </a:lnTo>
                <a:lnTo>
                  <a:pt x="123048" y="469335"/>
                </a:lnTo>
                <a:lnTo>
                  <a:pt x="162361" y="487575"/>
                </a:lnTo>
                <a:lnTo>
                  <a:pt x="205374" y="498979"/>
                </a:lnTo>
                <a:lnTo>
                  <a:pt x="251459" y="502919"/>
                </a:lnTo>
                <a:lnTo>
                  <a:pt x="297923" y="498979"/>
                </a:lnTo>
                <a:lnTo>
                  <a:pt x="341231" y="487575"/>
                </a:lnTo>
                <a:lnTo>
                  <a:pt x="380764" y="469335"/>
                </a:lnTo>
                <a:lnTo>
                  <a:pt x="415908" y="444886"/>
                </a:lnTo>
                <a:lnTo>
                  <a:pt x="446045" y="414856"/>
                </a:lnTo>
                <a:lnTo>
                  <a:pt x="470558" y="379871"/>
                </a:lnTo>
                <a:lnTo>
                  <a:pt x="488831" y="340558"/>
                </a:lnTo>
                <a:lnTo>
                  <a:pt x="500247" y="297545"/>
                </a:lnTo>
                <a:lnTo>
                  <a:pt x="504189" y="251459"/>
                </a:lnTo>
                <a:lnTo>
                  <a:pt x="500247" y="205039"/>
                </a:lnTo>
                <a:lnTo>
                  <a:pt x="488831" y="161849"/>
                </a:lnTo>
                <a:lnTo>
                  <a:pt x="470558" y="122484"/>
                </a:lnTo>
                <a:lnTo>
                  <a:pt x="446045" y="87541"/>
                </a:lnTo>
                <a:lnTo>
                  <a:pt x="415908" y="57615"/>
                </a:lnTo>
                <a:lnTo>
                  <a:pt x="380764" y="33302"/>
                </a:lnTo>
                <a:lnTo>
                  <a:pt x="341231" y="15198"/>
                </a:lnTo>
                <a:lnTo>
                  <a:pt x="297923" y="3898"/>
                </a:lnTo>
                <a:lnTo>
                  <a:pt x="25145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79969" y="5052059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90" h="502920">
                <a:moveTo>
                  <a:pt x="251459" y="0"/>
                </a:moveTo>
                <a:lnTo>
                  <a:pt x="297923" y="3898"/>
                </a:lnTo>
                <a:lnTo>
                  <a:pt x="341231" y="15198"/>
                </a:lnTo>
                <a:lnTo>
                  <a:pt x="380764" y="33302"/>
                </a:lnTo>
                <a:lnTo>
                  <a:pt x="415908" y="57615"/>
                </a:lnTo>
                <a:lnTo>
                  <a:pt x="446045" y="87541"/>
                </a:lnTo>
                <a:lnTo>
                  <a:pt x="470558" y="122484"/>
                </a:lnTo>
                <a:lnTo>
                  <a:pt x="488831" y="161849"/>
                </a:lnTo>
                <a:lnTo>
                  <a:pt x="500247" y="205039"/>
                </a:lnTo>
                <a:lnTo>
                  <a:pt x="504189" y="251459"/>
                </a:lnTo>
                <a:lnTo>
                  <a:pt x="500247" y="297545"/>
                </a:lnTo>
                <a:lnTo>
                  <a:pt x="488831" y="340558"/>
                </a:lnTo>
                <a:lnTo>
                  <a:pt x="470558" y="379871"/>
                </a:lnTo>
                <a:lnTo>
                  <a:pt x="446045" y="414856"/>
                </a:lnTo>
                <a:lnTo>
                  <a:pt x="415908" y="444886"/>
                </a:lnTo>
                <a:lnTo>
                  <a:pt x="380764" y="469335"/>
                </a:lnTo>
                <a:lnTo>
                  <a:pt x="341231" y="487575"/>
                </a:lnTo>
                <a:lnTo>
                  <a:pt x="297923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039"/>
                </a:lnTo>
                <a:lnTo>
                  <a:pt x="15344" y="161849"/>
                </a:lnTo>
                <a:lnTo>
                  <a:pt x="33584" y="122484"/>
                </a:lnTo>
                <a:lnTo>
                  <a:pt x="58033" y="87541"/>
                </a:lnTo>
                <a:lnTo>
                  <a:pt x="88063" y="57615"/>
                </a:lnTo>
                <a:lnTo>
                  <a:pt x="123048" y="33302"/>
                </a:lnTo>
                <a:lnTo>
                  <a:pt x="162361" y="15198"/>
                </a:lnTo>
                <a:lnTo>
                  <a:pt x="205374" y="3898"/>
                </a:lnTo>
                <a:lnTo>
                  <a:pt x="2514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9969" y="5052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4159" y="5554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93000" y="51536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87490" y="47967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289559" y="0"/>
                </a:moveTo>
                <a:lnTo>
                  <a:pt x="0" y="2882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4069" y="472440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0"/>
                </a:moveTo>
                <a:lnTo>
                  <a:pt x="360679" y="360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" y="412750"/>
            <a:ext cx="8373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885" algn="l"/>
              </a:tabLst>
            </a:pPr>
            <a:r>
              <a:rPr dirty="0"/>
              <a:t>Mul</a:t>
            </a:r>
            <a:r>
              <a:rPr spc="5" dirty="0"/>
              <a:t>t</a:t>
            </a:r>
            <a:r>
              <a:rPr spc="-5" dirty="0"/>
              <a:t>i-w</a:t>
            </a:r>
            <a:r>
              <a:rPr spc="-10" dirty="0"/>
              <a:t>a</a:t>
            </a:r>
            <a:r>
              <a:rPr dirty="0"/>
              <a:t>y</a:t>
            </a:r>
            <a:r>
              <a:rPr spc="-5" dirty="0"/>
              <a:t> </a:t>
            </a:r>
            <a:r>
              <a:rPr spc="5" dirty="0"/>
              <a:t>M</a:t>
            </a:r>
            <a:r>
              <a:rPr spc="-10" dirty="0"/>
              <a:t>e</a:t>
            </a:r>
            <a:r>
              <a:rPr dirty="0"/>
              <a:t>rge S</a:t>
            </a:r>
            <a:r>
              <a:rPr spc="-5" dirty="0"/>
              <a:t>o</a:t>
            </a:r>
            <a:r>
              <a:rPr spc="-10" dirty="0"/>
              <a:t>r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g	E</a:t>
            </a:r>
            <a:r>
              <a:rPr spc="-40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40" y="994409"/>
            <a:ext cx="8594725" cy="5398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first merge </a:t>
            </a:r>
            <a:r>
              <a:rPr sz="2800" spc="-5" dirty="0">
                <a:latin typeface="Arial"/>
                <a:cs typeface="Arial"/>
              </a:rPr>
              <a:t>pass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6835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b-tape drives 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input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drives</a:t>
            </a:r>
            <a:endParaRPr sz="24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6835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a-tape drives 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output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drives</a:t>
            </a:r>
            <a:endParaRPr sz="2400">
              <a:latin typeface="Arial"/>
              <a:cs typeface="Arial"/>
            </a:endParaRPr>
          </a:p>
          <a:p>
            <a:pPr marL="368300" marR="5461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store </a:t>
            </a:r>
            <a:r>
              <a:rPr sz="2800" spc="-5" dirty="0">
                <a:latin typeface="Arial"/>
                <a:cs typeface="Arial"/>
              </a:rPr>
              <a:t>the data pointed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currently on each input  tape drive as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heap in the </a:t>
            </a:r>
            <a:r>
              <a:rPr sz="2800" dirty="0">
                <a:latin typeface="Arial"/>
                <a:cs typeface="Arial"/>
              </a:rPr>
              <a:t>computer’s </a:t>
            </a:r>
            <a:r>
              <a:rPr sz="2800" spc="-5" dirty="0">
                <a:latin typeface="Arial"/>
                <a:cs typeface="Arial"/>
              </a:rPr>
              <a:t>internal  storage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67665" algn="l"/>
                <a:tab pos="368300" algn="l"/>
                <a:tab pos="6000115" algn="l"/>
                <a:tab pos="6593205" algn="l"/>
              </a:tabLst>
            </a:pP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Initially, the heap </a:t>
            </a:r>
            <a:r>
              <a:rPr sz="2800" spc="-10" dirty="0">
                <a:solidFill>
                  <a:srgbClr val="FF3300"/>
                </a:solidFill>
                <a:latin typeface="Arial"/>
                <a:cs typeface="Arial"/>
              </a:rPr>
              <a:t>would</a:t>
            </a:r>
            <a:r>
              <a:rPr sz="2800" spc="5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contain</a:t>
            </a:r>
            <a:r>
              <a:rPr sz="2800" spc="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11	12	17</a:t>
            </a:r>
            <a:endParaRPr sz="2800">
              <a:latin typeface="Arial"/>
              <a:cs typeface="Arial"/>
            </a:endParaRPr>
          </a:p>
          <a:p>
            <a:pPr marL="368300" marR="8559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We do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deletmin()</a:t>
            </a:r>
            <a:r>
              <a:rPr sz="2400" spc="-7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on the heap and write the  record returned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deletmin()</a:t>
            </a:r>
            <a:r>
              <a:rPr sz="2400" spc="-6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spc="-250" dirty="0">
                <a:latin typeface="Arial"/>
                <a:cs typeface="Arial"/>
              </a:rPr>
              <a:t>T</a:t>
            </a:r>
            <a:r>
              <a:rPr sz="2400" spc="-375" baseline="-24305" dirty="0">
                <a:latin typeface="Arial"/>
                <a:cs typeface="Arial"/>
              </a:rPr>
              <a:t>a1</a:t>
            </a:r>
            <a:endParaRPr sz="2400" baseline="-24305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2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cur-pointer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800" spc="-24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spc="-359" baseline="-22569" dirty="0">
                <a:solidFill>
                  <a:srgbClr val="FF3300"/>
                </a:solidFill>
                <a:latin typeface="Arial"/>
                <a:cs typeface="Arial"/>
              </a:rPr>
              <a:t>b1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advances by one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point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to</a:t>
            </a:r>
            <a:r>
              <a:rPr sz="2800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81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09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We now have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insert 81 inside the</a:t>
            </a:r>
            <a:r>
              <a:rPr sz="2800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heap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840" y="1148079"/>
            <a:ext cx="8304530" cy="57188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67665" algn="l"/>
                <a:tab pos="368300" algn="l"/>
                <a:tab pos="4895215" algn="l"/>
                <a:tab pos="5488305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heap then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becomes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12	17	81</a:t>
            </a:r>
            <a:endParaRPr sz="2800">
              <a:latin typeface="Arial"/>
              <a:cs typeface="Arial"/>
            </a:endParaRPr>
          </a:p>
          <a:p>
            <a:pPr marL="368300" marR="17780" indent="-342900">
              <a:lnSpc>
                <a:spcPct val="109200"/>
              </a:lnSpc>
              <a:spcBef>
                <a:spcPts val="50"/>
              </a:spcBef>
              <a:buChar char="•"/>
              <a:tabLst>
                <a:tab pos="367665" algn="l"/>
                <a:tab pos="368300" algn="l"/>
                <a:tab pos="1947545" algn="l"/>
              </a:tabLst>
            </a:pPr>
            <a:r>
              <a:rPr sz="2800" spc="-10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next	</a:t>
            </a:r>
            <a:r>
              <a:rPr sz="2400" spc="-5" dirty="0">
                <a:latin typeface="Courier New"/>
                <a:cs typeface="Courier New"/>
              </a:rPr>
              <a:t>deletmin()</a:t>
            </a:r>
            <a:r>
              <a:rPr sz="2400" spc="-7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yields 12 which is written on </a:t>
            </a:r>
            <a:r>
              <a:rPr sz="4200" spc="-7" baseline="13888" dirty="0">
                <a:latin typeface="Arial"/>
                <a:cs typeface="Arial"/>
              </a:rPr>
              <a:t> </a:t>
            </a:r>
            <a:r>
              <a:rPr sz="4200" spc="-382" baseline="13888" dirty="0">
                <a:latin typeface="Arial"/>
                <a:cs typeface="Arial"/>
              </a:rPr>
              <a:t>T</a:t>
            </a:r>
            <a:r>
              <a:rPr sz="1600" spc="-254" dirty="0">
                <a:latin typeface="Arial"/>
                <a:cs typeface="Arial"/>
              </a:rPr>
              <a:t>a1</a:t>
            </a:r>
            <a:endParaRPr sz="1600">
              <a:latin typeface="Arial"/>
              <a:cs typeface="Arial"/>
            </a:endParaRPr>
          </a:p>
          <a:p>
            <a:pPr marL="368300" marR="147320" indent="-342900">
              <a:lnSpc>
                <a:spcPct val="100000"/>
              </a:lnSpc>
              <a:spcBef>
                <a:spcPts val="160"/>
              </a:spcBef>
              <a:buChar char="•"/>
              <a:tabLst>
                <a:tab pos="367665" algn="l"/>
                <a:tab pos="368300" algn="l"/>
              </a:tabLst>
            </a:pPr>
            <a:r>
              <a:rPr sz="4200" spc="-7" baseline="1984" dirty="0">
                <a:solidFill>
                  <a:srgbClr val="FF3300"/>
                </a:solidFill>
                <a:latin typeface="Arial"/>
                <a:cs typeface="Arial"/>
              </a:rPr>
              <a:t>We continue </a:t>
            </a:r>
            <a:r>
              <a:rPr sz="4200" baseline="1984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4200" spc="-7" baseline="1984" dirty="0">
                <a:solidFill>
                  <a:srgbClr val="FF3300"/>
                </a:solidFill>
                <a:latin typeface="Arial"/>
                <a:cs typeface="Arial"/>
              </a:rPr>
              <a:t>write on </a:t>
            </a:r>
            <a:r>
              <a:rPr sz="4200" spc="-352" baseline="1984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spc="-352" baseline="-20833" dirty="0">
                <a:solidFill>
                  <a:srgbClr val="FF3300"/>
                </a:solidFill>
                <a:latin typeface="Arial"/>
                <a:cs typeface="Arial"/>
              </a:rPr>
              <a:t>a1 </a:t>
            </a:r>
            <a:r>
              <a:rPr sz="4200" spc="-7" baseline="1984" dirty="0">
                <a:solidFill>
                  <a:srgbClr val="FF3300"/>
                </a:solidFill>
                <a:latin typeface="Arial"/>
                <a:cs typeface="Arial"/>
              </a:rPr>
              <a:t>until </a:t>
            </a:r>
            <a:r>
              <a:rPr sz="4200" spc="-15" baseline="1984" dirty="0">
                <a:solidFill>
                  <a:srgbClr val="FF3300"/>
                </a:solidFill>
                <a:latin typeface="Arial"/>
                <a:cs typeface="Arial"/>
              </a:rPr>
              <a:t>we </a:t>
            </a:r>
            <a:r>
              <a:rPr sz="4200" spc="-7" baseline="1984" dirty="0">
                <a:solidFill>
                  <a:srgbClr val="FF3300"/>
                </a:solidFill>
                <a:latin typeface="Arial"/>
                <a:cs typeface="Arial"/>
              </a:rPr>
              <a:t>have written </a:t>
            </a:r>
            <a:r>
              <a:rPr sz="4200" baseline="1984" dirty="0">
                <a:solidFill>
                  <a:srgbClr val="FF3300"/>
                </a:solidFill>
                <a:latin typeface="Arial"/>
                <a:cs typeface="Arial"/>
              </a:rPr>
              <a:t>9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 records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and then </a:t>
            </a:r>
            <a:r>
              <a:rPr sz="2800" spc="-15" dirty="0">
                <a:solidFill>
                  <a:srgbClr val="FF330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switch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800" spc="-229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spc="-345" baseline="-24305" dirty="0">
                <a:solidFill>
                  <a:srgbClr val="FF3300"/>
                </a:solidFill>
                <a:latin typeface="Arial"/>
                <a:cs typeface="Arial"/>
              </a:rPr>
              <a:t>a2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for</a:t>
            </a:r>
            <a:r>
              <a:rPr sz="2800" spc="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  <a:p>
            <a:pPr marL="368300" marR="252095" indent="-342900">
              <a:lnSpc>
                <a:spcPts val="3020"/>
              </a:lnSpc>
              <a:spcBef>
                <a:spcPts val="121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this phase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have combined three </a:t>
            </a:r>
            <a:r>
              <a:rPr sz="2800" spc="-5" dirty="0">
                <a:latin typeface="Arial"/>
                <a:cs typeface="Arial"/>
              </a:rPr>
              <a:t>3-element  data </a:t>
            </a:r>
            <a:r>
              <a:rPr sz="2800" dirty="0">
                <a:latin typeface="Arial"/>
                <a:cs typeface="Arial"/>
              </a:rPr>
              <a:t>sets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input b-tape drives </a:t>
            </a:r>
            <a:r>
              <a:rPr sz="2800" dirty="0">
                <a:latin typeface="Arial"/>
                <a:cs typeface="Arial"/>
              </a:rPr>
              <a:t>into </a:t>
            </a:r>
            <a:r>
              <a:rPr sz="2800" spc="-5" dirty="0">
                <a:latin typeface="Arial"/>
                <a:cs typeface="Arial"/>
              </a:rPr>
              <a:t>9-  element data </a:t>
            </a:r>
            <a:r>
              <a:rPr sz="2800" dirty="0">
                <a:latin typeface="Arial"/>
                <a:cs typeface="Arial"/>
              </a:rPr>
              <a:t>sets </a:t>
            </a:r>
            <a:r>
              <a:rPr sz="2800" spc="-5" dirty="0">
                <a:latin typeface="Arial"/>
                <a:cs typeface="Arial"/>
              </a:rPr>
              <a:t>on the output a-tape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drive</a:t>
            </a:r>
            <a:endParaRPr sz="2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65"/>
              </a:spcBef>
              <a:tabLst>
                <a:tab pos="1654175" algn="l"/>
                <a:tab pos="2247265" algn="l"/>
                <a:tab pos="2839720" algn="l"/>
                <a:tab pos="3432810" algn="l"/>
                <a:tab pos="4025900" algn="l"/>
                <a:tab pos="4618990" algn="l"/>
                <a:tab pos="5212080" algn="l"/>
                <a:tab pos="5805170" algn="l"/>
              </a:tabLst>
            </a:pPr>
            <a:r>
              <a:rPr sz="2800" spc="-254" dirty="0">
                <a:latin typeface="Arial"/>
                <a:cs typeface="Arial"/>
              </a:rPr>
              <a:t>T</a:t>
            </a:r>
            <a:r>
              <a:rPr sz="2400" spc="-382" baseline="-24305" dirty="0">
                <a:latin typeface="Arial"/>
                <a:cs typeface="Arial"/>
              </a:rPr>
              <a:t>a1</a:t>
            </a:r>
            <a:r>
              <a:rPr sz="2400" spc="-292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11	12	17	28	35	81	94	96	99</a:t>
            </a:r>
            <a:endParaRPr sz="2800">
              <a:latin typeface="Arial"/>
              <a:cs typeface="Arial"/>
            </a:endParaRPr>
          </a:p>
          <a:p>
            <a:pPr marL="482600" marR="5060315">
              <a:lnSpc>
                <a:spcPct val="123200"/>
              </a:lnSpc>
              <a:tabLst>
                <a:tab pos="1654175" algn="l"/>
                <a:tab pos="2247265" algn="l"/>
                <a:tab pos="2839720" algn="l"/>
              </a:tabLst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400" spc="-562" baseline="-24305" dirty="0">
                <a:latin typeface="Arial"/>
                <a:cs typeface="Arial"/>
              </a:rPr>
              <a:t>a</a:t>
            </a:r>
            <a:r>
              <a:rPr sz="2400" spc="-555" baseline="-24305" dirty="0">
                <a:latin typeface="Arial"/>
                <a:cs typeface="Arial"/>
              </a:rPr>
              <a:t>2</a:t>
            </a:r>
            <a:r>
              <a:rPr sz="2400" spc="-292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5	</a:t>
            </a:r>
            <a:r>
              <a:rPr sz="2800" spc="-5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1	</a:t>
            </a:r>
            <a:r>
              <a:rPr sz="2800" spc="-5" dirty="0">
                <a:latin typeface="Arial"/>
                <a:cs typeface="Arial"/>
              </a:rPr>
              <a:t>5</a:t>
            </a:r>
            <a:r>
              <a:rPr sz="2800" dirty="0">
                <a:latin typeface="Arial"/>
                <a:cs typeface="Arial"/>
              </a:rPr>
              <a:t>8	</a:t>
            </a:r>
            <a:r>
              <a:rPr sz="2800" spc="-5" dirty="0">
                <a:latin typeface="Arial"/>
                <a:cs typeface="Arial"/>
              </a:rPr>
              <a:t>75  </a:t>
            </a:r>
            <a:r>
              <a:rPr sz="2800" spc="-254" dirty="0">
                <a:latin typeface="Arial"/>
                <a:cs typeface="Arial"/>
              </a:rPr>
              <a:t>T</a:t>
            </a:r>
            <a:r>
              <a:rPr sz="2400" spc="-382" baseline="-24305" dirty="0">
                <a:latin typeface="Arial"/>
                <a:cs typeface="Arial"/>
              </a:rPr>
              <a:t>a3</a:t>
            </a:r>
            <a:r>
              <a:rPr sz="2400" spc="-300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819"/>
              </a:spcBef>
              <a:tabLst>
                <a:tab pos="1698625" algn="l"/>
              </a:tabLst>
            </a:pPr>
            <a:r>
              <a:rPr sz="3200" spc="-29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775" spc="-434" baseline="-24024" dirty="0">
                <a:solidFill>
                  <a:srgbClr val="FF3300"/>
                </a:solidFill>
                <a:latin typeface="Arial"/>
                <a:cs typeface="Arial"/>
              </a:rPr>
              <a:t>b1</a:t>
            </a:r>
            <a:r>
              <a:rPr sz="2775" spc="-322" baseline="-2402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,</a:t>
            </a: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200" spc="-29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775" spc="-434" baseline="-24024" dirty="0">
                <a:solidFill>
                  <a:srgbClr val="FF3300"/>
                </a:solidFill>
                <a:latin typeface="Arial"/>
                <a:cs typeface="Arial"/>
              </a:rPr>
              <a:t>b2	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, </a:t>
            </a:r>
            <a:r>
              <a:rPr sz="3200" spc="-28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775" spc="-427" baseline="-24024" dirty="0">
                <a:solidFill>
                  <a:srgbClr val="FF3300"/>
                </a:solidFill>
                <a:latin typeface="Arial"/>
                <a:cs typeface="Arial"/>
              </a:rPr>
              <a:t>b3 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: can </a:t>
            </a: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be</a:t>
            </a:r>
            <a:r>
              <a:rPr sz="3200" spc="-19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overwritten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150" y="339090"/>
            <a:ext cx="8371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Multi-way Merge Sorting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434340"/>
            <a:ext cx="83731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0" algn="l"/>
              </a:tabLst>
            </a:pPr>
            <a:r>
              <a:rPr dirty="0"/>
              <a:t>Mul</a:t>
            </a:r>
            <a:r>
              <a:rPr spc="5" dirty="0"/>
              <a:t>t</a:t>
            </a:r>
            <a:r>
              <a:rPr spc="-5" dirty="0"/>
              <a:t>i-</a:t>
            </a:r>
            <a:r>
              <a:rPr spc="-10" dirty="0"/>
              <a:t>w</a:t>
            </a:r>
            <a:r>
              <a:rPr spc="-5" dirty="0"/>
              <a:t>a</a:t>
            </a:r>
            <a:r>
              <a:rPr dirty="0"/>
              <a:t>y</a:t>
            </a:r>
            <a:r>
              <a:rPr spc="-5" dirty="0"/>
              <a:t> </a:t>
            </a:r>
            <a:r>
              <a:rPr spc="5" dirty="0"/>
              <a:t>M</a:t>
            </a:r>
            <a:r>
              <a:rPr spc="-10" dirty="0"/>
              <a:t>e</a:t>
            </a:r>
            <a:r>
              <a:rPr dirty="0"/>
              <a:t>rge S</a:t>
            </a:r>
            <a:r>
              <a:rPr spc="-5" dirty="0"/>
              <a:t>o</a:t>
            </a:r>
            <a:r>
              <a:rPr spc="-10" dirty="0"/>
              <a:t>r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g	E</a:t>
            </a:r>
            <a:r>
              <a:rPr spc="-40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5354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26428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37071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44602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5205729"/>
            <a:ext cx="132715" cy="8763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00" y="1551940"/>
            <a:ext cx="7947659" cy="452120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25400" marR="104139">
              <a:lnSpc>
                <a:spcPct val="96200"/>
              </a:lnSpc>
              <a:spcBef>
                <a:spcPts val="209"/>
              </a:spcBef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second </a:t>
            </a:r>
            <a:r>
              <a:rPr sz="2400" dirty="0">
                <a:latin typeface="Arial"/>
                <a:cs typeface="Arial"/>
              </a:rPr>
              <a:t>merge </a:t>
            </a:r>
            <a:r>
              <a:rPr sz="2400" spc="-5" dirty="0">
                <a:latin typeface="Arial"/>
                <a:cs typeface="Arial"/>
              </a:rPr>
              <a:t>pass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will combine the contents of  </a:t>
            </a:r>
            <a:r>
              <a:rPr sz="2400" spc="-170" dirty="0">
                <a:latin typeface="Arial"/>
                <a:cs typeface="Arial"/>
              </a:rPr>
              <a:t>T</a:t>
            </a:r>
            <a:r>
              <a:rPr sz="2100" spc="-254" baseline="-23809" dirty="0">
                <a:latin typeface="Arial"/>
                <a:cs typeface="Arial"/>
              </a:rPr>
              <a:t>a1</a:t>
            </a:r>
            <a:r>
              <a:rPr sz="2400" spc="-170" dirty="0">
                <a:latin typeface="Arial"/>
                <a:cs typeface="Arial"/>
              </a:rPr>
              <a:t>, </a:t>
            </a:r>
            <a:r>
              <a:rPr sz="2400" spc="-220" dirty="0">
                <a:latin typeface="Arial"/>
                <a:cs typeface="Arial"/>
              </a:rPr>
              <a:t>T</a:t>
            </a:r>
            <a:r>
              <a:rPr sz="2100" spc="-330" baseline="-23809" dirty="0">
                <a:latin typeface="Arial"/>
                <a:cs typeface="Arial"/>
              </a:rPr>
              <a:t>a2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220" dirty="0">
                <a:latin typeface="Arial"/>
                <a:cs typeface="Arial"/>
              </a:rPr>
              <a:t>T</a:t>
            </a:r>
            <a:r>
              <a:rPr sz="2100" spc="-330" baseline="-23809" dirty="0">
                <a:latin typeface="Arial"/>
                <a:cs typeface="Arial"/>
              </a:rPr>
              <a:t>a3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write the </a:t>
            </a:r>
            <a:r>
              <a:rPr sz="2400" dirty="0">
                <a:latin typeface="Arial"/>
                <a:cs typeface="Arial"/>
              </a:rPr>
              <a:t>merged </a:t>
            </a:r>
            <a:r>
              <a:rPr sz="2400" spc="-5" dirty="0">
                <a:latin typeface="Arial"/>
                <a:cs typeface="Arial"/>
              </a:rPr>
              <a:t>data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b-tape  drives</a:t>
            </a:r>
            <a:endParaRPr sz="2400">
              <a:latin typeface="Arial"/>
              <a:cs typeface="Arial"/>
            </a:endParaRPr>
          </a:p>
          <a:p>
            <a:pPr marL="25400" marR="24130" algn="just">
              <a:lnSpc>
                <a:spcPts val="2590"/>
              </a:lnSpc>
              <a:spcBef>
                <a:spcPts val="635"/>
              </a:spcBef>
            </a:pPr>
            <a:r>
              <a:rPr sz="2400" spc="-5" dirty="0">
                <a:latin typeface="Arial"/>
                <a:cs typeface="Arial"/>
              </a:rPr>
              <a:t>Here,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combining three 9-element data </a:t>
            </a:r>
            <a:r>
              <a:rPr sz="2400" dirty="0">
                <a:latin typeface="Arial"/>
                <a:cs typeface="Arial"/>
              </a:rPr>
              <a:t>sets from  the </a:t>
            </a:r>
            <a:r>
              <a:rPr sz="2400" spc="-1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a-tape drives into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27-element data set on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output b-tape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drives</a:t>
            </a:r>
            <a:endParaRPr sz="2400">
              <a:latin typeface="Arial"/>
              <a:cs typeface="Arial"/>
            </a:endParaRPr>
          </a:p>
          <a:p>
            <a:pPr marL="25400" marR="17780" algn="just">
              <a:lnSpc>
                <a:spcPts val="259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We stop </a:t>
            </a:r>
            <a:r>
              <a:rPr sz="2400" spc="-5" dirty="0">
                <a:latin typeface="Arial"/>
                <a:cs typeface="Arial"/>
              </a:rPr>
              <a:t>when, after </a:t>
            </a:r>
            <a:r>
              <a:rPr sz="2400" dirty="0">
                <a:latin typeface="Arial"/>
                <a:cs typeface="Arial"/>
              </a:rPr>
              <a:t>a merge </a:t>
            </a:r>
            <a:r>
              <a:rPr sz="2400" spc="-5" dirty="0">
                <a:latin typeface="Arial"/>
                <a:cs typeface="Arial"/>
              </a:rPr>
              <a:t>pass, (k-1)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output tape  drives are </a:t>
            </a:r>
            <a:r>
              <a:rPr sz="2400" dirty="0">
                <a:latin typeface="Arial"/>
                <a:cs typeface="Arial"/>
              </a:rPr>
              <a:t>empty</a:t>
            </a:r>
            <a:endParaRPr sz="2400">
              <a:latin typeface="Arial"/>
              <a:cs typeface="Arial"/>
            </a:endParaRPr>
          </a:p>
          <a:p>
            <a:pPr marL="25400" marR="537210">
              <a:lnSpc>
                <a:spcPct val="102400"/>
              </a:lnSpc>
              <a:spcBef>
                <a:spcPts val="165"/>
              </a:spcBef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After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second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merge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pass </a:t>
            </a:r>
            <a:r>
              <a:rPr sz="2400" spc="-204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100" spc="-307" baseline="-23809" dirty="0">
                <a:solidFill>
                  <a:srgbClr val="FF3300"/>
                </a:solidFill>
                <a:latin typeface="Arial"/>
                <a:cs typeface="Arial"/>
              </a:rPr>
              <a:t>b1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contains all the 13  elements of the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input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data set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and </a:t>
            </a:r>
            <a:r>
              <a:rPr sz="2400" spc="-204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100" spc="-307" baseline="-23809" dirty="0">
                <a:solidFill>
                  <a:srgbClr val="FF3300"/>
                </a:solidFill>
                <a:latin typeface="Arial"/>
                <a:cs typeface="Arial"/>
              </a:rPr>
              <a:t>b2</a:t>
            </a:r>
            <a:r>
              <a:rPr sz="2100" spc="-37" baseline="-2380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and </a:t>
            </a:r>
            <a:r>
              <a:rPr sz="2400" spc="-22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100" spc="-330" baseline="-23809" dirty="0">
                <a:solidFill>
                  <a:srgbClr val="FF3300"/>
                </a:solidFill>
                <a:latin typeface="Arial"/>
                <a:cs typeface="Arial"/>
              </a:rPr>
              <a:t>b3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are</a:t>
            </a:r>
            <a:r>
              <a:rPr sz="2400" spc="9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empty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stopping </a:t>
            </a:r>
            <a:r>
              <a:rPr sz="2400" spc="-5" dirty="0">
                <a:latin typeface="Arial"/>
                <a:cs typeface="Arial"/>
              </a:rPr>
              <a:t>condition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reached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No. of passes in k-way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merge =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ceil(log</a:t>
            </a:r>
            <a:r>
              <a:rPr sz="2400" spc="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spc="-450" baseline="-23809" dirty="0">
                <a:solidFill>
                  <a:srgbClr val="FF33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ceil(N/M))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029" y="346709"/>
            <a:ext cx="1407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</a:t>
            </a:r>
            <a:r>
              <a:rPr sz="2800" spc="-20" dirty="0"/>
              <a:t>x</a:t>
            </a:r>
            <a:r>
              <a:rPr sz="2800" spc="-5" dirty="0"/>
              <a:t>a</a:t>
            </a:r>
            <a:r>
              <a:rPr sz="2800" spc="10" dirty="0"/>
              <a:t>m</a:t>
            </a:r>
            <a:r>
              <a:rPr sz="2800" spc="-5" dirty="0"/>
              <a:t>pl</a:t>
            </a:r>
            <a:r>
              <a:rPr sz="2800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60923" y="422909"/>
            <a:ext cx="8489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99"/>
                </a:solidFill>
                <a:latin typeface="Arial"/>
                <a:cs typeface="Arial"/>
              </a:rPr>
              <a:t>5-</a:t>
            </a:r>
            <a:r>
              <a:rPr sz="2200" b="1" spc="10" dirty="0">
                <a:solidFill>
                  <a:srgbClr val="009999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737869"/>
            <a:ext cx="7038340" cy="10033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880"/>
              </a:spcBef>
            </a:pPr>
            <a:r>
              <a:rPr sz="2100" b="1" spc="-5" dirty="0">
                <a:latin typeface="Arial"/>
                <a:cs typeface="Arial"/>
              </a:rPr>
              <a:t>50 110 95</a:t>
            </a:r>
            <a:r>
              <a:rPr sz="2100" b="1" spc="-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100" b="1" spc="-5" dirty="0">
                <a:latin typeface="Arial"/>
                <a:cs typeface="Arial"/>
              </a:rPr>
              <a:t>10 100 36</a:t>
            </a:r>
            <a:r>
              <a:rPr sz="2100" b="1" spc="-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100" b="1" spc="-5" dirty="0">
                <a:latin typeface="Arial"/>
                <a:cs typeface="Arial"/>
              </a:rPr>
              <a:t>153 40 120</a:t>
            </a:r>
            <a:r>
              <a:rPr sz="2100" b="1" spc="-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100" b="1" spc="-5" dirty="0">
                <a:latin typeface="Arial"/>
                <a:cs typeface="Arial"/>
              </a:rPr>
              <a:t>60 70 130</a:t>
            </a:r>
            <a:r>
              <a:rPr sz="2100" b="1" spc="-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100" b="1" spc="-5" dirty="0">
                <a:latin typeface="Arial"/>
                <a:cs typeface="Arial"/>
              </a:rPr>
              <a:t>22 140</a:t>
            </a:r>
            <a:r>
              <a:rPr sz="2100" b="1" spc="-5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80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800" spc="-5" dirty="0">
                <a:latin typeface="Arial"/>
                <a:cs typeface="Arial"/>
              </a:rPr>
              <a:t>pass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718309"/>
            <a:ext cx="636905" cy="26022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70"/>
              </a:spcBef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a1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a2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a3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a4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a5  </a:t>
            </a:r>
            <a:r>
              <a:rPr sz="2800" spc="-1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b1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5490" y="4344064"/>
          <a:ext cx="2260600" cy="168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265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Tb2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615950" algn="l"/>
                        </a:tabLst>
                      </a:pPr>
                      <a:r>
                        <a:rPr sz="2000" spc="-220" dirty="0">
                          <a:latin typeface="Arial Black"/>
                          <a:cs typeface="Arial Black"/>
                        </a:rPr>
                        <a:t>10	</a:t>
                      </a:r>
                      <a:r>
                        <a:rPr sz="2000" spc="-225" dirty="0">
                          <a:latin typeface="Arial Black"/>
                          <a:cs typeface="Arial Black"/>
                        </a:rPr>
                        <a:t>36</a:t>
                      </a:r>
                      <a:r>
                        <a:rPr sz="2000" spc="-16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25" dirty="0">
                          <a:latin typeface="Arial Black"/>
                          <a:cs typeface="Arial Black"/>
                        </a:rPr>
                        <a:t>100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894">
                <a:tc>
                  <a:txBody>
                    <a:bodyPr/>
                    <a:lstStyle/>
                    <a:p>
                      <a:pPr marL="31750">
                        <a:lnSpc>
                          <a:spcPts val="3220"/>
                        </a:lnSpc>
                      </a:pPr>
                      <a:r>
                        <a:rPr sz="2800" spc="-10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Tb3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225" dirty="0">
                          <a:latin typeface="Arial Black"/>
                          <a:cs typeface="Arial Black"/>
                        </a:rPr>
                        <a:t>40 </a:t>
                      </a:r>
                      <a:r>
                        <a:rPr sz="2000" spc="-220" dirty="0">
                          <a:latin typeface="Arial Black"/>
                          <a:cs typeface="Arial Black"/>
                        </a:rPr>
                        <a:t>120</a:t>
                      </a:r>
                      <a:r>
                        <a:rPr sz="2000" spc="-8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25" dirty="0">
                          <a:latin typeface="Arial Black"/>
                          <a:cs typeface="Arial Black"/>
                        </a:rPr>
                        <a:t>153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888">
                <a:tc>
                  <a:txBody>
                    <a:bodyPr/>
                    <a:lstStyle/>
                    <a:p>
                      <a:pPr marL="31750">
                        <a:lnSpc>
                          <a:spcPts val="3225"/>
                        </a:lnSpc>
                      </a:pPr>
                      <a:r>
                        <a:rPr sz="2800" spc="-10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Tb4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795"/>
                        </a:spcBef>
                        <a:tabLst>
                          <a:tab pos="580390" algn="l"/>
                        </a:tabLst>
                      </a:pPr>
                      <a:r>
                        <a:rPr sz="2000" spc="-220" dirty="0">
                          <a:latin typeface="Arial Black"/>
                          <a:cs typeface="Arial Black"/>
                        </a:rPr>
                        <a:t>60	70</a:t>
                      </a:r>
                      <a:r>
                        <a:rPr sz="2000" spc="-16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25" dirty="0">
                          <a:latin typeface="Arial Black"/>
                          <a:cs typeface="Arial Black"/>
                        </a:rPr>
                        <a:t>130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272">
                <a:tc>
                  <a:txBody>
                    <a:bodyPr/>
                    <a:lstStyle/>
                    <a:p>
                      <a:pPr marL="31750">
                        <a:lnSpc>
                          <a:spcPts val="3115"/>
                        </a:lnSpc>
                      </a:pPr>
                      <a:r>
                        <a:rPr sz="2800" spc="-10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Tb5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670"/>
                        </a:spcBef>
                        <a:tabLst>
                          <a:tab pos="580390" algn="l"/>
                        </a:tabLst>
                      </a:pPr>
                      <a:r>
                        <a:rPr sz="2000" spc="-220" dirty="0">
                          <a:latin typeface="Arial Black"/>
                          <a:cs typeface="Arial Black"/>
                        </a:rPr>
                        <a:t>22	80</a:t>
                      </a:r>
                      <a:r>
                        <a:rPr sz="2000" spc="-16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25" dirty="0">
                          <a:latin typeface="Arial Black"/>
                          <a:cs typeface="Arial Black"/>
                        </a:rPr>
                        <a:t>140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90370" y="3933190"/>
            <a:ext cx="1226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000" spc="-220" dirty="0">
                <a:latin typeface="Arial Black"/>
                <a:cs typeface="Arial Black"/>
              </a:rPr>
              <a:t>50	95</a:t>
            </a:r>
            <a:r>
              <a:rPr sz="2000" spc="-19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110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470" y="40055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60"/>
                </a:lnTo>
                <a:lnTo>
                  <a:pt x="3940" y="297545"/>
                </a:lnTo>
                <a:lnTo>
                  <a:pt x="15344" y="340558"/>
                </a:lnTo>
                <a:lnTo>
                  <a:pt x="33584" y="379871"/>
                </a:lnTo>
                <a:lnTo>
                  <a:pt x="58033" y="414856"/>
                </a:lnTo>
                <a:lnTo>
                  <a:pt x="88063" y="444886"/>
                </a:lnTo>
                <a:lnTo>
                  <a:pt x="123048" y="469335"/>
                </a:lnTo>
                <a:lnTo>
                  <a:pt x="162361" y="487575"/>
                </a:lnTo>
                <a:lnTo>
                  <a:pt x="205374" y="498979"/>
                </a:lnTo>
                <a:lnTo>
                  <a:pt x="251459" y="502920"/>
                </a:lnTo>
                <a:lnTo>
                  <a:pt x="297880" y="498979"/>
                </a:lnTo>
                <a:lnTo>
                  <a:pt x="341070" y="487575"/>
                </a:lnTo>
                <a:lnTo>
                  <a:pt x="380435" y="469335"/>
                </a:lnTo>
                <a:lnTo>
                  <a:pt x="415378" y="444886"/>
                </a:lnTo>
                <a:lnTo>
                  <a:pt x="445304" y="414856"/>
                </a:lnTo>
                <a:lnTo>
                  <a:pt x="469617" y="379871"/>
                </a:lnTo>
                <a:lnTo>
                  <a:pt x="487721" y="340558"/>
                </a:lnTo>
                <a:lnTo>
                  <a:pt x="499021" y="297545"/>
                </a:lnTo>
                <a:lnTo>
                  <a:pt x="502920" y="251460"/>
                </a:lnTo>
                <a:lnTo>
                  <a:pt x="499021" y="205374"/>
                </a:lnTo>
                <a:lnTo>
                  <a:pt x="487721" y="162361"/>
                </a:lnTo>
                <a:lnTo>
                  <a:pt x="469617" y="123048"/>
                </a:lnTo>
                <a:lnTo>
                  <a:pt x="445304" y="88063"/>
                </a:lnTo>
                <a:lnTo>
                  <a:pt x="415378" y="58033"/>
                </a:lnTo>
                <a:lnTo>
                  <a:pt x="380435" y="33584"/>
                </a:lnTo>
                <a:lnTo>
                  <a:pt x="341070" y="15344"/>
                </a:lnTo>
                <a:lnTo>
                  <a:pt x="297880" y="3940"/>
                </a:lnTo>
                <a:lnTo>
                  <a:pt x="25145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0470" y="40055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0"/>
                </a:moveTo>
                <a:lnTo>
                  <a:pt x="297880" y="3940"/>
                </a:lnTo>
                <a:lnTo>
                  <a:pt x="341070" y="15344"/>
                </a:lnTo>
                <a:lnTo>
                  <a:pt x="380435" y="33584"/>
                </a:lnTo>
                <a:lnTo>
                  <a:pt x="415378" y="58033"/>
                </a:lnTo>
                <a:lnTo>
                  <a:pt x="445304" y="88063"/>
                </a:lnTo>
                <a:lnTo>
                  <a:pt x="469617" y="123048"/>
                </a:lnTo>
                <a:lnTo>
                  <a:pt x="487721" y="162361"/>
                </a:lnTo>
                <a:lnTo>
                  <a:pt x="499021" y="205374"/>
                </a:lnTo>
                <a:lnTo>
                  <a:pt x="502920" y="251460"/>
                </a:lnTo>
                <a:lnTo>
                  <a:pt x="499021" y="297545"/>
                </a:lnTo>
                <a:lnTo>
                  <a:pt x="487721" y="340558"/>
                </a:lnTo>
                <a:lnTo>
                  <a:pt x="469617" y="379871"/>
                </a:lnTo>
                <a:lnTo>
                  <a:pt x="445304" y="414856"/>
                </a:lnTo>
                <a:lnTo>
                  <a:pt x="415378" y="444886"/>
                </a:lnTo>
                <a:lnTo>
                  <a:pt x="380435" y="469335"/>
                </a:lnTo>
                <a:lnTo>
                  <a:pt x="341070" y="487575"/>
                </a:lnTo>
                <a:lnTo>
                  <a:pt x="297880" y="498979"/>
                </a:lnTo>
                <a:lnTo>
                  <a:pt x="251459" y="502920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0470" y="400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4659" y="4508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13500" y="410717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8670" y="4796790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251459" y="0"/>
                </a:moveTo>
                <a:lnTo>
                  <a:pt x="205374" y="3942"/>
                </a:lnTo>
                <a:lnTo>
                  <a:pt x="162361" y="15358"/>
                </a:lnTo>
                <a:lnTo>
                  <a:pt x="123048" y="33631"/>
                </a:lnTo>
                <a:lnTo>
                  <a:pt x="88063" y="58144"/>
                </a:lnTo>
                <a:lnTo>
                  <a:pt x="58033" y="88281"/>
                </a:lnTo>
                <a:lnTo>
                  <a:pt x="33584" y="123425"/>
                </a:lnTo>
                <a:lnTo>
                  <a:pt x="15344" y="162958"/>
                </a:lnTo>
                <a:lnTo>
                  <a:pt x="3940" y="206266"/>
                </a:lnTo>
                <a:lnTo>
                  <a:pt x="0" y="252730"/>
                </a:lnTo>
                <a:lnTo>
                  <a:pt x="3940" y="298815"/>
                </a:lnTo>
                <a:lnTo>
                  <a:pt x="15344" y="341828"/>
                </a:lnTo>
                <a:lnTo>
                  <a:pt x="33584" y="381141"/>
                </a:lnTo>
                <a:lnTo>
                  <a:pt x="58033" y="416126"/>
                </a:lnTo>
                <a:lnTo>
                  <a:pt x="88063" y="446156"/>
                </a:lnTo>
                <a:lnTo>
                  <a:pt x="123048" y="470605"/>
                </a:lnTo>
                <a:lnTo>
                  <a:pt x="162361" y="488845"/>
                </a:lnTo>
                <a:lnTo>
                  <a:pt x="205374" y="500249"/>
                </a:lnTo>
                <a:lnTo>
                  <a:pt x="251459" y="504190"/>
                </a:lnTo>
                <a:lnTo>
                  <a:pt x="297923" y="500249"/>
                </a:lnTo>
                <a:lnTo>
                  <a:pt x="341231" y="488845"/>
                </a:lnTo>
                <a:lnTo>
                  <a:pt x="380764" y="470605"/>
                </a:lnTo>
                <a:lnTo>
                  <a:pt x="415908" y="446156"/>
                </a:lnTo>
                <a:lnTo>
                  <a:pt x="446045" y="416126"/>
                </a:lnTo>
                <a:lnTo>
                  <a:pt x="470558" y="381141"/>
                </a:lnTo>
                <a:lnTo>
                  <a:pt x="488831" y="341828"/>
                </a:lnTo>
                <a:lnTo>
                  <a:pt x="500247" y="298815"/>
                </a:lnTo>
                <a:lnTo>
                  <a:pt x="504189" y="252730"/>
                </a:lnTo>
                <a:lnTo>
                  <a:pt x="500247" y="206266"/>
                </a:lnTo>
                <a:lnTo>
                  <a:pt x="488831" y="162958"/>
                </a:lnTo>
                <a:lnTo>
                  <a:pt x="470558" y="123425"/>
                </a:lnTo>
                <a:lnTo>
                  <a:pt x="446045" y="88281"/>
                </a:lnTo>
                <a:lnTo>
                  <a:pt x="415908" y="58144"/>
                </a:lnTo>
                <a:lnTo>
                  <a:pt x="380764" y="33631"/>
                </a:lnTo>
                <a:lnTo>
                  <a:pt x="341231" y="15358"/>
                </a:lnTo>
                <a:lnTo>
                  <a:pt x="297923" y="3942"/>
                </a:lnTo>
                <a:lnTo>
                  <a:pt x="25145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8670" y="4796790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251459" y="0"/>
                </a:moveTo>
                <a:lnTo>
                  <a:pt x="297923" y="3942"/>
                </a:lnTo>
                <a:lnTo>
                  <a:pt x="341231" y="15358"/>
                </a:lnTo>
                <a:lnTo>
                  <a:pt x="380764" y="33631"/>
                </a:lnTo>
                <a:lnTo>
                  <a:pt x="415908" y="58144"/>
                </a:lnTo>
                <a:lnTo>
                  <a:pt x="446045" y="88281"/>
                </a:lnTo>
                <a:lnTo>
                  <a:pt x="470558" y="123425"/>
                </a:lnTo>
                <a:lnTo>
                  <a:pt x="488831" y="162958"/>
                </a:lnTo>
                <a:lnTo>
                  <a:pt x="500247" y="206266"/>
                </a:lnTo>
                <a:lnTo>
                  <a:pt x="504189" y="252730"/>
                </a:lnTo>
                <a:lnTo>
                  <a:pt x="500247" y="298815"/>
                </a:lnTo>
                <a:lnTo>
                  <a:pt x="488831" y="341828"/>
                </a:lnTo>
                <a:lnTo>
                  <a:pt x="470558" y="381141"/>
                </a:lnTo>
                <a:lnTo>
                  <a:pt x="446045" y="416126"/>
                </a:lnTo>
                <a:lnTo>
                  <a:pt x="415908" y="446156"/>
                </a:lnTo>
                <a:lnTo>
                  <a:pt x="380764" y="470605"/>
                </a:lnTo>
                <a:lnTo>
                  <a:pt x="341231" y="488845"/>
                </a:lnTo>
                <a:lnTo>
                  <a:pt x="297923" y="500249"/>
                </a:lnTo>
                <a:lnTo>
                  <a:pt x="251459" y="504190"/>
                </a:lnTo>
                <a:lnTo>
                  <a:pt x="205374" y="500249"/>
                </a:lnTo>
                <a:lnTo>
                  <a:pt x="162361" y="488845"/>
                </a:lnTo>
                <a:lnTo>
                  <a:pt x="123048" y="470605"/>
                </a:lnTo>
                <a:lnTo>
                  <a:pt x="88063" y="446156"/>
                </a:lnTo>
                <a:lnTo>
                  <a:pt x="58033" y="416126"/>
                </a:lnTo>
                <a:lnTo>
                  <a:pt x="33584" y="381141"/>
                </a:lnTo>
                <a:lnTo>
                  <a:pt x="15344" y="341828"/>
                </a:lnTo>
                <a:lnTo>
                  <a:pt x="3940" y="298815"/>
                </a:lnTo>
                <a:lnTo>
                  <a:pt x="0" y="252730"/>
                </a:lnTo>
                <a:lnTo>
                  <a:pt x="3940" y="206266"/>
                </a:lnTo>
                <a:lnTo>
                  <a:pt x="15344" y="162958"/>
                </a:lnTo>
                <a:lnTo>
                  <a:pt x="33584" y="123425"/>
                </a:lnTo>
                <a:lnTo>
                  <a:pt x="58033" y="88281"/>
                </a:lnTo>
                <a:lnTo>
                  <a:pt x="88063" y="58144"/>
                </a:lnTo>
                <a:lnTo>
                  <a:pt x="123048" y="33631"/>
                </a:lnTo>
                <a:lnTo>
                  <a:pt x="162361" y="15358"/>
                </a:lnTo>
                <a:lnTo>
                  <a:pt x="205374" y="3942"/>
                </a:lnTo>
                <a:lnTo>
                  <a:pt x="2514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8670" y="4796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2859" y="530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1700" y="48996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48169" y="4763770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59"/>
                </a:lnTo>
                <a:lnTo>
                  <a:pt x="3940" y="297545"/>
                </a:lnTo>
                <a:lnTo>
                  <a:pt x="15344" y="340558"/>
                </a:lnTo>
                <a:lnTo>
                  <a:pt x="33584" y="379871"/>
                </a:lnTo>
                <a:lnTo>
                  <a:pt x="58033" y="414856"/>
                </a:lnTo>
                <a:lnTo>
                  <a:pt x="88063" y="444886"/>
                </a:lnTo>
                <a:lnTo>
                  <a:pt x="123048" y="469335"/>
                </a:lnTo>
                <a:lnTo>
                  <a:pt x="162361" y="487575"/>
                </a:lnTo>
                <a:lnTo>
                  <a:pt x="205374" y="498979"/>
                </a:lnTo>
                <a:lnTo>
                  <a:pt x="251459" y="502919"/>
                </a:lnTo>
                <a:lnTo>
                  <a:pt x="297880" y="498979"/>
                </a:lnTo>
                <a:lnTo>
                  <a:pt x="341070" y="487575"/>
                </a:lnTo>
                <a:lnTo>
                  <a:pt x="380435" y="469335"/>
                </a:lnTo>
                <a:lnTo>
                  <a:pt x="415378" y="444886"/>
                </a:lnTo>
                <a:lnTo>
                  <a:pt x="445304" y="414856"/>
                </a:lnTo>
                <a:lnTo>
                  <a:pt x="469617" y="379871"/>
                </a:lnTo>
                <a:lnTo>
                  <a:pt x="487721" y="340558"/>
                </a:lnTo>
                <a:lnTo>
                  <a:pt x="499021" y="297545"/>
                </a:lnTo>
                <a:lnTo>
                  <a:pt x="502920" y="251459"/>
                </a:lnTo>
                <a:lnTo>
                  <a:pt x="499021" y="205374"/>
                </a:lnTo>
                <a:lnTo>
                  <a:pt x="487721" y="162361"/>
                </a:lnTo>
                <a:lnTo>
                  <a:pt x="469617" y="123048"/>
                </a:lnTo>
                <a:lnTo>
                  <a:pt x="445304" y="88063"/>
                </a:lnTo>
                <a:lnTo>
                  <a:pt x="415378" y="58033"/>
                </a:lnTo>
                <a:lnTo>
                  <a:pt x="380435" y="33584"/>
                </a:lnTo>
                <a:lnTo>
                  <a:pt x="341070" y="15344"/>
                </a:lnTo>
                <a:lnTo>
                  <a:pt x="297880" y="3940"/>
                </a:lnTo>
                <a:lnTo>
                  <a:pt x="25145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8169" y="4763770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0"/>
                </a:moveTo>
                <a:lnTo>
                  <a:pt x="297880" y="3940"/>
                </a:lnTo>
                <a:lnTo>
                  <a:pt x="341070" y="15344"/>
                </a:lnTo>
                <a:lnTo>
                  <a:pt x="380435" y="33584"/>
                </a:lnTo>
                <a:lnTo>
                  <a:pt x="415378" y="58033"/>
                </a:lnTo>
                <a:lnTo>
                  <a:pt x="445304" y="88063"/>
                </a:lnTo>
                <a:lnTo>
                  <a:pt x="469617" y="123048"/>
                </a:lnTo>
                <a:lnTo>
                  <a:pt x="487721" y="162361"/>
                </a:lnTo>
                <a:lnTo>
                  <a:pt x="499021" y="205374"/>
                </a:lnTo>
                <a:lnTo>
                  <a:pt x="502920" y="251459"/>
                </a:lnTo>
                <a:lnTo>
                  <a:pt x="499021" y="297545"/>
                </a:lnTo>
                <a:lnTo>
                  <a:pt x="487721" y="340558"/>
                </a:lnTo>
                <a:lnTo>
                  <a:pt x="469617" y="379871"/>
                </a:lnTo>
                <a:lnTo>
                  <a:pt x="445304" y="414856"/>
                </a:lnTo>
                <a:lnTo>
                  <a:pt x="415378" y="444886"/>
                </a:lnTo>
                <a:lnTo>
                  <a:pt x="380435" y="469335"/>
                </a:lnTo>
                <a:lnTo>
                  <a:pt x="341070" y="487575"/>
                </a:lnTo>
                <a:lnTo>
                  <a:pt x="297880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169" y="4763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59" y="5266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8653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56959" y="450977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288289" y="0"/>
                </a:moveTo>
                <a:lnTo>
                  <a:pt x="0" y="28701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2269" y="4437379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0" y="0"/>
                </a:moveTo>
                <a:lnTo>
                  <a:pt x="360679" y="3594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4479" y="558927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89">
                <a:moveTo>
                  <a:pt x="251460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59"/>
                </a:lnTo>
                <a:lnTo>
                  <a:pt x="3940" y="297923"/>
                </a:lnTo>
                <a:lnTo>
                  <a:pt x="15344" y="341231"/>
                </a:lnTo>
                <a:lnTo>
                  <a:pt x="33584" y="380764"/>
                </a:lnTo>
                <a:lnTo>
                  <a:pt x="58033" y="415908"/>
                </a:lnTo>
                <a:lnTo>
                  <a:pt x="88063" y="446045"/>
                </a:lnTo>
                <a:lnTo>
                  <a:pt x="123048" y="470558"/>
                </a:lnTo>
                <a:lnTo>
                  <a:pt x="162361" y="488831"/>
                </a:lnTo>
                <a:lnTo>
                  <a:pt x="205374" y="500247"/>
                </a:lnTo>
                <a:lnTo>
                  <a:pt x="251460" y="504189"/>
                </a:lnTo>
                <a:lnTo>
                  <a:pt x="297545" y="500247"/>
                </a:lnTo>
                <a:lnTo>
                  <a:pt x="340558" y="488831"/>
                </a:lnTo>
                <a:lnTo>
                  <a:pt x="379871" y="470558"/>
                </a:lnTo>
                <a:lnTo>
                  <a:pt x="414856" y="446045"/>
                </a:lnTo>
                <a:lnTo>
                  <a:pt x="444886" y="415908"/>
                </a:lnTo>
                <a:lnTo>
                  <a:pt x="469335" y="380764"/>
                </a:lnTo>
                <a:lnTo>
                  <a:pt x="487575" y="341231"/>
                </a:lnTo>
                <a:lnTo>
                  <a:pt x="498979" y="297923"/>
                </a:lnTo>
                <a:lnTo>
                  <a:pt x="502920" y="251459"/>
                </a:lnTo>
                <a:lnTo>
                  <a:pt x="498979" y="205374"/>
                </a:lnTo>
                <a:lnTo>
                  <a:pt x="487575" y="162361"/>
                </a:lnTo>
                <a:lnTo>
                  <a:pt x="469335" y="123048"/>
                </a:lnTo>
                <a:lnTo>
                  <a:pt x="444886" y="88063"/>
                </a:lnTo>
                <a:lnTo>
                  <a:pt x="414856" y="58033"/>
                </a:lnTo>
                <a:lnTo>
                  <a:pt x="379871" y="33584"/>
                </a:lnTo>
                <a:lnTo>
                  <a:pt x="340558" y="15344"/>
                </a:lnTo>
                <a:lnTo>
                  <a:pt x="297545" y="3940"/>
                </a:lnTo>
                <a:lnTo>
                  <a:pt x="25146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4479" y="558927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89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59"/>
                </a:lnTo>
                <a:lnTo>
                  <a:pt x="498979" y="297923"/>
                </a:lnTo>
                <a:lnTo>
                  <a:pt x="487575" y="341231"/>
                </a:lnTo>
                <a:lnTo>
                  <a:pt x="469335" y="380764"/>
                </a:lnTo>
                <a:lnTo>
                  <a:pt x="444886" y="415908"/>
                </a:lnTo>
                <a:lnTo>
                  <a:pt x="414856" y="446045"/>
                </a:lnTo>
                <a:lnTo>
                  <a:pt x="379871" y="470558"/>
                </a:lnTo>
                <a:lnTo>
                  <a:pt x="340558" y="488831"/>
                </a:lnTo>
                <a:lnTo>
                  <a:pt x="297545" y="500247"/>
                </a:lnTo>
                <a:lnTo>
                  <a:pt x="251460" y="504189"/>
                </a:lnTo>
                <a:lnTo>
                  <a:pt x="205374" y="500247"/>
                </a:lnTo>
                <a:lnTo>
                  <a:pt x="162361" y="488831"/>
                </a:lnTo>
                <a:lnTo>
                  <a:pt x="123048" y="470558"/>
                </a:lnTo>
                <a:lnTo>
                  <a:pt x="88063" y="446045"/>
                </a:lnTo>
                <a:lnTo>
                  <a:pt x="58033" y="415908"/>
                </a:lnTo>
                <a:lnTo>
                  <a:pt x="33584" y="380764"/>
                </a:lnTo>
                <a:lnTo>
                  <a:pt x="15344" y="341231"/>
                </a:lnTo>
                <a:lnTo>
                  <a:pt x="3940" y="297923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6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4479" y="5589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67400" y="6093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76240" y="56908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43979" y="5556250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60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59"/>
                </a:lnTo>
                <a:lnTo>
                  <a:pt x="3940" y="297545"/>
                </a:lnTo>
                <a:lnTo>
                  <a:pt x="15344" y="340558"/>
                </a:lnTo>
                <a:lnTo>
                  <a:pt x="33584" y="379871"/>
                </a:lnTo>
                <a:lnTo>
                  <a:pt x="58033" y="414856"/>
                </a:lnTo>
                <a:lnTo>
                  <a:pt x="88063" y="444886"/>
                </a:lnTo>
                <a:lnTo>
                  <a:pt x="123048" y="469335"/>
                </a:lnTo>
                <a:lnTo>
                  <a:pt x="162361" y="487575"/>
                </a:lnTo>
                <a:lnTo>
                  <a:pt x="205374" y="498979"/>
                </a:lnTo>
                <a:lnTo>
                  <a:pt x="251460" y="502920"/>
                </a:lnTo>
                <a:lnTo>
                  <a:pt x="297545" y="498979"/>
                </a:lnTo>
                <a:lnTo>
                  <a:pt x="340558" y="487575"/>
                </a:lnTo>
                <a:lnTo>
                  <a:pt x="379871" y="469335"/>
                </a:lnTo>
                <a:lnTo>
                  <a:pt x="414856" y="444886"/>
                </a:lnTo>
                <a:lnTo>
                  <a:pt x="444886" y="414856"/>
                </a:lnTo>
                <a:lnTo>
                  <a:pt x="469335" y="379871"/>
                </a:lnTo>
                <a:lnTo>
                  <a:pt x="487575" y="340558"/>
                </a:lnTo>
                <a:lnTo>
                  <a:pt x="498979" y="297545"/>
                </a:lnTo>
                <a:lnTo>
                  <a:pt x="502920" y="251459"/>
                </a:lnTo>
                <a:lnTo>
                  <a:pt x="498979" y="205374"/>
                </a:lnTo>
                <a:lnTo>
                  <a:pt x="487575" y="162361"/>
                </a:lnTo>
                <a:lnTo>
                  <a:pt x="469335" y="123048"/>
                </a:lnTo>
                <a:lnTo>
                  <a:pt x="444886" y="88063"/>
                </a:lnTo>
                <a:lnTo>
                  <a:pt x="414856" y="58033"/>
                </a:lnTo>
                <a:lnTo>
                  <a:pt x="379871" y="33584"/>
                </a:lnTo>
                <a:lnTo>
                  <a:pt x="340558" y="15344"/>
                </a:lnTo>
                <a:lnTo>
                  <a:pt x="297545" y="3940"/>
                </a:lnTo>
                <a:lnTo>
                  <a:pt x="25146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3979" y="5556250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59"/>
                </a:lnTo>
                <a:lnTo>
                  <a:pt x="498979" y="297545"/>
                </a:lnTo>
                <a:lnTo>
                  <a:pt x="487575" y="340558"/>
                </a:lnTo>
                <a:lnTo>
                  <a:pt x="469335" y="379871"/>
                </a:lnTo>
                <a:lnTo>
                  <a:pt x="444886" y="414856"/>
                </a:lnTo>
                <a:lnTo>
                  <a:pt x="414856" y="444886"/>
                </a:lnTo>
                <a:lnTo>
                  <a:pt x="379871" y="469335"/>
                </a:lnTo>
                <a:lnTo>
                  <a:pt x="340558" y="487575"/>
                </a:lnTo>
                <a:lnTo>
                  <a:pt x="297545" y="498979"/>
                </a:lnTo>
                <a:lnTo>
                  <a:pt x="251460" y="502920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6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3979" y="5556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46900" y="6060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555740" y="565785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51500" y="5229859"/>
            <a:ext cx="288290" cy="359410"/>
          </a:xfrm>
          <a:custGeom>
            <a:avLst/>
            <a:gdLst/>
            <a:ahLst/>
            <a:cxnLst/>
            <a:rect l="l" t="t" r="r" b="b"/>
            <a:pathLst>
              <a:path w="288289" h="359410">
                <a:moveTo>
                  <a:pt x="288289" y="0"/>
                </a:moveTo>
                <a:lnTo>
                  <a:pt x="0" y="35940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0470" y="5300979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0"/>
                </a:moveTo>
                <a:lnTo>
                  <a:pt x="287020" y="2882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36420" y="1807209"/>
            <a:ext cx="6089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50 </a:t>
            </a:r>
            <a:r>
              <a:rPr sz="2000" dirty="0">
                <a:latin typeface="Arial"/>
                <a:cs typeface="Arial"/>
              </a:rPr>
              <a:t>110 95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000" dirty="0">
                <a:latin typeface="Arial"/>
                <a:cs typeface="Arial"/>
              </a:rPr>
              <a:t>10 100 36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000" dirty="0">
                <a:latin typeface="Arial"/>
                <a:cs typeface="Arial"/>
              </a:rPr>
              <a:t>153 </a:t>
            </a:r>
            <a:r>
              <a:rPr sz="2000" spc="-5" dirty="0">
                <a:latin typeface="Arial"/>
                <a:cs typeface="Arial"/>
              </a:rPr>
              <a:t>40 </a:t>
            </a:r>
            <a:r>
              <a:rPr sz="2000" dirty="0">
                <a:latin typeface="Arial"/>
                <a:cs typeface="Arial"/>
              </a:rPr>
              <a:t>120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000" dirty="0">
                <a:latin typeface="Arial"/>
                <a:cs typeface="Arial"/>
              </a:rPr>
              <a:t>60 70 130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000" dirty="0">
                <a:latin typeface="Arial"/>
                <a:cs typeface="Arial"/>
              </a:rPr>
              <a:t>22 140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81787" y="712470"/>
            <a:ext cx="5397500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8519">
              <a:lnSpc>
                <a:spcPts val="332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pass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0"/>
              </a:lnSpc>
            </a:pPr>
            <a:r>
              <a:rPr sz="2000" spc="-220" dirty="0">
                <a:latin typeface="Arial Black"/>
                <a:cs typeface="Arial Black"/>
              </a:rPr>
              <a:t>36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40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720" dirty="0">
                <a:latin typeface="Arial Black"/>
                <a:cs typeface="Arial Black"/>
              </a:rPr>
              <a:t>5</a:t>
            </a:r>
            <a:r>
              <a:rPr sz="4200" spc="-1080" baseline="-1984" dirty="0">
                <a:latin typeface="Arial"/>
                <a:cs typeface="Arial"/>
              </a:rPr>
              <a:t>T</a:t>
            </a:r>
            <a:r>
              <a:rPr sz="2000" spc="-720" dirty="0">
                <a:latin typeface="Arial Black"/>
                <a:cs typeface="Arial Black"/>
              </a:rPr>
              <a:t>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580" dirty="0">
                <a:latin typeface="Arial Black"/>
                <a:cs typeface="Arial Black"/>
              </a:rPr>
              <a:t>6</a:t>
            </a:r>
            <a:r>
              <a:rPr sz="4200" spc="-869" baseline="-1984" dirty="0">
                <a:latin typeface="Arial"/>
                <a:cs typeface="Arial"/>
              </a:rPr>
              <a:t>a</a:t>
            </a:r>
            <a:r>
              <a:rPr sz="2000" spc="-580" dirty="0">
                <a:latin typeface="Arial Black"/>
                <a:cs typeface="Arial Black"/>
              </a:rPr>
              <a:t>0</a:t>
            </a:r>
            <a:r>
              <a:rPr sz="4200" spc="-869" baseline="-1984" dirty="0">
                <a:latin typeface="Arial"/>
                <a:cs typeface="Arial"/>
              </a:rPr>
              <a:t>1</a:t>
            </a:r>
            <a:r>
              <a:rPr sz="2000" spc="-580" dirty="0">
                <a:latin typeface="Arial Black"/>
                <a:cs typeface="Arial Black"/>
              </a:rPr>
              <a:t>70</a:t>
            </a:r>
            <a:r>
              <a:rPr sz="2000" spc="-55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80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95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100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110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120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130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140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  <a:p>
            <a:pPr marL="858519" marR="3919220" algn="just">
              <a:lnSpc>
                <a:spcPct val="100699"/>
              </a:lnSpc>
              <a:spcBef>
                <a:spcPts val="105"/>
              </a:spcBef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a2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a3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a4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a5  </a:t>
            </a:r>
            <a:r>
              <a:rPr sz="2800" spc="-1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b1  </a:t>
            </a:r>
            <a:r>
              <a:rPr sz="2800" spc="-1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b2  </a:t>
            </a:r>
            <a:r>
              <a:rPr sz="2800" spc="-1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b3  </a:t>
            </a:r>
            <a:r>
              <a:rPr sz="2800" spc="-1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b4  </a:t>
            </a:r>
            <a:r>
              <a:rPr sz="2800" spc="-1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b5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529" y="261620"/>
            <a:ext cx="4620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Poly-Phase</a:t>
            </a:r>
            <a:r>
              <a:rPr spc="-75" dirty="0"/>
              <a:t> </a:t>
            </a:r>
            <a:r>
              <a:rPr spc="-5" dirty="0"/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" y="1263650"/>
            <a:ext cx="8124190" cy="43586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459"/>
              </a:spcBef>
              <a:buChar char="•"/>
              <a:tabLst>
                <a:tab pos="366395" algn="l"/>
                <a:tab pos="367030" algn="l"/>
              </a:tabLst>
            </a:pPr>
            <a:r>
              <a:rPr sz="2800" spc="-5" dirty="0">
                <a:latin typeface="Arial"/>
                <a:cs typeface="Arial"/>
              </a:rPr>
              <a:t>K-way </a:t>
            </a:r>
            <a:r>
              <a:rPr sz="2800" dirty="0">
                <a:latin typeface="Arial"/>
                <a:cs typeface="Arial"/>
              </a:rPr>
              <a:t>merge </a:t>
            </a:r>
            <a:r>
              <a:rPr sz="2800" spc="-5" dirty="0">
                <a:latin typeface="Arial"/>
                <a:cs typeface="Arial"/>
              </a:rPr>
              <a:t>requires </a:t>
            </a:r>
            <a:r>
              <a:rPr sz="2800" dirty="0">
                <a:latin typeface="Arial"/>
                <a:cs typeface="Arial"/>
              </a:rPr>
              <a:t>2*k </a:t>
            </a:r>
            <a:r>
              <a:rPr sz="2800" spc="-5" dirty="0">
                <a:latin typeface="Arial"/>
                <a:cs typeface="Arial"/>
              </a:rPr>
              <a:t>tape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drives</a:t>
            </a:r>
            <a:endParaRPr sz="2800">
              <a:latin typeface="Arial"/>
              <a:cs typeface="Arial"/>
            </a:endParaRPr>
          </a:p>
          <a:p>
            <a:pPr marL="366395" marR="236220" indent="-341630">
              <a:lnSpc>
                <a:spcPts val="3020"/>
              </a:lnSpc>
              <a:spcBef>
                <a:spcPts val="740"/>
              </a:spcBef>
              <a:buChar char="•"/>
              <a:tabLst>
                <a:tab pos="366395" algn="l"/>
                <a:tab pos="367030" algn="l"/>
              </a:tabLst>
            </a:pP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reduce the number of tape drives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if </a:t>
            </a:r>
            <a:r>
              <a:rPr sz="2800" spc="-15" dirty="0">
                <a:solidFill>
                  <a:srgbClr val="FF3300"/>
                </a:solidFill>
                <a:latin typeface="Arial"/>
                <a:cs typeface="Arial"/>
              </a:rPr>
              <a:t>we 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unevenly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split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the input data set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(runs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#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FF3300"/>
                </a:solidFill>
                <a:latin typeface="Arial"/>
                <a:cs typeface="Arial"/>
              </a:rPr>
              <a:t>M) 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each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merge</a:t>
            </a:r>
            <a:r>
              <a:rPr sz="28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pass</a:t>
            </a:r>
            <a:endParaRPr sz="2800">
              <a:latin typeface="Arial"/>
              <a:cs typeface="Arial"/>
            </a:endParaRPr>
          </a:p>
          <a:p>
            <a:pPr marL="366395" marR="53340" indent="-341630">
              <a:lnSpc>
                <a:spcPts val="3020"/>
              </a:lnSpc>
              <a:spcBef>
                <a:spcPts val="700"/>
              </a:spcBef>
              <a:buChar char="•"/>
              <a:tabLst>
                <a:tab pos="366395" algn="l"/>
                <a:tab pos="36703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there is an available </a:t>
            </a:r>
            <a:r>
              <a:rPr sz="2800" dirty="0">
                <a:latin typeface="Arial"/>
                <a:cs typeface="Arial"/>
              </a:rPr>
              <a:t>tape drive, </a:t>
            </a:r>
            <a:r>
              <a:rPr sz="2800" spc="-5" dirty="0">
                <a:latin typeface="Arial"/>
                <a:cs typeface="Arial"/>
              </a:rPr>
              <a:t>stop the </a:t>
            </a:r>
            <a:r>
              <a:rPr sz="2800" dirty="0">
                <a:latin typeface="Arial"/>
                <a:cs typeface="Arial"/>
              </a:rPr>
              <a:t>merge  pass, </a:t>
            </a:r>
            <a:r>
              <a:rPr sz="2800" spc="-5" dirty="0">
                <a:latin typeface="Arial"/>
                <a:cs typeface="Arial"/>
              </a:rPr>
              <a:t>and begin new </a:t>
            </a:r>
            <a:r>
              <a:rPr sz="2800" dirty="0">
                <a:latin typeface="Arial"/>
                <a:cs typeface="Arial"/>
              </a:rPr>
              <a:t>merge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pass</a:t>
            </a:r>
            <a:endParaRPr sz="2800">
              <a:latin typeface="Arial"/>
              <a:cs typeface="Arial"/>
            </a:endParaRPr>
          </a:p>
          <a:p>
            <a:pPr marL="366395" marR="17780" indent="-341630">
              <a:lnSpc>
                <a:spcPct val="89300"/>
              </a:lnSpc>
              <a:spcBef>
                <a:spcPts val="680"/>
              </a:spcBef>
              <a:buChar char="•"/>
              <a:tabLst>
                <a:tab pos="366395" algn="l"/>
                <a:tab pos="367030" algn="l"/>
                <a:tab pos="2387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2-way </a:t>
            </a:r>
            <a:r>
              <a:rPr sz="2800" dirty="0">
                <a:latin typeface="Arial"/>
                <a:cs typeface="Arial"/>
              </a:rPr>
              <a:t>merge </a:t>
            </a:r>
            <a:r>
              <a:rPr sz="2800" spc="-5" dirty="0">
                <a:latin typeface="Arial"/>
                <a:cs typeface="Arial"/>
              </a:rPr>
              <a:t>the ratio of splitting </a:t>
            </a:r>
            <a:r>
              <a:rPr sz="2800" dirty="0">
                <a:latin typeface="Arial"/>
                <a:cs typeface="Arial"/>
              </a:rPr>
              <a:t>input </a:t>
            </a:r>
            <a:r>
              <a:rPr sz="2800" spc="-5" dirty="0">
                <a:latin typeface="Arial"/>
                <a:cs typeface="Arial"/>
              </a:rPr>
              <a:t>data  (runs) is guided by the Fibonacci number </a:t>
            </a:r>
            <a:r>
              <a:rPr sz="2800" dirty="0">
                <a:latin typeface="Arial"/>
                <a:cs typeface="Arial"/>
              </a:rPr>
              <a:t>series:  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400" spc="-345" baseline="-24305" dirty="0">
                <a:latin typeface="Arial"/>
                <a:cs typeface="Arial"/>
              </a:rPr>
              <a:t>i+1   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75" dirty="0">
                <a:latin typeface="Arial"/>
                <a:cs typeface="Arial"/>
              </a:rPr>
              <a:t>a</a:t>
            </a:r>
            <a:r>
              <a:rPr sz="2400" spc="-112" baseline="-24305" dirty="0">
                <a:latin typeface="Arial"/>
                <a:cs typeface="Arial"/>
              </a:rPr>
              <a:t>i</a:t>
            </a:r>
            <a:r>
              <a:rPr sz="2400" spc="375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spc="-155" dirty="0">
                <a:latin typeface="Arial"/>
                <a:cs typeface="Arial"/>
              </a:rPr>
              <a:t>a</a:t>
            </a:r>
            <a:r>
              <a:rPr sz="2400" spc="-232" baseline="-24305" dirty="0">
                <a:latin typeface="Arial"/>
                <a:cs typeface="Arial"/>
              </a:rPr>
              <a:t>i-1</a:t>
            </a:r>
            <a:r>
              <a:rPr sz="2800" spc="-155" dirty="0">
                <a:latin typeface="Arial"/>
                <a:cs typeface="Arial"/>
              </a:rPr>
              <a:t>,	</a:t>
            </a:r>
            <a:r>
              <a:rPr sz="2800" spc="-190" dirty="0">
                <a:latin typeface="Arial"/>
                <a:cs typeface="Arial"/>
              </a:rPr>
              <a:t>a</a:t>
            </a:r>
            <a:r>
              <a:rPr sz="2400" spc="-284" baseline="-24305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185" dirty="0">
                <a:latin typeface="Arial"/>
                <a:cs typeface="Arial"/>
              </a:rPr>
              <a:t>a</a:t>
            </a:r>
            <a:r>
              <a:rPr sz="2400" spc="-277" baseline="-2430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366395">
              <a:lnSpc>
                <a:spcPct val="100000"/>
              </a:lnSpc>
              <a:spcBef>
                <a:spcPts val="820"/>
              </a:spcBef>
              <a:tabLst>
                <a:tab pos="763270" algn="l"/>
                <a:tab pos="1157605" algn="l"/>
                <a:tab pos="1553845" algn="l"/>
                <a:tab pos="1950085" algn="l"/>
                <a:tab pos="2345055" algn="l"/>
                <a:tab pos="2740660" algn="l"/>
                <a:tab pos="3333750" algn="l"/>
                <a:tab pos="3927475" algn="l"/>
              </a:tabLst>
            </a:pPr>
            <a:r>
              <a:rPr sz="2800" dirty="0">
                <a:latin typeface="Arial"/>
                <a:cs typeface="Arial"/>
              </a:rPr>
              <a:t>1	1	2	3	5	8	</a:t>
            </a:r>
            <a:r>
              <a:rPr sz="2800" spc="-5" dirty="0">
                <a:latin typeface="Arial"/>
                <a:cs typeface="Arial"/>
              </a:rPr>
              <a:t>13	21	</a:t>
            </a:r>
            <a:r>
              <a:rPr sz="2800" dirty="0">
                <a:latin typeface="Arial"/>
                <a:cs typeface="Arial"/>
              </a:rPr>
              <a:t>34…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329" y="497840"/>
            <a:ext cx="4620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Poly-Phase</a:t>
            </a:r>
            <a:r>
              <a:rPr spc="-75" dirty="0"/>
              <a:t> </a:t>
            </a:r>
            <a:r>
              <a:rPr spc="-5" dirty="0"/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319"/>
            <a:ext cx="7908290" cy="33083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13 runs split as </a:t>
            </a:r>
            <a:r>
              <a:rPr sz="2400" dirty="0">
                <a:latin typeface="Arial"/>
                <a:cs typeface="Arial"/>
              </a:rPr>
              <a:t>8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34 runs split as 21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L="355600" marR="16573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non-fibonacci numbers add </a:t>
            </a:r>
            <a:r>
              <a:rPr sz="2800" spc="5" dirty="0">
                <a:latin typeface="Arial"/>
                <a:cs typeface="Arial"/>
              </a:rPr>
              <a:t>dummy </a:t>
            </a:r>
            <a:r>
              <a:rPr sz="2800" dirty="0">
                <a:latin typeface="Arial"/>
                <a:cs typeface="Arial"/>
              </a:rPr>
              <a:t>runs to  reach </a:t>
            </a:r>
            <a:r>
              <a:rPr sz="2800" spc="-5" dirty="0">
                <a:latin typeface="Arial"/>
                <a:cs typeface="Arial"/>
              </a:rPr>
              <a:t>the nearest Fibonacci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3300"/>
                </a:solidFill>
                <a:latin typeface="Arial"/>
                <a:cs typeface="Arial"/>
              </a:rPr>
              <a:t>K-way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poly-phase merge uses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(k+1)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tape drives  instead of 2*k tape drives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5350" y="346709"/>
            <a:ext cx="1949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Example</a:t>
            </a:r>
            <a:r>
              <a:rPr sz="3200" spc="-45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5630" y="708751"/>
            <a:ext cx="7626984" cy="1775460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2500" b="1" dirty="0">
                <a:latin typeface="Arial"/>
                <a:cs typeface="Arial"/>
              </a:rPr>
              <a:t>50 110 </a:t>
            </a:r>
            <a:r>
              <a:rPr sz="2500" b="1" spc="-5" dirty="0">
                <a:latin typeface="Arial"/>
                <a:cs typeface="Arial"/>
              </a:rPr>
              <a:t>95</a:t>
            </a:r>
            <a:r>
              <a:rPr sz="2500" b="1" spc="-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500" b="1" spc="-5" dirty="0">
                <a:latin typeface="Arial"/>
                <a:cs typeface="Arial"/>
              </a:rPr>
              <a:t>10 100 </a:t>
            </a:r>
            <a:r>
              <a:rPr sz="2500" b="1" dirty="0">
                <a:latin typeface="Arial"/>
                <a:cs typeface="Arial"/>
              </a:rPr>
              <a:t>36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500" b="1" dirty="0">
                <a:latin typeface="Arial"/>
                <a:cs typeface="Arial"/>
              </a:rPr>
              <a:t>153 </a:t>
            </a:r>
            <a:r>
              <a:rPr sz="2500" b="1" spc="-5" dirty="0">
                <a:latin typeface="Arial"/>
                <a:cs typeface="Arial"/>
              </a:rPr>
              <a:t>40 </a:t>
            </a:r>
            <a:r>
              <a:rPr sz="2500" b="1" dirty="0">
                <a:latin typeface="Arial"/>
                <a:cs typeface="Arial"/>
              </a:rPr>
              <a:t>120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500" b="1" dirty="0">
                <a:latin typeface="Arial"/>
                <a:cs typeface="Arial"/>
              </a:rPr>
              <a:t>60 </a:t>
            </a:r>
            <a:r>
              <a:rPr sz="2500" b="1" spc="-5" dirty="0">
                <a:latin typeface="Arial"/>
                <a:cs typeface="Arial"/>
              </a:rPr>
              <a:t>70 130</a:t>
            </a:r>
            <a:r>
              <a:rPr sz="2500" b="1" spc="-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500" b="1" spc="-5" dirty="0">
                <a:latin typeface="Arial"/>
                <a:cs typeface="Arial"/>
              </a:rPr>
              <a:t>22 </a:t>
            </a:r>
            <a:r>
              <a:rPr sz="2500" b="1" dirty="0">
                <a:latin typeface="Arial"/>
                <a:cs typeface="Arial"/>
              </a:rPr>
              <a:t>140</a:t>
            </a:r>
            <a:r>
              <a:rPr sz="2500" b="1" spc="-4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80</a:t>
            </a:r>
            <a:endParaRPr sz="2500">
              <a:latin typeface="Arial"/>
              <a:cs typeface="Arial"/>
            </a:endParaRPr>
          </a:p>
          <a:p>
            <a:pPr marL="180340" marR="6390005">
              <a:lnSpc>
                <a:spcPct val="120500"/>
              </a:lnSpc>
              <a:spcBef>
                <a:spcPts val="1090"/>
              </a:spcBef>
            </a:pPr>
            <a:r>
              <a:rPr sz="2800" dirty="0">
                <a:latin typeface="Arial"/>
                <a:cs typeface="Arial"/>
              </a:rPr>
              <a:t>pass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  </a:t>
            </a:r>
            <a:r>
              <a:rPr sz="2800" spc="-10" dirty="0">
                <a:latin typeface="Arial"/>
                <a:cs typeface="Arial"/>
              </a:rPr>
              <a:t>Ta1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459990"/>
            <a:ext cx="63690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a2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1479" y="2635250"/>
            <a:ext cx="4153535" cy="8483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009265" algn="l"/>
              </a:tabLst>
            </a:pPr>
            <a:r>
              <a:rPr sz="3000" spc="-330" baseline="5555" dirty="0">
                <a:latin typeface="Arial Black"/>
                <a:cs typeface="Arial Black"/>
              </a:rPr>
              <a:t>50 </a:t>
            </a:r>
            <a:r>
              <a:rPr sz="3000" spc="-337" baseline="5555" dirty="0">
                <a:latin typeface="Arial Black"/>
                <a:cs typeface="Arial Black"/>
              </a:rPr>
              <a:t>95 110 </a:t>
            </a:r>
            <a:r>
              <a:rPr sz="3000" spc="-60" baseline="5555" dirty="0">
                <a:solidFill>
                  <a:srgbClr val="009999"/>
                </a:solidFill>
                <a:latin typeface="Arial Black"/>
                <a:cs typeface="Arial Black"/>
              </a:rPr>
              <a:t>| </a:t>
            </a:r>
            <a:r>
              <a:rPr sz="2000" spc="-220" dirty="0">
                <a:latin typeface="Arial Black"/>
                <a:cs typeface="Arial Black"/>
              </a:rPr>
              <a:t>40 </a:t>
            </a:r>
            <a:r>
              <a:rPr sz="2000" spc="-225" dirty="0">
                <a:latin typeface="Arial Black"/>
                <a:cs typeface="Arial Black"/>
              </a:rPr>
              <a:t>120 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153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009999"/>
                </a:solidFill>
                <a:latin typeface="Arial Black"/>
                <a:cs typeface="Arial Black"/>
              </a:rPr>
              <a:t>|	</a:t>
            </a:r>
            <a:r>
              <a:rPr sz="3000" spc="-330" baseline="1388" dirty="0">
                <a:latin typeface="Arial Black"/>
                <a:cs typeface="Arial Black"/>
              </a:rPr>
              <a:t>22 80</a:t>
            </a:r>
            <a:r>
              <a:rPr sz="3000" spc="-135" baseline="1388" dirty="0">
                <a:latin typeface="Arial Black"/>
                <a:cs typeface="Arial Black"/>
              </a:rPr>
              <a:t> </a:t>
            </a:r>
            <a:r>
              <a:rPr sz="3000" spc="-337" baseline="1388" dirty="0">
                <a:latin typeface="Arial Black"/>
                <a:cs typeface="Arial Black"/>
              </a:rPr>
              <a:t>140</a:t>
            </a:r>
            <a:endParaRPr sz="3000" baseline="1388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1425575" algn="l"/>
                <a:tab pos="1849755" algn="l"/>
                <a:tab pos="2272030" algn="l"/>
              </a:tabLst>
            </a:pPr>
            <a:r>
              <a:rPr sz="2000" spc="-220" dirty="0">
                <a:latin typeface="Arial Black"/>
                <a:cs typeface="Arial Black"/>
              </a:rPr>
              <a:t>10 </a:t>
            </a:r>
            <a:r>
              <a:rPr sz="2000" spc="-225" dirty="0">
                <a:latin typeface="Arial Black"/>
                <a:cs typeface="Arial Black"/>
              </a:rPr>
              <a:t>36</a:t>
            </a:r>
            <a:r>
              <a:rPr sz="2000" spc="-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100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009999"/>
                </a:solidFill>
                <a:latin typeface="Arial Black"/>
                <a:cs typeface="Arial Black"/>
              </a:rPr>
              <a:t>|	</a:t>
            </a:r>
            <a:r>
              <a:rPr sz="3000" spc="-330" baseline="-4166" dirty="0">
                <a:latin typeface="Arial Black"/>
                <a:cs typeface="Arial Black"/>
              </a:rPr>
              <a:t>60	</a:t>
            </a:r>
            <a:r>
              <a:rPr sz="3000" spc="-337" baseline="-4166" dirty="0">
                <a:latin typeface="Arial Black"/>
                <a:cs typeface="Arial Black"/>
              </a:rPr>
              <a:t>70	</a:t>
            </a:r>
            <a:r>
              <a:rPr sz="3000" spc="-330" baseline="-4166" dirty="0">
                <a:latin typeface="Arial Black"/>
                <a:cs typeface="Arial Black"/>
              </a:rPr>
              <a:t>130</a:t>
            </a:r>
            <a:endParaRPr sz="3000" baseline="-4166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4980939"/>
            <a:ext cx="636905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a2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a3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869" y="4039870"/>
            <a:ext cx="284099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26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pass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ts val="3260"/>
              </a:lnSpc>
            </a:pPr>
            <a:r>
              <a:rPr sz="4200" spc="-892" baseline="-17857" dirty="0">
                <a:latin typeface="Arial"/>
                <a:cs typeface="Arial"/>
              </a:rPr>
              <a:t>Ta</a:t>
            </a:r>
            <a:r>
              <a:rPr sz="2000" spc="-595" dirty="0">
                <a:latin typeface="Arial Black"/>
                <a:cs typeface="Arial Black"/>
              </a:rPr>
              <a:t>1</a:t>
            </a:r>
            <a:r>
              <a:rPr sz="4200" spc="-892" baseline="-17857" dirty="0">
                <a:latin typeface="Arial"/>
                <a:cs typeface="Arial"/>
              </a:rPr>
              <a:t>1</a:t>
            </a:r>
            <a:r>
              <a:rPr sz="2000" spc="-595" dirty="0">
                <a:latin typeface="Arial Black"/>
                <a:cs typeface="Arial Black"/>
              </a:rPr>
              <a:t>0 </a:t>
            </a:r>
            <a:r>
              <a:rPr sz="2000" spc="-225" dirty="0">
                <a:latin typeface="Arial Black"/>
                <a:cs typeface="Arial Black"/>
              </a:rPr>
              <a:t>36 </a:t>
            </a:r>
            <a:r>
              <a:rPr sz="2000" spc="-220" dirty="0">
                <a:latin typeface="Arial Black"/>
                <a:cs typeface="Arial Black"/>
              </a:rPr>
              <a:t>50 95 </a:t>
            </a:r>
            <a:r>
              <a:rPr sz="2000" spc="-225" dirty="0">
                <a:latin typeface="Arial Black"/>
                <a:cs typeface="Arial Black"/>
              </a:rPr>
              <a:t>100 110</a:t>
            </a:r>
            <a:r>
              <a:rPr sz="2000" spc="-195" dirty="0"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009999"/>
                </a:solidFill>
                <a:latin typeface="Arial Black"/>
                <a:cs typeface="Arial Black"/>
              </a:rPr>
              <a:t>|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2850" y="4542790"/>
            <a:ext cx="2498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25" dirty="0">
                <a:latin typeface="Arial Black"/>
                <a:cs typeface="Arial Black"/>
              </a:rPr>
              <a:t>40 </a:t>
            </a:r>
            <a:r>
              <a:rPr sz="2000" spc="-220" dirty="0">
                <a:latin typeface="Arial Black"/>
                <a:cs typeface="Arial Black"/>
              </a:rPr>
              <a:t>60 70 </a:t>
            </a:r>
            <a:r>
              <a:rPr sz="2000" spc="-225" dirty="0">
                <a:latin typeface="Arial Black"/>
                <a:cs typeface="Arial Black"/>
              </a:rPr>
              <a:t>120 130</a:t>
            </a:r>
            <a:r>
              <a:rPr sz="2000" spc="-19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929" y="5119370"/>
            <a:ext cx="1156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20" dirty="0">
                <a:latin typeface="Arial Black"/>
                <a:cs typeface="Arial Black"/>
              </a:rPr>
              <a:t>22 80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140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32587" y="821690"/>
            <a:ext cx="5499100" cy="4278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09319">
              <a:lnSpc>
                <a:spcPct val="10000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pass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909319">
              <a:lnSpc>
                <a:spcPct val="100000"/>
              </a:lnSpc>
              <a:spcBef>
                <a:spcPts val="380"/>
              </a:spcBef>
            </a:pPr>
            <a:r>
              <a:rPr sz="4200" spc="-825" baseline="-5952" dirty="0">
                <a:latin typeface="Arial"/>
                <a:cs typeface="Arial"/>
              </a:rPr>
              <a:t>Ta</a:t>
            </a:r>
            <a:r>
              <a:rPr sz="2000" spc="-550" dirty="0">
                <a:latin typeface="Arial Black"/>
                <a:cs typeface="Arial Black"/>
              </a:rPr>
              <a:t>4</a:t>
            </a:r>
            <a:r>
              <a:rPr sz="4200" spc="-825" baseline="-5952" dirty="0">
                <a:latin typeface="Arial"/>
                <a:cs typeface="Arial"/>
              </a:rPr>
              <a:t>1</a:t>
            </a:r>
            <a:r>
              <a:rPr sz="2000" spc="-550" dirty="0">
                <a:latin typeface="Arial Black"/>
                <a:cs typeface="Arial Black"/>
              </a:rPr>
              <a:t>0 </a:t>
            </a:r>
            <a:r>
              <a:rPr sz="2000" spc="-225" dirty="0">
                <a:latin typeface="Arial Black"/>
                <a:cs typeface="Arial Black"/>
              </a:rPr>
              <a:t>60 </a:t>
            </a:r>
            <a:r>
              <a:rPr sz="2000" spc="-220" dirty="0">
                <a:latin typeface="Arial Black"/>
                <a:cs typeface="Arial Black"/>
              </a:rPr>
              <a:t>70 120 </a:t>
            </a:r>
            <a:r>
              <a:rPr sz="2000" spc="-225" dirty="0">
                <a:latin typeface="Arial Black"/>
                <a:cs typeface="Arial Black"/>
              </a:rPr>
              <a:t>130</a:t>
            </a:r>
            <a:r>
              <a:rPr sz="2000" spc="15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  <a:p>
            <a:pPr marL="909319">
              <a:lnSpc>
                <a:spcPts val="3185"/>
              </a:lnSpc>
              <a:spcBef>
                <a:spcPts val="1010"/>
              </a:spcBef>
            </a:pPr>
            <a:r>
              <a:rPr sz="2800" spc="-10" dirty="0">
                <a:latin typeface="Arial"/>
                <a:cs typeface="Arial"/>
              </a:rPr>
              <a:t>Ta2</a:t>
            </a:r>
            <a:endParaRPr sz="2800">
              <a:latin typeface="Arial"/>
              <a:cs typeface="Arial"/>
            </a:endParaRPr>
          </a:p>
          <a:p>
            <a:pPr marL="703580">
              <a:lnSpc>
                <a:spcPts val="3185"/>
              </a:lnSpc>
            </a:pPr>
            <a:r>
              <a:rPr sz="2000" spc="-565" dirty="0">
                <a:latin typeface="Arial Black"/>
                <a:cs typeface="Arial Black"/>
              </a:rPr>
              <a:t>10</a:t>
            </a:r>
            <a:r>
              <a:rPr sz="4200" spc="-847" baseline="-20833" dirty="0">
                <a:latin typeface="Arial"/>
                <a:cs typeface="Arial"/>
              </a:rPr>
              <a:t>T</a:t>
            </a:r>
            <a:r>
              <a:rPr sz="2000" spc="-565" dirty="0">
                <a:latin typeface="Arial Black"/>
                <a:cs typeface="Arial Black"/>
              </a:rPr>
              <a:t>2</a:t>
            </a:r>
            <a:r>
              <a:rPr sz="4200" spc="-847" baseline="-20833" dirty="0">
                <a:latin typeface="Arial"/>
                <a:cs typeface="Arial"/>
              </a:rPr>
              <a:t>a</a:t>
            </a:r>
            <a:r>
              <a:rPr sz="2000" spc="-565" dirty="0">
                <a:latin typeface="Arial Black"/>
                <a:cs typeface="Arial Black"/>
              </a:rPr>
              <a:t>2</a:t>
            </a:r>
            <a:r>
              <a:rPr sz="4200" spc="-847" baseline="-20833" dirty="0">
                <a:latin typeface="Arial"/>
                <a:cs typeface="Arial"/>
              </a:rPr>
              <a:t>3</a:t>
            </a:r>
            <a:r>
              <a:rPr sz="2000" spc="-565" dirty="0">
                <a:latin typeface="Arial Black"/>
                <a:cs typeface="Arial Black"/>
              </a:rPr>
              <a:t>36 </a:t>
            </a:r>
            <a:r>
              <a:rPr sz="2000" spc="-220" dirty="0">
                <a:latin typeface="Arial Black"/>
                <a:cs typeface="Arial Black"/>
              </a:rPr>
              <a:t>50 </a:t>
            </a:r>
            <a:r>
              <a:rPr sz="2000" spc="-225" dirty="0">
                <a:latin typeface="Arial Black"/>
                <a:cs typeface="Arial Black"/>
              </a:rPr>
              <a:t>80 95 100 110</a:t>
            </a:r>
            <a:r>
              <a:rPr sz="2000" spc="-19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140</a:t>
            </a:r>
            <a:endParaRPr sz="2000">
              <a:latin typeface="Arial Black"/>
              <a:cs typeface="Arial Black"/>
            </a:endParaRPr>
          </a:p>
          <a:p>
            <a:pPr marL="889000" marR="3552825">
              <a:lnSpc>
                <a:spcPct val="120800"/>
              </a:lnSpc>
              <a:spcBef>
                <a:spcPts val="2400"/>
              </a:spcBef>
            </a:pPr>
            <a:r>
              <a:rPr sz="2800" dirty="0">
                <a:latin typeface="Arial"/>
                <a:cs typeface="Arial"/>
              </a:rPr>
              <a:t>pass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  </a:t>
            </a:r>
            <a:r>
              <a:rPr sz="2800" spc="-10" dirty="0">
                <a:latin typeface="Arial"/>
                <a:cs typeface="Arial"/>
              </a:rPr>
              <a:t>Ta1</a:t>
            </a:r>
            <a:endParaRPr sz="2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90"/>
              </a:spcBef>
            </a:pPr>
            <a:r>
              <a:rPr sz="2000" spc="-220" dirty="0">
                <a:latin typeface="Arial Black"/>
                <a:cs typeface="Arial Black"/>
              </a:rPr>
              <a:t>36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40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720" dirty="0">
                <a:latin typeface="Arial Black"/>
                <a:cs typeface="Arial Black"/>
              </a:rPr>
              <a:t>5</a:t>
            </a:r>
            <a:r>
              <a:rPr sz="4200" spc="-1080" baseline="-7936" dirty="0">
                <a:latin typeface="Arial"/>
                <a:cs typeface="Arial"/>
              </a:rPr>
              <a:t>T</a:t>
            </a:r>
            <a:r>
              <a:rPr sz="2000" spc="-720" dirty="0">
                <a:latin typeface="Arial Black"/>
                <a:cs typeface="Arial Black"/>
              </a:rPr>
              <a:t>0</a:t>
            </a:r>
            <a:r>
              <a:rPr sz="2000" spc="-260" dirty="0">
                <a:latin typeface="Arial Black"/>
                <a:cs typeface="Arial Black"/>
              </a:rPr>
              <a:t> </a:t>
            </a:r>
            <a:r>
              <a:rPr sz="4200" spc="-832" baseline="-7936" dirty="0">
                <a:latin typeface="Arial"/>
                <a:cs typeface="Arial"/>
              </a:rPr>
              <a:t>a</a:t>
            </a:r>
            <a:r>
              <a:rPr sz="2000" spc="-555" dirty="0">
                <a:latin typeface="Arial Black"/>
                <a:cs typeface="Arial Black"/>
              </a:rPr>
              <a:t>60</a:t>
            </a:r>
            <a:r>
              <a:rPr sz="4200" spc="-832" baseline="-7936" dirty="0">
                <a:latin typeface="Arial"/>
                <a:cs typeface="Arial"/>
              </a:rPr>
              <a:t>2</a:t>
            </a:r>
            <a:r>
              <a:rPr sz="2000" spc="-555" dirty="0">
                <a:latin typeface="Arial Black"/>
                <a:cs typeface="Arial Black"/>
              </a:rPr>
              <a:t>70</a:t>
            </a:r>
            <a:r>
              <a:rPr sz="2000" spc="-45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80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95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100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110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120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130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140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  <a:p>
            <a:pPr marL="889000">
              <a:lnSpc>
                <a:spcPct val="100000"/>
              </a:lnSpc>
              <a:spcBef>
                <a:spcPts val="1100"/>
              </a:spcBef>
            </a:pPr>
            <a:r>
              <a:rPr sz="2800" spc="-10" dirty="0">
                <a:latin typeface="Arial"/>
                <a:cs typeface="Arial"/>
              </a:rPr>
              <a:t>Ta3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528320"/>
            <a:ext cx="4185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Two-way</a:t>
            </a:r>
            <a:r>
              <a:rPr spc="-85" dirty="0"/>
              <a:t> </a:t>
            </a:r>
            <a:r>
              <a:rPr spc="-5" dirty="0"/>
              <a:t>Sorting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569" y="1199968"/>
            <a:ext cx="8098790" cy="18942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509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Assumptions:</a:t>
            </a:r>
            <a:endParaRPr sz="3200">
              <a:latin typeface="Arial"/>
              <a:cs typeface="Arial"/>
            </a:endParaRPr>
          </a:p>
          <a:p>
            <a:pPr marL="754380" marR="611505" lvl="1" indent="-284480">
              <a:lnSpc>
                <a:spcPts val="3020"/>
              </a:lnSpc>
              <a:spcBef>
                <a:spcPts val="745"/>
              </a:spcBef>
              <a:buChar char="–"/>
              <a:tabLst>
                <a:tab pos="75438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Computer’s internal storage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hold three  records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853440" lvl="1" indent="-384175">
              <a:lnSpc>
                <a:spcPct val="100000"/>
              </a:lnSpc>
              <a:spcBef>
                <a:spcPts val="315"/>
              </a:spcBef>
              <a:buChar char="–"/>
              <a:tabLst>
                <a:tab pos="852805" algn="l"/>
                <a:tab pos="853440" algn="l"/>
              </a:tabLst>
            </a:pPr>
            <a:r>
              <a:rPr sz="2800" spc="-5" dirty="0">
                <a:latin typeface="Arial"/>
                <a:cs typeface="Arial"/>
              </a:rPr>
              <a:t>We denote the internal storage </a:t>
            </a:r>
            <a:r>
              <a:rPr sz="2800" dirty="0">
                <a:latin typeface="Arial"/>
                <a:cs typeface="Arial"/>
              </a:rPr>
              <a:t>capacity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5250" y="3025140"/>
            <a:ext cx="3020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Here </a:t>
            </a:r>
            <a:r>
              <a:rPr sz="2800" spc="-15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have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M=3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669" y="3497579"/>
            <a:ext cx="7445375" cy="30327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835025" indent="-284480">
              <a:lnSpc>
                <a:spcPts val="3020"/>
              </a:lnSpc>
              <a:spcBef>
                <a:spcPts val="480"/>
              </a:spcBef>
              <a:buChar char="–"/>
              <a:tabLst>
                <a:tab pos="335280" algn="l"/>
              </a:tabLst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only </a:t>
            </a:r>
            <a:r>
              <a:rPr sz="2800" spc="-5" dirty="0">
                <a:latin typeface="Arial"/>
                <a:cs typeface="Arial"/>
              </a:rPr>
              <a:t>denote the integer </a:t>
            </a:r>
            <a:r>
              <a:rPr sz="2800" dirty="0">
                <a:latin typeface="Arial"/>
                <a:cs typeface="Arial"/>
              </a:rPr>
              <a:t>key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every  </a:t>
            </a:r>
            <a:r>
              <a:rPr sz="2800" spc="-5" dirty="0"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  <a:p>
            <a:pPr marL="335280" marR="152400" indent="-284480">
              <a:lnSpc>
                <a:spcPct val="95500"/>
              </a:lnSpc>
              <a:spcBef>
                <a:spcPts val="470"/>
              </a:spcBef>
              <a:buChar char="–"/>
              <a:tabLst>
                <a:tab pos="33528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four tape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drives</a:t>
            </a:r>
            <a:r>
              <a:rPr sz="2800" spc="5" dirty="0">
                <a:latin typeface="Arial"/>
                <a:cs typeface="Arial"/>
              </a:rPr>
              <a:t>.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 pair of tape  drives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denoted by </a:t>
            </a:r>
            <a:r>
              <a:rPr sz="2800" u="heavy" spc="-254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u="heavy" spc="-382" baseline="-243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a1</a:t>
            </a:r>
            <a:r>
              <a:rPr sz="1600" u="heavy" spc="-254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800" u="heavy" spc="-2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u="heavy" spc="-375" baseline="-243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a2</a:t>
            </a:r>
            <a:r>
              <a:rPr sz="2400" spc="-375" baseline="-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the other  pair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denoted by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u="heavy" spc="-25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</a:t>
            </a:r>
            <a:r>
              <a:rPr sz="2400" u="heavy" spc="-382" baseline="-243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b1</a:t>
            </a:r>
            <a:r>
              <a:rPr sz="1600" u="heavy" spc="-25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28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2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</a:t>
            </a:r>
            <a:r>
              <a:rPr sz="2400" u="heavy" spc="-375" baseline="-243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b2</a:t>
            </a:r>
            <a:endParaRPr sz="2400" baseline="-24305">
              <a:latin typeface="Arial"/>
              <a:cs typeface="Arial"/>
            </a:endParaRPr>
          </a:p>
          <a:p>
            <a:pPr marL="335280" marR="43180" indent="-284480">
              <a:lnSpc>
                <a:spcPts val="2980"/>
              </a:lnSpc>
              <a:spcBef>
                <a:spcPts val="1235"/>
              </a:spcBef>
              <a:buChar char="–"/>
              <a:tabLst>
                <a:tab pos="335280" algn="l"/>
                <a:tab pos="2386965" algn="l"/>
              </a:tabLst>
            </a:pPr>
            <a:r>
              <a:rPr sz="2800" spc="-5" dirty="0">
                <a:latin typeface="Arial"/>
                <a:cs typeface="Arial"/>
              </a:rPr>
              <a:t>Initially, all the records that have to </a:t>
            </a:r>
            <a:r>
              <a:rPr sz="2800" spc="5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sorted 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-284" baseline="-24305" dirty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2800" spc="-190" dirty="0">
                <a:latin typeface="Arial"/>
                <a:cs typeface="Arial"/>
              </a:rPr>
              <a:t>.	</a:t>
            </a:r>
            <a:r>
              <a:rPr sz="2800" spc="-254" dirty="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sz="2400" spc="-382" baseline="-24305" dirty="0">
                <a:solidFill>
                  <a:srgbClr val="33CC33"/>
                </a:solidFill>
                <a:latin typeface="Arial"/>
                <a:cs typeface="Arial"/>
              </a:rPr>
              <a:t>a2 </a:t>
            </a:r>
            <a:r>
              <a:rPr sz="2800" dirty="0">
                <a:solidFill>
                  <a:srgbClr val="33CC33"/>
                </a:solidFill>
                <a:latin typeface="Arial"/>
                <a:cs typeface="Arial"/>
              </a:rPr>
              <a:t>, </a:t>
            </a:r>
            <a:r>
              <a:rPr sz="2800" spc="-250" dirty="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sz="2400" spc="-375" baseline="-24305" dirty="0">
                <a:solidFill>
                  <a:srgbClr val="33CC33"/>
                </a:solidFill>
                <a:latin typeface="Arial"/>
                <a:cs typeface="Arial"/>
              </a:rPr>
              <a:t>b1 </a:t>
            </a:r>
            <a:r>
              <a:rPr sz="2800" dirty="0">
                <a:solidFill>
                  <a:srgbClr val="33CC33"/>
                </a:solidFill>
                <a:latin typeface="Arial"/>
                <a:cs typeface="Arial"/>
              </a:rPr>
              <a:t>and </a:t>
            </a:r>
            <a:r>
              <a:rPr sz="2800" spc="-250" dirty="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sz="2400" spc="-375" baseline="-24305" dirty="0">
                <a:solidFill>
                  <a:srgbClr val="33CC33"/>
                </a:solidFill>
                <a:latin typeface="Arial"/>
                <a:cs typeface="Arial"/>
              </a:rPr>
              <a:t>b2 </a:t>
            </a:r>
            <a:r>
              <a:rPr sz="2800" dirty="0">
                <a:solidFill>
                  <a:srgbClr val="33CC33"/>
                </a:solidFill>
                <a:latin typeface="Arial"/>
                <a:cs typeface="Arial"/>
              </a:rPr>
              <a:t>are</a:t>
            </a:r>
            <a:r>
              <a:rPr sz="2800" spc="-105" dirty="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CC33"/>
                </a:solidFill>
                <a:latin typeface="Arial"/>
                <a:cs typeface="Arial"/>
              </a:rPr>
              <a:t>empty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7890" y="3088639"/>
            <a:ext cx="2896870" cy="368300"/>
          </a:xfrm>
          <a:prstGeom prst="rect">
            <a:avLst/>
          </a:prstGeom>
          <a:ln w="12579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Example (RAM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128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8340" y="321310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14478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7220" y="317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240" y="285750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Example</a:t>
            </a:r>
            <a:r>
              <a:rPr sz="3600" spc="-80" dirty="0"/>
              <a:t> </a:t>
            </a:r>
            <a:r>
              <a:rPr sz="3600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687886"/>
            <a:ext cx="7330440" cy="187007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939"/>
              </a:spcBef>
            </a:pPr>
            <a:r>
              <a:rPr sz="2900" b="1" dirty="0">
                <a:latin typeface="Arial"/>
                <a:cs typeface="Arial"/>
              </a:rPr>
              <a:t>50 110 95</a:t>
            </a:r>
            <a:r>
              <a:rPr sz="2900" b="1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900" b="1" dirty="0">
                <a:latin typeface="Arial"/>
                <a:cs typeface="Arial"/>
              </a:rPr>
              <a:t>10 100 </a:t>
            </a:r>
            <a:r>
              <a:rPr sz="2900" b="1" spc="5" dirty="0">
                <a:latin typeface="Arial"/>
                <a:cs typeface="Arial"/>
              </a:rPr>
              <a:t>36</a:t>
            </a:r>
            <a:r>
              <a:rPr sz="2900" b="1" spc="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900" b="1" spc="5" dirty="0">
                <a:latin typeface="Arial"/>
                <a:cs typeface="Arial"/>
              </a:rPr>
              <a:t>153 </a:t>
            </a:r>
            <a:r>
              <a:rPr sz="2900" b="1" dirty="0">
                <a:latin typeface="Arial"/>
                <a:cs typeface="Arial"/>
              </a:rPr>
              <a:t>40 </a:t>
            </a:r>
            <a:r>
              <a:rPr sz="2900" b="1" spc="5" dirty="0">
                <a:latin typeface="Arial"/>
                <a:cs typeface="Arial"/>
              </a:rPr>
              <a:t>120</a:t>
            </a:r>
            <a:r>
              <a:rPr sz="2900" b="1" spc="5" dirty="0">
                <a:solidFill>
                  <a:srgbClr val="009999"/>
                </a:solidFill>
                <a:latin typeface="Arial"/>
                <a:cs typeface="Arial"/>
              </a:rPr>
              <a:t>|</a:t>
            </a:r>
            <a:r>
              <a:rPr sz="2900" b="1" spc="5" dirty="0">
                <a:latin typeface="Arial"/>
                <a:cs typeface="Arial"/>
              </a:rPr>
              <a:t>60 </a:t>
            </a:r>
            <a:r>
              <a:rPr sz="2900" b="1" dirty="0">
                <a:latin typeface="Arial"/>
                <a:cs typeface="Arial"/>
              </a:rPr>
              <a:t>70</a:t>
            </a:r>
            <a:r>
              <a:rPr sz="2900" b="1" spc="-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130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298575" algn="l"/>
              </a:tabLst>
            </a:pPr>
            <a:r>
              <a:rPr sz="2800" spc="-5" dirty="0">
                <a:latin typeface="Arial"/>
                <a:cs typeface="Arial"/>
              </a:rPr>
              <a:t>Pass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	</a:t>
            </a:r>
            <a:r>
              <a:rPr sz="2800" b="1" spc="-5" dirty="0">
                <a:latin typeface="Arial"/>
                <a:cs typeface="Arial"/>
              </a:rPr>
              <a:t>Internal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Sort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latin typeface="Arial"/>
                <a:cs typeface="Arial"/>
              </a:rPr>
              <a:t>Ta1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31109"/>
            <a:ext cx="636905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a2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739" y="2670809"/>
            <a:ext cx="273494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8435" algn="l"/>
              </a:tabLst>
            </a:pPr>
            <a:r>
              <a:rPr sz="2000" spc="-225" dirty="0">
                <a:latin typeface="Arial Black"/>
                <a:cs typeface="Arial Black"/>
              </a:rPr>
              <a:t>50 </a:t>
            </a:r>
            <a:r>
              <a:rPr sz="2000" spc="-220" dirty="0">
                <a:latin typeface="Arial Black"/>
                <a:cs typeface="Arial Black"/>
              </a:rPr>
              <a:t>95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110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009999"/>
                </a:solidFill>
                <a:latin typeface="Arial Black"/>
                <a:cs typeface="Arial Black"/>
              </a:rPr>
              <a:t>|	</a:t>
            </a:r>
            <a:r>
              <a:rPr sz="2000" spc="-220" dirty="0">
                <a:latin typeface="Arial Black"/>
                <a:cs typeface="Arial Black"/>
              </a:rPr>
              <a:t>40 </a:t>
            </a:r>
            <a:r>
              <a:rPr sz="2000" spc="-225" dirty="0">
                <a:latin typeface="Arial Black"/>
                <a:cs typeface="Arial Black"/>
              </a:rPr>
              <a:t>120</a:t>
            </a:r>
            <a:r>
              <a:rPr sz="2000" spc="-9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1449705" algn="l"/>
                <a:tab pos="1872614" algn="l"/>
                <a:tab pos="2296160" algn="l"/>
              </a:tabLst>
            </a:pPr>
            <a:r>
              <a:rPr sz="2000" spc="-229" dirty="0">
                <a:latin typeface="Arial Black"/>
                <a:cs typeface="Arial Black"/>
              </a:rPr>
              <a:t>1</a:t>
            </a:r>
            <a:r>
              <a:rPr sz="2000" spc="-225" dirty="0">
                <a:latin typeface="Arial Black"/>
                <a:cs typeface="Arial Black"/>
              </a:rPr>
              <a:t>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3</a:t>
            </a:r>
            <a:r>
              <a:rPr sz="2000" spc="-225" dirty="0">
                <a:latin typeface="Arial Black"/>
                <a:cs typeface="Arial Black"/>
              </a:rPr>
              <a:t>6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10</a:t>
            </a:r>
            <a:r>
              <a:rPr sz="2000" spc="-225" dirty="0">
                <a:latin typeface="Arial Black"/>
                <a:cs typeface="Arial Black"/>
              </a:rPr>
              <a:t>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009999"/>
                </a:solidFill>
                <a:latin typeface="Arial Black"/>
                <a:cs typeface="Arial Black"/>
              </a:rPr>
              <a:t>|</a:t>
            </a:r>
            <a:r>
              <a:rPr sz="2000" dirty="0">
                <a:solidFill>
                  <a:srgbClr val="009999"/>
                </a:solidFill>
                <a:latin typeface="Arial Black"/>
                <a:cs typeface="Arial Black"/>
              </a:rPr>
              <a:t>	</a:t>
            </a:r>
            <a:r>
              <a:rPr sz="2000" spc="-220" dirty="0">
                <a:latin typeface="Arial Black"/>
                <a:cs typeface="Arial Black"/>
              </a:rPr>
              <a:t>6</a:t>
            </a:r>
            <a:r>
              <a:rPr sz="2000" spc="-225" dirty="0">
                <a:latin typeface="Arial Black"/>
                <a:cs typeface="Arial Black"/>
              </a:rPr>
              <a:t>0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220" dirty="0">
                <a:latin typeface="Arial Black"/>
                <a:cs typeface="Arial Black"/>
              </a:rPr>
              <a:t>7</a:t>
            </a:r>
            <a:r>
              <a:rPr sz="2000" spc="-225" dirty="0">
                <a:latin typeface="Arial Black"/>
                <a:cs typeface="Arial Black"/>
              </a:rPr>
              <a:t>0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220" dirty="0">
                <a:latin typeface="Arial Black"/>
                <a:cs typeface="Arial Black"/>
              </a:rPr>
              <a:t>1</a:t>
            </a:r>
            <a:r>
              <a:rPr sz="2000" spc="-229" dirty="0">
                <a:latin typeface="Arial Black"/>
                <a:cs typeface="Arial Black"/>
              </a:rPr>
              <a:t>3</a:t>
            </a:r>
            <a:r>
              <a:rPr sz="2000" spc="-225" dirty="0">
                <a:latin typeface="Arial Black"/>
                <a:cs typeface="Arial Black"/>
              </a:rPr>
              <a:t>0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3712209"/>
            <a:ext cx="2931160" cy="20396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0"/>
              </a:spcBef>
              <a:tabLst>
                <a:tab pos="1322705" algn="l"/>
              </a:tabLst>
            </a:pPr>
            <a:r>
              <a:rPr sz="2800" spc="-5" dirty="0">
                <a:latin typeface="Arial"/>
                <a:cs typeface="Arial"/>
              </a:rPr>
              <a:t>Pass </a:t>
            </a:r>
            <a:r>
              <a:rPr sz="2800" dirty="0">
                <a:latin typeface="Arial"/>
                <a:cs typeface="Arial"/>
              </a:rPr>
              <a:t>2	</a:t>
            </a:r>
            <a:r>
              <a:rPr sz="2800" b="1" spc="-5" dirty="0">
                <a:latin typeface="Arial"/>
                <a:cs typeface="Arial"/>
              </a:rPr>
              <a:t>Merge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4200" spc="-682" baseline="-6944" dirty="0">
                <a:latin typeface="Arial"/>
                <a:cs typeface="Arial"/>
              </a:rPr>
              <a:t>Ta</a:t>
            </a:r>
            <a:r>
              <a:rPr sz="2000" spc="-455" dirty="0">
                <a:latin typeface="Arial Black"/>
                <a:cs typeface="Arial Black"/>
              </a:rPr>
              <a:t>1</a:t>
            </a:r>
            <a:r>
              <a:rPr sz="4200" spc="-682" baseline="-6944" dirty="0">
                <a:latin typeface="Arial"/>
                <a:cs typeface="Arial"/>
              </a:rPr>
              <a:t>1</a:t>
            </a:r>
            <a:r>
              <a:rPr sz="2000" spc="-455" dirty="0">
                <a:latin typeface="Arial Black"/>
                <a:cs typeface="Arial Black"/>
              </a:rPr>
              <a:t>0 </a:t>
            </a:r>
            <a:r>
              <a:rPr sz="2000" spc="-225" dirty="0">
                <a:latin typeface="Arial Black"/>
                <a:cs typeface="Arial Black"/>
              </a:rPr>
              <a:t>36 </a:t>
            </a:r>
            <a:r>
              <a:rPr sz="2000" spc="-220" dirty="0">
                <a:latin typeface="Arial Black"/>
                <a:cs typeface="Arial Black"/>
              </a:rPr>
              <a:t>50 95 </a:t>
            </a:r>
            <a:r>
              <a:rPr sz="2000" spc="-225" dirty="0">
                <a:latin typeface="Arial Black"/>
                <a:cs typeface="Arial Black"/>
              </a:rPr>
              <a:t>100 110</a:t>
            </a:r>
            <a:r>
              <a:rPr sz="2000" spc="195" dirty="0"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009999"/>
                </a:solidFill>
                <a:latin typeface="Arial Black"/>
                <a:cs typeface="Arial Black"/>
              </a:rPr>
              <a:t>|</a:t>
            </a:r>
            <a:endParaRPr sz="2000">
              <a:latin typeface="Arial Black"/>
              <a:cs typeface="Arial Black"/>
            </a:endParaRPr>
          </a:p>
          <a:p>
            <a:pPr marL="38100" marR="2273935">
              <a:lnSpc>
                <a:spcPct val="120500"/>
              </a:lnSpc>
              <a:spcBef>
                <a:spcPts val="360"/>
              </a:spcBef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a2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a3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3970" y="4326890"/>
            <a:ext cx="2498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20" dirty="0">
                <a:latin typeface="Arial Black"/>
                <a:cs typeface="Arial Black"/>
              </a:rPr>
              <a:t>40 </a:t>
            </a:r>
            <a:r>
              <a:rPr sz="2000" spc="-225" dirty="0">
                <a:latin typeface="Arial Black"/>
                <a:cs typeface="Arial Black"/>
              </a:rPr>
              <a:t>60 </a:t>
            </a:r>
            <a:r>
              <a:rPr sz="2000" spc="-220" dirty="0">
                <a:latin typeface="Arial Black"/>
                <a:cs typeface="Arial Black"/>
              </a:rPr>
              <a:t>70 120 130</a:t>
            </a:r>
            <a:r>
              <a:rPr sz="2000" spc="22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99820"/>
            <a:ext cx="2969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8575" algn="l"/>
              </a:tabLst>
            </a:pPr>
            <a:r>
              <a:rPr sz="2800" spc="-10" dirty="0"/>
              <a:t>P</a:t>
            </a:r>
            <a:r>
              <a:rPr sz="2800" spc="-5" dirty="0"/>
              <a:t>as</a:t>
            </a:r>
            <a:r>
              <a:rPr sz="2800" dirty="0"/>
              <a:t>s</a:t>
            </a:r>
            <a:r>
              <a:rPr sz="2800" spc="5" dirty="0"/>
              <a:t> </a:t>
            </a:r>
            <a:r>
              <a:rPr sz="2800" dirty="0"/>
              <a:t>3	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str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b</a:t>
            </a:r>
            <a:r>
              <a:rPr sz="2800" b="1" spc="-15" dirty="0">
                <a:latin typeface="Arial"/>
                <a:cs typeface="Arial"/>
              </a:rPr>
              <a:t>u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08" y="1517650"/>
            <a:ext cx="8131809" cy="47129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738505">
              <a:lnSpc>
                <a:spcPct val="100000"/>
              </a:lnSpc>
              <a:spcBef>
                <a:spcPts val="860"/>
              </a:spcBef>
            </a:pPr>
            <a:r>
              <a:rPr sz="2800" spc="-10" dirty="0">
                <a:latin typeface="Arial"/>
                <a:cs typeface="Arial"/>
              </a:rPr>
              <a:t>Ta1</a:t>
            </a:r>
            <a:endParaRPr sz="2800">
              <a:latin typeface="Arial"/>
              <a:cs typeface="Arial"/>
            </a:endParaRPr>
          </a:p>
          <a:p>
            <a:pPr marL="738505">
              <a:lnSpc>
                <a:spcPct val="100000"/>
              </a:lnSpc>
              <a:spcBef>
                <a:spcPts val="760"/>
              </a:spcBef>
            </a:pPr>
            <a:r>
              <a:rPr sz="2800" spc="-210" dirty="0">
                <a:latin typeface="Arial"/>
                <a:cs typeface="Arial"/>
              </a:rPr>
              <a:t>Ta2</a:t>
            </a:r>
            <a:r>
              <a:rPr sz="2000" spc="-210" dirty="0">
                <a:latin typeface="Arial Black"/>
                <a:cs typeface="Arial Black"/>
              </a:rPr>
              <a:t>10 </a:t>
            </a:r>
            <a:r>
              <a:rPr sz="2000" spc="-220" dirty="0">
                <a:latin typeface="Arial Black"/>
                <a:cs typeface="Arial Black"/>
              </a:rPr>
              <a:t>36 </a:t>
            </a:r>
            <a:r>
              <a:rPr sz="2000" spc="-225" dirty="0">
                <a:latin typeface="Arial Black"/>
                <a:cs typeface="Arial Black"/>
              </a:rPr>
              <a:t>50 </a:t>
            </a:r>
            <a:r>
              <a:rPr sz="2000" spc="-220" dirty="0">
                <a:latin typeface="Arial Black"/>
                <a:cs typeface="Arial Black"/>
              </a:rPr>
              <a:t>95 </a:t>
            </a:r>
            <a:r>
              <a:rPr sz="2000" spc="-225" dirty="0">
                <a:latin typeface="Arial Black"/>
                <a:cs typeface="Arial Black"/>
              </a:rPr>
              <a:t>100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110</a:t>
            </a:r>
            <a:endParaRPr sz="2000">
              <a:latin typeface="Arial Black"/>
              <a:cs typeface="Arial Black"/>
            </a:endParaRPr>
          </a:p>
          <a:p>
            <a:pPr marL="738505">
              <a:lnSpc>
                <a:spcPct val="100000"/>
              </a:lnSpc>
              <a:spcBef>
                <a:spcPts val="40"/>
              </a:spcBef>
            </a:pPr>
            <a:r>
              <a:rPr sz="4200" spc="-480" baseline="-11904" dirty="0">
                <a:latin typeface="Arial"/>
                <a:cs typeface="Arial"/>
              </a:rPr>
              <a:t>Ta3</a:t>
            </a:r>
            <a:r>
              <a:rPr sz="2000" spc="-320" dirty="0">
                <a:latin typeface="Arial Black"/>
                <a:cs typeface="Arial Black"/>
              </a:rPr>
              <a:t>40 </a:t>
            </a:r>
            <a:r>
              <a:rPr sz="2000" spc="-220" dirty="0">
                <a:latin typeface="Arial Black"/>
                <a:cs typeface="Arial Black"/>
              </a:rPr>
              <a:t>60 </a:t>
            </a:r>
            <a:r>
              <a:rPr sz="2000" spc="-225" dirty="0">
                <a:latin typeface="Arial Black"/>
                <a:cs typeface="Arial Black"/>
              </a:rPr>
              <a:t>70 120 130</a:t>
            </a:r>
            <a:r>
              <a:rPr sz="2000" spc="5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  <a:p>
            <a:pPr marL="718185">
              <a:lnSpc>
                <a:spcPct val="100000"/>
              </a:lnSpc>
              <a:spcBef>
                <a:spcPts val="2120"/>
              </a:spcBef>
              <a:tabLst>
                <a:tab pos="2003425" algn="l"/>
              </a:tabLst>
            </a:pPr>
            <a:r>
              <a:rPr sz="2800" spc="-5" dirty="0">
                <a:latin typeface="Arial"/>
                <a:cs typeface="Arial"/>
              </a:rPr>
              <a:t>Pass </a:t>
            </a:r>
            <a:r>
              <a:rPr sz="2800" dirty="0">
                <a:latin typeface="Arial"/>
                <a:cs typeface="Arial"/>
              </a:rPr>
              <a:t>4	</a:t>
            </a:r>
            <a:r>
              <a:rPr sz="2800" b="1" spc="-5" dirty="0">
                <a:latin typeface="Arial"/>
                <a:cs typeface="Arial"/>
              </a:rPr>
              <a:t>Merge</a:t>
            </a:r>
            <a:endParaRPr sz="2800">
              <a:latin typeface="Arial"/>
              <a:cs typeface="Arial"/>
            </a:endParaRPr>
          </a:p>
          <a:p>
            <a:pPr marL="718185" marR="6793865">
              <a:lnSpc>
                <a:spcPts val="4060"/>
              </a:lnSpc>
              <a:spcBef>
                <a:spcPts val="240"/>
              </a:spcBef>
            </a:pP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a1 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a2</a:t>
            </a:r>
            <a:endParaRPr sz="2800">
              <a:latin typeface="Arial"/>
              <a:cs typeface="Arial"/>
            </a:endParaRPr>
          </a:p>
          <a:p>
            <a:pPr marL="25400">
              <a:lnSpc>
                <a:spcPts val="3170"/>
              </a:lnSpc>
            </a:pPr>
            <a:r>
              <a:rPr sz="2000" spc="-220" dirty="0">
                <a:latin typeface="Arial Black"/>
                <a:cs typeface="Arial Black"/>
              </a:rPr>
              <a:t>36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40 </a:t>
            </a:r>
            <a:r>
              <a:rPr sz="4200" spc="-1087" baseline="-12896" dirty="0">
                <a:latin typeface="Arial"/>
                <a:cs typeface="Arial"/>
              </a:rPr>
              <a:t>T</a:t>
            </a:r>
            <a:r>
              <a:rPr sz="2000" spc="-725" dirty="0">
                <a:latin typeface="Arial Black"/>
                <a:cs typeface="Arial Black"/>
              </a:rPr>
              <a:t>50</a:t>
            </a:r>
            <a:r>
              <a:rPr sz="4200" spc="-1087" baseline="-12896" dirty="0">
                <a:latin typeface="Arial"/>
                <a:cs typeface="Arial"/>
              </a:rPr>
              <a:t>a</a:t>
            </a:r>
            <a:r>
              <a:rPr sz="2000" spc="-725" dirty="0">
                <a:latin typeface="Arial Black"/>
                <a:cs typeface="Arial Black"/>
              </a:rPr>
              <a:t>6</a:t>
            </a:r>
            <a:r>
              <a:rPr sz="4200" spc="-1087" baseline="-12896" dirty="0">
                <a:latin typeface="Arial"/>
                <a:cs typeface="Arial"/>
              </a:rPr>
              <a:t>3</a:t>
            </a:r>
            <a:r>
              <a:rPr sz="2000" spc="-725" dirty="0">
                <a:latin typeface="Arial Black"/>
                <a:cs typeface="Arial Black"/>
              </a:rPr>
              <a:t>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70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80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95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100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110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120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130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140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153</a:t>
            </a:r>
            <a:endParaRPr sz="2000">
              <a:latin typeface="Arial Black"/>
              <a:cs typeface="Arial Black"/>
            </a:endParaRPr>
          </a:p>
          <a:p>
            <a:pPr marL="2032635" marR="17780">
              <a:lnSpc>
                <a:spcPct val="100000"/>
              </a:lnSpc>
              <a:spcBef>
                <a:spcPts val="2260"/>
              </a:spcBef>
              <a:tabLst>
                <a:tab pos="3068320" algn="l"/>
                <a:tab pos="3139440" algn="l"/>
                <a:tab pos="3569970" algn="l"/>
                <a:tab pos="3973195" algn="l"/>
                <a:tab pos="4807585" algn="l"/>
                <a:tab pos="5462270" algn="l"/>
                <a:tab pos="6094730" algn="l"/>
                <a:tab pos="7613650" algn="l"/>
              </a:tabLst>
            </a:pPr>
            <a:r>
              <a:rPr sz="2500" b="1" spc="2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500" b="1" spc="55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500" b="1" spc="65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500" b="1" spc="5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,	</a:t>
            </a:r>
            <a:r>
              <a:rPr sz="2500" b="1" spc="20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500" b="1" spc="50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500" b="1" spc="195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500" b="1" spc="-14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500" b="1" spc="5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500" b="1" spc="65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500" b="1" spc="55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500" b="1" spc="-14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500" b="1" spc="50" dirty="0">
                <a:solidFill>
                  <a:srgbClr val="009999"/>
                </a:solidFill>
                <a:latin typeface="Arial"/>
                <a:cs typeface="Arial"/>
              </a:rPr>
              <a:t>wi</a:t>
            </a:r>
            <a:r>
              <a:rPr sz="2500" b="1" spc="60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sz="2500" b="1" spc="-140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500" b="1" spc="55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500" b="1" spc="65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500" b="1" spc="-14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500" b="1" spc="55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500" b="1" spc="50" dirty="0">
                <a:solidFill>
                  <a:srgbClr val="009999"/>
                </a:solidFill>
                <a:latin typeface="Arial"/>
                <a:cs typeface="Arial"/>
              </a:rPr>
              <a:t>cr</a:t>
            </a:r>
            <a:r>
              <a:rPr sz="2500" b="1" spc="204" dirty="0">
                <a:solidFill>
                  <a:srgbClr val="009999"/>
                </a:solidFill>
                <a:latin typeface="Arial"/>
                <a:cs typeface="Arial"/>
              </a:rPr>
              <a:t>ea</a:t>
            </a:r>
            <a:r>
              <a:rPr sz="2500" b="1" spc="5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e	</a:t>
            </a:r>
            <a:r>
              <a:rPr sz="2500" b="1" spc="6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500" b="1" spc="55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500" b="1" dirty="0">
                <a:solidFill>
                  <a:srgbClr val="009999"/>
                </a:solidFill>
                <a:latin typeface="Arial"/>
                <a:cs typeface="Arial"/>
              </a:rPr>
              <a:t>e  </a:t>
            </a:r>
            <a:r>
              <a:rPr sz="2500" b="1" spc="75" dirty="0">
                <a:solidFill>
                  <a:srgbClr val="009999"/>
                </a:solidFill>
                <a:latin typeface="Arial"/>
                <a:cs typeface="Arial"/>
              </a:rPr>
              <a:t>speed		</a:t>
            </a:r>
            <a:r>
              <a:rPr sz="2500" b="1" spc="-35" dirty="0">
                <a:solidFill>
                  <a:srgbClr val="009999"/>
                </a:solidFill>
                <a:latin typeface="Arial"/>
                <a:cs typeface="Arial"/>
              </a:rPr>
              <a:t>of	</a:t>
            </a:r>
            <a:r>
              <a:rPr sz="2500" b="1" spc="30" dirty="0">
                <a:solidFill>
                  <a:srgbClr val="009999"/>
                </a:solidFill>
                <a:latin typeface="Arial"/>
                <a:cs typeface="Arial"/>
              </a:rPr>
              <a:t>sorting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497840"/>
            <a:ext cx="5773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Replacement</a:t>
            </a:r>
            <a:r>
              <a:rPr spc="-6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49895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57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Replacement </a:t>
            </a:r>
            <a:r>
              <a:rPr sz="3200" spc="-5" dirty="0">
                <a:latin typeface="Arial"/>
                <a:cs typeface="Arial"/>
              </a:rPr>
              <a:t>Selection allows for initial  </a:t>
            </a:r>
            <a:r>
              <a:rPr sz="3200" dirty="0">
                <a:latin typeface="Arial"/>
                <a:cs typeface="Arial"/>
              </a:rPr>
              <a:t>runs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contain more records </a:t>
            </a:r>
            <a:r>
              <a:rPr sz="3200" spc="-5" dirty="0">
                <a:latin typeface="Arial"/>
                <a:cs typeface="Arial"/>
              </a:rPr>
              <a:t>than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10" dirty="0">
                <a:latin typeface="Arial"/>
                <a:cs typeface="Arial"/>
              </a:rPr>
              <a:t>fit  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When records </a:t>
            </a:r>
            <a:r>
              <a:rPr sz="3200" spc="-5" dirty="0">
                <a:latin typeface="Arial"/>
                <a:cs typeface="Arial"/>
              </a:rPr>
              <a:t>are written to tape </a:t>
            </a:r>
            <a:r>
              <a:rPr sz="3200" dirty="0">
                <a:latin typeface="Arial"/>
                <a:cs typeface="Arial"/>
              </a:rPr>
              <a:t>drive, </a:t>
            </a:r>
            <a:r>
              <a:rPr sz="3200" spc="-5" dirty="0">
                <a:latin typeface="Arial"/>
                <a:cs typeface="Arial"/>
              </a:rPr>
              <a:t>the  internal </a:t>
            </a:r>
            <a:r>
              <a:rPr sz="3200" spc="5" dirty="0">
                <a:latin typeface="Arial"/>
                <a:cs typeface="Arial"/>
              </a:rPr>
              <a:t>memory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available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next </a:t>
            </a:r>
            <a:r>
              <a:rPr sz="3200" dirty="0">
                <a:latin typeface="Arial"/>
                <a:cs typeface="Arial"/>
              </a:rPr>
              <a:t>record </a:t>
            </a:r>
            <a:r>
              <a:rPr sz="3200" spc="-5" dirty="0">
                <a:latin typeface="Arial"/>
                <a:cs typeface="Arial"/>
              </a:rPr>
              <a:t>in the </a:t>
            </a:r>
            <a:r>
              <a:rPr sz="3200" dirty="0">
                <a:latin typeface="Arial"/>
                <a:cs typeface="Arial"/>
              </a:rPr>
              <a:t>input </a:t>
            </a:r>
            <a:r>
              <a:rPr sz="3200" spc="-5" dirty="0">
                <a:latin typeface="Arial"/>
                <a:cs typeface="Arial"/>
              </a:rPr>
              <a:t>tape is larger  than the </a:t>
            </a:r>
            <a:r>
              <a:rPr sz="3200" dirty="0">
                <a:latin typeface="Arial"/>
                <a:cs typeface="Arial"/>
              </a:rPr>
              <a:t>record </a:t>
            </a:r>
            <a:r>
              <a:rPr sz="3200" spc="-10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have just </a:t>
            </a:r>
            <a:r>
              <a:rPr sz="3200" spc="-5" dirty="0">
                <a:latin typeface="Arial"/>
                <a:cs typeface="Arial"/>
              </a:rPr>
              <a:t>output, </a:t>
            </a:r>
            <a:r>
              <a:rPr sz="3200" dirty="0">
                <a:latin typeface="Arial"/>
                <a:cs typeface="Arial"/>
              </a:rPr>
              <a:t>then </a:t>
            </a:r>
            <a:r>
              <a:rPr sz="3200" spc="-5" dirty="0">
                <a:latin typeface="Arial"/>
                <a:cs typeface="Arial"/>
              </a:rPr>
              <a:t>it  </a:t>
            </a:r>
            <a:r>
              <a:rPr sz="3200" dirty="0">
                <a:latin typeface="Arial"/>
                <a:cs typeface="Arial"/>
              </a:rPr>
              <a:t>can be include </a:t>
            </a:r>
            <a:r>
              <a:rPr sz="3200" spc="-5" dirty="0">
                <a:latin typeface="Arial"/>
                <a:cs typeface="Arial"/>
              </a:rPr>
              <a:t>in 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run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185420"/>
            <a:ext cx="5773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Replacement</a:t>
            </a:r>
            <a:r>
              <a:rPr spc="-6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47420"/>
            <a:ext cx="7708900" cy="55435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"/>
                <a:cs typeface="Arial"/>
              </a:rPr>
              <a:t>Algorithm:</a:t>
            </a:r>
            <a:endParaRPr sz="2400">
              <a:latin typeface="Arial"/>
              <a:cs typeface="Arial"/>
            </a:endParaRPr>
          </a:p>
          <a:p>
            <a:pPr marL="1003300" marR="701675" indent="-533400">
              <a:lnSpc>
                <a:spcPts val="2590"/>
              </a:lnSpc>
              <a:spcBef>
                <a:spcPts val="63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M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records as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heap in the computer’s  internal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1003300" indent="-5334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while (heap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empty){</a:t>
            </a:r>
            <a:endParaRPr sz="2400">
              <a:latin typeface="Arial"/>
              <a:cs typeface="Arial"/>
            </a:endParaRPr>
          </a:p>
          <a:p>
            <a:pPr marL="1384300" lvl="1" indent="-457200">
              <a:lnSpc>
                <a:spcPct val="100000"/>
              </a:lnSpc>
              <a:spcBef>
                <a:spcPts val="309"/>
              </a:spcBef>
              <a:buAutoNum type="alphaLcPeriod"/>
              <a:tabLst>
                <a:tab pos="1383665" algn="l"/>
                <a:tab pos="1384300" algn="l"/>
              </a:tabLst>
            </a:pPr>
            <a:r>
              <a:rPr sz="2400" spc="-5" dirty="0">
                <a:latin typeface="Arial"/>
                <a:cs typeface="Arial"/>
              </a:rPr>
              <a:t>Perform deletemin()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send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765300" marR="753745" lvl="1" indent="-838200">
              <a:lnSpc>
                <a:spcPts val="3190"/>
              </a:lnSpc>
              <a:spcBef>
                <a:spcPts val="155"/>
              </a:spcBef>
              <a:buAutoNum type="alphaLcPeriod"/>
              <a:tabLst>
                <a:tab pos="1383665" algn="l"/>
                <a:tab pos="1384300" algn="l"/>
              </a:tabLst>
            </a:pPr>
            <a:r>
              <a:rPr sz="2400" spc="-5" dirty="0">
                <a:latin typeface="Arial"/>
                <a:cs typeface="Arial"/>
              </a:rPr>
              <a:t>while (next input record </a:t>
            </a:r>
            <a:r>
              <a:rPr sz="2400" dirty="0">
                <a:latin typeface="Arial"/>
                <a:cs typeface="Arial"/>
              </a:rPr>
              <a:t>&gt; </a:t>
            </a:r>
            <a:r>
              <a:rPr sz="2400" spc="-5" dirty="0">
                <a:latin typeface="Arial"/>
                <a:cs typeface="Arial"/>
              </a:rPr>
              <a:t>last deletemin 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5" dirty="0">
                <a:latin typeface="Arial"/>
                <a:cs typeface="Arial"/>
              </a:rPr>
              <a:t>insert </a:t>
            </a:r>
            <a:r>
              <a:rPr sz="2400" spc="-1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record into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heap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  <a:tabLst>
                <a:tab pos="1383665" algn="l"/>
              </a:tabLst>
            </a:pPr>
            <a:r>
              <a:rPr sz="2400" dirty="0">
                <a:latin typeface="Arial"/>
                <a:cs typeface="Arial"/>
              </a:rPr>
              <a:t>a.	</a:t>
            </a:r>
            <a:r>
              <a:rPr sz="2400" spc="-5" dirty="0">
                <a:latin typeface="Arial"/>
                <a:cs typeface="Arial"/>
              </a:rPr>
              <a:t>if (next input record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last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deletemin)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"/>
                <a:cs typeface="Arial"/>
              </a:rPr>
              <a:t>store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record outside 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heap</a:t>
            </a:r>
            <a:endParaRPr sz="2400">
              <a:latin typeface="Arial"/>
              <a:cs typeface="Arial"/>
            </a:endParaRPr>
          </a:p>
          <a:p>
            <a:pPr marL="2182495" marR="657860" indent="-341630">
              <a:lnSpc>
                <a:spcPts val="3190"/>
              </a:lnSpc>
              <a:spcBef>
                <a:spcPts val="155"/>
              </a:spcBef>
            </a:pPr>
            <a:r>
              <a:rPr sz="2400" dirty="0">
                <a:latin typeface="Arial"/>
                <a:cs typeface="Arial"/>
              </a:rPr>
              <a:t>/* </a:t>
            </a:r>
            <a:r>
              <a:rPr sz="2400" spc="-5" dirty="0">
                <a:latin typeface="Arial"/>
                <a:cs typeface="Arial"/>
              </a:rPr>
              <a:t>the region outside the heap 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computer’s internal storage is called 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dead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003300" marR="5080" indent="-533400">
              <a:lnSpc>
                <a:spcPts val="2590"/>
              </a:lnSpc>
              <a:spcBef>
                <a:spcPts val="480"/>
              </a:spcBef>
              <a:tabLst>
                <a:tab pos="1002665" algn="l"/>
              </a:tabLst>
            </a:pPr>
            <a:r>
              <a:rPr sz="2400" dirty="0">
                <a:latin typeface="Arial"/>
                <a:cs typeface="Arial"/>
              </a:rPr>
              <a:t>1.	If </a:t>
            </a:r>
            <a:r>
              <a:rPr sz="2400" spc="-5" dirty="0">
                <a:latin typeface="Arial"/>
                <a:cs typeface="Arial"/>
              </a:rPr>
              <a:t>there are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1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records create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new </a:t>
            </a:r>
            <a:r>
              <a:rPr sz="2400" spc="-5" dirty="0">
                <a:latin typeface="Arial"/>
                <a:cs typeface="Arial"/>
              </a:rPr>
              <a:t>heap  of 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records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repeat step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438150"/>
            <a:ext cx="774763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88685" algn="l"/>
                <a:tab pos="6805930" algn="l"/>
              </a:tabLst>
            </a:pPr>
            <a:r>
              <a:rPr sz="2400" spc="-5" dirty="0"/>
              <a:t>Perform </a:t>
            </a:r>
            <a:r>
              <a:rPr sz="2400" dirty="0"/>
              <a:t>an </a:t>
            </a:r>
            <a:r>
              <a:rPr sz="2400" b="1" spc="-5" dirty="0">
                <a:latin typeface="Arial"/>
                <a:cs typeface="Arial"/>
              </a:rPr>
              <a:t>external sorting </a:t>
            </a:r>
            <a:r>
              <a:rPr sz="2400" b="1" spc="5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replacement  selection technique </a:t>
            </a:r>
            <a:r>
              <a:rPr sz="2400" spc="-5" dirty="0"/>
              <a:t>on the</a:t>
            </a:r>
            <a:r>
              <a:rPr sz="2400" spc="50" dirty="0"/>
              <a:t> </a:t>
            </a:r>
            <a:r>
              <a:rPr sz="2400" spc="-5" dirty="0"/>
              <a:t>following</a:t>
            </a:r>
            <a:r>
              <a:rPr sz="2400" dirty="0"/>
              <a:t> </a:t>
            </a:r>
            <a:r>
              <a:rPr sz="2400" spc="-5" dirty="0"/>
              <a:t>data.	</a:t>
            </a:r>
            <a:r>
              <a:rPr sz="2400" dirty="0"/>
              <a:t>Assume </a:t>
            </a:r>
            <a:r>
              <a:rPr sz="2400" spc="-5" dirty="0"/>
              <a:t>that  </a:t>
            </a:r>
            <a:r>
              <a:rPr sz="2400" dirty="0"/>
              <a:t>the </a:t>
            </a:r>
            <a:r>
              <a:rPr sz="2400" spc="5" dirty="0"/>
              <a:t>memory </a:t>
            </a:r>
            <a:r>
              <a:rPr sz="2400" spc="-5" dirty="0"/>
              <a:t>can hold </a:t>
            </a:r>
            <a:r>
              <a:rPr sz="2400" dirty="0"/>
              <a:t>4 </a:t>
            </a:r>
            <a:r>
              <a:rPr sz="2400" spc="-5" dirty="0"/>
              <a:t>records </a:t>
            </a:r>
            <a:r>
              <a:rPr sz="2400" dirty="0"/>
              <a:t>(M = </a:t>
            </a:r>
            <a:r>
              <a:rPr sz="2400" spc="-5" dirty="0"/>
              <a:t>4) </a:t>
            </a:r>
            <a:r>
              <a:rPr sz="2400" dirty="0"/>
              <a:t>at a time </a:t>
            </a:r>
            <a:r>
              <a:rPr sz="2400" spc="-10" dirty="0"/>
              <a:t>and  </a:t>
            </a:r>
            <a:r>
              <a:rPr sz="2400" spc="10" dirty="0"/>
              <a:t>t</a:t>
            </a:r>
            <a:r>
              <a:rPr sz="2400" spc="-10" dirty="0"/>
              <a:t>he</a:t>
            </a:r>
            <a:r>
              <a:rPr sz="2400" spc="5" dirty="0"/>
              <a:t>r</a:t>
            </a:r>
            <a:r>
              <a:rPr sz="2400" dirty="0"/>
              <a:t>e</a:t>
            </a:r>
            <a:r>
              <a:rPr sz="2400" spc="-5" dirty="0"/>
              <a:t> </a:t>
            </a:r>
            <a:r>
              <a:rPr sz="2400" spc="-10" dirty="0"/>
              <a:t>a</a:t>
            </a:r>
            <a:r>
              <a:rPr sz="2400" dirty="0"/>
              <a:t>re 4</a:t>
            </a:r>
            <a:r>
              <a:rPr sz="2400" spc="-5" dirty="0"/>
              <a:t> </a:t>
            </a:r>
            <a:r>
              <a:rPr sz="2400" dirty="0"/>
              <a:t>ta</a:t>
            </a:r>
            <a:r>
              <a:rPr sz="2400" spc="-10" dirty="0"/>
              <a:t>p</a:t>
            </a:r>
            <a:r>
              <a:rPr sz="2400" dirty="0"/>
              <a:t>e</a:t>
            </a:r>
            <a:r>
              <a:rPr sz="2400" spc="-5" dirty="0"/>
              <a:t> </a:t>
            </a:r>
            <a:r>
              <a:rPr sz="2400" spc="-10" dirty="0"/>
              <a:t>d</a:t>
            </a:r>
            <a:r>
              <a:rPr sz="2400" spc="5" dirty="0"/>
              <a:t>r</a:t>
            </a:r>
            <a:r>
              <a:rPr sz="2400" spc="-5" dirty="0"/>
              <a:t>i</a:t>
            </a:r>
            <a:r>
              <a:rPr sz="2400" spc="-20" dirty="0"/>
              <a:t>v</a:t>
            </a:r>
            <a:r>
              <a:rPr sz="2400" dirty="0"/>
              <a:t>es (</a:t>
            </a:r>
            <a:r>
              <a:rPr sz="2400" spc="10" dirty="0"/>
              <a:t>T</a:t>
            </a:r>
            <a:r>
              <a:rPr sz="2400" spc="-10" dirty="0"/>
              <a:t>a1</a:t>
            </a:r>
            <a:r>
              <a:rPr sz="2400" dirty="0"/>
              <a:t>, </a:t>
            </a:r>
            <a:r>
              <a:rPr sz="2400" spc="10" dirty="0"/>
              <a:t>T</a:t>
            </a:r>
            <a:r>
              <a:rPr sz="2400" spc="-10" dirty="0"/>
              <a:t>a</a:t>
            </a:r>
            <a:r>
              <a:rPr sz="2400" dirty="0"/>
              <a:t>2, </a:t>
            </a:r>
            <a:r>
              <a:rPr sz="2400" spc="10" dirty="0"/>
              <a:t>T</a:t>
            </a:r>
            <a:r>
              <a:rPr sz="2400" spc="-10" dirty="0"/>
              <a:t>b1</a:t>
            </a:r>
            <a:r>
              <a:rPr sz="2400" dirty="0"/>
              <a:t>,</a:t>
            </a:r>
            <a:r>
              <a:rPr sz="2400" spc="10" dirty="0"/>
              <a:t> </a:t>
            </a:r>
            <a:r>
              <a:rPr sz="2400" spc="-15" dirty="0"/>
              <a:t>a</a:t>
            </a:r>
            <a:r>
              <a:rPr sz="2400" dirty="0"/>
              <a:t>nd</a:t>
            </a:r>
            <a:r>
              <a:rPr sz="2400" spc="-5" dirty="0"/>
              <a:t> </a:t>
            </a:r>
            <a:r>
              <a:rPr sz="2400" spc="10" dirty="0"/>
              <a:t>T</a:t>
            </a:r>
            <a:r>
              <a:rPr sz="2400" spc="-10" dirty="0"/>
              <a:t>b2</a:t>
            </a:r>
            <a:r>
              <a:rPr sz="2400" dirty="0"/>
              <a:t>).	In</a:t>
            </a:r>
            <a:r>
              <a:rPr sz="2400" spc="-15" dirty="0"/>
              <a:t>i</a:t>
            </a:r>
            <a:r>
              <a:rPr sz="2400" spc="10" dirty="0"/>
              <a:t>t</a:t>
            </a:r>
            <a:r>
              <a:rPr sz="2400" spc="-15" dirty="0"/>
              <a:t>i</a:t>
            </a:r>
            <a:r>
              <a:rPr sz="2400" dirty="0"/>
              <a:t>a</a:t>
            </a:r>
            <a:r>
              <a:rPr sz="2400" spc="-15" dirty="0"/>
              <a:t>l</a:t>
            </a:r>
            <a:r>
              <a:rPr sz="2400" spc="-5" dirty="0"/>
              <a:t>l</a:t>
            </a:r>
            <a:r>
              <a:rPr sz="2400" dirty="0"/>
              <a:t>y  </a:t>
            </a:r>
            <a:r>
              <a:rPr sz="2400" spc="-5" dirty="0"/>
              <a:t>all data are stored in tape </a:t>
            </a:r>
            <a:r>
              <a:rPr sz="2400" spc="-10" dirty="0"/>
              <a:t>drive</a:t>
            </a:r>
            <a:r>
              <a:rPr sz="2400" spc="10" dirty="0"/>
              <a:t> </a:t>
            </a:r>
            <a:r>
              <a:rPr sz="2400" spc="-5" dirty="0"/>
              <a:t>Ta1.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8240" y="2931159"/>
            <a:ext cx="550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0"/>
              </a:lnSpc>
              <a:spcBef>
                <a:spcPts val="100"/>
              </a:spcBef>
            </a:pPr>
            <a:r>
              <a:rPr dirty="0"/>
              <a:t>Tape</a:t>
            </a:r>
          </a:p>
          <a:p>
            <a:pPr marL="355600">
              <a:lnSpc>
                <a:spcPts val="2310"/>
              </a:lnSpc>
            </a:pPr>
            <a:r>
              <a:rPr spc="-5" dirty="0"/>
              <a:t>drive</a:t>
            </a:r>
          </a:p>
          <a:p>
            <a:pPr marL="320040">
              <a:lnSpc>
                <a:spcPct val="100000"/>
              </a:lnSpc>
              <a:spcBef>
                <a:spcPts val="920"/>
              </a:spcBef>
              <a:tabLst>
                <a:tab pos="1203325" algn="l"/>
                <a:tab pos="1586865" algn="l"/>
                <a:tab pos="1970405" algn="l"/>
                <a:tab pos="2353945" algn="l"/>
                <a:tab pos="2609850" algn="l"/>
                <a:tab pos="2992755" algn="l"/>
                <a:tab pos="3375660" algn="l"/>
                <a:tab pos="3759835" algn="l"/>
                <a:tab pos="4142740" algn="l"/>
                <a:tab pos="4526915" algn="l"/>
                <a:tab pos="4909820" algn="l"/>
                <a:tab pos="5292725" algn="l"/>
                <a:tab pos="7083425" algn="l"/>
              </a:tabLst>
            </a:pPr>
            <a:r>
              <a:rPr b="0" spc="-5" dirty="0">
                <a:latin typeface="Times New Roman"/>
                <a:cs typeface="Times New Roman"/>
              </a:rPr>
              <a:t>Ta1	</a:t>
            </a:r>
            <a:r>
              <a:rPr b="0" dirty="0">
                <a:latin typeface="Times New Roman"/>
                <a:cs typeface="Times New Roman"/>
              </a:rPr>
              <a:t>55	94	11	6	12	35	17	99	28	58	41	75 15 38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19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100	8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80</a:t>
            </a:r>
          </a:p>
          <a:p>
            <a:pPr marL="311785" marR="6812915" indent="7620" algn="just">
              <a:lnSpc>
                <a:spcPct val="130800"/>
              </a:lnSpc>
              <a:spcBef>
                <a:spcPts val="10"/>
              </a:spcBef>
            </a:pP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a2 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spc="5" dirty="0">
                <a:latin typeface="Times New Roman"/>
                <a:cs typeface="Times New Roman"/>
              </a:rPr>
              <a:t>b</a:t>
            </a:r>
            <a:r>
              <a:rPr b="0" dirty="0">
                <a:latin typeface="Times New Roman"/>
                <a:cs typeface="Times New Roman"/>
              </a:rPr>
              <a:t>1 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spc="5" dirty="0">
                <a:latin typeface="Times New Roman"/>
                <a:cs typeface="Times New Roman"/>
              </a:rPr>
              <a:t>b</a:t>
            </a:r>
            <a:r>
              <a:rPr b="0" dirty="0">
                <a:latin typeface="Times New Roman"/>
                <a:cs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2868929"/>
            <a:ext cx="7519034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2. Perform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2-way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poly phase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merge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sort</a:t>
            </a:r>
            <a:r>
              <a:rPr sz="2000" dirty="0">
                <a:latin typeface="Times New Roman"/>
                <a:cs typeface="Times New Roman"/>
              </a:rPr>
              <a:t> on </a:t>
            </a:r>
            <a:r>
              <a:rPr sz="2000" spc="-5" dirty="0">
                <a:latin typeface="Times New Roman"/>
                <a:cs typeface="Times New Roman"/>
              </a:rPr>
              <a:t>the following </a:t>
            </a:r>
            <a:r>
              <a:rPr sz="2000" dirty="0">
                <a:latin typeface="Times New Roman"/>
                <a:cs typeface="Times New Roman"/>
              </a:rPr>
              <a:t>sequence of  </a:t>
            </a:r>
            <a:r>
              <a:rPr sz="2000" spc="-5" dirty="0">
                <a:latin typeface="Times New Roman"/>
                <a:cs typeface="Times New Roman"/>
              </a:rPr>
              <a:t>data which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stored in tape </a:t>
            </a:r>
            <a:r>
              <a:rPr sz="2000" dirty="0">
                <a:latin typeface="Times New Roman"/>
                <a:cs typeface="Times New Roman"/>
              </a:rPr>
              <a:t>drive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Ta1.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09065" algn="l"/>
                <a:tab pos="2170430" algn="l"/>
                <a:tab pos="2550795" algn="l"/>
                <a:tab pos="3312160" algn="l"/>
                <a:tab pos="3693160" algn="l"/>
              </a:tabLst>
            </a:pPr>
            <a:r>
              <a:rPr sz="1800" spc="-5" dirty="0">
                <a:latin typeface="Arial"/>
                <a:cs typeface="Arial"/>
              </a:rPr>
              <a:t>55  94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11 </a:t>
            </a:r>
            <a:r>
              <a:rPr sz="1800" dirty="0">
                <a:latin typeface="Arial"/>
                <a:cs typeface="Arial"/>
              </a:rPr>
              <a:t> 6	</a:t>
            </a:r>
            <a:r>
              <a:rPr sz="1800" spc="-10" dirty="0">
                <a:latin typeface="Arial"/>
                <a:cs typeface="Arial"/>
              </a:rPr>
              <a:t>12 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35	</a:t>
            </a:r>
            <a:r>
              <a:rPr sz="1800" spc="-10" dirty="0">
                <a:latin typeface="Arial"/>
                <a:cs typeface="Arial"/>
              </a:rPr>
              <a:t>17	99 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28	</a:t>
            </a:r>
            <a:r>
              <a:rPr sz="1800" spc="-10" dirty="0">
                <a:latin typeface="Arial"/>
                <a:cs typeface="Arial"/>
              </a:rPr>
              <a:t>58	41 </a:t>
            </a:r>
            <a:r>
              <a:rPr sz="1800" spc="-5" dirty="0">
                <a:latin typeface="Arial"/>
                <a:cs typeface="Arial"/>
              </a:rPr>
              <a:t>75 15 </a:t>
            </a:r>
            <a:r>
              <a:rPr sz="1800" spc="-10" dirty="0">
                <a:latin typeface="Arial"/>
                <a:cs typeface="Arial"/>
              </a:rPr>
              <a:t>38 </a:t>
            </a:r>
            <a:r>
              <a:rPr sz="1800" spc="-5" dirty="0">
                <a:latin typeface="Arial"/>
                <a:cs typeface="Arial"/>
              </a:rPr>
              <a:t>19 </a:t>
            </a:r>
            <a:r>
              <a:rPr sz="1800" spc="-10" dirty="0">
                <a:latin typeface="Arial"/>
                <a:cs typeface="Arial"/>
              </a:rPr>
              <a:t>100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Initially, </a:t>
            </a:r>
            <a:r>
              <a:rPr sz="2000" dirty="0">
                <a:latin typeface="Times New Roman"/>
                <a:cs typeface="Times New Roman"/>
              </a:rPr>
              <a:t>Ta2, Ta3, are </a:t>
            </a:r>
            <a:r>
              <a:rPr sz="2000" spc="-5" dirty="0">
                <a:latin typeface="Times New Roman"/>
                <a:cs typeface="Times New Roman"/>
              </a:rPr>
              <a:t>empty </a:t>
            </a:r>
            <a:r>
              <a:rPr sz="2000" dirty="0">
                <a:latin typeface="Times New Roman"/>
                <a:cs typeface="Times New Roman"/>
              </a:rPr>
              <a:t>and M = 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8050" y="4306570"/>
            <a:ext cx="6351905" cy="7340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660"/>
              </a:spcBef>
            </a:pPr>
            <a:r>
              <a:rPr sz="1600" b="1" spc="-5" dirty="0">
                <a:latin typeface="Times New Roman"/>
                <a:cs typeface="Times New Roman"/>
              </a:rPr>
              <a:t>Contents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95605" algn="l"/>
                <a:tab pos="779145" algn="l"/>
                <a:tab pos="1162685" algn="l"/>
                <a:tab pos="1418590" algn="l"/>
                <a:tab pos="1801495" algn="l"/>
                <a:tab pos="2184400" algn="l"/>
                <a:tab pos="2568575" algn="l"/>
                <a:tab pos="2951480" algn="l"/>
                <a:tab pos="3335654" algn="l"/>
                <a:tab pos="3718560" algn="l"/>
                <a:tab pos="4101465" algn="l"/>
                <a:tab pos="5892165" algn="l"/>
              </a:tabLst>
            </a:pPr>
            <a:r>
              <a:rPr sz="2000" dirty="0">
                <a:latin typeface="Times New Roman"/>
                <a:cs typeface="Times New Roman"/>
              </a:rPr>
              <a:t>55	94	11	6	12	35	17	99	28	58	41	75 15 38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	8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19" y="4283709"/>
            <a:ext cx="966469" cy="14376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b="1" dirty="0">
                <a:latin typeface="Times New Roman"/>
                <a:cs typeface="Times New Roman"/>
              </a:rPr>
              <a:t>Tape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drive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spc="-15" dirty="0">
                <a:latin typeface="Times New Roman"/>
                <a:cs typeface="Times New Roman"/>
              </a:rPr>
              <a:t>Ta1</a:t>
            </a:r>
            <a:endParaRPr sz="1600">
              <a:latin typeface="Times New Roman"/>
              <a:cs typeface="Times New Roman"/>
            </a:endParaRPr>
          </a:p>
          <a:p>
            <a:pPr marL="12700" marR="633730">
              <a:lnSpc>
                <a:spcPct val="138500"/>
              </a:lnSpc>
              <a:spcBef>
                <a:spcPts val="480"/>
              </a:spcBef>
            </a:pP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2  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730" y="6092190"/>
            <a:ext cx="6999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Write </a:t>
            </a:r>
            <a:r>
              <a:rPr sz="2000" spc="-5" dirty="0">
                <a:latin typeface="Times New Roman"/>
                <a:cs typeface="Times New Roman"/>
              </a:rPr>
              <a:t>the table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each pass. (including </a:t>
            </a:r>
            <a:r>
              <a:rPr sz="2000" dirty="0">
                <a:latin typeface="Times New Roman"/>
                <a:cs typeface="Times New Roman"/>
              </a:rPr>
              <a:t>sort phase, and </a:t>
            </a:r>
            <a:r>
              <a:rPr sz="2000" spc="-5" dirty="0">
                <a:latin typeface="Times New Roman"/>
                <a:cs typeface="Times New Roman"/>
              </a:rPr>
              <a:t>merge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phase)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830" y="694690"/>
            <a:ext cx="7468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35830" algn="l"/>
              </a:tabLst>
            </a:pPr>
            <a:r>
              <a:rPr sz="2000" dirty="0">
                <a:latin typeface="Times New Roman"/>
                <a:cs typeface="Times New Roman"/>
              </a:rPr>
              <a:t>1. Sort </a:t>
            </a:r>
            <a:r>
              <a:rPr sz="2000" spc="-5" dirty="0">
                <a:latin typeface="Times New Roman"/>
                <a:cs typeface="Times New Roman"/>
              </a:rPr>
              <a:t>the following data </a:t>
            </a:r>
            <a:r>
              <a:rPr sz="2000" dirty="0">
                <a:latin typeface="Times New Roman"/>
                <a:cs typeface="Times New Roman"/>
              </a:rPr>
              <a:t>using 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sort.	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should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divide </a:t>
            </a:r>
            <a:r>
              <a:rPr sz="2000" dirty="0">
                <a:latin typeface="Times New Roman"/>
                <a:cs typeface="Times New Roman"/>
              </a:rPr>
              <a:t>and  conquer </a:t>
            </a:r>
            <a:r>
              <a:rPr sz="2000" spc="-5" dirty="0">
                <a:latin typeface="Times New Roman"/>
                <a:cs typeface="Times New Roman"/>
              </a:rPr>
              <a:t>method described in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14577" y="1839367"/>
          <a:ext cx="4537708" cy="35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8510" marR="5080" indent="-20358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Two-way Sorting Algorithm:  Sort</a:t>
            </a:r>
            <a:r>
              <a:rPr spc="-10" dirty="0"/>
              <a:t> </a:t>
            </a:r>
            <a:r>
              <a:rPr spc="-5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44320"/>
            <a:ext cx="8253730" cy="494494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latin typeface="Arial"/>
                <a:cs typeface="Arial"/>
              </a:rPr>
              <a:t>Algorithm:</a:t>
            </a:r>
            <a:endParaRPr sz="2800" dirty="0">
              <a:latin typeface="Arial"/>
              <a:cs typeface="Arial"/>
            </a:endParaRPr>
          </a:p>
          <a:p>
            <a:pPr marL="824230" indent="-811530">
              <a:lnSpc>
                <a:spcPct val="100000"/>
              </a:lnSpc>
              <a:spcBef>
                <a:spcPts val="359"/>
              </a:spcBef>
              <a:buAutoNum type="romanUcPeriod"/>
              <a:tabLst>
                <a:tab pos="823594" algn="l"/>
                <a:tab pos="824230" algn="l"/>
              </a:tabLst>
            </a:pPr>
            <a:r>
              <a:rPr sz="2800" spc="-5" dirty="0">
                <a:latin typeface="Arial"/>
                <a:cs typeface="Arial"/>
              </a:rPr>
              <a:t>Sort </a:t>
            </a:r>
            <a:r>
              <a:rPr sz="2800" spc="-10" dirty="0">
                <a:latin typeface="Arial"/>
                <a:cs typeface="Arial"/>
              </a:rPr>
              <a:t>Phase</a:t>
            </a:r>
            <a:endParaRPr sz="2800" dirty="0">
              <a:latin typeface="Arial"/>
              <a:cs typeface="Arial"/>
            </a:endParaRPr>
          </a:p>
          <a:p>
            <a:pPr marL="1179195" marR="93980" lvl="1" indent="-709930">
              <a:lnSpc>
                <a:spcPts val="2590"/>
              </a:lnSpc>
              <a:spcBef>
                <a:spcPts val="635"/>
              </a:spcBef>
              <a:buAutoNum type="arabicPeriod"/>
              <a:tabLst>
                <a:tab pos="1179195" algn="l"/>
                <a:tab pos="1179830" algn="l"/>
              </a:tabLst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M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records from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one pair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lang="en-IN" sz="2400" spc="-5" dirty="0">
                <a:latin typeface="Arial"/>
                <a:cs typeface="Arial"/>
              </a:rPr>
              <a:t>pen drives</a:t>
            </a:r>
            <a:r>
              <a:rPr sz="2400" spc="-5" dirty="0">
                <a:latin typeface="Arial"/>
                <a:cs typeface="Arial"/>
              </a:rPr>
              <a:t>.  Initially, all the records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present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lang="en-IN" sz="2400" spc="-10" dirty="0">
                <a:latin typeface="Arial"/>
                <a:cs typeface="Arial"/>
              </a:rPr>
              <a:t>pen</a:t>
            </a:r>
            <a:r>
              <a:rPr sz="2400" spc="-5" dirty="0">
                <a:latin typeface="Arial"/>
                <a:cs typeface="Arial"/>
              </a:rPr>
              <a:t>  drive</a:t>
            </a:r>
            <a:endParaRPr sz="2400" dirty="0">
              <a:latin typeface="Arial"/>
              <a:cs typeface="Arial"/>
            </a:endParaRPr>
          </a:p>
          <a:p>
            <a:pPr marL="1179195" marR="347980" lvl="1" indent="-709930">
              <a:lnSpc>
                <a:spcPts val="2590"/>
              </a:lnSpc>
              <a:spcBef>
                <a:spcPts val="600"/>
              </a:spcBef>
              <a:buAutoNum type="arabicPeriod"/>
              <a:tabLst>
                <a:tab pos="1179195" algn="l"/>
                <a:tab pos="1179830" algn="l"/>
              </a:tabLst>
            </a:pPr>
            <a:r>
              <a:rPr sz="2400" spc="-5" dirty="0">
                <a:latin typeface="Arial"/>
                <a:cs typeface="Arial"/>
              </a:rPr>
              <a:t>Sort </a:t>
            </a:r>
            <a:r>
              <a:rPr sz="2400" dirty="0">
                <a:latin typeface="Arial"/>
                <a:cs typeface="Arial"/>
              </a:rPr>
              <a:t>the M </a:t>
            </a:r>
            <a:r>
              <a:rPr sz="2400" spc="-5" dirty="0">
                <a:latin typeface="Arial"/>
                <a:cs typeface="Arial"/>
              </a:rPr>
              <a:t>records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computer’s internal  storage. </a:t>
            </a:r>
            <a:r>
              <a:rPr sz="2400" spc="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small (&lt; </a:t>
            </a:r>
            <a:r>
              <a:rPr sz="2400" spc="-5" dirty="0">
                <a:latin typeface="Arial"/>
                <a:cs typeface="Arial"/>
              </a:rPr>
              <a:t>10) use insertion </a:t>
            </a:r>
            <a:r>
              <a:rPr sz="2400" dirty="0">
                <a:latin typeface="Arial"/>
                <a:cs typeface="Arial"/>
              </a:rPr>
              <a:t>sort.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 larger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values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of M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use quick</a:t>
            </a:r>
            <a:r>
              <a:rPr sz="2400" spc="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sort.</a:t>
            </a:r>
            <a:endParaRPr sz="2400" dirty="0">
              <a:latin typeface="Arial"/>
              <a:cs typeface="Arial"/>
            </a:endParaRPr>
          </a:p>
          <a:p>
            <a:pPr marL="1179195" marR="5080" lvl="1" indent="-709930">
              <a:lnSpc>
                <a:spcPts val="2590"/>
              </a:lnSpc>
              <a:spcBef>
                <a:spcPts val="600"/>
              </a:spcBef>
              <a:buAutoNum type="arabicPeriod"/>
              <a:tabLst>
                <a:tab pos="1179195" algn="l"/>
                <a:tab pos="1179830" algn="l"/>
              </a:tabLst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Write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M sorted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records into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other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pair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of </a:t>
            </a:r>
            <a:r>
              <a:rPr lang="en-IN" sz="2400" spc="-5" dirty="0">
                <a:solidFill>
                  <a:srgbClr val="FF3300"/>
                </a:solidFill>
                <a:latin typeface="Arial"/>
                <a:cs typeface="Arial"/>
              </a:rPr>
              <a:t>pen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 drives (i.e.,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pair </a:t>
            </a:r>
            <a:r>
              <a:rPr sz="2400" spc="-5" dirty="0">
                <a:latin typeface="Arial"/>
                <a:cs typeface="Arial"/>
              </a:rPr>
              <a:t>which does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contain the </a:t>
            </a:r>
            <a:r>
              <a:rPr sz="2400" spc="-10" dirty="0">
                <a:latin typeface="Arial"/>
                <a:cs typeface="Arial"/>
              </a:rPr>
              <a:t>input  </a:t>
            </a:r>
            <a:r>
              <a:rPr sz="2400" spc="-5" dirty="0">
                <a:latin typeface="Arial"/>
                <a:cs typeface="Arial"/>
              </a:rPr>
              <a:t>records).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While writing </a:t>
            </a:r>
            <a:r>
              <a:rPr sz="2400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the </a:t>
            </a:r>
            <a:r>
              <a:rPr sz="2400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records, alternate  between the </a:t>
            </a:r>
            <a:r>
              <a:rPr sz="2400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two </a:t>
            </a:r>
            <a:r>
              <a:rPr lang="en-IN" sz="2400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pen </a:t>
            </a:r>
            <a:r>
              <a:rPr sz="2400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drives of that pair.</a:t>
            </a:r>
            <a:endParaRPr sz="2400" dirty="0">
              <a:latin typeface="Arial"/>
              <a:cs typeface="Arial"/>
            </a:endParaRPr>
          </a:p>
          <a:p>
            <a:pPr marL="1179830" lvl="1" indent="-70993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179195" algn="l"/>
                <a:tab pos="1179830" algn="l"/>
              </a:tabLst>
            </a:pPr>
            <a:r>
              <a:rPr sz="2400" spc="-10" dirty="0">
                <a:latin typeface="Arial"/>
                <a:cs typeface="Arial"/>
              </a:rPr>
              <a:t>Repeat </a:t>
            </a:r>
            <a:r>
              <a:rPr sz="2400" spc="-5" dirty="0">
                <a:latin typeface="Arial"/>
                <a:cs typeface="Arial"/>
              </a:rPr>
              <a:t>steps </a:t>
            </a:r>
            <a:r>
              <a:rPr sz="2400" dirty="0">
                <a:latin typeface="Arial"/>
                <a:cs typeface="Arial"/>
              </a:rPr>
              <a:t>1-3 </a:t>
            </a:r>
            <a:r>
              <a:rPr sz="2400" spc="-5" dirty="0">
                <a:latin typeface="Arial"/>
                <a:cs typeface="Arial"/>
              </a:rPr>
              <a:t>until the </a:t>
            </a:r>
            <a:r>
              <a:rPr sz="2400" spc="-10" dirty="0">
                <a:latin typeface="Arial"/>
                <a:cs typeface="Arial"/>
              </a:rPr>
              <a:t>end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input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009" y="1184909"/>
            <a:ext cx="6408420" cy="8509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sz="2200" spc="-5" dirty="0">
                <a:latin typeface="Arial"/>
                <a:cs typeface="Arial"/>
              </a:rPr>
              <a:t>Initially, </a:t>
            </a:r>
            <a:r>
              <a:rPr sz="2200" spc="-195" dirty="0">
                <a:latin typeface="Arial"/>
                <a:cs typeface="Arial"/>
              </a:rPr>
              <a:t>T</a:t>
            </a:r>
            <a:r>
              <a:rPr sz="1875" spc="-292" baseline="-24444" dirty="0">
                <a:latin typeface="Arial"/>
                <a:cs typeface="Arial"/>
              </a:rPr>
              <a:t>a2 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195" dirty="0">
                <a:latin typeface="Arial"/>
                <a:cs typeface="Arial"/>
              </a:rPr>
              <a:t>T</a:t>
            </a:r>
            <a:r>
              <a:rPr sz="1875" spc="-292" baseline="-24444" dirty="0">
                <a:latin typeface="Arial"/>
                <a:cs typeface="Arial"/>
              </a:rPr>
              <a:t>b1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200" dirty="0">
                <a:latin typeface="Arial"/>
                <a:cs typeface="Arial"/>
              </a:rPr>
              <a:t>T</a:t>
            </a:r>
            <a:r>
              <a:rPr sz="1875" spc="-300" baseline="-24444" dirty="0">
                <a:latin typeface="Arial"/>
                <a:cs typeface="Arial"/>
              </a:rPr>
              <a:t>b2 </a:t>
            </a:r>
            <a:r>
              <a:rPr sz="2200" spc="-5" dirty="0">
                <a:latin typeface="Arial"/>
                <a:cs typeface="Arial"/>
              </a:rPr>
              <a:t>are empty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  <a:tabLst>
                <a:tab pos="944880" algn="l"/>
                <a:tab pos="1410970" algn="l"/>
                <a:tab pos="1877695" algn="l"/>
                <a:tab pos="2343785" algn="l"/>
                <a:tab pos="2809240" algn="l"/>
                <a:tab pos="3275329" algn="l"/>
                <a:tab pos="3740785" algn="l"/>
                <a:tab pos="4208145" algn="l"/>
                <a:tab pos="4674235" algn="l"/>
                <a:tab pos="5139690" algn="l"/>
                <a:tab pos="5605145" algn="l"/>
                <a:tab pos="6071235" algn="l"/>
              </a:tabLst>
            </a:pPr>
            <a:r>
              <a:rPr sz="2200" spc="-200" dirty="0">
                <a:latin typeface="Arial"/>
                <a:cs typeface="Arial"/>
              </a:rPr>
              <a:t>T</a:t>
            </a:r>
            <a:r>
              <a:rPr sz="1875" spc="-300" baseline="-24444" dirty="0">
                <a:latin typeface="Arial"/>
                <a:cs typeface="Arial"/>
              </a:rPr>
              <a:t>a1</a:t>
            </a:r>
            <a:r>
              <a:rPr sz="1875" spc="-209" baseline="-2444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5" dirty="0">
                <a:latin typeface="Arial"/>
                <a:cs typeface="Arial"/>
              </a:rPr>
              <a:t> 81	</a:t>
            </a:r>
            <a:r>
              <a:rPr sz="2200" dirty="0">
                <a:latin typeface="Arial"/>
                <a:cs typeface="Arial"/>
              </a:rPr>
              <a:t>94	11	</a:t>
            </a:r>
            <a:r>
              <a:rPr sz="2200" spc="-5" dirty="0">
                <a:latin typeface="Arial"/>
                <a:cs typeface="Arial"/>
              </a:rPr>
              <a:t>96	12	35	</a:t>
            </a:r>
            <a:r>
              <a:rPr sz="2200" dirty="0">
                <a:latin typeface="Arial"/>
                <a:cs typeface="Arial"/>
              </a:rPr>
              <a:t>17	99	</a:t>
            </a:r>
            <a:r>
              <a:rPr sz="2200" spc="-5" dirty="0">
                <a:latin typeface="Arial"/>
                <a:cs typeface="Arial"/>
              </a:rPr>
              <a:t>28	58	41	</a:t>
            </a:r>
            <a:r>
              <a:rPr sz="2200" dirty="0">
                <a:latin typeface="Arial"/>
                <a:cs typeface="Arial"/>
              </a:rPr>
              <a:t>75	15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709" y="279145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09" y="350647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309" y="2092959"/>
            <a:ext cx="7780020" cy="24574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0" marR="43180" indent="-342900">
              <a:lnSpc>
                <a:spcPts val="2340"/>
              </a:lnSpc>
              <a:spcBef>
                <a:spcPts val="425"/>
              </a:spcBef>
              <a:buChar char="•"/>
              <a:tabLst>
                <a:tab pos="380365" algn="l"/>
                <a:tab pos="381000" algn="l"/>
                <a:tab pos="1887220" algn="l"/>
                <a:tab pos="2352675" algn="l"/>
                <a:tab pos="3314700" algn="l"/>
                <a:tab pos="3780790" algn="l"/>
              </a:tabLst>
            </a:pPr>
            <a:r>
              <a:rPr sz="2200" spc="-5" dirty="0">
                <a:latin typeface="Arial"/>
                <a:cs typeface="Arial"/>
              </a:rPr>
              <a:t>Read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81	94	</a:t>
            </a:r>
            <a:r>
              <a:rPr sz="2200" dirty="0">
                <a:latin typeface="Arial"/>
                <a:cs typeface="Arial"/>
              </a:rPr>
              <a:t>11 </a:t>
            </a:r>
            <a:r>
              <a:rPr sz="2200" spc="-5" dirty="0">
                <a:latin typeface="Arial"/>
                <a:cs typeface="Arial"/>
              </a:rPr>
              <a:t>into computer’s internal storage and sort  them. The output</a:t>
            </a:r>
            <a:r>
              <a:rPr sz="2200" dirty="0">
                <a:latin typeface="Arial"/>
                <a:cs typeface="Arial"/>
              </a:rPr>
              <a:t> is 11	</a:t>
            </a:r>
            <a:r>
              <a:rPr sz="2200" spc="-5" dirty="0">
                <a:latin typeface="Arial"/>
                <a:cs typeface="Arial"/>
              </a:rPr>
              <a:t>81	94 which gets written onto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85" dirty="0">
                <a:latin typeface="Arial"/>
                <a:cs typeface="Arial"/>
              </a:rPr>
              <a:t>T</a:t>
            </a:r>
            <a:r>
              <a:rPr sz="1875" spc="-277" baseline="-24444" dirty="0">
                <a:latin typeface="Arial"/>
                <a:cs typeface="Arial"/>
              </a:rPr>
              <a:t>b1</a:t>
            </a:r>
            <a:endParaRPr sz="1875" baseline="-24444">
              <a:latin typeface="Arial"/>
              <a:cs typeface="Arial"/>
            </a:endParaRPr>
          </a:p>
          <a:p>
            <a:pPr marL="381000" marR="43180">
              <a:lnSpc>
                <a:spcPts val="2340"/>
              </a:lnSpc>
              <a:spcBef>
                <a:spcPts val="940"/>
              </a:spcBef>
              <a:tabLst>
                <a:tab pos="1887220" algn="l"/>
                <a:tab pos="2352675" algn="l"/>
                <a:tab pos="3314700" algn="l"/>
                <a:tab pos="3780790" algn="l"/>
              </a:tabLst>
            </a:pPr>
            <a:r>
              <a:rPr sz="2200" spc="-5" dirty="0">
                <a:latin typeface="Arial"/>
                <a:cs typeface="Arial"/>
              </a:rPr>
              <a:t>Read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96	12	</a:t>
            </a:r>
            <a:r>
              <a:rPr sz="2200" dirty="0">
                <a:latin typeface="Arial"/>
                <a:cs typeface="Arial"/>
              </a:rPr>
              <a:t>35 </a:t>
            </a:r>
            <a:r>
              <a:rPr sz="2200" spc="-5" dirty="0">
                <a:latin typeface="Arial"/>
                <a:cs typeface="Arial"/>
              </a:rPr>
              <a:t>into computer’s internal storage and sort  them. The output</a:t>
            </a:r>
            <a:r>
              <a:rPr sz="2200" dirty="0">
                <a:latin typeface="Arial"/>
                <a:cs typeface="Arial"/>
              </a:rPr>
              <a:t> is 12	</a:t>
            </a:r>
            <a:r>
              <a:rPr sz="2200" spc="-5" dirty="0">
                <a:latin typeface="Arial"/>
                <a:cs typeface="Arial"/>
              </a:rPr>
              <a:t>35	96 which gets written onto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85" dirty="0">
                <a:latin typeface="Arial"/>
                <a:cs typeface="Arial"/>
              </a:rPr>
              <a:t>T</a:t>
            </a:r>
            <a:r>
              <a:rPr sz="1875" spc="-277" baseline="-24444" dirty="0">
                <a:latin typeface="Arial"/>
                <a:cs typeface="Arial"/>
              </a:rPr>
              <a:t>b2</a:t>
            </a:r>
            <a:endParaRPr sz="1875" baseline="-24444">
              <a:latin typeface="Arial"/>
              <a:cs typeface="Arial"/>
            </a:endParaRPr>
          </a:p>
          <a:p>
            <a:pPr marL="381000" marR="139065">
              <a:lnSpc>
                <a:spcPts val="2370"/>
              </a:lnSpc>
              <a:spcBef>
                <a:spcPts val="930"/>
              </a:spcBef>
            </a:pPr>
            <a:r>
              <a:rPr sz="2200" spc="-5" dirty="0">
                <a:latin typeface="Arial"/>
                <a:cs typeface="Arial"/>
              </a:rPr>
              <a:t>At the end of the sort phase the contents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the tape drives  are:</a:t>
            </a:r>
            <a:endParaRPr sz="22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15"/>
              </a:spcBef>
              <a:tabLst>
                <a:tab pos="1389380" algn="l"/>
                <a:tab pos="1855470" algn="l"/>
                <a:tab pos="2320925" algn="l"/>
                <a:tab pos="2787015" algn="l"/>
                <a:tab pos="3253740" algn="l"/>
                <a:tab pos="3719829" algn="l"/>
                <a:tab pos="4185920" algn="l"/>
                <a:tab pos="4651375" algn="l"/>
                <a:tab pos="5117465" algn="l"/>
                <a:tab pos="5584190" algn="l"/>
                <a:tab pos="6050280" algn="l"/>
              </a:tabLst>
            </a:pPr>
            <a:r>
              <a:rPr sz="2200" spc="-150" dirty="0">
                <a:latin typeface="Arial"/>
                <a:cs typeface="Arial"/>
              </a:rPr>
              <a:t>T</a:t>
            </a:r>
            <a:r>
              <a:rPr sz="1875" spc="-225" baseline="-24444" dirty="0">
                <a:latin typeface="Arial"/>
                <a:cs typeface="Arial"/>
              </a:rPr>
              <a:t>a1</a:t>
            </a:r>
            <a:r>
              <a:rPr sz="2200" spc="-150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81	94	11	</a:t>
            </a:r>
            <a:r>
              <a:rPr sz="2200" dirty="0">
                <a:latin typeface="Arial"/>
                <a:cs typeface="Arial"/>
              </a:rPr>
              <a:t>96	12	</a:t>
            </a:r>
            <a:r>
              <a:rPr sz="2200" spc="-5" dirty="0">
                <a:latin typeface="Arial"/>
                <a:cs typeface="Arial"/>
              </a:rPr>
              <a:t>35	17	99	</a:t>
            </a:r>
            <a:r>
              <a:rPr sz="2200" dirty="0">
                <a:latin typeface="Arial"/>
                <a:cs typeface="Arial"/>
              </a:rPr>
              <a:t>28	58	</a:t>
            </a:r>
            <a:r>
              <a:rPr sz="2200" spc="-5" dirty="0">
                <a:latin typeface="Arial"/>
                <a:cs typeface="Arial"/>
              </a:rPr>
              <a:t>41	75 15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909" y="4525009"/>
            <a:ext cx="8238490" cy="23672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710"/>
              </a:spcBef>
            </a:pPr>
            <a:r>
              <a:rPr sz="2200" spc="-150" dirty="0">
                <a:latin typeface="Arial"/>
                <a:cs typeface="Arial"/>
              </a:rPr>
              <a:t>T</a:t>
            </a:r>
            <a:r>
              <a:rPr sz="1875" spc="-225" baseline="-24444" dirty="0">
                <a:latin typeface="Arial"/>
                <a:cs typeface="Arial"/>
              </a:rPr>
              <a:t>a2</a:t>
            </a:r>
            <a:r>
              <a:rPr sz="2200" spc="-15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10"/>
              </a:spcBef>
              <a:tabLst>
                <a:tab pos="1414780" algn="l"/>
                <a:tab pos="1880870" algn="l"/>
                <a:tab pos="2423795" algn="l"/>
                <a:tab pos="2889885" algn="l"/>
                <a:tab pos="3356610" algn="l"/>
                <a:tab pos="3977640" algn="l"/>
              </a:tabLst>
            </a:pPr>
            <a:r>
              <a:rPr sz="2200" spc="-150" dirty="0">
                <a:latin typeface="Arial"/>
                <a:cs typeface="Arial"/>
              </a:rPr>
              <a:t>T</a:t>
            </a:r>
            <a:r>
              <a:rPr sz="1875" spc="-225" baseline="-24444" dirty="0">
                <a:latin typeface="Arial"/>
                <a:cs typeface="Arial"/>
              </a:rPr>
              <a:t>b1</a:t>
            </a:r>
            <a:r>
              <a:rPr sz="2200" spc="-150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11	81	94	</a:t>
            </a:r>
            <a:r>
              <a:rPr sz="2200" dirty="0">
                <a:latin typeface="Arial"/>
                <a:cs typeface="Arial"/>
              </a:rPr>
              <a:t>17	28	</a:t>
            </a:r>
            <a:r>
              <a:rPr sz="2200" spc="-5" dirty="0">
                <a:latin typeface="Arial"/>
                <a:cs typeface="Arial"/>
              </a:rPr>
              <a:t>99	</a:t>
            </a:r>
            <a:r>
              <a:rPr sz="2200" dirty="0">
                <a:latin typeface="Arial"/>
                <a:cs typeface="Arial"/>
              </a:rPr>
              <a:t>15</a:t>
            </a:r>
          </a:p>
          <a:p>
            <a:pPr marL="520700">
              <a:lnSpc>
                <a:spcPct val="100000"/>
              </a:lnSpc>
              <a:spcBef>
                <a:spcPts val="610"/>
              </a:spcBef>
              <a:tabLst>
                <a:tab pos="1414780" algn="l"/>
                <a:tab pos="1880870" algn="l"/>
                <a:tab pos="2423795" algn="l"/>
                <a:tab pos="2889885" algn="l"/>
                <a:tab pos="3356610" algn="l"/>
              </a:tabLst>
            </a:pPr>
            <a:r>
              <a:rPr sz="2200" spc="-150" dirty="0">
                <a:latin typeface="Arial"/>
                <a:cs typeface="Arial"/>
              </a:rPr>
              <a:t>T</a:t>
            </a:r>
            <a:r>
              <a:rPr sz="1875" spc="-225" baseline="-24444" dirty="0">
                <a:latin typeface="Arial"/>
                <a:cs typeface="Arial"/>
              </a:rPr>
              <a:t>b2</a:t>
            </a:r>
            <a:r>
              <a:rPr sz="2200" spc="-150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12	35	96	</a:t>
            </a:r>
            <a:r>
              <a:rPr sz="2200" dirty="0">
                <a:latin typeface="Arial"/>
                <a:cs typeface="Arial"/>
              </a:rPr>
              <a:t>41	58	</a:t>
            </a:r>
            <a:r>
              <a:rPr sz="2200" spc="-5" dirty="0">
                <a:latin typeface="Arial"/>
                <a:cs typeface="Arial"/>
              </a:rPr>
              <a:t>75</a:t>
            </a:r>
            <a:endParaRPr sz="2200" dirty="0">
              <a:latin typeface="Arial"/>
              <a:cs typeface="Arial"/>
            </a:endParaRPr>
          </a:p>
          <a:p>
            <a:pPr marL="406400" marR="55880" indent="-342900">
              <a:lnSpc>
                <a:spcPct val="103000"/>
              </a:lnSpc>
              <a:spcBef>
                <a:spcPts val="530"/>
              </a:spcBef>
            </a:pP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Although </a:t>
            </a:r>
            <a:r>
              <a:rPr sz="2200" spc="-19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1875" spc="-292" baseline="-24444" dirty="0">
                <a:solidFill>
                  <a:srgbClr val="FF3300"/>
                </a:solidFill>
                <a:latin typeface="Arial"/>
                <a:cs typeface="Arial"/>
              </a:rPr>
              <a:t>a1 </a:t>
            </a: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contains data, we have sorted and copied the data </a:t>
            </a:r>
            <a:r>
              <a:rPr sz="2200" dirty="0">
                <a:solidFill>
                  <a:srgbClr val="FF3300"/>
                </a:solidFill>
                <a:latin typeface="Arial"/>
                <a:cs typeface="Arial"/>
              </a:rPr>
              <a:t>on  </a:t>
            </a: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the other pair </a:t>
            </a:r>
            <a:r>
              <a:rPr sz="2200" dirty="0">
                <a:solidFill>
                  <a:srgbClr val="FF3300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tape drives. Therefore, </a:t>
            </a:r>
            <a:r>
              <a:rPr sz="2200" spc="-18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1875" spc="-277" baseline="-24444" dirty="0">
                <a:solidFill>
                  <a:srgbClr val="FF3300"/>
                </a:solidFill>
                <a:latin typeface="Arial"/>
                <a:cs typeface="Arial"/>
              </a:rPr>
              <a:t>a1 </a:t>
            </a: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is ready </a:t>
            </a:r>
            <a:r>
              <a:rPr sz="2200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be  overwritten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900" y="292100"/>
            <a:ext cx="6931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Two-Way </a:t>
            </a:r>
            <a:r>
              <a:rPr sz="4000" spc="-5" dirty="0"/>
              <a:t>Sort Phase</a:t>
            </a:r>
            <a:r>
              <a:rPr sz="4000" spc="-35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1447800" y="4648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685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304800"/>
                </a:lnTo>
                <a:lnTo>
                  <a:pt x="685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5600" y="4648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685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304800"/>
                </a:lnTo>
                <a:lnTo>
                  <a:pt x="685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600" y="4648200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685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304800"/>
                </a:lnTo>
                <a:lnTo>
                  <a:pt x="685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49530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685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304800"/>
                </a:lnTo>
                <a:lnTo>
                  <a:pt x="685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502920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685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304800"/>
                </a:lnTo>
                <a:lnTo>
                  <a:pt x="685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9110" marR="5080" indent="-17564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Two-way Sorting Algorithm:  </a:t>
            </a:r>
            <a:r>
              <a:rPr dirty="0"/>
              <a:t>Merge</a:t>
            </a:r>
            <a:r>
              <a:rPr spc="-10" dirty="0"/>
              <a:t> </a:t>
            </a:r>
            <a:r>
              <a:rPr spc="-5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350"/>
            <a:ext cx="8038465" cy="44424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200" spc="-5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  <a:p>
            <a:pPr marL="825500" indent="-812800">
              <a:lnSpc>
                <a:spcPct val="100000"/>
              </a:lnSpc>
              <a:spcBef>
                <a:spcPts val="420"/>
              </a:spcBef>
              <a:buAutoNum type="romanUcPeriod" startAt="2"/>
              <a:tabLst>
                <a:tab pos="824865" algn="l"/>
                <a:tab pos="825500" algn="l"/>
              </a:tabLst>
            </a:pPr>
            <a:r>
              <a:rPr sz="3200" dirty="0">
                <a:latin typeface="Arial"/>
                <a:cs typeface="Arial"/>
              </a:rPr>
              <a:t>Merge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Phase</a:t>
            </a:r>
            <a:endParaRPr sz="3200">
              <a:latin typeface="Arial"/>
              <a:cs typeface="Arial"/>
            </a:endParaRPr>
          </a:p>
          <a:p>
            <a:pPr marL="1180465" marR="5080" lvl="1" indent="-711200">
              <a:lnSpc>
                <a:spcPts val="3020"/>
              </a:lnSpc>
              <a:spcBef>
                <a:spcPts val="740"/>
              </a:spcBef>
              <a:buAutoNum type="arabicPeriod"/>
              <a:tabLst>
                <a:tab pos="1180465" algn="l"/>
                <a:tab pos="1181100" algn="l"/>
              </a:tabLst>
            </a:pP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Perform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a merge sort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reading the data from  the input pair of tape drives and writing the  data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the output pair of tape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drives</a:t>
            </a:r>
            <a:endParaRPr sz="2800">
              <a:latin typeface="Arial"/>
              <a:cs typeface="Arial"/>
            </a:endParaRPr>
          </a:p>
          <a:p>
            <a:pPr marL="1180465" marR="525780" lvl="1" indent="-711200">
              <a:lnSpc>
                <a:spcPts val="3020"/>
              </a:lnSpc>
              <a:spcBef>
                <a:spcPts val="700"/>
              </a:spcBef>
              <a:buAutoNum type="arabicPeriod"/>
              <a:tabLst>
                <a:tab pos="1180465" algn="l"/>
                <a:tab pos="1181100" algn="l"/>
              </a:tabLst>
            </a:pP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While writing the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alternate </a:t>
            </a:r>
            <a:r>
              <a:rPr sz="2800" spc="-10" dirty="0">
                <a:solidFill>
                  <a:srgbClr val="FF3300"/>
                </a:solidFill>
                <a:latin typeface="Arial"/>
                <a:cs typeface="Arial"/>
              </a:rPr>
              <a:t>between 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FF3300"/>
                </a:solidFill>
                <a:latin typeface="Arial"/>
                <a:cs typeface="Arial"/>
              </a:rPr>
              <a:t>two </a:t>
            </a: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tape drives of the output pair</a:t>
            </a:r>
            <a:endParaRPr sz="2800">
              <a:latin typeface="Arial"/>
              <a:cs typeface="Arial"/>
            </a:endParaRPr>
          </a:p>
          <a:p>
            <a:pPr marL="1180465" marR="484505" lvl="1" indent="-711200">
              <a:lnSpc>
                <a:spcPts val="3020"/>
              </a:lnSpc>
              <a:spcBef>
                <a:spcPts val="700"/>
              </a:spcBef>
              <a:buAutoNum type="arabicPeriod"/>
              <a:tabLst>
                <a:tab pos="1180465" algn="l"/>
                <a:tab pos="1181100" algn="l"/>
              </a:tabLst>
            </a:pPr>
            <a:r>
              <a:rPr sz="2800" spc="-5" dirty="0">
                <a:latin typeface="Arial"/>
                <a:cs typeface="Arial"/>
              </a:rPr>
              <a:t>Repeat steps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until nothing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dirty="0">
                <a:latin typeface="Arial"/>
                <a:cs typeface="Arial"/>
              </a:rPr>
              <a:t>into </a:t>
            </a:r>
            <a:r>
              <a:rPr sz="2800" spc="-5" dirty="0">
                <a:latin typeface="Arial"/>
                <a:cs typeface="Arial"/>
              </a:rPr>
              <a:t>one of the output pair of tape  drives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9" y="109220"/>
            <a:ext cx="5671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Phase</a:t>
            </a:r>
            <a:r>
              <a:rPr spc="-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809" y="91694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009" y="900430"/>
            <a:ext cx="7861934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17780" indent="-114300">
              <a:lnSpc>
                <a:spcPct val="109500"/>
              </a:lnSpc>
              <a:spcBef>
                <a:spcPts val="100"/>
              </a:spcBef>
              <a:tabLst>
                <a:tab pos="1032510" algn="l"/>
                <a:tab pos="1499870" algn="l"/>
                <a:tab pos="1965325" algn="l"/>
                <a:tab pos="2431415" algn="l"/>
                <a:tab pos="2896870" algn="l"/>
                <a:tab pos="3362960" algn="l"/>
                <a:tab pos="3829685" algn="l"/>
                <a:tab pos="4295775" algn="l"/>
                <a:tab pos="4761865" algn="l"/>
                <a:tab pos="5227320" algn="l"/>
                <a:tab pos="5692775" algn="l"/>
              </a:tabLst>
            </a:pPr>
            <a:r>
              <a:rPr sz="2200" spc="-5" dirty="0">
                <a:latin typeface="Arial"/>
                <a:cs typeface="Arial"/>
              </a:rPr>
              <a:t>At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end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the sort phase the contents of the tape drives are:  </a:t>
            </a:r>
            <a:r>
              <a:rPr sz="2200" spc="-150" dirty="0">
                <a:latin typeface="Arial"/>
                <a:cs typeface="Arial"/>
              </a:rPr>
              <a:t>T</a:t>
            </a:r>
            <a:r>
              <a:rPr sz="1875" spc="-225" baseline="-24444" dirty="0">
                <a:latin typeface="Arial"/>
                <a:cs typeface="Arial"/>
              </a:rPr>
              <a:t>a1</a:t>
            </a:r>
            <a:r>
              <a:rPr sz="2200" spc="-150" dirty="0">
                <a:latin typeface="Arial"/>
                <a:cs typeface="Arial"/>
              </a:rPr>
              <a:t>: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81	94	</a:t>
            </a:r>
            <a:r>
              <a:rPr sz="2200" spc="-5" dirty="0">
                <a:latin typeface="Arial"/>
                <a:cs typeface="Arial"/>
              </a:rPr>
              <a:t>11	96	12	</a:t>
            </a:r>
            <a:r>
              <a:rPr sz="2200" dirty="0">
                <a:latin typeface="Arial"/>
                <a:cs typeface="Arial"/>
              </a:rPr>
              <a:t>35	17	</a:t>
            </a:r>
            <a:r>
              <a:rPr sz="2200" spc="-5" dirty="0">
                <a:latin typeface="Arial"/>
                <a:cs typeface="Arial"/>
              </a:rPr>
              <a:t>99	28	58	</a:t>
            </a:r>
            <a:r>
              <a:rPr sz="2200" dirty="0">
                <a:latin typeface="Arial"/>
                <a:cs typeface="Arial"/>
              </a:rPr>
              <a:t>41	75</a:t>
            </a:r>
            <a:endParaRPr sz="22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610"/>
              </a:spcBef>
            </a:pPr>
            <a:r>
              <a:rPr sz="2200" spc="-150" dirty="0">
                <a:latin typeface="Arial"/>
                <a:cs typeface="Arial"/>
              </a:rPr>
              <a:t>T</a:t>
            </a:r>
            <a:r>
              <a:rPr sz="1875" spc="-225" baseline="-24444" dirty="0">
                <a:latin typeface="Arial"/>
                <a:cs typeface="Arial"/>
              </a:rPr>
              <a:t>a2</a:t>
            </a:r>
            <a:r>
              <a:rPr sz="2200" spc="-15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5959" y="2163876"/>
          <a:ext cx="3830317" cy="769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4991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sz="2200" spc="-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75" spc="-225" baseline="-24444" dirty="0">
                          <a:latin typeface="Arial"/>
                          <a:cs typeface="Arial"/>
                        </a:rPr>
                        <a:t>b1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11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4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4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3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4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9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75" spc="-225" baseline="-24444" dirty="0">
                          <a:latin typeface="Arial"/>
                          <a:cs typeface="Arial"/>
                        </a:rPr>
                        <a:t>b2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7809" y="294005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99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09" y="398399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709" y="2919730"/>
            <a:ext cx="8252459" cy="1440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spc="-5" dirty="0">
                <a:solidFill>
                  <a:srgbClr val="0099FF"/>
                </a:solidFill>
                <a:latin typeface="Arial"/>
                <a:cs typeface="Arial"/>
              </a:rPr>
              <a:t>Pass </a:t>
            </a:r>
            <a:r>
              <a:rPr sz="2200" dirty="0">
                <a:solidFill>
                  <a:srgbClr val="0099FF"/>
                </a:solidFill>
                <a:latin typeface="Arial"/>
                <a:cs typeface="Arial"/>
              </a:rPr>
              <a:t>1 </a:t>
            </a:r>
            <a:r>
              <a:rPr sz="2200" spc="-5" dirty="0">
                <a:solidFill>
                  <a:srgbClr val="0099FF"/>
                </a:solidFill>
                <a:latin typeface="Arial"/>
                <a:cs typeface="Arial"/>
              </a:rPr>
              <a:t>Merge Phase:</a:t>
            </a:r>
            <a:endParaRPr sz="2200">
              <a:latin typeface="Arial"/>
              <a:cs typeface="Arial"/>
            </a:endParaRPr>
          </a:p>
          <a:p>
            <a:pPr marL="412750" marR="5080" indent="-285750">
              <a:lnSpc>
                <a:spcPts val="2370"/>
              </a:lnSpc>
              <a:spcBef>
                <a:spcPts val="580"/>
              </a:spcBef>
              <a:tabLst>
                <a:tab pos="412115" algn="l"/>
              </a:tabLst>
            </a:pPr>
            <a:r>
              <a:rPr sz="3300" baseline="2525" dirty="0">
                <a:latin typeface="Arial"/>
                <a:cs typeface="Arial"/>
              </a:rPr>
              <a:t>–	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input pair of drives for this </a:t>
            </a:r>
            <a:r>
              <a:rPr sz="2200" dirty="0">
                <a:latin typeface="Arial"/>
                <a:cs typeface="Arial"/>
              </a:rPr>
              <a:t>pass </a:t>
            </a:r>
            <a:r>
              <a:rPr sz="2200" spc="-5" dirty="0">
                <a:latin typeface="Arial"/>
                <a:cs typeface="Arial"/>
              </a:rPr>
              <a:t>is the b-pair and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output  pair is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a-pair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200" spc="-5" dirty="0">
                <a:latin typeface="Arial"/>
                <a:cs typeface="Arial"/>
              </a:rPr>
              <a:t>After pass </a:t>
            </a:r>
            <a:r>
              <a:rPr sz="2200" dirty="0">
                <a:latin typeface="Arial"/>
                <a:cs typeface="Arial"/>
              </a:rPr>
              <a:t>1 </a:t>
            </a:r>
            <a:r>
              <a:rPr sz="2200" spc="-5" dirty="0">
                <a:latin typeface="Arial"/>
                <a:cs typeface="Arial"/>
              </a:rPr>
              <a:t>of the merge phase </a:t>
            </a:r>
            <a:r>
              <a:rPr sz="2200" spc="-10" dirty="0">
                <a:latin typeface="Arial"/>
                <a:cs typeface="Arial"/>
              </a:rPr>
              <a:t>we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get: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5959" y="4404156"/>
          <a:ext cx="3833495" cy="1596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5626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sz="2200" spc="-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75" spc="-225" baseline="-24444" dirty="0">
                          <a:latin typeface="Arial"/>
                          <a:cs typeface="Arial"/>
                        </a:rPr>
                        <a:t>a1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94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430"/>
                        </a:lnSpc>
                        <a:tabLst>
                          <a:tab pos="507365" algn="l"/>
                        </a:tabLst>
                      </a:pPr>
                      <a:r>
                        <a:rPr sz="22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96	</a:t>
                      </a:r>
                      <a:r>
                        <a:rPr sz="2200" spc="-5" dirty="0">
                          <a:solidFill>
                            <a:srgbClr val="0099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75" spc="-225" baseline="-24444" dirty="0">
                          <a:latin typeface="Arial"/>
                          <a:cs typeface="Arial"/>
                        </a:rPr>
                        <a:t>a2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5" dirty="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5" dirty="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5" dirty="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75" spc="-225" baseline="-24444" dirty="0">
                          <a:latin typeface="Arial"/>
                          <a:cs typeface="Arial"/>
                        </a:rPr>
                        <a:t>b1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11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37235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99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15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9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75" spc="-225" baseline="-24444" dirty="0">
                          <a:latin typeface="Arial"/>
                          <a:cs typeface="Arial"/>
                        </a:rPr>
                        <a:t>b2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57809" y="600582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709" y="6021070"/>
            <a:ext cx="8114665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a-pair now contains the latest merged data and the data in </a:t>
            </a:r>
            <a:r>
              <a:rPr sz="2200" dirty="0">
                <a:latin typeface="Arial"/>
                <a:cs typeface="Arial"/>
              </a:rPr>
              <a:t>b-  </a:t>
            </a:r>
            <a:r>
              <a:rPr sz="2200" spc="-5" dirty="0">
                <a:latin typeface="Arial"/>
                <a:cs typeface="Arial"/>
              </a:rPr>
              <a:t>pair </a:t>
            </a:r>
            <a:r>
              <a:rPr sz="2200" dirty="0">
                <a:latin typeface="Arial"/>
                <a:cs typeface="Arial"/>
              </a:rPr>
              <a:t>can be </a:t>
            </a:r>
            <a:r>
              <a:rPr sz="2200" spc="-10" dirty="0">
                <a:latin typeface="Arial"/>
                <a:cs typeface="Arial"/>
              </a:rPr>
              <a:t>overwritten </a:t>
            </a:r>
            <a:r>
              <a:rPr sz="2200" spc="-5" dirty="0">
                <a:latin typeface="Arial"/>
                <a:cs typeface="Arial"/>
              </a:rPr>
              <a:t>in the next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pass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19" y="497840"/>
            <a:ext cx="7722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5330" algn="l"/>
              </a:tabLst>
            </a:pPr>
            <a:r>
              <a:rPr dirty="0"/>
              <a:t>Merge P</a:t>
            </a:r>
            <a:r>
              <a:rPr spc="-10" dirty="0"/>
              <a:t>h</a:t>
            </a:r>
            <a:r>
              <a:rPr spc="-5" dirty="0"/>
              <a:t>a</a:t>
            </a:r>
            <a:r>
              <a:rPr dirty="0"/>
              <a:t>se</a:t>
            </a:r>
            <a:r>
              <a:rPr spc="-5" dirty="0"/>
              <a:t> </a:t>
            </a:r>
            <a:r>
              <a:rPr dirty="0"/>
              <a:t>E</a:t>
            </a:r>
            <a:r>
              <a:rPr spc="-40" dirty="0"/>
              <a:t>x</a:t>
            </a:r>
            <a:r>
              <a:rPr spc="-5" dirty="0"/>
              <a:t>amp</a:t>
            </a:r>
            <a:r>
              <a:rPr spc="5" dirty="0"/>
              <a:t>l</a:t>
            </a:r>
            <a:r>
              <a:rPr dirty="0"/>
              <a:t>e	</a:t>
            </a:r>
            <a:r>
              <a:rPr spc="-5" dirty="0"/>
              <a:t>(</a:t>
            </a:r>
            <a:r>
              <a:rPr dirty="0"/>
              <a:t>c</a:t>
            </a:r>
            <a:r>
              <a:rPr spc="-5" dirty="0"/>
              <a:t>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967980" cy="15697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solidFill>
                  <a:srgbClr val="0099FF"/>
                </a:solidFill>
                <a:latin typeface="Arial"/>
                <a:cs typeface="Arial"/>
              </a:rPr>
              <a:t>Pass </a:t>
            </a:r>
            <a:r>
              <a:rPr sz="2400" dirty="0">
                <a:solidFill>
                  <a:srgbClr val="0099FF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0099FF"/>
                </a:solidFill>
                <a:latin typeface="Arial"/>
                <a:cs typeface="Arial"/>
              </a:rPr>
              <a:t>Merge Phase: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spc="-10" dirty="0">
                <a:latin typeface="Arial"/>
                <a:cs typeface="Arial"/>
              </a:rPr>
              <a:t>pair </a:t>
            </a:r>
            <a:r>
              <a:rPr sz="2400" spc="-5" dirty="0">
                <a:latin typeface="Arial"/>
                <a:cs typeface="Arial"/>
              </a:rPr>
              <a:t>of drives for this pass is the a-pair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 output </a:t>
            </a:r>
            <a:r>
              <a:rPr sz="2400" spc="-10" dirty="0">
                <a:latin typeface="Arial"/>
                <a:cs typeface="Arial"/>
              </a:rPr>
              <a:t>pair </a:t>
            </a:r>
            <a:r>
              <a:rPr sz="2400" spc="-5" dirty="0">
                <a:latin typeface="Arial"/>
                <a:cs typeface="Arial"/>
              </a:rPr>
              <a:t>is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b-pair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After pass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merge </a:t>
            </a:r>
            <a:r>
              <a:rPr sz="2400" spc="-5" dirty="0">
                <a:latin typeface="Arial"/>
                <a:cs typeface="Arial"/>
              </a:rPr>
              <a:t>phase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get: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089" y="3177202"/>
          <a:ext cx="6459218" cy="1740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20193">
                <a:tc>
                  <a:txBody>
                    <a:bodyPr/>
                    <a:lstStyle/>
                    <a:p>
                      <a:pPr marR="45720" algn="ctr">
                        <a:lnSpc>
                          <a:spcPts val="2655"/>
                        </a:lnSpc>
                      </a:pPr>
                      <a:r>
                        <a:rPr sz="2400" spc="-17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100" spc="-254" baseline="-23809" dirty="0">
                          <a:latin typeface="Arial"/>
                          <a:cs typeface="Arial"/>
                        </a:rPr>
                        <a:t>a1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214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17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100" spc="-254" baseline="-23809" dirty="0">
                          <a:latin typeface="Arial"/>
                          <a:cs typeface="Arial"/>
                        </a:rPr>
                        <a:t>a2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7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100" spc="-254" baseline="-23809" dirty="0">
                          <a:latin typeface="Arial"/>
                          <a:cs typeface="Arial"/>
                        </a:rPr>
                        <a:t>b1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94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193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17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100" spc="-254" baseline="-23809" dirty="0">
                          <a:latin typeface="Arial"/>
                          <a:cs typeface="Arial"/>
                        </a:rPr>
                        <a:t>b2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0099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9250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4941570"/>
            <a:ext cx="749490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b-pair now contains the latest </a:t>
            </a:r>
            <a:r>
              <a:rPr sz="2400" dirty="0">
                <a:latin typeface="Arial"/>
                <a:cs typeface="Arial"/>
              </a:rPr>
              <a:t>merged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 data in a-pair can be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overwritten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730" y="349250"/>
            <a:ext cx="7721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9960" algn="l"/>
              </a:tabLst>
            </a:pPr>
            <a:r>
              <a:rPr spc="-5" dirty="0"/>
              <a:t>Merge</a:t>
            </a:r>
            <a:r>
              <a:rPr spc="10" dirty="0"/>
              <a:t> </a:t>
            </a:r>
            <a:r>
              <a:rPr spc="-5" dirty="0"/>
              <a:t>Phase	</a:t>
            </a:r>
            <a:r>
              <a:rPr spc="-10" dirty="0"/>
              <a:t>Example</a:t>
            </a:r>
            <a:r>
              <a:rPr spc="-6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192529"/>
            <a:ext cx="293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FF"/>
                </a:solidFill>
                <a:latin typeface="Arial"/>
                <a:cs typeface="Arial"/>
              </a:rPr>
              <a:t>Pass </a:t>
            </a:r>
            <a:r>
              <a:rPr sz="2400" dirty="0">
                <a:solidFill>
                  <a:srgbClr val="0099FF"/>
                </a:solidFill>
                <a:latin typeface="Arial"/>
                <a:cs typeface="Arial"/>
              </a:rPr>
              <a:t>3 </a:t>
            </a:r>
            <a:r>
              <a:rPr sz="2400" spc="-5" dirty="0">
                <a:solidFill>
                  <a:srgbClr val="0099FF"/>
                </a:solidFill>
                <a:latin typeface="Arial"/>
                <a:cs typeface="Arial"/>
              </a:rPr>
              <a:t>Merge</a:t>
            </a:r>
            <a:r>
              <a:rPr sz="2400" spc="-50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FF"/>
                </a:solidFill>
                <a:latin typeface="Arial"/>
                <a:cs typeface="Arial"/>
              </a:rPr>
              <a:t>Phase: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23152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45415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5261609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1597659"/>
            <a:ext cx="8366759" cy="5259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730" marR="377190" indent="-341630">
              <a:lnSpc>
                <a:spcPts val="2590"/>
              </a:lnSpc>
              <a:spcBef>
                <a:spcPts val="425"/>
              </a:spcBef>
              <a:buChar char="•"/>
              <a:tabLst>
                <a:tab pos="379095" algn="l"/>
                <a:tab pos="37973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input pair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drives </a:t>
            </a:r>
            <a:r>
              <a:rPr sz="2400" spc="-5" dirty="0">
                <a:latin typeface="Arial"/>
                <a:cs typeface="Arial"/>
              </a:rPr>
              <a:t>for this pass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b-pair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output </a:t>
            </a:r>
            <a:r>
              <a:rPr sz="2400" spc="-10" dirty="0">
                <a:latin typeface="Arial"/>
                <a:cs typeface="Arial"/>
              </a:rPr>
              <a:t>pair is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a-pair</a:t>
            </a:r>
            <a:endParaRPr sz="24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Arial"/>
                <a:cs typeface="Arial"/>
              </a:rPr>
              <a:t>After pass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of the </a:t>
            </a:r>
            <a:r>
              <a:rPr sz="2400" dirty="0">
                <a:latin typeface="Arial"/>
                <a:cs typeface="Arial"/>
              </a:rPr>
              <a:t>merge </a:t>
            </a:r>
            <a:r>
              <a:rPr sz="2400" spc="-10" dirty="0">
                <a:latin typeface="Arial"/>
                <a:cs typeface="Arial"/>
              </a:rPr>
              <a:t>phase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get: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70"/>
              </a:spcBef>
              <a:tabLst>
                <a:tab pos="1473200" algn="l"/>
                <a:tab pos="1981200" algn="l"/>
                <a:tab pos="2912110" algn="l"/>
                <a:tab pos="3420110" algn="l"/>
                <a:tab pos="3928110" algn="l"/>
                <a:tab pos="4436745" algn="l"/>
                <a:tab pos="4944110" algn="l"/>
                <a:tab pos="5452110" algn="l"/>
                <a:tab pos="5960110" algn="l"/>
                <a:tab pos="6468110" algn="l"/>
                <a:tab pos="6976745" algn="l"/>
              </a:tabLst>
            </a:pPr>
            <a:r>
              <a:rPr sz="2400" spc="-170" dirty="0">
                <a:latin typeface="Arial"/>
                <a:cs typeface="Arial"/>
              </a:rPr>
              <a:t>T</a:t>
            </a:r>
            <a:r>
              <a:rPr sz="2100" spc="-254" baseline="-23809" dirty="0">
                <a:latin typeface="Arial"/>
                <a:cs typeface="Arial"/>
              </a:rPr>
              <a:t>a1</a:t>
            </a:r>
            <a:r>
              <a:rPr sz="2400" spc="-170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11	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12	15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17	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28	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35	41	58	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75	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81	94	96	99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70"/>
              </a:spcBef>
            </a:pPr>
            <a:r>
              <a:rPr sz="2400" spc="-170" dirty="0">
                <a:latin typeface="Arial"/>
                <a:cs typeface="Arial"/>
              </a:rPr>
              <a:t>T</a:t>
            </a:r>
            <a:r>
              <a:rPr sz="2100" spc="-254" baseline="-23809" dirty="0">
                <a:latin typeface="Arial"/>
                <a:cs typeface="Arial"/>
              </a:rPr>
              <a:t>a2</a:t>
            </a:r>
            <a:r>
              <a:rPr sz="2400" spc="-17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60"/>
              </a:spcBef>
              <a:tabLst>
                <a:tab pos="1471930" algn="l"/>
                <a:tab pos="1980564" algn="l"/>
                <a:tab pos="2488565" algn="l"/>
                <a:tab pos="2997200" algn="l"/>
                <a:tab pos="3504565" algn="l"/>
                <a:tab pos="4012565" algn="l"/>
                <a:tab pos="4520565" algn="l"/>
                <a:tab pos="5029200" algn="l"/>
                <a:tab pos="5537200" algn="l"/>
                <a:tab pos="6044565" algn="l"/>
                <a:tab pos="6552565" algn="l"/>
              </a:tabLst>
            </a:pPr>
            <a:r>
              <a:rPr sz="2400" spc="-170" dirty="0">
                <a:latin typeface="Arial"/>
                <a:cs typeface="Arial"/>
              </a:rPr>
              <a:t>T</a:t>
            </a:r>
            <a:r>
              <a:rPr sz="2100" spc="-254" baseline="-23809" dirty="0">
                <a:latin typeface="Arial"/>
                <a:cs typeface="Arial"/>
              </a:rPr>
              <a:t>b1</a:t>
            </a:r>
            <a:r>
              <a:rPr sz="2400" spc="-170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 11	</a:t>
            </a:r>
            <a:r>
              <a:rPr sz="2400" spc="-5" dirty="0">
                <a:latin typeface="Arial"/>
                <a:cs typeface="Arial"/>
              </a:rPr>
              <a:t>12	17	28	35	</a:t>
            </a:r>
            <a:r>
              <a:rPr sz="2400" dirty="0">
                <a:latin typeface="Arial"/>
                <a:cs typeface="Arial"/>
              </a:rPr>
              <a:t>41	</a:t>
            </a:r>
            <a:r>
              <a:rPr sz="2400" spc="-5" dirty="0">
                <a:latin typeface="Arial"/>
                <a:cs typeface="Arial"/>
              </a:rPr>
              <a:t>58	75	81	94	96	99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70"/>
              </a:spcBef>
            </a:pPr>
            <a:r>
              <a:rPr sz="2400" spc="-170" dirty="0">
                <a:latin typeface="Arial"/>
                <a:cs typeface="Arial"/>
              </a:rPr>
              <a:t>T</a:t>
            </a:r>
            <a:r>
              <a:rPr sz="2100" spc="-254" baseline="-23809" dirty="0">
                <a:latin typeface="Arial"/>
                <a:cs typeface="Arial"/>
              </a:rPr>
              <a:t>b2</a:t>
            </a:r>
            <a:r>
              <a:rPr sz="2400" spc="-170" dirty="0">
                <a:latin typeface="Arial"/>
                <a:cs typeface="Arial"/>
              </a:rPr>
              <a:t>: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  <a:p>
            <a:pPr marL="379730" marR="318135">
              <a:lnSpc>
                <a:spcPct val="103499"/>
              </a:lnSpc>
              <a:spcBef>
                <a:spcPts val="57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a-pair now contains the latest </a:t>
            </a:r>
            <a:r>
              <a:rPr sz="2400" dirty="0">
                <a:latin typeface="Arial"/>
                <a:cs typeface="Arial"/>
              </a:rPr>
              <a:t>merged </a:t>
            </a:r>
            <a:r>
              <a:rPr sz="2400" spc="-5" dirty="0">
                <a:latin typeface="Arial"/>
                <a:cs typeface="Arial"/>
              </a:rPr>
              <a:t>data and is </a:t>
            </a:r>
            <a:r>
              <a:rPr sz="2400" spc="-200" dirty="0">
                <a:latin typeface="Arial"/>
                <a:cs typeface="Arial"/>
              </a:rPr>
              <a:t>T</a:t>
            </a:r>
            <a:r>
              <a:rPr sz="2100" spc="-300" baseline="-23809" dirty="0">
                <a:latin typeface="Arial"/>
                <a:cs typeface="Arial"/>
              </a:rPr>
              <a:t>a2  </a:t>
            </a:r>
            <a:r>
              <a:rPr sz="2400" dirty="0">
                <a:latin typeface="Arial"/>
                <a:cs typeface="Arial"/>
              </a:rPr>
              <a:t>empty</a:t>
            </a:r>
            <a:endParaRPr sz="24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stopping </a:t>
            </a:r>
            <a:r>
              <a:rPr sz="2400" spc="-5" dirty="0">
                <a:latin typeface="Arial"/>
                <a:cs typeface="Arial"/>
              </a:rPr>
              <a:t>condition for the </a:t>
            </a:r>
            <a:r>
              <a:rPr sz="2400" dirty="0">
                <a:latin typeface="Arial"/>
                <a:cs typeface="Arial"/>
              </a:rPr>
              <a:t>merge </a:t>
            </a:r>
            <a:r>
              <a:rPr sz="2400" spc="-10" dirty="0">
                <a:latin typeface="Arial"/>
                <a:cs typeface="Arial"/>
              </a:rPr>
              <a:t>phase is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reached</a:t>
            </a:r>
            <a:endParaRPr sz="24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309"/>
              </a:spcBef>
            </a:pP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No. </a:t>
            </a:r>
            <a:r>
              <a:rPr sz="24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of </a:t>
            </a:r>
            <a:r>
              <a:rPr sz="2400" b="1" u="heavy" spc="-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passes </a:t>
            </a:r>
            <a:r>
              <a:rPr sz="24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in Two-way </a:t>
            </a: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Sorting </a:t>
            </a:r>
            <a:r>
              <a:rPr sz="24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= </a:t>
            </a: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ceil(log</a:t>
            </a:r>
            <a:r>
              <a:rPr sz="2400" b="1" u="heavy" spc="2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ceil((N/M)))</a:t>
            </a:r>
            <a:endParaRPr sz="2400">
              <a:latin typeface="Arial"/>
              <a:cs typeface="Arial"/>
            </a:endParaRPr>
          </a:p>
          <a:p>
            <a:pPr marL="779780" indent="-284480">
              <a:lnSpc>
                <a:spcPct val="100000"/>
              </a:lnSpc>
              <a:spcBef>
                <a:spcPts val="280"/>
              </a:spcBef>
              <a:buChar char="–"/>
              <a:tabLst>
                <a:tab pos="779145" algn="l"/>
                <a:tab pos="779780" algn="l"/>
              </a:tabLst>
            </a:pPr>
            <a:r>
              <a:rPr sz="2200" dirty="0">
                <a:latin typeface="Arial"/>
                <a:cs typeface="Arial"/>
              </a:rPr>
              <a:t>N = # </a:t>
            </a:r>
            <a:r>
              <a:rPr sz="2200" spc="-5" dirty="0">
                <a:latin typeface="Arial"/>
                <a:cs typeface="Arial"/>
              </a:rPr>
              <a:t>input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records</a:t>
            </a:r>
            <a:endParaRPr sz="2200">
              <a:latin typeface="Arial"/>
              <a:cs typeface="Arial"/>
            </a:endParaRPr>
          </a:p>
          <a:p>
            <a:pPr marL="779780" indent="-284480">
              <a:lnSpc>
                <a:spcPct val="100000"/>
              </a:lnSpc>
              <a:spcBef>
                <a:spcPts val="290"/>
              </a:spcBef>
              <a:buChar char="–"/>
              <a:tabLst>
                <a:tab pos="779145" algn="l"/>
                <a:tab pos="779780" algn="l"/>
              </a:tabLst>
            </a:pPr>
            <a:r>
              <a:rPr sz="2200" dirty="0">
                <a:latin typeface="Arial"/>
                <a:cs typeface="Arial"/>
              </a:rPr>
              <a:t>M = # </a:t>
            </a:r>
            <a:r>
              <a:rPr sz="2200" spc="-5" dirty="0">
                <a:latin typeface="Arial"/>
                <a:cs typeface="Arial"/>
              </a:rPr>
              <a:t>records that </a:t>
            </a:r>
            <a:r>
              <a:rPr sz="220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fit </a:t>
            </a:r>
            <a:r>
              <a:rPr sz="2200" dirty="0">
                <a:latin typeface="Arial"/>
                <a:cs typeface="Arial"/>
              </a:rPr>
              <a:t>inside </a:t>
            </a:r>
            <a:r>
              <a:rPr sz="2200" spc="-5" dirty="0">
                <a:latin typeface="Arial"/>
                <a:cs typeface="Arial"/>
              </a:rPr>
              <a:t>internal storage 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computer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319" y="497840"/>
            <a:ext cx="6049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Multi-way Merge</a:t>
            </a:r>
            <a:r>
              <a:rPr spc="-45" dirty="0"/>
              <a:t> </a:t>
            </a:r>
            <a:r>
              <a:rPr spc="-5" dirty="0"/>
              <a:t>Sorting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1590040"/>
            <a:ext cx="7726045" cy="481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19431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Sort phase remains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5" dirty="0">
                <a:latin typeface="Arial"/>
                <a:cs typeface="Arial"/>
              </a:rPr>
              <a:t>same </a:t>
            </a:r>
            <a:r>
              <a:rPr sz="3200" spc="-5" dirty="0">
                <a:latin typeface="Arial"/>
                <a:cs typeface="Arial"/>
              </a:rPr>
              <a:t>as in </a:t>
            </a:r>
            <a:r>
              <a:rPr sz="3200" spc="-10" dirty="0">
                <a:latin typeface="Arial"/>
                <a:cs typeface="Arial"/>
              </a:rPr>
              <a:t>two-  way </a:t>
            </a:r>
            <a:r>
              <a:rPr sz="3200" spc="-5" dirty="0">
                <a:latin typeface="Arial"/>
                <a:cs typeface="Arial"/>
              </a:rPr>
              <a:t>sorting</a:t>
            </a:r>
            <a:endParaRPr sz="3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80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two-way </a:t>
            </a:r>
            <a:r>
              <a:rPr sz="3200" spc="-5" dirty="0">
                <a:latin typeface="Arial"/>
                <a:cs typeface="Arial"/>
              </a:rPr>
              <a:t>sorting </a:t>
            </a:r>
            <a:r>
              <a:rPr sz="3200" spc="-10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did a </a:t>
            </a:r>
            <a:r>
              <a:rPr sz="3200" spc="-5" dirty="0">
                <a:latin typeface="Arial"/>
                <a:cs typeface="Arial"/>
              </a:rPr>
              <a:t>2-way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merge</a:t>
            </a:r>
            <a:endParaRPr sz="3200">
              <a:latin typeface="Arial"/>
              <a:cs typeface="Arial"/>
            </a:endParaRPr>
          </a:p>
          <a:p>
            <a:pPr marL="353695" marR="601345" indent="-341630">
              <a:lnSpc>
                <a:spcPct val="100000"/>
              </a:lnSpc>
              <a:spcBef>
                <a:spcPts val="80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spc="-5" dirty="0">
                <a:latin typeface="Arial"/>
                <a:cs typeface="Arial"/>
              </a:rPr>
              <a:t>In multi-way sorting </a:t>
            </a:r>
            <a:r>
              <a:rPr sz="3200" spc="-10" dirty="0">
                <a:latin typeface="Arial"/>
                <a:cs typeface="Arial"/>
              </a:rPr>
              <a:t>we </a:t>
            </a:r>
            <a:r>
              <a:rPr sz="3200" spc="5" dirty="0">
                <a:latin typeface="Arial"/>
                <a:cs typeface="Arial"/>
              </a:rPr>
              <a:t>make 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FF3300"/>
                </a:solidFill>
                <a:latin typeface="Arial"/>
                <a:cs typeface="Arial"/>
              </a:rPr>
              <a:t>k-way  </a:t>
            </a:r>
            <a:r>
              <a:rPr sz="3200" spc="5" dirty="0">
                <a:solidFill>
                  <a:srgbClr val="FF3300"/>
                </a:solidFill>
                <a:latin typeface="Arial"/>
                <a:cs typeface="Arial"/>
              </a:rPr>
              <a:t>merge</a:t>
            </a:r>
            <a:endParaRPr sz="3200">
              <a:latin typeface="Arial"/>
              <a:cs typeface="Arial"/>
            </a:endParaRPr>
          </a:p>
          <a:p>
            <a:pPr marL="353695" marR="897890" indent="-341630">
              <a:lnSpc>
                <a:spcPct val="100000"/>
              </a:lnSpc>
              <a:spcBef>
                <a:spcPts val="79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For </a:t>
            </a: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this </a:t>
            </a:r>
            <a:r>
              <a:rPr sz="3200" spc="-10" dirty="0">
                <a:solidFill>
                  <a:srgbClr val="FF3300"/>
                </a:solidFill>
                <a:latin typeface="Arial"/>
                <a:cs typeface="Arial"/>
              </a:rPr>
              <a:t>we 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need </a:t>
            </a:r>
            <a:r>
              <a:rPr sz="3200" spc="-10" dirty="0">
                <a:solidFill>
                  <a:srgbClr val="0099FF"/>
                </a:solidFill>
                <a:latin typeface="Arial"/>
                <a:cs typeface="Arial"/>
              </a:rPr>
              <a:t>two </a:t>
            </a:r>
            <a:r>
              <a:rPr sz="3200" dirty="0">
                <a:solidFill>
                  <a:srgbClr val="0099FF"/>
                </a:solidFill>
                <a:latin typeface="Arial"/>
                <a:cs typeface="Arial"/>
              </a:rPr>
              <a:t>groups of </a:t>
            </a:r>
            <a:r>
              <a:rPr sz="3200" spc="-5" dirty="0">
                <a:solidFill>
                  <a:srgbClr val="0099FF"/>
                </a:solidFill>
                <a:latin typeface="Arial"/>
                <a:cs typeface="Arial"/>
              </a:rPr>
              <a:t>tape  </a:t>
            </a:r>
            <a:r>
              <a:rPr sz="3200" dirty="0">
                <a:solidFill>
                  <a:srgbClr val="0099FF"/>
                </a:solidFill>
                <a:latin typeface="Arial"/>
                <a:cs typeface="Arial"/>
              </a:rPr>
              <a:t>drives</a:t>
            </a:r>
            <a:endParaRPr sz="3200">
              <a:latin typeface="Arial"/>
              <a:cs typeface="Arial"/>
            </a:endParaRPr>
          </a:p>
          <a:p>
            <a:pPr marL="353695" marR="46355" indent="-341630">
              <a:lnSpc>
                <a:spcPct val="100000"/>
              </a:lnSpc>
              <a:spcBef>
                <a:spcPts val="80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Each group contains </a:t>
            </a:r>
            <a:r>
              <a:rPr sz="3200" dirty="0">
                <a:solidFill>
                  <a:srgbClr val="0099FF"/>
                </a:solidFill>
                <a:latin typeface="Arial"/>
                <a:cs typeface="Arial"/>
              </a:rPr>
              <a:t>k </a:t>
            </a:r>
            <a:r>
              <a:rPr sz="3200" spc="-5" dirty="0">
                <a:solidFill>
                  <a:srgbClr val="0099FF"/>
                </a:solidFill>
                <a:latin typeface="Arial"/>
                <a:cs typeface="Arial"/>
              </a:rPr>
              <a:t>tape </a:t>
            </a:r>
            <a:r>
              <a:rPr sz="3200" dirty="0">
                <a:solidFill>
                  <a:srgbClr val="0099FF"/>
                </a:solidFill>
                <a:latin typeface="Arial"/>
                <a:cs typeface="Arial"/>
              </a:rPr>
              <a:t>drives </a:t>
            </a: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giving  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2*k </a:t>
            </a: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tape drives in all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1393</Words>
  <Application>Microsoft Office PowerPoint</Application>
  <PresentationFormat>On-screen Show (4:3)</PresentationFormat>
  <Paragraphs>300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External Sorting</vt:lpstr>
      <vt:lpstr>Two-way Sorting</vt:lpstr>
      <vt:lpstr>Two-way Sorting Algorithm:  Sort Phase</vt:lpstr>
      <vt:lpstr>Two-Way Sort Phase Example</vt:lpstr>
      <vt:lpstr>Two-way Sorting Algorithm:  Merge Phase</vt:lpstr>
      <vt:lpstr>Merge Phase Example</vt:lpstr>
      <vt:lpstr>Merge Phase Example (contd.)</vt:lpstr>
      <vt:lpstr>Merge Phase Example (contd.)</vt:lpstr>
      <vt:lpstr>Multi-way Merge Sorting</vt:lpstr>
      <vt:lpstr>Multi-way Merge Sorting Example</vt:lpstr>
      <vt:lpstr>Multi-way Merge Sorting Example</vt:lpstr>
      <vt:lpstr>Multi-way Merge Sorting Example</vt:lpstr>
      <vt:lpstr>Multi-way Merge Sorting Example</vt:lpstr>
      <vt:lpstr>Example</vt:lpstr>
      <vt:lpstr>Slide 15</vt:lpstr>
      <vt:lpstr>Poly-Phase Merge</vt:lpstr>
      <vt:lpstr>Poly-Phase Merge</vt:lpstr>
      <vt:lpstr>Example 1</vt:lpstr>
      <vt:lpstr>Slide 19</vt:lpstr>
      <vt:lpstr>Example 2</vt:lpstr>
      <vt:lpstr>Pass 3 Distribute</vt:lpstr>
      <vt:lpstr>Replacement Selection</vt:lpstr>
      <vt:lpstr>Replacement Selection</vt:lpstr>
      <vt:lpstr>Perform an external sorting with replacement  selection technique on the following data. Assume that  the memory can hold 4 records (M = 4) at a time and  there are 4 tape drives (Ta1, Ta2, Tb1, and Tb2). Initially  all data are stored in tape drive Ta1.</vt:lpstr>
      <vt:lpstr>1. Sort the following data using a merge sort. You should use divide and  conquer method described in class.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Sorting</dc:title>
  <dc:creator>Sriram</dc:creator>
  <cp:lastModifiedBy>sunithavvit@gmail.com</cp:lastModifiedBy>
  <cp:revision>4</cp:revision>
  <dcterms:created xsi:type="dcterms:W3CDTF">2020-03-31T05:38:05Z</dcterms:created>
  <dcterms:modified xsi:type="dcterms:W3CDTF">2022-02-27T03:23:26Z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2020-03-31T00:00:00Z</vt:filetime>
  </property>
</Properties>
</file>