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927" y="490473"/>
            <a:ext cx="8010144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9954" y="1405000"/>
            <a:ext cx="7916545" cy="361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9057" y="6551583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Arial"/>
                <a:cs typeface="Arial"/>
              </a:defRPr>
            </a:lvl1pPr>
          </a:lstStyle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2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4.jpeg"/><Relationship Id="rId4" Type="http://schemas.openxmlformats.org/officeDocument/2006/relationships/image" Target="../media/image38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56.jpe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8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57.jpe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892" y="950975"/>
            <a:ext cx="2908300" cy="1221105"/>
            <a:chOff x="921892" y="950975"/>
            <a:chExt cx="2908300" cy="1221105"/>
          </a:xfrm>
        </p:grpSpPr>
        <p:sp>
          <p:nvSpPr>
            <p:cNvPr id="3" name="object 3"/>
            <p:cNvSpPr/>
            <p:nvPr/>
          </p:nvSpPr>
          <p:spPr>
            <a:xfrm>
              <a:off x="922781" y="1415033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892" y="1339595"/>
              <a:ext cx="304927" cy="286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9763" y="950975"/>
              <a:ext cx="2670048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1553" y="1103503"/>
            <a:ext cx="19659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GRAPH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1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538986" y="2189200"/>
            <a:ext cx="2711450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25" dirty="0">
                <a:solidFill>
                  <a:srgbClr val="310D04"/>
                </a:solidFill>
                <a:latin typeface="Arial"/>
                <a:cs typeface="Arial"/>
              </a:rPr>
              <a:t>Types </a:t>
            </a:r>
            <a:r>
              <a:rPr sz="2600" dirty="0">
                <a:solidFill>
                  <a:srgbClr val="310D04"/>
                </a:solidFill>
                <a:latin typeface="Arial"/>
                <a:cs typeface="Arial"/>
              </a:rPr>
              <a:t>of Graph  </a:t>
            </a:r>
            <a:r>
              <a:rPr sz="2600" spc="-25" dirty="0">
                <a:solidFill>
                  <a:srgbClr val="310D04"/>
                </a:solidFill>
                <a:latin typeface="Arial"/>
                <a:cs typeface="Arial"/>
              </a:rPr>
              <a:t>Terminology  </a:t>
            </a:r>
            <a:r>
              <a:rPr sz="2600" dirty="0">
                <a:solidFill>
                  <a:srgbClr val="310D04"/>
                </a:solidFill>
                <a:latin typeface="Arial"/>
                <a:cs typeface="Arial"/>
              </a:rPr>
              <a:t>Storage</a:t>
            </a:r>
            <a:r>
              <a:rPr sz="2600" spc="-30" dirty="0">
                <a:solidFill>
                  <a:srgbClr val="310D0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10D04"/>
                </a:solidFill>
                <a:latin typeface="Arial"/>
                <a:cs typeface="Arial"/>
              </a:rPr>
              <a:t>Structure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3427729" cy="1221105"/>
            <a:chOff x="1162811" y="338327"/>
            <a:chExt cx="3427729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1699260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600" y="338327"/>
              <a:ext cx="909827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338327"/>
              <a:ext cx="2122932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27254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Sub-</a:t>
            </a:r>
            <a:r>
              <a:rPr spc="-75" dirty="0"/>
              <a:t> </a:t>
            </a:r>
            <a:r>
              <a:rPr spc="-5" dirty="0"/>
              <a:t>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6897" y="1435353"/>
            <a:ext cx="563499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sub-graph of </a:t>
            </a:r>
            <a:r>
              <a:rPr sz="2400" dirty="0">
                <a:latin typeface="Arial"/>
                <a:cs typeface="Arial"/>
              </a:rPr>
              <a:t>G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graph </a:t>
            </a:r>
            <a:r>
              <a:rPr sz="2400" dirty="0">
                <a:latin typeface="Arial"/>
                <a:cs typeface="Arial"/>
              </a:rPr>
              <a:t>G’ </a:t>
            </a:r>
            <a:r>
              <a:rPr sz="2400" spc="-5" dirty="0">
                <a:latin typeface="Arial"/>
                <a:cs typeface="Arial"/>
              </a:rPr>
              <a:t>such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2218055" indent="-441325">
              <a:lnSpc>
                <a:spcPct val="100000"/>
              </a:lnSpc>
              <a:spcBef>
                <a:spcPts val="2020"/>
              </a:spcBef>
              <a:buFont typeface="Wingdings"/>
              <a:buChar char=""/>
              <a:tabLst>
                <a:tab pos="2218055" algn="l"/>
                <a:tab pos="2218690" algn="l"/>
                <a:tab pos="4978400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V(G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subset </a:t>
            </a:r>
            <a:r>
              <a:rPr sz="2400" dirty="0">
                <a:latin typeface="Arial"/>
                <a:cs typeface="Arial"/>
              </a:rPr>
              <a:t>of	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V(G)</a:t>
            </a:r>
            <a:endParaRPr sz="2400">
              <a:latin typeface="Arial"/>
              <a:cs typeface="Arial"/>
            </a:endParaRPr>
          </a:p>
          <a:p>
            <a:pPr marL="2218055" indent="-441325">
              <a:lnSpc>
                <a:spcPct val="100000"/>
              </a:lnSpc>
              <a:spcBef>
                <a:spcPts val="2014"/>
              </a:spcBef>
              <a:buFont typeface="Wingdings"/>
              <a:buChar char=""/>
              <a:tabLst>
                <a:tab pos="2218055" algn="l"/>
                <a:tab pos="221869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E(G’)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subset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E(G)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3581400"/>
            <a:ext cx="8001000" cy="297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1850389" cy="1221105"/>
            <a:chOff x="1162811" y="338327"/>
            <a:chExt cx="1850389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1092708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7047" y="338327"/>
              <a:ext cx="1485900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11480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844" y="1346961"/>
            <a:ext cx="7692390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424180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path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list of edges </a:t>
            </a:r>
            <a:r>
              <a:rPr sz="2400" spc="-5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node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predecessor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next </a:t>
            </a:r>
            <a:r>
              <a:rPr sz="2400" spc="-5" dirty="0">
                <a:latin typeface="Arial"/>
                <a:cs typeface="Arial"/>
              </a:rPr>
              <a:t>node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580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path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vertex vp </a:t>
            </a:r>
            <a:r>
              <a:rPr sz="2400" dirty="0">
                <a:latin typeface="Arial"/>
                <a:cs typeface="Arial"/>
              </a:rPr>
              <a:t>to vertex </a:t>
            </a:r>
            <a:r>
              <a:rPr sz="2400" spc="-5" dirty="0">
                <a:latin typeface="Arial"/>
                <a:cs typeface="Arial"/>
              </a:rPr>
              <a:t>vq in a graph </a:t>
            </a:r>
            <a:r>
              <a:rPr sz="2400" dirty="0">
                <a:latin typeface="Arial"/>
                <a:cs typeface="Arial"/>
              </a:rPr>
              <a:t>G,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sequence of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vertices, </a:t>
            </a:r>
            <a:r>
              <a:rPr sz="2400" spc="-5" dirty="0">
                <a:latin typeface="Arial"/>
                <a:cs typeface="Arial"/>
              </a:rPr>
              <a:t>vp, vi1, vi2, ..., vin, vq, such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(vp, vi1), (vi1, vi2), ..., </a:t>
            </a:r>
            <a:r>
              <a:rPr sz="2400" dirty="0">
                <a:latin typeface="Arial"/>
                <a:cs typeface="Arial"/>
              </a:rPr>
              <a:t>(vin, </a:t>
            </a:r>
            <a:r>
              <a:rPr sz="2400" spc="-10" dirty="0">
                <a:latin typeface="Arial"/>
                <a:cs typeface="Arial"/>
              </a:rPr>
              <a:t>vq)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edges in </a:t>
            </a:r>
            <a:r>
              <a:rPr sz="2400" spc="-10" dirty="0">
                <a:latin typeface="Arial"/>
                <a:cs typeface="Arial"/>
              </a:rPr>
              <a:t>an  </a:t>
            </a:r>
            <a:r>
              <a:rPr sz="2400" spc="-5" dirty="0">
                <a:latin typeface="Arial"/>
                <a:cs typeface="Arial"/>
              </a:rPr>
              <a:t>undirected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length of a path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number of edges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simple path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path in which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vertices,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except possibly </a:t>
            </a:r>
            <a:r>
              <a:rPr sz="2400" dirty="0">
                <a:latin typeface="Arial"/>
                <a:cs typeface="Arial"/>
              </a:rPr>
              <a:t>the first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last, 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distinct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2094230" cy="1221105"/>
            <a:chOff x="1162811" y="338327"/>
            <a:chExt cx="2094230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1123188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57527" y="338327"/>
              <a:ext cx="1699260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13906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</a:t>
            </a:r>
            <a:r>
              <a:rPr spc="-5" dirty="0"/>
              <a:t>ycle</a:t>
            </a:r>
          </a:p>
        </p:txBody>
      </p:sp>
      <p:sp>
        <p:nvSpPr>
          <p:cNvPr id="6" name="object 6"/>
          <p:cNvSpPr/>
          <p:nvPr/>
        </p:nvSpPr>
        <p:spPr>
          <a:xfrm>
            <a:off x="2113025" y="4366944"/>
            <a:ext cx="2287524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2044" y="1802384"/>
            <a:ext cx="76130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  <a:tab pos="1196340" algn="l"/>
                <a:tab pos="1569720" algn="l"/>
                <a:tab pos="1891664" algn="l"/>
                <a:tab pos="2637155" algn="l"/>
                <a:tab pos="3670300" algn="l"/>
                <a:tab pos="4315460" algn="l"/>
                <a:tab pos="4973320" algn="l"/>
                <a:tab pos="5601335" algn="l"/>
                <a:tab pos="6583045" algn="l"/>
                <a:tab pos="7176134" algn="l"/>
              </a:tabLst>
            </a:pPr>
            <a:r>
              <a:rPr sz="2400" dirty="0">
                <a:latin typeface="Arial"/>
                <a:cs typeface="Arial"/>
              </a:rPr>
              <a:t>A	</a:t>
            </a:r>
            <a:r>
              <a:rPr sz="2400" spc="-5" dirty="0">
                <a:latin typeface="Arial"/>
                <a:cs typeface="Arial"/>
              </a:rPr>
              <a:t>cycle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path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whose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first	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nd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ast	</a:t>
            </a:r>
            <a:r>
              <a:rPr sz="2400" spc="-10" dirty="0">
                <a:latin typeface="Arial"/>
                <a:cs typeface="Arial"/>
              </a:rPr>
              <a:t>node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the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358265" indent="-254000">
              <a:lnSpc>
                <a:spcPct val="100000"/>
              </a:lnSpc>
              <a:buChar char="-"/>
              <a:tabLst>
                <a:tab pos="1358265" algn="l"/>
                <a:tab pos="13589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cyclic graph </a:t>
            </a:r>
            <a:r>
              <a:rPr sz="2400" spc="-5" dirty="0">
                <a:latin typeface="Arial"/>
                <a:cs typeface="Arial"/>
              </a:rPr>
              <a:t>contains at least one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cycle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2500">
              <a:latin typeface="Arial"/>
              <a:cs typeface="Arial"/>
            </a:endParaRPr>
          </a:p>
          <a:p>
            <a:pPr marL="1358265" indent="-254000">
              <a:lnSpc>
                <a:spcPct val="100000"/>
              </a:lnSpc>
              <a:buChar char="-"/>
              <a:tabLst>
                <a:tab pos="1358265" algn="l"/>
                <a:tab pos="1358900" algn="l"/>
                <a:tab pos="6732905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acyclic graph </a:t>
            </a:r>
            <a:r>
              <a:rPr sz="2400" spc="-5" dirty="0">
                <a:latin typeface="Arial"/>
                <a:cs typeface="Arial"/>
              </a:rPr>
              <a:t>does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	</a:t>
            </a:r>
            <a:r>
              <a:rPr sz="2400" spc="-5" dirty="0">
                <a:latin typeface="Arial"/>
                <a:cs typeface="Arial"/>
              </a:rPr>
              <a:t>ycles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8725" y="4038770"/>
            <a:ext cx="16465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" dirty="0">
                <a:latin typeface="Arial"/>
                <a:cs typeface="Arial"/>
              </a:rPr>
              <a:t>ontain any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4545035"/>
            <a:ext cx="1752600" cy="2071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782951" y="6211620"/>
            <a:ext cx="1229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cyclic</a:t>
            </a:r>
            <a:r>
              <a:rPr sz="18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239000" y="6200343"/>
            <a:ext cx="148005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cyclic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graph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6216395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55149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Connected</a:t>
            </a:r>
            <a:r>
              <a:rPr spc="-60" dirty="0"/>
              <a:t> </a:t>
            </a:r>
            <a:r>
              <a:rPr spc="-5" dirty="0"/>
              <a:t>component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14602" y="1724609"/>
            <a:ext cx="7338059" cy="419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an </a:t>
            </a:r>
            <a:r>
              <a:rPr sz="2400" spc="-5" dirty="0">
                <a:latin typeface="Arial"/>
                <a:cs typeface="Arial"/>
              </a:rPr>
              <a:t>undirected </a:t>
            </a:r>
            <a:r>
              <a:rPr sz="2400" dirty="0">
                <a:latin typeface="Arial"/>
                <a:cs typeface="Arial"/>
              </a:rPr>
              <a:t>graph G, two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vertices, </a:t>
            </a:r>
            <a:r>
              <a:rPr sz="2400" dirty="0">
                <a:latin typeface="Arial"/>
                <a:cs typeface="Arial"/>
              </a:rPr>
              <a:t>v0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v1,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there is a path in </a:t>
            </a:r>
            <a:r>
              <a:rPr sz="2400" dirty="0">
                <a:latin typeface="Arial"/>
                <a:cs typeface="Arial"/>
              </a:rPr>
              <a:t>G from </a:t>
            </a:r>
            <a:r>
              <a:rPr sz="2400" spc="-5" dirty="0">
                <a:latin typeface="Arial"/>
                <a:cs typeface="Arial"/>
              </a:rPr>
              <a:t>v0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undirected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graph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connected </a:t>
            </a:r>
            <a:r>
              <a:rPr sz="2400" dirty="0">
                <a:latin typeface="Arial"/>
                <a:cs typeface="Arial"/>
              </a:rPr>
              <a:t>if, for </a:t>
            </a:r>
            <a:r>
              <a:rPr sz="2400" spc="-5" dirty="0">
                <a:latin typeface="Arial"/>
                <a:cs typeface="Arial"/>
              </a:rPr>
              <a:t>every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distinct vertices </a:t>
            </a:r>
            <a:r>
              <a:rPr sz="2400" dirty="0">
                <a:latin typeface="Arial"/>
                <a:cs typeface="Arial"/>
              </a:rPr>
              <a:t>vi, vj, there </a:t>
            </a:r>
            <a:r>
              <a:rPr sz="2400" spc="-5" dirty="0">
                <a:latin typeface="Arial"/>
                <a:cs typeface="Arial"/>
              </a:rPr>
              <a:t>is a path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vi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vj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connected component </a:t>
            </a:r>
            <a:r>
              <a:rPr sz="2400" dirty="0">
                <a:latin typeface="Arial"/>
                <a:cs typeface="Arial"/>
              </a:rPr>
              <a:t>of an </a:t>
            </a:r>
            <a:r>
              <a:rPr sz="2400" spc="-5" dirty="0">
                <a:latin typeface="Arial"/>
                <a:cs typeface="Arial"/>
              </a:rPr>
              <a:t>undirected </a:t>
            </a:r>
            <a:r>
              <a:rPr sz="2400" dirty="0">
                <a:latin typeface="Arial"/>
                <a:cs typeface="Arial"/>
              </a:rPr>
              <a:t>graph 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maximal connected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sub-graph.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5399532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4697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Strongly</a:t>
            </a:r>
            <a:r>
              <a:rPr spc="-40" dirty="0"/>
              <a:t> </a:t>
            </a:r>
            <a:r>
              <a:rPr spc="-5" dirty="0"/>
              <a:t>connected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14602" y="1953209"/>
            <a:ext cx="724979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directed </a:t>
            </a:r>
            <a:r>
              <a:rPr sz="2400" dirty="0">
                <a:latin typeface="Arial"/>
                <a:cs typeface="Arial"/>
              </a:rPr>
              <a:t>graph is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strongly connected </a:t>
            </a:r>
            <a:r>
              <a:rPr sz="2400" dirty="0">
                <a:latin typeface="Arial"/>
                <a:cs typeface="Arial"/>
              </a:rPr>
              <a:t>if there is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directed path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vi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vj and also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vj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strongly connected component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maximal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graph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strongly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connected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1830705" cy="1221105"/>
            <a:chOff x="1162811" y="338327"/>
            <a:chExt cx="1830705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1042415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6755" y="338327"/>
              <a:ext cx="1516380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11277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T</a:t>
            </a:r>
            <a:r>
              <a:rPr spc="-5" dirty="0"/>
              <a:t>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6897" y="1724609"/>
            <a:ext cx="314071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tree is a </a:t>
            </a:r>
            <a:r>
              <a:rPr sz="2400" spc="-5" dirty="0">
                <a:latin typeface="Arial"/>
                <a:cs typeface="Arial"/>
              </a:rPr>
              <a:t>graph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400810" indent="-355600">
              <a:lnSpc>
                <a:spcPct val="100000"/>
              </a:lnSpc>
              <a:buClr>
                <a:srgbClr val="C00000"/>
              </a:buClr>
              <a:buFont typeface="Wingdings"/>
              <a:buChar char=""/>
              <a:tabLst>
                <a:tab pos="1401445" algn="l"/>
              </a:tabLst>
            </a:pPr>
            <a:r>
              <a:rPr sz="2400" dirty="0">
                <a:latin typeface="Arial"/>
                <a:cs typeface="Arial"/>
              </a:rPr>
              <a:t>connected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"/>
              <a:buChar char=""/>
            </a:pPr>
            <a:endParaRPr sz="3000">
              <a:latin typeface="Arial"/>
              <a:cs typeface="Arial"/>
            </a:endParaRPr>
          </a:p>
          <a:p>
            <a:pPr marL="1400810" indent="-355600">
              <a:lnSpc>
                <a:spcPct val="100000"/>
              </a:lnSpc>
              <a:buClr>
                <a:srgbClr val="C00000"/>
              </a:buClr>
              <a:buFont typeface="Wingdings"/>
              <a:buChar char=""/>
              <a:tabLst>
                <a:tab pos="1401445" algn="l"/>
              </a:tabLst>
            </a:pPr>
            <a:r>
              <a:rPr sz="2400" spc="-5" dirty="0">
                <a:latin typeface="Arial"/>
                <a:cs typeface="Arial"/>
              </a:rPr>
              <a:t>acyclic.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9200" y="3124200"/>
            <a:ext cx="3124200" cy="2558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196" y="251459"/>
            <a:ext cx="2342388" cy="1136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392937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F271C"/>
                </a:solidFill>
              </a:rPr>
              <a:t>Degree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54404" y="1397634"/>
            <a:ext cx="7766684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78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degree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vertex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edges incident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that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vertex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directed graph,</a:t>
            </a:r>
            <a:endParaRPr sz="2400">
              <a:latin typeface="Arial"/>
              <a:cs typeface="Arial"/>
            </a:endParaRPr>
          </a:p>
          <a:p>
            <a:pPr marL="1383665" marR="561975" lvl="1" indent="-4572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Font typeface="Wingdings"/>
              <a:buChar char=""/>
              <a:tabLst>
                <a:tab pos="1383665" algn="l"/>
                <a:tab pos="13843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in-degree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vertex </a:t>
            </a:r>
            <a:r>
              <a:rPr sz="2400" i="1" dirty="0">
                <a:latin typeface="Arial"/>
                <a:cs typeface="Arial"/>
              </a:rPr>
              <a:t>v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i="1" dirty="0">
                <a:latin typeface="Arial"/>
                <a:cs typeface="Arial"/>
              </a:rPr>
              <a:t>v </a:t>
            </a:r>
            <a:r>
              <a:rPr sz="2400" spc="-5" dirty="0">
                <a:latin typeface="Arial"/>
                <a:cs typeface="Arial"/>
              </a:rPr>
              <a:t>as the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head</a:t>
            </a:r>
            <a:endParaRPr sz="2400">
              <a:latin typeface="Arial"/>
              <a:cs typeface="Arial"/>
            </a:endParaRPr>
          </a:p>
          <a:p>
            <a:pPr marL="1383665" lvl="1" indent="-457834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/>
              <a:buChar char=""/>
              <a:tabLst>
                <a:tab pos="1383665" algn="l"/>
                <a:tab pos="13843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out-degree </a:t>
            </a:r>
            <a:r>
              <a:rPr sz="2400" dirty="0">
                <a:latin typeface="Arial"/>
                <a:cs typeface="Arial"/>
              </a:rPr>
              <a:t>of a vertex </a:t>
            </a:r>
            <a:r>
              <a:rPr sz="2400" i="1" dirty="0">
                <a:latin typeface="Arial"/>
                <a:cs typeface="Arial"/>
              </a:rPr>
              <a:t>v </a:t>
            </a:r>
            <a:r>
              <a:rPr sz="2400" dirty="0">
                <a:latin typeface="Arial"/>
                <a:cs typeface="Arial"/>
              </a:rPr>
              <a:t>is the 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i="1" dirty="0">
                <a:latin typeface="Arial"/>
                <a:cs typeface="Arial"/>
              </a:rPr>
              <a:t>v </a:t>
            </a:r>
            <a:r>
              <a:rPr sz="2400" spc="-5" dirty="0">
                <a:latin typeface="Arial"/>
                <a:cs typeface="Arial"/>
              </a:rPr>
              <a:t>as 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tail</a:t>
            </a:r>
            <a:endParaRPr sz="2400">
              <a:latin typeface="Arial"/>
              <a:cs typeface="Arial"/>
            </a:endParaRPr>
          </a:p>
          <a:p>
            <a:pPr marL="456565" marR="5080" lvl="1" indent="-456565" algn="r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Font typeface="Wingdings"/>
              <a:buChar char=""/>
              <a:tabLst>
                <a:tab pos="456565" algn="l"/>
                <a:tab pos="45720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i="1" spc="-5" dirty="0">
                <a:latin typeface="Arial"/>
                <a:cs typeface="Arial"/>
              </a:rPr>
              <a:t>di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degree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vertex </a:t>
            </a:r>
            <a:r>
              <a:rPr sz="2400" i="1" spc="-5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in a graph 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R="35560" algn="r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vertices and </a:t>
            </a:r>
            <a:r>
              <a:rPr sz="2400" i="1" spc="-5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edges, the 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edges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560" y="5196628"/>
            <a:ext cx="4857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360" dirty="0">
                <a:latin typeface="Times New Roman"/>
                <a:cs typeface="Times New Roman"/>
              </a:rPr>
              <a:t>n</a:t>
            </a:r>
            <a:r>
              <a:rPr sz="1900" spc="110" dirty="0">
                <a:latin typeface="Symbol"/>
                <a:cs typeface="Symbol"/>
              </a:rPr>
              <a:t></a:t>
            </a:r>
            <a:r>
              <a:rPr sz="1900" spc="2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6915" y="5163138"/>
            <a:ext cx="2751455" cy="11601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3250" i="1" spc="305" dirty="0">
                <a:latin typeface="Times New Roman"/>
                <a:cs typeface="Times New Roman"/>
              </a:rPr>
              <a:t>e</a:t>
            </a:r>
            <a:r>
              <a:rPr sz="3250" i="1" spc="105" dirty="0">
                <a:latin typeface="Times New Roman"/>
                <a:cs typeface="Times New Roman"/>
              </a:rPr>
              <a:t> </a:t>
            </a:r>
            <a:r>
              <a:rPr sz="3250" spc="375" dirty="0">
                <a:latin typeface="Symbol"/>
                <a:cs typeface="Symbol"/>
              </a:rPr>
              <a:t></a:t>
            </a:r>
            <a:r>
              <a:rPr sz="3250" spc="80" dirty="0">
                <a:latin typeface="Times New Roman"/>
                <a:cs typeface="Times New Roman"/>
              </a:rPr>
              <a:t> </a:t>
            </a:r>
            <a:r>
              <a:rPr sz="3250" spc="540" dirty="0">
                <a:latin typeface="Times New Roman"/>
                <a:cs typeface="Times New Roman"/>
              </a:rPr>
              <a:t>(</a:t>
            </a:r>
            <a:r>
              <a:rPr sz="7275" spc="810" baseline="-8591" dirty="0">
                <a:latin typeface="Symbol"/>
                <a:cs typeface="Symbol"/>
              </a:rPr>
              <a:t></a:t>
            </a:r>
            <a:r>
              <a:rPr sz="7275" spc="-937" baseline="-8591" dirty="0">
                <a:latin typeface="Times New Roman"/>
                <a:cs typeface="Times New Roman"/>
              </a:rPr>
              <a:t> </a:t>
            </a:r>
            <a:r>
              <a:rPr sz="3250" i="1" spc="325" dirty="0">
                <a:latin typeface="Times New Roman"/>
                <a:cs typeface="Times New Roman"/>
              </a:rPr>
              <a:t>d</a:t>
            </a:r>
            <a:r>
              <a:rPr sz="2850" i="1" spc="487" baseline="-23391" dirty="0">
                <a:latin typeface="Times New Roman"/>
                <a:cs typeface="Times New Roman"/>
              </a:rPr>
              <a:t>i</a:t>
            </a:r>
            <a:r>
              <a:rPr sz="2850" i="1" spc="75" baseline="-23391" dirty="0">
                <a:latin typeface="Times New Roman"/>
                <a:cs typeface="Times New Roman"/>
              </a:rPr>
              <a:t> </a:t>
            </a:r>
            <a:r>
              <a:rPr sz="3250" spc="229" dirty="0">
                <a:latin typeface="Times New Roman"/>
                <a:cs typeface="Times New Roman"/>
              </a:rPr>
              <a:t>)</a:t>
            </a:r>
            <a:r>
              <a:rPr sz="3250" spc="-204" dirty="0">
                <a:latin typeface="Times New Roman"/>
                <a:cs typeface="Times New Roman"/>
              </a:rPr>
              <a:t> </a:t>
            </a:r>
            <a:r>
              <a:rPr sz="3250" spc="190" dirty="0">
                <a:latin typeface="Times New Roman"/>
                <a:cs typeface="Times New Roman"/>
              </a:rPr>
              <a:t>/</a:t>
            </a:r>
            <a:r>
              <a:rPr sz="3250" spc="-100" dirty="0">
                <a:latin typeface="Times New Roman"/>
                <a:cs typeface="Times New Roman"/>
              </a:rPr>
              <a:t> </a:t>
            </a:r>
            <a:r>
              <a:rPr sz="3250" spc="345" dirty="0">
                <a:latin typeface="Times New Roman"/>
                <a:cs typeface="Times New Roman"/>
              </a:rPr>
              <a:t>2</a:t>
            </a:r>
            <a:endParaRPr sz="3250">
              <a:latin typeface="Times New Roman"/>
              <a:cs typeface="Times New Roman"/>
            </a:endParaRPr>
          </a:p>
          <a:p>
            <a:pPr marR="309245" algn="ctr">
              <a:lnSpc>
                <a:spcPct val="100000"/>
              </a:lnSpc>
              <a:spcBef>
                <a:spcPts val="229"/>
              </a:spcBef>
            </a:pPr>
            <a:r>
              <a:rPr sz="1900" spc="20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4399915" cy="1221105"/>
            <a:chOff x="1162811" y="338327"/>
            <a:chExt cx="4399915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2670048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4388" y="338327"/>
              <a:ext cx="909827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9667" y="338327"/>
              <a:ext cx="2122932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36982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Degree -</a:t>
            </a:r>
            <a:r>
              <a:rPr spc="-50" dirty="0"/>
              <a:t> </a:t>
            </a:r>
            <a:r>
              <a:rPr spc="-5" dirty="0"/>
              <a:t>graph</a:t>
            </a:r>
          </a:p>
        </p:txBody>
      </p:sp>
      <p:sp>
        <p:nvSpPr>
          <p:cNvPr id="7" name="object 7"/>
          <p:cNvSpPr/>
          <p:nvPr/>
        </p:nvSpPr>
        <p:spPr>
          <a:xfrm>
            <a:off x="1828800" y="2286000"/>
            <a:ext cx="2343912" cy="2695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0" y="2086355"/>
            <a:ext cx="2991611" cy="3095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4825365" cy="1221105"/>
            <a:chOff x="1162811" y="338327"/>
            <a:chExt cx="4825365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2670048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4388" y="338327"/>
              <a:ext cx="909827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9667" y="338327"/>
              <a:ext cx="2548128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41224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Degree -</a:t>
            </a:r>
            <a:r>
              <a:rPr spc="-45" dirty="0"/>
              <a:t> </a:t>
            </a:r>
            <a:r>
              <a:rPr spc="-5" dirty="0"/>
              <a:t>digraph</a:t>
            </a:r>
          </a:p>
        </p:txBody>
      </p:sp>
      <p:sp>
        <p:nvSpPr>
          <p:cNvPr id="7" name="object 7"/>
          <p:cNvSpPr/>
          <p:nvPr/>
        </p:nvSpPr>
        <p:spPr>
          <a:xfrm>
            <a:off x="3265932" y="2057400"/>
            <a:ext cx="3058667" cy="388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7196" y="373379"/>
            <a:ext cx="5675630" cy="1137285"/>
            <a:chOff x="1187196" y="373379"/>
            <a:chExt cx="5675630" cy="1137285"/>
          </a:xfrm>
        </p:grpSpPr>
        <p:sp>
          <p:nvSpPr>
            <p:cNvPr id="3" name="object 3"/>
            <p:cNvSpPr/>
            <p:nvPr/>
          </p:nvSpPr>
          <p:spPr>
            <a:xfrm>
              <a:off x="1187196" y="373379"/>
              <a:ext cx="2234183" cy="1136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1676" y="373379"/>
              <a:ext cx="4120896" cy="1136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514858"/>
            <a:ext cx="5021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F271C"/>
                </a:solidFill>
              </a:rPr>
              <a:t>Graph</a:t>
            </a:r>
            <a:r>
              <a:rPr sz="4000" spc="-25" dirty="0">
                <a:solidFill>
                  <a:srgbClr val="4F271C"/>
                </a:solidFill>
              </a:rPr>
              <a:t> </a:t>
            </a:r>
            <a:r>
              <a:rPr sz="4000" spc="-5" dirty="0">
                <a:solidFill>
                  <a:srgbClr val="4F271C"/>
                </a:solidFill>
              </a:rPr>
              <a:t>Representation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71727" y="2336673"/>
            <a:ext cx="319341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SzPct val="69642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Adjacency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Matrix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"/>
              <a:buChar char=""/>
            </a:pPr>
            <a:endParaRPr sz="35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SzPct val="69642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Adjacency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603" y="64007"/>
            <a:ext cx="2243328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394" y="216154"/>
            <a:ext cx="15417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8140" y="1024360"/>
            <a:ext cx="7382509" cy="291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graph is 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collection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(or vertices, singular is  vertex) and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(or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arcs)</a:t>
            </a:r>
            <a:endParaRPr sz="2400">
              <a:latin typeface="Arial"/>
              <a:cs typeface="Arial"/>
            </a:endParaRPr>
          </a:p>
          <a:p>
            <a:pPr marL="1400810" indent="-355600">
              <a:lnSpc>
                <a:spcPct val="100000"/>
              </a:lnSpc>
              <a:spcBef>
                <a:spcPts val="2020"/>
              </a:spcBef>
              <a:buClr>
                <a:srgbClr val="C00000"/>
              </a:buClr>
              <a:buFont typeface="Wingdings"/>
              <a:buChar char=""/>
              <a:tabLst>
                <a:tab pos="1401445" algn="l"/>
              </a:tabLst>
            </a:pPr>
            <a:r>
              <a:rPr sz="2400" spc="-5" dirty="0">
                <a:latin typeface="Arial"/>
                <a:cs typeface="Arial"/>
              </a:rPr>
              <a:t>Each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node </a:t>
            </a:r>
            <a:r>
              <a:rPr sz="2400" spc="-5" dirty="0">
                <a:latin typeface="Arial"/>
                <a:cs typeface="Arial"/>
              </a:rPr>
              <a:t>contains an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1228725" marR="73660" indent="-182880">
              <a:lnSpc>
                <a:spcPct val="150100"/>
              </a:lnSpc>
              <a:spcBef>
                <a:spcPts val="570"/>
              </a:spcBef>
              <a:buClr>
                <a:srgbClr val="C00000"/>
              </a:buClr>
              <a:buFont typeface="Wingdings"/>
              <a:buChar char=""/>
              <a:tabLst>
                <a:tab pos="1401445" algn="l"/>
              </a:tabLst>
            </a:pPr>
            <a:r>
              <a:rPr sz="2400" spc="-5" dirty="0">
                <a:latin typeface="Arial"/>
                <a:cs typeface="Arial"/>
              </a:rPr>
              <a:t>Each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edge connects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nodes </a:t>
            </a:r>
            <a:r>
              <a:rPr sz="2400" spc="-5" dirty="0">
                <a:latin typeface="Arial"/>
                <a:cs typeface="Arial"/>
              </a:rPr>
              <a:t>together (or  possibly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 node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itself) and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4242" y="4096892"/>
            <a:ext cx="338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contain an edge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0646" y="4126229"/>
            <a:ext cx="452755" cy="527685"/>
          </a:xfrm>
          <a:custGeom>
            <a:avLst/>
            <a:gdLst/>
            <a:ahLst/>
            <a:cxnLst/>
            <a:rect l="l" t="t" r="r" b="b"/>
            <a:pathLst>
              <a:path w="452754" h="527685">
                <a:moveTo>
                  <a:pt x="0" y="263652"/>
                </a:moveTo>
                <a:lnTo>
                  <a:pt x="4598" y="210500"/>
                </a:lnTo>
                <a:lnTo>
                  <a:pt x="17787" y="161002"/>
                </a:lnTo>
                <a:lnTo>
                  <a:pt x="38656" y="116216"/>
                </a:lnTo>
                <a:lnTo>
                  <a:pt x="66294" y="77200"/>
                </a:lnTo>
                <a:lnTo>
                  <a:pt x="99789" y="45012"/>
                </a:lnTo>
                <a:lnTo>
                  <a:pt x="138231" y="20710"/>
                </a:lnTo>
                <a:lnTo>
                  <a:pt x="180710" y="5354"/>
                </a:lnTo>
                <a:lnTo>
                  <a:pt x="226313" y="0"/>
                </a:lnTo>
                <a:lnTo>
                  <a:pt x="271917" y="5354"/>
                </a:lnTo>
                <a:lnTo>
                  <a:pt x="314396" y="20710"/>
                </a:lnTo>
                <a:lnTo>
                  <a:pt x="352838" y="45012"/>
                </a:lnTo>
                <a:lnTo>
                  <a:pt x="386333" y="77200"/>
                </a:lnTo>
                <a:lnTo>
                  <a:pt x="413971" y="116216"/>
                </a:lnTo>
                <a:lnTo>
                  <a:pt x="434840" y="161002"/>
                </a:lnTo>
                <a:lnTo>
                  <a:pt x="448029" y="210500"/>
                </a:lnTo>
                <a:lnTo>
                  <a:pt x="452627" y="263652"/>
                </a:lnTo>
                <a:lnTo>
                  <a:pt x="448029" y="316803"/>
                </a:lnTo>
                <a:lnTo>
                  <a:pt x="434840" y="366301"/>
                </a:lnTo>
                <a:lnTo>
                  <a:pt x="413971" y="411087"/>
                </a:lnTo>
                <a:lnTo>
                  <a:pt x="386333" y="450103"/>
                </a:lnTo>
                <a:lnTo>
                  <a:pt x="352838" y="482291"/>
                </a:lnTo>
                <a:lnTo>
                  <a:pt x="314396" y="506593"/>
                </a:lnTo>
                <a:lnTo>
                  <a:pt x="271917" y="521949"/>
                </a:lnTo>
                <a:lnTo>
                  <a:pt x="226313" y="527304"/>
                </a:lnTo>
                <a:lnTo>
                  <a:pt x="180710" y="521949"/>
                </a:lnTo>
                <a:lnTo>
                  <a:pt x="138231" y="506593"/>
                </a:lnTo>
                <a:lnTo>
                  <a:pt x="99789" y="482291"/>
                </a:lnTo>
                <a:lnTo>
                  <a:pt x="66294" y="450103"/>
                </a:lnTo>
                <a:lnTo>
                  <a:pt x="38656" y="411087"/>
                </a:lnTo>
                <a:lnTo>
                  <a:pt x="17787" y="366301"/>
                </a:lnTo>
                <a:lnTo>
                  <a:pt x="4598" y="316803"/>
                </a:lnTo>
                <a:lnTo>
                  <a:pt x="0" y="26365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8661" y="4221607"/>
            <a:ext cx="199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5566" y="4336541"/>
            <a:ext cx="451484" cy="527685"/>
          </a:xfrm>
          <a:custGeom>
            <a:avLst/>
            <a:gdLst/>
            <a:ahLst/>
            <a:cxnLst/>
            <a:rect l="l" t="t" r="r" b="b"/>
            <a:pathLst>
              <a:path w="451484" h="527685">
                <a:moveTo>
                  <a:pt x="0" y="263651"/>
                </a:moveTo>
                <a:lnTo>
                  <a:pt x="4581" y="210500"/>
                </a:lnTo>
                <a:lnTo>
                  <a:pt x="17722" y="161002"/>
                </a:lnTo>
                <a:lnTo>
                  <a:pt x="38515" y="116216"/>
                </a:lnTo>
                <a:lnTo>
                  <a:pt x="66055" y="77200"/>
                </a:lnTo>
                <a:lnTo>
                  <a:pt x="99435" y="45012"/>
                </a:lnTo>
                <a:lnTo>
                  <a:pt x="137749" y="20710"/>
                </a:lnTo>
                <a:lnTo>
                  <a:pt x="180090" y="5354"/>
                </a:lnTo>
                <a:lnTo>
                  <a:pt x="225551" y="0"/>
                </a:lnTo>
                <a:lnTo>
                  <a:pt x="271013" y="5354"/>
                </a:lnTo>
                <a:lnTo>
                  <a:pt x="313354" y="20710"/>
                </a:lnTo>
                <a:lnTo>
                  <a:pt x="351668" y="45012"/>
                </a:lnTo>
                <a:lnTo>
                  <a:pt x="385048" y="77200"/>
                </a:lnTo>
                <a:lnTo>
                  <a:pt x="412588" y="116216"/>
                </a:lnTo>
                <a:lnTo>
                  <a:pt x="433381" y="161002"/>
                </a:lnTo>
                <a:lnTo>
                  <a:pt x="446522" y="210500"/>
                </a:lnTo>
                <a:lnTo>
                  <a:pt x="451103" y="263651"/>
                </a:lnTo>
                <a:lnTo>
                  <a:pt x="446522" y="316803"/>
                </a:lnTo>
                <a:lnTo>
                  <a:pt x="433381" y="366301"/>
                </a:lnTo>
                <a:lnTo>
                  <a:pt x="412588" y="411087"/>
                </a:lnTo>
                <a:lnTo>
                  <a:pt x="385048" y="450103"/>
                </a:lnTo>
                <a:lnTo>
                  <a:pt x="351668" y="482291"/>
                </a:lnTo>
                <a:lnTo>
                  <a:pt x="313354" y="506593"/>
                </a:lnTo>
                <a:lnTo>
                  <a:pt x="271013" y="521949"/>
                </a:lnTo>
                <a:lnTo>
                  <a:pt x="225551" y="527303"/>
                </a:lnTo>
                <a:lnTo>
                  <a:pt x="180090" y="521949"/>
                </a:lnTo>
                <a:lnTo>
                  <a:pt x="137749" y="506593"/>
                </a:lnTo>
                <a:lnTo>
                  <a:pt x="99435" y="482291"/>
                </a:lnTo>
                <a:lnTo>
                  <a:pt x="66055" y="450103"/>
                </a:lnTo>
                <a:lnTo>
                  <a:pt x="38515" y="411087"/>
                </a:lnTo>
                <a:lnTo>
                  <a:pt x="17722" y="366301"/>
                </a:lnTo>
                <a:lnTo>
                  <a:pt x="4581" y="316803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22566" y="4432249"/>
            <a:ext cx="2006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0646" y="6026658"/>
            <a:ext cx="452755" cy="527685"/>
          </a:xfrm>
          <a:custGeom>
            <a:avLst/>
            <a:gdLst/>
            <a:ahLst/>
            <a:cxnLst/>
            <a:rect l="l" t="t" r="r" b="b"/>
            <a:pathLst>
              <a:path w="452754" h="527684">
                <a:moveTo>
                  <a:pt x="0" y="263651"/>
                </a:moveTo>
                <a:lnTo>
                  <a:pt x="4598" y="210518"/>
                </a:lnTo>
                <a:lnTo>
                  <a:pt x="17787" y="161029"/>
                </a:lnTo>
                <a:lnTo>
                  <a:pt x="38656" y="116244"/>
                </a:lnTo>
                <a:lnTo>
                  <a:pt x="66294" y="77223"/>
                </a:lnTo>
                <a:lnTo>
                  <a:pt x="99789" y="45029"/>
                </a:lnTo>
                <a:lnTo>
                  <a:pt x="138231" y="20719"/>
                </a:lnTo>
                <a:lnTo>
                  <a:pt x="180710" y="5356"/>
                </a:lnTo>
                <a:lnTo>
                  <a:pt x="226313" y="0"/>
                </a:lnTo>
                <a:lnTo>
                  <a:pt x="271917" y="5356"/>
                </a:lnTo>
                <a:lnTo>
                  <a:pt x="314396" y="20719"/>
                </a:lnTo>
                <a:lnTo>
                  <a:pt x="352838" y="45029"/>
                </a:lnTo>
                <a:lnTo>
                  <a:pt x="386333" y="77223"/>
                </a:lnTo>
                <a:lnTo>
                  <a:pt x="413971" y="116244"/>
                </a:lnTo>
                <a:lnTo>
                  <a:pt x="434840" y="161029"/>
                </a:lnTo>
                <a:lnTo>
                  <a:pt x="448029" y="210518"/>
                </a:lnTo>
                <a:lnTo>
                  <a:pt x="452627" y="263651"/>
                </a:lnTo>
                <a:lnTo>
                  <a:pt x="448029" y="316785"/>
                </a:lnTo>
                <a:lnTo>
                  <a:pt x="434840" y="366274"/>
                </a:lnTo>
                <a:lnTo>
                  <a:pt x="413971" y="411059"/>
                </a:lnTo>
                <a:lnTo>
                  <a:pt x="386333" y="450080"/>
                </a:lnTo>
                <a:lnTo>
                  <a:pt x="352838" y="482274"/>
                </a:lnTo>
                <a:lnTo>
                  <a:pt x="314396" y="506584"/>
                </a:lnTo>
                <a:lnTo>
                  <a:pt x="271917" y="521947"/>
                </a:lnTo>
                <a:lnTo>
                  <a:pt x="226313" y="527303"/>
                </a:lnTo>
                <a:lnTo>
                  <a:pt x="180710" y="521947"/>
                </a:lnTo>
                <a:lnTo>
                  <a:pt x="138231" y="506584"/>
                </a:lnTo>
                <a:lnTo>
                  <a:pt x="99789" y="482274"/>
                </a:lnTo>
                <a:lnTo>
                  <a:pt x="66294" y="450080"/>
                </a:lnTo>
                <a:lnTo>
                  <a:pt x="38656" y="411059"/>
                </a:lnTo>
                <a:lnTo>
                  <a:pt x="17787" y="366274"/>
                </a:lnTo>
                <a:lnTo>
                  <a:pt x="4598" y="316785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6470" y="6122314"/>
            <a:ext cx="222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3190" y="5075682"/>
            <a:ext cx="451484" cy="527685"/>
          </a:xfrm>
          <a:custGeom>
            <a:avLst/>
            <a:gdLst/>
            <a:ahLst/>
            <a:cxnLst/>
            <a:rect l="l" t="t" r="r" b="b"/>
            <a:pathLst>
              <a:path w="451484" h="527685">
                <a:moveTo>
                  <a:pt x="0" y="263652"/>
                </a:moveTo>
                <a:lnTo>
                  <a:pt x="4581" y="210500"/>
                </a:lnTo>
                <a:lnTo>
                  <a:pt x="17722" y="161002"/>
                </a:lnTo>
                <a:lnTo>
                  <a:pt x="38515" y="116216"/>
                </a:lnTo>
                <a:lnTo>
                  <a:pt x="66055" y="77200"/>
                </a:lnTo>
                <a:lnTo>
                  <a:pt x="99435" y="45012"/>
                </a:lnTo>
                <a:lnTo>
                  <a:pt x="137749" y="20710"/>
                </a:lnTo>
                <a:lnTo>
                  <a:pt x="180090" y="5354"/>
                </a:lnTo>
                <a:lnTo>
                  <a:pt x="225552" y="0"/>
                </a:lnTo>
                <a:lnTo>
                  <a:pt x="271013" y="5354"/>
                </a:lnTo>
                <a:lnTo>
                  <a:pt x="313354" y="20710"/>
                </a:lnTo>
                <a:lnTo>
                  <a:pt x="351668" y="45012"/>
                </a:lnTo>
                <a:lnTo>
                  <a:pt x="385048" y="77200"/>
                </a:lnTo>
                <a:lnTo>
                  <a:pt x="412588" y="116216"/>
                </a:lnTo>
                <a:lnTo>
                  <a:pt x="433381" y="161002"/>
                </a:lnTo>
                <a:lnTo>
                  <a:pt x="446522" y="210500"/>
                </a:lnTo>
                <a:lnTo>
                  <a:pt x="451104" y="263652"/>
                </a:lnTo>
                <a:lnTo>
                  <a:pt x="446522" y="316803"/>
                </a:lnTo>
                <a:lnTo>
                  <a:pt x="433381" y="366301"/>
                </a:lnTo>
                <a:lnTo>
                  <a:pt x="412588" y="411087"/>
                </a:lnTo>
                <a:lnTo>
                  <a:pt x="385048" y="450103"/>
                </a:lnTo>
                <a:lnTo>
                  <a:pt x="351668" y="482291"/>
                </a:lnTo>
                <a:lnTo>
                  <a:pt x="313354" y="506593"/>
                </a:lnTo>
                <a:lnTo>
                  <a:pt x="271013" y="521949"/>
                </a:lnTo>
                <a:lnTo>
                  <a:pt x="225552" y="527304"/>
                </a:lnTo>
                <a:lnTo>
                  <a:pt x="180090" y="521949"/>
                </a:lnTo>
                <a:lnTo>
                  <a:pt x="137749" y="506593"/>
                </a:lnTo>
                <a:lnTo>
                  <a:pt x="99435" y="482291"/>
                </a:lnTo>
                <a:lnTo>
                  <a:pt x="66055" y="450103"/>
                </a:lnTo>
                <a:lnTo>
                  <a:pt x="38515" y="411087"/>
                </a:lnTo>
                <a:lnTo>
                  <a:pt x="17722" y="366301"/>
                </a:lnTo>
                <a:lnTo>
                  <a:pt x="4581" y="316803"/>
                </a:lnTo>
                <a:lnTo>
                  <a:pt x="0" y="26365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06667" y="5171947"/>
            <a:ext cx="186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5566" y="5814821"/>
            <a:ext cx="451484" cy="527685"/>
          </a:xfrm>
          <a:custGeom>
            <a:avLst/>
            <a:gdLst/>
            <a:ahLst/>
            <a:cxnLst/>
            <a:rect l="l" t="t" r="r" b="b"/>
            <a:pathLst>
              <a:path w="451484" h="527685">
                <a:moveTo>
                  <a:pt x="0" y="263651"/>
                </a:moveTo>
                <a:lnTo>
                  <a:pt x="4581" y="210518"/>
                </a:lnTo>
                <a:lnTo>
                  <a:pt x="17722" y="161029"/>
                </a:lnTo>
                <a:lnTo>
                  <a:pt x="38515" y="116244"/>
                </a:lnTo>
                <a:lnTo>
                  <a:pt x="66055" y="77223"/>
                </a:lnTo>
                <a:lnTo>
                  <a:pt x="99435" y="45029"/>
                </a:lnTo>
                <a:lnTo>
                  <a:pt x="137749" y="20719"/>
                </a:lnTo>
                <a:lnTo>
                  <a:pt x="180090" y="5356"/>
                </a:lnTo>
                <a:lnTo>
                  <a:pt x="225551" y="0"/>
                </a:lnTo>
                <a:lnTo>
                  <a:pt x="271013" y="5356"/>
                </a:lnTo>
                <a:lnTo>
                  <a:pt x="313354" y="20719"/>
                </a:lnTo>
                <a:lnTo>
                  <a:pt x="351668" y="45029"/>
                </a:lnTo>
                <a:lnTo>
                  <a:pt x="385048" y="77223"/>
                </a:lnTo>
                <a:lnTo>
                  <a:pt x="412588" y="116244"/>
                </a:lnTo>
                <a:lnTo>
                  <a:pt x="433381" y="161029"/>
                </a:lnTo>
                <a:lnTo>
                  <a:pt x="446522" y="210518"/>
                </a:lnTo>
                <a:lnTo>
                  <a:pt x="451103" y="263651"/>
                </a:lnTo>
                <a:lnTo>
                  <a:pt x="446522" y="316785"/>
                </a:lnTo>
                <a:lnTo>
                  <a:pt x="433381" y="366274"/>
                </a:lnTo>
                <a:lnTo>
                  <a:pt x="412588" y="411059"/>
                </a:lnTo>
                <a:lnTo>
                  <a:pt x="385048" y="450080"/>
                </a:lnTo>
                <a:lnTo>
                  <a:pt x="351668" y="482274"/>
                </a:lnTo>
                <a:lnTo>
                  <a:pt x="313354" y="506584"/>
                </a:lnTo>
                <a:lnTo>
                  <a:pt x="271013" y="521947"/>
                </a:lnTo>
                <a:lnTo>
                  <a:pt x="225551" y="527303"/>
                </a:lnTo>
                <a:lnTo>
                  <a:pt x="180090" y="521947"/>
                </a:lnTo>
                <a:lnTo>
                  <a:pt x="137749" y="506584"/>
                </a:lnTo>
                <a:lnTo>
                  <a:pt x="99435" y="482274"/>
                </a:lnTo>
                <a:lnTo>
                  <a:pt x="66055" y="450080"/>
                </a:lnTo>
                <a:lnTo>
                  <a:pt x="38515" y="411059"/>
                </a:lnTo>
                <a:lnTo>
                  <a:pt x="17722" y="366274"/>
                </a:lnTo>
                <a:lnTo>
                  <a:pt x="4581" y="316785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36281" y="5911088"/>
            <a:ext cx="172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89626" y="5180838"/>
            <a:ext cx="451484" cy="528955"/>
          </a:xfrm>
          <a:custGeom>
            <a:avLst/>
            <a:gdLst/>
            <a:ahLst/>
            <a:cxnLst/>
            <a:rect l="l" t="t" r="r" b="b"/>
            <a:pathLst>
              <a:path w="451485" h="528954">
                <a:moveTo>
                  <a:pt x="0" y="264414"/>
                </a:moveTo>
                <a:lnTo>
                  <a:pt x="4581" y="211120"/>
                </a:lnTo>
                <a:lnTo>
                  <a:pt x="17722" y="161484"/>
                </a:lnTo>
                <a:lnTo>
                  <a:pt x="38515" y="116569"/>
                </a:lnTo>
                <a:lnTo>
                  <a:pt x="66055" y="77438"/>
                </a:lnTo>
                <a:lnTo>
                  <a:pt x="99435" y="45152"/>
                </a:lnTo>
                <a:lnTo>
                  <a:pt x="137749" y="20776"/>
                </a:lnTo>
                <a:lnTo>
                  <a:pt x="180090" y="5371"/>
                </a:lnTo>
                <a:lnTo>
                  <a:pt x="225551" y="0"/>
                </a:lnTo>
                <a:lnTo>
                  <a:pt x="271013" y="5371"/>
                </a:lnTo>
                <a:lnTo>
                  <a:pt x="313354" y="20776"/>
                </a:lnTo>
                <a:lnTo>
                  <a:pt x="351668" y="45152"/>
                </a:lnTo>
                <a:lnTo>
                  <a:pt x="385048" y="77438"/>
                </a:lnTo>
                <a:lnTo>
                  <a:pt x="412588" y="116569"/>
                </a:lnTo>
                <a:lnTo>
                  <a:pt x="433381" y="161484"/>
                </a:lnTo>
                <a:lnTo>
                  <a:pt x="446522" y="211120"/>
                </a:lnTo>
                <a:lnTo>
                  <a:pt x="451103" y="264414"/>
                </a:lnTo>
                <a:lnTo>
                  <a:pt x="446522" y="317704"/>
                </a:lnTo>
                <a:lnTo>
                  <a:pt x="433381" y="367338"/>
                </a:lnTo>
                <a:lnTo>
                  <a:pt x="412588" y="412252"/>
                </a:lnTo>
                <a:lnTo>
                  <a:pt x="385048" y="451384"/>
                </a:lnTo>
                <a:lnTo>
                  <a:pt x="351668" y="483671"/>
                </a:lnTo>
                <a:lnTo>
                  <a:pt x="313354" y="508049"/>
                </a:lnTo>
                <a:lnTo>
                  <a:pt x="271013" y="523456"/>
                </a:lnTo>
                <a:lnTo>
                  <a:pt x="225551" y="528828"/>
                </a:lnTo>
                <a:lnTo>
                  <a:pt x="180090" y="523456"/>
                </a:lnTo>
                <a:lnTo>
                  <a:pt x="137749" y="508049"/>
                </a:lnTo>
                <a:lnTo>
                  <a:pt x="99435" y="483671"/>
                </a:lnTo>
                <a:lnTo>
                  <a:pt x="66055" y="451384"/>
                </a:lnTo>
                <a:lnTo>
                  <a:pt x="38515" y="412252"/>
                </a:lnTo>
                <a:lnTo>
                  <a:pt x="17722" y="367338"/>
                </a:lnTo>
                <a:lnTo>
                  <a:pt x="4581" y="317704"/>
                </a:lnTo>
                <a:lnTo>
                  <a:pt x="0" y="26441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04815" y="5277358"/>
            <a:ext cx="221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7857" y="4336541"/>
            <a:ext cx="451484" cy="527685"/>
          </a:xfrm>
          <a:custGeom>
            <a:avLst/>
            <a:gdLst/>
            <a:ahLst/>
            <a:cxnLst/>
            <a:rect l="l" t="t" r="r" b="b"/>
            <a:pathLst>
              <a:path w="451484" h="527685">
                <a:moveTo>
                  <a:pt x="0" y="263651"/>
                </a:moveTo>
                <a:lnTo>
                  <a:pt x="4581" y="210500"/>
                </a:lnTo>
                <a:lnTo>
                  <a:pt x="17722" y="161002"/>
                </a:lnTo>
                <a:lnTo>
                  <a:pt x="38515" y="116216"/>
                </a:lnTo>
                <a:lnTo>
                  <a:pt x="66055" y="77200"/>
                </a:lnTo>
                <a:lnTo>
                  <a:pt x="99435" y="45012"/>
                </a:lnTo>
                <a:lnTo>
                  <a:pt x="137749" y="20710"/>
                </a:lnTo>
                <a:lnTo>
                  <a:pt x="180090" y="5354"/>
                </a:lnTo>
                <a:lnTo>
                  <a:pt x="225551" y="0"/>
                </a:lnTo>
                <a:lnTo>
                  <a:pt x="271013" y="5354"/>
                </a:lnTo>
                <a:lnTo>
                  <a:pt x="313354" y="20710"/>
                </a:lnTo>
                <a:lnTo>
                  <a:pt x="351668" y="45012"/>
                </a:lnTo>
                <a:lnTo>
                  <a:pt x="385048" y="77200"/>
                </a:lnTo>
                <a:lnTo>
                  <a:pt x="412588" y="116216"/>
                </a:lnTo>
                <a:lnTo>
                  <a:pt x="433381" y="161002"/>
                </a:lnTo>
                <a:lnTo>
                  <a:pt x="446522" y="210500"/>
                </a:lnTo>
                <a:lnTo>
                  <a:pt x="451103" y="263651"/>
                </a:lnTo>
                <a:lnTo>
                  <a:pt x="446522" y="316803"/>
                </a:lnTo>
                <a:lnTo>
                  <a:pt x="433381" y="366301"/>
                </a:lnTo>
                <a:lnTo>
                  <a:pt x="412588" y="411087"/>
                </a:lnTo>
                <a:lnTo>
                  <a:pt x="385048" y="450103"/>
                </a:lnTo>
                <a:lnTo>
                  <a:pt x="351668" y="482291"/>
                </a:lnTo>
                <a:lnTo>
                  <a:pt x="313354" y="506593"/>
                </a:lnTo>
                <a:lnTo>
                  <a:pt x="271013" y="521949"/>
                </a:lnTo>
                <a:lnTo>
                  <a:pt x="225551" y="527303"/>
                </a:lnTo>
                <a:lnTo>
                  <a:pt x="180090" y="521949"/>
                </a:lnTo>
                <a:lnTo>
                  <a:pt x="137749" y="506593"/>
                </a:lnTo>
                <a:lnTo>
                  <a:pt x="99435" y="482291"/>
                </a:lnTo>
                <a:lnTo>
                  <a:pt x="66055" y="450103"/>
                </a:lnTo>
                <a:lnTo>
                  <a:pt x="38515" y="411087"/>
                </a:lnTo>
                <a:lnTo>
                  <a:pt x="17722" y="366301"/>
                </a:lnTo>
                <a:lnTo>
                  <a:pt x="4581" y="316803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32191" y="4432249"/>
            <a:ext cx="203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29556" y="4510277"/>
            <a:ext cx="3178810" cy="1572895"/>
          </a:xfrm>
          <a:custGeom>
            <a:avLst/>
            <a:gdLst/>
            <a:ahLst/>
            <a:cxnLst/>
            <a:rect l="l" t="t" r="r" b="b"/>
            <a:pathLst>
              <a:path w="3178809" h="1572895">
                <a:moveTo>
                  <a:pt x="562864" y="1051941"/>
                </a:moveTo>
                <a:lnTo>
                  <a:pt x="557276" y="1032891"/>
                </a:lnTo>
                <a:lnTo>
                  <a:pt x="551688" y="1034542"/>
                </a:lnTo>
                <a:lnTo>
                  <a:pt x="544957" y="1036701"/>
                </a:lnTo>
                <a:lnTo>
                  <a:pt x="537718" y="1039241"/>
                </a:lnTo>
                <a:lnTo>
                  <a:pt x="529717" y="1042162"/>
                </a:lnTo>
                <a:lnTo>
                  <a:pt x="493141" y="1056386"/>
                </a:lnTo>
                <a:lnTo>
                  <a:pt x="472059" y="1064895"/>
                </a:lnTo>
                <a:lnTo>
                  <a:pt x="449707" y="1073531"/>
                </a:lnTo>
                <a:lnTo>
                  <a:pt x="402082" y="1091006"/>
                </a:lnTo>
                <a:lnTo>
                  <a:pt x="353060" y="1106665"/>
                </a:lnTo>
                <a:lnTo>
                  <a:pt x="305308" y="1118184"/>
                </a:lnTo>
                <a:lnTo>
                  <a:pt x="261747" y="1123505"/>
                </a:lnTo>
                <a:lnTo>
                  <a:pt x="252095" y="1123569"/>
                </a:lnTo>
                <a:lnTo>
                  <a:pt x="242824" y="1123099"/>
                </a:lnTo>
                <a:lnTo>
                  <a:pt x="192151" y="1108481"/>
                </a:lnTo>
                <a:lnTo>
                  <a:pt x="156845" y="1088961"/>
                </a:lnTo>
                <a:lnTo>
                  <a:pt x="121793" y="1063498"/>
                </a:lnTo>
                <a:lnTo>
                  <a:pt x="89408" y="1033907"/>
                </a:lnTo>
                <a:lnTo>
                  <a:pt x="61087" y="1001649"/>
                </a:lnTo>
                <a:lnTo>
                  <a:pt x="38735" y="968883"/>
                </a:lnTo>
                <a:lnTo>
                  <a:pt x="22479" y="930402"/>
                </a:lnTo>
                <a:lnTo>
                  <a:pt x="19812" y="910082"/>
                </a:lnTo>
                <a:lnTo>
                  <a:pt x="20193" y="903605"/>
                </a:lnTo>
                <a:lnTo>
                  <a:pt x="30988" y="865505"/>
                </a:lnTo>
                <a:lnTo>
                  <a:pt x="49657" y="830453"/>
                </a:lnTo>
                <a:lnTo>
                  <a:pt x="75184" y="794258"/>
                </a:lnTo>
                <a:lnTo>
                  <a:pt x="105918" y="759587"/>
                </a:lnTo>
                <a:lnTo>
                  <a:pt x="140081" y="728599"/>
                </a:lnTo>
                <a:lnTo>
                  <a:pt x="175641" y="703199"/>
                </a:lnTo>
                <a:lnTo>
                  <a:pt x="210312" y="685800"/>
                </a:lnTo>
                <a:lnTo>
                  <a:pt x="252349" y="678053"/>
                </a:lnTo>
                <a:lnTo>
                  <a:pt x="261620" y="678434"/>
                </a:lnTo>
                <a:lnTo>
                  <a:pt x="303657" y="685050"/>
                </a:lnTo>
                <a:lnTo>
                  <a:pt x="349504" y="698627"/>
                </a:lnTo>
                <a:lnTo>
                  <a:pt x="396875" y="716661"/>
                </a:lnTo>
                <a:lnTo>
                  <a:pt x="443484" y="736854"/>
                </a:lnTo>
                <a:lnTo>
                  <a:pt x="465709" y="747014"/>
                </a:lnTo>
                <a:lnTo>
                  <a:pt x="486105" y="756081"/>
                </a:lnTo>
                <a:lnTo>
                  <a:pt x="475107" y="782320"/>
                </a:lnTo>
                <a:lnTo>
                  <a:pt x="560070" y="776605"/>
                </a:lnTo>
                <a:lnTo>
                  <a:pt x="546735" y="761111"/>
                </a:lnTo>
                <a:lnTo>
                  <a:pt x="504571" y="712101"/>
                </a:lnTo>
                <a:lnTo>
                  <a:pt x="493776" y="737819"/>
                </a:lnTo>
                <a:lnTo>
                  <a:pt x="473964" y="728980"/>
                </a:lnTo>
                <a:lnTo>
                  <a:pt x="451485" y="718693"/>
                </a:lnTo>
                <a:lnTo>
                  <a:pt x="428117" y="708406"/>
                </a:lnTo>
                <a:lnTo>
                  <a:pt x="404241" y="698246"/>
                </a:lnTo>
                <a:lnTo>
                  <a:pt x="379857" y="688606"/>
                </a:lnTo>
                <a:lnTo>
                  <a:pt x="355600" y="679704"/>
                </a:lnTo>
                <a:lnTo>
                  <a:pt x="350393" y="678053"/>
                </a:lnTo>
                <a:lnTo>
                  <a:pt x="331216" y="671957"/>
                </a:lnTo>
                <a:lnTo>
                  <a:pt x="284607" y="661162"/>
                </a:lnTo>
                <a:lnTo>
                  <a:pt x="251587" y="658241"/>
                </a:lnTo>
                <a:lnTo>
                  <a:pt x="241173" y="658749"/>
                </a:lnTo>
                <a:lnTo>
                  <a:pt x="202692" y="667512"/>
                </a:lnTo>
                <a:lnTo>
                  <a:pt x="164592" y="686701"/>
                </a:lnTo>
                <a:lnTo>
                  <a:pt x="127127" y="713486"/>
                </a:lnTo>
                <a:lnTo>
                  <a:pt x="91440" y="746125"/>
                </a:lnTo>
                <a:lnTo>
                  <a:pt x="59309" y="782447"/>
                </a:lnTo>
                <a:lnTo>
                  <a:pt x="32512" y="820420"/>
                </a:lnTo>
                <a:lnTo>
                  <a:pt x="12573" y="858139"/>
                </a:lnTo>
                <a:lnTo>
                  <a:pt x="381" y="902589"/>
                </a:lnTo>
                <a:lnTo>
                  <a:pt x="0" y="911098"/>
                </a:lnTo>
                <a:lnTo>
                  <a:pt x="508" y="919353"/>
                </a:lnTo>
                <a:lnTo>
                  <a:pt x="12954" y="962025"/>
                </a:lnTo>
                <a:lnTo>
                  <a:pt x="33020" y="997077"/>
                </a:lnTo>
                <a:lnTo>
                  <a:pt x="60071" y="1031494"/>
                </a:lnTo>
                <a:lnTo>
                  <a:pt x="92202" y="1064133"/>
                </a:lnTo>
                <a:lnTo>
                  <a:pt x="128016" y="1093152"/>
                </a:lnTo>
                <a:lnTo>
                  <a:pt x="165608" y="1117269"/>
                </a:lnTo>
                <a:lnTo>
                  <a:pt x="203454" y="1134427"/>
                </a:lnTo>
                <a:lnTo>
                  <a:pt x="241808" y="1142898"/>
                </a:lnTo>
                <a:lnTo>
                  <a:pt x="252349" y="1143381"/>
                </a:lnTo>
                <a:lnTo>
                  <a:pt x="263271" y="1143254"/>
                </a:lnTo>
                <a:lnTo>
                  <a:pt x="309626" y="1137526"/>
                </a:lnTo>
                <a:lnTo>
                  <a:pt x="358902" y="1125601"/>
                </a:lnTo>
                <a:lnTo>
                  <a:pt x="365480" y="1123569"/>
                </a:lnTo>
                <a:lnTo>
                  <a:pt x="383794" y="1117917"/>
                </a:lnTo>
                <a:lnTo>
                  <a:pt x="408813" y="1109649"/>
                </a:lnTo>
                <a:lnTo>
                  <a:pt x="433197" y="1100836"/>
                </a:lnTo>
                <a:lnTo>
                  <a:pt x="456819" y="1091946"/>
                </a:lnTo>
                <a:lnTo>
                  <a:pt x="536702" y="1060704"/>
                </a:lnTo>
                <a:lnTo>
                  <a:pt x="544195" y="1057910"/>
                </a:lnTo>
                <a:lnTo>
                  <a:pt x="551180" y="1055497"/>
                </a:lnTo>
                <a:lnTo>
                  <a:pt x="557149" y="1053592"/>
                </a:lnTo>
                <a:lnTo>
                  <a:pt x="562864" y="1051941"/>
                </a:lnTo>
                <a:close/>
              </a:path>
              <a:path w="3178809" h="1572895">
                <a:moveTo>
                  <a:pt x="1192530" y="143256"/>
                </a:moveTo>
                <a:lnTo>
                  <a:pt x="1123823" y="193548"/>
                </a:lnTo>
                <a:lnTo>
                  <a:pt x="1148880" y="206489"/>
                </a:lnTo>
                <a:lnTo>
                  <a:pt x="912495" y="665988"/>
                </a:lnTo>
                <a:lnTo>
                  <a:pt x="930021" y="675132"/>
                </a:lnTo>
                <a:lnTo>
                  <a:pt x="1166495" y="215569"/>
                </a:lnTo>
                <a:lnTo>
                  <a:pt x="1191514" y="228473"/>
                </a:lnTo>
                <a:lnTo>
                  <a:pt x="1191907" y="195199"/>
                </a:lnTo>
                <a:lnTo>
                  <a:pt x="1192530" y="143256"/>
                </a:lnTo>
                <a:close/>
              </a:path>
              <a:path w="3178809" h="1572895">
                <a:moveTo>
                  <a:pt x="1194435" y="1560868"/>
                </a:moveTo>
                <a:lnTo>
                  <a:pt x="973886" y="1255356"/>
                </a:lnTo>
                <a:lnTo>
                  <a:pt x="988098" y="1245069"/>
                </a:lnTo>
                <a:lnTo>
                  <a:pt x="996696" y="1238859"/>
                </a:lnTo>
                <a:lnTo>
                  <a:pt x="921258" y="1199388"/>
                </a:lnTo>
                <a:lnTo>
                  <a:pt x="934974" y="1283474"/>
                </a:lnTo>
                <a:lnTo>
                  <a:pt x="957783" y="1266990"/>
                </a:lnTo>
                <a:lnTo>
                  <a:pt x="1178433" y="1572463"/>
                </a:lnTo>
                <a:lnTo>
                  <a:pt x="1194435" y="1560868"/>
                </a:lnTo>
                <a:close/>
              </a:path>
              <a:path w="3178809" h="1572895">
                <a:moveTo>
                  <a:pt x="1738122" y="605028"/>
                </a:moveTo>
                <a:lnTo>
                  <a:pt x="1734426" y="555625"/>
                </a:lnTo>
                <a:lnTo>
                  <a:pt x="1731772" y="520065"/>
                </a:lnTo>
                <a:lnTo>
                  <a:pt x="1707578" y="534530"/>
                </a:lnTo>
                <a:lnTo>
                  <a:pt x="1470787" y="138176"/>
                </a:lnTo>
                <a:lnTo>
                  <a:pt x="1453769" y="148336"/>
                </a:lnTo>
                <a:lnTo>
                  <a:pt x="1690573" y="544703"/>
                </a:lnTo>
                <a:lnTo>
                  <a:pt x="1666367" y="559181"/>
                </a:lnTo>
                <a:lnTo>
                  <a:pt x="1738122" y="605028"/>
                </a:lnTo>
                <a:close/>
              </a:path>
              <a:path w="3178809" h="1572895">
                <a:moveTo>
                  <a:pt x="1742059" y="1097876"/>
                </a:moveTo>
                <a:lnTo>
                  <a:pt x="1725041" y="1087539"/>
                </a:lnTo>
                <a:lnTo>
                  <a:pt x="1488973" y="1473619"/>
                </a:lnTo>
                <a:lnTo>
                  <a:pt x="1464945" y="1458925"/>
                </a:lnTo>
                <a:lnTo>
                  <a:pt x="1457706" y="1543812"/>
                </a:lnTo>
                <a:lnTo>
                  <a:pt x="1529969" y="1498676"/>
                </a:lnTo>
                <a:lnTo>
                  <a:pt x="1523631" y="1494802"/>
                </a:lnTo>
                <a:lnTo>
                  <a:pt x="1505864" y="1483956"/>
                </a:lnTo>
                <a:lnTo>
                  <a:pt x="1742059" y="1097876"/>
                </a:lnTo>
                <a:close/>
              </a:path>
              <a:path w="3178809" h="1572895">
                <a:moveTo>
                  <a:pt x="2444369" y="1362849"/>
                </a:moveTo>
                <a:lnTo>
                  <a:pt x="2115947" y="1055293"/>
                </a:lnTo>
                <a:lnTo>
                  <a:pt x="2124075" y="1046607"/>
                </a:lnTo>
                <a:lnTo>
                  <a:pt x="2135251" y="1034669"/>
                </a:lnTo>
                <a:lnTo>
                  <a:pt x="2053590" y="1010412"/>
                </a:lnTo>
                <a:lnTo>
                  <a:pt x="2083181" y="1090307"/>
                </a:lnTo>
                <a:lnTo>
                  <a:pt x="2102434" y="1069733"/>
                </a:lnTo>
                <a:lnTo>
                  <a:pt x="2430907" y="1377302"/>
                </a:lnTo>
                <a:lnTo>
                  <a:pt x="2444369" y="1362849"/>
                </a:lnTo>
                <a:close/>
              </a:path>
              <a:path w="3178809" h="1572895">
                <a:moveTo>
                  <a:pt x="2446782" y="298704"/>
                </a:moveTo>
                <a:lnTo>
                  <a:pt x="2363978" y="318643"/>
                </a:lnTo>
                <a:lnTo>
                  <a:pt x="2382062" y="340169"/>
                </a:lnTo>
                <a:lnTo>
                  <a:pt x="1998472" y="662940"/>
                </a:lnTo>
                <a:lnTo>
                  <a:pt x="2011172" y="678180"/>
                </a:lnTo>
                <a:lnTo>
                  <a:pt x="2394889" y="355409"/>
                </a:lnTo>
                <a:lnTo>
                  <a:pt x="2413000" y="376936"/>
                </a:lnTo>
                <a:lnTo>
                  <a:pt x="2432405" y="331978"/>
                </a:lnTo>
                <a:lnTo>
                  <a:pt x="2446782" y="298704"/>
                </a:lnTo>
                <a:close/>
              </a:path>
              <a:path w="3178809" h="1572895">
                <a:moveTo>
                  <a:pt x="3178302" y="38100"/>
                </a:moveTo>
                <a:lnTo>
                  <a:pt x="3158490" y="28194"/>
                </a:lnTo>
                <a:lnTo>
                  <a:pt x="3102102" y="0"/>
                </a:lnTo>
                <a:lnTo>
                  <a:pt x="3102102" y="28194"/>
                </a:lnTo>
                <a:lnTo>
                  <a:pt x="2817114" y="28194"/>
                </a:lnTo>
                <a:lnTo>
                  <a:pt x="2817114" y="48006"/>
                </a:lnTo>
                <a:lnTo>
                  <a:pt x="3102102" y="48006"/>
                </a:lnTo>
                <a:lnTo>
                  <a:pt x="3102102" y="76200"/>
                </a:lnTo>
                <a:lnTo>
                  <a:pt x="3158490" y="48006"/>
                </a:lnTo>
                <a:lnTo>
                  <a:pt x="317830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4881372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41795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</a:t>
            </a:r>
            <a:r>
              <a:rPr spc="-60" dirty="0"/>
              <a:t> </a:t>
            </a:r>
            <a:r>
              <a:rPr spc="-5" dirty="0"/>
              <a:t>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44457" y="65371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828" y="1636014"/>
            <a:ext cx="7051675" cy="522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Let </a:t>
            </a:r>
            <a:r>
              <a:rPr sz="2400" spc="-35" dirty="0">
                <a:latin typeface="Arial"/>
                <a:cs typeface="Arial"/>
              </a:rPr>
              <a:t>G=(V,E) </a:t>
            </a:r>
            <a:r>
              <a:rPr sz="2400" spc="-5" dirty="0">
                <a:latin typeface="Arial"/>
                <a:cs typeface="Arial"/>
              </a:rPr>
              <a:t>be a graph with 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vertices.</a:t>
            </a:r>
            <a:endParaRPr sz="2400">
              <a:latin typeface="Arial"/>
              <a:cs typeface="Arial"/>
            </a:endParaRPr>
          </a:p>
          <a:p>
            <a:pPr marL="354965" marR="287020" indent="-354965">
              <a:lnSpc>
                <a:spcPct val="170000"/>
              </a:lnSpc>
              <a:buClr>
                <a:srgbClr val="C32C2D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adjacency matrix </a:t>
            </a:r>
            <a:r>
              <a:rPr sz="2400" dirty="0">
                <a:latin typeface="Arial"/>
                <a:cs typeface="Arial"/>
              </a:rPr>
              <a:t>of G </a:t>
            </a:r>
            <a:r>
              <a:rPr sz="2400" spc="-5" dirty="0">
                <a:latin typeface="Arial"/>
                <a:cs typeface="Arial"/>
              </a:rPr>
              <a:t>is a two-dimensional  </a:t>
            </a:r>
            <a:r>
              <a:rPr sz="2400" dirty="0">
                <a:latin typeface="Arial"/>
                <a:cs typeface="Arial"/>
              </a:rPr>
              <a:t>n by n </a:t>
            </a:r>
            <a:r>
              <a:rPr sz="2400" spc="-30" dirty="0">
                <a:latin typeface="Arial"/>
                <a:cs typeface="Arial"/>
              </a:rPr>
              <a:t>array, </a:t>
            </a:r>
            <a:r>
              <a:rPr sz="2400" spc="-5" dirty="0">
                <a:latin typeface="Arial"/>
                <a:cs typeface="Arial"/>
              </a:rPr>
              <a:t>say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adj_mat</a:t>
            </a:r>
            <a:endParaRPr sz="2400">
              <a:latin typeface="Arial"/>
              <a:cs typeface="Arial"/>
            </a:endParaRPr>
          </a:p>
          <a:p>
            <a:pPr marL="1270000" lvl="1" indent="-342900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"/>
              <a:tabLst>
                <a:tab pos="1269365" algn="l"/>
                <a:tab pos="1270000" algn="l"/>
              </a:tabLst>
            </a:pP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edge </a:t>
            </a:r>
            <a:r>
              <a:rPr sz="2400" dirty="0">
                <a:latin typeface="Arial"/>
                <a:cs typeface="Arial"/>
              </a:rPr>
              <a:t>(vi, vj)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E(G),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adj_mat[i][j]=1</a:t>
            </a:r>
            <a:endParaRPr sz="2400">
              <a:latin typeface="Arial"/>
              <a:cs typeface="Arial"/>
            </a:endParaRPr>
          </a:p>
          <a:p>
            <a:pPr marL="1270000" lvl="1" indent="-342900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"/>
              <a:tabLst>
                <a:tab pos="1269365" algn="l"/>
                <a:tab pos="127000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 edge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E(G),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adj_mat[i][j]=0</a:t>
            </a:r>
            <a:endParaRPr sz="2400">
              <a:latin typeface="Arial"/>
              <a:cs typeface="Arial"/>
            </a:endParaRPr>
          </a:p>
          <a:p>
            <a:pPr marL="355600" marR="245745" indent="-342900">
              <a:lnSpc>
                <a:spcPct val="150000"/>
              </a:lnSpc>
              <a:spcBef>
                <a:spcPts val="580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adjacency matrix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undirected graph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symmetric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adjacency </a:t>
            </a:r>
            <a:r>
              <a:rPr sz="2400" dirty="0">
                <a:latin typeface="Arial"/>
                <a:cs typeface="Arial"/>
              </a:rPr>
              <a:t>matrix for 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digraph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not</a:t>
            </a:r>
            <a:r>
              <a:rPr sz="24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symmetric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2603" y="0"/>
            <a:ext cx="6766559" cy="1209040"/>
            <a:chOff x="1022603" y="0"/>
            <a:chExt cx="6766559" cy="1209040"/>
          </a:xfrm>
        </p:grpSpPr>
        <p:sp>
          <p:nvSpPr>
            <p:cNvPr id="3" name="object 3"/>
            <p:cNvSpPr/>
            <p:nvPr/>
          </p:nvSpPr>
          <p:spPr>
            <a:xfrm>
              <a:off x="1022603" y="0"/>
              <a:ext cx="5036820" cy="1208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0951" y="0"/>
              <a:ext cx="909827" cy="1208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6232" y="0"/>
              <a:ext cx="2122932" cy="1208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4394" y="139395"/>
            <a:ext cx="60655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 matrix -</a:t>
            </a:r>
            <a:r>
              <a:rPr spc="5" dirty="0"/>
              <a:t> </a:t>
            </a:r>
            <a:r>
              <a:rPr spc="-5" dirty="0"/>
              <a:t>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7157" y="6564283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1436" y="2565216"/>
            <a:ext cx="13462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0" dirty="0">
                <a:latin typeface="Symbol"/>
                <a:cs typeface="Symbol"/>
              </a:rPr>
              <a:t>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3976" y="1749770"/>
            <a:ext cx="35941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375" spc="-15" baseline="-25925" dirty="0">
                <a:latin typeface="Times New Roman"/>
                <a:cs typeface="Times New Roman"/>
              </a:rPr>
              <a:t>1</a:t>
            </a:r>
            <a:r>
              <a:rPr sz="3375" spc="-532" baseline="-2592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557" y="2565216"/>
            <a:ext cx="13462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00200" y="1246632"/>
            <a:ext cx="7315200" cy="5611495"/>
            <a:chOff x="1600200" y="1246632"/>
            <a:chExt cx="7315200" cy="5611495"/>
          </a:xfrm>
        </p:grpSpPr>
        <p:sp>
          <p:nvSpPr>
            <p:cNvPr id="12" name="object 12"/>
            <p:cNvSpPr/>
            <p:nvPr/>
          </p:nvSpPr>
          <p:spPr>
            <a:xfrm>
              <a:off x="1600200" y="1246632"/>
              <a:ext cx="1981200" cy="27157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5064" y="3352799"/>
              <a:ext cx="3450336" cy="35051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26428" y="1749770"/>
            <a:ext cx="57213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07340" algn="l"/>
              </a:tabLst>
            </a:pPr>
            <a:r>
              <a:rPr sz="2700" spc="-7" baseline="-37037" dirty="0">
                <a:solidFill>
                  <a:srgbClr val="C00000"/>
                </a:solidFill>
                <a:latin typeface="Arial"/>
                <a:cs typeface="Arial"/>
              </a:rPr>
              <a:t>1	</a:t>
            </a:r>
            <a:r>
              <a:rPr sz="2250" spc="-110" dirty="0">
                <a:latin typeface="Symbol"/>
                <a:cs typeface="Symbol"/>
              </a:rPr>
              <a:t></a:t>
            </a:r>
            <a:r>
              <a:rPr sz="3375" spc="-165" baseline="-25925" dirty="0">
                <a:latin typeface="Times New Roman"/>
                <a:cs typeface="Times New Roman"/>
              </a:rPr>
              <a:t>1</a:t>
            </a:r>
            <a:endParaRPr sz="3375" baseline="-259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6547" y="4038600"/>
            <a:ext cx="3159252" cy="2514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69228" y="1132153"/>
            <a:ext cx="2918460" cy="2395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76300">
              <a:lnSpc>
                <a:spcPct val="100000"/>
              </a:lnSpc>
              <a:spcBef>
                <a:spcPts val="275"/>
              </a:spcBef>
              <a:tabLst>
                <a:tab pos="1256665" algn="l"/>
                <a:tab pos="1701164" algn="l"/>
                <a:tab pos="2082164" algn="l"/>
              </a:tabLst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0	1	2	3</a:t>
            </a:r>
            <a:endParaRPr sz="1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210"/>
              </a:spcBef>
              <a:tabLst>
                <a:tab pos="764540" algn="l"/>
                <a:tab pos="1256665" algn="l"/>
                <a:tab pos="1664335" algn="l"/>
                <a:tab pos="2072639" algn="l"/>
              </a:tabLst>
            </a:pPr>
            <a:r>
              <a:rPr sz="2700" baseline="-7716" dirty="0">
                <a:solidFill>
                  <a:srgbClr val="C00000"/>
                </a:solidFill>
                <a:latin typeface="Arial"/>
                <a:cs typeface="Arial"/>
              </a:rPr>
              <a:t>0	</a:t>
            </a:r>
            <a:r>
              <a:rPr sz="3375" spc="7" baseline="-3703" dirty="0">
                <a:latin typeface="Symbol"/>
                <a:cs typeface="Symbol"/>
              </a:rPr>
              <a:t></a:t>
            </a:r>
            <a:r>
              <a:rPr sz="2250" spc="5" dirty="0">
                <a:latin typeface="Times New Roman"/>
                <a:cs typeface="Times New Roman"/>
              </a:rPr>
              <a:t>0	</a:t>
            </a:r>
            <a:r>
              <a:rPr sz="2250" spc="-10" dirty="0">
                <a:latin typeface="Times New Roman"/>
                <a:cs typeface="Times New Roman"/>
              </a:rPr>
              <a:t>1	1	1</a:t>
            </a:r>
            <a:r>
              <a:rPr sz="2250" spc="-405" dirty="0">
                <a:latin typeface="Times New Roman"/>
                <a:cs typeface="Times New Roman"/>
              </a:rPr>
              <a:t> </a:t>
            </a:r>
            <a:r>
              <a:rPr sz="3375" spc="-15" baseline="-3703" dirty="0">
                <a:latin typeface="Symbol"/>
                <a:cs typeface="Symbol"/>
              </a:rPr>
              <a:t></a:t>
            </a:r>
            <a:endParaRPr sz="3375" baseline="-3703">
              <a:latin typeface="Symbol"/>
              <a:cs typeface="Symbol"/>
            </a:endParaRPr>
          </a:p>
          <a:p>
            <a:pPr marL="764540">
              <a:lnSpc>
                <a:spcPct val="100000"/>
              </a:lnSpc>
              <a:spcBef>
                <a:spcPts val="675"/>
              </a:spcBef>
              <a:tabLst>
                <a:tab pos="1285240" algn="l"/>
                <a:tab pos="1664335" algn="l"/>
                <a:tab pos="2246630" algn="l"/>
              </a:tabLst>
            </a:pPr>
            <a:r>
              <a:rPr sz="3375" spc="-15" baseline="-27160" dirty="0">
                <a:latin typeface="Symbol"/>
                <a:cs typeface="Symbol"/>
              </a:rPr>
              <a:t></a:t>
            </a:r>
            <a:r>
              <a:rPr sz="3375" spc="-15" baseline="-27160" dirty="0">
                <a:latin typeface="Times New Roman"/>
                <a:cs typeface="Times New Roman"/>
              </a:rPr>
              <a:t>	</a:t>
            </a:r>
            <a:r>
              <a:rPr sz="2250" spc="-10" dirty="0">
                <a:latin typeface="Times New Roman"/>
                <a:cs typeface="Times New Roman"/>
              </a:rPr>
              <a:t>0	1	</a:t>
            </a:r>
            <a:r>
              <a:rPr sz="3375" spc="-15" baseline="-27160" dirty="0">
                <a:latin typeface="Symbol"/>
                <a:cs typeface="Symbol"/>
              </a:rPr>
              <a:t></a:t>
            </a:r>
            <a:endParaRPr sz="3375" baseline="-27160">
              <a:latin typeface="Symbol"/>
              <a:cs typeface="Symbol"/>
            </a:endParaRPr>
          </a:p>
          <a:p>
            <a:pPr marL="495300">
              <a:lnSpc>
                <a:spcPct val="100000"/>
              </a:lnSpc>
              <a:spcBef>
                <a:spcPts val="665"/>
              </a:spcBef>
              <a:tabLst>
                <a:tab pos="764540" algn="l"/>
                <a:tab pos="1256665" algn="l"/>
                <a:tab pos="1692910" algn="l"/>
                <a:tab pos="2072639" algn="l"/>
              </a:tabLst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2	</a:t>
            </a:r>
            <a:r>
              <a:rPr sz="3375" spc="-165" baseline="3703" dirty="0">
                <a:latin typeface="Symbol"/>
                <a:cs typeface="Symbol"/>
              </a:rPr>
              <a:t></a:t>
            </a:r>
            <a:r>
              <a:rPr sz="2250" spc="-110" dirty="0">
                <a:latin typeface="Times New Roman"/>
                <a:cs typeface="Times New Roman"/>
              </a:rPr>
              <a:t>1	</a:t>
            </a:r>
            <a:r>
              <a:rPr sz="2250" spc="-10" dirty="0">
                <a:latin typeface="Times New Roman"/>
                <a:cs typeface="Times New Roman"/>
              </a:rPr>
              <a:t>1	0	1</a:t>
            </a:r>
            <a:r>
              <a:rPr sz="2250" spc="-405" dirty="0">
                <a:latin typeface="Times New Roman"/>
                <a:cs typeface="Times New Roman"/>
              </a:rPr>
              <a:t> </a:t>
            </a:r>
            <a:r>
              <a:rPr sz="3375" spc="-15" baseline="3703" dirty="0">
                <a:latin typeface="Symbol"/>
                <a:cs typeface="Symbol"/>
              </a:rPr>
              <a:t></a:t>
            </a:r>
            <a:endParaRPr sz="3375" baseline="3703">
              <a:latin typeface="Symbol"/>
              <a:cs typeface="Symbol"/>
            </a:endParaRPr>
          </a:p>
          <a:p>
            <a:pPr marL="495300">
              <a:lnSpc>
                <a:spcPct val="100000"/>
              </a:lnSpc>
              <a:spcBef>
                <a:spcPts val="670"/>
              </a:spcBef>
              <a:tabLst>
                <a:tab pos="764540" algn="l"/>
                <a:tab pos="1256665" algn="l"/>
                <a:tab pos="1664335" algn="l"/>
                <a:tab pos="2100580" algn="l"/>
              </a:tabLst>
            </a:pPr>
            <a:r>
              <a:rPr sz="2700" spc="-7" baseline="4629" dirty="0">
                <a:solidFill>
                  <a:srgbClr val="C00000"/>
                </a:solidFill>
                <a:latin typeface="Arial"/>
                <a:cs typeface="Arial"/>
              </a:rPr>
              <a:t>3	</a:t>
            </a:r>
            <a:r>
              <a:rPr sz="3375" spc="-165" baseline="-14814" dirty="0">
                <a:latin typeface="Symbol"/>
                <a:cs typeface="Symbol"/>
              </a:rPr>
              <a:t></a:t>
            </a:r>
            <a:r>
              <a:rPr sz="2250" spc="-110" dirty="0">
                <a:latin typeface="Times New Roman"/>
                <a:cs typeface="Times New Roman"/>
              </a:rPr>
              <a:t>1	</a:t>
            </a:r>
            <a:r>
              <a:rPr sz="2250" spc="-10" dirty="0">
                <a:latin typeface="Times New Roman"/>
                <a:cs typeface="Times New Roman"/>
              </a:rPr>
              <a:t>1	1	</a:t>
            </a:r>
            <a:r>
              <a:rPr sz="2250" spc="5" dirty="0">
                <a:latin typeface="Times New Roman"/>
                <a:cs typeface="Times New Roman"/>
              </a:rPr>
              <a:t>0</a:t>
            </a:r>
            <a:r>
              <a:rPr sz="3375" spc="7" baseline="-14814" dirty="0">
                <a:latin typeface="Symbol"/>
                <a:cs typeface="Symbol"/>
              </a:rPr>
              <a:t></a:t>
            </a:r>
            <a:endParaRPr sz="3375" baseline="-14814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145"/>
              </a:spcBef>
              <a:tabLst>
                <a:tab pos="354965" algn="l"/>
                <a:tab pos="798830" algn="l"/>
                <a:tab pos="1179830" algn="l"/>
                <a:tab pos="1560195" algn="l"/>
                <a:tab pos="1940560" algn="l"/>
                <a:tab pos="2321560" algn="l"/>
                <a:tab pos="2701925" algn="l"/>
              </a:tabLst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0	1	2	3	4	5	6	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7428" y="3419094"/>
            <a:ext cx="153035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51676" y="1444752"/>
            <a:ext cx="1602105" cy="1839595"/>
            <a:chOff x="6551676" y="1444752"/>
            <a:chExt cx="1602105" cy="1839595"/>
          </a:xfrm>
        </p:grpSpPr>
        <p:sp>
          <p:nvSpPr>
            <p:cNvPr id="19" name="object 19"/>
            <p:cNvSpPr/>
            <p:nvPr/>
          </p:nvSpPr>
          <p:spPr>
            <a:xfrm>
              <a:off x="6551676" y="1444752"/>
              <a:ext cx="1601724" cy="18394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30162" y="1497330"/>
              <a:ext cx="1447800" cy="1688464"/>
            </a:xfrm>
            <a:custGeom>
              <a:avLst/>
              <a:gdLst/>
              <a:ahLst/>
              <a:cxnLst/>
              <a:rect l="l" t="t" r="r" b="b"/>
              <a:pathLst>
                <a:path w="1447800" h="1688464">
                  <a:moveTo>
                    <a:pt x="1447800" y="16880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640323" y="3520440"/>
            <a:ext cx="3049905" cy="3213100"/>
            <a:chOff x="5640323" y="3520440"/>
            <a:chExt cx="3049905" cy="3213100"/>
          </a:xfrm>
        </p:grpSpPr>
        <p:sp>
          <p:nvSpPr>
            <p:cNvPr id="22" name="object 22"/>
            <p:cNvSpPr/>
            <p:nvPr/>
          </p:nvSpPr>
          <p:spPr>
            <a:xfrm>
              <a:off x="5640323" y="3520440"/>
              <a:ext cx="3049524" cy="32125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15761" y="3569970"/>
              <a:ext cx="2895600" cy="3060065"/>
            </a:xfrm>
            <a:custGeom>
              <a:avLst/>
              <a:gdLst/>
              <a:ahLst/>
              <a:cxnLst/>
              <a:rect l="l" t="t" r="r" b="b"/>
              <a:pathLst>
                <a:path w="2895600" h="3060065">
                  <a:moveTo>
                    <a:pt x="0" y="0"/>
                  </a:moveTo>
                  <a:lnTo>
                    <a:pt x="2895599" y="3059671"/>
                  </a:lnTo>
                </a:path>
              </a:pathLst>
            </a:custGeom>
            <a:ln w="25907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7192009" cy="1221105"/>
            <a:chOff x="1162811" y="338327"/>
            <a:chExt cx="7192009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5036820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71159" y="338327"/>
              <a:ext cx="909827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6440" y="338327"/>
              <a:ext cx="2548127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64897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 matrix -</a:t>
            </a:r>
            <a:r>
              <a:rPr dirty="0"/>
              <a:t> </a:t>
            </a:r>
            <a:r>
              <a:rPr spc="-5" dirty="0"/>
              <a:t>digraph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91408" y="3033884"/>
            <a:ext cx="34163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spc="-15" baseline="-29100" dirty="0">
                <a:latin typeface="Times New Roman"/>
                <a:cs typeface="Times New Roman"/>
              </a:rPr>
              <a:t>1</a:t>
            </a:r>
            <a:r>
              <a:rPr sz="3150" spc="-494" baseline="-29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8394" y="3288102"/>
            <a:ext cx="314325" cy="599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>
              <a:lnSpc>
                <a:spcPts val="2260"/>
              </a:lnSpc>
              <a:spcBef>
                <a:spcPts val="95"/>
              </a:spcBef>
            </a:pPr>
            <a:r>
              <a:rPr sz="2100" spc="-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60"/>
              </a:lnSpc>
            </a:pPr>
            <a:r>
              <a:rPr sz="3150" spc="-397" baseline="-6613" dirty="0">
                <a:latin typeface="Times New Roman"/>
                <a:cs typeface="Times New Roman"/>
              </a:rPr>
              <a:t>0</a:t>
            </a:r>
            <a:r>
              <a:rPr sz="2100" spc="-265" dirty="0">
                <a:latin typeface="Symbol"/>
                <a:cs typeface="Symbol"/>
              </a:rPr>
              <a:t></a:t>
            </a:r>
            <a:r>
              <a:rPr sz="3150" spc="-397" baseline="-21164" dirty="0">
                <a:latin typeface="Symbol"/>
                <a:cs typeface="Symbol"/>
              </a:rPr>
              <a:t></a:t>
            </a:r>
            <a:endParaRPr sz="3150" baseline="-21164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3304" y="2375916"/>
            <a:ext cx="761999" cy="2881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1278" y="2345220"/>
            <a:ext cx="1483995" cy="15716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650"/>
              </a:spcBef>
              <a:tabLst>
                <a:tab pos="824865" algn="l"/>
                <a:tab pos="1205230" algn="l"/>
              </a:tabLst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0	1	2</a:t>
            </a:r>
            <a:endParaRPr sz="1800" dirty="0">
              <a:latin typeface="Arial"/>
              <a:cs typeface="Arial"/>
            </a:endParaRPr>
          </a:p>
          <a:p>
            <a:pPr marL="63500">
              <a:lnSpc>
                <a:spcPts val="2295"/>
              </a:lnSpc>
              <a:spcBef>
                <a:spcPts val="640"/>
              </a:spcBef>
              <a:tabLst>
                <a:tab pos="328930" algn="l"/>
                <a:tab pos="787400" algn="l"/>
                <a:tab pos="1195070" algn="l"/>
              </a:tabLst>
            </a:pPr>
            <a:r>
              <a:rPr sz="2700" spc="-7" baseline="-4629" dirty="0">
                <a:solidFill>
                  <a:srgbClr val="C00000"/>
                </a:solidFill>
                <a:latin typeface="Arial"/>
                <a:cs typeface="Arial"/>
              </a:rPr>
              <a:t>0	</a:t>
            </a:r>
            <a:r>
              <a:rPr sz="3150" spc="7" baseline="-1322" dirty="0">
                <a:latin typeface="Symbol"/>
                <a:cs typeface="Symbol"/>
              </a:rPr>
              <a:t></a:t>
            </a:r>
            <a:r>
              <a:rPr sz="2100" spc="5" dirty="0">
                <a:latin typeface="Times New Roman"/>
                <a:cs typeface="Times New Roman"/>
              </a:rPr>
              <a:t>0	</a:t>
            </a:r>
            <a:r>
              <a:rPr sz="2100" spc="-10" dirty="0">
                <a:latin typeface="Times New Roman"/>
                <a:cs typeface="Times New Roman"/>
              </a:rPr>
              <a:t>1	</a:t>
            </a:r>
            <a:r>
              <a:rPr sz="2100" spc="5" dirty="0">
                <a:latin typeface="Times New Roman"/>
                <a:cs typeface="Times New Roman"/>
              </a:rPr>
              <a:t>0</a:t>
            </a:r>
            <a:r>
              <a:rPr sz="3150" spc="7" baseline="-1322" dirty="0">
                <a:latin typeface="Symbol"/>
                <a:cs typeface="Symbol"/>
              </a:rPr>
              <a:t></a:t>
            </a:r>
            <a:endParaRPr sz="3150" baseline="-1322" dirty="0">
              <a:latin typeface="Symbol"/>
              <a:cs typeface="Symbol"/>
            </a:endParaRPr>
          </a:p>
          <a:p>
            <a:pPr marL="328930">
              <a:lnSpc>
                <a:spcPts val="1575"/>
              </a:lnSpc>
            </a:pPr>
            <a:r>
              <a:rPr sz="2100" spc="-190" dirty="0">
                <a:latin typeface="Symbol"/>
                <a:cs typeface="Symbol"/>
              </a:rPr>
              <a:t></a:t>
            </a:r>
            <a:endParaRPr sz="2100" dirty="0">
              <a:latin typeface="Symbol"/>
              <a:cs typeface="Symbol"/>
            </a:endParaRPr>
          </a:p>
          <a:p>
            <a:pPr marR="528320" algn="r">
              <a:lnSpc>
                <a:spcPts val="1800"/>
              </a:lnSpc>
              <a:tabLst>
                <a:tab pos="344170" algn="l"/>
                <a:tab pos="751205" algn="l"/>
              </a:tabLst>
            </a:pPr>
            <a:r>
              <a:rPr sz="2700" spc="-7" baseline="-7716" dirty="0">
                <a:solidFill>
                  <a:srgbClr val="C00000"/>
                </a:solidFill>
                <a:latin typeface="Arial"/>
                <a:cs typeface="Arial"/>
              </a:rPr>
              <a:t>1	</a:t>
            </a:r>
            <a:r>
              <a:rPr sz="2100" spc="-10" dirty="0">
                <a:latin typeface="Times New Roman"/>
                <a:cs typeface="Times New Roman"/>
              </a:rPr>
              <a:t>1	0</a:t>
            </a:r>
            <a:endParaRPr sz="2100" dirty="0">
              <a:latin typeface="Times New Roman"/>
              <a:cs typeface="Times New Roman"/>
            </a:endParaRPr>
          </a:p>
          <a:p>
            <a:pPr marR="528320" algn="r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5686678" y="3288102"/>
            <a:ext cx="580390" cy="599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>
              <a:lnSpc>
                <a:spcPts val="2260"/>
              </a:lnSpc>
              <a:spcBef>
                <a:spcPts val="95"/>
              </a:spcBef>
            </a:pPr>
            <a:r>
              <a:rPr sz="2100" spc="-5" dirty="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60"/>
              </a:lnSpc>
              <a:tabLst>
                <a:tab pos="303530" algn="l"/>
              </a:tabLst>
            </a:pPr>
            <a:r>
              <a:rPr sz="2700" spc="-7" baseline="-16975" dirty="0">
                <a:solidFill>
                  <a:srgbClr val="C00000"/>
                </a:solidFill>
                <a:latin typeface="Arial"/>
                <a:cs typeface="Arial"/>
              </a:rPr>
              <a:t>2	</a:t>
            </a:r>
            <a:r>
              <a:rPr sz="2100" spc="-265" dirty="0">
                <a:latin typeface="Symbol"/>
                <a:cs typeface="Symbol"/>
              </a:rPr>
              <a:t></a:t>
            </a:r>
            <a:r>
              <a:rPr sz="3150" spc="-397" baseline="-21164" dirty="0">
                <a:latin typeface="Symbol"/>
                <a:cs typeface="Symbol"/>
              </a:rPr>
              <a:t></a:t>
            </a:r>
            <a:r>
              <a:rPr sz="3150" spc="-397" baseline="-6613" dirty="0">
                <a:latin typeface="Times New Roman"/>
                <a:cs typeface="Times New Roman"/>
              </a:rPr>
              <a:t>0</a:t>
            </a:r>
            <a:endParaRPr sz="3150" baseline="-661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329184"/>
            <a:ext cx="7271004" cy="124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236" y="482853"/>
            <a:ext cx="65506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4F271C"/>
                </a:solidFill>
              </a:rPr>
              <a:t>Merits of Adjacency</a:t>
            </a:r>
            <a:r>
              <a:rPr sz="4400" spc="-325" dirty="0">
                <a:solidFill>
                  <a:srgbClr val="4F271C"/>
                </a:solidFill>
              </a:rPr>
              <a:t> </a:t>
            </a:r>
            <a:r>
              <a:rPr sz="4400" dirty="0">
                <a:solidFill>
                  <a:srgbClr val="4F271C"/>
                </a:solidFill>
              </a:rPr>
              <a:t>Matrix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23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7780" indent="-342900">
              <a:lnSpc>
                <a:spcPct val="150100"/>
              </a:lnSpc>
              <a:spcBef>
                <a:spcPts val="100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/>
              <a:t>From the </a:t>
            </a:r>
            <a:r>
              <a:rPr spc="-5" dirty="0"/>
              <a:t>adjacency matrix, </a:t>
            </a:r>
            <a:r>
              <a:rPr dirty="0"/>
              <a:t>to </a:t>
            </a:r>
            <a:r>
              <a:rPr spc="-5" dirty="0"/>
              <a:t>determine the </a:t>
            </a:r>
            <a:r>
              <a:rPr spc="-5" dirty="0">
                <a:solidFill>
                  <a:srgbClr val="C00000"/>
                </a:solidFill>
              </a:rPr>
              <a:t>connection  </a:t>
            </a:r>
            <a:r>
              <a:rPr dirty="0">
                <a:solidFill>
                  <a:srgbClr val="C00000"/>
                </a:solidFill>
              </a:rPr>
              <a:t>of </a:t>
            </a:r>
            <a:r>
              <a:rPr spc="-5" dirty="0">
                <a:solidFill>
                  <a:srgbClr val="C00000"/>
                </a:solidFill>
              </a:rPr>
              <a:t>vertices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5" dirty="0"/>
              <a:t>easy</a:t>
            </a:r>
          </a:p>
          <a:p>
            <a:pPr marL="367665" indent="-342900">
              <a:lnSpc>
                <a:spcPct val="100000"/>
              </a:lnSpc>
              <a:spcBef>
                <a:spcPts val="365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/>
              <a:t>The </a:t>
            </a:r>
            <a:r>
              <a:rPr spc="-5" dirty="0"/>
              <a:t>degree </a:t>
            </a:r>
            <a:r>
              <a:rPr dirty="0"/>
              <a:t>of </a:t>
            </a:r>
            <a:r>
              <a:rPr spc="-5" dirty="0"/>
              <a:t>a vertex </a:t>
            </a:r>
            <a:r>
              <a:rPr spc="-175" dirty="0"/>
              <a:t>is</a:t>
            </a:r>
            <a:r>
              <a:rPr sz="6075" spc="-262" baseline="-6858" dirty="0">
                <a:latin typeface="Symbol"/>
                <a:cs typeface="Symbol"/>
              </a:rPr>
              <a:t></a:t>
            </a:r>
            <a:r>
              <a:rPr sz="3825" i="1" spc="-262" baseline="2178" dirty="0">
                <a:latin typeface="Times New Roman"/>
                <a:cs typeface="Times New Roman"/>
              </a:rPr>
              <a:t>adj</a:t>
            </a:r>
            <a:r>
              <a:rPr sz="3825" spc="-262" baseline="2178" dirty="0">
                <a:latin typeface="Times New Roman"/>
                <a:cs typeface="Times New Roman"/>
              </a:rPr>
              <a:t>_ </a:t>
            </a:r>
            <a:r>
              <a:rPr sz="3825" i="1" spc="-104" baseline="2178" dirty="0">
                <a:latin typeface="Times New Roman"/>
                <a:cs typeface="Times New Roman"/>
              </a:rPr>
              <a:t>mat</a:t>
            </a:r>
            <a:r>
              <a:rPr sz="3825" spc="-104" baseline="2178" dirty="0">
                <a:latin typeface="Times New Roman"/>
                <a:cs typeface="Times New Roman"/>
              </a:rPr>
              <a:t>[</a:t>
            </a:r>
            <a:r>
              <a:rPr sz="3825" i="1" spc="-104" baseline="2178" dirty="0">
                <a:latin typeface="Times New Roman"/>
                <a:cs typeface="Times New Roman"/>
              </a:rPr>
              <a:t>i</a:t>
            </a:r>
            <a:r>
              <a:rPr sz="3825" spc="-104" baseline="2178" dirty="0">
                <a:latin typeface="Times New Roman"/>
                <a:cs typeface="Times New Roman"/>
              </a:rPr>
              <a:t>][</a:t>
            </a:r>
            <a:r>
              <a:rPr sz="3825" spc="-427" baseline="2178" dirty="0">
                <a:latin typeface="Times New Roman"/>
                <a:cs typeface="Times New Roman"/>
              </a:rPr>
              <a:t> </a:t>
            </a:r>
            <a:r>
              <a:rPr sz="3825" i="1" spc="7" baseline="2178" dirty="0">
                <a:latin typeface="Times New Roman"/>
                <a:cs typeface="Times New Roman"/>
              </a:rPr>
              <a:t>j</a:t>
            </a:r>
            <a:r>
              <a:rPr sz="3825" spc="7" baseline="2178" dirty="0">
                <a:latin typeface="Times New Roman"/>
                <a:cs typeface="Times New Roman"/>
              </a:rPr>
              <a:t>]</a:t>
            </a:r>
            <a:endParaRPr sz="3825" baseline="2178">
              <a:latin typeface="Times New Roman"/>
              <a:cs typeface="Times New Roman"/>
            </a:endParaRPr>
          </a:p>
          <a:p>
            <a:pPr marR="342900" algn="ctr">
              <a:lnSpc>
                <a:spcPct val="100000"/>
              </a:lnSpc>
              <a:spcBef>
                <a:spcPts val="155"/>
              </a:spcBef>
            </a:pPr>
            <a:r>
              <a:rPr sz="1250" i="1" spc="-15" dirty="0">
                <a:latin typeface="Times New Roman"/>
                <a:cs typeface="Times New Roman"/>
              </a:rPr>
              <a:t>j</a:t>
            </a:r>
            <a:r>
              <a:rPr sz="1250" i="1" spc="-195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1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SzPct val="6875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pc="-5" dirty="0"/>
              <a:t>For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digraph,</a:t>
            </a:r>
          </a:p>
          <a:p>
            <a:pPr marL="1282065" lvl="1" indent="-343535">
              <a:lnSpc>
                <a:spcPct val="100000"/>
              </a:lnSpc>
              <a:spcBef>
                <a:spcPts val="2020"/>
              </a:spcBef>
              <a:buClr>
                <a:srgbClr val="C00000"/>
              </a:buClr>
              <a:buSzPct val="68750"/>
              <a:buFont typeface="Wingdings"/>
              <a:buChar char=""/>
              <a:tabLst>
                <a:tab pos="1282065" algn="l"/>
                <a:tab pos="12827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row </a:t>
            </a:r>
            <a:r>
              <a:rPr sz="2400" dirty="0">
                <a:latin typeface="Arial"/>
                <a:cs typeface="Arial"/>
              </a:rPr>
              <a:t>sum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out_degree</a:t>
            </a:r>
            <a:endParaRPr sz="2400">
              <a:latin typeface="Arial"/>
              <a:cs typeface="Arial"/>
            </a:endParaRPr>
          </a:p>
          <a:p>
            <a:pPr marL="1282065" lvl="1" indent="-343535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"/>
              <a:tabLst>
                <a:tab pos="1282065" algn="l"/>
                <a:tab pos="12827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column </a:t>
            </a:r>
            <a:r>
              <a:rPr sz="2400" dirty="0">
                <a:latin typeface="Arial"/>
                <a:cs typeface="Arial"/>
              </a:rPr>
              <a:t>sum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in_degree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134" y="2539390"/>
            <a:ext cx="26987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i="1" spc="65" dirty="0">
                <a:latin typeface="Times New Roman"/>
                <a:cs typeface="Times New Roman"/>
              </a:rPr>
              <a:t>n</a:t>
            </a:r>
            <a:r>
              <a:rPr sz="1250" spc="-70" dirty="0">
                <a:latin typeface="Symbol"/>
                <a:cs typeface="Symbol"/>
              </a:rPr>
              <a:t></a:t>
            </a:r>
            <a:r>
              <a:rPr sz="1250" spc="-2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7" y="5549771"/>
            <a:ext cx="299212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5" dirty="0">
                <a:latin typeface="Times New Roman"/>
                <a:cs typeface="Times New Roman"/>
              </a:rPr>
              <a:t>ind</a:t>
            </a:r>
            <a:r>
              <a:rPr sz="3200" i="1" spc="-47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(</a:t>
            </a:r>
            <a:r>
              <a:rPr sz="3200" i="1" spc="55" dirty="0">
                <a:latin typeface="Times New Roman"/>
                <a:cs typeface="Times New Roman"/>
              </a:rPr>
              <a:t>vi</a:t>
            </a:r>
            <a:r>
              <a:rPr sz="3200" spc="55" dirty="0">
                <a:latin typeface="Times New Roman"/>
                <a:cs typeface="Times New Roman"/>
              </a:rPr>
              <a:t>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Symbol"/>
                <a:cs typeface="Symbol"/>
              </a:rPr>
              <a:t>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5400" spc="15" baseline="-5401" dirty="0">
                <a:latin typeface="Symbol"/>
                <a:cs typeface="Symbol"/>
              </a:rPr>
              <a:t></a:t>
            </a:r>
            <a:r>
              <a:rPr sz="5400" spc="-262" baseline="-5401" dirty="0">
                <a:latin typeface="Times New Roman"/>
                <a:cs typeface="Times New Roman"/>
              </a:rPr>
              <a:t> </a:t>
            </a:r>
            <a:r>
              <a:rPr sz="3200" i="1" spc="-105" dirty="0">
                <a:latin typeface="Times New Roman"/>
                <a:cs typeface="Times New Roman"/>
              </a:rPr>
              <a:t>A</a:t>
            </a:r>
            <a:r>
              <a:rPr sz="3200" spc="-105" dirty="0">
                <a:latin typeface="Times New Roman"/>
                <a:cs typeface="Times New Roman"/>
              </a:rPr>
              <a:t>[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i="1" spc="110" dirty="0">
                <a:latin typeface="Times New Roman"/>
                <a:cs typeface="Times New Roman"/>
              </a:rPr>
              <a:t>j</a:t>
            </a:r>
            <a:r>
              <a:rPr sz="3200" spc="110" dirty="0">
                <a:latin typeface="Times New Roman"/>
                <a:cs typeface="Times New Roman"/>
              </a:rPr>
              <a:t>,</a:t>
            </a:r>
            <a:r>
              <a:rPr sz="3200" i="1" spc="110" dirty="0">
                <a:latin typeface="Times New Roman"/>
                <a:cs typeface="Times New Roman"/>
              </a:rPr>
              <a:t>i</a:t>
            </a:r>
            <a:r>
              <a:rPr sz="3200" spc="11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558800" algn="ctr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j</a:t>
            </a:r>
            <a:r>
              <a:rPr sz="1600" i="1" spc="-27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Symbol"/>
                <a:cs typeface="Symbol"/>
              </a:rPr>
              <a:t></a:t>
            </a:r>
            <a:r>
              <a:rPr sz="1600" spc="3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1507" y="5451991"/>
            <a:ext cx="347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75" dirty="0">
                <a:latin typeface="Times New Roman"/>
                <a:cs typeface="Times New Roman"/>
              </a:rPr>
              <a:t>n</a:t>
            </a:r>
            <a:r>
              <a:rPr sz="1600" spc="-3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383" y="5549771"/>
            <a:ext cx="319341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dirty="0">
                <a:latin typeface="Times New Roman"/>
                <a:cs typeface="Times New Roman"/>
              </a:rPr>
              <a:t>outd</a:t>
            </a:r>
            <a:r>
              <a:rPr sz="3200" i="1" spc="-47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(</a:t>
            </a:r>
            <a:r>
              <a:rPr sz="3200" i="1" spc="55" dirty="0">
                <a:latin typeface="Times New Roman"/>
                <a:cs typeface="Times New Roman"/>
              </a:rPr>
              <a:t>vi</a:t>
            </a:r>
            <a:r>
              <a:rPr sz="3200" spc="55" dirty="0">
                <a:latin typeface="Times New Roman"/>
                <a:cs typeface="Times New Roman"/>
              </a:rPr>
              <a:t>)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5400" spc="22" baseline="-5401" dirty="0">
                <a:latin typeface="Symbol"/>
                <a:cs typeface="Symbol"/>
              </a:rPr>
              <a:t></a:t>
            </a:r>
            <a:r>
              <a:rPr sz="5400" spc="-262" baseline="-540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[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80" dirty="0">
                <a:latin typeface="Times New Roman"/>
                <a:cs typeface="Times New Roman"/>
              </a:rPr>
              <a:t>j</a:t>
            </a:r>
            <a:r>
              <a:rPr sz="3200" spc="8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761365" algn="ctr">
              <a:lnSpc>
                <a:spcPct val="100000"/>
              </a:lnSpc>
            </a:pPr>
            <a:r>
              <a:rPr sz="1600" i="1" spc="70" dirty="0">
                <a:latin typeface="Times New Roman"/>
                <a:cs typeface="Times New Roman"/>
              </a:rPr>
              <a:t>j</a:t>
            </a:r>
            <a:r>
              <a:rPr sz="1600" spc="70" dirty="0">
                <a:latin typeface="Symbol"/>
                <a:cs typeface="Symbol"/>
              </a:rPr>
              <a:t></a:t>
            </a:r>
            <a:r>
              <a:rPr sz="1600" spc="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2108" y="5451991"/>
            <a:ext cx="347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75" dirty="0">
                <a:latin typeface="Times New Roman"/>
                <a:cs typeface="Times New Roman"/>
              </a:rPr>
              <a:t>n</a:t>
            </a:r>
            <a:r>
              <a:rPr sz="1600" spc="-3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7766304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011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Demerits of adjacency</a:t>
            </a:r>
            <a:r>
              <a:rPr spc="-10" dirty="0"/>
              <a:t> </a:t>
            </a:r>
            <a:r>
              <a:rPr spc="-5" dirty="0"/>
              <a:t>matrix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36294" y="2187067"/>
            <a:ext cx="686752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0395" indent="-57023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Font typeface="Wingdings"/>
              <a:buChar char=""/>
              <a:tabLst>
                <a:tab pos="620395" algn="l"/>
                <a:tab pos="621030" algn="l"/>
                <a:tab pos="4410075" algn="l"/>
              </a:tabLst>
            </a:pPr>
            <a:r>
              <a:rPr sz="3200" spc="-5" dirty="0">
                <a:latin typeface="Arial"/>
                <a:cs typeface="Arial"/>
              </a:rPr>
              <a:t>Storage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complexity:	O(|V|</a:t>
            </a:r>
            <a:r>
              <a:rPr sz="3150" baseline="25132" dirty="0">
                <a:latin typeface="Arial"/>
                <a:cs typeface="Arial"/>
              </a:rPr>
              <a:t>2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/>
              <a:buChar char=""/>
            </a:pPr>
            <a:endParaRPr sz="3300">
              <a:latin typeface="Arial"/>
              <a:cs typeface="Arial"/>
            </a:endParaRPr>
          </a:p>
          <a:p>
            <a:pPr marL="620395" indent="-57023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"/>
              <a:buChar char=""/>
              <a:tabLst>
                <a:tab pos="620395" algn="l"/>
                <a:tab pos="621030" algn="l"/>
              </a:tabLst>
            </a:pPr>
            <a:r>
              <a:rPr sz="3200" spc="-10" dirty="0">
                <a:latin typeface="Arial"/>
                <a:cs typeface="Arial"/>
              </a:rPr>
              <a:t>Difficult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insert </a:t>
            </a:r>
            <a:r>
              <a:rPr sz="3200" spc="-5" dirty="0">
                <a:latin typeface="Arial"/>
                <a:cs typeface="Arial"/>
              </a:rPr>
              <a:t>and delete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nodes.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4064508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336105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</a:t>
            </a:r>
            <a:r>
              <a:rPr spc="-65" dirty="0"/>
              <a:t> </a:t>
            </a:r>
            <a:r>
              <a:rPr spc="-5" dirty="0"/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98194" y="1901393"/>
            <a:ext cx="684149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overcome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problem </a:t>
            </a:r>
            <a:r>
              <a:rPr sz="2400" dirty="0">
                <a:latin typeface="Arial"/>
                <a:cs typeface="Arial"/>
              </a:rPr>
              <a:t>arise in the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adjacency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matrix, linked list can be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adjacency list contains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lists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2180590" lvl="1" indent="-339725">
              <a:lnSpc>
                <a:spcPct val="100000"/>
              </a:lnSpc>
              <a:buAutoNum type="arabicPeriod"/>
              <a:tabLst>
                <a:tab pos="2181225" algn="l"/>
              </a:tabLst>
            </a:pPr>
            <a:r>
              <a:rPr sz="2400" spc="-5" dirty="0">
                <a:latin typeface="Arial"/>
                <a:cs typeface="Arial"/>
              </a:rPr>
              <a:t>node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lang="en-GB" sz="2400" spc="-5" dirty="0">
                <a:latin typeface="Arial"/>
                <a:cs typeface="Arial"/>
              </a:rPr>
              <a:t>(vertex list)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2180590" lvl="1" indent="-339725">
              <a:lnSpc>
                <a:spcPct val="100000"/>
              </a:lnSpc>
              <a:buAutoNum type="arabicPeriod"/>
              <a:tabLst>
                <a:tab pos="2181225" algn="l"/>
              </a:tabLst>
            </a:pPr>
            <a:r>
              <a:rPr sz="2400" spc="-5" dirty="0">
                <a:latin typeface="Arial"/>
                <a:cs typeface="Arial"/>
              </a:rPr>
              <a:t>edge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6067425" cy="1221105"/>
            <a:chOff x="1162811" y="338327"/>
            <a:chExt cx="6067425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4216908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247" y="338327"/>
              <a:ext cx="1031748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6923" y="338327"/>
              <a:ext cx="2122931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53657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 list –</a:t>
            </a:r>
            <a:r>
              <a:rPr spc="-30" dirty="0"/>
              <a:t> </a:t>
            </a:r>
            <a:r>
              <a:rPr spc="-5" dirty="0"/>
              <a:t>graph</a:t>
            </a:r>
          </a:p>
        </p:txBody>
      </p:sp>
      <p:sp>
        <p:nvSpPr>
          <p:cNvPr id="7" name="object 7"/>
          <p:cNvSpPr/>
          <p:nvPr/>
        </p:nvSpPr>
        <p:spPr>
          <a:xfrm>
            <a:off x="4953000" y="2476500"/>
            <a:ext cx="3810000" cy="194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2362200"/>
            <a:ext cx="1981200" cy="2715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811" y="338327"/>
            <a:ext cx="6370320" cy="1221105"/>
            <a:chOff x="1162811" y="338327"/>
            <a:chExt cx="6370320" cy="1221105"/>
          </a:xfrm>
        </p:grpSpPr>
        <p:sp>
          <p:nvSpPr>
            <p:cNvPr id="3" name="object 3"/>
            <p:cNvSpPr/>
            <p:nvPr/>
          </p:nvSpPr>
          <p:spPr>
            <a:xfrm>
              <a:off x="1162811" y="338327"/>
              <a:ext cx="4216908" cy="122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1247" y="338327"/>
              <a:ext cx="909827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5003" y="338327"/>
              <a:ext cx="2548128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56680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 list -</a:t>
            </a:r>
            <a:r>
              <a:rPr spc="-25" dirty="0"/>
              <a:t> </a:t>
            </a:r>
            <a:r>
              <a:rPr spc="-5" dirty="0"/>
              <a:t>digraph</a:t>
            </a:r>
          </a:p>
        </p:txBody>
      </p:sp>
      <p:sp>
        <p:nvSpPr>
          <p:cNvPr id="7" name="object 7"/>
          <p:cNvSpPr/>
          <p:nvPr/>
        </p:nvSpPr>
        <p:spPr>
          <a:xfrm>
            <a:off x="2895600" y="3048000"/>
            <a:ext cx="2709672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2375916"/>
            <a:ext cx="762000" cy="2881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9152" y="3048000"/>
            <a:ext cx="2822448" cy="1478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8375" y="2464434"/>
            <a:ext cx="1888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Adjacency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27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6404228" y="2459863"/>
            <a:ext cx="2498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Inverse</a:t>
            </a:r>
            <a:r>
              <a:rPr sz="2400" spc="-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Adjacency  list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6251447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55479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Merits of adjacency</a:t>
            </a:r>
            <a:r>
              <a:rPr spc="-10" dirty="0"/>
              <a:t> </a:t>
            </a:r>
            <a:r>
              <a:rPr spc="-5" dirty="0"/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44457" y="65371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44" y="1462481"/>
            <a:ext cx="7724775" cy="467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indent="-42672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68750"/>
              <a:buFont typeface="Wingdings"/>
              <a:buChar char="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degree </a:t>
            </a:r>
            <a:r>
              <a:rPr sz="2400" dirty="0">
                <a:latin typeface="Arial"/>
                <a:cs typeface="Arial"/>
              </a:rPr>
              <a:t>of a vertex in an </a:t>
            </a:r>
            <a:r>
              <a:rPr sz="2400" spc="-5" dirty="0">
                <a:latin typeface="Arial"/>
                <a:cs typeface="Arial"/>
              </a:rPr>
              <a:t>undirected </a:t>
            </a:r>
            <a:r>
              <a:rPr sz="2400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  <a:p>
            <a:pPr marL="426084" marR="1838325" lvl="1" indent="-426084" algn="r">
              <a:lnSpc>
                <a:spcPct val="100000"/>
              </a:lnSpc>
              <a:spcBef>
                <a:spcPts val="2020"/>
              </a:spcBef>
              <a:buClr>
                <a:srgbClr val="C00000"/>
              </a:buClr>
              <a:buFont typeface="Wingdings"/>
              <a:buChar char=""/>
              <a:tabLst>
                <a:tab pos="426084" algn="l"/>
                <a:tab pos="426720" algn="l"/>
              </a:tabLst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nodes in adjacency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342265" marR="1768475" indent="-342265" algn="r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out-degree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vertex </a:t>
            </a:r>
            <a:r>
              <a:rPr sz="2400" spc="-5" dirty="0">
                <a:latin typeface="Arial"/>
                <a:cs typeface="Arial"/>
              </a:rPr>
              <a:t>in a </a:t>
            </a:r>
            <a:r>
              <a:rPr sz="2400" dirty="0">
                <a:latin typeface="Arial"/>
                <a:cs typeface="Arial"/>
              </a:rPr>
              <a:t>directed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  <a:p>
            <a:pPr marL="1269365" lvl="1" indent="-343535">
              <a:lnSpc>
                <a:spcPct val="100000"/>
              </a:lnSpc>
              <a:spcBef>
                <a:spcPts val="2020"/>
              </a:spcBef>
              <a:buClr>
                <a:srgbClr val="C00000"/>
              </a:buClr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nodes in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adjacency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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in-degree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vertex in a directed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  <a:p>
            <a:pPr marL="1269365" lvl="1" indent="-343535">
              <a:lnSpc>
                <a:spcPct val="100000"/>
              </a:lnSpc>
              <a:spcBef>
                <a:spcPts val="2014"/>
              </a:spcBef>
              <a:buClr>
                <a:srgbClr val="C00000"/>
              </a:buClr>
              <a:buSzPct val="68750"/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400" spc="-5" dirty="0">
                <a:latin typeface="Arial"/>
                <a:cs typeface="Arial"/>
              </a:rPr>
              <a:t>traverse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whole data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50000"/>
              </a:lnSpc>
              <a:spcBef>
                <a:spcPts val="580"/>
              </a:spcBef>
              <a:buClr>
                <a:srgbClr val="C00000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Simple 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5" dirty="0">
                <a:latin typeface="Arial"/>
                <a:cs typeface="Arial"/>
              </a:rPr>
              <a:t>in-degree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vertex in a directed  graph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994" y="6365240"/>
            <a:ext cx="645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graph in inverse adjacency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7863" y="54864"/>
            <a:ext cx="6283451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191211"/>
            <a:ext cx="564832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Formal </a:t>
            </a:r>
            <a:r>
              <a:rPr sz="3900" spc="-5" dirty="0"/>
              <a:t>definition </a:t>
            </a:r>
            <a:r>
              <a:rPr sz="3900" dirty="0"/>
              <a:t>of</a:t>
            </a:r>
            <a:r>
              <a:rPr sz="3900" spc="-10" dirty="0"/>
              <a:t> </a:t>
            </a:r>
            <a:r>
              <a:rPr sz="3900" dirty="0"/>
              <a:t>graph</a:t>
            </a:r>
            <a:endParaRPr sz="39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28140" y="1877009"/>
            <a:ext cx="6038850" cy="281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graph </a:t>
            </a:r>
            <a:r>
              <a:rPr sz="2400" i="1" dirty="0">
                <a:latin typeface="Arial"/>
                <a:cs typeface="Arial"/>
              </a:rPr>
              <a:t>G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defined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"/>
              <a:cs typeface="Arial"/>
            </a:endParaRPr>
          </a:p>
          <a:p>
            <a:pPr marL="396240" algn="ctr">
              <a:lnSpc>
                <a:spcPct val="100000"/>
              </a:lnSpc>
            </a:pPr>
            <a:r>
              <a:rPr sz="2400" i="1" spc="-25" dirty="0">
                <a:solidFill>
                  <a:srgbClr val="C00000"/>
                </a:solidFill>
                <a:latin typeface="Arial"/>
                <a:cs typeface="Arial"/>
              </a:rPr>
              <a:t>G=(V,E)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</a:pP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V(G)</a:t>
            </a:r>
            <a:r>
              <a:rPr sz="2400" i="1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finite, nonempty </a:t>
            </a:r>
            <a:r>
              <a:rPr sz="2400" dirty="0">
                <a:latin typeface="Arial"/>
                <a:cs typeface="Arial"/>
              </a:rPr>
              <a:t>set 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vertices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</a:pP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E(G)</a:t>
            </a:r>
            <a:r>
              <a:rPr sz="2400" i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latin typeface="Arial"/>
                <a:cs typeface="Arial"/>
              </a:rPr>
              <a:t>edges (pairs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vertices)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63" y="292608"/>
            <a:ext cx="4338828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2504" y="444754"/>
            <a:ext cx="36366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Types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graph</a:t>
            </a:r>
          </a:p>
        </p:txBody>
      </p:sp>
      <p:sp>
        <p:nvSpPr>
          <p:cNvPr id="4" name="object 4"/>
          <p:cNvSpPr/>
          <p:nvPr/>
        </p:nvSpPr>
        <p:spPr>
          <a:xfrm>
            <a:off x="1609344" y="2191511"/>
            <a:ext cx="216407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9344" y="3486911"/>
            <a:ext cx="216407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0361" y="1988947"/>
            <a:ext cx="4559935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Directed </a:t>
            </a:r>
            <a:r>
              <a:rPr sz="3200" spc="-5" dirty="0">
                <a:latin typeface="Arial"/>
                <a:cs typeface="Arial"/>
              </a:rPr>
              <a:t>graph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(digraph)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200" dirty="0">
                <a:latin typeface="Arial"/>
                <a:cs typeface="Arial"/>
              </a:rPr>
              <a:t>Undirected </a:t>
            </a:r>
            <a:r>
              <a:rPr sz="3200" spc="-5" dirty="0">
                <a:latin typeface="Arial"/>
                <a:cs typeface="Arial"/>
              </a:rPr>
              <a:t>graph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(graph)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292608"/>
            <a:ext cx="4913376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44754"/>
            <a:ext cx="42106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Undirected</a:t>
            </a:r>
            <a:r>
              <a:rPr spc="-65" dirty="0"/>
              <a:t> </a:t>
            </a:r>
            <a:r>
              <a:rPr spc="-5" dirty="0"/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489" y="1328292"/>
            <a:ext cx="5095240" cy="229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 algn="just">
              <a:lnSpc>
                <a:spcPct val="150100"/>
              </a:lnSpc>
              <a:spcBef>
                <a:spcPts val="100"/>
              </a:spcBef>
              <a:buClr>
                <a:srgbClr val="C00000"/>
              </a:buClr>
              <a:buSzPct val="79166"/>
              <a:buFont typeface="Wingdings"/>
              <a:buChar char=""/>
              <a:tabLst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4F271C"/>
                </a:solidFill>
                <a:latin typeface="Arial"/>
                <a:cs typeface="Arial"/>
              </a:rPr>
              <a:t>undirected </a:t>
            </a:r>
            <a:r>
              <a:rPr sz="2400" spc="-5" dirty="0">
                <a:solidFill>
                  <a:srgbClr val="4F271C"/>
                </a:solidFill>
                <a:latin typeface="Arial"/>
                <a:cs typeface="Arial"/>
              </a:rPr>
              <a:t>graph </a:t>
            </a:r>
            <a:r>
              <a:rPr sz="2400" spc="-5" dirty="0">
                <a:latin typeface="Arial"/>
                <a:cs typeface="Arial"/>
              </a:rPr>
              <a:t>is one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do not have a  direction</a:t>
            </a:r>
            <a:endParaRPr sz="2400">
              <a:latin typeface="Arial"/>
              <a:cs typeface="Arial"/>
            </a:endParaRPr>
          </a:p>
          <a:p>
            <a:pPr marL="295910" indent="-283845" algn="just">
              <a:lnSpc>
                <a:spcPct val="100000"/>
              </a:lnSpc>
              <a:spcBef>
                <a:spcPts val="2039"/>
              </a:spcBef>
              <a:buClr>
                <a:srgbClr val="C00000"/>
              </a:buClr>
              <a:buSzPct val="79166"/>
              <a:buFont typeface="Wingdings"/>
              <a:buChar char=""/>
              <a:tabLst>
                <a:tab pos="296545" algn="l"/>
              </a:tabLst>
            </a:pPr>
            <a:r>
              <a:rPr sz="2400" spc="-10" dirty="0">
                <a:latin typeface="Arial"/>
                <a:cs typeface="Arial"/>
              </a:rPr>
              <a:t>‘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graph’ </a:t>
            </a:r>
            <a:r>
              <a:rPr sz="2400" spc="-5" dirty="0">
                <a:latin typeface="Arial"/>
                <a:cs typeface="Arial"/>
              </a:rPr>
              <a:t>denotes undirected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0489" y="3859148"/>
            <a:ext cx="43414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79166"/>
              <a:buFont typeface="Wingdings"/>
              <a:buChar char=""/>
              <a:tabLst>
                <a:tab pos="29654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Undirected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graph:</a:t>
            </a:r>
            <a:endParaRPr sz="2400">
              <a:latin typeface="Arial"/>
              <a:cs typeface="Arial"/>
            </a:endParaRPr>
          </a:p>
          <a:p>
            <a:pPr marL="570230" lvl="1" indent="-238125">
              <a:lnSpc>
                <a:spcPct val="100000"/>
              </a:lnSpc>
              <a:spcBef>
                <a:spcPts val="2039"/>
              </a:spcBef>
              <a:buClr>
                <a:srgbClr val="C00000"/>
              </a:buClr>
              <a:buFont typeface="Wingdings"/>
              <a:buChar char=""/>
              <a:tabLst>
                <a:tab pos="570865" algn="l"/>
              </a:tabLst>
            </a:pP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v1, v2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un-ordered.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0529" y="5109209"/>
            <a:ext cx="426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50825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(v1,v2)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(v2, v1)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represent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529" y="5733999"/>
            <a:ext cx="212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edge.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0" y="1371600"/>
            <a:ext cx="1667255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75628" y="3594433"/>
            <a:ext cx="242252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84010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G1	= ( 4,</a:t>
            </a:r>
            <a:r>
              <a:rPr sz="20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6)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29944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V(G1)	= { 0, 1, 2 , 3</a:t>
            </a:r>
            <a:r>
              <a:rPr sz="2000" spc="-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6175628" y="4660519"/>
            <a:ext cx="3042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  <a:tab pos="1116330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E(G1)	=	{ (0,1), (0,2),</a:t>
            </a:r>
            <a:r>
              <a:rPr sz="20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(0,3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0029" y="5117719"/>
            <a:ext cx="2022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(1,2), (1,3), (2,3)</a:t>
            </a:r>
            <a:r>
              <a:rPr sz="20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1316100"/>
            <a:ext cx="5579745" cy="339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40100"/>
              </a:lnSpc>
              <a:spcBef>
                <a:spcPts val="100"/>
              </a:spcBef>
              <a:buClr>
                <a:srgbClr val="C00000"/>
              </a:buClr>
              <a:buSzPct val="79166"/>
              <a:buFont typeface="Wingdings"/>
              <a:buChar char=""/>
              <a:tabLst>
                <a:tab pos="296545" algn="l"/>
                <a:tab pos="1629410" algn="l"/>
                <a:tab pos="2606675" algn="l"/>
                <a:tab pos="3023870" algn="l"/>
                <a:tab pos="3729990" algn="l"/>
                <a:tab pos="4164329" algn="l"/>
                <a:tab pos="5142865" algn="l"/>
              </a:tabLst>
            </a:pPr>
            <a:r>
              <a:rPr sz="2400" spc="-5" dirty="0">
                <a:latin typeface="Arial"/>
                <a:cs typeface="Arial"/>
              </a:rPr>
              <a:t>Directed	graph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ch</a:t>
            </a:r>
            <a:r>
              <a:rPr sz="2400" dirty="0">
                <a:latin typeface="Arial"/>
                <a:cs typeface="Arial"/>
              </a:rPr>
              <a:t>	the 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have a</a:t>
            </a:r>
            <a:r>
              <a:rPr sz="24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direction</a:t>
            </a:r>
            <a:endParaRPr sz="24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750"/>
              </a:spcBef>
              <a:buClr>
                <a:srgbClr val="C00000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Also called as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‘digraph’</a:t>
            </a:r>
            <a:endParaRPr sz="24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755"/>
              </a:spcBef>
              <a:buClr>
                <a:srgbClr val="C00000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Directed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graph:</a:t>
            </a:r>
            <a:endParaRPr sz="2400">
              <a:latin typeface="Arial"/>
              <a:cs typeface="Arial"/>
            </a:endParaRPr>
          </a:p>
          <a:p>
            <a:pPr marL="817244" lvl="1" indent="-229235">
              <a:lnSpc>
                <a:spcPct val="100000"/>
              </a:lnSpc>
              <a:spcBef>
                <a:spcPts val="1730"/>
              </a:spcBef>
              <a:buClr>
                <a:srgbClr val="C00000"/>
              </a:buClr>
              <a:buFont typeface="Wingdings"/>
              <a:buChar char=""/>
              <a:tabLst>
                <a:tab pos="817880" algn="l"/>
              </a:tabLst>
            </a:pP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v1, v2 </a:t>
            </a:r>
            <a:r>
              <a:rPr sz="2400" dirty="0">
                <a:latin typeface="Arial"/>
                <a:cs typeface="Arial"/>
              </a:rPr>
              <a:t>&gt;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ordered.</a:t>
            </a:r>
            <a:endParaRPr sz="2400">
              <a:latin typeface="Arial"/>
              <a:cs typeface="Arial"/>
            </a:endParaRPr>
          </a:p>
          <a:p>
            <a:pPr marL="817244" lvl="1" indent="-229235">
              <a:lnSpc>
                <a:spcPct val="100000"/>
              </a:lnSpc>
              <a:spcBef>
                <a:spcPts val="1725"/>
              </a:spcBef>
              <a:buFont typeface="Wingdings"/>
              <a:buChar char=""/>
              <a:tabLst>
                <a:tab pos="817880" algn="l"/>
                <a:tab pos="2137410" algn="l"/>
                <a:tab pos="2827655" algn="l"/>
                <a:tab pos="3595370" algn="l"/>
                <a:tab pos="427863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&lt;V1,v2&gt;	</a:t>
            </a:r>
            <a:r>
              <a:rPr sz="2400" spc="-10" dirty="0">
                <a:latin typeface="Arial"/>
                <a:cs typeface="Arial"/>
              </a:rPr>
              <a:t>and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&lt;v2,	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v1&gt;	</a:t>
            </a:r>
            <a:r>
              <a:rPr sz="2400" spc="-5" dirty="0">
                <a:latin typeface="Arial"/>
                <a:cs typeface="Arial"/>
              </a:rPr>
              <a:t>represent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4682" y="4834204"/>
            <a:ext cx="3174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two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different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edges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0" y="1591055"/>
            <a:ext cx="829055" cy="3133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9771" y="4853563"/>
            <a:ext cx="168465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697865" algn="l"/>
              </a:tabLst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G3	=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(3,</a:t>
            </a:r>
            <a:r>
              <a:rPr sz="18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3)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V(G3) = {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0,1,2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9771" y="5814771"/>
            <a:ext cx="317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E(G3) = {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&lt;0,1&gt;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&lt;1,0&gt;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&lt;1,2&gt;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2811" y="216408"/>
            <a:ext cx="4307205" cy="1221105"/>
            <a:chOff x="1162811" y="216408"/>
            <a:chExt cx="4307205" cy="1221105"/>
          </a:xfrm>
        </p:grpSpPr>
        <p:sp>
          <p:nvSpPr>
            <p:cNvPr id="8" name="object 8"/>
            <p:cNvSpPr/>
            <p:nvPr/>
          </p:nvSpPr>
          <p:spPr>
            <a:xfrm>
              <a:off x="1162811" y="216408"/>
              <a:ext cx="1123188" cy="1220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7527" y="216408"/>
              <a:ext cx="3912108" cy="1220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14602" y="368554"/>
            <a:ext cx="36042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Directed</a:t>
            </a:r>
            <a:r>
              <a:rPr spc="-65" dirty="0"/>
              <a:t> </a:t>
            </a:r>
            <a:r>
              <a:rPr spc="-5" dirty="0"/>
              <a:t>graph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297" y="1572514"/>
            <a:ext cx="7239000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maximum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number of edges</a:t>
            </a:r>
            <a:r>
              <a:rPr sz="24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537335" marR="78105" indent="-343535">
              <a:lnSpc>
                <a:spcPct val="200100"/>
              </a:lnSpc>
              <a:spcBef>
                <a:spcPts val="480"/>
              </a:spcBef>
              <a:buClr>
                <a:srgbClr val="C00000"/>
              </a:buClr>
              <a:buFont typeface="Wingdings"/>
              <a:buChar char=""/>
              <a:tabLst>
                <a:tab pos="1620520" algn="l"/>
                <a:tab pos="1621155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undirected graph </a:t>
            </a:r>
            <a:r>
              <a:rPr sz="2400" spc="-5" dirty="0">
                <a:latin typeface="Arial"/>
                <a:cs typeface="Arial"/>
              </a:rPr>
              <a:t>with n vertices, the  maximum number of edges 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n(n-1)/2</a:t>
            </a:r>
            <a:endParaRPr sz="2400">
              <a:latin typeface="Arial"/>
              <a:cs typeface="Arial"/>
            </a:endParaRPr>
          </a:p>
          <a:p>
            <a:pPr marL="1537335" marR="80010" indent="-343535">
              <a:lnSpc>
                <a:spcPts val="5760"/>
              </a:lnSpc>
              <a:spcBef>
                <a:spcPts val="670"/>
              </a:spcBef>
              <a:buClr>
                <a:srgbClr val="C00000"/>
              </a:buClr>
              <a:buFont typeface="Wingdings"/>
              <a:buChar char=""/>
              <a:tabLst>
                <a:tab pos="1620520" algn="l"/>
                <a:tab pos="1621155" algn="l"/>
                <a:tab pos="2151380" algn="l"/>
                <a:tab pos="3408679" algn="l"/>
                <a:tab pos="4361180" algn="l"/>
                <a:tab pos="5077460" algn="l"/>
                <a:tab pos="5420995" algn="l"/>
                <a:tab pos="6726555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for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directed	graph 	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	n	vertices,	the maximum  number of edges is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n(n-1)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2811" y="338327"/>
            <a:ext cx="4610100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390715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Complete</a:t>
            </a:r>
            <a:r>
              <a:rPr spc="-70" dirty="0"/>
              <a:t> </a:t>
            </a:r>
            <a:r>
              <a:rPr spc="-5" dirty="0"/>
              <a:t>graph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866900"/>
            <a:ext cx="7772400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3555" y="5285994"/>
            <a:ext cx="2381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0965" algn="l"/>
              </a:tabLst>
            </a:pPr>
            <a:r>
              <a:rPr sz="1800" spc="-5" dirty="0">
                <a:latin typeface="Arial"/>
                <a:cs typeface="Arial"/>
              </a:rPr>
              <a:t>No.of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edges	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n(n-1)/2</a:t>
            </a:r>
            <a:endParaRPr sz="1800">
              <a:latin typeface="Arial"/>
              <a:cs typeface="Arial"/>
            </a:endParaRPr>
          </a:p>
          <a:p>
            <a:pPr marL="12439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4*3/2</a:t>
            </a:r>
            <a:endParaRPr sz="1800">
              <a:latin typeface="Arial"/>
              <a:cs typeface="Arial"/>
            </a:endParaRPr>
          </a:p>
          <a:p>
            <a:pPr marL="12439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12/2</a:t>
            </a:r>
            <a:endParaRPr sz="1800">
              <a:latin typeface="Arial"/>
              <a:cs typeface="Arial"/>
            </a:endParaRPr>
          </a:p>
          <a:p>
            <a:pPr marL="12439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2190" y="5228031"/>
            <a:ext cx="2381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1600" algn="l"/>
              </a:tabLst>
            </a:pPr>
            <a:r>
              <a:rPr sz="1800" spc="-5" dirty="0">
                <a:latin typeface="Arial"/>
                <a:cs typeface="Arial"/>
              </a:rPr>
              <a:t>No.of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edges	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n(n-1)/2</a:t>
            </a:r>
            <a:endParaRPr sz="1800">
              <a:latin typeface="Arial"/>
              <a:cs typeface="Arial"/>
            </a:endParaRPr>
          </a:p>
          <a:p>
            <a:pPr marL="1243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7*6/2</a:t>
            </a:r>
            <a:endParaRPr sz="1800">
              <a:latin typeface="Arial"/>
              <a:cs typeface="Arial"/>
            </a:endParaRPr>
          </a:p>
          <a:p>
            <a:pPr marL="12439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42/2</a:t>
            </a:r>
            <a:endParaRPr sz="1800">
              <a:latin typeface="Arial"/>
              <a:cs typeface="Arial"/>
            </a:endParaRPr>
          </a:p>
          <a:p>
            <a:pPr marL="12439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2822" y="5285994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0965" algn="l"/>
              </a:tabLst>
            </a:pPr>
            <a:r>
              <a:rPr sz="1800" spc="-5" dirty="0">
                <a:latin typeface="Arial"/>
                <a:cs typeface="Arial"/>
              </a:rPr>
              <a:t>No.of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edges	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n(n-1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4468" y="5560263"/>
            <a:ext cx="564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3*2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2811" y="338327"/>
            <a:ext cx="4610100" cy="122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390715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Complete</a:t>
            </a:r>
            <a:r>
              <a:rPr spc="-70" dirty="0"/>
              <a:t> </a:t>
            </a:r>
            <a:r>
              <a:rPr spc="-5" dirty="0"/>
              <a:t>graph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338327"/>
            <a:ext cx="5975603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52724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Adjacent and</a:t>
            </a:r>
            <a:r>
              <a:rPr spc="-55" dirty="0"/>
              <a:t> </a:t>
            </a:r>
            <a:r>
              <a:rPr spc="-5" dirty="0"/>
              <a:t>Incident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25"/>
              </a:lnSpc>
            </a:pPr>
            <a:fld id="{81D60167-4931-47E6-BA6A-407CBD079E47}" type="slidenum">
              <a:rPr spc="-5" dirty="0"/>
              <a:pPr marL="43815">
                <a:lnSpc>
                  <a:spcPts val="1425"/>
                </a:lnSpc>
              </a:pPr>
              <a:t>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32103" y="1969389"/>
            <a:ext cx="771842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68750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If (v0, </a:t>
            </a:r>
            <a:r>
              <a:rPr sz="2400" spc="-5" dirty="0">
                <a:latin typeface="Arial"/>
                <a:cs typeface="Arial"/>
              </a:rPr>
              <a:t>v1)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an edge in an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undirected</a:t>
            </a:r>
            <a:r>
              <a:rPr sz="2400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graph,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v0 and v1 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adjacent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edge </a:t>
            </a:r>
            <a:r>
              <a:rPr sz="2400" dirty="0">
                <a:latin typeface="Arial"/>
                <a:cs typeface="Arial"/>
              </a:rPr>
              <a:t>(v0, </a:t>
            </a:r>
            <a:r>
              <a:rPr sz="2400" spc="-5" dirty="0">
                <a:latin typeface="Arial"/>
                <a:cs typeface="Arial"/>
              </a:rPr>
              <a:t>v1) is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incident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vertices </a:t>
            </a:r>
            <a:r>
              <a:rPr sz="2400" dirty="0">
                <a:latin typeface="Arial"/>
                <a:cs typeface="Arial"/>
              </a:rPr>
              <a:t>v0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v1</a:t>
            </a: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C00000"/>
              </a:buClr>
              <a:buSzPct val="68750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If &lt;v0, v1&gt;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an edge in 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directed</a:t>
            </a:r>
            <a:r>
              <a:rPr sz="24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graph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v0 is adjacent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v1, and v1 is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adjacent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v0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2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edge </a:t>
            </a:r>
            <a:r>
              <a:rPr sz="2400" dirty="0">
                <a:latin typeface="Arial"/>
                <a:cs typeface="Arial"/>
              </a:rPr>
              <a:t>&lt;v0, v1&gt;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incident </a:t>
            </a:r>
            <a:r>
              <a:rPr sz="2400" spc="-5" dirty="0">
                <a:latin typeface="Arial"/>
                <a:cs typeface="Arial"/>
              </a:rPr>
              <a:t>on vertices v0 and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882</Words>
  <Application>Microsoft Office PowerPoint</Application>
  <PresentationFormat>On-screen Show (4:3)</PresentationFormat>
  <Paragraphs>243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GRAPH</vt:lpstr>
      <vt:lpstr>Graph</vt:lpstr>
      <vt:lpstr>Formal definition of graph</vt:lpstr>
      <vt:lpstr>Types of graph</vt:lpstr>
      <vt:lpstr>Undirected graph</vt:lpstr>
      <vt:lpstr>Directed graph</vt:lpstr>
      <vt:lpstr>Complete graph</vt:lpstr>
      <vt:lpstr>Complete graph</vt:lpstr>
      <vt:lpstr>Adjacent and Incident</vt:lpstr>
      <vt:lpstr>Sub- graph</vt:lpstr>
      <vt:lpstr>Path</vt:lpstr>
      <vt:lpstr>Cycle</vt:lpstr>
      <vt:lpstr>Connected component</vt:lpstr>
      <vt:lpstr>Strongly connected</vt:lpstr>
      <vt:lpstr>Tree</vt:lpstr>
      <vt:lpstr>Degree</vt:lpstr>
      <vt:lpstr>Degree - graph</vt:lpstr>
      <vt:lpstr>Degree - digraph</vt:lpstr>
      <vt:lpstr>Graph Representation</vt:lpstr>
      <vt:lpstr>Adjacency matrix</vt:lpstr>
      <vt:lpstr>Adjacency matrix - graph</vt:lpstr>
      <vt:lpstr>Adjacency matrix - digraph</vt:lpstr>
      <vt:lpstr>Merits of Adjacency Matrix</vt:lpstr>
      <vt:lpstr>Demerits of adjacency matrix</vt:lpstr>
      <vt:lpstr>Adjacency list</vt:lpstr>
      <vt:lpstr>Adjacency list – graph</vt:lpstr>
      <vt:lpstr>Adjacency list - digraph</vt:lpstr>
      <vt:lpstr>Merits of adjacency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Sriram</dc:creator>
  <cp:lastModifiedBy>sunithavvit@gmail.com</cp:lastModifiedBy>
  <cp:revision>4</cp:revision>
  <dcterms:created xsi:type="dcterms:W3CDTF">2020-04-22T06:04:40Z</dcterms:created>
  <dcterms:modified xsi:type="dcterms:W3CDTF">2022-04-25T15:34:32Z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2020-04-22T00:00:00Z</vt:filetime>
  </property>
</Properties>
</file>