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6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0216" y="991870"/>
            <a:ext cx="975156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300" y="4572"/>
            <a:ext cx="24384" cy="21808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528" y="2176272"/>
            <a:ext cx="190500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955" y="4021835"/>
            <a:ext cx="190500" cy="188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644" y="4572"/>
            <a:ext cx="370332" cy="1812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02919" y="1801367"/>
            <a:ext cx="190500" cy="188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86511" y="4572"/>
            <a:ext cx="368808" cy="1431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45591" y="0"/>
            <a:ext cx="152400" cy="912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88263" y="1420367"/>
            <a:ext cx="1905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88263" y="903732"/>
            <a:ext cx="190500" cy="190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41604" y="0"/>
            <a:ext cx="422148" cy="5273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28207" y="489204"/>
            <a:ext cx="147288" cy="1478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44" y="1801367"/>
            <a:ext cx="124968" cy="1280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3549396"/>
            <a:ext cx="138684" cy="4815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8015" y="1382267"/>
            <a:ext cx="143256" cy="4770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4215" y="1850135"/>
            <a:ext cx="114300" cy="1066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4112" y="4661915"/>
            <a:ext cx="22860" cy="21823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24027" y="5041391"/>
            <a:ext cx="370331" cy="180289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1815" y="4482084"/>
            <a:ext cx="190499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5628132"/>
            <a:ext cx="71628" cy="12161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27304" y="4867655"/>
            <a:ext cx="190500" cy="1889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09372" y="5422391"/>
            <a:ext cx="374904" cy="14264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69976" y="5945123"/>
            <a:ext cx="152400" cy="9128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12648" y="5247132"/>
            <a:ext cx="190500" cy="1905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12648" y="5763767"/>
            <a:ext cx="190500" cy="1905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70559" y="6330696"/>
            <a:ext cx="417576" cy="5181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50036" y="6220967"/>
            <a:ext cx="149835" cy="1478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1483340" y="0"/>
            <a:ext cx="417575" cy="5120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371612" y="473963"/>
            <a:ext cx="149828" cy="1524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631168" y="1539239"/>
            <a:ext cx="188975" cy="1905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532107" y="5693664"/>
            <a:ext cx="298703" cy="115519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772900" y="5551932"/>
            <a:ext cx="156972" cy="15544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710416" y="4572"/>
            <a:ext cx="304800" cy="154533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635740" y="4867655"/>
            <a:ext cx="188975" cy="18897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440668" y="5045964"/>
            <a:ext cx="307848" cy="18028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1849100" y="6416040"/>
            <a:ext cx="190500" cy="18897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1939016" y="6595871"/>
            <a:ext cx="24383" cy="25298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216" y="744982"/>
            <a:ext cx="9751567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3350" y="1795398"/>
            <a:ext cx="7845298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8577" y="2342134"/>
            <a:ext cx="740537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089660" marR="5080" indent="-1077595">
              <a:lnSpc>
                <a:spcPts val="3890"/>
              </a:lnSpc>
              <a:spcBef>
                <a:spcPts val="585"/>
              </a:spcBef>
            </a:pPr>
            <a:r>
              <a:rPr dirty="0"/>
              <a:t>A </a:t>
            </a:r>
            <a:r>
              <a:rPr spc="-5" dirty="0"/>
              <a:t>PRESENTATION </a:t>
            </a:r>
            <a:r>
              <a:rPr dirty="0"/>
              <a:t>ON </a:t>
            </a:r>
            <a:r>
              <a:rPr spc="-5" dirty="0"/>
              <a:t>PRIM’S</a:t>
            </a:r>
            <a:r>
              <a:rPr spc="-70" dirty="0"/>
              <a:t> </a:t>
            </a:r>
            <a:r>
              <a:rPr dirty="0"/>
              <a:t>AND  KRUSKAL’S</a:t>
            </a:r>
            <a:r>
              <a:rPr spc="-20" dirty="0"/>
              <a:t> </a:t>
            </a:r>
            <a:r>
              <a:rPr dirty="0"/>
              <a:t>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22860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250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22860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250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5337175" y="4708905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Accepting edge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(E,G)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would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create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a 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250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250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313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4400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761" y="22867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313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4400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761" y="22867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313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4400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761" y="22867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313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4400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761" y="22867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313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4400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761" y="22867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761" y="2743961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313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4400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991870"/>
            <a:ext cx="627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GRAPHS AND </a:t>
            </a:r>
            <a:r>
              <a:rPr spc="-5" dirty="0"/>
              <a:t>IT’S</a:t>
            </a:r>
            <a:r>
              <a:rPr spc="-9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141475" y="2249423"/>
            <a:ext cx="4878324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5476" y="2249423"/>
            <a:ext cx="4572000" cy="354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761" y="22867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3561" y="3201161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2743961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89830" y="3382395"/>
            <a:ext cx="252095" cy="8089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69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94050" y="3799713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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6137528" y="4443984"/>
            <a:ext cx="2689225" cy="1144905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25"/>
              </a:spcBef>
            </a:pPr>
            <a:r>
              <a:rPr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Done</a:t>
            </a:r>
            <a:endParaRPr sz="24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525"/>
              </a:spcBef>
            </a:pPr>
            <a:r>
              <a:rPr sz="18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Total </a:t>
            </a:r>
            <a:r>
              <a:rPr sz="18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Cost </a:t>
            </a:r>
            <a:r>
              <a:rPr sz="18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sz="2400" b="1" spc="-5" dirty="0">
                <a:solidFill>
                  <a:srgbClr val="FFFFFF"/>
                </a:solidFill>
                <a:latin typeface="Symbol"/>
                <a:cs typeface="Symbol"/>
              </a:rPr>
              <a:t>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75" b="1" i="1" spc="-67" baseline="-20000" dirty="0">
                <a:solidFill>
                  <a:srgbClr val="FFFFFF"/>
                </a:solidFill>
                <a:latin typeface="Lucida Sans Unicode"/>
                <a:cs typeface="Lucida Sans Unicode"/>
              </a:rPr>
              <a:t>v </a:t>
            </a:r>
            <a:r>
              <a:rPr sz="1900" b="1" i="1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1900" b="1" i="1" spc="-3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900" b="1" i="1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21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97250" y="1633169"/>
            <a:ext cx="953135" cy="213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4400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146685" algn="ctr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190500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  <a:p>
            <a:pPr marR="172085" algn="ctr">
              <a:lnSpc>
                <a:spcPct val="100000"/>
              </a:lnSpc>
              <a:spcBef>
                <a:spcPts val="276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76409" y="3387090"/>
            <a:ext cx="2857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}</a:t>
            </a:r>
            <a:endParaRPr sz="66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624186" y="3838447"/>
            <a:ext cx="76454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Lucida Sans Unicode"/>
                <a:cs typeface="Lucida Sans Unicode"/>
              </a:rPr>
              <a:t>not  </a:t>
            </a:r>
            <a:r>
              <a:rPr sz="1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14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4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400" dirty="0">
                <a:solidFill>
                  <a:srgbClr val="FFFFFF"/>
                </a:solidFill>
                <a:latin typeface="Lucida Sans Unicode"/>
                <a:cs typeface="Lucida Sans Unicode"/>
              </a:rPr>
              <a:t>r  </a:t>
            </a:r>
            <a:r>
              <a:rPr sz="1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991870"/>
            <a:ext cx="4314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PRIM’S</a:t>
            </a:r>
            <a:r>
              <a:rPr spc="-95" dirty="0"/>
              <a:t> </a:t>
            </a:r>
            <a:r>
              <a:rPr dirty="0"/>
              <a:t>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301" y="1523746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Initialize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4488" y="1798065"/>
            <a:ext cx="119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R="35560" algn="r">
                        <a:lnSpc>
                          <a:spcPts val="819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565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ray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  <a:p>
                      <a:pPr marL="1270" algn="ctr">
                        <a:lnSpc>
                          <a:spcPts val="1664"/>
                        </a:lnSpc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2800" y="32766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22860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1194816" y="991870"/>
            <a:ext cx="3772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WAL</a:t>
            </a:r>
            <a:r>
              <a:rPr spc="10" dirty="0"/>
              <a:t>K</a:t>
            </a:r>
            <a:r>
              <a:rPr spc="5" dirty="0"/>
              <a:t>-</a:t>
            </a:r>
            <a:r>
              <a:rPr spc="-5" dirty="0"/>
              <a:t>THROUG</a:t>
            </a:r>
            <a:r>
              <a:rPr spc="-1445" dirty="0"/>
              <a:t>H</a:t>
            </a:r>
            <a:r>
              <a:rPr sz="2100" b="1" baseline="-9920" dirty="0">
                <a:latin typeface="Lucida Sans Unicode"/>
                <a:cs typeface="Lucida Sans Unicode"/>
              </a:rPr>
              <a:t>2</a:t>
            </a:r>
            <a:endParaRPr sz="2100" baseline="-9920" dirty="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0600" y="3810000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2800" y="32766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22860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latin typeface="Lucida Sans Unicode"/>
                <a:cs typeface="Lucida Sans Unicode"/>
              </a:rPr>
              <a:t>F</a:t>
            </a:r>
            <a:r>
              <a:rPr sz="2400" b="1" u="sng" dirty="0"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1975" y="1523746"/>
            <a:ext cx="268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Start with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any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node,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say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41975" y="1798065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0600" y="3810000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2800" y="32766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22860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 dirty="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65775" y="1218946"/>
            <a:ext cx="222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 distances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493265"/>
            <a:ext cx="230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adjacent,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unselected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65775" y="1767585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0600" y="3810000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22860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65775" y="1218946"/>
            <a:ext cx="2076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node with  minimum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distance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00600" y="3810000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22860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65775" y="1218946"/>
            <a:ext cx="222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 distances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493265"/>
            <a:ext cx="230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adjacent,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unselected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65775" y="1767585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0600" y="3810000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65775" y="1218946"/>
            <a:ext cx="2076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node with  minimum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distance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00600" y="3810000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65775" y="1218946"/>
            <a:ext cx="222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 distances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493265"/>
            <a:ext cx="230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adjacent,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unselected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65775" y="1767585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0600" y="3810000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2298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65775" y="1218946"/>
            <a:ext cx="2076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node with  minimum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distance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00600" y="3810000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991870"/>
            <a:ext cx="7127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MINIMUM </a:t>
            </a:r>
            <a:r>
              <a:rPr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COST </a:t>
            </a: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SPANNING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TREE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20594"/>
            <a:ext cx="948245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Minimum Spanning Tree (MST) is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subgraph of an undirected 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graph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such that the subgraph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spans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(includes) all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nodes, is 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connected,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acyclic, and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has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minimum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total edge</a:t>
            </a:r>
            <a:r>
              <a:rPr sz="2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weight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6847" y="3802379"/>
            <a:ext cx="4715256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2298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65775" y="1218946"/>
            <a:ext cx="222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 distances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493265"/>
            <a:ext cx="230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adjacent,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unselected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65775" y="1767585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3581400" y="1447800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0600" y="3810000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2161" y="1448561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2298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218946"/>
            <a:ext cx="2076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node with  minimum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distance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01361" y="3810761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1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2161" y="1448561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2298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218946"/>
            <a:ext cx="222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 distances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65775" y="1493265"/>
            <a:ext cx="230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adjacent,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unselected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65775" y="1767585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1361" y="3810761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1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565775" y="5029276"/>
            <a:ext cx="14662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entries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unchanged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2161" y="1448561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2298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218946"/>
            <a:ext cx="2076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node with  minimum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distance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01361" y="3810761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1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2161" y="1448561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2298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218946"/>
            <a:ext cx="222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 distances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65775" y="1493265"/>
            <a:ext cx="230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adjacent,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unselected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65775" y="1767585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1361" y="3810761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1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2161" y="1448561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761" y="2743961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2298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218946"/>
            <a:ext cx="2076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node with  minimum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distance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01361" y="3810761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1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2161" y="1448561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761" y="2743961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2298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218946"/>
            <a:ext cx="222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Update distances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65775" y="1493265"/>
            <a:ext cx="230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adjacent,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unselected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65775" y="1767585"/>
            <a:ext cx="69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1361" y="3810761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1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565775" y="5029276"/>
            <a:ext cx="14662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entries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unchanged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2161" y="1448561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3750" y="3457447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761" y="22867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761" y="2743961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4972" y="3185922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46626" y="2717673"/>
            <a:ext cx="254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2298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65775" y="1218946"/>
            <a:ext cx="2076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node with  minimum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distance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01361" y="3810761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1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2161" y="1448561"/>
            <a:ext cx="2009775" cy="2514600"/>
          </a:xfrm>
          <a:custGeom>
            <a:avLst/>
            <a:gdLst/>
            <a:ahLst/>
            <a:cxnLst/>
            <a:rect l="l" t="t" r="r" b="b"/>
            <a:pathLst>
              <a:path w="2009775" h="2514600">
                <a:moveTo>
                  <a:pt x="0" y="457200"/>
                </a:moveTo>
                <a:lnTo>
                  <a:pt x="28041" y="416905"/>
                </a:lnTo>
                <a:lnTo>
                  <a:pt x="56246" y="376889"/>
                </a:lnTo>
                <a:lnTo>
                  <a:pt x="84776" y="337432"/>
                </a:lnTo>
                <a:lnTo>
                  <a:pt x="113795" y="298813"/>
                </a:lnTo>
                <a:lnTo>
                  <a:pt x="143466" y="261310"/>
                </a:lnTo>
                <a:lnTo>
                  <a:pt x="173950" y="225203"/>
                </a:lnTo>
                <a:lnTo>
                  <a:pt x="205412" y="190771"/>
                </a:lnTo>
                <a:lnTo>
                  <a:pt x="238014" y="158293"/>
                </a:lnTo>
                <a:lnTo>
                  <a:pt x="271919" y="128049"/>
                </a:lnTo>
                <a:lnTo>
                  <a:pt x="307289" y="100317"/>
                </a:lnTo>
                <a:lnTo>
                  <a:pt x="344288" y="75377"/>
                </a:lnTo>
                <a:lnTo>
                  <a:pt x="383078" y="53509"/>
                </a:lnTo>
                <a:lnTo>
                  <a:pt x="423822" y="34990"/>
                </a:lnTo>
                <a:lnTo>
                  <a:pt x="466684" y="20100"/>
                </a:lnTo>
                <a:lnTo>
                  <a:pt x="511825" y="9119"/>
                </a:lnTo>
                <a:lnTo>
                  <a:pt x="559410" y="2326"/>
                </a:lnTo>
                <a:lnTo>
                  <a:pt x="609600" y="0"/>
                </a:lnTo>
                <a:lnTo>
                  <a:pt x="644728" y="784"/>
                </a:lnTo>
                <a:lnTo>
                  <a:pt x="722787" y="6984"/>
                </a:lnTo>
                <a:lnTo>
                  <a:pt x="765225" y="12347"/>
                </a:lnTo>
                <a:lnTo>
                  <a:pt x="809605" y="19184"/>
                </a:lnTo>
                <a:lnTo>
                  <a:pt x="855680" y="27469"/>
                </a:lnTo>
                <a:lnTo>
                  <a:pt x="903203" y="37176"/>
                </a:lnTo>
                <a:lnTo>
                  <a:pt x="951927" y="48279"/>
                </a:lnTo>
                <a:lnTo>
                  <a:pt x="1001605" y="60752"/>
                </a:lnTo>
                <a:lnTo>
                  <a:pt x="1051990" y="74569"/>
                </a:lnTo>
                <a:lnTo>
                  <a:pt x="1102834" y="89704"/>
                </a:lnTo>
                <a:lnTo>
                  <a:pt x="1153890" y="106131"/>
                </a:lnTo>
                <a:lnTo>
                  <a:pt x="1204912" y="123825"/>
                </a:lnTo>
                <a:lnTo>
                  <a:pt x="1255652" y="142757"/>
                </a:lnTo>
                <a:lnTo>
                  <a:pt x="1305863" y="162904"/>
                </a:lnTo>
                <a:lnTo>
                  <a:pt x="1355298" y="184239"/>
                </a:lnTo>
                <a:lnTo>
                  <a:pt x="1403710" y="206736"/>
                </a:lnTo>
                <a:lnTo>
                  <a:pt x="1450852" y="230368"/>
                </a:lnTo>
                <a:lnTo>
                  <a:pt x="1496476" y="255111"/>
                </a:lnTo>
                <a:lnTo>
                  <a:pt x="1540336" y="280937"/>
                </a:lnTo>
                <a:lnTo>
                  <a:pt x="1582184" y="307821"/>
                </a:lnTo>
                <a:lnTo>
                  <a:pt x="1621773" y="335737"/>
                </a:lnTo>
                <a:lnTo>
                  <a:pt x="1658856" y="364659"/>
                </a:lnTo>
                <a:lnTo>
                  <a:pt x="1693186" y="394561"/>
                </a:lnTo>
                <a:lnTo>
                  <a:pt x="1724517" y="425416"/>
                </a:lnTo>
                <a:lnTo>
                  <a:pt x="1752600" y="457200"/>
                </a:lnTo>
                <a:lnTo>
                  <a:pt x="1778300" y="490814"/>
                </a:lnTo>
                <a:lnTo>
                  <a:pt x="1802648" y="527052"/>
                </a:lnTo>
                <a:lnTo>
                  <a:pt x="1825643" y="565718"/>
                </a:lnTo>
                <a:lnTo>
                  <a:pt x="1847286" y="606617"/>
                </a:lnTo>
                <a:lnTo>
                  <a:pt x="1867576" y="649553"/>
                </a:lnTo>
                <a:lnTo>
                  <a:pt x="1886513" y="694332"/>
                </a:lnTo>
                <a:lnTo>
                  <a:pt x="1904098" y="740758"/>
                </a:lnTo>
                <a:lnTo>
                  <a:pt x="1920330" y="788637"/>
                </a:lnTo>
                <a:lnTo>
                  <a:pt x="1935209" y="837772"/>
                </a:lnTo>
                <a:lnTo>
                  <a:pt x="1948736" y="887971"/>
                </a:lnTo>
                <a:lnTo>
                  <a:pt x="1960910" y="939036"/>
                </a:lnTo>
                <a:lnTo>
                  <a:pt x="1971731" y="990773"/>
                </a:lnTo>
                <a:lnTo>
                  <a:pt x="1981200" y="1042987"/>
                </a:lnTo>
                <a:lnTo>
                  <a:pt x="1989315" y="1095483"/>
                </a:lnTo>
                <a:lnTo>
                  <a:pt x="1996079" y="1148065"/>
                </a:lnTo>
                <a:lnTo>
                  <a:pt x="2001489" y="1200540"/>
                </a:lnTo>
                <a:lnTo>
                  <a:pt x="2005547" y="1252710"/>
                </a:lnTo>
                <a:lnTo>
                  <a:pt x="2008253" y="1304383"/>
                </a:lnTo>
                <a:lnTo>
                  <a:pt x="2009605" y="1355361"/>
                </a:lnTo>
                <a:lnTo>
                  <a:pt x="2009605" y="1405451"/>
                </a:lnTo>
                <a:lnTo>
                  <a:pt x="2008253" y="1454457"/>
                </a:lnTo>
                <a:lnTo>
                  <a:pt x="2005547" y="1502183"/>
                </a:lnTo>
                <a:lnTo>
                  <a:pt x="2001489" y="1548436"/>
                </a:lnTo>
                <a:lnTo>
                  <a:pt x="1996079" y="1593020"/>
                </a:lnTo>
                <a:lnTo>
                  <a:pt x="1989315" y="1635739"/>
                </a:lnTo>
                <a:lnTo>
                  <a:pt x="1981200" y="1676400"/>
                </a:lnTo>
                <a:lnTo>
                  <a:pt x="1968286" y="1723216"/>
                </a:lnTo>
                <a:lnTo>
                  <a:pt x="1950628" y="1770061"/>
                </a:lnTo>
                <a:lnTo>
                  <a:pt x="1928676" y="1816806"/>
                </a:lnTo>
                <a:lnTo>
                  <a:pt x="1902881" y="1863321"/>
                </a:lnTo>
                <a:lnTo>
                  <a:pt x="1873694" y="1909479"/>
                </a:lnTo>
                <a:lnTo>
                  <a:pt x="1841566" y="1955151"/>
                </a:lnTo>
                <a:lnTo>
                  <a:pt x="1806948" y="2000207"/>
                </a:lnTo>
                <a:lnTo>
                  <a:pt x="1770290" y="2044518"/>
                </a:lnTo>
                <a:lnTo>
                  <a:pt x="1732043" y="2087957"/>
                </a:lnTo>
                <a:lnTo>
                  <a:pt x="1692659" y="2130393"/>
                </a:lnTo>
                <a:lnTo>
                  <a:pt x="1652587" y="2171700"/>
                </a:lnTo>
                <a:lnTo>
                  <a:pt x="1612279" y="2211746"/>
                </a:lnTo>
                <a:lnTo>
                  <a:pt x="1572186" y="2250404"/>
                </a:lnTo>
                <a:lnTo>
                  <a:pt x="1532759" y="2287545"/>
                </a:lnTo>
                <a:lnTo>
                  <a:pt x="1494448" y="2323040"/>
                </a:lnTo>
                <a:lnTo>
                  <a:pt x="1457704" y="2356761"/>
                </a:lnTo>
                <a:lnTo>
                  <a:pt x="1422978" y="2388578"/>
                </a:lnTo>
                <a:lnTo>
                  <a:pt x="1390721" y="2418362"/>
                </a:lnTo>
                <a:lnTo>
                  <a:pt x="1361384" y="2445985"/>
                </a:lnTo>
                <a:lnTo>
                  <a:pt x="1335417" y="2471318"/>
                </a:lnTo>
                <a:lnTo>
                  <a:pt x="1313272" y="2494233"/>
                </a:lnTo>
                <a:lnTo>
                  <a:pt x="1295400" y="2514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761" y="22867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961" y="32011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761" y="2743961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761" y="228676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94050" y="3799713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9161" y="3582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97250" y="1633169"/>
            <a:ext cx="1308735" cy="255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2298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heavy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R="200660" algn="ctr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  <a:p>
            <a:pPr marL="190500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  <a:p>
            <a:pPr marL="330200">
              <a:lnSpc>
                <a:spcPct val="100000"/>
              </a:lnSpc>
              <a:spcBef>
                <a:spcPts val="276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  <a:p>
            <a:pPr marR="30480" algn="r">
              <a:lnSpc>
                <a:spcPct val="100000"/>
              </a:lnSpc>
              <a:spcBef>
                <a:spcPts val="484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65775" y="1218946"/>
            <a:ext cx="193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Cost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Minimum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0375" y="1500885"/>
            <a:ext cx="260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Spanning Tree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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50" b="1" i="1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650" b="1" i="1" spc="-30" baseline="-20202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650" b="1" i="1" spc="89" baseline="-20202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b="1" i="1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65775" y="1772157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FF0000"/>
                </a:solidFill>
                <a:latin typeface="Lucida Sans Unicode"/>
                <a:cs typeface="Lucida Sans Unicode"/>
              </a:rPr>
              <a:t>21</a:t>
            </a:r>
            <a:endParaRPr sz="1600">
              <a:latin typeface="Lucida Sans Unicode"/>
              <a:cs typeface="Lucida Sans Unicode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853112" y="1966912"/>
          <a:ext cx="2133600" cy="303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9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4803775" y="1302765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01361" y="3810761"/>
            <a:ext cx="228600" cy="195580"/>
          </a:xfrm>
          <a:custGeom>
            <a:avLst/>
            <a:gdLst/>
            <a:ahLst/>
            <a:cxnLst/>
            <a:rect l="l" t="t" r="r" b="b"/>
            <a:pathLst>
              <a:path w="228600" h="195579">
                <a:moveTo>
                  <a:pt x="228600" y="0"/>
                </a:moveTo>
                <a:lnTo>
                  <a:pt x="0" y="195071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42101" y="5171694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DIFFERENCE </a:t>
            </a:r>
            <a:r>
              <a:rPr dirty="0"/>
              <a:t>BETWEEN PRIM’S</a:t>
            </a:r>
            <a:r>
              <a:rPr spc="-120" dirty="0"/>
              <a:t> </a:t>
            </a:r>
            <a:r>
              <a:rPr dirty="0"/>
              <a:t>AND  KRUSKAL’S</a:t>
            </a:r>
            <a:r>
              <a:rPr spc="-5" dirty="0"/>
              <a:t>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2220595"/>
            <a:ext cx="9546590" cy="24853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309245" indent="-228600">
              <a:lnSpc>
                <a:spcPct val="90000"/>
              </a:lnSpc>
              <a:spcBef>
                <a:spcPts val="3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difference between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Prim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 and Kruskal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  algorithm is that the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set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selected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forms a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tree at all 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times when using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Prim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while a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forest is formed 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when using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Kruskal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 algorithm.</a:t>
            </a:r>
            <a:endParaRPr sz="2400">
              <a:latin typeface="Lucida Sans Unicode"/>
              <a:cs typeface="Lucida Sans Unicode"/>
            </a:endParaRPr>
          </a:p>
          <a:p>
            <a:pPr marL="241300" marR="5080" indent="-228600" algn="just">
              <a:lnSpc>
                <a:spcPct val="88700"/>
              </a:lnSpc>
              <a:spcBef>
                <a:spcPts val="104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Prim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 algorithm,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least-cost edge (u,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v)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is added to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such  that T∪ {(u,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v)}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is also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tree. This repeats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until T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contains 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n-1 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991870"/>
            <a:ext cx="6935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  <a:r>
              <a:rPr spc="-85" dirty="0"/>
              <a:t> </a:t>
            </a:r>
            <a:r>
              <a:rPr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794" y="1942541"/>
            <a:ext cx="7499350" cy="196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Both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Prim’s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Kruskal’s Algorithms work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endParaRPr sz="2400">
              <a:latin typeface="Lucida Sans Unicode"/>
              <a:cs typeface="Lucida Sans Unicode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undirected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graphs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Both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work with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weighted and unweighted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graphs</a:t>
            </a:r>
            <a:endParaRPr sz="2400">
              <a:latin typeface="Lucida Sans Unicode"/>
              <a:cs typeface="Lucida Sans Unicode"/>
            </a:endParaRPr>
          </a:p>
          <a:p>
            <a:pPr marL="241300" marR="23495" indent="-228600">
              <a:lnSpc>
                <a:spcPts val="2590"/>
              </a:lnSpc>
              <a:spcBef>
                <a:spcPts val="103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Both are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greedy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algorithms that produce optimal 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solutions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46164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19075" algn="l"/>
              </a:tabLst>
            </a:pPr>
            <a:r>
              <a:rPr spc="-5" dirty="0"/>
              <a:t>Both algorithms will </a:t>
            </a:r>
            <a:r>
              <a:rPr spc="-15" dirty="0"/>
              <a:t>always </a:t>
            </a:r>
            <a:r>
              <a:rPr spc="-10" dirty="0"/>
              <a:t>give </a:t>
            </a:r>
            <a:r>
              <a:rPr spc="-15" dirty="0"/>
              <a:t>solutions </a:t>
            </a:r>
            <a:r>
              <a:rPr spc="-5" dirty="0"/>
              <a:t>with  the same</a:t>
            </a:r>
            <a:r>
              <a:rPr spc="5" dirty="0"/>
              <a:t> </a:t>
            </a:r>
            <a:r>
              <a:rPr spc="-5" dirty="0"/>
              <a:t>length.</a:t>
            </a:r>
          </a:p>
          <a:p>
            <a:pPr marL="3873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Verdana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17804" indent="-167005">
              <a:lnSpc>
                <a:spcPct val="100000"/>
              </a:lnSpc>
              <a:buSzPct val="95833"/>
              <a:buChar char="•"/>
              <a:tabLst>
                <a:tab pos="219075" algn="l"/>
              </a:tabLst>
            </a:pPr>
            <a:r>
              <a:rPr spc="-5" dirty="0"/>
              <a:t>They will </a:t>
            </a:r>
            <a:r>
              <a:rPr dirty="0"/>
              <a:t>usually </a:t>
            </a:r>
            <a:r>
              <a:rPr spc="-5" dirty="0"/>
              <a:t>select </a:t>
            </a:r>
            <a:r>
              <a:rPr dirty="0"/>
              <a:t>edges </a:t>
            </a:r>
            <a:r>
              <a:rPr spc="-10" dirty="0"/>
              <a:t>in </a:t>
            </a:r>
            <a:r>
              <a:rPr dirty="0"/>
              <a:t>a </a:t>
            </a:r>
            <a:r>
              <a:rPr spc="-5" dirty="0"/>
              <a:t>different</a:t>
            </a:r>
            <a:r>
              <a:rPr spc="105" dirty="0"/>
              <a:t> </a:t>
            </a:r>
            <a:r>
              <a:rPr spc="-60" dirty="0"/>
              <a:t>order.</a:t>
            </a:r>
          </a:p>
          <a:p>
            <a:pPr marL="3873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Verdana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1435" marR="310515">
              <a:lnSpc>
                <a:spcPct val="100000"/>
              </a:lnSpc>
              <a:buSzPct val="95833"/>
              <a:buChar char="•"/>
              <a:tabLst>
                <a:tab pos="219075" algn="l"/>
              </a:tabLst>
            </a:pPr>
            <a:r>
              <a:rPr spc="-5" dirty="0"/>
              <a:t>Occasionally they will </a:t>
            </a:r>
            <a:r>
              <a:rPr dirty="0"/>
              <a:t>use </a:t>
            </a:r>
            <a:r>
              <a:rPr spc="-5" dirty="0"/>
              <a:t>different </a:t>
            </a:r>
            <a:r>
              <a:rPr dirty="0"/>
              <a:t>edges – </a:t>
            </a:r>
            <a:r>
              <a:rPr spc="-10" dirty="0"/>
              <a:t>this  may </a:t>
            </a:r>
            <a:r>
              <a:rPr spc="-5" dirty="0"/>
              <a:t>happen </a:t>
            </a:r>
            <a:r>
              <a:rPr dirty="0"/>
              <a:t>when </a:t>
            </a:r>
            <a:r>
              <a:rPr spc="-15" dirty="0"/>
              <a:t>you have </a:t>
            </a:r>
            <a:r>
              <a:rPr spc="-5" dirty="0"/>
              <a:t>to choose between  </a:t>
            </a:r>
            <a:r>
              <a:rPr dirty="0"/>
              <a:t>edges </a:t>
            </a:r>
            <a:r>
              <a:rPr spc="-5" dirty="0"/>
              <a:t>with the </a:t>
            </a:r>
            <a:r>
              <a:rPr dirty="0"/>
              <a:t>same</a:t>
            </a:r>
            <a:r>
              <a:rPr spc="25" dirty="0"/>
              <a:t> </a:t>
            </a:r>
            <a:r>
              <a:rPr spc="-5" dirty="0"/>
              <a:t>length.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594" y="692607"/>
            <a:ext cx="5191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 POINTS </a:t>
            </a:r>
            <a:r>
              <a:rPr spc="-5" dirty="0"/>
              <a:t>TO</a:t>
            </a:r>
            <a:r>
              <a:rPr spc="-90" dirty="0"/>
              <a:t> </a:t>
            </a:r>
            <a:r>
              <a:rPr spc="-5" dirty="0"/>
              <a:t>NOTE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95400" y="1600200"/>
            <a:ext cx="8839200" cy="454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gatevidyalay.com/wp-content/uploads/2018/07/Prims-Algorithm-Problem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914400"/>
            <a:ext cx="5867400" cy="4267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19200" y="533400"/>
            <a:ext cx="3393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Find MST using Prim’s and</a:t>
            </a:r>
          </a:p>
          <a:p>
            <a:r>
              <a:rPr lang="en-IN" sz="2400" dirty="0" err="1"/>
              <a:t>Kruskal’s</a:t>
            </a:r>
            <a:r>
              <a:rPr lang="en-IN" sz="2400" dirty="0"/>
              <a:t> algorithm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991870"/>
            <a:ext cx="2266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3426" y="1321434"/>
            <a:ext cx="2150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Kruskal’s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9694" y="1868805"/>
            <a:ext cx="37211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2759" marR="5080" indent="-480059">
              <a:lnSpc>
                <a:spcPct val="100000"/>
              </a:lnSpc>
              <a:spcBef>
                <a:spcPts val="105"/>
              </a:spcBef>
              <a:tabLst>
                <a:tab pos="4921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1.	Select the shortest edge in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 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694" y="2783205"/>
            <a:ext cx="38347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05"/>
              </a:spcBef>
              <a:tabLst>
                <a:tab pos="4794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2.	Select the next shortest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which does not create a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9694" y="3697985"/>
            <a:ext cx="38938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marR="5080" indent="-480059">
              <a:lnSpc>
                <a:spcPct val="100000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3.	Repeat step 2 until all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vertices  have been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1844" y="1321434"/>
            <a:ext cx="182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Prim’s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3813" y="1868805"/>
            <a:ext cx="2454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21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1.	Select any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vertex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3813" y="2478405"/>
            <a:ext cx="32416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2759" marR="5080" indent="-480059">
              <a:lnSpc>
                <a:spcPct val="100000"/>
              </a:lnSpc>
              <a:spcBef>
                <a:spcPts val="105"/>
              </a:spcBef>
              <a:tabLst>
                <a:tab pos="4921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2.	Select the shortest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edge  connected to that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vertex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3813" y="3393185"/>
            <a:ext cx="324167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2759" marR="5080" indent="-480059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3. Select the shortest edge  connected to any vertex  already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3813" y="4612385"/>
            <a:ext cx="294576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marR="5080" indent="-480059">
              <a:lnSpc>
                <a:spcPct val="100000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4.	Repeat step 3 until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all  vertices have been  connected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794" y="2488819"/>
            <a:ext cx="7369175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Work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with edges, instead of nodes of a graph 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steps:</a:t>
            </a:r>
            <a:endParaRPr sz="32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Sort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edges by increasing edge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weight</a:t>
            </a:r>
            <a:endParaRPr sz="2800">
              <a:latin typeface="Times New Roman"/>
              <a:cs typeface="Times New Roman"/>
            </a:endParaRPr>
          </a:p>
          <a:p>
            <a:pPr marL="756285" marR="1024890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first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|V|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– 1 edges that do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not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generate a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cycle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794" y="748665"/>
            <a:ext cx="561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KRUSKAL’S</a:t>
            </a:r>
            <a:r>
              <a:rPr spc="-90" dirty="0"/>
              <a:t> </a:t>
            </a:r>
            <a:r>
              <a:rPr dirty="0"/>
              <a:t>ALOGORITHM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4901" y="1523746"/>
            <a:ext cx="350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Consider an undirected,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weight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4901" y="1798065"/>
            <a:ext cx="67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graph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2800" y="3200400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22860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97250" y="1633169"/>
            <a:ext cx="127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r>
              <a:rPr sz="3600" b="1" baseline="-47453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3600" baseline="-47453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1794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2136394" y="538988"/>
            <a:ext cx="379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WALK-THROUGH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2501" y="1523746"/>
            <a:ext cx="3789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Sort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edges by increasing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501" y="1798065"/>
            <a:ext cx="329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ts val="56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ight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  <a:p>
                      <a:pPr marL="150495">
                        <a:lnSpc>
                          <a:spcPts val="1664"/>
                        </a:lnSpc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757928" y="31242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2800" y="3200400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22860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97250" y="1633169"/>
            <a:ext cx="95250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775" y="1142746"/>
            <a:ext cx="364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|V|–1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edges which do 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not generate a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cycle</a:t>
            </a:r>
            <a:endParaRPr sz="18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53112" y="19669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b="1" i="1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65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(E,G)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(C,D)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(G,H)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58690" y="3124961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3750" y="34574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5200" y="2133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152400" y="6858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22860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200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2209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21920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1242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2800" y="3200400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838200"/>
                </a:moveTo>
                <a:lnTo>
                  <a:pt x="1600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2743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590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22860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228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5850" y="2275459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200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90369" y="2740132"/>
            <a:ext cx="262890" cy="841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9000" y="281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5050" y="2808859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66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3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895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47030" y="288505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7200" y="190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3630" y="1893773"/>
            <a:ext cx="236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2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000" y="3200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94050" y="3799713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1425" algn="l"/>
              </a:tabLst>
            </a:pP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2400" b="1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8400" y="35814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38100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9375" y="404660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4750" y="3524250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4972" y="318592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46626" y="2717673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03775" y="23699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8071" y="25445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7250" y="1633169"/>
            <a:ext cx="95250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913765" algn="l"/>
              </a:tabLst>
            </a:pPr>
            <a:r>
              <a:rPr sz="3600" b="1" baseline="-33564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3	</a:t>
            </a:r>
            <a:endParaRPr sz="1400">
              <a:latin typeface="Lucida Sans Unicode"/>
              <a:cs typeface="Lucida Sans Unicode"/>
            </a:endParaRPr>
          </a:p>
          <a:p>
            <a:pPr marL="46990">
              <a:lnSpc>
                <a:spcPct val="100000"/>
              </a:lnSpc>
              <a:spcBef>
                <a:spcPts val="292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6994" y="25985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2194" y="3055747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8872" y="3732021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34995" y="2186939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45994" y="2064461"/>
            <a:ext cx="254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1400">
              <a:latin typeface="Lucida Sans Unicode"/>
              <a:cs typeface="Lucida Sans Unicode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758112" y="1954212"/>
          <a:ext cx="1600200" cy="2682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b="1" i="1" spc="7" baseline="-2116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(B,H)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(A,H)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(D,F)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(A,F)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2527</Words>
  <Application>Microsoft Office PowerPoint</Application>
  <PresentationFormat>Custom</PresentationFormat>
  <Paragraphs>1703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A PRESENTATION ON PRIM’S AND  KRUSKAL’S ALGORITHM</vt:lpstr>
      <vt:lpstr>GRAPHS AND IT’S EXAMPLES</vt:lpstr>
      <vt:lpstr>Slide 3</vt:lpstr>
      <vt:lpstr>ALGORITHM CHARACTERISTICS</vt:lpstr>
      <vt:lpstr>Slide 5</vt:lpstr>
      <vt:lpstr>KRUSKAL’S ALOGORITHM</vt:lpstr>
      <vt:lpstr>WALK-THROUGH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PRIM’S ALGORITHM</vt:lpstr>
      <vt:lpstr>WALK-THROUGH2</vt:lpstr>
      <vt:lpstr>F  3 C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DIFFERENCE BETWEEN PRIM’S AND  KRUSKAL’S ALGORITHM</vt:lpstr>
      <vt:lpstr>SOME POINTS TO NOTE</vt:lpstr>
      <vt:lpstr>Slide 41</vt:lpstr>
      <vt:lpstr>Slide 42</vt:lpstr>
      <vt:lpstr>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PRIM’S AND  KRUSKAL’S ALGORITHM</dc:title>
  <dc:creator>Sriram</dc:creator>
  <cp:lastModifiedBy>sunithavvit@gmail.com</cp:lastModifiedBy>
  <cp:revision>5</cp:revision>
  <dcterms:created xsi:type="dcterms:W3CDTF">2020-04-27T09:29:44Z</dcterms:created>
  <dcterms:modified xsi:type="dcterms:W3CDTF">2022-04-25T15:41:59Z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2020-04-27T00:00:00Z</vt:filetime>
  </property>
</Properties>
</file>