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7" r:id="rId3"/>
    <p:sldId id="261" r:id="rId4"/>
    <p:sldId id="266" r:id="rId5"/>
    <p:sldId id="267" r:id="rId6"/>
    <p:sldId id="276" r:id="rId7"/>
    <p:sldId id="262" r:id="rId8"/>
    <p:sldId id="259" r:id="rId9"/>
    <p:sldId id="278" r:id="rId10"/>
    <p:sldId id="279" r:id="rId11"/>
    <p:sldId id="280" r:id="rId12"/>
    <p:sldId id="260" r:id="rId13"/>
    <p:sldId id="273"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30904909-EDB4-4570-8078-127EBD3D43A4}" type="datetimeFigureOut">
              <a:rPr lang="en-US"/>
              <a:pPr>
                <a:defRPr/>
              </a:pPr>
              <a:t>2/27/2022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EA4AB17-B64F-4F5E-9F9B-C52DA9F54D9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6CDB6A-EAA8-469C-99FE-F0DA20167644}" type="slidenum">
              <a:rPr lang="en-US" smtClean="0">
                <a:latin typeface="Arial" pitchFamily="34" charset="0"/>
                <a:cs typeface="Arial" pitchFamily="34" charset="0"/>
              </a:rPr>
              <a:pPr/>
              <a:t>7</a:t>
            </a:fld>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A036715-5D0F-47C5-BEA6-2CD032F7DF36}" type="datetimeFigureOut">
              <a:rPr lang="en-US"/>
              <a:pPr>
                <a:defRPr/>
              </a:pPr>
              <a:t>2/27/2022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3968448-18C5-4DD5-B4D9-BE3885006DA2}"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91400" cy="655638"/>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82296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2F3FE9-7C86-484F-981C-99FF3AE49C0C}" type="datetimeFigureOut">
              <a:rPr lang="en-US"/>
              <a:pPr>
                <a:defRPr/>
              </a:pPr>
              <a:t>2/27/2022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D432849-CD5D-4304-ABA6-34298F522616}"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0"/>
            <a:ext cx="601980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CA73864-664A-40F0-93DD-5E1BB52A8F1A}" type="datetimeFigureOut">
              <a:rPr lang="en-US"/>
              <a:pPr>
                <a:defRPr/>
              </a:pPr>
              <a:t>2/27/2022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1A357C9-2528-4403-85B1-82D54F1B86DE}"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7391400" cy="655638"/>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954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9FA051A-9BEB-44D8-BD25-E4749E04487D}" type="datetimeFigureOut">
              <a:rPr lang="en-US"/>
              <a:pPr>
                <a:defRPr/>
              </a:pPr>
              <a:t>2/27/2022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C88EC949-F411-455A-B45A-89BE24F63F21}"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A063DB-596B-498F-AB71-CE2B0274994C}" type="datetimeFigureOut">
              <a:rPr lang="en-US"/>
              <a:pPr>
                <a:defRPr/>
              </a:pPr>
              <a:t>2/27/2022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960949A-DA55-478A-A56F-3D6D7ED1E25B}"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391400" cy="6096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1ADB428-9DE9-433A-B6B4-460A24E73AB8}" type="datetimeFigureOut">
              <a:rPr lang="en-US"/>
              <a:pPr>
                <a:defRPr/>
              </a:pPr>
              <a:t>2/27/2022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3754A917-5BFF-4873-A88F-4914DD30631E}"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7391400" cy="65563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040188" cy="879475"/>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149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95400"/>
            <a:ext cx="4041775" cy="879475"/>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149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8CCB51B-50E6-436E-92F7-CBD2B4012533}" type="datetimeFigureOut">
              <a:rPr lang="en-US"/>
              <a:pPr>
                <a:defRPr/>
              </a:pPr>
              <a:t>2/27/2022</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9D1E4CF9-F5D2-4739-9611-B59BCD4A35BF}"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91400" cy="655638"/>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5D4951-11A4-48F5-AA63-FAD3F92BC7F0}" type="datetimeFigureOut">
              <a:rPr lang="en-US"/>
              <a:pPr>
                <a:defRPr/>
              </a:pPr>
              <a:t>2/27/2022</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A0B1D3C6-1C5F-4740-9A23-47037E47EA18}"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54FECE-E120-457D-A63F-70E2BE7431BC}" type="datetimeFigureOut">
              <a:rPr lang="en-US"/>
              <a:pPr>
                <a:defRPr/>
              </a:pPr>
              <a:t>2/27/2022</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6D34F13C-4713-4397-AD7F-CD0B5EB24608}"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432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889500"/>
          </a:xfrm>
        </p:spPr>
        <p:txBody>
          <a:bodyPr/>
          <a:lstStyle>
            <a:lvl1pPr marL="0" indent="0">
              <a:buNone/>
              <a:defRPr sz="1400">
                <a:solidFill>
                  <a:srgbClr val="00B0F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8E4DEF3-30D2-433D-8EE7-B0CAC3B92B67}" type="datetimeFigureOut">
              <a:rPr lang="en-US"/>
              <a:pPr>
                <a:defRPr/>
              </a:pPr>
              <a:t>2/27/2022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90091896-3528-4ACD-9D20-435840E295E0}"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50A8BD-EDD7-40A7-97CF-C8059133D305}" type="datetimeFigureOut">
              <a:rPr lang="en-US"/>
              <a:pPr>
                <a:defRPr/>
              </a:pPr>
              <a:t>2/27/2022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1C6F638E-2C4F-44A5-9EDC-823C9C6B0352}"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57200"/>
            <a:ext cx="7391400" cy="655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954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16675"/>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50000"/>
                  </a:schemeClr>
                </a:solidFill>
                <a:latin typeface="+mn-lt"/>
                <a:cs typeface="Arial" charset="0"/>
              </a:defRPr>
            </a:lvl1pPr>
          </a:lstStyle>
          <a:p>
            <a:pPr>
              <a:defRPr/>
            </a:pPr>
            <a:fld id="{0616E4FA-21A5-4DAB-8004-88235BE3702E}" type="datetimeFigureOut">
              <a:rPr lang="en-US"/>
              <a:pPr>
                <a:defRPr/>
              </a:pPr>
              <a:t>2/27/2022</a:t>
            </a:fld>
            <a:endParaRPr lang="en-IN"/>
          </a:p>
        </p:txBody>
      </p:sp>
      <p:sp>
        <p:nvSpPr>
          <p:cNvPr id="5" name="Footer Placeholder 4"/>
          <p:cNvSpPr>
            <a:spLocks noGrp="1"/>
          </p:cNvSpPr>
          <p:nvPr>
            <p:ph type="ftr" sz="quarter" idx="3"/>
          </p:nvPr>
        </p:nvSpPr>
        <p:spPr>
          <a:xfrm>
            <a:off x="3124200" y="6416675"/>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lumMod val="50000"/>
                  </a:schemeClr>
                </a:solidFill>
                <a:latin typeface="+mn-lt"/>
                <a:cs typeface="Arial" charset="0"/>
              </a:defRPr>
            </a:lvl1pPr>
          </a:lstStyle>
          <a:p>
            <a:pPr>
              <a:defRPr/>
            </a:pPr>
            <a:endParaRPr lang="en-IN"/>
          </a:p>
        </p:txBody>
      </p:sp>
      <p:sp>
        <p:nvSpPr>
          <p:cNvPr id="6" name="Slide Number Placeholder 5"/>
          <p:cNvSpPr>
            <a:spLocks noGrp="1"/>
          </p:cNvSpPr>
          <p:nvPr>
            <p:ph type="sldNum" sz="quarter" idx="4"/>
          </p:nvPr>
        </p:nvSpPr>
        <p:spPr>
          <a:xfrm>
            <a:off x="6553200" y="6416675"/>
            <a:ext cx="2133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lumMod val="50000"/>
                  </a:schemeClr>
                </a:solidFill>
                <a:latin typeface="+mn-lt"/>
                <a:cs typeface="Arial" charset="0"/>
              </a:defRPr>
            </a:lvl1pPr>
          </a:lstStyle>
          <a:p>
            <a:pPr>
              <a:defRPr/>
            </a:pPr>
            <a:fld id="{67B44E1A-1967-47A1-A883-B78A9FC70766}" type="slidenum">
              <a:rPr lang="en-IN"/>
              <a:pPr>
                <a:defRPr/>
              </a:pPr>
              <a:t>‹#›</a:t>
            </a:fld>
            <a:endParaRPr lang="en-IN"/>
          </a:p>
        </p:txBody>
      </p:sp>
      <p:pic>
        <p:nvPicPr>
          <p:cNvPr id="1031" name="Picture 13" descr="KLU-Small-1.jpg"/>
          <p:cNvPicPr>
            <a:picLocks noChangeAspect="1"/>
          </p:cNvPicPr>
          <p:nvPr/>
        </p:nvPicPr>
        <p:blipFill>
          <a:blip r:embed="rId13"/>
          <a:srcRect/>
          <a:stretch>
            <a:fillRect/>
          </a:stretch>
        </p:blipFill>
        <p:spPr bwMode="auto">
          <a:xfrm>
            <a:off x="8131175" y="33338"/>
            <a:ext cx="893763" cy="901700"/>
          </a:xfrm>
          <a:prstGeom prst="rect">
            <a:avLst/>
          </a:prstGeom>
          <a:noFill/>
          <a:ln w="9525">
            <a:noFill/>
            <a:miter lim="800000"/>
            <a:headEnd/>
            <a:tailEnd/>
          </a:ln>
        </p:spPr>
      </p:pic>
      <p:cxnSp>
        <p:nvCxnSpPr>
          <p:cNvPr id="15" name="Straight Connector 14"/>
          <p:cNvCxnSpPr/>
          <p:nvPr/>
        </p:nvCxnSpPr>
        <p:spPr>
          <a:xfrm>
            <a:off x="7981950" y="977900"/>
            <a:ext cx="1143000"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p:nvSpPr>
        <p:spPr>
          <a:xfrm>
            <a:off x="7010400" y="444500"/>
            <a:ext cx="990600" cy="1066800"/>
          </a:xfrm>
          <a:prstGeom prst="arc">
            <a:avLst/>
          </a:prstGeom>
        </p:spPr>
        <p:style>
          <a:lnRef idx="3">
            <a:schemeClr val="accent2"/>
          </a:lnRef>
          <a:fillRef idx="0">
            <a:schemeClr val="accent2"/>
          </a:fillRef>
          <a:effectRef idx="2">
            <a:schemeClr val="accent2"/>
          </a:effectRef>
          <a:fontRef idx="minor">
            <a:schemeClr val="tx1"/>
          </a:fontRef>
        </p:style>
        <p:txBody>
          <a:bodyPr anchor="ctr"/>
          <a:lstStyle/>
          <a:p>
            <a:pPr fontAlgn="auto">
              <a:spcBef>
                <a:spcPts val="0"/>
              </a:spcBef>
              <a:spcAft>
                <a:spcPts val="0"/>
              </a:spcAft>
              <a:defRPr/>
            </a:pPr>
            <a:endParaRPr lang="en-US"/>
          </a:p>
        </p:txBody>
      </p:sp>
      <p:cxnSp>
        <p:nvCxnSpPr>
          <p:cNvPr id="17" name="Straight Connector 16"/>
          <p:cNvCxnSpPr>
            <a:stCxn id="16" idx="0"/>
          </p:cNvCxnSpPr>
          <p:nvPr/>
        </p:nvCxnSpPr>
        <p:spPr>
          <a:xfrm flipH="1">
            <a:off x="228600" y="444500"/>
            <a:ext cx="7277100" cy="0"/>
          </a:xfrm>
          <a:prstGeom prst="line">
            <a:avLst/>
          </a:prstGeom>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rgbClr val="E46C0A"/>
          </a:solidFill>
          <a:latin typeface="+mj-lt"/>
          <a:ea typeface="+mj-ea"/>
          <a:cs typeface="+mj-cs"/>
        </a:defRPr>
      </a:lvl1pPr>
      <a:lvl2pPr algn="ctr" rtl="0" eaLnBrk="0" fontAlgn="base" hangingPunct="0">
        <a:spcBef>
          <a:spcPct val="0"/>
        </a:spcBef>
        <a:spcAft>
          <a:spcPct val="0"/>
        </a:spcAft>
        <a:defRPr sz="4400">
          <a:solidFill>
            <a:srgbClr val="E46C0A"/>
          </a:solidFill>
          <a:latin typeface="Arial" charset="0"/>
        </a:defRPr>
      </a:lvl2pPr>
      <a:lvl3pPr algn="ctr" rtl="0" eaLnBrk="0" fontAlgn="base" hangingPunct="0">
        <a:spcBef>
          <a:spcPct val="0"/>
        </a:spcBef>
        <a:spcAft>
          <a:spcPct val="0"/>
        </a:spcAft>
        <a:defRPr sz="4400">
          <a:solidFill>
            <a:srgbClr val="E46C0A"/>
          </a:solidFill>
          <a:latin typeface="Arial" charset="0"/>
        </a:defRPr>
      </a:lvl3pPr>
      <a:lvl4pPr algn="ctr" rtl="0" eaLnBrk="0" fontAlgn="base" hangingPunct="0">
        <a:spcBef>
          <a:spcPct val="0"/>
        </a:spcBef>
        <a:spcAft>
          <a:spcPct val="0"/>
        </a:spcAft>
        <a:defRPr sz="4400">
          <a:solidFill>
            <a:srgbClr val="E46C0A"/>
          </a:solidFill>
          <a:latin typeface="Arial" charset="0"/>
        </a:defRPr>
      </a:lvl4pPr>
      <a:lvl5pPr algn="ctr" rtl="0" eaLnBrk="0" fontAlgn="base" hangingPunct="0">
        <a:spcBef>
          <a:spcPct val="0"/>
        </a:spcBef>
        <a:spcAft>
          <a:spcPct val="0"/>
        </a:spcAft>
        <a:defRPr sz="4400">
          <a:solidFill>
            <a:srgbClr val="E46C0A"/>
          </a:solidFill>
          <a:latin typeface="Arial" charset="0"/>
        </a:defRPr>
      </a:lvl5pPr>
      <a:lvl6pPr marL="457200" algn="ctr" rtl="0" eaLnBrk="1" fontAlgn="base" hangingPunct="1">
        <a:spcBef>
          <a:spcPct val="0"/>
        </a:spcBef>
        <a:spcAft>
          <a:spcPct val="0"/>
        </a:spcAft>
        <a:defRPr sz="4400">
          <a:solidFill>
            <a:srgbClr val="E46C0A"/>
          </a:solidFill>
          <a:latin typeface="Arial" charset="0"/>
        </a:defRPr>
      </a:lvl6pPr>
      <a:lvl7pPr marL="914400" algn="ctr" rtl="0" eaLnBrk="1" fontAlgn="base" hangingPunct="1">
        <a:spcBef>
          <a:spcPct val="0"/>
        </a:spcBef>
        <a:spcAft>
          <a:spcPct val="0"/>
        </a:spcAft>
        <a:defRPr sz="4400">
          <a:solidFill>
            <a:srgbClr val="E46C0A"/>
          </a:solidFill>
          <a:latin typeface="Arial" charset="0"/>
        </a:defRPr>
      </a:lvl7pPr>
      <a:lvl8pPr marL="1371600" algn="ctr" rtl="0" eaLnBrk="1" fontAlgn="base" hangingPunct="1">
        <a:spcBef>
          <a:spcPct val="0"/>
        </a:spcBef>
        <a:spcAft>
          <a:spcPct val="0"/>
        </a:spcAft>
        <a:defRPr sz="4400">
          <a:solidFill>
            <a:srgbClr val="E46C0A"/>
          </a:solidFill>
          <a:latin typeface="Arial" charset="0"/>
        </a:defRPr>
      </a:lvl8pPr>
      <a:lvl9pPr marL="1828800" algn="ctr" rtl="0" eaLnBrk="1" fontAlgn="base" hangingPunct="1">
        <a:spcBef>
          <a:spcPct val="0"/>
        </a:spcBef>
        <a:spcAft>
          <a:spcPct val="0"/>
        </a:spcAft>
        <a:defRPr sz="4400">
          <a:solidFill>
            <a:srgbClr val="E46C0A"/>
          </a:solidFill>
          <a:latin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rgbClr val="595959"/>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rgbClr val="595959"/>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rgbClr val="595959"/>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rgbClr val="595959"/>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57250" y="2500313"/>
            <a:ext cx="7772400" cy="857250"/>
          </a:xfrm>
        </p:spPr>
        <p:txBody>
          <a:bodyPr/>
          <a:lstStyle/>
          <a:p>
            <a:pPr eaLnBrk="1" hangingPunct="1"/>
            <a:r>
              <a:rPr lang="en-US" smtClean="0"/>
              <a:t/>
            </a:r>
            <a:br>
              <a:rPr lang="en-US" smtClean="0"/>
            </a:br>
            <a:r>
              <a:rPr lang="en-US" smtClean="0"/>
              <a:t>Infix to Postfix Conversion</a:t>
            </a:r>
            <a:endParaRPr lang="en-IN" smtClean="0"/>
          </a:p>
        </p:txBody>
      </p:sp>
      <p:sp>
        <p:nvSpPr>
          <p:cNvPr id="3" name="Footer Placeholder 3">
            <a:extLst>
              <a:ext uri="{FF2B5EF4-FFF2-40B4-BE49-F238E27FC236}"/>
            </a:extLst>
          </p:cNvPr>
          <p:cNvSpPr>
            <a:spLocks noGrp="1"/>
          </p:cNvSpPr>
          <p:nvPr>
            <p:ph type="ftr" sz="quarter" idx="11"/>
          </p:nvPr>
        </p:nvSpPr>
        <p:spPr>
          <a:xfrm>
            <a:off x="533400" y="6400800"/>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14313" y="3000375"/>
            <a:ext cx="8929687" cy="3357563"/>
          </a:xfrm>
        </p:spPr>
        <p:txBody>
          <a:bodyPr/>
          <a:lstStyle/>
          <a:p>
            <a:pPr algn="l" eaLnBrk="1" hangingPunct="1"/>
            <a:r>
              <a:rPr lang="de-DE" sz="4000" smtClean="0"/>
              <a:t>Algorithm:</a:t>
            </a:r>
            <a:br>
              <a:rPr lang="de-DE" sz="4000" smtClean="0"/>
            </a:br>
            <a:r>
              <a:rPr lang="en-IN" sz="2800" smtClean="0">
                <a:solidFill>
                  <a:schemeClr val="tx1"/>
                </a:solidFill>
                <a:latin typeface="Times New Roman" pitchFamily="18" charset="0"/>
                <a:cs typeface="Times New Roman" pitchFamily="18" charset="0"/>
              </a:rPr>
              <a:t>1) Create a stack to store operands (or values).</a:t>
            </a:r>
            <a:br>
              <a:rPr lang="en-IN" sz="2800" smtClean="0">
                <a:solidFill>
                  <a:schemeClr val="tx1"/>
                </a:solidFill>
                <a:latin typeface="Times New Roman" pitchFamily="18" charset="0"/>
                <a:cs typeface="Times New Roman" pitchFamily="18" charset="0"/>
              </a:rPr>
            </a:br>
            <a:r>
              <a:rPr lang="en-IN" sz="2800" smtClean="0">
                <a:solidFill>
                  <a:schemeClr val="tx1"/>
                </a:solidFill>
                <a:latin typeface="Times New Roman" pitchFamily="18" charset="0"/>
                <a:cs typeface="Times New Roman" pitchFamily="18" charset="0"/>
              </a:rPr>
              <a:t>2) Scan the given expression and do following for every scanned element.</a:t>
            </a:r>
            <a:br>
              <a:rPr lang="en-IN" sz="2800" smtClean="0">
                <a:solidFill>
                  <a:schemeClr val="tx1"/>
                </a:solidFill>
                <a:latin typeface="Times New Roman" pitchFamily="18" charset="0"/>
                <a:cs typeface="Times New Roman" pitchFamily="18" charset="0"/>
              </a:rPr>
            </a:br>
            <a:r>
              <a:rPr lang="en-IN" sz="2800" smtClean="0">
                <a:solidFill>
                  <a:schemeClr val="tx1"/>
                </a:solidFill>
                <a:latin typeface="Times New Roman" pitchFamily="18" charset="0"/>
                <a:cs typeface="Times New Roman" pitchFamily="18" charset="0"/>
              </a:rPr>
              <a:t>   a</a:t>
            </a:r>
            <a:r>
              <a:rPr lang="en-IN" sz="2400" smtClean="0">
                <a:solidFill>
                  <a:schemeClr val="tx1"/>
                </a:solidFill>
                <a:latin typeface="Times New Roman" pitchFamily="18" charset="0"/>
                <a:cs typeface="Times New Roman" pitchFamily="18" charset="0"/>
              </a:rPr>
              <a:t>) If the element is a number, push it into the stack.</a:t>
            </a:r>
            <a:br>
              <a:rPr lang="en-IN" sz="2400" smtClean="0">
                <a:solidFill>
                  <a:schemeClr val="tx1"/>
                </a:solidFill>
                <a:latin typeface="Times New Roman" pitchFamily="18" charset="0"/>
                <a:cs typeface="Times New Roman" pitchFamily="18" charset="0"/>
              </a:rPr>
            </a:br>
            <a:r>
              <a:rPr lang="en-IN" sz="2400" smtClean="0">
                <a:solidFill>
                  <a:schemeClr val="tx1"/>
                </a:solidFill>
                <a:latin typeface="Times New Roman" pitchFamily="18" charset="0"/>
                <a:cs typeface="Times New Roman" pitchFamily="18" charset="0"/>
              </a:rPr>
              <a:t>   b) If the element is a operator, pop operands for the operator from stack. </a:t>
            </a:r>
            <a:br>
              <a:rPr lang="en-IN" sz="2400" smtClean="0">
                <a:solidFill>
                  <a:schemeClr val="tx1"/>
                </a:solidFill>
                <a:latin typeface="Times New Roman" pitchFamily="18" charset="0"/>
                <a:cs typeface="Times New Roman" pitchFamily="18" charset="0"/>
              </a:rPr>
            </a:br>
            <a:r>
              <a:rPr lang="en-IN" sz="2400" smtClean="0">
                <a:solidFill>
                  <a:schemeClr val="tx1"/>
                </a:solidFill>
                <a:latin typeface="Times New Roman" pitchFamily="18" charset="0"/>
                <a:cs typeface="Times New Roman" pitchFamily="18" charset="0"/>
              </a:rPr>
              <a:t>      Evaluate the operator and push the result back to the stack</a:t>
            </a:r>
            <a:r>
              <a:rPr lang="en-IN" sz="2800" smtClean="0">
                <a:solidFill>
                  <a:schemeClr val="tx1"/>
                </a:solidFill>
                <a:latin typeface="Times New Roman" pitchFamily="18" charset="0"/>
                <a:cs typeface="Times New Roman" pitchFamily="18" charset="0"/>
              </a:rPr>
              <a:t/>
            </a:r>
            <a:br>
              <a:rPr lang="en-IN" sz="2800" smtClean="0">
                <a:solidFill>
                  <a:schemeClr val="tx1"/>
                </a:solidFill>
                <a:latin typeface="Times New Roman" pitchFamily="18" charset="0"/>
                <a:cs typeface="Times New Roman" pitchFamily="18" charset="0"/>
              </a:rPr>
            </a:br>
            <a:r>
              <a:rPr lang="en-IN" sz="2800" smtClean="0">
                <a:solidFill>
                  <a:schemeClr val="tx1"/>
                </a:solidFill>
                <a:latin typeface="Times New Roman" pitchFamily="18" charset="0"/>
                <a:cs typeface="Times New Roman" pitchFamily="18" charset="0"/>
              </a:rPr>
              <a:t>3) When the expression is ended, the number in the stack is the final answer </a:t>
            </a:r>
            <a:r>
              <a:rPr lang="de-DE" sz="4000" smtClean="0"/>
              <a:t/>
            </a:r>
            <a:br>
              <a:rPr lang="de-DE" sz="4000" smtClean="0"/>
            </a:br>
            <a:r>
              <a:rPr lang="de-DE" sz="4000" smtClean="0"/>
              <a:t/>
            </a:r>
            <a:br>
              <a:rPr lang="de-DE" sz="4000" smtClean="0"/>
            </a:br>
            <a:r>
              <a:rPr lang="de-DE" sz="4000" smtClean="0"/>
              <a:t/>
            </a:r>
            <a:br>
              <a:rPr lang="de-DE" sz="4000" smtClean="0"/>
            </a:br>
            <a:endParaRPr lang="en-IN" sz="4000" smtClean="0"/>
          </a:p>
        </p:txBody>
      </p:sp>
      <p:sp>
        <p:nvSpPr>
          <p:cNvPr id="3" name="Footer Placeholder 3">
            <a:extLst>
              <a:ext uri="{FF2B5EF4-FFF2-40B4-BE49-F238E27FC236}"/>
            </a:extLst>
          </p:cNvPr>
          <p:cNvSpPr>
            <a:spLocks noGrp="1"/>
          </p:cNvSpPr>
          <p:nvPr>
            <p:ph type="ftr" sz="quarter" idx="11"/>
          </p:nvPr>
        </p:nvSpPr>
        <p:spPr>
          <a:xfrm>
            <a:off x="500063" y="6697663"/>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
        <p:nvSpPr>
          <p:cNvPr id="4" name="Title 1"/>
          <p:cNvSpPr txBox="1">
            <a:spLocks/>
          </p:cNvSpPr>
          <p:nvPr/>
        </p:nvSpPr>
        <p:spPr bwMode="auto">
          <a:xfrm>
            <a:off x="457200" y="571500"/>
            <a:ext cx="7391400" cy="571500"/>
          </a:xfrm>
          <a:prstGeom prst="rect">
            <a:avLst/>
          </a:prstGeom>
          <a:noFill/>
          <a:ln w="9525">
            <a:noFill/>
            <a:miter lim="800000"/>
            <a:headEnd/>
            <a:tailEnd/>
          </a:ln>
        </p:spPr>
        <p:txBody>
          <a:bodyPr anchor="ctr"/>
          <a:lstStyle/>
          <a:p>
            <a:pPr algn="ctr">
              <a:defRPr/>
            </a:pPr>
            <a:r>
              <a:rPr lang="en-US" sz="3600">
                <a:solidFill>
                  <a:srgbClr val="E46C0A"/>
                </a:solidFill>
                <a:latin typeface="+mj-lt"/>
                <a:ea typeface="+mj-ea"/>
                <a:cs typeface="+mj-cs"/>
              </a:rPr>
              <a:t>Postfix Expression Evaluation</a:t>
            </a:r>
            <a:endParaRPr lang="en-IN" sz="3600" dirty="0">
              <a:solidFill>
                <a:srgbClr val="E46C0A"/>
              </a:solidFill>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2571750" y="1785938"/>
            <a:ext cx="4143375" cy="708025"/>
          </a:xfrm>
          <a:prstGeom prst="rect">
            <a:avLst/>
          </a:prstGeom>
          <a:noFill/>
          <a:ln w="9525">
            <a:noFill/>
            <a:miter lim="800000"/>
            <a:headEnd/>
            <a:tailEnd/>
          </a:ln>
        </p:spPr>
        <p:txBody>
          <a:bodyPr>
            <a:spAutoFit/>
          </a:bodyPr>
          <a:lstStyle/>
          <a:p>
            <a:r>
              <a:rPr lang="en-US" sz="4000"/>
              <a:t>1.1 2 3 * + 4 –</a:t>
            </a:r>
          </a:p>
        </p:txBody>
      </p:sp>
      <p:sp>
        <p:nvSpPr>
          <p:cNvPr id="20483" name="Rectangle 2"/>
          <p:cNvSpPr>
            <a:spLocks noChangeArrowheads="1"/>
          </p:cNvSpPr>
          <p:nvPr/>
        </p:nvSpPr>
        <p:spPr bwMode="auto">
          <a:xfrm>
            <a:off x="2571750" y="3244850"/>
            <a:ext cx="4000500" cy="708025"/>
          </a:xfrm>
          <a:prstGeom prst="rect">
            <a:avLst/>
          </a:prstGeom>
          <a:noFill/>
          <a:ln w="9525">
            <a:noFill/>
            <a:miter lim="800000"/>
            <a:headEnd/>
            <a:tailEnd/>
          </a:ln>
        </p:spPr>
        <p:txBody>
          <a:bodyPr>
            <a:spAutoFit/>
          </a:bodyPr>
          <a:lstStyle/>
          <a:p>
            <a:r>
              <a:rPr lang="en-US" sz="4000"/>
              <a:t>2. 2 3 4 * 6 /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71500" y="3143250"/>
            <a:ext cx="8229600" cy="1143000"/>
          </a:xfrm>
        </p:spPr>
        <p:txBody>
          <a:bodyPr/>
          <a:lstStyle/>
          <a:p>
            <a:pPr algn="l" eaLnBrk="1" hangingPunct="1"/>
            <a:r>
              <a:rPr lang="en-IN" sz="2400" smtClean="0"/>
              <a:t/>
            </a:r>
            <a:br>
              <a:rPr lang="en-IN" sz="2400" smtClean="0"/>
            </a:br>
            <a:r>
              <a:rPr lang="en-IN" sz="2400" smtClean="0"/>
              <a:t/>
            </a:r>
            <a:br>
              <a:rPr lang="en-IN" sz="2400" smtClean="0"/>
            </a:br>
            <a:r>
              <a:rPr lang="en-IN" sz="2400" smtClean="0"/>
              <a:t>Given an expression string exp , examine whether the pairs and the orders of “{“,”}”,”(“,”)”,”[“,”]” are correct in expression. </a:t>
            </a:r>
            <a:br>
              <a:rPr lang="en-IN" sz="2400" smtClean="0"/>
            </a:br>
            <a:r>
              <a:rPr lang="en-IN" sz="2400" smtClean="0"/>
              <a:t/>
            </a:r>
            <a:br>
              <a:rPr lang="en-IN" sz="2400" smtClean="0"/>
            </a:br>
            <a:r>
              <a:rPr lang="en-IN" sz="2400" smtClean="0"/>
              <a:t/>
            </a:r>
            <a:br>
              <a:rPr lang="en-IN" sz="2400" smtClean="0"/>
            </a:br>
            <a:r>
              <a:rPr lang="en-IN" sz="2400" smtClean="0"/>
              <a:t>For example, the program should </a:t>
            </a:r>
            <a:br>
              <a:rPr lang="en-IN" sz="2400" smtClean="0"/>
            </a:br>
            <a:r>
              <a:rPr lang="en-IN" sz="2400" smtClean="0"/>
              <a:t> </a:t>
            </a:r>
            <a:br>
              <a:rPr lang="en-IN" sz="2400" smtClean="0"/>
            </a:br>
            <a:r>
              <a:rPr lang="en-IN" sz="2400" smtClean="0"/>
              <a:t>If exp = “[()]{}{[()()]()}” </a:t>
            </a:r>
            <a:br>
              <a:rPr lang="en-IN" sz="2400" smtClean="0"/>
            </a:br>
            <a:r>
              <a:rPr lang="en-IN" sz="2400" smtClean="0"/>
              <a:t>		print  true </a:t>
            </a:r>
            <a:br>
              <a:rPr lang="en-IN" sz="2400" smtClean="0"/>
            </a:br>
            <a:r>
              <a:rPr lang="en-IN" sz="2400" smtClean="0"/>
              <a:t>else if exp = “[(])”</a:t>
            </a:r>
            <a:br>
              <a:rPr lang="en-IN" sz="2400" smtClean="0"/>
            </a:br>
            <a:r>
              <a:rPr lang="en-IN" sz="2400" smtClean="0"/>
              <a:t>		 print  false</a:t>
            </a:r>
          </a:p>
        </p:txBody>
      </p:sp>
      <p:sp>
        <p:nvSpPr>
          <p:cNvPr id="3" name="Title 1"/>
          <p:cNvSpPr txBox="1">
            <a:spLocks/>
          </p:cNvSpPr>
          <p:nvPr/>
        </p:nvSpPr>
        <p:spPr bwMode="auto">
          <a:xfrm>
            <a:off x="0" y="500063"/>
            <a:ext cx="8229600" cy="1143000"/>
          </a:xfrm>
          <a:prstGeom prst="rect">
            <a:avLst/>
          </a:prstGeom>
          <a:noFill/>
          <a:ln w="9525">
            <a:noFill/>
            <a:miter lim="800000"/>
            <a:headEnd/>
            <a:tailEnd/>
          </a:ln>
        </p:spPr>
        <p:txBody>
          <a:bodyPr anchor="ctr"/>
          <a:lstStyle/>
          <a:p>
            <a:pPr algn="ctr" eaLnBrk="0" hangingPunct="0">
              <a:defRPr/>
            </a:pPr>
            <a:r>
              <a:rPr lang="en-US" sz="3600" dirty="0">
                <a:latin typeface="+mj-lt"/>
                <a:ea typeface="+mj-ea"/>
                <a:cs typeface="+mj-cs"/>
              </a:rPr>
              <a:t>Balancing Parenthesis Using Stack</a:t>
            </a:r>
            <a:endParaRPr lang="en-IN" sz="3600" dirty="0">
              <a:latin typeface="+mj-lt"/>
              <a:ea typeface="+mj-ea"/>
              <a:cs typeface="+mj-cs"/>
            </a:endParaRPr>
          </a:p>
        </p:txBody>
      </p:sp>
      <p:sp>
        <p:nvSpPr>
          <p:cNvPr id="4" name="Footer Placeholder 3">
            <a:extLst>
              <a:ext uri="{FF2B5EF4-FFF2-40B4-BE49-F238E27FC236}"/>
            </a:extLst>
          </p:cNvPr>
          <p:cNvSpPr>
            <a:spLocks noGrp="1"/>
          </p:cNvSpPr>
          <p:nvPr>
            <p:ph type="ftr" sz="quarter" idx="11"/>
          </p:nvPr>
        </p:nvSpPr>
        <p:spPr>
          <a:xfrm>
            <a:off x="500063" y="6697663"/>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487363"/>
            <a:ext cx="7391400" cy="655637"/>
          </a:xfrm>
        </p:spPr>
        <p:txBody>
          <a:bodyPr/>
          <a:lstStyle/>
          <a:p>
            <a:pPr eaLnBrk="1" hangingPunct="1"/>
            <a:r>
              <a:rPr lang="en-US" smtClean="0"/>
              <a:t>Algorithm</a:t>
            </a:r>
            <a:endParaRPr lang="en-IN" smtClean="0"/>
          </a:p>
        </p:txBody>
      </p:sp>
      <p:sp>
        <p:nvSpPr>
          <p:cNvPr id="3" name="Content Placeholder 2"/>
          <p:cNvSpPr>
            <a:spLocks noGrp="1"/>
          </p:cNvSpPr>
          <p:nvPr>
            <p:ph idx="1"/>
          </p:nvPr>
        </p:nvSpPr>
        <p:spPr>
          <a:xfrm>
            <a:off x="457200" y="1600200"/>
            <a:ext cx="8229600" cy="5257800"/>
          </a:xfrm>
        </p:spPr>
        <p:txBody>
          <a:bodyPr/>
          <a:lstStyle/>
          <a:p>
            <a:pPr marL="457200" indent="-457200" eaLnBrk="1" hangingPunct="1">
              <a:buFont typeface="Arial" charset="0"/>
              <a:buAutoNum type="arabicParenR"/>
              <a:defRPr/>
            </a:pPr>
            <a:r>
              <a:rPr lang="en-IN" sz="2200" dirty="0" smtClean="0">
                <a:solidFill>
                  <a:schemeClr val="tx1"/>
                </a:solidFill>
              </a:rPr>
              <a:t>Declare a character stack S.</a:t>
            </a:r>
          </a:p>
          <a:p>
            <a:pPr marL="457200" indent="-457200" eaLnBrk="1" hangingPunct="1">
              <a:buFont typeface="Arial" charset="0"/>
              <a:buAutoNum type="arabicParenR"/>
              <a:defRPr/>
            </a:pPr>
            <a:r>
              <a:rPr lang="en-IN" sz="2200" dirty="0" smtClean="0">
                <a:solidFill>
                  <a:schemeClr val="tx1"/>
                </a:solidFill>
              </a:rPr>
              <a:t>2) Now traverse the expression string exp.</a:t>
            </a:r>
            <a:br>
              <a:rPr lang="en-IN" sz="2200" dirty="0" smtClean="0">
                <a:solidFill>
                  <a:schemeClr val="tx1"/>
                </a:solidFill>
              </a:rPr>
            </a:br>
            <a:r>
              <a:rPr lang="en-IN" sz="2200" dirty="0" smtClean="0">
                <a:solidFill>
                  <a:schemeClr val="tx1"/>
                </a:solidFill>
              </a:rPr>
              <a:t>    a) If the current character is a starting bracket (‘(‘ or ‘{‘ or</a:t>
            </a:r>
          </a:p>
          <a:p>
            <a:pPr eaLnBrk="1" hangingPunct="1">
              <a:buFont typeface="Arial" charset="0"/>
              <a:buNone/>
              <a:defRPr/>
            </a:pPr>
            <a:r>
              <a:rPr lang="en-IN" sz="2200" dirty="0" smtClean="0">
                <a:solidFill>
                  <a:schemeClr val="tx1"/>
                </a:solidFill>
              </a:rPr>
              <a:t>		 ‘[‘) then push it to stack.</a:t>
            </a:r>
            <a:br>
              <a:rPr lang="en-IN" sz="2200" dirty="0" smtClean="0">
                <a:solidFill>
                  <a:schemeClr val="tx1"/>
                </a:solidFill>
              </a:rPr>
            </a:br>
            <a:r>
              <a:rPr lang="en-IN" sz="2200" dirty="0" smtClean="0">
                <a:solidFill>
                  <a:schemeClr val="tx1"/>
                </a:solidFill>
              </a:rPr>
              <a:t>    b) If the current character is a closing bracket (‘)’ or ‘}’ or ‘]’)</a:t>
            </a:r>
          </a:p>
          <a:p>
            <a:pPr eaLnBrk="1" hangingPunct="1">
              <a:buFont typeface="Arial" charset="0"/>
              <a:buNone/>
              <a:defRPr/>
            </a:pPr>
            <a:r>
              <a:rPr lang="en-IN" sz="2200" dirty="0" smtClean="0">
                <a:solidFill>
                  <a:schemeClr val="tx1"/>
                </a:solidFill>
              </a:rPr>
              <a:t>		 	then pop from stack and </a:t>
            </a:r>
          </a:p>
          <a:p>
            <a:pPr eaLnBrk="1" hangingPunct="1">
              <a:buFont typeface="Arial" charset="0"/>
              <a:buNone/>
              <a:defRPr/>
            </a:pPr>
            <a:r>
              <a:rPr lang="en-IN" sz="2200" dirty="0" smtClean="0">
                <a:solidFill>
                  <a:schemeClr val="tx1"/>
                </a:solidFill>
              </a:rPr>
              <a:t>		if the popped character is the matching starting bracket </a:t>
            </a:r>
          </a:p>
          <a:p>
            <a:pPr eaLnBrk="1" hangingPunct="1">
              <a:buFont typeface="Arial" charset="0"/>
              <a:buNone/>
              <a:defRPr/>
            </a:pPr>
            <a:r>
              <a:rPr lang="en-IN" sz="2200" dirty="0" smtClean="0">
                <a:solidFill>
                  <a:schemeClr val="tx1"/>
                </a:solidFill>
              </a:rPr>
              <a:t>			then fine </a:t>
            </a:r>
          </a:p>
          <a:p>
            <a:pPr eaLnBrk="1" hangingPunct="1">
              <a:buFont typeface="Arial" charset="0"/>
              <a:buNone/>
              <a:defRPr/>
            </a:pPr>
            <a:r>
              <a:rPr lang="en-IN" sz="2200" dirty="0" smtClean="0">
                <a:solidFill>
                  <a:schemeClr val="tx1"/>
                </a:solidFill>
              </a:rPr>
              <a:t>		else parenthesis are not balanced.</a:t>
            </a:r>
          </a:p>
          <a:p>
            <a:pPr eaLnBrk="1" hangingPunct="1">
              <a:buFont typeface="Arial" charset="0"/>
              <a:buNone/>
              <a:defRPr/>
            </a:pPr>
            <a:r>
              <a:rPr lang="en-IN" sz="2200" dirty="0" smtClean="0">
                <a:solidFill>
                  <a:schemeClr val="tx1"/>
                </a:solidFill>
              </a:rPr>
              <a:t>3) After complete traversal, if there is some starting bracket left in stack then “not balanced” y</a:t>
            </a:r>
            <a:endParaRPr lang="en-IN" sz="2200" dirty="0">
              <a:solidFill>
                <a:schemeClr val="tx1"/>
              </a:solidFill>
            </a:endParaRPr>
          </a:p>
        </p:txBody>
      </p:sp>
      <p:sp>
        <p:nvSpPr>
          <p:cNvPr id="4" name="Footer Placeholder 3">
            <a:extLst>
              <a:ext uri="{FF2B5EF4-FFF2-40B4-BE49-F238E27FC236}"/>
            </a:extLst>
          </p:cNvPr>
          <p:cNvSpPr>
            <a:spLocks noGrp="1"/>
          </p:cNvSpPr>
          <p:nvPr>
            <p:ph type="ftr" sz="quarter" idx="11"/>
          </p:nvPr>
        </p:nvSpPr>
        <p:spPr>
          <a:xfrm>
            <a:off x="500063" y="6697663"/>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57188" y="428625"/>
            <a:ext cx="7772400" cy="857250"/>
          </a:xfrm>
        </p:spPr>
        <p:txBody>
          <a:bodyPr/>
          <a:lstStyle/>
          <a:p>
            <a:pPr eaLnBrk="1" hangingPunct="1"/>
            <a:r>
              <a:rPr lang="en-US" smtClean="0"/>
              <a:t>Infix to Postfix Conversion</a:t>
            </a:r>
            <a:endParaRPr lang="en-IN" smtClean="0"/>
          </a:p>
        </p:txBody>
      </p:sp>
      <p:sp>
        <p:nvSpPr>
          <p:cNvPr id="3" name="Subtitle 2"/>
          <p:cNvSpPr>
            <a:spLocks noGrp="1"/>
          </p:cNvSpPr>
          <p:nvPr>
            <p:ph type="subTitle" idx="1"/>
          </p:nvPr>
        </p:nvSpPr>
        <p:spPr>
          <a:xfrm>
            <a:off x="1371600" y="1714500"/>
            <a:ext cx="6400800" cy="3924300"/>
          </a:xfrm>
        </p:spPr>
        <p:txBody>
          <a:bodyPr rtlCol="0">
            <a:normAutofit/>
          </a:bodyPr>
          <a:lstStyle/>
          <a:p>
            <a:pPr eaLnBrk="1" fontAlgn="auto" hangingPunct="1">
              <a:spcAft>
                <a:spcPts val="0"/>
              </a:spcAft>
              <a:defRPr/>
            </a:pPr>
            <a:endParaRPr lang="en-IN" dirty="0" smtClean="0"/>
          </a:p>
        </p:txBody>
      </p:sp>
      <p:graphicFrame>
        <p:nvGraphicFramePr>
          <p:cNvPr id="4" name="Table 3"/>
          <p:cNvGraphicFramePr>
            <a:graphicFrameLocks noGrp="1"/>
          </p:cNvGraphicFramePr>
          <p:nvPr/>
        </p:nvGraphicFramePr>
        <p:xfrm>
          <a:off x="714375" y="1785938"/>
          <a:ext cx="7286676" cy="4663440"/>
        </p:xfrm>
        <a:graphic>
          <a:graphicData uri="http://schemas.openxmlformats.org/drawingml/2006/table">
            <a:tbl>
              <a:tblPr firstRow="1" bandRow="1">
                <a:tableStyleId>{93296810-A885-4BE3-A3E7-6D5BEEA58F35}</a:tableStyleId>
              </a:tblPr>
              <a:tblGrid>
                <a:gridCol w="3643338"/>
                <a:gridCol w="3643338"/>
              </a:tblGrid>
              <a:tr h="396975">
                <a:tc>
                  <a:txBody>
                    <a:bodyPr/>
                    <a:lstStyle/>
                    <a:p>
                      <a:r>
                        <a:rPr lang="en-US" sz="2800" dirty="0" smtClean="0"/>
                        <a:t>Infix</a:t>
                      </a:r>
                      <a:r>
                        <a:rPr lang="en-US" sz="2800" baseline="0" dirty="0" smtClean="0"/>
                        <a:t> Expression</a:t>
                      </a:r>
                      <a:endParaRPr lang="en-IN" sz="2800" dirty="0"/>
                    </a:p>
                  </a:txBody>
                  <a:tcPr/>
                </a:tc>
                <a:tc>
                  <a:txBody>
                    <a:bodyPr/>
                    <a:lstStyle/>
                    <a:p>
                      <a:r>
                        <a:rPr lang="en-US" sz="2800" dirty="0" smtClean="0"/>
                        <a:t>Postfix</a:t>
                      </a:r>
                      <a:r>
                        <a:rPr lang="en-US" sz="2800" baseline="0" dirty="0" smtClean="0"/>
                        <a:t> Expression</a:t>
                      </a:r>
                      <a:endParaRPr lang="en-IN" sz="2800" dirty="0"/>
                    </a:p>
                  </a:txBody>
                  <a:tcPr/>
                </a:tc>
              </a:tr>
              <a:tr h="436778">
                <a:tc>
                  <a:txBody>
                    <a:bodyPr/>
                    <a:lstStyle/>
                    <a:p>
                      <a:r>
                        <a:rPr lang="en-US" sz="2800" dirty="0" err="1" smtClean="0"/>
                        <a:t>a+b</a:t>
                      </a:r>
                      <a:endParaRPr lang="en-IN" sz="2800" dirty="0"/>
                    </a:p>
                  </a:txBody>
                  <a:tcPr/>
                </a:tc>
                <a:tc>
                  <a:txBody>
                    <a:bodyPr/>
                    <a:lstStyle/>
                    <a:p>
                      <a:r>
                        <a:rPr lang="en-US" sz="2800" dirty="0" err="1" smtClean="0"/>
                        <a:t>ab</a:t>
                      </a:r>
                      <a:r>
                        <a:rPr lang="en-US" sz="2800" dirty="0" smtClean="0"/>
                        <a:t>+</a:t>
                      </a:r>
                      <a:endParaRPr lang="en-IN" sz="2800" dirty="0"/>
                    </a:p>
                  </a:txBody>
                  <a:tcPr/>
                </a:tc>
              </a:tr>
              <a:tr h="436778">
                <a:tc>
                  <a:txBody>
                    <a:bodyPr/>
                    <a:lstStyle/>
                    <a:p>
                      <a:r>
                        <a:rPr lang="en-US" sz="2800" dirty="0" err="1" smtClean="0"/>
                        <a:t>a+b</a:t>
                      </a:r>
                      <a:r>
                        <a:rPr lang="en-US" sz="2800" dirty="0" smtClean="0"/>
                        <a:t>-c</a:t>
                      </a:r>
                      <a:endParaRPr lang="en-IN" sz="2800" dirty="0"/>
                    </a:p>
                  </a:txBody>
                  <a:tcPr/>
                </a:tc>
                <a:tc>
                  <a:txBody>
                    <a:bodyPr/>
                    <a:lstStyle/>
                    <a:p>
                      <a:r>
                        <a:rPr lang="en-US" sz="2800" dirty="0" err="1" smtClean="0"/>
                        <a:t>Ab+c</a:t>
                      </a:r>
                      <a:r>
                        <a:rPr lang="en-US" sz="2800" dirty="0" smtClean="0"/>
                        <a:t>-</a:t>
                      </a:r>
                      <a:endParaRPr lang="en-IN" sz="2800" dirty="0"/>
                    </a:p>
                  </a:txBody>
                  <a:tcPr/>
                </a:tc>
              </a:tr>
              <a:tr h="436778">
                <a:tc>
                  <a:txBody>
                    <a:bodyPr/>
                    <a:lstStyle/>
                    <a:p>
                      <a:r>
                        <a:rPr lang="en-US" sz="2800" dirty="0" err="1" smtClean="0"/>
                        <a:t>a+b</a:t>
                      </a:r>
                      <a:r>
                        <a:rPr lang="en-US" sz="2800" dirty="0" smtClean="0"/>
                        <a:t>*c</a:t>
                      </a:r>
                      <a:endParaRPr lang="en-IN" sz="2800" dirty="0"/>
                    </a:p>
                  </a:txBody>
                  <a:tcPr/>
                </a:tc>
                <a:tc>
                  <a:txBody>
                    <a:bodyPr/>
                    <a:lstStyle/>
                    <a:p>
                      <a:r>
                        <a:rPr lang="en-US" sz="2800" dirty="0" err="1" smtClean="0"/>
                        <a:t>abc</a:t>
                      </a:r>
                      <a:r>
                        <a:rPr lang="en-US" sz="2800" dirty="0" smtClean="0"/>
                        <a:t>*+</a:t>
                      </a:r>
                      <a:endParaRPr lang="en-IN" sz="2800" dirty="0"/>
                    </a:p>
                  </a:txBody>
                  <a:tcPr/>
                </a:tc>
              </a:tr>
              <a:tr h="436778">
                <a:tc>
                  <a:txBody>
                    <a:bodyPr/>
                    <a:lstStyle/>
                    <a:p>
                      <a:r>
                        <a:rPr lang="en-US" sz="2800" dirty="0" smtClean="0"/>
                        <a:t>a+(b*c)</a:t>
                      </a:r>
                      <a:endParaRPr lang="en-IN" sz="2800" dirty="0"/>
                    </a:p>
                  </a:txBody>
                  <a:tcPr/>
                </a:tc>
                <a:tc>
                  <a:txBody>
                    <a:bodyPr/>
                    <a:lstStyle/>
                    <a:p>
                      <a:r>
                        <a:rPr lang="en-US" sz="2800" dirty="0" err="1" smtClean="0"/>
                        <a:t>abc</a:t>
                      </a:r>
                      <a:r>
                        <a:rPr lang="en-US" sz="2800" dirty="0" smtClean="0"/>
                        <a:t>*+</a:t>
                      </a:r>
                      <a:endParaRPr lang="en-IN" sz="2800" dirty="0"/>
                    </a:p>
                  </a:txBody>
                  <a:tcPr/>
                </a:tc>
              </a:tr>
              <a:tr h="436778">
                <a:tc>
                  <a:txBody>
                    <a:bodyPr/>
                    <a:lstStyle/>
                    <a:p>
                      <a:r>
                        <a:rPr lang="en-US" sz="2800" dirty="0" smtClean="0"/>
                        <a:t>(</a:t>
                      </a:r>
                      <a:r>
                        <a:rPr lang="en-US" sz="2800" dirty="0" err="1" smtClean="0"/>
                        <a:t>a+b</a:t>
                      </a:r>
                      <a:r>
                        <a:rPr lang="en-US" sz="2800" dirty="0" smtClean="0"/>
                        <a:t>)*c</a:t>
                      </a:r>
                      <a:endParaRPr lang="en-IN" sz="2800" dirty="0"/>
                    </a:p>
                  </a:txBody>
                  <a:tcPr/>
                </a:tc>
                <a:tc>
                  <a:txBody>
                    <a:bodyPr/>
                    <a:lstStyle/>
                    <a:p>
                      <a:r>
                        <a:rPr lang="en-US" sz="2800" dirty="0" err="1" smtClean="0"/>
                        <a:t>ab+c</a:t>
                      </a:r>
                      <a:r>
                        <a:rPr lang="en-US" sz="2800" dirty="0" smtClean="0"/>
                        <a:t>*</a:t>
                      </a:r>
                      <a:endParaRPr lang="en-IN" sz="2800" dirty="0"/>
                    </a:p>
                  </a:txBody>
                  <a:tcPr/>
                </a:tc>
              </a:tr>
              <a:tr h="436778">
                <a:tc>
                  <a:txBody>
                    <a:bodyPr/>
                    <a:lstStyle/>
                    <a:p>
                      <a:r>
                        <a:rPr lang="en-US" sz="2800" dirty="0" smtClean="0"/>
                        <a:t>(</a:t>
                      </a:r>
                      <a:r>
                        <a:rPr lang="en-US" sz="2800" dirty="0" err="1" smtClean="0"/>
                        <a:t>a+b</a:t>
                      </a:r>
                      <a:r>
                        <a:rPr lang="en-US" sz="2800" dirty="0" smtClean="0"/>
                        <a:t>)*(c-d)</a:t>
                      </a:r>
                      <a:endParaRPr lang="en-IN" sz="2800" dirty="0"/>
                    </a:p>
                  </a:txBody>
                  <a:tcPr/>
                </a:tc>
                <a:tc>
                  <a:txBody>
                    <a:bodyPr/>
                    <a:lstStyle/>
                    <a:p>
                      <a:r>
                        <a:rPr lang="en-US" sz="2800" dirty="0" err="1" smtClean="0"/>
                        <a:t>ab+cd</a:t>
                      </a:r>
                      <a:r>
                        <a:rPr lang="en-US" sz="2800" dirty="0" smtClean="0"/>
                        <a:t>-*</a:t>
                      </a:r>
                      <a:endParaRPr lang="en-IN" sz="2800" dirty="0"/>
                    </a:p>
                  </a:txBody>
                  <a:tcPr/>
                </a:tc>
              </a:tr>
              <a:tr h="436778">
                <a:tc>
                  <a:txBody>
                    <a:bodyPr/>
                    <a:lstStyle/>
                    <a:p>
                      <a:r>
                        <a:rPr lang="en-US" sz="2800" dirty="0" err="1" smtClean="0"/>
                        <a:t>a+b</a:t>
                      </a:r>
                      <a:r>
                        <a:rPr lang="en-US" sz="2800" dirty="0" smtClean="0"/>
                        <a:t>*c-d</a:t>
                      </a:r>
                      <a:endParaRPr lang="en-IN" sz="2800" dirty="0"/>
                    </a:p>
                  </a:txBody>
                  <a:tcPr/>
                </a:tc>
                <a:tc>
                  <a:txBody>
                    <a:bodyPr/>
                    <a:lstStyle/>
                    <a:p>
                      <a:r>
                        <a:rPr lang="en-US" sz="2800" dirty="0" err="1" smtClean="0"/>
                        <a:t>abc</a:t>
                      </a:r>
                      <a:r>
                        <a:rPr lang="en-US" sz="2800" dirty="0" smtClean="0"/>
                        <a:t>*d-+</a:t>
                      </a:r>
                      <a:endParaRPr lang="en-IN" sz="2800" dirty="0"/>
                    </a:p>
                  </a:txBody>
                  <a:tcPr/>
                </a:tc>
              </a:tr>
              <a:tr h="436778">
                <a:tc>
                  <a:txBody>
                    <a:bodyPr/>
                    <a:lstStyle/>
                    <a:p>
                      <a:r>
                        <a:rPr lang="en-US" sz="2800" dirty="0" smtClean="0"/>
                        <a:t>a+(b*c)-d</a:t>
                      </a:r>
                      <a:endParaRPr lang="en-IN" sz="2800" dirty="0"/>
                    </a:p>
                  </a:txBody>
                  <a:tcPr/>
                </a:tc>
                <a:tc>
                  <a:txBody>
                    <a:bodyPr/>
                    <a:lstStyle/>
                    <a:p>
                      <a:r>
                        <a:rPr lang="en-US" sz="2800" dirty="0" err="1" smtClean="0"/>
                        <a:t>abc</a:t>
                      </a:r>
                      <a:r>
                        <a:rPr lang="en-US" sz="2800" dirty="0" smtClean="0"/>
                        <a:t>*d-+</a:t>
                      </a:r>
                      <a:endParaRPr lang="en-IN" sz="2800" dirty="0"/>
                    </a:p>
                  </a:txBody>
                  <a:tcPr/>
                </a:tc>
              </a:tr>
            </a:tbl>
          </a:graphicData>
        </a:graphic>
      </p:graphicFrame>
      <p:sp>
        <p:nvSpPr>
          <p:cNvPr id="5" name="Footer Placeholder 3">
            <a:extLst>
              <a:ext uri="{FF2B5EF4-FFF2-40B4-BE49-F238E27FC236}"/>
            </a:extLst>
          </p:cNvPr>
          <p:cNvSpPr>
            <a:spLocks noGrp="1"/>
          </p:cNvSpPr>
          <p:nvPr>
            <p:ph type="ftr" sz="quarter" idx="11"/>
          </p:nvPr>
        </p:nvSpPr>
        <p:spPr>
          <a:xfrm>
            <a:off x="500063" y="6697663"/>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85750" y="500063"/>
            <a:ext cx="7772400" cy="857250"/>
          </a:xfrm>
        </p:spPr>
        <p:txBody>
          <a:bodyPr/>
          <a:lstStyle/>
          <a:p>
            <a:pPr eaLnBrk="1" hangingPunct="1"/>
            <a:r>
              <a:rPr lang="en-US" smtClean="0"/>
              <a:t>Infix to Postfix Conversion</a:t>
            </a:r>
            <a:endParaRPr lang="en-IN" smtClean="0"/>
          </a:p>
        </p:txBody>
      </p:sp>
      <p:sp>
        <p:nvSpPr>
          <p:cNvPr id="3" name="Subtitle 2"/>
          <p:cNvSpPr>
            <a:spLocks noGrp="1"/>
          </p:cNvSpPr>
          <p:nvPr>
            <p:ph type="subTitle" idx="1"/>
          </p:nvPr>
        </p:nvSpPr>
        <p:spPr>
          <a:xfrm>
            <a:off x="1371600" y="1714500"/>
            <a:ext cx="6400800" cy="3924300"/>
          </a:xfrm>
        </p:spPr>
        <p:txBody>
          <a:bodyPr rtlCol="0">
            <a:normAutofit/>
          </a:bodyPr>
          <a:lstStyle/>
          <a:p>
            <a:pPr eaLnBrk="1" fontAlgn="auto" hangingPunct="1">
              <a:spcAft>
                <a:spcPts val="0"/>
              </a:spcAft>
              <a:defRPr/>
            </a:pPr>
            <a:endParaRPr lang="en-IN" dirty="0" smtClean="0"/>
          </a:p>
        </p:txBody>
      </p:sp>
      <p:graphicFrame>
        <p:nvGraphicFramePr>
          <p:cNvPr id="4" name="Table 3"/>
          <p:cNvGraphicFramePr>
            <a:graphicFrameLocks noGrp="1"/>
          </p:cNvGraphicFramePr>
          <p:nvPr/>
        </p:nvGraphicFramePr>
        <p:xfrm>
          <a:off x="214313" y="1571625"/>
          <a:ext cx="8786874" cy="4831011"/>
        </p:xfrm>
        <a:graphic>
          <a:graphicData uri="http://schemas.openxmlformats.org/drawingml/2006/table">
            <a:tbl>
              <a:tblPr firstRow="1" bandRow="1">
                <a:tableStyleId>{93296810-A885-4BE3-A3E7-6D5BEEA58F35}</a:tableStyleId>
              </a:tblPr>
              <a:tblGrid>
                <a:gridCol w="4393437"/>
                <a:gridCol w="4393437"/>
              </a:tblGrid>
              <a:tr h="536779">
                <a:tc>
                  <a:txBody>
                    <a:bodyPr/>
                    <a:lstStyle/>
                    <a:p>
                      <a:r>
                        <a:rPr lang="en-US" sz="2800" dirty="0" smtClean="0"/>
                        <a:t>Infix</a:t>
                      </a:r>
                      <a:r>
                        <a:rPr lang="en-US" sz="2800" baseline="0" dirty="0" smtClean="0"/>
                        <a:t> Expression</a:t>
                      </a:r>
                      <a:endParaRPr lang="en-IN" sz="2800" dirty="0"/>
                    </a:p>
                  </a:txBody>
                  <a:tcPr/>
                </a:tc>
                <a:tc>
                  <a:txBody>
                    <a:bodyPr/>
                    <a:lstStyle/>
                    <a:p>
                      <a:r>
                        <a:rPr lang="en-US" sz="2800" dirty="0" smtClean="0"/>
                        <a:t>Postfix</a:t>
                      </a:r>
                      <a:r>
                        <a:rPr lang="en-US" sz="2800" baseline="0" dirty="0" smtClean="0"/>
                        <a:t> Expression</a:t>
                      </a:r>
                      <a:endParaRPr lang="en-IN" sz="2800" dirty="0"/>
                    </a:p>
                  </a:txBody>
                  <a:tcPr/>
                </a:tc>
              </a:tr>
              <a:tr h="536779">
                <a:tc>
                  <a:txBody>
                    <a:bodyPr/>
                    <a:lstStyle/>
                    <a:p>
                      <a:r>
                        <a:rPr lang="en-US" sz="2800" dirty="0" smtClean="0"/>
                        <a:t>a*b-</a:t>
                      </a:r>
                      <a:r>
                        <a:rPr lang="en-US" sz="2800" dirty="0" err="1" smtClean="0"/>
                        <a:t>c+d</a:t>
                      </a:r>
                      <a:endParaRPr lang="en-IN" sz="2800" dirty="0"/>
                    </a:p>
                  </a:txBody>
                  <a:tcPr/>
                </a:tc>
                <a:tc>
                  <a:txBody>
                    <a:bodyPr/>
                    <a:lstStyle/>
                    <a:p>
                      <a:r>
                        <a:rPr lang="en-US" sz="2800" dirty="0" err="1" smtClean="0"/>
                        <a:t>ab</a:t>
                      </a:r>
                      <a:r>
                        <a:rPr lang="en-US" sz="2800" dirty="0" smtClean="0"/>
                        <a:t>*c-d+</a:t>
                      </a:r>
                      <a:endParaRPr lang="en-IN" sz="2800" dirty="0"/>
                    </a:p>
                  </a:txBody>
                  <a:tcPr/>
                </a:tc>
              </a:tr>
              <a:tr h="536779">
                <a:tc>
                  <a:txBody>
                    <a:bodyPr/>
                    <a:lstStyle/>
                    <a:p>
                      <a:r>
                        <a:rPr lang="en-US" sz="2800" dirty="0" smtClean="0"/>
                        <a:t>(a*b)-</a:t>
                      </a:r>
                      <a:r>
                        <a:rPr lang="en-US" sz="2800" dirty="0" err="1" smtClean="0"/>
                        <a:t>c+d</a:t>
                      </a:r>
                      <a:endParaRPr lang="en-IN" sz="2800" dirty="0"/>
                    </a:p>
                  </a:txBody>
                  <a:tcPr/>
                </a:tc>
                <a:tc>
                  <a:txBody>
                    <a:bodyPr/>
                    <a:lstStyle/>
                    <a:p>
                      <a:r>
                        <a:rPr lang="en-US" sz="2800" dirty="0" err="1" smtClean="0"/>
                        <a:t>ab</a:t>
                      </a:r>
                      <a:r>
                        <a:rPr lang="en-US" sz="2800" dirty="0" smtClean="0"/>
                        <a:t>*c-d+</a:t>
                      </a:r>
                      <a:endParaRPr lang="en-IN" sz="2800" dirty="0"/>
                    </a:p>
                  </a:txBody>
                  <a:tcPr/>
                </a:tc>
              </a:tr>
              <a:tr h="536779">
                <a:tc>
                  <a:txBody>
                    <a:bodyPr/>
                    <a:lstStyle/>
                    <a:p>
                      <a:r>
                        <a:rPr lang="en-US" sz="2800" dirty="0" err="1" smtClean="0"/>
                        <a:t>a+b</a:t>
                      </a:r>
                      <a:r>
                        <a:rPr lang="en-US" sz="2800" dirty="0" smtClean="0"/>
                        <a:t>*c/d</a:t>
                      </a:r>
                      <a:endParaRPr lang="en-IN" sz="2800" dirty="0"/>
                    </a:p>
                  </a:txBody>
                  <a:tcPr/>
                </a:tc>
                <a:tc>
                  <a:txBody>
                    <a:bodyPr/>
                    <a:lstStyle/>
                    <a:p>
                      <a:r>
                        <a:rPr lang="en-US" sz="2800" dirty="0" err="1" smtClean="0"/>
                        <a:t>abc</a:t>
                      </a:r>
                      <a:r>
                        <a:rPr lang="en-US" sz="2800" dirty="0" smtClean="0"/>
                        <a:t>*d /+</a:t>
                      </a:r>
                      <a:endParaRPr lang="en-IN" sz="2800" dirty="0"/>
                    </a:p>
                  </a:txBody>
                  <a:tcPr/>
                </a:tc>
              </a:tr>
              <a:tr h="536779">
                <a:tc>
                  <a:txBody>
                    <a:bodyPr/>
                    <a:lstStyle/>
                    <a:p>
                      <a:r>
                        <a:rPr lang="en-US" sz="2800" dirty="0" smtClean="0"/>
                        <a:t>(</a:t>
                      </a:r>
                      <a:r>
                        <a:rPr lang="en-US" sz="2800" dirty="0" err="1" smtClean="0"/>
                        <a:t>a+b</a:t>
                      </a:r>
                      <a:r>
                        <a:rPr lang="en-US" sz="2800" dirty="0" smtClean="0"/>
                        <a:t>)*c/d</a:t>
                      </a:r>
                      <a:endParaRPr lang="en-IN" sz="2800" dirty="0"/>
                    </a:p>
                  </a:txBody>
                  <a:tcPr/>
                </a:tc>
                <a:tc>
                  <a:txBody>
                    <a:bodyPr/>
                    <a:lstStyle/>
                    <a:p>
                      <a:r>
                        <a:rPr lang="en-US" sz="2800" dirty="0" err="1" smtClean="0"/>
                        <a:t>ab+c</a:t>
                      </a:r>
                      <a:r>
                        <a:rPr lang="en-US" sz="2800" dirty="0" smtClean="0"/>
                        <a:t>*d/</a:t>
                      </a:r>
                      <a:endParaRPr lang="en-IN" sz="2800" dirty="0"/>
                    </a:p>
                  </a:txBody>
                  <a:tcPr/>
                </a:tc>
              </a:tr>
              <a:tr h="536779">
                <a:tc>
                  <a:txBody>
                    <a:bodyPr/>
                    <a:lstStyle/>
                    <a:p>
                      <a:endParaRPr lang="en-IN" sz="2800" dirty="0"/>
                    </a:p>
                  </a:txBody>
                  <a:tcPr/>
                </a:tc>
                <a:tc>
                  <a:txBody>
                    <a:bodyPr/>
                    <a:lstStyle/>
                    <a:p>
                      <a:endParaRPr lang="en-IN" sz="2800" dirty="0"/>
                    </a:p>
                  </a:txBody>
                  <a:tcPr/>
                </a:tc>
              </a:tr>
              <a:tr h="536779">
                <a:tc>
                  <a:txBody>
                    <a:bodyPr/>
                    <a:lstStyle/>
                    <a:p>
                      <a:r>
                        <a:rPr lang="en-US" sz="2800" dirty="0" smtClean="0"/>
                        <a:t>a-(b/c+(</a:t>
                      </a:r>
                      <a:r>
                        <a:rPr lang="en-US" sz="2800" dirty="0" err="1" smtClean="0"/>
                        <a:t>d%e</a:t>
                      </a:r>
                      <a:r>
                        <a:rPr lang="en-US" sz="2800" dirty="0" smtClean="0"/>
                        <a:t>*f)/g)*h</a:t>
                      </a:r>
                      <a:endParaRPr lang="en-IN" sz="2800" dirty="0"/>
                    </a:p>
                  </a:txBody>
                  <a:tcPr/>
                </a:tc>
                <a:tc>
                  <a:txBody>
                    <a:bodyPr/>
                    <a:lstStyle/>
                    <a:p>
                      <a:r>
                        <a:rPr lang="en-US" sz="2800" dirty="0" err="1" smtClean="0"/>
                        <a:t>abc</a:t>
                      </a:r>
                      <a:r>
                        <a:rPr lang="en-US" sz="2800" dirty="0" smtClean="0"/>
                        <a:t>/def*%g/+h*-</a:t>
                      </a:r>
                      <a:endParaRPr lang="en-IN" sz="2800" dirty="0"/>
                    </a:p>
                  </a:txBody>
                  <a:tcPr/>
                </a:tc>
              </a:tr>
              <a:tr h="536779">
                <a:tc>
                  <a:txBody>
                    <a:bodyPr/>
                    <a:lstStyle/>
                    <a:p>
                      <a:endParaRPr lang="en-IN" sz="2800" dirty="0"/>
                    </a:p>
                  </a:txBody>
                  <a:tcPr/>
                </a:tc>
                <a:tc>
                  <a:txBody>
                    <a:bodyPr/>
                    <a:lstStyle/>
                    <a:p>
                      <a:endParaRPr lang="en-IN" sz="2800" dirty="0"/>
                    </a:p>
                  </a:txBody>
                  <a:tcPr/>
                </a:tc>
              </a:tr>
              <a:tr h="536779">
                <a:tc>
                  <a:txBody>
                    <a:bodyPr/>
                    <a:lstStyle/>
                    <a:p>
                      <a:r>
                        <a:rPr lang="en-US" sz="2800" dirty="0" smtClean="0"/>
                        <a:t>(((a*b)</a:t>
                      </a:r>
                      <a:r>
                        <a:rPr lang="en-US" sz="2800" baseline="0" dirty="0" smtClean="0"/>
                        <a:t> + (c/d)) – (e*f))</a:t>
                      </a:r>
                      <a:endParaRPr lang="en-IN" sz="2800" dirty="0"/>
                    </a:p>
                  </a:txBody>
                  <a:tcPr/>
                </a:tc>
                <a:tc>
                  <a:txBody>
                    <a:bodyPr/>
                    <a:lstStyle/>
                    <a:p>
                      <a:r>
                        <a:rPr lang="en-US" sz="2800" dirty="0" err="1" smtClean="0"/>
                        <a:t>ab</a:t>
                      </a:r>
                      <a:r>
                        <a:rPr lang="en-US" sz="2800" dirty="0" smtClean="0"/>
                        <a:t>*</a:t>
                      </a:r>
                      <a:r>
                        <a:rPr lang="en-US" sz="2800" dirty="0" err="1" smtClean="0"/>
                        <a:t>cd</a:t>
                      </a:r>
                      <a:r>
                        <a:rPr lang="en-US" sz="2800" dirty="0" smtClean="0"/>
                        <a:t>/+</a:t>
                      </a:r>
                      <a:r>
                        <a:rPr lang="en-US" sz="2800" dirty="0" err="1" smtClean="0"/>
                        <a:t>ef</a:t>
                      </a:r>
                      <a:r>
                        <a:rPr lang="en-US" sz="2800" dirty="0" smtClean="0"/>
                        <a:t>*-</a:t>
                      </a:r>
                      <a:endParaRPr lang="en-IN" sz="2800" dirty="0"/>
                    </a:p>
                  </a:txBody>
                  <a:tcPr/>
                </a:tc>
              </a:tr>
            </a:tbl>
          </a:graphicData>
        </a:graphic>
      </p:graphicFrame>
      <p:sp>
        <p:nvSpPr>
          <p:cNvPr id="5" name="Footer Placeholder 3">
            <a:extLst>
              <a:ext uri="{FF2B5EF4-FFF2-40B4-BE49-F238E27FC236}"/>
            </a:extLst>
          </p:cNvPr>
          <p:cNvSpPr>
            <a:spLocks noGrp="1"/>
          </p:cNvSpPr>
          <p:nvPr>
            <p:ph type="ftr" sz="quarter" idx="11"/>
          </p:nvPr>
        </p:nvSpPr>
        <p:spPr>
          <a:xfrm>
            <a:off x="571500" y="6680200"/>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0" y="571500"/>
            <a:ext cx="9144000" cy="857250"/>
          </a:xfrm>
        </p:spPr>
        <p:txBody>
          <a:bodyPr/>
          <a:lstStyle/>
          <a:p>
            <a:pPr eaLnBrk="1" hangingPunct="1"/>
            <a:r>
              <a:rPr lang="en-US" sz="3200" smtClean="0"/>
              <a:t>Convert: a - ( b/c + (d % e* f ) / g) * h</a:t>
            </a:r>
            <a:endParaRPr lang="en-IN" sz="3200" smtClean="0"/>
          </a:p>
        </p:txBody>
      </p:sp>
      <p:sp>
        <p:nvSpPr>
          <p:cNvPr id="3" name="Subtitle 2"/>
          <p:cNvSpPr>
            <a:spLocks noGrp="1"/>
          </p:cNvSpPr>
          <p:nvPr>
            <p:ph type="subTitle" idx="1"/>
          </p:nvPr>
        </p:nvSpPr>
        <p:spPr>
          <a:xfrm>
            <a:off x="1371600" y="1714500"/>
            <a:ext cx="6400800" cy="3924300"/>
          </a:xfrm>
        </p:spPr>
        <p:txBody>
          <a:bodyPr rtlCol="0">
            <a:normAutofit/>
          </a:bodyPr>
          <a:lstStyle/>
          <a:p>
            <a:pPr eaLnBrk="1" fontAlgn="auto" hangingPunct="1">
              <a:spcAft>
                <a:spcPts val="0"/>
              </a:spcAft>
              <a:defRPr/>
            </a:pPr>
            <a:endParaRPr lang="en-IN" dirty="0" smtClean="0"/>
          </a:p>
        </p:txBody>
      </p:sp>
      <p:graphicFrame>
        <p:nvGraphicFramePr>
          <p:cNvPr id="5" name="Table 4"/>
          <p:cNvGraphicFramePr>
            <a:graphicFrameLocks noGrp="1"/>
          </p:cNvGraphicFramePr>
          <p:nvPr/>
        </p:nvGraphicFramePr>
        <p:xfrm>
          <a:off x="571500" y="1285875"/>
          <a:ext cx="8072493" cy="5394960"/>
        </p:xfrm>
        <a:graphic>
          <a:graphicData uri="http://schemas.openxmlformats.org/drawingml/2006/table">
            <a:tbl>
              <a:tblPr firstRow="1" bandRow="1">
                <a:tableStyleId>{21E4AEA4-8DFA-4A89-87EB-49C32662AFE0}</a:tableStyleId>
              </a:tblPr>
              <a:tblGrid>
                <a:gridCol w="2690831"/>
                <a:gridCol w="2690831"/>
                <a:gridCol w="2690831"/>
              </a:tblGrid>
              <a:tr h="559560">
                <a:tc>
                  <a:txBody>
                    <a:bodyPr/>
                    <a:lstStyle/>
                    <a:p>
                      <a:r>
                        <a:rPr lang="en-US" dirty="0" smtClean="0"/>
                        <a:t>Infix Character scanned</a:t>
                      </a:r>
                      <a:endParaRPr lang="en-IN" dirty="0"/>
                    </a:p>
                  </a:txBody>
                  <a:tcPr/>
                </a:tc>
                <a:tc>
                  <a:txBody>
                    <a:bodyPr/>
                    <a:lstStyle/>
                    <a:p>
                      <a:r>
                        <a:rPr lang="en-US" dirty="0" smtClean="0"/>
                        <a:t>Stack</a:t>
                      </a:r>
                      <a:endParaRPr lang="en-IN" dirty="0"/>
                    </a:p>
                  </a:txBody>
                  <a:tcPr/>
                </a:tc>
                <a:tc>
                  <a:txBody>
                    <a:bodyPr/>
                    <a:lstStyle/>
                    <a:p>
                      <a:r>
                        <a:rPr lang="en-US" dirty="0" smtClean="0"/>
                        <a:t>Postfix expression</a:t>
                      </a:r>
                      <a:endParaRPr lang="en-IN" dirty="0"/>
                    </a:p>
                  </a:txBody>
                  <a:tcPr/>
                </a:tc>
              </a:tr>
              <a:tr h="367063">
                <a:tc>
                  <a:txBody>
                    <a:bodyPr/>
                    <a:lstStyle/>
                    <a:p>
                      <a:r>
                        <a:rPr lang="en-US" sz="2000" dirty="0" smtClean="0"/>
                        <a:t>a</a:t>
                      </a:r>
                      <a:endParaRPr lang="en-IN" sz="2000" dirty="0"/>
                    </a:p>
                  </a:txBody>
                  <a:tcPr/>
                </a:tc>
                <a:tc>
                  <a:txBody>
                    <a:bodyPr/>
                    <a:lstStyle/>
                    <a:p>
                      <a:endParaRPr lang="en-IN" sz="2000" dirty="0"/>
                    </a:p>
                  </a:txBody>
                  <a:tcPr/>
                </a:tc>
                <a:tc>
                  <a:txBody>
                    <a:bodyPr/>
                    <a:lstStyle/>
                    <a:p>
                      <a:r>
                        <a:rPr lang="en-US" sz="2000" dirty="0" smtClean="0"/>
                        <a:t>a</a:t>
                      </a:r>
                      <a:endParaRPr lang="en-IN" sz="2000" dirty="0"/>
                    </a:p>
                  </a:txBody>
                  <a:tcPr/>
                </a:tc>
              </a:tr>
              <a:tr h="367063">
                <a:tc>
                  <a:txBody>
                    <a:bodyPr/>
                    <a:lstStyle/>
                    <a:p>
                      <a:r>
                        <a:rPr lang="en-US" sz="2000" dirty="0" smtClean="0"/>
                        <a:t>-</a:t>
                      </a:r>
                      <a:endParaRPr lang="en-IN" sz="2000" dirty="0"/>
                    </a:p>
                  </a:txBody>
                  <a:tcPr/>
                </a:tc>
                <a:tc>
                  <a:txBody>
                    <a:bodyPr/>
                    <a:lstStyle/>
                    <a:p>
                      <a:r>
                        <a:rPr lang="en-US" sz="2000" dirty="0" smtClean="0"/>
                        <a:t>-</a:t>
                      </a:r>
                      <a:endParaRPr lang="en-IN" sz="2000" dirty="0"/>
                    </a:p>
                  </a:txBody>
                  <a:tcPr/>
                </a:tc>
                <a:tc>
                  <a:txBody>
                    <a:bodyPr/>
                    <a:lstStyle/>
                    <a:p>
                      <a:r>
                        <a:rPr lang="en-US" sz="2000" dirty="0" smtClean="0"/>
                        <a:t>a</a:t>
                      </a:r>
                      <a:endParaRPr lang="en-IN" sz="2000" dirty="0"/>
                    </a:p>
                  </a:txBody>
                  <a:tcPr/>
                </a:tc>
              </a:tr>
              <a:tr h="367063">
                <a:tc>
                  <a:txBody>
                    <a:bodyPr/>
                    <a:lstStyle/>
                    <a:p>
                      <a:r>
                        <a:rPr lang="en-US" sz="2000" dirty="0" smtClean="0"/>
                        <a:t>(</a:t>
                      </a:r>
                      <a:endParaRPr lang="en-IN" sz="2000" dirty="0"/>
                    </a:p>
                  </a:txBody>
                  <a:tcPr/>
                </a:tc>
                <a:tc>
                  <a:txBody>
                    <a:bodyPr/>
                    <a:lstStyle/>
                    <a:p>
                      <a:r>
                        <a:rPr lang="en-US" sz="2000" dirty="0" smtClean="0"/>
                        <a:t>- (</a:t>
                      </a:r>
                      <a:endParaRPr lang="en-IN" sz="2000" dirty="0"/>
                    </a:p>
                  </a:txBody>
                  <a:tcPr/>
                </a:tc>
                <a:tc>
                  <a:txBody>
                    <a:bodyPr/>
                    <a:lstStyle/>
                    <a:p>
                      <a:r>
                        <a:rPr lang="en-US" sz="2000" dirty="0" smtClean="0"/>
                        <a:t>a</a:t>
                      </a:r>
                      <a:endParaRPr lang="en-IN" sz="2000" dirty="0"/>
                    </a:p>
                  </a:txBody>
                  <a:tcPr/>
                </a:tc>
              </a:tr>
              <a:tr h="367063">
                <a:tc>
                  <a:txBody>
                    <a:bodyPr/>
                    <a:lstStyle/>
                    <a:p>
                      <a:r>
                        <a:rPr lang="en-US" sz="2000" dirty="0" smtClean="0"/>
                        <a:t>b</a:t>
                      </a:r>
                      <a:endParaRPr lang="en-IN" sz="2000" dirty="0"/>
                    </a:p>
                  </a:txBody>
                  <a:tcPr/>
                </a:tc>
                <a:tc>
                  <a:txBody>
                    <a:bodyPr/>
                    <a:lstStyle/>
                    <a:p>
                      <a:r>
                        <a:rPr lang="en-US" sz="2000" dirty="0" smtClean="0"/>
                        <a:t>- (</a:t>
                      </a:r>
                      <a:endParaRPr lang="en-IN" sz="2000" dirty="0"/>
                    </a:p>
                  </a:txBody>
                  <a:tcPr/>
                </a:tc>
                <a:tc>
                  <a:txBody>
                    <a:bodyPr/>
                    <a:lstStyle/>
                    <a:p>
                      <a:r>
                        <a:rPr lang="en-US" sz="2000" dirty="0" err="1" smtClean="0"/>
                        <a:t>ab</a:t>
                      </a:r>
                      <a:endParaRPr lang="en-IN" sz="2000" dirty="0"/>
                    </a:p>
                  </a:txBody>
                  <a:tcPr/>
                </a:tc>
              </a:tr>
              <a:tr h="367063">
                <a:tc>
                  <a:txBody>
                    <a:bodyPr/>
                    <a:lstStyle/>
                    <a:p>
                      <a:r>
                        <a:rPr lang="en-US" sz="2000" dirty="0" smtClean="0"/>
                        <a:t>/</a:t>
                      </a:r>
                      <a:endParaRPr lang="en-IN" sz="2000" dirty="0"/>
                    </a:p>
                  </a:txBody>
                  <a:tcPr/>
                </a:tc>
                <a:tc>
                  <a:txBody>
                    <a:bodyPr/>
                    <a:lstStyle/>
                    <a:p>
                      <a:r>
                        <a:rPr lang="en-US" sz="2000" dirty="0" smtClean="0"/>
                        <a:t>- ( /</a:t>
                      </a:r>
                      <a:endParaRPr lang="en-IN" sz="2000" dirty="0"/>
                    </a:p>
                  </a:txBody>
                  <a:tcPr/>
                </a:tc>
                <a:tc>
                  <a:txBody>
                    <a:bodyPr/>
                    <a:lstStyle/>
                    <a:p>
                      <a:r>
                        <a:rPr lang="en-US" sz="2000" dirty="0" err="1" smtClean="0"/>
                        <a:t>ab</a:t>
                      </a:r>
                      <a:endParaRPr lang="en-IN" sz="2000" dirty="0"/>
                    </a:p>
                  </a:txBody>
                  <a:tcPr/>
                </a:tc>
              </a:tr>
              <a:tr h="367063">
                <a:tc>
                  <a:txBody>
                    <a:bodyPr/>
                    <a:lstStyle/>
                    <a:p>
                      <a:r>
                        <a:rPr lang="en-US" sz="2000" dirty="0" smtClean="0"/>
                        <a:t>c</a:t>
                      </a:r>
                      <a:endParaRPr lang="en-IN" sz="2000" dirty="0"/>
                    </a:p>
                  </a:txBody>
                  <a:tcPr/>
                </a:tc>
                <a:tc>
                  <a:txBody>
                    <a:bodyPr/>
                    <a:lstStyle/>
                    <a:p>
                      <a:r>
                        <a:rPr lang="en-US" sz="2000" dirty="0" smtClean="0"/>
                        <a:t>- ( /</a:t>
                      </a:r>
                      <a:endParaRPr lang="en-IN" sz="2000" dirty="0"/>
                    </a:p>
                  </a:txBody>
                  <a:tcPr/>
                </a:tc>
                <a:tc>
                  <a:txBody>
                    <a:bodyPr/>
                    <a:lstStyle/>
                    <a:p>
                      <a:r>
                        <a:rPr lang="en-US" sz="2000" dirty="0" err="1" smtClean="0"/>
                        <a:t>abc</a:t>
                      </a:r>
                      <a:endParaRPr lang="en-IN" sz="2000" dirty="0"/>
                    </a:p>
                  </a:txBody>
                  <a:tcPr/>
                </a:tc>
              </a:tr>
              <a:tr h="367063">
                <a:tc>
                  <a:txBody>
                    <a:bodyPr/>
                    <a:lstStyle/>
                    <a:p>
                      <a:r>
                        <a:rPr lang="en-US" sz="2000" dirty="0" smtClean="0"/>
                        <a:t>+</a:t>
                      </a:r>
                      <a:endParaRPr lang="en-IN" sz="2000" dirty="0"/>
                    </a:p>
                  </a:txBody>
                  <a:tcPr/>
                </a:tc>
                <a:tc>
                  <a:txBody>
                    <a:bodyPr/>
                    <a:lstStyle/>
                    <a:p>
                      <a:r>
                        <a:rPr lang="en-US" sz="2000" dirty="0" smtClean="0"/>
                        <a:t>- ( +</a:t>
                      </a:r>
                      <a:endParaRPr lang="en-IN" sz="2000" dirty="0"/>
                    </a:p>
                  </a:txBody>
                  <a:tcPr/>
                </a:tc>
                <a:tc>
                  <a:txBody>
                    <a:bodyPr/>
                    <a:lstStyle/>
                    <a:p>
                      <a:r>
                        <a:rPr lang="en-US" sz="2000" dirty="0" err="1" smtClean="0"/>
                        <a:t>abc</a:t>
                      </a:r>
                      <a:r>
                        <a:rPr lang="en-US" sz="2000" dirty="0" smtClean="0"/>
                        <a:t>/</a:t>
                      </a:r>
                      <a:endParaRPr lang="en-IN" sz="2000" dirty="0"/>
                    </a:p>
                  </a:txBody>
                  <a:tcPr/>
                </a:tc>
              </a:tr>
              <a:tr h="367063">
                <a:tc>
                  <a:txBody>
                    <a:bodyPr/>
                    <a:lstStyle/>
                    <a:p>
                      <a:r>
                        <a:rPr lang="en-US" sz="2000" dirty="0" smtClean="0"/>
                        <a:t>(</a:t>
                      </a:r>
                      <a:endParaRPr lang="en-IN" sz="2000" dirty="0"/>
                    </a:p>
                  </a:txBody>
                  <a:tcPr/>
                </a:tc>
                <a:tc>
                  <a:txBody>
                    <a:bodyPr/>
                    <a:lstStyle/>
                    <a:p>
                      <a:r>
                        <a:rPr lang="en-US" sz="2000" dirty="0" smtClean="0"/>
                        <a:t>- ( +</a:t>
                      </a:r>
                      <a:r>
                        <a:rPr lang="en-US" sz="2000" baseline="0" dirty="0" smtClean="0"/>
                        <a:t> (</a:t>
                      </a:r>
                      <a:endParaRPr lang="en-IN" sz="2000" dirty="0"/>
                    </a:p>
                  </a:txBody>
                  <a:tcPr/>
                </a:tc>
                <a:tc>
                  <a:txBody>
                    <a:bodyPr/>
                    <a:lstStyle/>
                    <a:p>
                      <a:r>
                        <a:rPr lang="en-US" sz="2000" dirty="0" err="1" smtClean="0"/>
                        <a:t>abc</a:t>
                      </a:r>
                      <a:r>
                        <a:rPr lang="en-US" sz="2000" dirty="0" smtClean="0"/>
                        <a:t>/</a:t>
                      </a:r>
                      <a:endParaRPr lang="en-IN" sz="2000" dirty="0"/>
                    </a:p>
                  </a:txBody>
                  <a:tcPr/>
                </a:tc>
              </a:tr>
              <a:tr h="367063">
                <a:tc>
                  <a:txBody>
                    <a:bodyPr/>
                    <a:lstStyle/>
                    <a:p>
                      <a:r>
                        <a:rPr lang="en-US" sz="2000" dirty="0" smtClean="0"/>
                        <a:t>d</a:t>
                      </a:r>
                      <a:endParaRPr lang="en-IN" sz="2000" dirty="0"/>
                    </a:p>
                  </a:txBody>
                  <a:tcPr/>
                </a:tc>
                <a:tc>
                  <a:txBody>
                    <a:bodyPr/>
                    <a:lstStyle/>
                    <a:p>
                      <a:r>
                        <a:rPr lang="en-US" sz="2000" dirty="0" smtClean="0"/>
                        <a:t>- ( +</a:t>
                      </a:r>
                      <a:r>
                        <a:rPr lang="en-US" sz="2000" baseline="0" dirty="0" smtClean="0"/>
                        <a:t> (</a:t>
                      </a:r>
                      <a:endParaRPr lang="en-IN" sz="2000" dirty="0"/>
                    </a:p>
                  </a:txBody>
                  <a:tcPr/>
                </a:tc>
                <a:tc>
                  <a:txBody>
                    <a:bodyPr/>
                    <a:lstStyle/>
                    <a:p>
                      <a:r>
                        <a:rPr lang="en-US" sz="2000" dirty="0" err="1" smtClean="0"/>
                        <a:t>abc</a:t>
                      </a:r>
                      <a:r>
                        <a:rPr lang="en-US" sz="2000" dirty="0" smtClean="0"/>
                        <a:t>/d</a:t>
                      </a:r>
                      <a:endParaRPr lang="en-IN" sz="2000" dirty="0"/>
                    </a:p>
                  </a:txBody>
                  <a:tcPr/>
                </a:tc>
              </a:tr>
              <a:tr h="367063">
                <a:tc>
                  <a:txBody>
                    <a:bodyPr/>
                    <a:lstStyle/>
                    <a:p>
                      <a:r>
                        <a:rPr lang="en-US" sz="2000" dirty="0" smtClean="0"/>
                        <a:t>%</a:t>
                      </a:r>
                      <a:endParaRPr lang="en-IN" sz="2000" dirty="0"/>
                    </a:p>
                  </a:txBody>
                  <a:tcPr/>
                </a:tc>
                <a:tc>
                  <a:txBody>
                    <a:bodyPr/>
                    <a:lstStyle/>
                    <a:p>
                      <a:r>
                        <a:rPr lang="en-US" sz="2000" dirty="0" smtClean="0"/>
                        <a:t>- ( +</a:t>
                      </a:r>
                      <a:r>
                        <a:rPr lang="en-US" sz="2000" baseline="0" dirty="0" smtClean="0"/>
                        <a:t> ( %</a:t>
                      </a:r>
                      <a:endParaRPr lang="en-IN" sz="2000" dirty="0"/>
                    </a:p>
                  </a:txBody>
                  <a:tcPr/>
                </a:tc>
                <a:tc>
                  <a:txBody>
                    <a:bodyPr/>
                    <a:lstStyle/>
                    <a:p>
                      <a:r>
                        <a:rPr lang="en-US" sz="2000" dirty="0" err="1" smtClean="0"/>
                        <a:t>abc</a:t>
                      </a:r>
                      <a:r>
                        <a:rPr lang="en-US" sz="2000" dirty="0" smtClean="0"/>
                        <a:t>/d</a:t>
                      </a:r>
                      <a:endParaRPr lang="en-IN" sz="2000" dirty="0"/>
                    </a:p>
                  </a:txBody>
                  <a:tcPr/>
                </a:tc>
              </a:tr>
              <a:tr h="367063">
                <a:tc>
                  <a:txBody>
                    <a:bodyPr/>
                    <a:lstStyle/>
                    <a:p>
                      <a:r>
                        <a:rPr lang="en-US" sz="2000" dirty="0" smtClean="0"/>
                        <a:t>e</a:t>
                      </a:r>
                      <a:endParaRPr lang="en-IN" sz="2000" dirty="0"/>
                    </a:p>
                  </a:txBody>
                  <a:tcPr/>
                </a:tc>
                <a:tc>
                  <a:txBody>
                    <a:bodyPr/>
                    <a:lstStyle/>
                    <a:p>
                      <a:r>
                        <a:rPr lang="en-US" sz="2000" dirty="0" smtClean="0"/>
                        <a:t>- ( +</a:t>
                      </a:r>
                      <a:r>
                        <a:rPr lang="en-US" sz="2000" baseline="0" dirty="0" smtClean="0"/>
                        <a:t> ( %</a:t>
                      </a:r>
                      <a:endParaRPr lang="en-IN" sz="2000" dirty="0"/>
                    </a:p>
                  </a:txBody>
                  <a:tcPr/>
                </a:tc>
                <a:tc>
                  <a:txBody>
                    <a:bodyPr/>
                    <a:lstStyle/>
                    <a:p>
                      <a:r>
                        <a:rPr lang="en-US" sz="2000" dirty="0" err="1" smtClean="0"/>
                        <a:t>abc</a:t>
                      </a:r>
                      <a:r>
                        <a:rPr lang="en-US" sz="2000" dirty="0" smtClean="0"/>
                        <a:t>/de</a:t>
                      </a:r>
                      <a:endParaRPr lang="en-IN" sz="2000" dirty="0"/>
                    </a:p>
                  </a:txBody>
                  <a:tcPr/>
                </a:tc>
              </a:tr>
              <a:tr h="367063">
                <a:tc>
                  <a:txBody>
                    <a:bodyPr/>
                    <a:lstStyle/>
                    <a:p>
                      <a:r>
                        <a:rPr lang="en-US" sz="2000" dirty="0" smtClean="0"/>
                        <a:t>*</a:t>
                      </a:r>
                      <a:endParaRPr lang="en-IN" sz="2000" dirty="0"/>
                    </a:p>
                  </a:txBody>
                  <a:tcPr/>
                </a:tc>
                <a:tc>
                  <a:txBody>
                    <a:bodyPr/>
                    <a:lstStyle/>
                    <a:p>
                      <a:r>
                        <a:rPr lang="en-US" sz="2000" dirty="0" smtClean="0"/>
                        <a:t>- ( +</a:t>
                      </a:r>
                      <a:r>
                        <a:rPr lang="en-US" sz="2000" baseline="0" dirty="0" smtClean="0"/>
                        <a:t> ( % *</a:t>
                      </a:r>
                      <a:endParaRPr lang="en-IN" sz="2000" dirty="0"/>
                    </a:p>
                  </a:txBody>
                  <a:tcPr/>
                </a:tc>
                <a:tc>
                  <a:txBody>
                    <a:bodyPr/>
                    <a:lstStyle/>
                    <a:p>
                      <a:r>
                        <a:rPr lang="en-US" sz="2000" dirty="0" err="1" smtClean="0"/>
                        <a:t>abc</a:t>
                      </a:r>
                      <a:r>
                        <a:rPr lang="en-US" sz="2000" dirty="0" smtClean="0"/>
                        <a:t>/de</a:t>
                      </a:r>
                      <a:endParaRPr lang="en-IN" sz="2000" dirty="0"/>
                    </a:p>
                  </a:txBody>
                  <a:tcPr/>
                </a:tc>
              </a:tr>
            </a:tbl>
          </a:graphicData>
        </a:graphic>
      </p:graphicFrame>
      <p:sp>
        <p:nvSpPr>
          <p:cNvPr id="6" name="Footer Placeholder 3">
            <a:extLst>
              <a:ext uri="{FF2B5EF4-FFF2-40B4-BE49-F238E27FC236}"/>
            </a:extLst>
          </p:cNvPr>
          <p:cNvSpPr>
            <a:spLocks noGrp="1"/>
          </p:cNvSpPr>
          <p:nvPr>
            <p:ph type="ftr" sz="quarter" idx="11"/>
          </p:nvPr>
        </p:nvSpPr>
        <p:spPr>
          <a:xfrm>
            <a:off x="571500" y="6697663"/>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214313" y="571500"/>
            <a:ext cx="7786687" cy="857250"/>
          </a:xfrm>
        </p:spPr>
        <p:txBody>
          <a:bodyPr/>
          <a:lstStyle/>
          <a:p>
            <a:pPr eaLnBrk="1" hangingPunct="1"/>
            <a:r>
              <a:rPr lang="en-US" sz="3600" smtClean="0"/>
              <a:t>Convert: a - ( b/c + (d % e* f ) / g) * h</a:t>
            </a:r>
            <a:endParaRPr lang="en-IN" sz="3600" smtClean="0"/>
          </a:p>
        </p:txBody>
      </p:sp>
      <p:sp>
        <p:nvSpPr>
          <p:cNvPr id="3" name="Subtitle 2"/>
          <p:cNvSpPr>
            <a:spLocks noGrp="1"/>
          </p:cNvSpPr>
          <p:nvPr>
            <p:ph type="subTitle" idx="1"/>
          </p:nvPr>
        </p:nvSpPr>
        <p:spPr>
          <a:xfrm>
            <a:off x="1371600" y="1714500"/>
            <a:ext cx="6400800" cy="3924300"/>
          </a:xfrm>
        </p:spPr>
        <p:txBody>
          <a:bodyPr rtlCol="0">
            <a:normAutofit/>
          </a:bodyPr>
          <a:lstStyle/>
          <a:p>
            <a:pPr eaLnBrk="1" fontAlgn="auto" hangingPunct="1">
              <a:spcAft>
                <a:spcPts val="0"/>
              </a:spcAft>
              <a:defRPr/>
            </a:pPr>
            <a:endParaRPr lang="en-IN" dirty="0" smtClean="0"/>
          </a:p>
        </p:txBody>
      </p:sp>
      <p:graphicFrame>
        <p:nvGraphicFramePr>
          <p:cNvPr id="5" name="Table 4"/>
          <p:cNvGraphicFramePr>
            <a:graphicFrameLocks noGrp="1"/>
          </p:cNvGraphicFramePr>
          <p:nvPr/>
        </p:nvGraphicFramePr>
        <p:xfrm>
          <a:off x="428625" y="1655763"/>
          <a:ext cx="8072493" cy="5015640"/>
        </p:xfrm>
        <a:graphic>
          <a:graphicData uri="http://schemas.openxmlformats.org/drawingml/2006/table">
            <a:tbl>
              <a:tblPr firstRow="1" bandRow="1">
                <a:tableStyleId>{21E4AEA4-8DFA-4A89-87EB-49C32662AFE0}</a:tableStyleId>
              </a:tblPr>
              <a:tblGrid>
                <a:gridCol w="2690831"/>
                <a:gridCol w="2690831"/>
                <a:gridCol w="2690831"/>
              </a:tblGrid>
              <a:tr h="581427">
                <a:tc>
                  <a:txBody>
                    <a:bodyPr/>
                    <a:lstStyle/>
                    <a:p>
                      <a:r>
                        <a:rPr lang="en-US" dirty="0" smtClean="0"/>
                        <a:t>Infix Character scanned</a:t>
                      </a:r>
                      <a:endParaRPr lang="en-IN" dirty="0"/>
                    </a:p>
                  </a:txBody>
                  <a:tcPr/>
                </a:tc>
                <a:tc>
                  <a:txBody>
                    <a:bodyPr/>
                    <a:lstStyle/>
                    <a:p>
                      <a:r>
                        <a:rPr lang="en-US" dirty="0" smtClean="0"/>
                        <a:t>Stack</a:t>
                      </a:r>
                      <a:endParaRPr lang="en-IN" dirty="0"/>
                    </a:p>
                  </a:txBody>
                  <a:tcPr/>
                </a:tc>
                <a:tc>
                  <a:txBody>
                    <a:bodyPr/>
                    <a:lstStyle/>
                    <a:p>
                      <a:r>
                        <a:rPr lang="en-US" dirty="0" smtClean="0"/>
                        <a:t>Postfix expression</a:t>
                      </a:r>
                      <a:endParaRPr lang="en-IN" dirty="0"/>
                    </a:p>
                  </a:txBody>
                  <a:tcPr/>
                </a:tc>
              </a:tr>
              <a:tr h="546945">
                <a:tc>
                  <a:txBody>
                    <a:bodyPr/>
                    <a:lstStyle/>
                    <a:p>
                      <a:r>
                        <a:rPr lang="en-US" sz="2400" dirty="0" smtClean="0"/>
                        <a:t>f</a:t>
                      </a:r>
                      <a:endParaRPr lang="en-IN" sz="2400" dirty="0"/>
                    </a:p>
                  </a:txBody>
                  <a:tcPr/>
                </a:tc>
                <a:tc>
                  <a:txBody>
                    <a:bodyPr/>
                    <a:lstStyle/>
                    <a:p>
                      <a:r>
                        <a:rPr lang="en-US" sz="2400" dirty="0" smtClean="0"/>
                        <a:t>- ( +</a:t>
                      </a:r>
                      <a:r>
                        <a:rPr lang="en-US" sz="2400" baseline="0" dirty="0" smtClean="0"/>
                        <a:t> ( % *</a:t>
                      </a:r>
                      <a:endParaRPr lang="en-IN" sz="2400" dirty="0"/>
                    </a:p>
                  </a:txBody>
                  <a:tcPr/>
                </a:tc>
                <a:tc>
                  <a:txBody>
                    <a:bodyPr/>
                    <a:lstStyle/>
                    <a:p>
                      <a:r>
                        <a:rPr lang="en-US" sz="2400" dirty="0" err="1" smtClean="0"/>
                        <a:t>abc</a:t>
                      </a:r>
                      <a:r>
                        <a:rPr lang="en-US" sz="2400" dirty="0" smtClean="0"/>
                        <a:t>/def</a:t>
                      </a:r>
                      <a:endParaRPr lang="en-IN" sz="2400" dirty="0"/>
                    </a:p>
                  </a:txBody>
                  <a:tcPr/>
                </a:tc>
              </a:tr>
              <a:tr h="546945">
                <a:tc>
                  <a:txBody>
                    <a:bodyPr/>
                    <a:lstStyle/>
                    <a:p>
                      <a:r>
                        <a:rPr lang="en-US" sz="2400" dirty="0" smtClean="0"/>
                        <a:t>)</a:t>
                      </a:r>
                      <a:endParaRPr lang="en-IN" sz="2400" dirty="0"/>
                    </a:p>
                  </a:txBody>
                  <a:tcPr/>
                </a:tc>
                <a:tc>
                  <a:txBody>
                    <a:bodyPr/>
                    <a:lstStyle/>
                    <a:p>
                      <a:r>
                        <a:rPr lang="en-US" sz="2400" dirty="0" smtClean="0"/>
                        <a:t>- ( +</a:t>
                      </a:r>
                      <a:endParaRPr lang="en-IN" sz="2400" dirty="0"/>
                    </a:p>
                  </a:txBody>
                  <a:tcPr/>
                </a:tc>
                <a:tc>
                  <a:txBody>
                    <a:bodyPr/>
                    <a:lstStyle/>
                    <a:p>
                      <a:r>
                        <a:rPr lang="en-US" sz="2400" dirty="0" err="1" smtClean="0"/>
                        <a:t>abc</a:t>
                      </a:r>
                      <a:r>
                        <a:rPr lang="en-US" sz="2400" dirty="0" smtClean="0"/>
                        <a:t>/def*%</a:t>
                      </a:r>
                      <a:endParaRPr lang="en-IN" sz="2400" dirty="0"/>
                    </a:p>
                  </a:txBody>
                  <a:tcPr/>
                </a:tc>
              </a:tr>
              <a:tr h="546945">
                <a:tc>
                  <a:txBody>
                    <a:bodyPr/>
                    <a:lstStyle/>
                    <a:p>
                      <a:r>
                        <a:rPr lang="en-US" sz="2400" dirty="0" smtClean="0"/>
                        <a:t>/</a:t>
                      </a:r>
                      <a:endParaRPr lang="en-IN" sz="2400" dirty="0"/>
                    </a:p>
                  </a:txBody>
                  <a:tcPr/>
                </a:tc>
                <a:tc>
                  <a:txBody>
                    <a:bodyPr/>
                    <a:lstStyle/>
                    <a:p>
                      <a:r>
                        <a:rPr lang="en-US" sz="2400" dirty="0" smtClean="0"/>
                        <a:t>- ( + /</a:t>
                      </a:r>
                      <a:endParaRPr lang="en-IN" sz="2400" dirty="0"/>
                    </a:p>
                  </a:txBody>
                  <a:tcPr/>
                </a:tc>
                <a:tc>
                  <a:txBody>
                    <a:bodyPr/>
                    <a:lstStyle/>
                    <a:p>
                      <a:r>
                        <a:rPr lang="en-US" sz="2400" dirty="0" err="1" smtClean="0"/>
                        <a:t>abc</a:t>
                      </a:r>
                      <a:r>
                        <a:rPr lang="en-US" sz="2400" dirty="0" smtClean="0"/>
                        <a:t>/def*%</a:t>
                      </a:r>
                      <a:endParaRPr lang="en-IN" sz="2400" dirty="0"/>
                    </a:p>
                  </a:txBody>
                  <a:tcPr/>
                </a:tc>
              </a:tr>
              <a:tr h="546945">
                <a:tc>
                  <a:txBody>
                    <a:bodyPr/>
                    <a:lstStyle/>
                    <a:p>
                      <a:r>
                        <a:rPr lang="en-US" sz="2400" dirty="0" smtClean="0"/>
                        <a:t>g</a:t>
                      </a:r>
                      <a:endParaRPr lang="en-IN" sz="2400" dirty="0"/>
                    </a:p>
                  </a:txBody>
                  <a:tcPr/>
                </a:tc>
                <a:tc>
                  <a:txBody>
                    <a:bodyPr/>
                    <a:lstStyle/>
                    <a:p>
                      <a:r>
                        <a:rPr lang="en-US" sz="2400" dirty="0" smtClean="0"/>
                        <a:t>- ( + /</a:t>
                      </a:r>
                      <a:endParaRPr lang="en-IN" sz="2400" dirty="0"/>
                    </a:p>
                  </a:txBody>
                  <a:tcPr/>
                </a:tc>
                <a:tc>
                  <a:txBody>
                    <a:bodyPr/>
                    <a:lstStyle/>
                    <a:p>
                      <a:r>
                        <a:rPr lang="en-US" sz="2400" dirty="0" err="1" smtClean="0"/>
                        <a:t>abc</a:t>
                      </a:r>
                      <a:r>
                        <a:rPr lang="en-US" sz="2400" dirty="0" smtClean="0"/>
                        <a:t>/def*%g</a:t>
                      </a:r>
                      <a:endParaRPr lang="en-IN" sz="2400" dirty="0"/>
                    </a:p>
                  </a:txBody>
                  <a:tcPr/>
                </a:tc>
              </a:tr>
              <a:tr h="546945">
                <a:tc>
                  <a:txBody>
                    <a:bodyPr/>
                    <a:lstStyle/>
                    <a:p>
                      <a:r>
                        <a:rPr lang="en-US" sz="2400" dirty="0" smtClean="0"/>
                        <a:t>)</a:t>
                      </a:r>
                      <a:endParaRPr lang="en-IN" sz="2400" dirty="0"/>
                    </a:p>
                  </a:txBody>
                  <a:tcPr/>
                </a:tc>
                <a:tc>
                  <a:txBody>
                    <a:bodyPr/>
                    <a:lstStyle/>
                    <a:p>
                      <a:r>
                        <a:rPr lang="en-US" sz="2400" dirty="0" smtClean="0"/>
                        <a:t>- </a:t>
                      </a:r>
                      <a:endParaRPr lang="en-IN" sz="2400" dirty="0"/>
                    </a:p>
                  </a:txBody>
                  <a:tcPr/>
                </a:tc>
                <a:tc>
                  <a:txBody>
                    <a:bodyPr/>
                    <a:lstStyle/>
                    <a:p>
                      <a:r>
                        <a:rPr lang="en-US" sz="2400" dirty="0" err="1" smtClean="0"/>
                        <a:t>abc</a:t>
                      </a:r>
                      <a:r>
                        <a:rPr lang="en-US" sz="2400" dirty="0" smtClean="0"/>
                        <a:t>/def*%g/+</a:t>
                      </a:r>
                      <a:endParaRPr lang="en-IN" sz="2400" dirty="0"/>
                    </a:p>
                  </a:txBody>
                  <a:tcPr/>
                </a:tc>
              </a:tr>
              <a:tr h="546945">
                <a:tc>
                  <a:txBody>
                    <a:bodyPr/>
                    <a:lstStyle/>
                    <a:p>
                      <a:r>
                        <a:rPr lang="en-US" sz="2400" dirty="0" smtClean="0"/>
                        <a:t>*</a:t>
                      </a:r>
                      <a:endParaRPr lang="en-IN" sz="2400" dirty="0"/>
                    </a:p>
                  </a:txBody>
                  <a:tcPr/>
                </a:tc>
                <a:tc>
                  <a:txBody>
                    <a:bodyPr/>
                    <a:lstStyle/>
                    <a:p>
                      <a:r>
                        <a:rPr lang="en-US" sz="2400" dirty="0" smtClean="0"/>
                        <a:t>- *</a:t>
                      </a:r>
                      <a:endParaRPr lang="en-IN" sz="2400" dirty="0"/>
                    </a:p>
                  </a:txBody>
                  <a:tcPr/>
                </a:tc>
                <a:tc>
                  <a:txBody>
                    <a:bodyPr/>
                    <a:lstStyle/>
                    <a:p>
                      <a:r>
                        <a:rPr lang="en-US" sz="2400" dirty="0" err="1" smtClean="0"/>
                        <a:t>abc</a:t>
                      </a:r>
                      <a:r>
                        <a:rPr lang="en-US" sz="2400" dirty="0" smtClean="0"/>
                        <a:t>/def*%g/+</a:t>
                      </a:r>
                      <a:endParaRPr lang="en-IN" sz="2400" dirty="0"/>
                    </a:p>
                  </a:txBody>
                  <a:tcPr/>
                </a:tc>
              </a:tr>
              <a:tr h="546945">
                <a:tc>
                  <a:txBody>
                    <a:bodyPr/>
                    <a:lstStyle/>
                    <a:p>
                      <a:r>
                        <a:rPr lang="en-US" sz="2400" dirty="0" smtClean="0"/>
                        <a:t>h</a:t>
                      </a:r>
                      <a:endParaRPr lang="en-IN" sz="2400" dirty="0"/>
                    </a:p>
                  </a:txBody>
                  <a:tcPr/>
                </a:tc>
                <a:tc>
                  <a:txBody>
                    <a:bodyPr/>
                    <a:lstStyle/>
                    <a:p>
                      <a:r>
                        <a:rPr lang="en-US" sz="2400" dirty="0" smtClean="0"/>
                        <a:t>-</a:t>
                      </a:r>
                      <a:r>
                        <a:rPr lang="en-US" sz="2400" baseline="0" dirty="0" smtClean="0"/>
                        <a:t> *</a:t>
                      </a:r>
                      <a:endParaRPr lang="en-IN" sz="2400" dirty="0"/>
                    </a:p>
                  </a:txBody>
                  <a:tcPr/>
                </a:tc>
                <a:tc>
                  <a:txBody>
                    <a:bodyPr/>
                    <a:lstStyle/>
                    <a:p>
                      <a:r>
                        <a:rPr lang="en-US" sz="2400" dirty="0" err="1" smtClean="0"/>
                        <a:t>abc</a:t>
                      </a:r>
                      <a:r>
                        <a:rPr lang="en-US" sz="2400" dirty="0" smtClean="0"/>
                        <a:t>/def*%g/+h</a:t>
                      </a:r>
                      <a:endParaRPr lang="en-IN" sz="2400" dirty="0"/>
                    </a:p>
                  </a:txBody>
                  <a:tcPr/>
                </a:tc>
              </a:tr>
              <a:tr h="546945">
                <a:tc>
                  <a:txBody>
                    <a:bodyPr/>
                    <a:lstStyle/>
                    <a:p>
                      <a:endParaRPr lang="en-IN" sz="2400" dirty="0"/>
                    </a:p>
                  </a:txBody>
                  <a:tcPr/>
                </a:tc>
                <a:tc>
                  <a:txBody>
                    <a:bodyPr/>
                    <a:lstStyle/>
                    <a:p>
                      <a:endParaRPr lang="en-IN" sz="2400" dirty="0"/>
                    </a:p>
                  </a:txBody>
                  <a:tcPr/>
                </a:tc>
                <a:tc>
                  <a:txBody>
                    <a:bodyPr/>
                    <a:lstStyle/>
                    <a:p>
                      <a:r>
                        <a:rPr lang="en-US" sz="2400" dirty="0" err="1" smtClean="0"/>
                        <a:t>abc</a:t>
                      </a:r>
                      <a:r>
                        <a:rPr lang="en-US" sz="2400" dirty="0" smtClean="0"/>
                        <a:t>/def*%g/+h*-</a:t>
                      </a:r>
                      <a:endParaRPr lang="en-IN" sz="2400" dirty="0"/>
                    </a:p>
                  </a:txBody>
                  <a:tcPr/>
                </a:tc>
              </a:tr>
            </a:tbl>
          </a:graphicData>
        </a:graphic>
      </p:graphicFrame>
      <p:sp>
        <p:nvSpPr>
          <p:cNvPr id="6" name="Footer Placeholder 3">
            <a:extLst>
              <a:ext uri="{FF2B5EF4-FFF2-40B4-BE49-F238E27FC236}"/>
            </a:extLst>
          </p:cNvPr>
          <p:cNvSpPr>
            <a:spLocks noGrp="1"/>
          </p:cNvSpPr>
          <p:nvPr>
            <p:ph type="ftr" sz="quarter" idx="11"/>
          </p:nvPr>
        </p:nvSpPr>
        <p:spPr>
          <a:xfrm>
            <a:off x="357188" y="6697663"/>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642938"/>
            <a:ext cx="8229600" cy="654050"/>
          </a:xfrm>
        </p:spPr>
        <p:txBody>
          <a:bodyPr/>
          <a:lstStyle/>
          <a:p>
            <a:pPr eaLnBrk="1" hangingPunct="1"/>
            <a:r>
              <a:rPr lang="en-US" smtClean="0"/>
              <a:t>Algorithm for Infix to Postfix</a:t>
            </a:r>
            <a:endParaRPr lang="en-IN" smtClean="0"/>
          </a:p>
        </p:txBody>
      </p:sp>
      <p:sp>
        <p:nvSpPr>
          <p:cNvPr id="3" name="Content Placeholder 2"/>
          <p:cNvSpPr>
            <a:spLocks noGrp="1"/>
          </p:cNvSpPr>
          <p:nvPr>
            <p:ph idx="1"/>
          </p:nvPr>
        </p:nvSpPr>
        <p:spPr>
          <a:xfrm>
            <a:off x="428625" y="1285875"/>
            <a:ext cx="8401050" cy="5072063"/>
          </a:xfrm>
        </p:spPr>
        <p:txBody>
          <a:bodyPr/>
          <a:lstStyle/>
          <a:p>
            <a:pPr marL="457200" indent="-457200" eaLnBrk="1" hangingPunct="1">
              <a:buFont typeface="+mj-lt"/>
              <a:buAutoNum type="arabicPeriod"/>
              <a:defRPr/>
            </a:pPr>
            <a:r>
              <a:rPr lang="en-IN" sz="2400" dirty="0" smtClean="0">
                <a:solidFill>
                  <a:schemeClr val="tx1"/>
                </a:solidFill>
                <a:latin typeface="Times New Roman" pitchFamily="18" charset="0"/>
                <a:cs typeface="Times New Roman" pitchFamily="18" charset="0"/>
              </a:rPr>
              <a:t>Create a stack</a:t>
            </a:r>
          </a:p>
          <a:p>
            <a:pPr marL="457200" indent="-457200" eaLnBrk="1" hangingPunct="1">
              <a:buFont typeface="+mj-lt"/>
              <a:buAutoNum type="arabicPeriod"/>
              <a:defRPr/>
            </a:pPr>
            <a:r>
              <a:rPr lang="en-IN" sz="2400" dirty="0" smtClean="0">
                <a:solidFill>
                  <a:schemeClr val="tx1"/>
                </a:solidFill>
                <a:latin typeface="Times New Roman" pitchFamily="18" charset="0"/>
                <a:cs typeface="Times New Roman" pitchFamily="18" charset="0"/>
              </a:rPr>
              <a:t>for each character  ‘t’ in the infix expression { </a:t>
            </a:r>
          </a:p>
          <a:p>
            <a:pPr marL="914400" lvl="1" indent="-457200" eaLnBrk="1" hangingPunct="1">
              <a:buFont typeface="+mj-lt"/>
              <a:buAutoNum type="arabicPeriod"/>
              <a:defRPr/>
            </a:pPr>
            <a:r>
              <a:rPr lang="en-IN" sz="2400" dirty="0" smtClean="0">
                <a:solidFill>
                  <a:schemeClr val="tx1"/>
                </a:solidFill>
                <a:latin typeface="Times New Roman" pitchFamily="18" charset="0"/>
                <a:cs typeface="Times New Roman" pitchFamily="18" charset="0"/>
              </a:rPr>
              <a:t>if (t is an operand)                         </a:t>
            </a:r>
          </a:p>
          <a:p>
            <a:pPr marL="914400" lvl="1" indent="-457200" eaLnBrk="1" hangingPunct="1">
              <a:buFont typeface="Arial" charset="0"/>
              <a:buNone/>
              <a:defRPr/>
            </a:pPr>
            <a:r>
              <a:rPr lang="en-IN" sz="2400" dirty="0" smtClean="0">
                <a:solidFill>
                  <a:schemeClr val="tx1"/>
                </a:solidFill>
                <a:latin typeface="Times New Roman" pitchFamily="18" charset="0"/>
                <a:cs typeface="Times New Roman" pitchFamily="18" charset="0"/>
              </a:rPr>
              <a:t>			output t to postfix expression.</a:t>
            </a:r>
          </a:p>
          <a:p>
            <a:pPr marL="914400" lvl="1" indent="-457200" eaLnBrk="1" hangingPunct="1">
              <a:buFont typeface="+mj-lt"/>
              <a:buAutoNum type="arabicPeriod"/>
              <a:defRPr/>
            </a:pPr>
            <a:r>
              <a:rPr lang="en-IN" sz="2400" dirty="0" smtClean="0">
                <a:solidFill>
                  <a:schemeClr val="tx1"/>
                </a:solidFill>
                <a:latin typeface="Times New Roman" pitchFamily="18" charset="0"/>
                <a:cs typeface="Times New Roman" pitchFamily="18" charset="0"/>
              </a:rPr>
              <a:t>else if (t is a left parentheses) </a:t>
            </a:r>
          </a:p>
          <a:p>
            <a:pPr marL="1314450" lvl="2" indent="-457200" eaLnBrk="1" hangingPunct="1">
              <a:buFont typeface="Arial" charset="0"/>
              <a:buNone/>
              <a:defRPr/>
            </a:pPr>
            <a:r>
              <a:rPr lang="en-US" dirty="0" smtClean="0">
                <a:solidFill>
                  <a:schemeClr val="tx1"/>
                </a:solidFill>
                <a:latin typeface="Times New Roman" pitchFamily="18" charset="0"/>
                <a:cs typeface="Times New Roman" pitchFamily="18" charset="0"/>
              </a:rPr>
              <a:t>			push ‘t’ in to the stack.</a:t>
            </a:r>
            <a:endParaRPr lang="en-IN" dirty="0" smtClean="0">
              <a:solidFill>
                <a:schemeClr val="tx1"/>
              </a:solidFill>
              <a:latin typeface="Times New Roman" pitchFamily="18" charset="0"/>
              <a:cs typeface="Times New Roman" pitchFamily="18" charset="0"/>
            </a:endParaRPr>
          </a:p>
          <a:p>
            <a:pPr marL="914400" lvl="1" indent="-457200" eaLnBrk="1" hangingPunct="1">
              <a:buFont typeface="+mj-lt"/>
              <a:buAutoNum type="arabicPeriod"/>
              <a:defRPr/>
            </a:pPr>
            <a:r>
              <a:rPr lang="en-IN" sz="2400" dirty="0" smtClean="0">
                <a:solidFill>
                  <a:schemeClr val="tx1"/>
                </a:solidFill>
                <a:latin typeface="Times New Roman" pitchFamily="18" charset="0"/>
                <a:cs typeface="Times New Roman" pitchFamily="18" charset="0"/>
              </a:rPr>
              <a:t>else if  (t is a right parentheses)    {POP and output operators until to left parentheses but do not output ‘ ) ‘  }</a:t>
            </a:r>
          </a:p>
          <a:p>
            <a:pPr marL="914400" lvl="1" indent="-457200" eaLnBrk="1" hangingPunct="1">
              <a:buFont typeface="+mj-lt"/>
              <a:buAutoNum type="arabicPeriod"/>
              <a:defRPr/>
            </a:pPr>
            <a:r>
              <a:rPr lang="en-IN" sz="2400" dirty="0" smtClean="0">
                <a:solidFill>
                  <a:schemeClr val="tx1"/>
                </a:solidFill>
                <a:latin typeface="Times New Roman" pitchFamily="18" charset="0"/>
                <a:cs typeface="Times New Roman" pitchFamily="18" charset="0"/>
              </a:rPr>
              <a:t>else {  POP and output tokens until one of lower priority than t is encountered or the stack is empty</a:t>
            </a:r>
            <a:br>
              <a:rPr lang="en-IN" sz="2400" dirty="0" smtClean="0">
                <a:solidFill>
                  <a:schemeClr val="tx1"/>
                </a:solidFill>
                <a:latin typeface="Times New Roman" pitchFamily="18" charset="0"/>
                <a:cs typeface="Times New Roman" pitchFamily="18" charset="0"/>
              </a:rPr>
            </a:br>
            <a:r>
              <a:rPr lang="en-IN" sz="2400" dirty="0" smtClean="0">
                <a:solidFill>
                  <a:schemeClr val="tx1"/>
                </a:solidFill>
                <a:latin typeface="Times New Roman" pitchFamily="18" charset="0"/>
                <a:cs typeface="Times New Roman" pitchFamily="18" charset="0"/>
              </a:rPr>
              <a:t>PUSH ‘t’  in stack.</a:t>
            </a:r>
            <a:br>
              <a:rPr lang="en-IN" sz="2400" dirty="0" smtClean="0">
                <a:solidFill>
                  <a:schemeClr val="tx1"/>
                </a:solidFill>
                <a:latin typeface="Times New Roman" pitchFamily="18" charset="0"/>
                <a:cs typeface="Times New Roman" pitchFamily="18" charset="0"/>
              </a:rPr>
            </a:br>
            <a:r>
              <a:rPr lang="en-IN" sz="2400" dirty="0" smtClean="0">
                <a:solidFill>
                  <a:schemeClr val="tx1"/>
                </a:solidFill>
                <a:latin typeface="Times New Roman" pitchFamily="18" charset="0"/>
                <a:cs typeface="Times New Roman" pitchFamily="18" charset="0"/>
              </a:rPr>
              <a:t>}</a:t>
            </a:r>
          </a:p>
          <a:p>
            <a:pPr marL="457200" indent="-457200" eaLnBrk="1" hangingPunct="1">
              <a:buFont typeface="+mj-lt"/>
              <a:buAutoNum type="arabicPeriod"/>
              <a:defRPr/>
            </a:pPr>
            <a:r>
              <a:rPr lang="en-IN" sz="2400" dirty="0" smtClean="0">
                <a:solidFill>
                  <a:schemeClr val="tx1"/>
                </a:solidFill>
                <a:latin typeface="Times New Roman" pitchFamily="18" charset="0"/>
                <a:cs typeface="Times New Roman" pitchFamily="18" charset="0"/>
              </a:rPr>
              <a:t>POP and output tokens until the stack is empty.</a:t>
            </a:r>
          </a:p>
          <a:p>
            <a:pPr eaLnBrk="1" hangingPunct="1">
              <a:buFont typeface="Arial" charset="0"/>
              <a:buChar char="•"/>
              <a:defRPr/>
            </a:pPr>
            <a:endParaRPr lang="en-IN" dirty="0">
              <a:solidFill>
                <a:schemeClr val="tx1"/>
              </a:solidFill>
            </a:endParaRPr>
          </a:p>
        </p:txBody>
      </p:sp>
      <p:sp>
        <p:nvSpPr>
          <p:cNvPr id="4" name="Footer Placeholder 3">
            <a:extLst>
              <a:ext uri="{FF2B5EF4-FFF2-40B4-BE49-F238E27FC236}"/>
            </a:extLst>
          </p:cNvPr>
          <p:cNvSpPr>
            <a:spLocks noGrp="1"/>
          </p:cNvSpPr>
          <p:nvPr>
            <p:ph type="ftr" sz="quarter" idx="11"/>
          </p:nvPr>
        </p:nvSpPr>
        <p:spPr>
          <a:xfrm>
            <a:off x="571500" y="6697663"/>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28625" y="928688"/>
            <a:ext cx="7391400" cy="655637"/>
          </a:xfrm>
        </p:spPr>
        <p:txBody>
          <a:bodyPr/>
          <a:lstStyle/>
          <a:p>
            <a:pPr eaLnBrk="1" hangingPunct="1"/>
            <a:r>
              <a:rPr lang="en-US" sz="3600" smtClean="0"/>
              <a:t>Infix to Postfix Conversion</a:t>
            </a:r>
            <a:br>
              <a:rPr lang="en-US" sz="3600" smtClean="0"/>
            </a:br>
            <a:r>
              <a:rPr lang="en-US" sz="3600" smtClean="0"/>
              <a:t>Program</a:t>
            </a:r>
            <a:br>
              <a:rPr lang="en-US" sz="3600" smtClean="0"/>
            </a:br>
            <a:endParaRPr lang="en-IN" sz="3600" smtClean="0"/>
          </a:p>
        </p:txBody>
      </p:sp>
      <p:sp>
        <p:nvSpPr>
          <p:cNvPr id="8195" name="Rectangle 2"/>
          <p:cNvSpPr>
            <a:spLocks noChangeArrowheads="1"/>
          </p:cNvSpPr>
          <p:nvPr/>
        </p:nvSpPr>
        <p:spPr bwMode="auto">
          <a:xfrm>
            <a:off x="785813" y="1000125"/>
            <a:ext cx="7929562" cy="6648450"/>
          </a:xfrm>
          <a:prstGeom prst="rect">
            <a:avLst/>
          </a:prstGeom>
          <a:noFill/>
          <a:ln w="9525">
            <a:noFill/>
            <a:miter lim="800000"/>
            <a:headEnd/>
            <a:tailEnd/>
          </a:ln>
        </p:spPr>
        <p:txBody>
          <a:bodyPr>
            <a:spAutoFit/>
          </a:bodyPr>
          <a:lstStyle/>
          <a:p>
            <a:endParaRPr lang="en-US" sz="2800">
              <a:latin typeface="Calibri" pitchFamily="34" charset="0"/>
            </a:endParaRPr>
          </a:p>
          <a:p>
            <a:r>
              <a:rPr lang="en-IN" b="1"/>
              <a:t>package</a:t>
            </a:r>
            <a:r>
              <a:rPr lang="en-IN"/>
              <a:t> InfixPostfix;</a:t>
            </a:r>
            <a:endParaRPr lang="en-IN" sz="1600"/>
          </a:p>
          <a:p>
            <a:r>
              <a:rPr lang="en-IN" b="1"/>
              <a:t>import</a:t>
            </a:r>
            <a:r>
              <a:rPr lang="en-IN"/>
              <a:t> java.util.*;</a:t>
            </a:r>
            <a:endParaRPr lang="en-IN" sz="1600"/>
          </a:p>
          <a:p>
            <a:r>
              <a:rPr lang="en-IN"/>
              <a:t> </a:t>
            </a:r>
            <a:endParaRPr lang="en-IN" sz="1600"/>
          </a:p>
          <a:p>
            <a:r>
              <a:rPr lang="en-IN" b="1"/>
              <a:t>public</a:t>
            </a:r>
            <a:r>
              <a:rPr lang="en-IN"/>
              <a:t> </a:t>
            </a:r>
            <a:r>
              <a:rPr lang="en-IN" b="1"/>
              <a:t>class</a:t>
            </a:r>
            <a:r>
              <a:rPr lang="en-IN"/>
              <a:t> InfixToPostfixConversion </a:t>
            </a:r>
            <a:endParaRPr lang="en-IN" sz="1600"/>
          </a:p>
          <a:p>
            <a:r>
              <a:rPr lang="en-IN"/>
              <a:t>{</a:t>
            </a:r>
            <a:endParaRPr lang="en-IN" sz="1600"/>
          </a:p>
          <a:p>
            <a:r>
              <a:rPr lang="en-IN"/>
              <a:t>	</a:t>
            </a:r>
            <a:r>
              <a:rPr lang="en-IN" b="1"/>
              <a:t>public</a:t>
            </a:r>
            <a:r>
              <a:rPr lang="en-IN"/>
              <a:t> </a:t>
            </a:r>
            <a:r>
              <a:rPr lang="en-IN" b="1"/>
              <a:t>static</a:t>
            </a:r>
            <a:r>
              <a:rPr lang="en-IN"/>
              <a:t> Scanner </a:t>
            </a:r>
            <a:r>
              <a:rPr lang="en-IN" i="1"/>
              <a:t>s</a:t>
            </a:r>
            <a:r>
              <a:rPr lang="en-IN"/>
              <a:t>=</a:t>
            </a:r>
            <a:r>
              <a:rPr lang="en-IN" b="1"/>
              <a:t>new</a:t>
            </a:r>
            <a:r>
              <a:rPr lang="en-IN"/>
              <a:t> Scanner(System.</a:t>
            </a:r>
            <a:r>
              <a:rPr lang="en-IN" b="1" i="1"/>
              <a:t>in</a:t>
            </a:r>
            <a:r>
              <a:rPr lang="en-IN"/>
              <a:t>);</a:t>
            </a:r>
            <a:endParaRPr lang="en-IN" sz="1600"/>
          </a:p>
          <a:p>
            <a:r>
              <a:rPr lang="en-IN"/>
              <a:t>	</a:t>
            </a:r>
            <a:endParaRPr lang="en-IN" sz="1600"/>
          </a:p>
          <a:p>
            <a:r>
              <a:rPr lang="en-IN"/>
              <a:t>	</a:t>
            </a:r>
            <a:r>
              <a:rPr lang="en-IN" b="1"/>
              <a:t>static</a:t>
            </a:r>
            <a:r>
              <a:rPr lang="en-IN"/>
              <a:t> </a:t>
            </a:r>
            <a:r>
              <a:rPr lang="en-IN" b="1"/>
              <a:t>char</a:t>
            </a:r>
            <a:r>
              <a:rPr lang="en-IN"/>
              <a:t> </a:t>
            </a:r>
            <a:r>
              <a:rPr lang="en-IN" i="1"/>
              <a:t>stk</a:t>
            </a:r>
            <a:r>
              <a:rPr lang="en-IN"/>
              <a:t>[]=</a:t>
            </a:r>
            <a:r>
              <a:rPr lang="en-IN" b="1"/>
              <a:t>new</a:t>
            </a:r>
            <a:r>
              <a:rPr lang="en-IN"/>
              <a:t> </a:t>
            </a:r>
            <a:r>
              <a:rPr lang="en-IN" b="1"/>
              <a:t>char</a:t>
            </a:r>
            <a:r>
              <a:rPr lang="en-IN"/>
              <a:t>[20];</a:t>
            </a:r>
            <a:endParaRPr lang="en-IN" sz="1600"/>
          </a:p>
          <a:p>
            <a:r>
              <a:rPr lang="en-IN"/>
              <a:t>	</a:t>
            </a:r>
            <a:r>
              <a:rPr lang="en-IN" b="1"/>
              <a:t>static</a:t>
            </a:r>
            <a:r>
              <a:rPr lang="en-IN"/>
              <a:t> </a:t>
            </a:r>
            <a:r>
              <a:rPr lang="en-IN" b="1"/>
              <a:t>int</a:t>
            </a:r>
            <a:r>
              <a:rPr lang="en-IN"/>
              <a:t> </a:t>
            </a:r>
            <a:r>
              <a:rPr lang="en-IN" i="1"/>
              <a:t>top</a:t>
            </a:r>
            <a:r>
              <a:rPr lang="en-IN"/>
              <a:t>=-1;</a:t>
            </a:r>
            <a:endParaRPr lang="en-IN" sz="1600"/>
          </a:p>
          <a:p>
            <a:r>
              <a:rPr lang="en-IN"/>
              <a:t>	</a:t>
            </a:r>
            <a:endParaRPr lang="en-IN" sz="1600"/>
          </a:p>
          <a:p>
            <a:r>
              <a:rPr lang="en-IN"/>
              <a:t>	</a:t>
            </a:r>
            <a:r>
              <a:rPr lang="en-IN" b="1"/>
              <a:t>public</a:t>
            </a:r>
            <a:r>
              <a:rPr lang="en-IN"/>
              <a:t> </a:t>
            </a:r>
            <a:r>
              <a:rPr lang="en-IN" b="1"/>
              <a:t>static</a:t>
            </a:r>
            <a:r>
              <a:rPr lang="en-IN"/>
              <a:t> </a:t>
            </a:r>
            <a:r>
              <a:rPr lang="en-IN" b="1"/>
              <a:t>void</a:t>
            </a:r>
            <a:r>
              <a:rPr lang="en-IN"/>
              <a:t> push(</a:t>
            </a:r>
            <a:r>
              <a:rPr lang="en-IN" b="1"/>
              <a:t>char</a:t>
            </a:r>
            <a:r>
              <a:rPr lang="en-IN"/>
              <a:t> c)</a:t>
            </a:r>
            <a:endParaRPr lang="en-IN" sz="1600"/>
          </a:p>
          <a:p>
            <a:r>
              <a:rPr lang="en-IN"/>
              <a:t>	{</a:t>
            </a:r>
            <a:endParaRPr lang="en-IN" sz="1600"/>
          </a:p>
          <a:p>
            <a:r>
              <a:rPr lang="en-IN"/>
              <a:t>		</a:t>
            </a:r>
            <a:r>
              <a:rPr lang="en-IN" i="1"/>
              <a:t>stk</a:t>
            </a:r>
            <a:r>
              <a:rPr lang="en-IN"/>
              <a:t>[++</a:t>
            </a:r>
            <a:r>
              <a:rPr lang="en-IN" i="1"/>
              <a:t>top</a:t>
            </a:r>
            <a:r>
              <a:rPr lang="en-IN"/>
              <a:t>]=c;</a:t>
            </a:r>
            <a:endParaRPr lang="en-IN" sz="1600"/>
          </a:p>
          <a:p>
            <a:r>
              <a:rPr lang="en-IN"/>
              <a:t>	}</a:t>
            </a:r>
            <a:endParaRPr lang="en-IN" sz="1600"/>
          </a:p>
          <a:p>
            <a:r>
              <a:rPr lang="en-IN"/>
              <a:t>	</a:t>
            </a:r>
            <a:endParaRPr lang="en-IN" sz="1600"/>
          </a:p>
          <a:p>
            <a:r>
              <a:rPr lang="en-IN"/>
              <a:t>	</a:t>
            </a:r>
            <a:r>
              <a:rPr lang="en-IN" b="1"/>
              <a:t>public</a:t>
            </a:r>
            <a:r>
              <a:rPr lang="en-IN"/>
              <a:t> </a:t>
            </a:r>
            <a:r>
              <a:rPr lang="en-IN" b="1"/>
              <a:t>static</a:t>
            </a:r>
            <a:r>
              <a:rPr lang="en-IN"/>
              <a:t> </a:t>
            </a:r>
            <a:r>
              <a:rPr lang="en-IN" b="1"/>
              <a:t>char</a:t>
            </a:r>
            <a:r>
              <a:rPr lang="en-IN"/>
              <a:t> pop()</a:t>
            </a:r>
            <a:endParaRPr lang="en-IN" sz="1600"/>
          </a:p>
          <a:p>
            <a:r>
              <a:rPr lang="en-IN"/>
              <a:t>	{</a:t>
            </a:r>
            <a:endParaRPr lang="en-IN" sz="1600"/>
          </a:p>
          <a:p>
            <a:r>
              <a:rPr lang="en-IN"/>
              <a:t>		</a:t>
            </a:r>
            <a:r>
              <a:rPr lang="en-IN" b="1"/>
              <a:t>return</a:t>
            </a:r>
            <a:r>
              <a:rPr lang="en-IN"/>
              <a:t> (</a:t>
            </a:r>
            <a:r>
              <a:rPr lang="en-IN" i="1"/>
              <a:t>stk</a:t>
            </a:r>
            <a:r>
              <a:rPr lang="en-IN"/>
              <a:t>[</a:t>
            </a:r>
            <a:r>
              <a:rPr lang="en-IN" i="1"/>
              <a:t>top</a:t>
            </a:r>
            <a:r>
              <a:rPr lang="en-IN"/>
              <a:t>--]);</a:t>
            </a:r>
            <a:endParaRPr lang="en-IN" sz="1600"/>
          </a:p>
          <a:p>
            <a:r>
              <a:rPr lang="en-IN"/>
              <a:t>	}</a:t>
            </a:r>
            <a:endParaRPr lang="en-IN" sz="1600"/>
          </a:p>
          <a:p>
            <a:pPr lvl="1"/>
            <a:endParaRPr lang="pt-BR" sz="2800">
              <a:latin typeface="Calibri" pitchFamily="34" charset="0"/>
            </a:endParaRPr>
          </a:p>
          <a:p>
            <a:pPr lvl="1"/>
            <a:endParaRPr lang="pt-BR" sz="2800">
              <a:latin typeface="Calibri" pitchFamily="34" charset="0"/>
            </a:endParaRPr>
          </a:p>
        </p:txBody>
      </p:sp>
      <p:sp>
        <p:nvSpPr>
          <p:cNvPr id="4" name="Footer Placeholder 3">
            <a:extLst>
              <a:ext uri="{FF2B5EF4-FFF2-40B4-BE49-F238E27FC236}"/>
            </a:extLst>
          </p:cNvPr>
          <p:cNvSpPr>
            <a:spLocks noGrp="1"/>
          </p:cNvSpPr>
          <p:nvPr>
            <p:ph type="ftr" sz="quarter" idx="11"/>
          </p:nvPr>
        </p:nvSpPr>
        <p:spPr>
          <a:xfrm>
            <a:off x="428625" y="6697663"/>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42938" y="1643063"/>
            <a:ext cx="8229600" cy="1143000"/>
          </a:xfrm>
        </p:spPr>
        <p:txBody>
          <a:bodyPr/>
          <a:lstStyle/>
          <a:p>
            <a:pPr eaLnBrk="1" hangingPunct="1"/>
            <a:r>
              <a:rPr lang="en-US" sz="4800" smtClean="0"/>
              <a:t/>
            </a:r>
            <a:br>
              <a:rPr lang="en-US" sz="4800" smtClean="0"/>
            </a:br>
            <a:endParaRPr lang="en-IN" sz="4800" smtClean="0"/>
          </a:p>
        </p:txBody>
      </p:sp>
      <p:sp>
        <p:nvSpPr>
          <p:cNvPr id="3" name="TextBox 2"/>
          <p:cNvSpPr txBox="1"/>
          <p:nvPr/>
        </p:nvSpPr>
        <p:spPr>
          <a:xfrm>
            <a:off x="642938" y="785813"/>
            <a:ext cx="6000750" cy="6062662"/>
          </a:xfrm>
          <a:prstGeom prst="rect">
            <a:avLst/>
          </a:prstGeom>
          <a:noFill/>
        </p:spPr>
        <p:txBody>
          <a:bodyPr>
            <a:spAutoFit/>
          </a:bodyPr>
          <a:lstStyle/>
          <a:p>
            <a:pPr>
              <a:defRPr/>
            </a:pPr>
            <a:r>
              <a:rPr lang="en-US" sz="4000" dirty="0">
                <a:solidFill>
                  <a:schemeClr val="accent6">
                    <a:lumMod val="75000"/>
                  </a:schemeClr>
                </a:solidFill>
                <a:latin typeface="+mj-lt"/>
                <a:cs typeface="Arial" charset="0"/>
              </a:rPr>
              <a:t>Practical sessions</a:t>
            </a:r>
            <a:r>
              <a:rPr lang="en-US" sz="4000" dirty="0">
                <a:latin typeface="+mj-lt"/>
                <a:cs typeface="Arial" charset="0"/>
              </a:rPr>
              <a:t>:</a:t>
            </a:r>
          </a:p>
          <a:p>
            <a:pPr>
              <a:defRPr/>
            </a:pPr>
            <a:endParaRPr lang="en-US" sz="4000" dirty="0">
              <a:latin typeface="+mj-lt"/>
              <a:cs typeface="Arial" charset="0"/>
            </a:endParaRPr>
          </a:p>
          <a:p>
            <a:pPr>
              <a:defRPr/>
            </a:pPr>
            <a:r>
              <a:rPr lang="en-IN" sz="2800" dirty="0">
                <a:latin typeface="Arial" charset="0"/>
                <a:cs typeface="Arial" charset="0"/>
              </a:rPr>
              <a:t>A + B * (C + D) / F + D * E      </a:t>
            </a:r>
            <a:r>
              <a:rPr lang="en-US" sz="2800" dirty="0">
                <a:latin typeface="Arial" charset="0"/>
                <a:cs typeface="Arial" charset="0"/>
              </a:rPr>
              <a:t>?</a:t>
            </a:r>
          </a:p>
          <a:p>
            <a:pPr>
              <a:defRPr/>
            </a:pPr>
            <a:r>
              <a:rPr lang="en-US" sz="2800" dirty="0">
                <a:latin typeface="Arial" charset="0"/>
                <a:cs typeface="Arial" charset="0"/>
              </a:rPr>
              <a:t/>
            </a:r>
            <a:br>
              <a:rPr lang="en-US" sz="2800" dirty="0">
                <a:latin typeface="Arial" charset="0"/>
                <a:cs typeface="Arial" charset="0"/>
              </a:rPr>
            </a:br>
            <a:r>
              <a:rPr lang="de-DE" sz="2800" dirty="0">
                <a:latin typeface="Arial" charset="0"/>
                <a:cs typeface="Arial" charset="0"/>
              </a:rPr>
              <a:t> 1)   ABCD+*/F+DE*</a:t>
            </a:r>
            <a:br>
              <a:rPr lang="de-DE" sz="2800" dirty="0">
                <a:latin typeface="Arial" charset="0"/>
                <a:cs typeface="Arial" charset="0"/>
              </a:rPr>
            </a:br>
            <a:r>
              <a:rPr lang="de-DE" sz="2800" dirty="0">
                <a:latin typeface="Arial" charset="0"/>
                <a:cs typeface="Arial" charset="0"/>
              </a:rPr>
              <a:t/>
            </a:r>
            <a:br>
              <a:rPr lang="de-DE" sz="2800" dirty="0">
                <a:latin typeface="Arial" charset="0"/>
                <a:cs typeface="Arial" charset="0"/>
              </a:rPr>
            </a:br>
            <a:r>
              <a:rPr lang="de-DE" sz="2800" dirty="0">
                <a:latin typeface="Arial" charset="0"/>
                <a:cs typeface="Arial" charset="0"/>
              </a:rPr>
              <a:t>2)   AB+CD*F/+D*E</a:t>
            </a:r>
            <a:br>
              <a:rPr lang="de-DE" sz="2800" dirty="0">
                <a:latin typeface="Arial" charset="0"/>
                <a:cs typeface="Arial" charset="0"/>
              </a:rPr>
            </a:br>
            <a:r>
              <a:rPr lang="de-DE" sz="2800" dirty="0">
                <a:latin typeface="Arial" charset="0"/>
                <a:cs typeface="Arial" charset="0"/>
              </a:rPr>
              <a:t/>
            </a:r>
            <a:br>
              <a:rPr lang="de-DE" sz="2800" dirty="0">
                <a:latin typeface="Arial" charset="0"/>
                <a:cs typeface="Arial" charset="0"/>
              </a:rPr>
            </a:br>
            <a:r>
              <a:rPr lang="de-DE" sz="2800" dirty="0">
                <a:latin typeface="Arial" charset="0"/>
                <a:cs typeface="Arial" charset="0"/>
              </a:rPr>
              <a:t>3)   AB+CD*F/+DE*</a:t>
            </a:r>
            <a:br>
              <a:rPr lang="de-DE" sz="2800" dirty="0">
                <a:latin typeface="Arial" charset="0"/>
                <a:cs typeface="Arial" charset="0"/>
              </a:rPr>
            </a:br>
            <a:r>
              <a:rPr lang="de-DE" sz="2800" dirty="0">
                <a:latin typeface="Arial" charset="0"/>
                <a:cs typeface="Arial" charset="0"/>
              </a:rPr>
              <a:t/>
            </a:r>
            <a:br>
              <a:rPr lang="de-DE" sz="2800" dirty="0">
                <a:latin typeface="Arial" charset="0"/>
                <a:cs typeface="Arial" charset="0"/>
              </a:rPr>
            </a:br>
            <a:r>
              <a:rPr lang="de-DE" sz="2800" dirty="0">
                <a:latin typeface="Arial" charset="0"/>
                <a:cs typeface="Arial" charset="0"/>
              </a:rPr>
              <a:t>4)    ABCD+*F/+DE*+</a:t>
            </a:r>
            <a:br>
              <a:rPr lang="de-DE" sz="2800" dirty="0">
                <a:latin typeface="Arial" charset="0"/>
                <a:cs typeface="Arial" charset="0"/>
              </a:rPr>
            </a:br>
            <a:r>
              <a:rPr lang="de-DE" sz="2800" dirty="0">
                <a:latin typeface="Arial" charset="0"/>
                <a:cs typeface="Arial" charset="0"/>
              </a:rPr>
              <a:t/>
            </a:r>
            <a:br>
              <a:rPr lang="de-DE" sz="2800" dirty="0">
                <a:latin typeface="Arial" charset="0"/>
                <a:cs typeface="Arial" charset="0"/>
              </a:rPr>
            </a:br>
            <a:endParaRPr lang="en-IN" sz="2800" dirty="0">
              <a:latin typeface="+mj-lt"/>
              <a:cs typeface="Arial" charset="0"/>
            </a:endParaRPr>
          </a:p>
        </p:txBody>
      </p:sp>
      <p:sp>
        <p:nvSpPr>
          <p:cNvPr id="4" name="Footer Placeholder 3">
            <a:extLst>
              <a:ext uri="{FF2B5EF4-FFF2-40B4-BE49-F238E27FC236}"/>
            </a:extLst>
          </p:cNvPr>
          <p:cNvSpPr>
            <a:spLocks noGrp="1"/>
          </p:cNvSpPr>
          <p:nvPr>
            <p:ph type="ftr" sz="quarter" idx="11"/>
          </p:nvPr>
        </p:nvSpPr>
        <p:spPr>
          <a:xfrm>
            <a:off x="500063" y="6697663"/>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14313" y="2143125"/>
            <a:ext cx="8929687" cy="2857500"/>
          </a:xfrm>
        </p:spPr>
        <p:txBody>
          <a:bodyPr/>
          <a:lstStyle/>
          <a:p>
            <a:pPr algn="just" eaLnBrk="1" hangingPunct="1">
              <a:buFont typeface="Wingdings" pitchFamily="2" charset="2"/>
              <a:buChar char="Ø"/>
            </a:pPr>
            <a:r>
              <a:rPr lang="en-IN" sz="2400" smtClean="0">
                <a:solidFill>
                  <a:schemeClr val="tx1"/>
                </a:solidFill>
                <a:latin typeface="Times New Roman" pitchFamily="18" charset="0"/>
                <a:cs typeface="Times New Roman" pitchFamily="18" charset="0"/>
              </a:rPr>
              <a:t>The Postfix notation is used to represent algebraic expressions. The expressions written in postfix form are evaluated faster compared to infix notation as parenthesis are not required in postfix.</a:t>
            </a:r>
            <a:r>
              <a:rPr lang="de-DE" sz="4000" smtClean="0">
                <a:latin typeface="Times New Roman" pitchFamily="18" charset="0"/>
                <a:cs typeface="Times New Roman" pitchFamily="18" charset="0"/>
              </a:rPr>
              <a:t/>
            </a:r>
            <a:br>
              <a:rPr lang="de-DE" sz="4000" smtClean="0">
                <a:latin typeface="Times New Roman" pitchFamily="18" charset="0"/>
                <a:cs typeface="Times New Roman" pitchFamily="18" charset="0"/>
              </a:rPr>
            </a:br>
            <a:r>
              <a:rPr lang="de-DE" sz="4000" smtClean="0"/>
              <a:t/>
            </a:r>
            <a:br>
              <a:rPr lang="de-DE" sz="4000" smtClean="0"/>
            </a:br>
            <a:endParaRPr lang="en-IN" sz="4000" smtClean="0"/>
          </a:p>
        </p:txBody>
      </p:sp>
      <p:sp>
        <p:nvSpPr>
          <p:cNvPr id="3" name="Footer Placeholder 3">
            <a:extLst>
              <a:ext uri="{FF2B5EF4-FFF2-40B4-BE49-F238E27FC236}"/>
            </a:extLst>
          </p:cNvPr>
          <p:cNvSpPr>
            <a:spLocks noGrp="1"/>
          </p:cNvSpPr>
          <p:nvPr>
            <p:ph type="ftr" sz="quarter" idx="11"/>
          </p:nvPr>
        </p:nvSpPr>
        <p:spPr>
          <a:xfrm>
            <a:off x="500063" y="6697663"/>
            <a:ext cx="7924800" cy="320675"/>
          </a:xfrm>
        </p:spPr>
        <p:txBody>
          <a:bodyPr/>
          <a:lstStyle/>
          <a:p>
            <a:pPr>
              <a:defRPr/>
            </a:pPr>
            <a:r>
              <a:rPr lang="en-US" sz="2000" b="1" i="1" dirty="0">
                <a:solidFill>
                  <a:schemeClr val="tx1"/>
                </a:solidFill>
                <a:latin typeface="Times New Roman" panose="02020603050405020304" pitchFamily="18" charset="0"/>
                <a:cs typeface="Times New Roman" panose="02020603050405020304" pitchFamily="18" charset="0"/>
              </a:rPr>
              <a:t>KLEF                                          DS                                         BES-1</a:t>
            </a:r>
            <a:endParaRPr lang="en-US" sz="2000" dirty="0"/>
          </a:p>
          <a:p>
            <a:pPr>
              <a:defRPr/>
            </a:pPr>
            <a:endParaRPr lang="en-US" sz="2000" dirty="0"/>
          </a:p>
        </p:txBody>
      </p:sp>
      <p:sp>
        <p:nvSpPr>
          <p:cNvPr id="4" name="Title 1"/>
          <p:cNvSpPr txBox="1">
            <a:spLocks/>
          </p:cNvSpPr>
          <p:nvPr/>
        </p:nvSpPr>
        <p:spPr bwMode="auto">
          <a:xfrm>
            <a:off x="457200" y="571500"/>
            <a:ext cx="7391400" cy="571500"/>
          </a:xfrm>
          <a:prstGeom prst="rect">
            <a:avLst/>
          </a:prstGeom>
          <a:noFill/>
          <a:ln w="9525">
            <a:noFill/>
            <a:miter lim="800000"/>
            <a:headEnd/>
            <a:tailEnd/>
          </a:ln>
        </p:spPr>
        <p:txBody>
          <a:bodyPr anchor="ctr"/>
          <a:lstStyle/>
          <a:p>
            <a:pPr algn="ctr">
              <a:defRPr/>
            </a:pPr>
            <a:r>
              <a:rPr lang="en-US" sz="3600">
                <a:solidFill>
                  <a:srgbClr val="E46C0A"/>
                </a:solidFill>
                <a:latin typeface="+mj-lt"/>
                <a:ea typeface="+mj-ea"/>
                <a:cs typeface="+mj-cs"/>
              </a:rPr>
              <a:t>Postfix Expression Evaluation</a:t>
            </a:r>
            <a:endParaRPr lang="en-IN" sz="3600" dirty="0">
              <a:solidFill>
                <a:srgbClr val="E46C0A"/>
              </a:solidFill>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ustom 4">
      <a:dk1>
        <a:sysClr val="windowText" lastClr="000000"/>
      </a:dk1>
      <a:lt1>
        <a:sysClr val="window" lastClr="FFFFFF"/>
      </a:lt1>
      <a:dk2>
        <a:srgbClr val="1F497D"/>
      </a:dk2>
      <a:lt2>
        <a:srgbClr val="EEECE1"/>
      </a:lt2>
      <a:accent1>
        <a:srgbClr val="00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8296</TotalTime>
  <Words>428</Words>
  <Application>Microsoft Office PowerPoint</Application>
  <PresentationFormat>On-screen Show (4:3)</PresentationFormat>
  <Paragraphs>166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Tahoma</vt:lpstr>
      <vt:lpstr>Wingdings</vt:lpstr>
      <vt:lpstr>Theme1</vt:lpstr>
      <vt:lpstr> Infix to Postfix Conversion</vt:lpstr>
      <vt:lpstr>Infix to Postfix Conversion</vt:lpstr>
      <vt:lpstr>Infix to Postfix Conversion</vt:lpstr>
      <vt:lpstr>Convert: a - ( b/c + (d % e* f ) / g) * h</vt:lpstr>
      <vt:lpstr>Convert: a - ( b/c + (d % e* f ) / g) * h</vt:lpstr>
      <vt:lpstr>Algorithm for Infix to Postfix</vt:lpstr>
      <vt:lpstr>Infix to Postfix Conversion Program </vt:lpstr>
      <vt:lpstr> </vt:lpstr>
      <vt:lpstr>The Postfix notation is used to represent algebraic expressions. The expressions written in postfix form are evaluated faster compared to infix notation as parenthesis are not required in postfix.  </vt:lpstr>
      <vt:lpstr>Algorithm: 1) Create a stack to store operands (or values). 2) Scan the given expression and do following for every scanned element.    a) If the element is a number, push it into the stack.    b) If the element is a operator, pop operands for the operator from stack.        Evaluate the operator and push the result back to the stack 3) When the expression is ended, the number in the stack is the final answer    </vt:lpstr>
      <vt:lpstr>Slide 11</vt:lpstr>
      <vt:lpstr>  Given an expression string exp , examine whether the pairs and the orders of “{“,”}”,”(“,”)”,”[“,”]” are correct in expression.    For example, the program should    If exp = “[()]{}{[()()]()}”    print  true  else if exp = “[(])”    print  false</vt:lpstr>
      <vt:lpstr>Algorithm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Infix to Postfix Conversion</dc:title>
  <dc:creator>User</dc:creator>
  <cp:lastModifiedBy>sunithavvit@gmail.com</cp:lastModifiedBy>
  <cp:revision>76</cp:revision>
  <dcterms:created xsi:type="dcterms:W3CDTF">2015-10-27T23:29:44Z</dcterms:created>
  <dcterms:modified xsi:type="dcterms:W3CDTF">2022-02-27T15:17:50Z</dcterms:modified>
</cp:coreProperties>
</file>