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45" r:id="rId3"/>
    <p:sldId id="358" r:id="rId4"/>
    <p:sldId id="346" r:id="rId5"/>
    <p:sldId id="352" r:id="rId6"/>
    <p:sldId id="347" r:id="rId7"/>
    <p:sldId id="348" r:id="rId8"/>
    <p:sldId id="353" r:id="rId9"/>
    <p:sldId id="354" r:id="rId10"/>
    <p:sldId id="355" r:id="rId11"/>
    <p:sldId id="349" r:id="rId12"/>
    <p:sldId id="350" r:id="rId13"/>
    <p:sldId id="351" r:id="rId14"/>
    <p:sldId id="360" r:id="rId15"/>
    <p:sldId id="356" r:id="rId16"/>
    <p:sldId id="357" r:id="rId17"/>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Perez" initials="AP" lastIdx="8" clrIdx="0">
    <p:extLst>
      <p:ext uri="{19B8F6BF-5375-455C-9EA6-DF929625EA0E}">
        <p15:presenceInfo xmlns:p15="http://schemas.microsoft.com/office/powerpoint/2012/main" userId="S-1-5-21-92405826-1669691511-123036360-280400" providerId="AD"/>
      </p:ext>
    </p:extLst>
  </p:cmAuthor>
  <p:cmAuthor id="2" name="Brandon Batt" initials="BB" lastIdx="4" clrIdx="1">
    <p:extLst>
      <p:ext uri="{19B8F6BF-5375-455C-9EA6-DF929625EA0E}">
        <p15:presenceInfo xmlns:p15="http://schemas.microsoft.com/office/powerpoint/2012/main" userId="S-1-5-21-92405826-1669691511-123036360-299285" providerId="AD"/>
      </p:ext>
    </p:extLst>
  </p:cmAuthor>
  <p:cmAuthor id="3" name="Peter Bruno" initials="PB" lastIdx="11" clrIdx="2">
    <p:extLst>
      <p:ext uri="{19B8F6BF-5375-455C-9EA6-DF929625EA0E}">
        <p15:presenceInfo xmlns:p15="http://schemas.microsoft.com/office/powerpoint/2012/main" userId="S-1-5-21-92405826-1669691511-123036360-277113" providerId="AD"/>
      </p:ext>
    </p:extLst>
  </p:cmAuthor>
  <p:cmAuthor id="4" name="Scott Sugar" initials="SS" lastIdx="8" clrIdx="3">
    <p:extLst>
      <p:ext uri="{19B8F6BF-5375-455C-9EA6-DF929625EA0E}">
        <p15:presenceInfo xmlns:p15="http://schemas.microsoft.com/office/powerpoint/2012/main" userId="Scott Sug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D7"/>
    <a:srgbClr val="EE9306"/>
    <a:srgbClr val="DADADA"/>
    <a:srgbClr val="919191"/>
    <a:srgbClr val="B9B9B9"/>
    <a:srgbClr val="2A2D96"/>
    <a:srgbClr val="0699CE"/>
    <a:srgbClr val="CC6B1B"/>
    <a:srgbClr val="CAAE76"/>
    <a:srgbClr val="CEA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78" autoAdjust="0"/>
  </p:normalViewPr>
  <p:slideViewPr>
    <p:cSldViewPr snapToGrid="0">
      <p:cViewPr varScale="1">
        <p:scale>
          <a:sx n="78" d="100"/>
          <a:sy n="78" d="100"/>
        </p:scale>
        <p:origin x="1402" y="5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A8690-56C4-4D5D-87DA-40E9EFE1F58F}" type="datetimeFigureOut">
              <a:rPr lang="en-US" smtClean="0"/>
              <a:t>1/9/2023</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2A072-3713-408C-B757-F9D366FE3A06}" type="slidenum">
              <a:rPr lang="en-US" smtClean="0"/>
              <a:t>‹#›</a:t>
            </a:fld>
            <a:endParaRPr lang="en-US"/>
          </a:p>
        </p:txBody>
      </p:sp>
    </p:spTree>
    <p:extLst>
      <p:ext uri="{BB962C8B-B14F-4D97-AF65-F5344CB8AC3E}">
        <p14:creationId xmlns:p14="http://schemas.microsoft.com/office/powerpoint/2010/main" val="150369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model and architecture should be given to Danny</a:t>
            </a:r>
          </a:p>
          <a:p>
            <a:r>
              <a:rPr lang="en-US" dirty="0"/>
              <a:t>Make all of the facilities </a:t>
            </a:r>
          </a:p>
          <a:p>
            <a:endParaRPr lang="en-US" dirty="0"/>
          </a:p>
          <a:p>
            <a:r>
              <a:rPr lang="en-US" dirty="0"/>
              <a:t>Show why are we doing this.  What are we looking for.  </a:t>
            </a:r>
          </a:p>
          <a:p>
            <a:r>
              <a:rPr lang="en-US" dirty="0"/>
              <a:t>Tell the story on why we are building this. </a:t>
            </a:r>
          </a:p>
          <a:p>
            <a:endParaRPr lang="en-US" dirty="0"/>
          </a:p>
          <a:p>
            <a:r>
              <a:rPr lang="en-US" dirty="0"/>
              <a:t>Why are we doing this? </a:t>
            </a:r>
          </a:p>
          <a:p>
            <a:r>
              <a:rPr lang="en-US" dirty="0"/>
              <a:t>What analysis and busies process will this approve. </a:t>
            </a:r>
          </a:p>
          <a:p>
            <a:r>
              <a:rPr lang="en-US" dirty="0"/>
              <a:t>Outcome from the app. </a:t>
            </a:r>
          </a:p>
          <a:p>
            <a:endParaRPr lang="en-US" dirty="0"/>
          </a:p>
          <a:p>
            <a:r>
              <a:rPr lang="en-US" dirty="0"/>
              <a:t>Need a better solution for having this. </a:t>
            </a:r>
          </a:p>
          <a:p>
            <a:endParaRPr lang="en-US" dirty="0"/>
          </a:p>
          <a:p>
            <a:endParaRPr lang="en-US" dirty="0"/>
          </a:p>
        </p:txBody>
      </p:sp>
      <p:sp>
        <p:nvSpPr>
          <p:cNvPr id="4" name="Slide Number Placeholder 3"/>
          <p:cNvSpPr>
            <a:spLocks noGrp="1"/>
          </p:cNvSpPr>
          <p:nvPr>
            <p:ph type="sldNum" sz="quarter" idx="5"/>
          </p:nvPr>
        </p:nvSpPr>
        <p:spPr/>
        <p:txBody>
          <a:bodyPr/>
          <a:lstStyle/>
          <a:p>
            <a:fld id="{62B2A072-3713-408C-B757-F9D366FE3A06}" type="slidenum">
              <a:rPr lang="en-US" smtClean="0"/>
              <a:t>1</a:t>
            </a:fld>
            <a:endParaRPr lang="en-US"/>
          </a:p>
        </p:txBody>
      </p:sp>
    </p:spTree>
    <p:extLst>
      <p:ext uri="{BB962C8B-B14F-4D97-AF65-F5344CB8AC3E}">
        <p14:creationId xmlns:p14="http://schemas.microsoft.com/office/powerpoint/2010/main" val="302137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framework was developed by kai and </a:t>
            </a:r>
            <a:r>
              <a:rPr lang="en-US" dirty="0" err="1"/>
              <a:t>yu-chu</a:t>
            </a:r>
            <a:endParaRPr lang="en-US" dirty="0"/>
          </a:p>
        </p:txBody>
      </p:sp>
      <p:sp>
        <p:nvSpPr>
          <p:cNvPr id="4" name="Slide Number Placeholder 3"/>
          <p:cNvSpPr>
            <a:spLocks noGrp="1"/>
          </p:cNvSpPr>
          <p:nvPr>
            <p:ph type="sldNum" sz="quarter" idx="5"/>
          </p:nvPr>
        </p:nvSpPr>
        <p:spPr/>
        <p:txBody>
          <a:bodyPr/>
          <a:lstStyle/>
          <a:p>
            <a:fld id="{62B2A072-3713-408C-B757-F9D366FE3A06}" type="slidenum">
              <a:rPr lang="en-US" smtClean="0"/>
              <a:t>4</a:t>
            </a:fld>
            <a:endParaRPr lang="en-US"/>
          </a:p>
        </p:txBody>
      </p:sp>
    </p:spTree>
    <p:extLst>
      <p:ext uri="{BB962C8B-B14F-4D97-AF65-F5344CB8AC3E}">
        <p14:creationId xmlns:p14="http://schemas.microsoft.com/office/powerpoint/2010/main" val="178248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MARTA GTFS 2019 before </a:t>
            </a:r>
            <a:r>
              <a:rPr lang="en-US" dirty="0" err="1"/>
              <a:t>Covid</a:t>
            </a:r>
            <a:r>
              <a:rPr lang="en-US" dirty="0"/>
              <a:t>, without considering Light rail and Heavy rail. We only consider three maintenance facilities Laredo, perry and Hamilton, the location and capacity information is listed in the table, which serves as the  constraints for the later bus reallocation model</a:t>
            </a:r>
          </a:p>
        </p:txBody>
      </p:sp>
      <p:sp>
        <p:nvSpPr>
          <p:cNvPr id="4" name="Slide Number Placeholder 3"/>
          <p:cNvSpPr>
            <a:spLocks noGrp="1"/>
          </p:cNvSpPr>
          <p:nvPr>
            <p:ph type="sldNum" sz="quarter" idx="5"/>
          </p:nvPr>
        </p:nvSpPr>
        <p:spPr/>
        <p:txBody>
          <a:bodyPr/>
          <a:lstStyle/>
          <a:p>
            <a:fld id="{62B2A072-3713-408C-B757-F9D366FE3A06}" type="slidenum">
              <a:rPr lang="en-US" smtClean="0"/>
              <a:t>5</a:t>
            </a:fld>
            <a:endParaRPr lang="en-US"/>
          </a:p>
        </p:txBody>
      </p:sp>
    </p:spTree>
    <p:extLst>
      <p:ext uri="{BB962C8B-B14F-4D97-AF65-F5344CB8AC3E}">
        <p14:creationId xmlns:p14="http://schemas.microsoft.com/office/powerpoint/2010/main" val="139364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Revenue miles and deadhead miles calculation is very straight forward, based on the GTFS file and route division file (MARTA original assignment of the bus to each facilities)</a:t>
            </a:r>
          </a:p>
          <a:p>
            <a:r>
              <a:rPr lang="en-US" dirty="0"/>
              <a:t>1.Extract terminal points for each block</a:t>
            </a:r>
          </a:p>
          <a:p>
            <a:r>
              <a:rPr lang="en-US" dirty="0"/>
              <a:t>2. Set up open street map local server</a:t>
            </a:r>
          </a:p>
          <a:p>
            <a:r>
              <a:rPr lang="en-US" dirty="0"/>
              <a:t>3. Calculate shortest path between terminal point and facilities as deadhead head</a:t>
            </a:r>
          </a:p>
          <a:p>
            <a:r>
              <a:rPr lang="en-US" dirty="0"/>
              <a:t>4. Calculate revenue mile </a:t>
            </a:r>
          </a:p>
        </p:txBody>
      </p:sp>
      <p:sp>
        <p:nvSpPr>
          <p:cNvPr id="4" name="Slide Number Placeholder 3"/>
          <p:cNvSpPr>
            <a:spLocks noGrp="1"/>
          </p:cNvSpPr>
          <p:nvPr>
            <p:ph type="sldNum" sz="quarter" idx="5"/>
          </p:nvPr>
        </p:nvSpPr>
        <p:spPr/>
        <p:txBody>
          <a:bodyPr/>
          <a:lstStyle/>
          <a:p>
            <a:fld id="{62B2A072-3713-408C-B757-F9D366FE3A06}" type="slidenum">
              <a:rPr lang="en-US" smtClean="0"/>
              <a:t>6</a:t>
            </a:fld>
            <a:endParaRPr lang="en-US"/>
          </a:p>
        </p:txBody>
      </p:sp>
    </p:spTree>
    <p:extLst>
      <p:ext uri="{BB962C8B-B14F-4D97-AF65-F5344CB8AC3E}">
        <p14:creationId xmlns:p14="http://schemas.microsoft.com/office/powerpoint/2010/main" val="278654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48D5C-A7C5-489B-B774-EACAD831B6D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174049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48D5C-A7C5-489B-B774-EACAD831B6D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215969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48D5C-A7C5-489B-B774-EACAD831B6D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71345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48D5C-A7C5-489B-B774-EACAD831B6D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100050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D48D5C-A7C5-489B-B774-EACAD831B6D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321257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48D5C-A7C5-489B-B774-EACAD831B6D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414983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48D5C-A7C5-489B-B774-EACAD831B6D3}"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171471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48D5C-A7C5-489B-B774-EACAD831B6D3}"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164655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48D5C-A7C5-489B-B774-EACAD831B6D3}"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59547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8DD48D5C-A7C5-489B-B774-EACAD831B6D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429370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8DD48D5C-A7C5-489B-B774-EACAD831B6D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08B87-14F7-4A08-8058-65D2E97F6F77}" type="slidenum">
              <a:rPr lang="en-US" smtClean="0"/>
              <a:t>‹#›</a:t>
            </a:fld>
            <a:endParaRPr lang="en-US"/>
          </a:p>
        </p:txBody>
      </p:sp>
    </p:spTree>
    <p:extLst>
      <p:ext uri="{BB962C8B-B14F-4D97-AF65-F5344CB8AC3E}">
        <p14:creationId xmlns:p14="http://schemas.microsoft.com/office/powerpoint/2010/main" val="55877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DD48D5C-A7C5-489B-B774-EACAD831B6D3}" type="datetimeFigureOut">
              <a:rPr lang="en-US" smtClean="0"/>
              <a:t>1/9/2023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7E08B87-14F7-4A08-8058-65D2E97F6F77}" type="slidenum">
              <a:rPr lang="en-US" smtClean="0"/>
              <a:t>‹#›</a:t>
            </a:fld>
            <a:endParaRPr lang="en-US"/>
          </a:p>
        </p:txBody>
      </p:sp>
    </p:spTree>
    <p:extLst>
      <p:ext uri="{BB962C8B-B14F-4D97-AF65-F5344CB8AC3E}">
        <p14:creationId xmlns:p14="http://schemas.microsoft.com/office/powerpoint/2010/main" val="2133462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DF2CA2-00D6-4A09-922C-E2865A6CB1EB}"/>
              </a:ext>
            </a:extLst>
          </p:cNvPr>
          <p:cNvSpPr txBox="1"/>
          <p:nvPr/>
        </p:nvSpPr>
        <p:spPr>
          <a:xfrm>
            <a:off x="4658430" y="2970522"/>
            <a:ext cx="5834086" cy="327432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100" kern="1200" dirty="0">
                <a:solidFill>
                  <a:schemeClr val="bg1"/>
                </a:solidFill>
                <a:latin typeface="Arial Nova Light" panose="020B0304020202020204" pitchFamily="34" charset="0"/>
                <a:ea typeface="+mj-ea"/>
                <a:cs typeface="+mj-cs"/>
              </a:rPr>
              <a:t>Master Facilities Plan-Tool development</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092545" cy="77724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69927" cy="77724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val 1">
            <a:extLst>
              <a:ext uri="{FF2B5EF4-FFF2-40B4-BE49-F238E27FC236}">
                <a16:creationId xmlns:a16="http://schemas.microsoft.com/office/drawing/2014/main" id="{C7FD5CF3-A113-47B4-80F6-142BAF83B797}"/>
              </a:ext>
            </a:extLst>
          </p:cNvPr>
          <p:cNvSpPr/>
          <p:nvPr/>
        </p:nvSpPr>
        <p:spPr>
          <a:xfrm>
            <a:off x="6108753" y="674332"/>
            <a:ext cx="2743200" cy="2743200"/>
          </a:xfrm>
          <a:prstGeom prst="ellipse">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5B3059A-DA27-431B-9284-C1CA2738FEED}"/>
              </a:ext>
            </a:extLst>
          </p:cNvPr>
          <p:cNvPicPr>
            <a:picLocks noChangeAspect="1"/>
          </p:cNvPicPr>
          <p:nvPr/>
        </p:nvPicPr>
        <p:blipFill>
          <a:blip r:embed="rId3"/>
          <a:stretch>
            <a:fillRect/>
          </a:stretch>
        </p:blipFill>
        <p:spPr>
          <a:xfrm>
            <a:off x="6683339" y="1527549"/>
            <a:ext cx="1594028" cy="1036766"/>
          </a:xfrm>
          <a:prstGeom prst="rect">
            <a:avLst/>
          </a:prstGeom>
        </p:spPr>
      </p:pic>
      <p:grpSp>
        <p:nvGrpSpPr>
          <p:cNvPr id="5" name="Group 4">
            <a:extLst>
              <a:ext uri="{FF2B5EF4-FFF2-40B4-BE49-F238E27FC236}">
                <a16:creationId xmlns:a16="http://schemas.microsoft.com/office/drawing/2014/main" id="{C4A861B7-3DBE-457D-93B2-6796B2B22D59}"/>
              </a:ext>
            </a:extLst>
          </p:cNvPr>
          <p:cNvGrpSpPr/>
          <p:nvPr/>
        </p:nvGrpSpPr>
        <p:grpSpPr>
          <a:xfrm>
            <a:off x="345990" y="2735214"/>
            <a:ext cx="2635335" cy="797024"/>
            <a:chOff x="345990" y="2735214"/>
            <a:chExt cx="2635335" cy="797024"/>
          </a:xfrm>
        </p:grpSpPr>
        <p:pic>
          <p:nvPicPr>
            <p:cNvPr id="6" name="Picture 5">
              <a:extLst>
                <a:ext uri="{FF2B5EF4-FFF2-40B4-BE49-F238E27FC236}">
                  <a16:creationId xmlns:a16="http://schemas.microsoft.com/office/drawing/2014/main" id="{E5E3A009-F0BF-4B60-B957-02040EC6E0A1}"/>
                </a:ext>
              </a:extLst>
            </p:cNvPr>
            <p:cNvPicPr>
              <a:picLocks noChangeAspect="1"/>
            </p:cNvPicPr>
            <p:nvPr/>
          </p:nvPicPr>
          <p:blipFill rotWithShape="1">
            <a:blip r:embed="rId4">
              <a:extLst>
                <a:ext uri="{28A0092B-C50C-407E-A947-70E740481C1C}">
                  <a14:useLocalDpi xmlns:a14="http://schemas.microsoft.com/office/drawing/2010/main" val="0"/>
                </a:ext>
              </a:extLst>
            </a:blip>
            <a:srcRect r="21085" b="46962"/>
            <a:stretch/>
          </p:blipFill>
          <p:spPr>
            <a:xfrm>
              <a:off x="345990" y="2735214"/>
              <a:ext cx="2635335" cy="398512"/>
            </a:xfrm>
            <a:prstGeom prst="rect">
              <a:avLst/>
            </a:prstGeom>
          </p:spPr>
        </p:pic>
        <p:pic>
          <p:nvPicPr>
            <p:cNvPr id="3" name="Picture 2">
              <a:extLst>
                <a:ext uri="{FF2B5EF4-FFF2-40B4-BE49-F238E27FC236}">
                  <a16:creationId xmlns:a16="http://schemas.microsoft.com/office/drawing/2014/main" id="{8BA74751-AD4D-4E3C-89FD-31FE152E1467}"/>
                </a:ext>
              </a:extLst>
            </p:cNvPr>
            <p:cNvPicPr>
              <a:picLocks noChangeAspect="1"/>
            </p:cNvPicPr>
            <p:nvPr/>
          </p:nvPicPr>
          <p:blipFill rotWithShape="1">
            <a:blip r:embed="rId5"/>
            <a:srcRect l="11639" t="60681" r="16037" b="-13826"/>
            <a:stretch/>
          </p:blipFill>
          <p:spPr>
            <a:xfrm>
              <a:off x="345990" y="3133726"/>
              <a:ext cx="2416261" cy="398512"/>
            </a:xfrm>
            <a:prstGeom prst="rect">
              <a:avLst/>
            </a:prstGeom>
          </p:spPr>
        </p:pic>
      </p:grpSp>
      <p:sp>
        <p:nvSpPr>
          <p:cNvPr id="7" name="TextBox 6">
            <a:extLst>
              <a:ext uri="{FF2B5EF4-FFF2-40B4-BE49-F238E27FC236}">
                <a16:creationId xmlns:a16="http://schemas.microsoft.com/office/drawing/2014/main" id="{FDDC6C41-A1BB-41C6-BAF5-99C33BEB802D}"/>
              </a:ext>
            </a:extLst>
          </p:cNvPr>
          <p:cNvSpPr txBox="1"/>
          <p:nvPr/>
        </p:nvSpPr>
        <p:spPr>
          <a:xfrm>
            <a:off x="4306824" y="6766560"/>
            <a:ext cx="3767328" cy="369332"/>
          </a:xfrm>
          <a:prstGeom prst="rect">
            <a:avLst/>
          </a:prstGeom>
          <a:noFill/>
        </p:spPr>
        <p:txBody>
          <a:bodyPr wrap="square" rtlCol="0">
            <a:spAutoFit/>
          </a:bodyPr>
          <a:lstStyle/>
          <a:p>
            <a:r>
              <a:rPr lang="en-US" dirty="0">
                <a:solidFill>
                  <a:schemeClr val="bg1"/>
                </a:solidFill>
              </a:rPr>
              <a:t>Hongbo Chi 2/22/2021</a:t>
            </a:r>
          </a:p>
        </p:txBody>
      </p:sp>
    </p:spTree>
    <p:extLst>
      <p:ext uri="{BB962C8B-B14F-4D97-AF65-F5344CB8AC3E}">
        <p14:creationId xmlns:p14="http://schemas.microsoft.com/office/powerpoint/2010/main" val="22688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E166-931B-4735-A429-EC27980180FC}"/>
              </a:ext>
            </a:extLst>
          </p:cNvPr>
          <p:cNvSpPr>
            <a:spLocks noGrp="1"/>
          </p:cNvSpPr>
          <p:nvPr>
            <p:ph type="title"/>
          </p:nvPr>
        </p:nvSpPr>
        <p:spPr/>
        <p:txBody>
          <a:bodyPr/>
          <a:lstStyle/>
          <a:p>
            <a:r>
              <a:rPr lang="en-US" dirty="0"/>
              <a:t>Deadhead &amp; Revenue Mile Results</a:t>
            </a:r>
          </a:p>
        </p:txBody>
      </p:sp>
      <p:graphicFrame>
        <p:nvGraphicFramePr>
          <p:cNvPr id="5" name="Content Placeholder 4">
            <a:extLst>
              <a:ext uri="{FF2B5EF4-FFF2-40B4-BE49-F238E27FC236}">
                <a16:creationId xmlns:a16="http://schemas.microsoft.com/office/drawing/2014/main" id="{98528921-876C-4F09-9BCC-B0F09BE56193}"/>
              </a:ext>
            </a:extLst>
          </p:cNvPr>
          <p:cNvGraphicFramePr>
            <a:graphicFrameLocks noGrp="1"/>
          </p:cNvGraphicFramePr>
          <p:nvPr>
            <p:ph idx="1"/>
            <p:extLst>
              <p:ext uri="{D42A27DB-BD31-4B8C-83A1-F6EECF244321}">
                <p14:modId xmlns:p14="http://schemas.microsoft.com/office/powerpoint/2010/main" val="2141124618"/>
              </p:ext>
            </p:extLst>
          </p:nvPr>
        </p:nvGraphicFramePr>
        <p:xfrm>
          <a:off x="1385316" y="3067685"/>
          <a:ext cx="7287768" cy="1637030"/>
        </p:xfrm>
        <a:graphic>
          <a:graphicData uri="http://schemas.openxmlformats.org/drawingml/2006/table">
            <a:tbl>
              <a:tblPr/>
              <a:tblGrid>
                <a:gridCol w="1698120">
                  <a:extLst>
                    <a:ext uri="{9D8B030D-6E8A-4147-A177-3AD203B41FA5}">
                      <a16:colId xmlns:a16="http://schemas.microsoft.com/office/drawing/2014/main" val="2029983802"/>
                    </a:ext>
                  </a:extLst>
                </a:gridCol>
                <a:gridCol w="1863216">
                  <a:extLst>
                    <a:ext uri="{9D8B030D-6E8A-4147-A177-3AD203B41FA5}">
                      <a16:colId xmlns:a16="http://schemas.microsoft.com/office/drawing/2014/main" val="3629789447"/>
                    </a:ext>
                  </a:extLst>
                </a:gridCol>
                <a:gridCol w="1863216">
                  <a:extLst>
                    <a:ext uri="{9D8B030D-6E8A-4147-A177-3AD203B41FA5}">
                      <a16:colId xmlns:a16="http://schemas.microsoft.com/office/drawing/2014/main" val="2661996788"/>
                    </a:ext>
                  </a:extLst>
                </a:gridCol>
                <a:gridCol w="1863216">
                  <a:extLst>
                    <a:ext uri="{9D8B030D-6E8A-4147-A177-3AD203B41FA5}">
                      <a16:colId xmlns:a16="http://schemas.microsoft.com/office/drawing/2014/main" val="3395245781"/>
                    </a:ext>
                  </a:extLst>
                </a:gridCol>
              </a:tblGrid>
              <a:tr h="518922">
                <a:tc>
                  <a:txBody>
                    <a:bodyPr/>
                    <a:lstStyle/>
                    <a:p>
                      <a:pPr algn="l" fontAlgn="b"/>
                      <a:r>
                        <a:rPr lang="en-US" sz="2000" b="1"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Calibri" panose="020F0502020204030204" pitchFamily="34" charset="0"/>
                        </a:rPr>
                        <a:t>Deadhead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effectLst/>
                          <a:latin typeface="Calibri" panose="020F0502020204030204" pitchFamily="34" charset="0"/>
                        </a:rPr>
                        <a:t>Revenue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effectLst/>
                          <a:latin typeface="Calibri" panose="020F0502020204030204" pitchFamily="34" charset="0"/>
                        </a:rPr>
                        <a:t>Total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232688"/>
                  </a:ext>
                </a:extLst>
              </a:tr>
              <a:tr h="386334">
                <a:tc>
                  <a:txBody>
                    <a:bodyPr/>
                    <a:lstStyle/>
                    <a:p>
                      <a:pPr algn="l" fontAlgn="b"/>
                      <a:r>
                        <a:rPr lang="en-US" sz="2000" b="0" i="0" u="none" strike="noStrike">
                          <a:solidFill>
                            <a:srgbClr val="000000"/>
                          </a:solidFill>
                          <a:effectLst/>
                          <a:latin typeface="Calibri" panose="020F0502020204030204" pitchFamily="34" charset="0"/>
                        </a:rPr>
                        <a:t>NTD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12,016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81,560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93,576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252446"/>
                  </a:ext>
                </a:extLst>
              </a:tr>
              <a:tr h="420624">
                <a:tc>
                  <a:txBody>
                    <a:bodyPr/>
                    <a:lstStyle/>
                    <a:p>
                      <a:pPr algn="l" fontAlgn="b"/>
                      <a:r>
                        <a:rPr lang="en-US" sz="2000" b="0" i="0" u="none" strike="noStrike">
                          <a:solidFill>
                            <a:srgbClr val="000000"/>
                          </a:solidFill>
                          <a:effectLst/>
                          <a:latin typeface="Calibri" panose="020F0502020204030204" pitchFamily="34" charset="0"/>
                        </a:rPr>
                        <a:t>GTFS method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11,540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87,554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99,094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2215408"/>
                  </a:ext>
                </a:extLst>
              </a:tr>
              <a:tr h="254889">
                <a:tc>
                  <a:txBody>
                    <a:bodyPr/>
                    <a:lstStyle/>
                    <a:p>
                      <a:pPr algn="l" fontAlgn="b"/>
                      <a:r>
                        <a:rPr lang="en-US" sz="2000" b="1" i="0" u="none" strike="noStrike" dirty="0">
                          <a:solidFill>
                            <a:srgbClr val="000000"/>
                          </a:solidFill>
                          <a:effectLst/>
                          <a:latin typeface="Calibri" panose="020F0502020204030204" pitchFamily="34" charset="0"/>
                        </a:rPr>
                        <a:t>Diff%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47917"/>
                  </a:ext>
                </a:extLst>
              </a:tr>
            </a:tbl>
          </a:graphicData>
        </a:graphic>
      </p:graphicFrame>
    </p:spTree>
    <p:extLst>
      <p:ext uri="{BB962C8B-B14F-4D97-AF65-F5344CB8AC3E}">
        <p14:creationId xmlns:p14="http://schemas.microsoft.com/office/powerpoint/2010/main" val="354438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308671"/>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742"/>
            <a:ext cx="10058400" cy="19669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871EC-4484-45A4-B1F4-FE15E7A948EC}"/>
              </a:ext>
            </a:extLst>
          </p:cNvPr>
          <p:cNvSpPr>
            <a:spLocks noGrp="1"/>
          </p:cNvSpPr>
          <p:nvPr>
            <p:ph type="title"/>
          </p:nvPr>
        </p:nvSpPr>
        <p:spPr>
          <a:xfrm>
            <a:off x="434010" y="554697"/>
            <a:ext cx="9190379" cy="1054507"/>
          </a:xfrm>
        </p:spPr>
        <p:txBody>
          <a:bodyPr vert="horz" lIns="91440" tIns="45720" rIns="91440" bIns="45720" rtlCol="0" anchor="b">
            <a:normAutofit/>
          </a:bodyPr>
          <a:lstStyle/>
          <a:p>
            <a:pPr algn="ctr" defTabSz="914400"/>
            <a:r>
              <a:rPr lang="en-US" sz="5200" kern="1200" dirty="0">
                <a:solidFill>
                  <a:schemeClr val="bg1"/>
                </a:solidFill>
                <a:latin typeface="+mj-lt"/>
                <a:ea typeface="+mj-ea"/>
                <a:cs typeface="+mj-cs"/>
              </a:rPr>
              <a:t>Bus </a:t>
            </a:r>
            <a:r>
              <a:rPr lang="en-US" sz="5200" dirty="0">
                <a:solidFill>
                  <a:schemeClr val="bg1"/>
                </a:solidFill>
              </a:rPr>
              <a:t>R</a:t>
            </a:r>
            <a:r>
              <a:rPr lang="en-US" sz="5200" kern="1200" dirty="0">
                <a:solidFill>
                  <a:schemeClr val="bg1"/>
                </a:solidFill>
                <a:latin typeface="+mj-lt"/>
                <a:ea typeface="+mj-ea"/>
                <a:cs typeface="+mj-cs"/>
              </a:rPr>
              <a:t>eallocation Model</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7630" y="1677030"/>
            <a:ext cx="226314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494922"/>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959514F-1446-40B9-ADD2-E50848181996}"/>
              </a:ext>
            </a:extLst>
          </p:cNvPr>
          <p:cNvPicPr>
            <a:picLocks noGrp="1" noChangeAspect="1"/>
          </p:cNvPicPr>
          <p:nvPr>
            <p:ph idx="1"/>
          </p:nvPr>
        </p:nvPicPr>
        <p:blipFill rotWithShape="1">
          <a:blip r:embed="rId2"/>
          <a:srcRect l="23188" r="625" b="6696"/>
          <a:stretch/>
        </p:blipFill>
        <p:spPr>
          <a:xfrm>
            <a:off x="948694" y="2775926"/>
            <a:ext cx="8158390" cy="4530655"/>
          </a:xfrm>
          <a:prstGeom prst="rect">
            <a:avLst/>
          </a:prstGeom>
        </p:spPr>
      </p:pic>
    </p:spTree>
    <p:extLst>
      <p:ext uri="{BB962C8B-B14F-4D97-AF65-F5344CB8AC3E}">
        <p14:creationId xmlns:p14="http://schemas.microsoft.com/office/powerpoint/2010/main" val="72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C76D-3409-49AE-A8D2-A6765889ABCF}"/>
              </a:ext>
            </a:extLst>
          </p:cNvPr>
          <p:cNvSpPr>
            <a:spLocks noGrp="1"/>
          </p:cNvSpPr>
          <p:nvPr>
            <p:ph type="title"/>
          </p:nvPr>
        </p:nvSpPr>
        <p:spPr/>
        <p:txBody>
          <a:bodyPr/>
          <a:lstStyle/>
          <a:p>
            <a:r>
              <a:rPr lang="en-US" dirty="0"/>
              <a:t>Bus Allocation Algorithm</a:t>
            </a:r>
          </a:p>
        </p:txBody>
      </p:sp>
      <p:sp>
        <p:nvSpPr>
          <p:cNvPr id="3" name="Content Placeholder 2">
            <a:extLst>
              <a:ext uri="{FF2B5EF4-FFF2-40B4-BE49-F238E27FC236}">
                <a16:creationId xmlns:a16="http://schemas.microsoft.com/office/drawing/2014/main" id="{CFB76429-079B-492A-B081-509C7A02E45F}"/>
              </a:ext>
            </a:extLst>
          </p:cNvPr>
          <p:cNvSpPr>
            <a:spLocks noGrp="1"/>
          </p:cNvSpPr>
          <p:nvPr>
            <p:ph idx="1"/>
          </p:nvPr>
        </p:nvSpPr>
        <p:spPr/>
        <p:txBody>
          <a:bodyPr/>
          <a:lstStyle/>
          <a:p>
            <a:r>
              <a:rPr lang="en-US" dirty="0"/>
              <a:t>Modified capacity constrained optimization problem (potential for site selection)</a:t>
            </a:r>
          </a:p>
          <a:p>
            <a:pPr lvl="1"/>
            <a:endParaRPr lang="en-US" dirty="0"/>
          </a:p>
        </p:txBody>
      </p:sp>
      <p:pic>
        <p:nvPicPr>
          <p:cNvPr id="4" name="Picture 3">
            <a:extLst>
              <a:ext uri="{FF2B5EF4-FFF2-40B4-BE49-F238E27FC236}">
                <a16:creationId xmlns:a16="http://schemas.microsoft.com/office/drawing/2014/main" id="{7F8F9B68-C08F-4F95-97EA-FF8611322E9B}"/>
              </a:ext>
            </a:extLst>
          </p:cNvPr>
          <p:cNvPicPr>
            <a:picLocks noChangeAspect="1"/>
          </p:cNvPicPr>
          <p:nvPr/>
        </p:nvPicPr>
        <p:blipFill rotWithShape="1">
          <a:blip r:embed="rId2"/>
          <a:srcRect l="38687" t="19461" r="39875" b="42059"/>
          <a:stretch/>
        </p:blipFill>
        <p:spPr>
          <a:xfrm>
            <a:off x="691515" y="3175685"/>
            <a:ext cx="5852985" cy="4300151"/>
          </a:xfrm>
          <a:prstGeom prst="rect">
            <a:avLst/>
          </a:prstGeom>
        </p:spPr>
      </p:pic>
      <p:sp>
        <p:nvSpPr>
          <p:cNvPr id="5" name="TextBox 4">
            <a:extLst>
              <a:ext uri="{FF2B5EF4-FFF2-40B4-BE49-F238E27FC236}">
                <a16:creationId xmlns:a16="http://schemas.microsoft.com/office/drawing/2014/main" id="{648206E8-238C-4094-BE8F-38D9BADD7B7E}"/>
              </a:ext>
            </a:extLst>
          </p:cNvPr>
          <p:cNvSpPr txBox="1"/>
          <p:nvPr/>
        </p:nvSpPr>
        <p:spPr>
          <a:xfrm>
            <a:off x="6754562" y="3338377"/>
            <a:ext cx="3099949" cy="923330"/>
          </a:xfrm>
          <a:prstGeom prst="rect">
            <a:avLst/>
          </a:prstGeom>
          <a:noFill/>
        </p:spPr>
        <p:txBody>
          <a:bodyPr wrap="square" rtlCol="0">
            <a:spAutoFit/>
          </a:bodyPr>
          <a:lstStyle/>
          <a:p>
            <a:r>
              <a:rPr lang="en-US" dirty="0"/>
              <a:t>Objective function: combined deadhead miles and facility operation cost</a:t>
            </a:r>
          </a:p>
        </p:txBody>
      </p:sp>
      <p:cxnSp>
        <p:nvCxnSpPr>
          <p:cNvPr id="7" name="Straight Arrow Connector 6">
            <a:extLst>
              <a:ext uri="{FF2B5EF4-FFF2-40B4-BE49-F238E27FC236}">
                <a16:creationId xmlns:a16="http://schemas.microsoft.com/office/drawing/2014/main" id="{7EBC7B4B-2564-402A-8AAA-0541E9B95EDF}"/>
              </a:ext>
            </a:extLst>
          </p:cNvPr>
          <p:cNvCxnSpPr/>
          <p:nvPr/>
        </p:nvCxnSpPr>
        <p:spPr>
          <a:xfrm>
            <a:off x="4602892" y="3688492"/>
            <a:ext cx="187204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38013A-3E2A-476B-B1BD-A37DE5787EFA}"/>
              </a:ext>
            </a:extLst>
          </p:cNvPr>
          <p:cNvCxnSpPr/>
          <p:nvPr/>
        </p:nvCxnSpPr>
        <p:spPr>
          <a:xfrm>
            <a:off x="4602892" y="4446373"/>
            <a:ext cx="187204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895EB0-C65C-4792-9AA1-B795A15AB9E5}"/>
              </a:ext>
            </a:extLst>
          </p:cNvPr>
          <p:cNvSpPr txBox="1"/>
          <p:nvPr/>
        </p:nvSpPr>
        <p:spPr>
          <a:xfrm>
            <a:off x="6754564" y="4261707"/>
            <a:ext cx="3099949" cy="369332"/>
          </a:xfrm>
          <a:prstGeom prst="rect">
            <a:avLst/>
          </a:prstGeom>
          <a:noFill/>
        </p:spPr>
        <p:txBody>
          <a:bodyPr wrap="square" rtlCol="0">
            <a:spAutoFit/>
          </a:bodyPr>
          <a:lstStyle/>
          <a:p>
            <a:r>
              <a:rPr lang="en-US" dirty="0"/>
              <a:t>Demand constraint</a:t>
            </a:r>
          </a:p>
        </p:txBody>
      </p:sp>
      <p:cxnSp>
        <p:nvCxnSpPr>
          <p:cNvPr id="10" name="Straight Arrow Connector 9">
            <a:extLst>
              <a:ext uri="{FF2B5EF4-FFF2-40B4-BE49-F238E27FC236}">
                <a16:creationId xmlns:a16="http://schemas.microsoft.com/office/drawing/2014/main" id="{6413B869-5B2D-49B3-A11C-6BBFA608D23B}"/>
              </a:ext>
            </a:extLst>
          </p:cNvPr>
          <p:cNvCxnSpPr/>
          <p:nvPr/>
        </p:nvCxnSpPr>
        <p:spPr>
          <a:xfrm>
            <a:off x="4602892" y="5253681"/>
            <a:ext cx="187204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FF3C50-AB72-4627-A2F3-933341D323E8}"/>
              </a:ext>
            </a:extLst>
          </p:cNvPr>
          <p:cNvSpPr txBox="1"/>
          <p:nvPr/>
        </p:nvSpPr>
        <p:spPr>
          <a:xfrm>
            <a:off x="6754563" y="5011750"/>
            <a:ext cx="3099949" cy="369332"/>
          </a:xfrm>
          <a:prstGeom prst="rect">
            <a:avLst/>
          </a:prstGeom>
          <a:noFill/>
        </p:spPr>
        <p:txBody>
          <a:bodyPr wrap="square" rtlCol="0">
            <a:spAutoFit/>
          </a:bodyPr>
          <a:lstStyle/>
          <a:p>
            <a:r>
              <a:rPr lang="en-US" dirty="0"/>
              <a:t>Supply/Capacity constraint</a:t>
            </a:r>
          </a:p>
        </p:txBody>
      </p:sp>
    </p:spTree>
    <p:extLst>
      <p:ext uri="{BB962C8B-B14F-4D97-AF65-F5344CB8AC3E}">
        <p14:creationId xmlns:p14="http://schemas.microsoft.com/office/powerpoint/2010/main" val="846501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308671"/>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742"/>
            <a:ext cx="10058400" cy="19669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06121-2865-4FB2-8861-B998DE45CBF4}"/>
              </a:ext>
            </a:extLst>
          </p:cNvPr>
          <p:cNvSpPr>
            <a:spLocks noGrp="1"/>
          </p:cNvSpPr>
          <p:nvPr>
            <p:ph type="title"/>
          </p:nvPr>
        </p:nvSpPr>
        <p:spPr>
          <a:xfrm>
            <a:off x="434010" y="554697"/>
            <a:ext cx="9190379" cy="1054507"/>
          </a:xfrm>
        </p:spPr>
        <p:txBody>
          <a:bodyPr vert="horz" lIns="91440" tIns="45720" rIns="91440" bIns="45720" rtlCol="0" anchor="b">
            <a:normAutofit/>
          </a:bodyPr>
          <a:lstStyle/>
          <a:p>
            <a:pPr algn="ctr" defTabSz="914400"/>
            <a:r>
              <a:rPr lang="en-US" sz="5200" b="1" kern="1200">
                <a:solidFill>
                  <a:schemeClr val="bg1"/>
                </a:solidFill>
                <a:latin typeface="+mj-lt"/>
                <a:ea typeface="+mj-ea"/>
                <a:cs typeface="+mj-cs"/>
              </a:rPr>
              <a:t>Bus Bay Utilization</a:t>
            </a:r>
            <a:endParaRPr lang="en-US" sz="5200"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7630" y="1677030"/>
            <a:ext cx="226314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494922"/>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8C85DDB-191D-4BE2-B53A-37F261B61B81}"/>
              </a:ext>
            </a:extLst>
          </p:cNvPr>
          <p:cNvPicPr>
            <a:picLocks noGrp="1" noChangeAspect="1"/>
          </p:cNvPicPr>
          <p:nvPr>
            <p:ph idx="1"/>
          </p:nvPr>
        </p:nvPicPr>
        <p:blipFill rotWithShape="1">
          <a:blip r:embed="rId2"/>
          <a:srcRect l="34000"/>
          <a:stretch/>
        </p:blipFill>
        <p:spPr>
          <a:xfrm>
            <a:off x="1088852" y="2521659"/>
            <a:ext cx="8000284" cy="5094868"/>
          </a:xfrm>
          <a:prstGeom prst="rect">
            <a:avLst/>
          </a:prstGeom>
        </p:spPr>
      </p:pic>
    </p:spTree>
    <p:extLst>
      <p:ext uri="{BB962C8B-B14F-4D97-AF65-F5344CB8AC3E}">
        <p14:creationId xmlns:p14="http://schemas.microsoft.com/office/powerpoint/2010/main" val="39502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046CA-9847-4EF6-B785-3141694649C9}"/>
              </a:ext>
            </a:extLst>
          </p:cNvPr>
          <p:cNvSpPr>
            <a:spLocks noGrp="1"/>
          </p:cNvSpPr>
          <p:nvPr>
            <p:ph type="title"/>
          </p:nvPr>
        </p:nvSpPr>
        <p:spPr>
          <a:xfrm>
            <a:off x="831751" y="197236"/>
            <a:ext cx="8394896" cy="1260089"/>
          </a:xfrm>
        </p:spPr>
        <p:txBody>
          <a:bodyPr anchor="ctr">
            <a:normAutofit/>
          </a:bodyPr>
          <a:lstStyle/>
          <a:p>
            <a:r>
              <a:rPr lang="en-US" sz="3900" dirty="0"/>
              <a:t>Bus Maintenance Factor </a:t>
            </a:r>
          </a:p>
        </p:txBody>
      </p:sp>
      <p:graphicFrame>
        <p:nvGraphicFramePr>
          <p:cNvPr id="7" name="Content Placeholder 3">
            <a:extLst>
              <a:ext uri="{FF2B5EF4-FFF2-40B4-BE49-F238E27FC236}">
                <a16:creationId xmlns:a16="http://schemas.microsoft.com/office/drawing/2014/main" id="{6BE215BE-15A7-4757-B156-87EA4FE0250C}"/>
              </a:ext>
            </a:extLst>
          </p:cNvPr>
          <p:cNvGraphicFramePr>
            <a:graphicFrameLocks/>
          </p:cNvGraphicFramePr>
          <p:nvPr>
            <p:extLst>
              <p:ext uri="{D42A27DB-BD31-4B8C-83A1-F6EECF244321}">
                <p14:modId xmlns:p14="http://schemas.microsoft.com/office/powerpoint/2010/main" val="561490330"/>
              </p:ext>
            </p:extLst>
          </p:nvPr>
        </p:nvGraphicFramePr>
        <p:xfrm>
          <a:off x="626251" y="1849527"/>
          <a:ext cx="8675366" cy="5108500"/>
        </p:xfrm>
        <a:graphic>
          <a:graphicData uri="http://schemas.openxmlformats.org/drawingml/2006/table">
            <a:tbl>
              <a:tblPr firstRow="1" bandRow="1"/>
              <a:tblGrid>
                <a:gridCol w="3082495">
                  <a:extLst>
                    <a:ext uri="{9D8B030D-6E8A-4147-A177-3AD203B41FA5}">
                      <a16:colId xmlns:a16="http://schemas.microsoft.com/office/drawing/2014/main" val="257576961"/>
                    </a:ext>
                  </a:extLst>
                </a:gridCol>
                <a:gridCol w="4489090">
                  <a:extLst>
                    <a:ext uri="{9D8B030D-6E8A-4147-A177-3AD203B41FA5}">
                      <a16:colId xmlns:a16="http://schemas.microsoft.com/office/drawing/2014/main" val="15819680"/>
                    </a:ext>
                  </a:extLst>
                </a:gridCol>
                <a:gridCol w="1103781">
                  <a:extLst>
                    <a:ext uri="{9D8B030D-6E8A-4147-A177-3AD203B41FA5}">
                      <a16:colId xmlns:a16="http://schemas.microsoft.com/office/drawing/2014/main" val="3824628182"/>
                    </a:ext>
                  </a:extLst>
                </a:gridCol>
              </a:tblGrid>
              <a:tr h="753050">
                <a:tc>
                  <a:txBody>
                    <a:bodyPr/>
                    <a:lstStyle/>
                    <a:p>
                      <a:pPr algn="ctr" fontAlgn="ctr"/>
                      <a:r>
                        <a:rPr lang="en-US" sz="2200" b="1" i="0" u="none" strike="noStrike">
                          <a:solidFill>
                            <a:srgbClr val="000000"/>
                          </a:solidFill>
                          <a:effectLst/>
                          <a:latin typeface="Calibri" panose="020F0502020204030204" pitchFamily="34" charset="0"/>
                        </a:rPr>
                        <a:t>Category</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effectLst/>
                          <a:latin typeface="Calibri" panose="020F0502020204030204" pitchFamily="34" charset="0"/>
                        </a:rPr>
                        <a:t>Variable</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effectLst/>
                          <a:latin typeface="Calibri" panose="020F0502020204030204" pitchFamily="34" charset="0"/>
                        </a:rPr>
                        <a:t>Current value</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015503"/>
                  </a:ext>
                </a:extLst>
              </a:tr>
              <a:tr h="419260">
                <a:tc>
                  <a:txBody>
                    <a:bodyPr/>
                    <a:lstStyle/>
                    <a:p>
                      <a:pPr algn="l" fontAlgn="ctr"/>
                      <a:r>
                        <a:rPr lang="en-US" sz="2200" b="0" i="0" u="none" strike="noStrike">
                          <a:solidFill>
                            <a:srgbClr val="000000"/>
                          </a:solidFill>
                          <a:effectLst/>
                          <a:latin typeface="Calibri" panose="020F0502020204030204" pitchFamily="34" charset="0"/>
                        </a:rPr>
                        <a:t>General</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dirty="0">
                          <a:solidFill>
                            <a:srgbClr val="000000"/>
                          </a:solidFill>
                          <a:effectLst/>
                          <a:latin typeface="Calibri" panose="020F0502020204030204" pitchFamily="34" charset="0"/>
                        </a:rPr>
                        <a:t>Working days per year</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a:solidFill>
                            <a:srgbClr val="000000"/>
                          </a:solidFill>
                          <a:effectLst/>
                          <a:latin typeface="Calibri" panose="020F0502020204030204" pitchFamily="34" charset="0"/>
                        </a:rPr>
                        <a:t>250</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418179"/>
                  </a:ext>
                </a:extLst>
              </a:tr>
              <a:tr h="419260">
                <a:tc rowSpan="5">
                  <a:txBody>
                    <a:bodyPr/>
                    <a:lstStyle/>
                    <a:p>
                      <a:pPr algn="l" fontAlgn="ctr"/>
                      <a:r>
                        <a:rPr lang="en-US" sz="2200" b="0" i="0" u="none" strike="noStrike">
                          <a:solidFill>
                            <a:srgbClr val="000000"/>
                          </a:solidFill>
                          <a:effectLst/>
                          <a:latin typeface="Calibri" panose="020F0502020204030204" pitchFamily="34" charset="0"/>
                        </a:rPr>
                        <a:t>Annual Schedule Services per Vehicle</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dirty="0">
                          <a:solidFill>
                            <a:srgbClr val="000000"/>
                          </a:solidFill>
                          <a:effectLst/>
                          <a:latin typeface="Calibri" panose="020F0502020204030204" pitchFamily="34" charset="0"/>
                        </a:rPr>
                        <a:t>Inspections per year</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6,000</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474376"/>
                  </a:ext>
                </a:extLst>
              </a:tr>
              <a:tr h="419260">
                <a:tc vMerge="1">
                  <a:txBody>
                    <a:bodyPr/>
                    <a:lstStyle/>
                    <a:p>
                      <a:endParaRPr lang="en-US"/>
                    </a:p>
                  </a:txBody>
                  <a:tcPr/>
                </a:tc>
                <a:tc>
                  <a:txBody>
                    <a:bodyPr/>
                    <a:lstStyle/>
                    <a:p>
                      <a:pPr algn="l" fontAlgn="ctr"/>
                      <a:r>
                        <a:rPr lang="en-US" sz="2200" b="0" i="0" u="none" strike="noStrike" dirty="0">
                          <a:solidFill>
                            <a:srgbClr val="000000"/>
                          </a:solidFill>
                          <a:effectLst/>
                          <a:latin typeface="Calibri" panose="020F0502020204030204" pitchFamily="34" charset="0"/>
                        </a:rPr>
                        <a:t>Engine Tune-Up</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36,000</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17554"/>
                  </a:ext>
                </a:extLst>
              </a:tr>
              <a:tr h="419260">
                <a:tc vMerge="1">
                  <a:txBody>
                    <a:bodyPr/>
                    <a:lstStyle/>
                    <a:p>
                      <a:endParaRPr lang="en-US"/>
                    </a:p>
                  </a:txBody>
                  <a:tcPr/>
                </a:tc>
                <a:tc>
                  <a:txBody>
                    <a:bodyPr/>
                    <a:lstStyle/>
                    <a:p>
                      <a:pPr algn="l" fontAlgn="ctr"/>
                      <a:r>
                        <a:rPr lang="en-US" sz="2200" b="0" i="0" u="none" strike="noStrike" dirty="0">
                          <a:solidFill>
                            <a:srgbClr val="000000"/>
                          </a:solidFill>
                          <a:effectLst/>
                          <a:latin typeface="Calibri" panose="020F0502020204030204" pitchFamily="34" charset="0"/>
                        </a:rPr>
                        <a:t>Mid-Life Overhaul</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260,000</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991047"/>
                  </a:ext>
                </a:extLst>
              </a:tr>
              <a:tr h="419260">
                <a:tc vMerge="1">
                  <a:txBody>
                    <a:bodyPr/>
                    <a:lstStyle/>
                    <a:p>
                      <a:endParaRPr lang="en-US"/>
                    </a:p>
                  </a:txBody>
                  <a:tcPr/>
                </a:tc>
                <a:tc>
                  <a:txBody>
                    <a:bodyPr/>
                    <a:lstStyle/>
                    <a:p>
                      <a:pPr algn="l" fontAlgn="ctr"/>
                      <a:r>
                        <a:rPr lang="en-US" sz="2200" b="0" i="0" u="none" strike="noStrike" dirty="0">
                          <a:solidFill>
                            <a:srgbClr val="000000"/>
                          </a:solidFill>
                          <a:effectLst/>
                          <a:latin typeface="Calibri" panose="020F0502020204030204" pitchFamily="34" charset="0"/>
                        </a:rPr>
                        <a:t>Inspection duration(hours)</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8</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620974"/>
                  </a:ext>
                </a:extLst>
              </a:tr>
              <a:tr h="419260">
                <a:tc vMerge="1">
                  <a:txBody>
                    <a:bodyPr/>
                    <a:lstStyle/>
                    <a:p>
                      <a:endParaRPr lang="en-US"/>
                    </a:p>
                  </a:txBody>
                  <a:tcPr/>
                </a:tc>
                <a:tc>
                  <a:txBody>
                    <a:bodyPr/>
                    <a:lstStyle/>
                    <a:p>
                      <a:pPr algn="l" fontAlgn="ctr"/>
                      <a:r>
                        <a:rPr lang="en-US" sz="2200" b="0" i="0" u="none" strike="noStrike" dirty="0">
                          <a:solidFill>
                            <a:srgbClr val="000000"/>
                          </a:solidFill>
                          <a:effectLst/>
                          <a:latin typeface="Calibri" panose="020F0502020204030204" pitchFamily="34" charset="0"/>
                        </a:rPr>
                        <a:t>Engine tune-up duration (hours)</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8</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547718"/>
                  </a:ext>
                </a:extLst>
              </a:tr>
              <a:tr h="753050">
                <a:tc>
                  <a:txBody>
                    <a:bodyPr/>
                    <a:lstStyle/>
                    <a:p>
                      <a:pPr algn="l" fontAlgn="ctr"/>
                      <a:r>
                        <a:rPr lang="en-US" sz="2200" b="0" i="0" u="none" strike="noStrike">
                          <a:solidFill>
                            <a:srgbClr val="000000"/>
                          </a:solidFill>
                          <a:effectLst/>
                          <a:latin typeface="Calibri" panose="020F0502020204030204" pitchFamily="34" charset="0"/>
                        </a:rPr>
                        <a:t>Mechanical Failures</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dirty="0">
                          <a:solidFill>
                            <a:srgbClr val="000000"/>
                          </a:solidFill>
                          <a:effectLst/>
                          <a:latin typeface="Calibri" panose="020F0502020204030204" pitchFamily="34" charset="0"/>
                        </a:rPr>
                        <a:t>Major Mechanical Failures per Million Vehicle Miles</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264</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2072746"/>
                  </a:ext>
                </a:extLst>
              </a:tr>
              <a:tr h="543420">
                <a:tc rowSpan="2">
                  <a:txBody>
                    <a:bodyPr/>
                    <a:lstStyle/>
                    <a:p>
                      <a:pPr algn="l" fontAlgn="ctr"/>
                      <a:r>
                        <a:rPr lang="en-US" sz="2200" b="0" i="0" u="none" strike="noStrike" dirty="0">
                          <a:solidFill>
                            <a:srgbClr val="000000"/>
                          </a:solidFill>
                          <a:effectLst/>
                          <a:latin typeface="Calibri" panose="020F0502020204030204" pitchFamily="34" charset="0"/>
                        </a:rPr>
                        <a:t>Split between division &amp; Browns Mill (to handle mechanical failures)</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200" b="0" i="0" u="none" strike="noStrike" dirty="0">
                          <a:solidFill>
                            <a:srgbClr val="000000"/>
                          </a:solidFill>
                          <a:effectLst/>
                          <a:latin typeface="Calibri" panose="020F0502020204030204" pitchFamily="34" charset="0"/>
                        </a:rPr>
                        <a:t>Division</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a:solidFill>
                            <a:srgbClr val="000000"/>
                          </a:solidFill>
                          <a:effectLst/>
                          <a:latin typeface="Calibri" panose="020F0502020204030204" pitchFamily="34" charset="0"/>
                        </a:rPr>
                        <a:t>0.5</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81015"/>
                  </a:ext>
                </a:extLst>
              </a:tr>
              <a:tr h="543420">
                <a:tc vMerge="1">
                  <a:txBody>
                    <a:bodyPr/>
                    <a:lstStyle/>
                    <a:p>
                      <a:endParaRPr lang="en-US"/>
                    </a:p>
                  </a:txBody>
                  <a:tcPr/>
                </a:tc>
                <a:tc>
                  <a:txBody>
                    <a:bodyPr/>
                    <a:lstStyle/>
                    <a:p>
                      <a:pPr algn="l" fontAlgn="ctr"/>
                      <a:r>
                        <a:rPr lang="en-US" sz="2200" b="0" i="0" u="none" strike="noStrike" dirty="0">
                          <a:solidFill>
                            <a:srgbClr val="000000"/>
                          </a:solidFill>
                          <a:effectLst/>
                          <a:latin typeface="Calibri" panose="020F0502020204030204" pitchFamily="34" charset="0"/>
                        </a:rPr>
                        <a:t>Browns Mill</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2200" b="0" i="0" u="none" strike="noStrike" dirty="0">
                          <a:solidFill>
                            <a:srgbClr val="000000"/>
                          </a:solidFill>
                          <a:effectLst/>
                          <a:latin typeface="Calibri" panose="020F0502020204030204" pitchFamily="34" charset="0"/>
                        </a:rPr>
                        <a:t>0.5</a:t>
                      </a:r>
                    </a:p>
                  </a:txBody>
                  <a:tcPr marL="12644" marR="12644" marT="126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937147"/>
                  </a:ext>
                </a:extLst>
              </a:tr>
            </a:tbl>
          </a:graphicData>
        </a:graphic>
      </p:graphicFrame>
    </p:spTree>
    <p:extLst>
      <p:ext uri="{BB962C8B-B14F-4D97-AF65-F5344CB8AC3E}">
        <p14:creationId xmlns:p14="http://schemas.microsoft.com/office/powerpoint/2010/main" val="37361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5E59-197E-4596-9BED-B6F61D672F49}"/>
              </a:ext>
            </a:extLst>
          </p:cNvPr>
          <p:cNvSpPr>
            <a:spLocks noGrp="1"/>
          </p:cNvSpPr>
          <p:nvPr>
            <p:ph type="title"/>
          </p:nvPr>
        </p:nvSpPr>
        <p:spPr>
          <a:xfrm>
            <a:off x="691516" y="241225"/>
            <a:ext cx="8675370" cy="1502305"/>
          </a:xfrm>
        </p:spPr>
        <p:txBody>
          <a:bodyPr/>
          <a:lstStyle/>
          <a:p>
            <a:r>
              <a:rPr lang="en-US" dirty="0"/>
              <a:t>Facility/Bus Bay Utilization Results</a:t>
            </a:r>
          </a:p>
        </p:txBody>
      </p:sp>
      <p:graphicFrame>
        <p:nvGraphicFramePr>
          <p:cNvPr id="6" name="Content Placeholder 5">
            <a:extLst>
              <a:ext uri="{FF2B5EF4-FFF2-40B4-BE49-F238E27FC236}">
                <a16:creationId xmlns:a16="http://schemas.microsoft.com/office/drawing/2014/main" id="{608A006D-9C12-49B3-94DD-47829ED0B068}"/>
              </a:ext>
            </a:extLst>
          </p:cNvPr>
          <p:cNvGraphicFramePr>
            <a:graphicFrameLocks noGrp="1"/>
          </p:cNvGraphicFramePr>
          <p:nvPr>
            <p:ph idx="1"/>
            <p:extLst>
              <p:ext uri="{D42A27DB-BD31-4B8C-83A1-F6EECF244321}">
                <p14:modId xmlns:p14="http://schemas.microsoft.com/office/powerpoint/2010/main" val="3386370026"/>
              </p:ext>
            </p:extLst>
          </p:nvPr>
        </p:nvGraphicFramePr>
        <p:xfrm>
          <a:off x="691516" y="2139696"/>
          <a:ext cx="8105013" cy="4640326"/>
        </p:xfrm>
        <a:graphic>
          <a:graphicData uri="http://schemas.openxmlformats.org/drawingml/2006/table">
            <a:tbl>
              <a:tblPr/>
              <a:tblGrid>
                <a:gridCol w="1092811">
                  <a:extLst>
                    <a:ext uri="{9D8B030D-6E8A-4147-A177-3AD203B41FA5}">
                      <a16:colId xmlns:a16="http://schemas.microsoft.com/office/drawing/2014/main" val="3886034857"/>
                    </a:ext>
                  </a:extLst>
                </a:gridCol>
                <a:gridCol w="1507513">
                  <a:extLst>
                    <a:ext uri="{9D8B030D-6E8A-4147-A177-3AD203B41FA5}">
                      <a16:colId xmlns:a16="http://schemas.microsoft.com/office/drawing/2014/main" val="3158503705"/>
                    </a:ext>
                  </a:extLst>
                </a:gridCol>
                <a:gridCol w="1367620">
                  <a:extLst>
                    <a:ext uri="{9D8B030D-6E8A-4147-A177-3AD203B41FA5}">
                      <a16:colId xmlns:a16="http://schemas.microsoft.com/office/drawing/2014/main" val="2333289809"/>
                    </a:ext>
                  </a:extLst>
                </a:gridCol>
                <a:gridCol w="2237660">
                  <a:extLst>
                    <a:ext uri="{9D8B030D-6E8A-4147-A177-3AD203B41FA5}">
                      <a16:colId xmlns:a16="http://schemas.microsoft.com/office/drawing/2014/main" val="2925047593"/>
                    </a:ext>
                  </a:extLst>
                </a:gridCol>
                <a:gridCol w="1899409">
                  <a:extLst>
                    <a:ext uri="{9D8B030D-6E8A-4147-A177-3AD203B41FA5}">
                      <a16:colId xmlns:a16="http://schemas.microsoft.com/office/drawing/2014/main" val="3916340026"/>
                    </a:ext>
                  </a:extLst>
                </a:gridCol>
              </a:tblGrid>
              <a:tr h="370354">
                <a:tc gridSpan="5">
                  <a:txBody>
                    <a:bodyPr/>
                    <a:lstStyle/>
                    <a:p>
                      <a:pPr algn="l" fontAlgn="b"/>
                      <a:r>
                        <a:rPr lang="en-US" sz="1600" b="1" i="0" u="none" strike="noStrike" dirty="0">
                          <a:solidFill>
                            <a:srgbClr val="000000"/>
                          </a:solidFill>
                          <a:effectLst/>
                          <a:latin typeface="Calibri" panose="020F0502020204030204" pitchFamily="34" charset="0"/>
                        </a:rPr>
                        <a:t>Existing bus Allocation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mpd="sng">
                      <a:noFill/>
                      <a:prstDash val="solid"/>
                    </a:ln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347862"/>
                  </a:ext>
                </a:extLst>
              </a:tr>
              <a:tr h="199633">
                <a:tc>
                  <a:txBody>
                    <a:bodyPr/>
                    <a:lstStyle/>
                    <a:p>
                      <a:pPr algn="l" fontAlgn="b"/>
                      <a:r>
                        <a:rPr lang="en-US" sz="1500" b="1" i="0" u="none" strike="noStrike" dirty="0">
                          <a:solidFill>
                            <a:srgbClr val="000000"/>
                          </a:solidFill>
                          <a:effectLst/>
                          <a:latin typeface="Calibri" panose="020F0502020204030204" pitchFamily="34" charset="0"/>
                        </a:rPr>
                        <a:t>Facility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err="1">
                          <a:solidFill>
                            <a:srgbClr val="000000"/>
                          </a:solidFill>
                          <a:effectLst/>
                          <a:latin typeface="Calibri" panose="020F0502020204030204" pitchFamily="34" charset="0"/>
                        </a:rPr>
                        <a:t>Bbay</a:t>
                      </a:r>
                      <a:r>
                        <a:rPr lang="en-US" sz="1500" b="1" i="0" u="none" strike="noStrike" dirty="0">
                          <a:solidFill>
                            <a:srgbClr val="000000"/>
                          </a:solidFill>
                          <a:effectLst/>
                          <a:latin typeface="Calibri" panose="020F0502020204030204" pitchFamily="34" charset="0"/>
                        </a:rPr>
                        <a: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Ft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Deadhead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Total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947594"/>
                  </a:ext>
                </a:extLst>
              </a:tr>
              <a:tr h="199633">
                <a:tc>
                  <a:txBody>
                    <a:bodyPr/>
                    <a:lstStyle/>
                    <a:p>
                      <a:pPr algn="l" fontAlgn="b"/>
                      <a:r>
                        <a:rPr lang="en-US" sz="1500" b="0" i="0" u="none" strike="noStrike">
                          <a:solidFill>
                            <a:srgbClr val="000000"/>
                          </a:solidFill>
                          <a:effectLst/>
                          <a:latin typeface="Calibri" panose="020F0502020204030204" pitchFamily="34" charset="0"/>
                        </a:rPr>
                        <a:t>2-Laredo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4,766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37,846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178444"/>
                  </a:ext>
                </a:extLst>
              </a:tr>
              <a:tr h="199633">
                <a:tc>
                  <a:txBody>
                    <a:bodyPr/>
                    <a:lstStyle/>
                    <a:p>
                      <a:pPr algn="l" fontAlgn="b"/>
                      <a:r>
                        <a:rPr lang="en-US" sz="1500" b="0" i="0" u="none" strike="noStrike">
                          <a:solidFill>
                            <a:srgbClr val="000000"/>
                          </a:solidFill>
                          <a:effectLst/>
                          <a:latin typeface="Calibri" panose="020F0502020204030204" pitchFamily="34" charset="0"/>
                        </a:rPr>
                        <a:t>3-Perry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4,363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33,912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333059"/>
                  </a:ext>
                </a:extLst>
              </a:tr>
              <a:tr h="201179">
                <a:tc>
                  <a:txBody>
                    <a:bodyPr/>
                    <a:lstStyle/>
                    <a:p>
                      <a:pPr algn="l" fontAlgn="b"/>
                      <a:r>
                        <a:rPr lang="en-US" sz="1500" b="0" i="0" u="none" strike="noStrike">
                          <a:solidFill>
                            <a:srgbClr val="000000"/>
                          </a:solidFill>
                          <a:effectLst/>
                          <a:latin typeface="Calibri" panose="020F0502020204030204" pitchFamily="34" charset="0"/>
                        </a:rPr>
                        <a:t>6-Hamilton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2,412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27,336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720078"/>
                  </a:ext>
                </a:extLst>
              </a:tr>
              <a:tr h="199633">
                <a:tc gridSpan="3">
                  <a:txBody>
                    <a:bodyPr/>
                    <a:lstStyle/>
                    <a:p>
                      <a:pPr algn="ctr" fontAlgn="b"/>
                      <a:r>
                        <a:rPr lang="en-US" sz="1500" b="1"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5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dirty="0">
                          <a:solidFill>
                            <a:srgbClr val="000000"/>
                          </a:solidFill>
                          <a:effectLst/>
                          <a:latin typeface="Calibri" panose="020F0502020204030204" pitchFamily="34" charset="0"/>
                        </a:rPr>
                        <a:t>                   11,540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dirty="0">
                          <a:solidFill>
                            <a:srgbClr val="000000"/>
                          </a:solidFill>
                          <a:effectLst/>
                          <a:latin typeface="Calibri" panose="020F0502020204030204" pitchFamily="34" charset="0"/>
                        </a:rPr>
                        <a:t>              99,094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560457"/>
                  </a:ext>
                </a:extLst>
              </a:tr>
              <a:tr h="370354">
                <a:tc gridSpan="5">
                  <a:txBody>
                    <a:bodyPr/>
                    <a:lstStyle/>
                    <a:p>
                      <a:pPr algn="l" fontAlgn="b"/>
                      <a:r>
                        <a:rPr lang="en-US" sz="1600" b="1" i="0" u="none" strike="noStrike" dirty="0">
                          <a:solidFill>
                            <a:srgbClr val="000000"/>
                          </a:solidFill>
                          <a:effectLst/>
                          <a:latin typeface="Calibri" panose="020F0502020204030204" pitchFamily="34" charset="0"/>
                        </a:rPr>
                        <a:t>Updated bus allocation</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526786"/>
                  </a:ext>
                </a:extLst>
              </a:tr>
              <a:tr h="199633">
                <a:tc>
                  <a:txBody>
                    <a:bodyPr/>
                    <a:lstStyle/>
                    <a:p>
                      <a:pPr algn="l" fontAlgn="b"/>
                      <a:r>
                        <a:rPr lang="en-US" sz="1500" b="1" i="0" u="none" strike="noStrike" dirty="0">
                          <a:solidFill>
                            <a:srgbClr val="000000"/>
                          </a:solidFill>
                          <a:effectLst/>
                          <a:latin typeface="Calibri" panose="020F0502020204030204" pitchFamily="34" charset="0"/>
                        </a:rPr>
                        <a:t>Facility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err="1">
                          <a:solidFill>
                            <a:srgbClr val="000000"/>
                          </a:solidFill>
                          <a:effectLst/>
                          <a:latin typeface="Calibri" panose="020F0502020204030204" pitchFamily="34" charset="0"/>
                        </a:rPr>
                        <a:t>Bbay</a:t>
                      </a:r>
                      <a:r>
                        <a:rPr lang="en-US" sz="1500" b="1" i="0" u="none" strike="noStrike" dirty="0">
                          <a:solidFill>
                            <a:srgbClr val="000000"/>
                          </a:solidFill>
                          <a:effectLst/>
                          <a:latin typeface="Calibri" panose="020F0502020204030204" pitchFamily="34" charset="0"/>
                        </a:rPr>
                        <a: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Ft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Deadhead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Total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983763"/>
                  </a:ext>
                </a:extLst>
              </a:tr>
              <a:tr h="199633">
                <a:tc>
                  <a:txBody>
                    <a:bodyPr/>
                    <a:lstStyle/>
                    <a:p>
                      <a:pPr algn="l" fontAlgn="b"/>
                      <a:r>
                        <a:rPr lang="en-US" sz="1500" b="0" i="0" u="none" strike="noStrike">
                          <a:solidFill>
                            <a:srgbClr val="000000"/>
                          </a:solidFill>
                          <a:effectLst/>
                          <a:latin typeface="Calibri" panose="020F0502020204030204" pitchFamily="34" charset="0"/>
                        </a:rPr>
                        <a:t>2-Laredo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96%</a:t>
                      </a:r>
                      <a:endParaRPr lang="en-US" sz="15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5,899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42,272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7942"/>
                  </a:ext>
                </a:extLst>
              </a:tr>
              <a:tr h="199633">
                <a:tc>
                  <a:txBody>
                    <a:bodyPr/>
                    <a:lstStyle/>
                    <a:p>
                      <a:pPr algn="l" fontAlgn="b"/>
                      <a:r>
                        <a:rPr lang="en-US" sz="1500" b="0" i="0" u="none" strike="noStrike">
                          <a:solidFill>
                            <a:srgbClr val="000000"/>
                          </a:solidFill>
                          <a:effectLst/>
                          <a:latin typeface="Calibri" panose="020F0502020204030204" pitchFamily="34" charset="0"/>
                        </a:rPr>
                        <a:t>3-Perry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2,328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              25,964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980040"/>
                  </a:ext>
                </a:extLst>
              </a:tr>
              <a:tr h="129562">
                <a:tc>
                  <a:txBody>
                    <a:bodyPr/>
                    <a:lstStyle/>
                    <a:p>
                      <a:pPr algn="l" fontAlgn="b"/>
                      <a:r>
                        <a:rPr lang="en-US" sz="1500" b="0" i="0" u="none" strike="noStrike" dirty="0">
                          <a:solidFill>
                            <a:srgbClr val="000000"/>
                          </a:solidFill>
                          <a:effectLst/>
                          <a:latin typeface="Calibri" panose="020F0502020204030204" pitchFamily="34" charset="0"/>
                        </a:rPr>
                        <a:t>6-Hamilton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2,805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30,350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988899"/>
                  </a:ext>
                </a:extLst>
              </a:tr>
              <a:tr h="199633">
                <a:tc gridSpan="3">
                  <a:txBody>
                    <a:bodyPr/>
                    <a:lstStyle/>
                    <a:p>
                      <a:pPr algn="ctr" fontAlgn="b"/>
                      <a:r>
                        <a:rPr lang="en-US" sz="1500" b="1"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5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a:solidFill>
                            <a:srgbClr val="000000"/>
                          </a:solidFill>
                          <a:effectLst/>
                          <a:latin typeface="Calibri" panose="020F0502020204030204" pitchFamily="34" charset="0"/>
                        </a:rPr>
                        <a:t>                   11,032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dirty="0">
                          <a:solidFill>
                            <a:srgbClr val="000000"/>
                          </a:solidFill>
                          <a:effectLst/>
                          <a:latin typeface="Calibri" panose="020F0502020204030204" pitchFamily="34" charset="0"/>
                        </a:rPr>
                        <a:t>              98,586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826154"/>
                  </a:ext>
                </a:extLst>
              </a:tr>
              <a:tr h="375368">
                <a:tc gridSpan="5">
                  <a:txBody>
                    <a:bodyPr/>
                    <a:lstStyle/>
                    <a:p>
                      <a:pPr algn="l" fontAlgn="b"/>
                      <a:r>
                        <a:rPr lang="en-US" sz="1600" b="1" i="0" u="none" strike="noStrike" dirty="0">
                          <a:solidFill>
                            <a:srgbClr val="000000"/>
                          </a:solidFill>
                          <a:effectLst/>
                          <a:latin typeface="Calibri" panose="020F0502020204030204" pitchFamily="34" charset="0"/>
                        </a:rPr>
                        <a:t>Bus allocation comparison</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352459"/>
                  </a:ext>
                </a:extLst>
              </a:tr>
              <a:tr h="199633">
                <a:tc>
                  <a:txBody>
                    <a:bodyPr/>
                    <a:lstStyle/>
                    <a:p>
                      <a:pPr algn="l" fontAlgn="b"/>
                      <a:r>
                        <a:rPr lang="en-US" sz="1500" b="1" i="0" u="none" strike="noStrike" dirty="0">
                          <a:solidFill>
                            <a:srgbClr val="000000"/>
                          </a:solidFill>
                          <a:effectLst/>
                          <a:latin typeface="Calibri" panose="020F0502020204030204" pitchFamily="34" charset="0"/>
                        </a:rPr>
                        <a:t>Facility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err="1">
                          <a:solidFill>
                            <a:srgbClr val="000000"/>
                          </a:solidFill>
                          <a:effectLst/>
                          <a:latin typeface="Calibri" panose="020F0502020204030204" pitchFamily="34" charset="0"/>
                        </a:rPr>
                        <a:t>Bbay</a:t>
                      </a:r>
                      <a:r>
                        <a:rPr lang="en-US" sz="1500" b="1" i="0" u="none" strike="noStrike" dirty="0">
                          <a:solidFill>
                            <a:srgbClr val="000000"/>
                          </a:solidFill>
                          <a:effectLst/>
                          <a:latin typeface="Calibri" panose="020F0502020204030204" pitchFamily="34" charset="0"/>
                        </a:rPr>
                        <a: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Ft utilization%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Deadhead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Total miles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675427"/>
                  </a:ext>
                </a:extLst>
              </a:tr>
              <a:tr h="199633">
                <a:tc>
                  <a:txBody>
                    <a:bodyPr/>
                    <a:lstStyle/>
                    <a:p>
                      <a:pPr algn="l" fontAlgn="b"/>
                      <a:r>
                        <a:rPr lang="en-US" sz="1500" b="0" i="0" u="none" strike="noStrike" dirty="0">
                          <a:solidFill>
                            <a:srgbClr val="000000"/>
                          </a:solidFill>
                          <a:effectLst/>
                          <a:latin typeface="Calibri" panose="020F0502020204030204" pitchFamily="34" charset="0"/>
                        </a:rPr>
                        <a:t>2-Laredo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a:t>
                      </a:r>
                      <a:endParaRPr lang="en-US" sz="15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1,134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                 4,426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39147"/>
                  </a:ext>
                </a:extLst>
              </a:tr>
              <a:tr h="199633">
                <a:tc>
                  <a:txBody>
                    <a:bodyPr/>
                    <a:lstStyle/>
                    <a:p>
                      <a:pPr algn="l" fontAlgn="b"/>
                      <a:r>
                        <a:rPr lang="en-US" sz="1500" b="0" i="0" u="none" strike="noStrike">
                          <a:solidFill>
                            <a:srgbClr val="000000"/>
                          </a:solidFill>
                          <a:effectLst/>
                          <a:latin typeface="Calibri" panose="020F0502020204030204" pitchFamily="34" charset="0"/>
                        </a:rPr>
                        <a:t>3-Perry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(2,034)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(7,948)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308004"/>
                  </a:ext>
                </a:extLst>
              </a:tr>
              <a:tr h="176574">
                <a:tc>
                  <a:txBody>
                    <a:bodyPr/>
                    <a:lstStyle/>
                    <a:p>
                      <a:pPr algn="l" fontAlgn="b"/>
                      <a:r>
                        <a:rPr lang="en-US" sz="1500" b="0" i="0" u="none" strike="noStrike">
                          <a:solidFill>
                            <a:srgbClr val="000000"/>
                          </a:solidFill>
                          <a:effectLst/>
                          <a:latin typeface="Calibri" panose="020F0502020204030204" pitchFamily="34" charset="0"/>
                        </a:rPr>
                        <a:t>6-Hamilton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392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effectLst/>
                          <a:latin typeface="Calibri" panose="020F0502020204030204" pitchFamily="34" charset="0"/>
                        </a:rPr>
                        <a:t>                 3,014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076558"/>
                  </a:ext>
                </a:extLst>
              </a:tr>
              <a:tr h="199633">
                <a:tc gridSpan="3">
                  <a:txBody>
                    <a:bodyPr/>
                    <a:lstStyle/>
                    <a:p>
                      <a:pPr algn="ctr" fontAlgn="b"/>
                      <a:r>
                        <a:rPr lang="en-US" sz="1500" b="1"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5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a:solidFill>
                            <a:srgbClr val="000000"/>
                          </a:solidFill>
                          <a:effectLst/>
                          <a:latin typeface="Calibri" panose="020F0502020204030204" pitchFamily="34" charset="0"/>
                        </a:rPr>
                        <a:t>                       (508)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1" i="0" u="none" strike="noStrike" dirty="0">
                          <a:solidFill>
                            <a:srgbClr val="000000"/>
                          </a:solidFill>
                          <a:effectLst/>
                          <a:latin typeface="Calibri" panose="020F0502020204030204" pitchFamily="34" charset="0"/>
                        </a:rPr>
                        <a:t>                  (508)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3188"/>
                  </a:ext>
                </a:extLst>
              </a:tr>
            </a:tbl>
          </a:graphicData>
        </a:graphic>
      </p:graphicFrame>
    </p:spTree>
    <p:extLst>
      <p:ext uri="{BB962C8B-B14F-4D97-AF65-F5344CB8AC3E}">
        <p14:creationId xmlns:p14="http://schemas.microsoft.com/office/powerpoint/2010/main" val="142252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1975-3B25-43DB-BC64-C6272EFADF1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A0BC2C3-B6C2-482B-A186-CDC89ADCAA08}"/>
              </a:ext>
            </a:extLst>
          </p:cNvPr>
          <p:cNvSpPr>
            <a:spLocks noGrp="1"/>
          </p:cNvSpPr>
          <p:nvPr>
            <p:ph idx="1"/>
          </p:nvPr>
        </p:nvSpPr>
        <p:spPr/>
        <p:txBody>
          <a:bodyPr>
            <a:normAutofit fontScale="92500" lnSpcReduction="10000"/>
          </a:bodyPr>
          <a:lstStyle/>
          <a:p>
            <a:r>
              <a:rPr lang="en-US" dirty="0"/>
              <a:t>A pilot tool was developed for MARTA for master facility planning purpose:</a:t>
            </a:r>
          </a:p>
          <a:p>
            <a:pPr lvl="1"/>
            <a:r>
              <a:rPr lang="en-US" dirty="0"/>
              <a:t>Extract deadhead/revenue miles from the latest available GTFS files</a:t>
            </a:r>
          </a:p>
          <a:p>
            <a:pPr lvl="1"/>
            <a:r>
              <a:rPr lang="en-US" dirty="0"/>
              <a:t>Can evaluate the existing facility status and improve the bus allocation to reduce deadhead miles</a:t>
            </a:r>
          </a:p>
          <a:p>
            <a:pPr lvl="1"/>
            <a:r>
              <a:rPr lang="en-US" dirty="0"/>
              <a:t>Have the potential for the new facility site location selection with the optimization model</a:t>
            </a:r>
          </a:p>
          <a:p>
            <a:r>
              <a:rPr lang="en-US" dirty="0"/>
              <a:t>Future works:</a:t>
            </a:r>
          </a:p>
          <a:p>
            <a:pPr lvl="1"/>
            <a:r>
              <a:rPr lang="en-US" dirty="0"/>
              <a:t>Calibrate the bus allocation model based on the available data</a:t>
            </a:r>
          </a:p>
          <a:p>
            <a:pPr lvl="1"/>
            <a:r>
              <a:rPr lang="en-US" dirty="0"/>
              <a:t>Site selection(facility operation cost, model fine tuning)</a:t>
            </a:r>
          </a:p>
          <a:p>
            <a:pPr lvl="1"/>
            <a:r>
              <a:rPr lang="en-US" dirty="0"/>
              <a:t>Bus bay utilization by difficult energy type, and integrating Bus bay capacity constraint to the bus allocation model</a:t>
            </a:r>
          </a:p>
        </p:txBody>
      </p:sp>
    </p:spTree>
    <p:extLst>
      <p:ext uri="{BB962C8B-B14F-4D97-AF65-F5344CB8AC3E}">
        <p14:creationId xmlns:p14="http://schemas.microsoft.com/office/powerpoint/2010/main" val="237479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6C3-D217-4A90-AEBF-AF33637255A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9F2CD1C-B05D-4D59-9261-34EFAC7F1218}"/>
              </a:ext>
            </a:extLst>
          </p:cNvPr>
          <p:cNvSpPr>
            <a:spLocks noGrp="1"/>
          </p:cNvSpPr>
          <p:nvPr>
            <p:ph idx="1"/>
          </p:nvPr>
        </p:nvSpPr>
        <p:spPr/>
        <p:txBody>
          <a:bodyPr/>
          <a:lstStyle/>
          <a:p>
            <a:r>
              <a:rPr lang="en-US" dirty="0"/>
              <a:t>Developing tool to assess maintenance facility of MARTA bus transit needs associated with system expansion</a:t>
            </a:r>
          </a:p>
          <a:p>
            <a:pPr lvl="1"/>
            <a:r>
              <a:rPr lang="en-US" dirty="0"/>
              <a:t>Existing bus facilities evaluation/optimization</a:t>
            </a:r>
          </a:p>
          <a:p>
            <a:pPr lvl="1"/>
            <a:r>
              <a:rPr lang="en-US" dirty="0"/>
              <a:t>Allocating buses for bus expansion </a:t>
            </a:r>
          </a:p>
          <a:p>
            <a:pPr lvl="1"/>
            <a:r>
              <a:rPr lang="en-US" dirty="0"/>
              <a:t>New facility site selection</a:t>
            </a:r>
          </a:p>
        </p:txBody>
      </p:sp>
    </p:spTree>
    <p:extLst>
      <p:ext uri="{BB962C8B-B14F-4D97-AF65-F5344CB8AC3E}">
        <p14:creationId xmlns:p14="http://schemas.microsoft.com/office/powerpoint/2010/main" val="201631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6352-3E42-4892-99CA-EC021BEE142B}"/>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210C131-52E4-4EDB-823D-8872474175C5}"/>
              </a:ext>
            </a:extLst>
          </p:cNvPr>
          <p:cNvSpPr>
            <a:spLocks noGrp="1"/>
          </p:cNvSpPr>
          <p:nvPr>
            <p:ph idx="1"/>
          </p:nvPr>
        </p:nvSpPr>
        <p:spPr/>
        <p:txBody>
          <a:bodyPr>
            <a:normAutofit fontScale="92500" lnSpcReduction="10000"/>
          </a:bodyPr>
          <a:lstStyle/>
          <a:p>
            <a:r>
              <a:rPr lang="en-US" dirty="0"/>
              <a:t>Calculating deadhead miles based on block</a:t>
            </a:r>
          </a:p>
          <a:p>
            <a:pPr lvl="1"/>
            <a:r>
              <a:rPr lang="en-US" dirty="0"/>
              <a:t>Original trip-based model detecting waiting time&gt; 15 mins as deadhead </a:t>
            </a:r>
          </a:p>
          <a:p>
            <a:pPr lvl="1"/>
            <a:r>
              <a:rPr lang="en-US" dirty="0"/>
              <a:t>New version can directly identify the deadhead for each block without explicit assumption from users</a:t>
            </a:r>
          </a:p>
          <a:p>
            <a:r>
              <a:rPr lang="en-US" dirty="0"/>
              <a:t>Dynamically retrieving the street distance based on OSRM local server, instead of the original static method.</a:t>
            </a:r>
          </a:p>
          <a:p>
            <a:r>
              <a:rPr lang="en-US" dirty="0"/>
              <a:t>Proposing a rigorous optimization model for bus allocation (block based), with the potential for site selection, comparing with original heuristic method.</a:t>
            </a:r>
          </a:p>
          <a:p>
            <a:r>
              <a:rPr lang="en-US" dirty="0"/>
              <a:t>Integrating the bus bay utilization calculation in the model script from spreadsheet table.</a:t>
            </a:r>
          </a:p>
        </p:txBody>
      </p:sp>
    </p:spTree>
    <p:extLst>
      <p:ext uri="{BB962C8B-B14F-4D97-AF65-F5344CB8AC3E}">
        <p14:creationId xmlns:p14="http://schemas.microsoft.com/office/powerpoint/2010/main" val="102688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68BA-E833-4871-9337-0B5741A0B13D}"/>
              </a:ext>
            </a:extLst>
          </p:cNvPr>
          <p:cNvSpPr>
            <a:spLocks noGrp="1"/>
          </p:cNvSpPr>
          <p:nvPr>
            <p:ph type="title"/>
          </p:nvPr>
        </p:nvSpPr>
        <p:spPr/>
        <p:txBody>
          <a:bodyPr/>
          <a:lstStyle/>
          <a:p>
            <a:r>
              <a:rPr lang="en-US" dirty="0"/>
              <a:t>Methodology</a:t>
            </a:r>
          </a:p>
        </p:txBody>
      </p:sp>
      <p:sp>
        <p:nvSpPr>
          <p:cNvPr id="13" name="Rectangle: Rounded Corners 12">
            <a:extLst>
              <a:ext uri="{FF2B5EF4-FFF2-40B4-BE49-F238E27FC236}">
                <a16:creationId xmlns:a16="http://schemas.microsoft.com/office/drawing/2014/main" id="{6CA90F94-D0BA-4FDB-90A7-4D7701C5A5B0}"/>
              </a:ext>
            </a:extLst>
          </p:cNvPr>
          <p:cNvSpPr/>
          <p:nvPr/>
        </p:nvSpPr>
        <p:spPr>
          <a:xfrm>
            <a:off x="4033265" y="2512948"/>
            <a:ext cx="2349995" cy="943351"/>
          </a:xfrm>
          <a:prstGeom prst="roundRect">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Deadheads and revenue miles</a:t>
            </a:r>
          </a:p>
          <a:p>
            <a:pPr algn="ctr"/>
            <a:endParaRPr lang="en-US" dirty="0"/>
          </a:p>
        </p:txBody>
      </p:sp>
      <p:sp>
        <p:nvSpPr>
          <p:cNvPr id="18" name="Rectangle: Rounded Corners 17">
            <a:extLst>
              <a:ext uri="{FF2B5EF4-FFF2-40B4-BE49-F238E27FC236}">
                <a16:creationId xmlns:a16="http://schemas.microsoft.com/office/drawing/2014/main" id="{4BB859C8-4D6D-4A60-85BB-93B9C94E4F3B}"/>
              </a:ext>
            </a:extLst>
          </p:cNvPr>
          <p:cNvSpPr/>
          <p:nvPr/>
        </p:nvSpPr>
        <p:spPr>
          <a:xfrm>
            <a:off x="4033265" y="4119135"/>
            <a:ext cx="2349995" cy="1091703"/>
          </a:xfrm>
          <a:prstGeom prst="roundRect">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r>
              <a:rPr lang="en-US" sz="2000" b="1" dirty="0">
                <a:solidFill>
                  <a:schemeClr val="tx1"/>
                </a:solidFill>
              </a:rPr>
              <a:t>Bus reallocation</a:t>
            </a:r>
          </a:p>
          <a:p>
            <a:pPr algn="ctr"/>
            <a:endParaRPr lang="en-US" dirty="0"/>
          </a:p>
        </p:txBody>
      </p:sp>
      <p:sp>
        <p:nvSpPr>
          <p:cNvPr id="19" name="Arrow: Right 18">
            <a:extLst>
              <a:ext uri="{FF2B5EF4-FFF2-40B4-BE49-F238E27FC236}">
                <a16:creationId xmlns:a16="http://schemas.microsoft.com/office/drawing/2014/main" id="{3BE4B073-31CE-496F-84E9-B37495F95F51}"/>
              </a:ext>
            </a:extLst>
          </p:cNvPr>
          <p:cNvSpPr/>
          <p:nvPr/>
        </p:nvSpPr>
        <p:spPr>
          <a:xfrm rot="5400000">
            <a:off x="4811848" y="3604103"/>
            <a:ext cx="674396" cy="367228"/>
          </a:xfrm>
          <a:prstGeom prst="rightArrow">
            <a:avLst/>
          </a:prstGeom>
          <a:solidFill>
            <a:srgbClr val="F2C200"/>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B137CFA-164F-414D-879D-F62277D66FE9}"/>
              </a:ext>
            </a:extLst>
          </p:cNvPr>
          <p:cNvSpPr/>
          <p:nvPr/>
        </p:nvSpPr>
        <p:spPr>
          <a:xfrm>
            <a:off x="4033265" y="5885234"/>
            <a:ext cx="2349995" cy="1091703"/>
          </a:xfrm>
          <a:prstGeom prst="roundRect">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r>
              <a:rPr lang="en-US" sz="2000" b="1" dirty="0">
                <a:solidFill>
                  <a:schemeClr val="tx1"/>
                </a:solidFill>
              </a:rPr>
              <a:t>Bus bay utilization</a:t>
            </a:r>
          </a:p>
          <a:p>
            <a:pPr algn="ctr"/>
            <a:endParaRPr lang="en-US" dirty="0"/>
          </a:p>
        </p:txBody>
      </p:sp>
      <p:sp>
        <p:nvSpPr>
          <p:cNvPr id="22" name="Arrow: Right 21">
            <a:extLst>
              <a:ext uri="{FF2B5EF4-FFF2-40B4-BE49-F238E27FC236}">
                <a16:creationId xmlns:a16="http://schemas.microsoft.com/office/drawing/2014/main" id="{2AD2D86C-680B-4621-A6A2-706804B1FE8B}"/>
              </a:ext>
            </a:extLst>
          </p:cNvPr>
          <p:cNvSpPr/>
          <p:nvPr/>
        </p:nvSpPr>
        <p:spPr>
          <a:xfrm rot="5400000">
            <a:off x="4832840" y="5364422"/>
            <a:ext cx="674396" cy="367228"/>
          </a:xfrm>
          <a:prstGeom prst="rightArrow">
            <a:avLst/>
          </a:prstGeom>
          <a:solidFill>
            <a:srgbClr val="F2C200"/>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E4F1B9B-1BED-410C-89B9-8920E306866A}"/>
              </a:ext>
            </a:extLst>
          </p:cNvPr>
          <p:cNvGrpSpPr/>
          <p:nvPr/>
        </p:nvGrpSpPr>
        <p:grpSpPr>
          <a:xfrm>
            <a:off x="758581" y="2512947"/>
            <a:ext cx="2349995" cy="943351"/>
            <a:chOff x="3034622" y="1908192"/>
            <a:chExt cx="3076664" cy="1235056"/>
          </a:xfrm>
        </p:grpSpPr>
        <p:sp>
          <p:nvSpPr>
            <p:cNvPr id="24" name="Rectangle: Rounded Corners 23">
              <a:extLst>
                <a:ext uri="{FF2B5EF4-FFF2-40B4-BE49-F238E27FC236}">
                  <a16:creationId xmlns:a16="http://schemas.microsoft.com/office/drawing/2014/main" id="{1E719A16-64D5-48AF-A541-57EEEC44776E}"/>
                </a:ext>
              </a:extLst>
            </p:cNvPr>
            <p:cNvSpPr/>
            <p:nvPr/>
          </p:nvSpPr>
          <p:spPr>
            <a:xfrm>
              <a:off x="3034622" y="1908192"/>
              <a:ext cx="3076664" cy="1235056"/>
            </a:xfrm>
            <a:prstGeom prst="roundRect">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p>
          </p:txBody>
        </p:sp>
        <p:pic>
          <p:nvPicPr>
            <p:cNvPr id="25" name="Picture 2" descr="Image result for GTFS Icon">
              <a:extLst>
                <a:ext uri="{FF2B5EF4-FFF2-40B4-BE49-F238E27FC236}">
                  <a16:creationId xmlns:a16="http://schemas.microsoft.com/office/drawing/2014/main" id="{F7AB8D38-FC55-4ACA-981A-2E73C1613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099" y="2064414"/>
              <a:ext cx="2943225" cy="9820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D9324F5D-0885-4C2B-B155-B542B6304D8A}"/>
              </a:ext>
            </a:extLst>
          </p:cNvPr>
          <p:cNvGrpSpPr/>
          <p:nvPr/>
        </p:nvGrpSpPr>
        <p:grpSpPr>
          <a:xfrm>
            <a:off x="7168226" y="2466655"/>
            <a:ext cx="2198659" cy="1035934"/>
            <a:chOff x="7010698" y="3081807"/>
            <a:chExt cx="1789988" cy="1020213"/>
          </a:xfrm>
        </p:grpSpPr>
        <p:sp>
          <p:nvSpPr>
            <p:cNvPr id="27" name="Rectangle: Rounded Corners 26">
              <a:extLst>
                <a:ext uri="{FF2B5EF4-FFF2-40B4-BE49-F238E27FC236}">
                  <a16:creationId xmlns:a16="http://schemas.microsoft.com/office/drawing/2014/main" id="{BED2BD6D-E309-472A-BB2B-0D37541178D8}"/>
                </a:ext>
              </a:extLst>
            </p:cNvPr>
            <p:cNvSpPr/>
            <p:nvPr/>
          </p:nvSpPr>
          <p:spPr>
            <a:xfrm>
              <a:off x="7010698" y="3081807"/>
              <a:ext cx="1789988" cy="1020213"/>
            </a:xfrm>
            <a:prstGeom prst="roundRect">
              <a:avLst/>
            </a:prstGeom>
            <a:solidFill>
              <a:schemeClr val="bg1"/>
            </a:solidFill>
            <a:ln>
              <a:solidFill>
                <a:srgbClr val="009F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9ECC614C-D66F-432F-BB23-79286AE402A0}"/>
                </a:ext>
              </a:extLst>
            </p:cNvPr>
            <p:cNvPicPr>
              <a:picLocks noChangeAspect="1"/>
            </p:cNvPicPr>
            <p:nvPr/>
          </p:nvPicPr>
          <p:blipFill rotWithShape="1">
            <a:blip r:embed="rId4">
              <a:extLst>
                <a:ext uri="{28A0092B-C50C-407E-A947-70E740481C1C}">
                  <a14:useLocalDpi xmlns:a14="http://schemas.microsoft.com/office/drawing/2010/main" val="0"/>
                </a:ext>
              </a:extLst>
            </a:blip>
            <a:srcRect r="25632" b="47260"/>
            <a:stretch/>
          </p:blipFill>
          <p:spPr>
            <a:xfrm>
              <a:off x="7138371" y="3135469"/>
              <a:ext cx="1478372" cy="235894"/>
            </a:xfrm>
            <a:prstGeom prst="rect">
              <a:avLst/>
            </a:prstGeom>
          </p:spPr>
        </p:pic>
        <p:sp>
          <p:nvSpPr>
            <p:cNvPr id="29" name="TextBox 28">
              <a:extLst>
                <a:ext uri="{FF2B5EF4-FFF2-40B4-BE49-F238E27FC236}">
                  <a16:creationId xmlns:a16="http://schemas.microsoft.com/office/drawing/2014/main" id="{83013145-AF8D-4D07-878A-9457EF1794FC}"/>
                </a:ext>
              </a:extLst>
            </p:cNvPr>
            <p:cNvSpPr txBox="1"/>
            <p:nvPr/>
          </p:nvSpPr>
          <p:spPr>
            <a:xfrm>
              <a:off x="7208880" y="3393123"/>
              <a:ext cx="1407863" cy="665239"/>
            </a:xfrm>
            <a:prstGeom prst="rect">
              <a:avLst/>
            </a:prstGeom>
            <a:noFill/>
          </p:spPr>
          <p:txBody>
            <a:bodyPr wrap="square" numCol="1" rtlCol="0">
              <a:spAutoFit/>
            </a:bodyPr>
            <a:lstStyle/>
            <a:p>
              <a:pPr marL="285750" indent="-285750">
                <a:buFont typeface="Arial" panose="020B0604020202020204" pitchFamily="34" charset="0"/>
                <a:buChar char="•"/>
              </a:pPr>
              <a:r>
                <a:rPr lang="en-US" sz="1400" dirty="0">
                  <a:latin typeface="Arial Nova Light" panose="020B0304020202020204" pitchFamily="34" charset="0"/>
                </a:rPr>
                <a:t>Facilities</a:t>
              </a:r>
            </a:p>
            <a:p>
              <a:pPr marL="285750" indent="-285750">
                <a:buFont typeface="Arial" panose="020B0604020202020204" pitchFamily="34" charset="0"/>
                <a:buChar char="•"/>
              </a:pPr>
              <a:r>
                <a:rPr lang="en-US" sz="1400" dirty="0">
                  <a:latin typeface="Arial Nova Light" panose="020B0304020202020204" pitchFamily="34" charset="0"/>
                </a:rPr>
                <a:t>Operations</a:t>
              </a:r>
            </a:p>
            <a:p>
              <a:pPr marL="285750" indent="-285750">
                <a:buFont typeface="Arial" panose="020B0604020202020204" pitchFamily="34" charset="0"/>
                <a:buChar char="•"/>
              </a:pPr>
              <a:r>
                <a:rPr lang="en-US" sz="1400" dirty="0">
                  <a:latin typeface="Arial Nova Light" panose="020B0304020202020204" pitchFamily="34" charset="0"/>
                </a:rPr>
                <a:t>Maintenance</a:t>
              </a:r>
            </a:p>
          </p:txBody>
        </p:sp>
      </p:grpSp>
      <p:cxnSp>
        <p:nvCxnSpPr>
          <p:cNvPr id="31" name="Straight Arrow Connector 30">
            <a:extLst>
              <a:ext uri="{FF2B5EF4-FFF2-40B4-BE49-F238E27FC236}">
                <a16:creationId xmlns:a16="http://schemas.microsoft.com/office/drawing/2014/main" id="{727E9A2F-9792-4D72-B448-74DCE4CDF737}"/>
              </a:ext>
            </a:extLst>
          </p:cNvPr>
          <p:cNvCxnSpPr>
            <a:cxnSpLocks/>
            <a:stCxn id="27" idx="1"/>
            <a:endCxn id="13" idx="3"/>
          </p:cNvCxnSpPr>
          <p:nvPr/>
        </p:nvCxnSpPr>
        <p:spPr>
          <a:xfrm flipH="1">
            <a:off x="6383260" y="2984622"/>
            <a:ext cx="784966"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B8F668E-D09E-4766-9B40-7A4EDBA017B9}"/>
              </a:ext>
            </a:extLst>
          </p:cNvPr>
          <p:cNvCxnSpPr>
            <a:stCxn id="24" idx="3"/>
            <a:endCxn id="13" idx="1"/>
          </p:cNvCxnSpPr>
          <p:nvPr/>
        </p:nvCxnSpPr>
        <p:spPr>
          <a:xfrm>
            <a:off x="3108576" y="2984623"/>
            <a:ext cx="924689"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9A1B09F-D963-4B32-8BA6-CF970F2B23DE}"/>
              </a:ext>
            </a:extLst>
          </p:cNvPr>
          <p:cNvCxnSpPr>
            <a:stCxn id="27" idx="2"/>
            <a:endCxn id="18" idx="3"/>
          </p:cNvCxnSpPr>
          <p:nvPr/>
        </p:nvCxnSpPr>
        <p:spPr>
          <a:xfrm rot="5400000">
            <a:off x="6744209" y="3141640"/>
            <a:ext cx="1162398" cy="188429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008226F-3631-48A5-B0DD-CFFFEF24B2A5}"/>
              </a:ext>
            </a:extLst>
          </p:cNvPr>
          <p:cNvCxnSpPr>
            <a:stCxn id="27" idx="2"/>
            <a:endCxn id="21" idx="3"/>
          </p:cNvCxnSpPr>
          <p:nvPr/>
        </p:nvCxnSpPr>
        <p:spPr>
          <a:xfrm rot="5400000">
            <a:off x="5861160" y="4024689"/>
            <a:ext cx="2928497" cy="188429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E37540-5C4C-4790-98DD-4E3FE7C55D3A}"/>
              </a:ext>
            </a:extLst>
          </p:cNvPr>
          <p:cNvPicPr>
            <a:picLocks noChangeAspect="1"/>
          </p:cNvPicPr>
          <p:nvPr/>
        </p:nvPicPr>
        <p:blipFill rotWithShape="1">
          <a:blip r:embed="rId3"/>
          <a:srcRect l="37455" t="10686" r="36364" b="3538"/>
          <a:stretch/>
        </p:blipFill>
        <p:spPr>
          <a:xfrm>
            <a:off x="155447" y="1643231"/>
            <a:ext cx="4453130" cy="5937506"/>
          </a:xfrm>
          <a:prstGeom prst="rect">
            <a:avLst/>
          </a:prstGeom>
        </p:spPr>
      </p:pic>
      <p:sp>
        <p:nvSpPr>
          <p:cNvPr id="2" name="Title 1">
            <a:extLst>
              <a:ext uri="{FF2B5EF4-FFF2-40B4-BE49-F238E27FC236}">
                <a16:creationId xmlns:a16="http://schemas.microsoft.com/office/drawing/2014/main" id="{F66159C0-EAB9-4D5B-ADEB-5698C43217DA}"/>
              </a:ext>
            </a:extLst>
          </p:cNvPr>
          <p:cNvSpPr>
            <a:spLocks noGrp="1"/>
          </p:cNvSpPr>
          <p:nvPr>
            <p:ph type="title"/>
          </p:nvPr>
        </p:nvSpPr>
        <p:spPr/>
        <p:txBody>
          <a:bodyPr/>
          <a:lstStyle/>
          <a:p>
            <a:r>
              <a:rPr lang="en-US" dirty="0"/>
              <a:t>GTFS and Facilities Map</a:t>
            </a:r>
          </a:p>
        </p:txBody>
      </p:sp>
      <p:graphicFrame>
        <p:nvGraphicFramePr>
          <p:cNvPr id="6" name="Table 5">
            <a:extLst>
              <a:ext uri="{FF2B5EF4-FFF2-40B4-BE49-F238E27FC236}">
                <a16:creationId xmlns:a16="http://schemas.microsoft.com/office/drawing/2014/main" id="{7C86E182-C6B3-447C-A002-0C5E54B8AC30}"/>
              </a:ext>
            </a:extLst>
          </p:cNvPr>
          <p:cNvGraphicFramePr>
            <a:graphicFrameLocks noGrp="1"/>
          </p:cNvGraphicFramePr>
          <p:nvPr>
            <p:extLst>
              <p:ext uri="{D42A27DB-BD31-4B8C-83A1-F6EECF244321}">
                <p14:modId xmlns:p14="http://schemas.microsoft.com/office/powerpoint/2010/main" val="250564489"/>
              </p:ext>
            </p:extLst>
          </p:nvPr>
        </p:nvGraphicFramePr>
        <p:xfrm>
          <a:off x="4608577" y="3886200"/>
          <a:ext cx="5111496" cy="1088898"/>
        </p:xfrm>
        <a:graphic>
          <a:graphicData uri="http://schemas.openxmlformats.org/drawingml/2006/table">
            <a:tbl>
              <a:tblPr/>
              <a:tblGrid>
                <a:gridCol w="1081959">
                  <a:extLst>
                    <a:ext uri="{9D8B030D-6E8A-4147-A177-3AD203B41FA5}">
                      <a16:colId xmlns:a16="http://schemas.microsoft.com/office/drawing/2014/main" val="2948387460"/>
                    </a:ext>
                  </a:extLst>
                </a:gridCol>
                <a:gridCol w="880238">
                  <a:extLst>
                    <a:ext uri="{9D8B030D-6E8A-4147-A177-3AD203B41FA5}">
                      <a16:colId xmlns:a16="http://schemas.microsoft.com/office/drawing/2014/main" val="1918747899"/>
                    </a:ext>
                  </a:extLst>
                </a:gridCol>
                <a:gridCol w="771858">
                  <a:extLst>
                    <a:ext uri="{9D8B030D-6E8A-4147-A177-3AD203B41FA5}">
                      <a16:colId xmlns:a16="http://schemas.microsoft.com/office/drawing/2014/main" val="1825537214"/>
                    </a:ext>
                  </a:extLst>
                </a:gridCol>
                <a:gridCol w="507612">
                  <a:extLst>
                    <a:ext uri="{9D8B030D-6E8A-4147-A177-3AD203B41FA5}">
                      <a16:colId xmlns:a16="http://schemas.microsoft.com/office/drawing/2014/main" val="307231707"/>
                    </a:ext>
                  </a:extLst>
                </a:gridCol>
                <a:gridCol w="930907">
                  <a:extLst>
                    <a:ext uri="{9D8B030D-6E8A-4147-A177-3AD203B41FA5}">
                      <a16:colId xmlns:a16="http://schemas.microsoft.com/office/drawing/2014/main" val="1735926490"/>
                    </a:ext>
                  </a:extLst>
                </a:gridCol>
                <a:gridCol w="938922">
                  <a:extLst>
                    <a:ext uri="{9D8B030D-6E8A-4147-A177-3AD203B41FA5}">
                      <a16:colId xmlns:a16="http://schemas.microsoft.com/office/drawing/2014/main" val="4121275141"/>
                    </a:ext>
                  </a:extLst>
                </a:gridCol>
              </a:tblGrid>
              <a:tr h="384048">
                <a:tc>
                  <a:txBody>
                    <a:bodyPr/>
                    <a:lstStyle/>
                    <a:p>
                      <a:pPr algn="l" fontAlgn="b"/>
                      <a:r>
                        <a:rPr lang="en-US" sz="1500" b="1" i="0" u="none" strike="noStrike" dirty="0">
                          <a:solidFill>
                            <a:srgbClr val="000000"/>
                          </a:solidFill>
                          <a:effectLst/>
                          <a:latin typeface="Calibri" panose="020F0502020204030204" pitchFamily="34" charset="0"/>
                        </a:rPr>
                        <a:t>facility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capacity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bus bay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alias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ft_long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ft_lat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5071735"/>
                  </a:ext>
                </a:extLst>
              </a:tr>
              <a:tr h="209052">
                <a:tc>
                  <a:txBody>
                    <a:bodyPr/>
                    <a:lstStyle/>
                    <a:p>
                      <a:pPr algn="l" fontAlgn="b"/>
                      <a:r>
                        <a:rPr lang="en-US" sz="1500" b="0" i="0" u="none" strike="noStrike" dirty="0">
                          <a:solidFill>
                            <a:srgbClr val="000000"/>
                          </a:solidFill>
                          <a:effectLst/>
                          <a:latin typeface="Calibri" panose="020F0502020204030204" pitchFamily="34" charset="0"/>
                        </a:rPr>
                        <a:t>2-Laredo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281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-84.26734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33.78336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43970"/>
                  </a:ext>
                </a:extLst>
              </a:tr>
              <a:tr h="209052">
                <a:tc>
                  <a:txBody>
                    <a:bodyPr/>
                    <a:lstStyle/>
                    <a:p>
                      <a:pPr algn="l" fontAlgn="b"/>
                      <a:r>
                        <a:rPr lang="en-US" sz="1500" b="0" i="0" u="none" strike="noStrike" dirty="0">
                          <a:solidFill>
                            <a:srgbClr val="000000"/>
                          </a:solidFill>
                          <a:effectLst/>
                          <a:latin typeface="Calibri" panose="020F0502020204030204" pitchFamily="34" charset="0"/>
                        </a:rPr>
                        <a:t>3-Perry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227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-84.44157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33.79004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011203"/>
                  </a:ext>
                </a:extLst>
              </a:tr>
              <a:tr h="209052">
                <a:tc>
                  <a:txBody>
                    <a:bodyPr/>
                    <a:lstStyle/>
                    <a:p>
                      <a:pPr algn="l" fontAlgn="b"/>
                      <a:r>
                        <a:rPr lang="en-US" sz="1500" b="0" i="0" u="none" strike="noStrike">
                          <a:solidFill>
                            <a:srgbClr val="000000"/>
                          </a:solidFill>
                          <a:effectLst/>
                          <a:latin typeface="Calibri" panose="020F0502020204030204" pitchFamily="34" charset="0"/>
                        </a:rPr>
                        <a:t>6-Hamilton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158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-84.38432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33.66354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36092"/>
                  </a:ext>
                </a:extLst>
              </a:tr>
            </a:tbl>
          </a:graphicData>
        </a:graphic>
      </p:graphicFrame>
    </p:spTree>
    <p:extLst>
      <p:ext uri="{BB962C8B-B14F-4D97-AF65-F5344CB8AC3E}">
        <p14:creationId xmlns:p14="http://schemas.microsoft.com/office/powerpoint/2010/main" val="233446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308671"/>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742"/>
            <a:ext cx="10058400" cy="19669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6ACB2-CFFC-4D1F-914F-EFE79C7B6C42}"/>
              </a:ext>
            </a:extLst>
          </p:cNvPr>
          <p:cNvSpPr>
            <a:spLocks noGrp="1"/>
          </p:cNvSpPr>
          <p:nvPr>
            <p:ph type="title"/>
          </p:nvPr>
        </p:nvSpPr>
        <p:spPr>
          <a:xfrm>
            <a:off x="434010" y="554697"/>
            <a:ext cx="9190379" cy="1054507"/>
          </a:xfrm>
        </p:spPr>
        <p:txBody>
          <a:bodyPr vert="horz" lIns="91440" tIns="45720" rIns="91440" bIns="45720" rtlCol="0" anchor="b">
            <a:normAutofit/>
          </a:bodyPr>
          <a:lstStyle/>
          <a:p>
            <a:pPr algn="ctr" defTabSz="914400"/>
            <a:r>
              <a:rPr lang="en-US" sz="5200" kern="1200" dirty="0">
                <a:solidFill>
                  <a:schemeClr val="bg1"/>
                </a:solidFill>
                <a:latin typeface="+mj-lt"/>
                <a:ea typeface="+mj-ea"/>
                <a:cs typeface="+mj-cs"/>
              </a:rPr>
              <a:t>Revenue miles &amp; Deadhead miles</a:t>
            </a:r>
          </a:p>
        </p:txBody>
      </p:sp>
      <p:cxnSp>
        <p:nvCxnSpPr>
          <p:cNvPr id="20" name="Straight Connector 19">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7630" y="1677030"/>
            <a:ext cx="226314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494922"/>
            <a:ext cx="10055779"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3D1B354-0E8D-4437-8C15-5EDB7C397FFC}"/>
              </a:ext>
            </a:extLst>
          </p:cNvPr>
          <p:cNvPicPr>
            <a:picLocks noChangeAspect="1"/>
          </p:cNvPicPr>
          <p:nvPr/>
        </p:nvPicPr>
        <p:blipFill rotWithShape="1">
          <a:blip r:embed="rId3"/>
          <a:srcRect l="24213" t="3907" r="950" b="8377"/>
          <a:stretch/>
        </p:blipFill>
        <p:spPr>
          <a:xfrm>
            <a:off x="1700301" y="2749388"/>
            <a:ext cx="6902327" cy="4782054"/>
          </a:xfrm>
          <a:prstGeom prst="rect">
            <a:avLst/>
          </a:prstGeom>
        </p:spPr>
      </p:pic>
    </p:spTree>
    <p:extLst>
      <p:ext uri="{BB962C8B-B14F-4D97-AF65-F5344CB8AC3E}">
        <p14:creationId xmlns:p14="http://schemas.microsoft.com/office/powerpoint/2010/main" val="298968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F6E7-B153-499C-8A53-0C515EF95936}"/>
              </a:ext>
            </a:extLst>
          </p:cNvPr>
          <p:cNvSpPr>
            <a:spLocks noGrp="1"/>
          </p:cNvSpPr>
          <p:nvPr>
            <p:ph type="title"/>
          </p:nvPr>
        </p:nvSpPr>
        <p:spPr/>
        <p:txBody>
          <a:bodyPr/>
          <a:lstStyle/>
          <a:p>
            <a:r>
              <a:rPr lang="en-US" dirty="0"/>
              <a:t>Block Information from GTFS</a:t>
            </a:r>
          </a:p>
        </p:txBody>
      </p:sp>
      <p:sp>
        <p:nvSpPr>
          <p:cNvPr id="3" name="Content Placeholder 2">
            <a:extLst>
              <a:ext uri="{FF2B5EF4-FFF2-40B4-BE49-F238E27FC236}">
                <a16:creationId xmlns:a16="http://schemas.microsoft.com/office/drawing/2014/main" id="{77615C6C-20DD-419E-8225-C8030C000EFB}"/>
              </a:ext>
            </a:extLst>
          </p:cNvPr>
          <p:cNvSpPr>
            <a:spLocks noGrp="1"/>
          </p:cNvSpPr>
          <p:nvPr>
            <p:ph idx="1"/>
          </p:nvPr>
        </p:nvSpPr>
        <p:spPr>
          <a:xfrm>
            <a:off x="691515" y="2069042"/>
            <a:ext cx="7090680" cy="3907996"/>
          </a:xfrm>
        </p:spPr>
        <p:txBody>
          <a:bodyPr/>
          <a:lstStyle/>
          <a:p>
            <a:r>
              <a:rPr lang="en-US" dirty="0"/>
              <a:t>Block refers to the work assignment for a single vehicle for a single service workday</a:t>
            </a:r>
          </a:p>
        </p:txBody>
      </p:sp>
      <p:sp>
        <p:nvSpPr>
          <p:cNvPr id="4" name="Rectangle: Rounded Corners 3">
            <a:extLst>
              <a:ext uri="{FF2B5EF4-FFF2-40B4-BE49-F238E27FC236}">
                <a16:creationId xmlns:a16="http://schemas.microsoft.com/office/drawing/2014/main" id="{E85307F4-4434-46C3-AE07-0C0C1FA7253E}"/>
              </a:ext>
            </a:extLst>
          </p:cNvPr>
          <p:cNvSpPr/>
          <p:nvPr/>
        </p:nvSpPr>
        <p:spPr>
          <a:xfrm>
            <a:off x="1876963" y="3326027"/>
            <a:ext cx="1262451" cy="518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 1</a:t>
            </a:r>
          </a:p>
        </p:txBody>
      </p:sp>
      <p:sp>
        <p:nvSpPr>
          <p:cNvPr id="6" name="Rectangle: Rounded Corners 5">
            <a:extLst>
              <a:ext uri="{FF2B5EF4-FFF2-40B4-BE49-F238E27FC236}">
                <a16:creationId xmlns:a16="http://schemas.microsoft.com/office/drawing/2014/main" id="{EC0DD018-0E4B-458C-BE4F-2D0CF14E539F}"/>
              </a:ext>
            </a:extLst>
          </p:cNvPr>
          <p:cNvSpPr/>
          <p:nvPr/>
        </p:nvSpPr>
        <p:spPr>
          <a:xfrm>
            <a:off x="6849764" y="3330146"/>
            <a:ext cx="1095632" cy="48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 2</a:t>
            </a:r>
          </a:p>
        </p:txBody>
      </p:sp>
      <p:sp>
        <p:nvSpPr>
          <p:cNvPr id="7" name="Rectangle: Rounded Corners 6">
            <a:extLst>
              <a:ext uri="{FF2B5EF4-FFF2-40B4-BE49-F238E27FC236}">
                <a16:creationId xmlns:a16="http://schemas.microsoft.com/office/drawing/2014/main" id="{5D53EA5A-6F88-415F-AB54-9FC7265FA93D}"/>
              </a:ext>
            </a:extLst>
          </p:cNvPr>
          <p:cNvSpPr/>
          <p:nvPr/>
        </p:nvSpPr>
        <p:spPr>
          <a:xfrm>
            <a:off x="881717" y="4446373"/>
            <a:ext cx="1262451" cy="518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 1.1</a:t>
            </a:r>
          </a:p>
        </p:txBody>
      </p:sp>
      <p:sp>
        <p:nvSpPr>
          <p:cNvPr id="8" name="Rectangle: Rounded Corners 7">
            <a:extLst>
              <a:ext uri="{FF2B5EF4-FFF2-40B4-BE49-F238E27FC236}">
                <a16:creationId xmlns:a16="http://schemas.microsoft.com/office/drawing/2014/main" id="{90D3FBF5-B1DA-4CAA-A6E1-C5E89C13F3F1}"/>
              </a:ext>
            </a:extLst>
          </p:cNvPr>
          <p:cNvSpPr/>
          <p:nvPr/>
        </p:nvSpPr>
        <p:spPr>
          <a:xfrm>
            <a:off x="2753265" y="4446373"/>
            <a:ext cx="1262451" cy="518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 1.N</a:t>
            </a:r>
          </a:p>
        </p:txBody>
      </p:sp>
      <p:sp>
        <p:nvSpPr>
          <p:cNvPr id="9" name="Rectangle: Rounded Corners 8">
            <a:extLst>
              <a:ext uri="{FF2B5EF4-FFF2-40B4-BE49-F238E27FC236}">
                <a16:creationId xmlns:a16="http://schemas.microsoft.com/office/drawing/2014/main" id="{6566595A-2D74-41A9-BA87-913AF55B3513}"/>
              </a:ext>
            </a:extLst>
          </p:cNvPr>
          <p:cNvSpPr/>
          <p:nvPr/>
        </p:nvSpPr>
        <p:spPr>
          <a:xfrm>
            <a:off x="6077466" y="4447630"/>
            <a:ext cx="1095632" cy="48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 2.1</a:t>
            </a:r>
          </a:p>
        </p:txBody>
      </p:sp>
      <p:sp>
        <p:nvSpPr>
          <p:cNvPr id="10" name="Rectangle: Rounded Corners 9">
            <a:extLst>
              <a:ext uri="{FF2B5EF4-FFF2-40B4-BE49-F238E27FC236}">
                <a16:creationId xmlns:a16="http://schemas.microsoft.com/office/drawing/2014/main" id="{549985B2-C069-4A50-AF6C-760A21437A4D}"/>
              </a:ext>
            </a:extLst>
          </p:cNvPr>
          <p:cNvSpPr/>
          <p:nvPr/>
        </p:nvSpPr>
        <p:spPr>
          <a:xfrm>
            <a:off x="7812835" y="4446373"/>
            <a:ext cx="1095632" cy="48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 2.M</a:t>
            </a:r>
          </a:p>
        </p:txBody>
      </p:sp>
      <p:sp>
        <p:nvSpPr>
          <p:cNvPr id="11" name="Rectangle: Rounded Corners 10">
            <a:extLst>
              <a:ext uri="{FF2B5EF4-FFF2-40B4-BE49-F238E27FC236}">
                <a16:creationId xmlns:a16="http://schemas.microsoft.com/office/drawing/2014/main" id="{9AB3E61C-5D7A-4350-8A49-11CF169CFB04}"/>
              </a:ext>
            </a:extLst>
          </p:cNvPr>
          <p:cNvSpPr/>
          <p:nvPr/>
        </p:nvSpPr>
        <p:spPr>
          <a:xfrm>
            <a:off x="1876964" y="5458054"/>
            <a:ext cx="1312676" cy="518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1.N.1</a:t>
            </a:r>
          </a:p>
        </p:txBody>
      </p:sp>
      <p:sp>
        <p:nvSpPr>
          <p:cNvPr id="12" name="Rectangle: Rounded Corners 11">
            <a:extLst>
              <a:ext uri="{FF2B5EF4-FFF2-40B4-BE49-F238E27FC236}">
                <a16:creationId xmlns:a16="http://schemas.microsoft.com/office/drawing/2014/main" id="{30971DE4-7BEC-4378-9E82-D1965904A608}"/>
              </a:ext>
            </a:extLst>
          </p:cNvPr>
          <p:cNvSpPr/>
          <p:nvPr/>
        </p:nvSpPr>
        <p:spPr>
          <a:xfrm>
            <a:off x="4470287" y="5458054"/>
            <a:ext cx="1312676" cy="5189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1.N.X</a:t>
            </a:r>
          </a:p>
        </p:txBody>
      </p:sp>
      <p:sp>
        <p:nvSpPr>
          <p:cNvPr id="14" name="Rectangle: Rounded Corners 13">
            <a:extLst>
              <a:ext uri="{FF2B5EF4-FFF2-40B4-BE49-F238E27FC236}">
                <a16:creationId xmlns:a16="http://schemas.microsoft.com/office/drawing/2014/main" id="{0B212C7E-6214-4872-82D7-B455F83E8802}"/>
              </a:ext>
            </a:extLst>
          </p:cNvPr>
          <p:cNvSpPr/>
          <p:nvPr/>
        </p:nvSpPr>
        <p:spPr>
          <a:xfrm>
            <a:off x="6868760" y="5458540"/>
            <a:ext cx="1385554" cy="518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2.M.N</a:t>
            </a:r>
          </a:p>
        </p:txBody>
      </p:sp>
      <p:cxnSp>
        <p:nvCxnSpPr>
          <p:cNvPr id="16" name="Straight Arrow Connector 15">
            <a:extLst>
              <a:ext uri="{FF2B5EF4-FFF2-40B4-BE49-F238E27FC236}">
                <a16:creationId xmlns:a16="http://schemas.microsoft.com/office/drawing/2014/main" id="{A9AF4601-021B-4A38-8D67-68F10EF4969E}"/>
              </a:ext>
            </a:extLst>
          </p:cNvPr>
          <p:cNvCxnSpPr>
            <a:stCxn id="4" idx="2"/>
            <a:endCxn id="7" idx="0"/>
          </p:cNvCxnSpPr>
          <p:nvPr/>
        </p:nvCxnSpPr>
        <p:spPr>
          <a:xfrm flipH="1">
            <a:off x="1512943" y="3845011"/>
            <a:ext cx="995246" cy="60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2588E6-2A50-4631-81EA-CE282077676C}"/>
              </a:ext>
            </a:extLst>
          </p:cNvPr>
          <p:cNvCxnSpPr>
            <a:cxnSpLocks/>
            <a:stCxn id="4" idx="2"/>
            <a:endCxn id="8" idx="0"/>
          </p:cNvCxnSpPr>
          <p:nvPr/>
        </p:nvCxnSpPr>
        <p:spPr>
          <a:xfrm>
            <a:off x="2508189" y="3845011"/>
            <a:ext cx="876302" cy="601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57F85F-1491-4703-A09F-65EC3556F2CA}"/>
              </a:ext>
            </a:extLst>
          </p:cNvPr>
          <p:cNvCxnSpPr>
            <a:stCxn id="8" idx="2"/>
            <a:endCxn id="11" idx="0"/>
          </p:cNvCxnSpPr>
          <p:nvPr/>
        </p:nvCxnSpPr>
        <p:spPr>
          <a:xfrm flipH="1">
            <a:off x="2533302" y="4965357"/>
            <a:ext cx="851189" cy="49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C1B932-2664-42E3-A9DF-AD84E79C7BF1}"/>
              </a:ext>
            </a:extLst>
          </p:cNvPr>
          <p:cNvCxnSpPr>
            <a:cxnSpLocks/>
            <a:stCxn id="8" idx="2"/>
            <a:endCxn id="12" idx="0"/>
          </p:cNvCxnSpPr>
          <p:nvPr/>
        </p:nvCxnSpPr>
        <p:spPr>
          <a:xfrm>
            <a:off x="3384491" y="4965357"/>
            <a:ext cx="1742134" cy="49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6511D7-D5A0-4ED5-8915-6EC8A153D7F3}"/>
              </a:ext>
            </a:extLst>
          </p:cNvPr>
          <p:cNvCxnSpPr>
            <a:cxnSpLocks/>
            <a:stCxn id="6" idx="2"/>
            <a:endCxn id="10" idx="0"/>
          </p:cNvCxnSpPr>
          <p:nvPr/>
        </p:nvCxnSpPr>
        <p:spPr>
          <a:xfrm>
            <a:off x="7397580" y="3818238"/>
            <a:ext cx="963071" cy="628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B7B65F-4551-4E4E-B7C1-809DEAE4ABA9}"/>
              </a:ext>
            </a:extLst>
          </p:cNvPr>
          <p:cNvCxnSpPr>
            <a:cxnSpLocks/>
            <a:stCxn id="6" idx="2"/>
            <a:endCxn id="9" idx="0"/>
          </p:cNvCxnSpPr>
          <p:nvPr/>
        </p:nvCxnSpPr>
        <p:spPr>
          <a:xfrm flipH="1">
            <a:off x="6625282" y="3818238"/>
            <a:ext cx="772298" cy="629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2A14F-0F83-437F-9AF8-76D09A9CE2C6}"/>
              </a:ext>
            </a:extLst>
          </p:cNvPr>
          <p:cNvCxnSpPr>
            <a:cxnSpLocks/>
            <a:stCxn id="9" idx="2"/>
            <a:endCxn id="12" idx="0"/>
          </p:cNvCxnSpPr>
          <p:nvPr/>
        </p:nvCxnSpPr>
        <p:spPr>
          <a:xfrm flipH="1">
            <a:off x="5126625" y="4935722"/>
            <a:ext cx="1498657" cy="522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A26DBFF-77E7-4D2B-89C1-12707A7C428D}"/>
              </a:ext>
            </a:extLst>
          </p:cNvPr>
          <p:cNvCxnSpPr>
            <a:cxnSpLocks/>
            <a:stCxn id="9" idx="2"/>
            <a:endCxn id="14" idx="0"/>
          </p:cNvCxnSpPr>
          <p:nvPr/>
        </p:nvCxnSpPr>
        <p:spPr>
          <a:xfrm>
            <a:off x="6625282" y="4935722"/>
            <a:ext cx="936255" cy="52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C17503F-6890-4D2F-AC74-3FA134E41F95}"/>
              </a:ext>
            </a:extLst>
          </p:cNvPr>
          <p:cNvSpPr txBox="1"/>
          <p:nvPr/>
        </p:nvSpPr>
        <p:spPr>
          <a:xfrm>
            <a:off x="4236855" y="6237098"/>
            <a:ext cx="2248281" cy="369332"/>
          </a:xfrm>
          <a:prstGeom prst="rect">
            <a:avLst/>
          </a:prstGeom>
          <a:noFill/>
        </p:spPr>
        <p:txBody>
          <a:bodyPr wrap="square" rtlCol="0">
            <a:spAutoFit/>
          </a:bodyPr>
          <a:lstStyle/>
          <a:p>
            <a:r>
              <a:rPr lang="en-US" dirty="0"/>
              <a:t>Interlining block</a:t>
            </a:r>
          </a:p>
        </p:txBody>
      </p:sp>
    </p:spTree>
    <p:extLst>
      <p:ext uri="{BB962C8B-B14F-4D97-AF65-F5344CB8AC3E}">
        <p14:creationId xmlns:p14="http://schemas.microsoft.com/office/powerpoint/2010/main" val="418018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E053-D5A0-4185-B26D-054D44711CE6}"/>
              </a:ext>
            </a:extLst>
          </p:cNvPr>
          <p:cNvSpPr>
            <a:spLocks noGrp="1"/>
          </p:cNvSpPr>
          <p:nvPr>
            <p:ph type="title"/>
          </p:nvPr>
        </p:nvSpPr>
        <p:spPr/>
        <p:txBody>
          <a:bodyPr/>
          <a:lstStyle/>
          <a:p>
            <a:r>
              <a:rPr lang="en-US" dirty="0"/>
              <a:t>Deadhead and Revenue Mile Calculation</a:t>
            </a:r>
          </a:p>
        </p:txBody>
      </p:sp>
      <p:sp>
        <p:nvSpPr>
          <p:cNvPr id="3" name="Content Placeholder 2">
            <a:extLst>
              <a:ext uri="{FF2B5EF4-FFF2-40B4-BE49-F238E27FC236}">
                <a16:creationId xmlns:a16="http://schemas.microsoft.com/office/drawing/2014/main" id="{DB3D1C7F-790B-43F9-8B10-76DAE6875607}"/>
              </a:ext>
            </a:extLst>
          </p:cNvPr>
          <p:cNvSpPr>
            <a:spLocks noGrp="1"/>
          </p:cNvSpPr>
          <p:nvPr>
            <p:ph idx="1"/>
          </p:nvPr>
        </p:nvSpPr>
        <p:spPr/>
        <p:txBody>
          <a:bodyPr>
            <a:normAutofit lnSpcReduction="10000"/>
          </a:bodyPr>
          <a:lstStyle/>
          <a:p>
            <a:r>
              <a:rPr lang="en-US" dirty="0"/>
              <a:t>Deadhead miles=distance between bus terminal and assigned facilities + distance for interlining (a block operating on more than one bus)</a:t>
            </a:r>
          </a:p>
          <a:p>
            <a:endParaRPr lang="en-US" dirty="0"/>
          </a:p>
          <a:p>
            <a:endParaRPr lang="en-US" dirty="0"/>
          </a:p>
          <a:p>
            <a:endParaRPr lang="en-US" dirty="0"/>
          </a:p>
          <a:p>
            <a:endParaRPr lang="en-US" dirty="0"/>
          </a:p>
          <a:p>
            <a:r>
              <a:rPr lang="en-US" dirty="0"/>
              <a:t>Revenue miles = sum of the distance of all trips in the timetable of GTFS file</a:t>
            </a:r>
          </a:p>
          <a:p>
            <a:r>
              <a:rPr lang="en-US" dirty="0"/>
              <a:t>Total miles= Deadhead </a:t>
            </a:r>
            <a:r>
              <a:rPr lang="en-US" dirty="0" err="1"/>
              <a:t>miles+Revenue</a:t>
            </a:r>
            <a:r>
              <a:rPr lang="en-US" dirty="0"/>
              <a:t> miles</a:t>
            </a:r>
          </a:p>
        </p:txBody>
      </p:sp>
      <p:cxnSp>
        <p:nvCxnSpPr>
          <p:cNvPr id="5" name="Straight Arrow Connector 4">
            <a:extLst>
              <a:ext uri="{FF2B5EF4-FFF2-40B4-BE49-F238E27FC236}">
                <a16:creationId xmlns:a16="http://schemas.microsoft.com/office/drawing/2014/main" id="{D47DED19-6DAC-4E2D-8EAE-53448B6B26C2}"/>
              </a:ext>
            </a:extLst>
          </p:cNvPr>
          <p:cNvCxnSpPr>
            <a:cxnSpLocks/>
          </p:cNvCxnSpPr>
          <p:nvPr/>
        </p:nvCxnSpPr>
        <p:spPr>
          <a:xfrm>
            <a:off x="1002411" y="4270248"/>
            <a:ext cx="1216152"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6B5D2C-8DD9-482F-9FDF-A46500E680DA}"/>
              </a:ext>
            </a:extLst>
          </p:cNvPr>
          <p:cNvCxnSpPr>
            <a:cxnSpLocks/>
          </p:cNvCxnSpPr>
          <p:nvPr/>
        </p:nvCxnSpPr>
        <p:spPr>
          <a:xfrm>
            <a:off x="2416683" y="4282440"/>
            <a:ext cx="1905000" cy="0"/>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7B5B69-8C75-4666-BE7E-828150C6760C}"/>
              </a:ext>
            </a:extLst>
          </p:cNvPr>
          <p:cNvCxnSpPr>
            <a:cxnSpLocks/>
          </p:cNvCxnSpPr>
          <p:nvPr/>
        </p:nvCxnSpPr>
        <p:spPr>
          <a:xfrm>
            <a:off x="5684139" y="4267200"/>
            <a:ext cx="2362200" cy="0"/>
          </a:xfrm>
          <a:prstGeom prst="straightConnector1">
            <a:avLst/>
          </a:prstGeom>
          <a:ln w="2540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3C5FEC8-EF16-4C13-BBEF-AF6EC58194D8}"/>
              </a:ext>
            </a:extLst>
          </p:cNvPr>
          <p:cNvCxnSpPr>
            <a:cxnSpLocks/>
          </p:cNvCxnSpPr>
          <p:nvPr/>
        </p:nvCxnSpPr>
        <p:spPr>
          <a:xfrm flipV="1">
            <a:off x="8181975" y="4261104"/>
            <a:ext cx="1368552" cy="18288"/>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Dodecagon 15">
            <a:extLst>
              <a:ext uri="{FF2B5EF4-FFF2-40B4-BE49-F238E27FC236}">
                <a16:creationId xmlns:a16="http://schemas.microsoft.com/office/drawing/2014/main" id="{42B31AC2-A058-46C6-A43C-615CB4FFB232}"/>
              </a:ext>
            </a:extLst>
          </p:cNvPr>
          <p:cNvSpPr/>
          <p:nvPr/>
        </p:nvSpPr>
        <p:spPr>
          <a:xfrm>
            <a:off x="691515" y="4133088"/>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1F92CF0-CC2D-477F-AA2B-378817EDE326}"/>
              </a:ext>
            </a:extLst>
          </p:cNvPr>
          <p:cNvCxnSpPr>
            <a:cxnSpLocks/>
          </p:cNvCxnSpPr>
          <p:nvPr/>
        </p:nvCxnSpPr>
        <p:spPr>
          <a:xfrm>
            <a:off x="4391787" y="4282440"/>
            <a:ext cx="1216152" cy="0"/>
          </a:xfrm>
          <a:prstGeom prst="straightConnector1">
            <a:avLst/>
          </a:prstGeom>
          <a:ln w="381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Dodecagon 18">
            <a:extLst>
              <a:ext uri="{FF2B5EF4-FFF2-40B4-BE49-F238E27FC236}">
                <a16:creationId xmlns:a16="http://schemas.microsoft.com/office/drawing/2014/main" id="{4BC2E114-94AB-4F0C-B542-CC46951BFC9E}"/>
              </a:ext>
            </a:extLst>
          </p:cNvPr>
          <p:cNvSpPr/>
          <p:nvPr/>
        </p:nvSpPr>
        <p:spPr>
          <a:xfrm>
            <a:off x="2183511" y="4119374"/>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decagon 19">
            <a:extLst>
              <a:ext uri="{FF2B5EF4-FFF2-40B4-BE49-F238E27FC236}">
                <a16:creationId xmlns:a16="http://schemas.microsoft.com/office/drawing/2014/main" id="{3E4DF912-8696-4003-972C-B8F35A3726B4}"/>
              </a:ext>
            </a:extLst>
          </p:cNvPr>
          <p:cNvSpPr/>
          <p:nvPr/>
        </p:nvSpPr>
        <p:spPr>
          <a:xfrm>
            <a:off x="4243959" y="4133088"/>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decagon 20">
            <a:extLst>
              <a:ext uri="{FF2B5EF4-FFF2-40B4-BE49-F238E27FC236}">
                <a16:creationId xmlns:a16="http://schemas.microsoft.com/office/drawing/2014/main" id="{10069A7D-6B9B-410B-8204-D6CB8A72BF81}"/>
              </a:ext>
            </a:extLst>
          </p:cNvPr>
          <p:cNvSpPr/>
          <p:nvPr/>
        </p:nvSpPr>
        <p:spPr>
          <a:xfrm>
            <a:off x="5548503" y="4133088"/>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decagon 21">
            <a:extLst>
              <a:ext uri="{FF2B5EF4-FFF2-40B4-BE49-F238E27FC236}">
                <a16:creationId xmlns:a16="http://schemas.microsoft.com/office/drawing/2014/main" id="{3E66148A-3BDB-4BAB-88E9-36CF2C40FBB6}"/>
              </a:ext>
            </a:extLst>
          </p:cNvPr>
          <p:cNvSpPr/>
          <p:nvPr/>
        </p:nvSpPr>
        <p:spPr>
          <a:xfrm>
            <a:off x="7967853" y="4133088"/>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decagon 22">
            <a:extLst>
              <a:ext uri="{FF2B5EF4-FFF2-40B4-BE49-F238E27FC236}">
                <a16:creationId xmlns:a16="http://schemas.microsoft.com/office/drawing/2014/main" id="{D6500DEA-311E-496F-8FA8-5C2867CD8504}"/>
              </a:ext>
            </a:extLst>
          </p:cNvPr>
          <p:cNvSpPr/>
          <p:nvPr/>
        </p:nvSpPr>
        <p:spPr>
          <a:xfrm>
            <a:off x="9395079" y="4133088"/>
            <a:ext cx="310896" cy="2834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29B8F4A-A3EC-425B-AB02-58186CBA68EE}"/>
              </a:ext>
            </a:extLst>
          </p:cNvPr>
          <p:cNvSpPr txBox="1"/>
          <p:nvPr/>
        </p:nvSpPr>
        <p:spPr>
          <a:xfrm>
            <a:off x="691515" y="3610829"/>
            <a:ext cx="1905000" cy="369332"/>
          </a:xfrm>
          <a:prstGeom prst="rect">
            <a:avLst/>
          </a:prstGeom>
          <a:noFill/>
        </p:spPr>
        <p:txBody>
          <a:bodyPr wrap="square" rtlCol="0">
            <a:spAutoFit/>
          </a:bodyPr>
          <a:lstStyle/>
          <a:p>
            <a:r>
              <a:rPr lang="en-US" dirty="0"/>
              <a:t>Pull-in deadhead</a:t>
            </a:r>
          </a:p>
        </p:txBody>
      </p:sp>
      <p:sp>
        <p:nvSpPr>
          <p:cNvPr id="25" name="TextBox 24">
            <a:extLst>
              <a:ext uri="{FF2B5EF4-FFF2-40B4-BE49-F238E27FC236}">
                <a16:creationId xmlns:a16="http://schemas.microsoft.com/office/drawing/2014/main" id="{E672336D-268F-403B-9AE3-88861A57478E}"/>
              </a:ext>
            </a:extLst>
          </p:cNvPr>
          <p:cNvSpPr txBox="1"/>
          <p:nvPr/>
        </p:nvSpPr>
        <p:spPr>
          <a:xfrm>
            <a:off x="7818882" y="3626600"/>
            <a:ext cx="1905000" cy="369332"/>
          </a:xfrm>
          <a:prstGeom prst="rect">
            <a:avLst/>
          </a:prstGeom>
          <a:noFill/>
        </p:spPr>
        <p:txBody>
          <a:bodyPr wrap="square" rtlCol="0">
            <a:spAutoFit/>
          </a:bodyPr>
          <a:lstStyle/>
          <a:p>
            <a:r>
              <a:rPr lang="en-US" dirty="0"/>
              <a:t>Pull-out deadhead</a:t>
            </a:r>
          </a:p>
        </p:txBody>
      </p:sp>
      <p:sp>
        <p:nvSpPr>
          <p:cNvPr id="26" name="TextBox 25">
            <a:extLst>
              <a:ext uri="{FF2B5EF4-FFF2-40B4-BE49-F238E27FC236}">
                <a16:creationId xmlns:a16="http://schemas.microsoft.com/office/drawing/2014/main" id="{129CD4DD-72D9-494A-8A7F-482400FF325A}"/>
              </a:ext>
            </a:extLst>
          </p:cNvPr>
          <p:cNvSpPr txBox="1"/>
          <p:nvPr/>
        </p:nvSpPr>
        <p:spPr>
          <a:xfrm>
            <a:off x="4083558" y="3639312"/>
            <a:ext cx="2248281" cy="369332"/>
          </a:xfrm>
          <a:prstGeom prst="rect">
            <a:avLst/>
          </a:prstGeom>
          <a:noFill/>
        </p:spPr>
        <p:txBody>
          <a:bodyPr wrap="square" rtlCol="0">
            <a:spAutoFit/>
          </a:bodyPr>
          <a:lstStyle/>
          <a:p>
            <a:r>
              <a:rPr lang="en-US" dirty="0"/>
              <a:t>Interlining deadhead</a:t>
            </a:r>
          </a:p>
        </p:txBody>
      </p:sp>
      <p:sp>
        <p:nvSpPr>
          <p:cNvPr id="27" name="TextBox 26">
            <a:extLst>
              <a:ext uri="{FF2B5EF4-FFF2-40B4-BE49-F238E27FC236}">
                <a16:creationId xmlns:a16="http://schemas.microsoft.com/office/drawing/2014/main" id="{B5D68295-6D4B-4D35-AFCC-729BA8D6A5D7}"/>
              </a:ext>
            </a:extLst>
          </p:cNvPr>
          <p:cNvSpPr txBox="1"/>
          <p:nvPr/>
        </p:nvSpPr>
        <p:spPr>
          <a:xfrm>
            <a:off x="2851023" y="4589281"/>
            <a:ext cx="1232535" cy="369332"/>
          </a:xfrm>
          <a:prstGeom prst="rect">
            <a:avLst/>
          </a:prstGeom>
          <a:noFill/>
        </p:spPr>
        <p:txBody>
          <a:bodyPr wrap="square" rtlCol="0">
            <a:spAutoFit/>
          </a:bodyPr>
          <a:lstStyle/>
          <a:p>
            <a:r>
              <a:rPr lang="en-US" dirty="0"/>
              <a:t>Trip A</a:t>
            </a:r>
          </a:p>
        </p:txBody>
      </p:sp>
      <p:sp>
        <p:nvSpPr>
          <p:cNvPr id="28" name="TextBox 27">
            <a:extLst>
              <a:ext uri="{FF2B5EF4-FFF2-40B4-BE49-F238E27FC236}">
                <a16:creationId xmlns:a16="http://schemas.microsoft.com/office/drawing/2014/main" id="{53BA735C-06DE-4153-B9E8-82FC2A6B5DF1}"/>
              </a:ext>
            </a:extLst>
          </p:cNvPr>
          <p:cNvSpPr txBox="1"/>
          <p:nvPr/>
        </p:nvSpPr>
        <p:spPr>
          <a:xfrm>
            <a:off x="6513195" y="4534800"/>
            <a:ext cx="1188339" cy="369332"/>
          </a:xfrm>
          <a:prstGeom prst="rect">
            <a:avLst/>
          </a:prstGeom>
          <a:noFill/>
        </p:spPr>
        <p:txBody>
          <a:bodyPr wrap="square" rtlCol="0">
            <a:spAutoFit/>
          </a:bodyPr>
          <a:lstStyle/>
          <a:p>
            <a:r>
              <a:rPr lang="en-US" dirty="0"/>
              <a:t>Trip B</a:t>
            </a:r>
          </a:p>
        </p:txBody>
      </p:sp>
    </p:spTree>
    <p:extLst>
      <p:ext uri="{BB962C8B-B14F-4D97-AF65-F5344CB8AC3E}">
        <p14:creationId xmlns:p14="http://schemas.microsoft.com/office/powerpoint/2010/main" val="100167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12CFFEC-0E49-4107-BFF6-4B56E8481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0" y="6009839"/>
            <a:ext cx="1777103" cy="17771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3F4973-F45E-46AC-92EC-F644AAF5EE12}"/>
              </a:ext>
            </a:extLst>
          </p:cNvPr>
          <p:cNvSpPr>
            <a:spLocks noGrp="1"/>
          </p:cNvSpPr>
          <p:nvPr>
            <p:ph type="title"/>
          </p:nvPr>
        </p:nvSpPr>
        <p:spPr/>
        <p:txBody>
          <a:bodyPr/>
          <a:lstStyle/>
          <a:p>
            <a:r>
              <a:rPr lang="en-US" dirty="0"/>
              <a:t>Street distance from OSRM (Open Street Routing Machine)</a:t>
            </a:r>
          </a:p>
        </p:txBody>
      </p:sp>
      <p:sp>
        <p:nvSpPr>
          <p:cNvPr id="3" name="Content Placeholder 2">
            <a:extLst>
              <a:ext uri="{FF2B5EF4-FFF2-40B4-BE49-F238E27FC236}">
                <a16:creationId xmlns:a16="http://schemas.microsoft.com/office/drawing/2014/main" id="{ACEC56FC-9F85-450D-B716-01A276D97E67}"/>
              </a:ext>
            </a:extLst>
          </p:cNvPr>
          <p:cNvSpPr>
            <a:spLocks noGrp="1"/>
          </p:cNvSpPr>
          <p:nvPr>
            <p:ph idx="1"/>
          </p:nvPr>
        </p:nvSpPr>
        <p:spPr/>
        <p:txBody>
          <a:bodyPr/>
          <a:lstStyle/>
          <a:p>
            <a:r>
              <a:rPr lang="en-US" dirty="0"/>
              <a:t>A powerful and efficient routing machine for engine to solve shortest paths in road networks. Free!</a:t>
            </a:r>
          </a:p>
          <a:p>
            <a:pPr lvl="1"/>
            <a:r>
              <a:rPr lang="en-US" dirty="0"/>
              <a:t>Install Docker in computer (Windows OS)</a:t>
            </a:r>
          </a:p>
          <a:p>
            <a:pPr lvl="1"/>
            <a:r>
              <a:rPr lang="en-US" dirty="0"/>
              <a:t>Download GA OSM.PBF file from (http://download.geofabrik.de/) </a:t>
            </a:r>
          </a:p>
          <a:p>
            <a:pPr lvl="1"/>
            <a:r>
              <a:rPr lang="en-US" dirty="0"/>
              <a:t>Start local OSM local server with docker(http://localhost:5000/route/v1/driving/79.56,6.78;80.21,6.345)</a:t>
            </a:r>
          </a:p>
          <a:p>
            <a:pPr lvl="1"/>
            <a:r>
              <a:rPr lang="en-US" dirty="0"/>
              <a:t>Use Python script to retrieve the shortest distance from local service</a:t>
            </a:r>
          </a:p>
          <a:p>
            <a:endParaRPr lang="en-US" dirty="0"/>
          </a:p>
        </p:txBody>
      </p:sp>
      <p:pic>
        <p:nvPicPr>
          <p:cNvPr id="4" name="Picture 3">
            <a:extLst>
              <a:ext uri="{FF2B5EF4-FFF2-40B4-BE49-F238E27FC236}">
                <a16:creationId xmlns:a16="http://schemas.microsoft.com/office/drawing/2014/main" id="{3E620911-565D-4F24-B750-7CD5C7FF3619}"/>
              </a:ext>
            </a:extLst>
          </p:cNvPr>
          <p:cNvPicPr>
            <a:picLocks noChangeAspect="1"/>
          </p:cNvPicPr>
          <p:nvPr/>
        </p:nvPicPr>
        <p:blipFill>
          <a:blip r:embed="rId3"/>
          <a:stretch>
            <a:fillRect/>
          </a:stretch>
        </p:blipFill>
        <p:spPr>
          <a:xfrm>
            <a:off x="7778338" y="6096554"/>
            <a:ext cx="2280062" cy="1675845"/>
          </a:xfrm>
          <a:prstGeom prst="rect">
            <a:avLst/>
          </a:prstGeom>
        </p:spPr>
      </p:pic>
    </p:spTree>
    <p:extLst>
      <p:ext uri="{BB962C8B-B14F-4D97-AF65-F5344CB8AC3E}">
        <p14:creationId xmlns:p14="http://schemas.microsoft.com/office/powerpoint/2010/main" val="817557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6761</TotalTime>
  <Words>970</Words>
  <Application>Microsoft Office PowerPoint</Application>
  <PresentationFormat>Custom</PresentationFormat>
  <Paragraphs>235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Nova Light</vt:lpstr>
      <vt:lpstr>Calibri</vt:lpstr>
      <vt:lpstr>Calibri Light</vt:lpstr>
      <vt:lpstr>Office Theme</vt:lpstr>
      <vt:lpstr>PowerPoint Presentation</vt:lpstr>
      <vt:lpstr>Objectives</vt:lpstr>
      <vt:lpstr>Improvements</vt:lpstr>
      <vt:lpstr>Methodology</vt:lpstr>
      <vt:lpstr>GTFS and Facilities Map</vt:lpstr>
      <vt:lpstr>Revenue miles &amp; Deadhead miles</vt:lpstr>
      <vt:lpstr>Block Information from GTFS</vt:lpstr>
      <vt:lpstr>Deadhead and Revenue Mile Calculation</vt:lpstr>
      <vt:lpstr>Street distance from OSRM (Open Street Routing Machine)</vt:lpstr>
      <vt:lpstr>Deadhead &amp; Revenue Mile Results</vt:lpstr>
      <vt:lpstr>Bus Reallocation Model</vt:lpstr>
      <vt:lpstr>Bus Allocation Algorithm</vt:lpstr>
      <vt:lpstr>Bus Bay Utilization</vt:lpstr>
      <vt:lpstr>Bus Maintenance Factor </vt:lpstr>
      <vt:lpstr>Facility/Bus Bay Utilization Results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Hongbo Chi</dc:creator>
  <cp:lastModifiedBy>hchi.Backchecker</cp:lastModifiedBy>
  <cp:revision>29</cp:revision>
  <dcterms:created xsi:type="dcterms:W3CDTF">2021-02-15T03:26:50Z</dcterms:created>
  <dcterms:modified xsi:type="dcterms:W3CDTF">2023-01-09T14:23:57Z</dcterms:modified>
</cp:coreProperties>
</file>