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0AE5-6ACF-4CAF-9A8C-71127E27C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680CC-3D56-411E-A6E0-F5847CAFB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6DC54-DD7F-4783-B040-31A0F5B8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DF23-6084-460E-8197-F6F9A6380557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1C5B1-FCA9-40BE-A2B1-72408ECA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E81A4-BB07-4FCC-8479-3DEBC2F6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9F33-DD6F-4352-873C-B1974C5BD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9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29A3-29F9-4508-95E0-3CF4AF69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BD36A-5EE1-4B03-B85F-1F214DE19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BA53F-8989-463E-BDAE-105DEAB7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DF23-6084-460E-8197-F6F9A6380557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FE63E-C449-4313-9400-637C5ABA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2D183-F9EF-4FCD-B158-DF7356A60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9F33-DD6F-4352-873C-B1974C5BD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0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AFC367-7FA2-4AC6-AF69-CD2C1CA52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7FAAC-95A5-496E-BF16-7A478B5D2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503BC-5A12-4ABA-8DC6-4AC7D899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DF23-6084-460E-8197-F6F9A6380557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81806-7287-4FC5-9AAD-F8947BDB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ABCC8-CF7B-4C32-A9F2-E3871A89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9F33-DD6F-4352-873C-B1974C5BD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0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0FE2-9FCD-41EE-8B91-9036F800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19175-8FAF-46A8-A1C3-EAAF5C3F1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EC65B-5877-480C-BA85-9DB3A7DB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DF23-6084-460E-8197-F6F9A6380557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99B79-B042-4E8C-B68C-2E0E164F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2A0AC-34FA-45F6-9F79-99ED25FB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9F33-DD6F-4352-873C-B1974C5BD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3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D6A4D-3F20-42FC-BAA3-616D63A7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8569D-7CE3-4350-A5D4-0B7BC42B8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95F86-68A5-4C88-87F0-A3B6E059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DF23-6084-460E-8197-F6F9A6380557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8D520-8EF4-4C34-B3D2-361E3969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0B363-6F48-435B-AF9B-9A017466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9F33-DD6F-4352-873C-B1974C5BD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3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8CDF-B116-499B-B550-52DB7125B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9F0BC-4202-4E42-9FD7-F98F9D7CB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72109-0A58-4FD1-ADC1-54FAB7632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30D77-C034-459C-BCF4-E95ECCC3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DF23-6084-460E-8197-F6F9A6380557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23C6A-C2F5-4C59-A0C3-BC5D2BC6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DF6BF-2A63-45C0-BE2C-BA12B40FD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9F33-DD6F-4352-873C-B1974C5BD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5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9F91-D895-479C-A432-7BD395D4F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81BFA-0368-42B4-958F-0A1887DDE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CA640-C044-422E-8C4B-806721711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BEB73-C31E-49FC-85B9-5FC461F7B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B470-4751-41FA-98BD-51383E606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D9AE73-4AB9-49EA-A59E-0CFAD8B72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DF23-6084-460E-8197-F6F9A6380557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D263A2-1C7F-4913-BE73-2F3F89D7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8DAE5-9AAC-492E-A015-C60DB74D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9F33-DD6F-4352-873C-B1974C5BD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0D2E-388A-41E7-9261-79F23DED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183F58-17BD-47E9-BC77-C584CCA8F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DF23-6084-460E-8197-F6F9A6380557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9D96A-1219-40EA-853C-3C9663AE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CCBF9-CD12-4B0F-91E4-7126BD34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9F33-DD6F-4352-873C-B1974C5BD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3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0D716D-90B0-41CE-BE62-4E00FB6E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DF23-6084-460E-8197-F6F9A6380557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1338A3-A896-4D68-B3BC-12481E1C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72369-F975-4865-9C71-52FEFEB7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9F33-DD6F-4352-873C-B1974C5BD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6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54B9-8E67-4FEE-9012-C473128F4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8670D-8CEE-4649-B50C-6918BBD4E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675A8-1ACD-4F43-A20F-F08419A05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868D6-F30E-435C-8AA0-79E54030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DF23-6084-460E-8197-F6F9A6380557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C2553-C370-4B4C-9F99-C7A304A69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0280F-7E43-431D-BE14-523B33A8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9F33-DD6F-4352-873C-B1974C5BD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2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597FE-B276-4619-B78D-260E23169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F2F12-9E95-4AB6-8DDE-39F8D29A0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12052-7C0D-4D77-9E24-3471E4576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D8E7F-30C6-45A8-85F8-09A4F938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DF23-6084-460E-8197-F6F9A6380557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C859A-44CC-4A17-8159-6F8DAEDA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8DB4A-0201-41E8-8241-82D0CB4F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9F33-DD6F-4352-873C-B1974C5BD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9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7E5EB8-9295-46F2-8444-FB5D9E4FC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85EF0-7E3B-4C72-96FA-2B2DE949B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F3402-3638-463C-8BBA-567C3114F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DDF23-6084-460E-8197-F6F9A6380557}" type="datetimeFigureOut">
              <a:rPr lang="en-US" smtClean="0"/>
              <a:t>6/27/2019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E1997-6342-4D04-B4ED-D8B0E8F70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2106D-5018-4EF7-B99F-B430FA631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A9F33-DD6F-4352-873C-B1974C5BD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6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CD6F6C-59FD-4506-8404-30A20C882CF0}"/>
              </a:ext>
            </a:extLst>
          </p:cNvPr>
          <p:cNvSpPr txBox="1"/>
          <p:nvPr/>
        </p:nvSpPr>
        <p:spPr>
          <a:xfrm>
            <a:off x="291541" y="977007"/>
            <a:ext cx="1799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Deadhead matrix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82D28-6431-4816-949E-A1718B6417E3}"/>
              </a:ext>
            </a:extLst>
          </p:cNvPr>
          <p:cNvSpPr txBox="1"/>
          <p:nvPr/>
        </p:nvSpPr>
        <p:spPr>
          <a:xfrm>
            <a:off x="291541" y="3047349"/>
            <a:ext cx="130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Facility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38AB3C-21D6-43BB-94E6-69C6ED67F1B2}"/>
              </a:ext>
            </a:extLst>
          </p:cNvPr>
          <p:cNvSpPr txBox="1"/>
          <p:nvPr/>
        </p:nvSpPr>
        <p:spPr>
          <a:xfrm>
            <a:off x="291541" y="4548490"/>
            <a:ext cx="120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 data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CACAEF-F6AA-4E54-97F3-C64BEBB79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20" y="3618227"/>
            <a:ext cx="2711476" cy="69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7094F16-67C7-44B7-B33B-65DF5D8A35DB}"/>
              </a:ext>
            </a:extLst>
          </p:cNvPr>
          <p:cNvSpPr txBox="1"/>
          <p:nvPr/>
        </p:nvSpPr>
        <p:spPr>
          <a:xfrm>
            <a:off x="304800" y="304800"/>
            <a:ext cx="1023037" cy="47705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Inputs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35611F9-A3D8-4223-A960-AF202D546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20" y="5117691"/>
            <a:ext cx="3385868" cy="103008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4B52B045-465C-4B27-9934-268CBE417127}"/>
              </a:ext>
            </a:extLst>
          </p:cNvPr>
          <p:cNvGrpSpPr/>
          <p:nvPr/>
        </p:nvGrpSpPr>
        <p:grpSpPr>
          <a:xfrm>
            <a:off x="291541" y="1476462"/>
            <a:ext cx="3359755" cy="1369341"/>
            <a:chOff x="291541" y="1476462"/>
            <a:chExt cx="3359755" cy="136934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5CFE8AC-8C2F-41DD-A3ED-E82F4B912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9820" y="1815723"/>
              <a:ext cx="2711476" cy="1030080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28F61A3-C26A-4301-8DD5-50DF8067B728}"/>
                </a:ext>
              </a:extLst>
            </p:cNvPr>
            <p:cNvCxnSpPr>
              <a:cxnSpLocks/>
            </p:cNvCxnSpPr>
            <p:nvPr/>
          </p:nvCxnSpPr>
          <p:spPr>
            <a:xfrm>
              <a:off x="1629525" y="1730659"/>
              <a:ext cx="2021771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A2FC6D-FAEA-45B2-8F9C-317020188058}"/>
                </a:ext>
              </a:extLst>
            </p:cNvPr>
            <p:cNvSpPr txBox="1"/>
            <p:nvPr/>
          </p:nvSpPr>
          <p:spPr>
            <a:xfrm>
              <a:off x="2295558" y="1476462"/>
              <a:ext cx="6165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Facility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A99C552-A844-4901-A378-CE1466A0F8A9}"/>
                </a:ext>
              </a:extLst>
            </p:cNvPr>
            <p:cNvCxnSpPr>
              <a:cxnSpLocks/>
            </p:cNvCxnSpPr>
            <p:nvPr/>
          </p:nvCxnSpPr>
          <p:spPr>
            <a:xfrm>
              <a:off x="844898" y="1990717"/>
              <a:ext cx="0" cy="855086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EF06FA0-686B-4E88-ABF9-328A00E856AA}"/>
                </a:ext>
              </a:extLst>
            </p:cNvPr>
            <p:cNvSpPr txBox="1"/>
            <p:nvPr/>
          </p:nvSpPr>
          <p:spPr>
            <a:xfrm>
              <a:off x="291541" y="2192263"/>
              <a:ext cx="5533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Route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2357F9E-E8FD-4F1E-8CEA-15213B9D42E7}"/>
              </a:ext>
            </a:extLst>
          </p:cNvPr>
          <p:cNvSpPr txBox="1"/>
          <p:nvPr/>
        </p:nvSpPr>
        <p:spPr>
          <a:xfrm>
            <a:off x="4617784" y="2146097"/>
            <a:ext cx="67367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Each cell is the deadhead travel time from the facility to the first station of the route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C7408E-3598-4745-946A-8BF6E46F0F20}"/>
              </a:ext>
            </a:extLst>
          </p:cNvPr>
          <p:cNvSpPr txBox="1"/>
          <p:nvPr/>
        </p:nvSpPr>
        <p:spPr>
          <a:xfrm>
            <a:off x="4617784" y="3232015"/>
            <a:ext cx="33582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Information about each facility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Capacity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Location (latitude &amp; Longitude)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8186FE-309A-4847-8BE7-9F8BCA29EE6C}"/>
              </a:ext>
            </a:extLst>
          </p:cNvPr>
          <p:cNvSpPr txBox="1"/>
          <p:nvPr/>
        </p:nvSpPr>
        <p:spPr>
          <a:xfrm>
            <a:off x="4617784" y="5116621"/>
            <a:ext cx="391902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Information about each route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Route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Vehicles required to operate the route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Location (latitude &amp; Longitude)</a:t>
            </a:r>
          </a:p>
        </p:txBody>
      </p:sp>
    </p:spTree>
    <p:extLst>
      <p:ext uri="{BB962C8B-B14F-4D97-AF65-F5344CB8AC3E}">
        <p14:creationId xmlns:p14="http://schemas.microsoft.com/office/powerpoint/2010/main" val="129516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0B194F8-E07E-4816-8CF7-8F6C69A41287}"/>
              </a:ext>
            </a:extLst>
          </p:cNvPr>
          <p:cNvSpPr txBox="1"/>
          <p:nvPr/>
        </p:nvSpPr>
        <p:spPr>
          <a:xfrm>
            <a:off x="257293" y="992814"/>
            <a:ext cx="388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input data based on constraints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7016CB-2418-41A4-BD48-AA26AE041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14" y="2628079"/>
            <a:ext cx="2711476" cy="10300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DF2FDA-2091-4BD9-970F-BAD56E1FB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14" y="4351573"/>
            <a:ext cx="2711476" cy="10300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13734F-657B-485A-ACFA-BDDA1B4061DE}"/>
              </a:ext>
            </a:extLst>
          </p:cNvPr>
          <p:cNvSpPr txBox="1"/>
          <p:nvPr/>
        </p:nvSpPr>
        <p:spPr>
          <a:xfrm>
            <a:off x="575714" y="1959880"/>
            <a:ext cx="62329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Assuming the maximum allowable deadhead time for local buses is 30 min.</a:t>
            </a:r>
          </a:p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the deadhead time marked in red exceed maximum allowable deadhead time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83DF8-A6CC-4007-8CEC-526C8A0249B3}"/>
              </a:ext>
            </a:extLst>
          </p:cNvPr>
          <p:cNvSpPr txBox="1"/>
          <p:nvPr/>
        </p:nvSpPr>
        <p:spPr>
          <a:xfrm>
            <a:off x="534548" y="3900906"/>
            <a:ext cx="78082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The corresponding facility-route pairs will not be available during the vehicle assignment process.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831C4-5DCD-409C-BA9B-F6584CDF510D}"/>
              </a:ext>
            </a:extLst>
          </p:cNvPr>
          <p:cNvSpPr txBox="1"/>
          <p:nvPr/>
        </p:nvSpPr>
        <p:spPr>
          <a:xfrm>
            <a:off x="304800" y="304800"/>
            <a:ext cx="2134430" cy="47705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Pre-processing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976B5C-9566-49F2-A9C8-AF3B320001DF}"/>
              </a:ext>
            </a:extLst>
          </p:cNvPr>
          <p:cNvSpPr txBox="1"/>
          <p:nvPr/>
        </p:nvSpPr>
        <p:spPr>
          <a:xfrm>
            <a:off x="304800" y="1476347"/>
            <a:ext cx="592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Maximum allowable deadhead time (by route type)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7BF453-6012-4BB0-8ABE-1C9945C56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463" y="2631132"/>
            <a:ext cx="3385868" cy="103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6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CD6F6C-59FD-4506-8404-30A20C882CF0}"/>
              </a:ext>
            </a:extLst>
          </p:cNvPr>
          <p:cNvSpPr txBox="1"/>
          <p:nvPr/>
        </p:nvSpPr>
        <p:spPr>
          <a:xfrm>
            <a:off x="715347" y="1592281"/>
            <a:ext cx="261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deadhead matrix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82D28-6431-4816-949E-A1718B6417E3}"/>
              </a:ext>
            </a:extLst>
          </p:cNvPr>
          <p:cNvSpPr txBox="1"/>
          <p:nvPr/>
        </p:nvSpPr>
        <p:spPr>
          <a:xfrm>
            <a:off x="715347" y="2330945"/>
            <a:ext cx="354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Accumulated deadhead time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38AB3C-21D6-43BB-94E6-69C6ED67F1B2}"/>
              </a:ext>
            </a:extLst>
          </p:cNvPr>
          <p:cNvSpPr txBox="1"/>
          <p:nvPr/>
        </p:nvSpPr>
        <p:spPr>
          <a:xfrm>
            <a:off x="715347" y="2734486"/>
            <a:ext cx="2570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Vehicle assignment result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B1482-AD3F-4C08-BE8A-740EBA28E76B}"/>
              </a:ext>
            </a:extLst>
          </p:cNvPr>
          <p:cNvSpPr txBox="1"/>
          <p:nvPr/>
        </p:nvSpPr>
        <p:spPr>
          <a:xfrm>
            <a:off x="315169" y="1067000"/>
            <a:ext cx="391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 out the process, keep track of: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466E05-D34B-470F-B7CC-F19558C000FA}"/>
              </a:ext>
            </a:extLst>
          </p:cNvPr>
          <p:cNvSpPr txBox="1"/>
          <p:nvPr/>
        </p:nvSpPr>
        <p:spPr>
          <a:xfrm>
            <a:off x="1170332" y="1961613"/>
            <a:ext cx="105130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If a facility has used up capacity or a route is fulfilled, the corresponding facility-route pair will not be available for selection anymore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CB21EE-BDB6-4623-9779-FC18BA41B5DA}"/>
              </a:ext>
            </a:extLst>
          </p:cNvPr>
          <p:cNvSpPr txBox="1"/>
          <p:nvPr/>
        </p:nvSpPr>
        <p:spPr>
          <a:xfrm>
            <a:off x="715347" y="3141143"/>
            <a:ext cx="271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Vehicles left in each facility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BAE38F-61FF-415E-96DC-6EA99DFB8C99}"/>
              </a:ext>
            </a:extLst>
          </p:cNvPr>
          <p:cNvSpPr txBox="1"/>
          <p:nvPr/>
        </p:nvSpPr>
        <p:spPr>
          <a:xfrm>
            <a:off x="715347" y="3547800"/>
            <a:ext cx="421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Remaining vehicles required for each route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F731F1-81D0-416D-9B54-EE1B0CDFA6E5}"/>
              </a:ext>
            </a:extLst>
          </p:cNvPr>
          <p:cNvSpPr txBox="1"/>
          <p:nvPr/>
        </p:nvSpPr>
        <p:spPr>
          <a:xfrm>
            <a:off x="304800" y="304800"/>
            <a:ext cx="1593000" cy="47705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Processing</a:t>
            </a: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B7F23206-D7E5-4705-9955-2273D2D54B19}"/>
              </a:ext>
            </a:extLst>
          </p:cNvPr>
          <p:cNvSpPr/>
          <p:nvPr/>
        </p:nvSpPr>
        <p:spPr>
          <a:xfrm>
            <a:off x="5117840" y="2453951"/>
            <a:ext cx="177281" cy="1287625"/>
          </a:xfrm>
          <a:prstGeom prst="rightBracket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70F090-03E6-4554-A82B-5E46298FB011}"/>
              </a:ext>
            </a:extLst>
          </p:cNvPr>
          <p:cNvSpPr txBox="1"/>
          <p:nvPr/>
        </p:nvSpPr>
        <p:spPr>
          <a:xfrm>
            <a:off x="5379096" y="2919152"/>
            <a:ext cx="22531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002060"/>
                </a:solidFill>
              </a:rPr>
              <a:t>These are also the outputs</a:t>
            </a:r>
          </a:p>
        </p:txBody>
      </p:sp>
    </p:spTree>
    <p:extLst>
      <p:ext uri="{BB962C8B-B14F-4D97-AF65-F5344CB8AC3E}">
        <p14:creationId xmlns:p14="http://schemas.microsoft.com/office/powerpoint/2010/main" val="197682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7B1482-AD3F-4C08-BE8A-740EBA28E76B}"/>
              </a:ext>
            </a:extLst>
          </p:cNvPr>
          <p:cNvSpPr txBox="1"/>
          <p:nvPr/>
        </p:nvSpPr>
        <p:spPr>
          <a:xfrm>
            <a:off x="304800" y="936711"/>
            <a:ext cx="833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First, try to assign vehicles all at once using the minimum deadhead time for each route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B374A-AFB6-4BF2-8209-46EC9D80C716}"/>
              </a:ext>
            </a:extLst>
          </p:cNvPr>
          <p:cNvSpPr txBox="1"/>
          <p:nvPr/>
        </p:nvSpPr>
        <p:spPr>
          <a:xfrm>
            <a:off x="304800" y="4472065"/>
            <a:ext cx="401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any of the facilities run out of capacity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EC2D1A-E4F7-4565-B981-AB633E06DB1F}"/>
              </a:ext>
            </a:extLst>
          </p:cNvPr>
          <p:cNvGrpSpPr/>
          <p:nvPr/>
        </p:nvGrpSpPr>
        <p:grpSpPr>
          <a:xfrm>
            <a:off x="6847366" y="3671193"/>
            <a:ext cx="3962629" cy="713374"/>
            <a:chOff x="2685062" y="3318784"/>
            <a:chExt cx="3962629" cy="71337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80FB177-16DE-4241-ADB5-D6077A57B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5062" y="3318784"/>
              <a:ext cx="1362690" cy="696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9EEA13B-866C-4A6A-AB18-35C221846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5001" y="3318784"/>
              <a:ext cx="1362690" cy="696000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843D904-0352-43E4-BC55-16CADD287D67}"/>
                </a:ext>
              </a:extLst>
            </p:cNvPr>
            <p:cNvCxnSpPr>
              <a:cxnSpLocks/>
            </p:cNvCxnSpPr>
            <p:nvPr/>
          </p:nvCxnSpPr>
          <p:spPr>
            <a:xfrm>
              <a:off x="4047752" y="3582809"/>
              <a:ext cx="1237249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E0FBFE9-8A7A-424A-84F8-FB48E21078DF}"/>
                </a:ext>
              </a:extLst>
            </p:cNvPr>
            <p:cNvCxnSpPr>
              <a:cxnSpLocks/>
            </p:cNvCxnSpPr>
            <p:nvPr/>
          </p:nvCxnSpPr>
          <p:spPr>
            <a:xfrm>
              <a:off x="4047752" y="3772531"/>
              <a:ext cx="1237249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EC8BD4-9DF8-450A-B79D-5F2CE6F2AC21}"/>
                </a:ext>
              </a:extLst>
            </p:cNvPr>
            <p:cNvSpPr txBox="1"/>
            <p:nvPr/>
          </p:nvSpPr>
          <p:spPr>
            <a:xfrm>
              <a:off x="4511526" y="3755159"/>
              <a:ext cx="3097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2060"/>
                  </a:solidFill>
                </a:rPr>
                <a:t>-3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631F2F-3E05-4128-AB8E-9635EAB6A6E5}"/>
                </a:ext>
              </a:extLst>
            </p:cNvPr>
            <p:cNvSpPr txBox="1"/>
            <p:nvPr/>
          </p:nvSpPr>
          <p:spPr>
            <a:xfrm>
              <a:off x="4470742" y="3348493"/>
              <a:ext cx="388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2060"/>
                  </a:solidFill>
                </a:rPr>
                <a:t>-13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9F3BC7F2-DAF0-477A-817E-0DEE03B52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711" y="5119723"/>
            <a:ext cx="1362690" cy="6960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8869A383-6FC0-494F-B347-113CBE280BFA}"/>
              </a:ext>
            </a:extLst>
          </p:cNvPr>
          <p:cNvGrpSpPr/>
          <p:nvPr/>
        </p:nvGrpSpPr>
        <p:grpSpPr>
          <a:xfrm>
            <a:off x="6847366" y="1819109"/>
            <a:ext cx="2711476" cy="1315765"/>
            <a:chOff x="6847366" y="1819109"/>
            <a:chExt cx="2711476" cy="131576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B80FCD-031D-4E4E-AE60-742878E3D937}"/>
                </a:ext>
              </a:extLst>
            </p:cNvPr>
            <p:cNvSpPr txBox="1"/>
            <p:nvPr/>
          </p:nvSpPr>
          <p:spPr>
            <a:xfrm>
              <a:off x="6847366" y="1819109"/>
              <a:ext cx="13826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Vehicle assignment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CBD4607-49A0-43E6-9335-811B50F37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7366" y="2104794"/>
              <a:ext cx="2711476" cy="103008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09F9258-8159-4E4C-9CE9-888C0F10FF44}"/>
              </a:ext>
            </a:extLst>
          </p:cNvPr>
          <p:cNvGrpSpPr/>
          <p:nvPr/>
        </p:nvGrpSpPr>
        <p:grpSpPr>
          <a:xfrm>
            <a:off x="439404" y="1827795"/>
            <a:ext cx="2711476" cy="1313222"/>
            <a:chOff x="439404" y="1827795"/>
            <a:chExt cx="2711476" cy="131322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6E0369-DE7A-4E57-96E8-F55BC88F9ACD}"/>
                </a:ext>
              </a:extLst>
            </p:cNvPr>
            <p:cNvSpPr txBox="1"/>
            <p:nvPr/>
          </p:nvSpPr>
          <p:spPr>
            <a:xfrm>
              <a:off x="439404" y="1827795"/>
              <a:ext cx="12588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Deadhead matrix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39257BE-20EE-45C1-9C81-02D0FC661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9404" y="2110937"/>
              <a:ext cx="2711476" cy="1030080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3621772-130D-4EEF-8EC6-449E8D1CBDF3}"/>
              </a:ext>
            </a:extLst>
          </p:cNvPr>
          <p:cNvSpPr txBox="1"/>
          <p:nvPr/>
        </p:nvSpPr>
        <p:spPr>
          <a:xfrm>
            <a:off x="304800" y="304800"/>
            <a:ext cx="1593000" cy="47705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Processing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4A44AE-C64C-4762-BC7D-684E0E827CF2}"/>
              </a:ext>
            </a:extLst>
          </p:cNvPr>
          <p:cNvSpPr txBox="1"/>
          <p:nvPr/>
        </p:nvSpPr>
        <p:spPr>
          <a:xfrm>
            <a:off x="653028" y="1346837"/>
            <a:ext cx="92639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Find minimum deadtime time for each route, assigned vehicles based on the required vehicles needed for that route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A925935-B08F-476A-97B0-F49034284FE9}"/>
              </a:ext>
            </a:extLst>
          </p:cNvPr>
          <p:cNvGrpSpPr/>
          <p:nvPr/>
        </p:nvGrpSpPr>
        <p:grpSpPr>
          <a:xfrm>
            <a:off x="4211779" y="1834282"/>
            <a:ext cx="1537024" cy="1300592"/>
            <a:chOff x="3789275" y="1834282"/>
            <a:chExt cx="1537024" cy="1300592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70EDBB3-66D7-4268-B7C3-3CDC74110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89275" y="2104794"/>
              <a:ext cx="1362690" cy="103008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F7B193-A0F1-4F0A-B0A1-79A0F913AF74}"/>
                </a:ext>
              </a:extLst>
            </p:cNvPr>
            <p:cNvSpPr txBox="1"/>
            <p:nvPr/>
          </p:nvSpPr>
          <p:spPr>
            <a:xfrm>
              <a:off x="3789275" y="1834282"/>
              <a:ext cx="1537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# of Vehicles required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05EB89E-C39D-45AF-9931-CBF871D22963}"/>
              </a:ext>
            </a:extLst>
          </p:cNvPr>
          <p:cNvCxnSpPr/>
          <p:nvPr/>
        </p:nvCxnSpPr>
        <p:spPr>
          <a:xfrm>
            <a:off x="3303037" y="2619834"/>
            <a:ext cx="66603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1314C9B-2F00-4092-A16B-CD73F3358EA0}"/>
              </a:ext>
            </a:extLst>
          </p:cNvPr>
          <p:cNvCxnSpPr/>
          <p:nvPr/>
        </p:nvCxnSpPr>
        <p:spPr>
          <a:xfrm>
            <a:off x="5872066" y="2619834"/>
            <a:ext cx="66603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F4B71C6-1F3F-4A85-9B91-7219F34225D6}"/>
              </a:ext>
            </a:extLst>
          </p:cNvPr>
          <p:cNvSpPr txBox="1"/>
          <p:nvPr/>
        </p:nvSpPr>
        <p:spPr>
          <a:xfrm>
            <a:off x="6847366" y="3282876"/>
            <a:ext cx="44875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Based on the changes, update capacity of each facility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0368BB-4AA0-493A-9D28-845B5E25023F}"/>
              </a:ext>
            </a:extLst>
          </p:cNvPr>
          <p:cNvSpPr txBox="1"/>
          <p:nvPr/>
        </p:nvSpPr>
        <p:spPr>
          <a:xfrm>
            <a:off x="7528711" y="4842724"/>
            <a:ext cx="1606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# of capacity remained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FA6D29-F892-48A0-8F1A-1ACA6816E8AA}"/>
              </a:ext>
            </a:extLst>
          </p:cNvPr>
          <p:cNvSpPr txBox="1"/>
          <p:nvPr/>
        </p:nvSpPr>
        <p:spPr>
          <a:xfrm>
            <a:off x="653028" y="4855502"/>
            <a:ext cx="64975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The method described above is not able to solve the vehicle assignment problem</a:t>
            </a:r>
          </a:p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Start over, and use another algorithm to solve the problem instead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2853BE-8B9D-456C-AABA-8C6634034C77}"/>
              </a:ext>
            </a:extLst>
          </p:cNvPr>
          <p:cNvCxnSpPr>
            <a:cxnSpLocks/>
          </p:cNvCxnSpPr>
          <p:nvPr/>
        </p:nvCxnSpPr>
        <p:spPr>
          <a:xfrm flipH="1">
            <a:off x="8891401" y="5392975"/>
            <a:ext cx="56650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D66EAFE-03FF-4B0E-85B0-F52DF4392CD5}"/>
              </a:ext>
            </a:extLst>
          </p:cNvPr>
          <p:cNvSpPr txBox="1"/>
          <p:nvPr/>
        </p:nvSpPr>
        <p:spPr>
          <a:xfrm>
            <a:off x="9512106" y="5169392"/>
            <a:ext cx="2026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The method above does not work if any of the remaining capacity is below 0</a:t>
            </a:r>
          </a:p>
        </p:txBody>
      </p:sp>
    </p:spTree>
    <p:extLst>
      <p:ext uri="{BB962C8B-B14F-4D97-AF65-F5344CB8AC3E}">
        <p14:creationId xmlns:p14="http://schemas.microsoft.com/office/powerpoint/2010/main" val="396457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7B1482-AD3F-4C08-BE8A-740EBA28E76B}"/>
              </a:ext>
            </a:extLst>
          </p:cNvPr>
          <p:cNvSpPr txBox="1"/>
          <p:nvPr/>
        </p:nvSpPr>
        <p:spPr>
          <a:xfrm>
            <a:off x="304800" y="880828"/>
            <a:ext cx="961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Iteration process (run until all routes have sufficient vehicles or all facilities have run out of capacity):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C5E554-9919-40E1-8FAC-EE8EB7F6C184}"/>
              </a:ext>
            </a:extLst>
          </p:cNvPr>
          <p:cNvSpPr txBox="1"/>
          <p:nvPr/>
        </p:nvSpPr>
        <p:spPr>
          <a:xfrm>
            <a:off x="304800" y="3244334"/>
            <a:ext cx="503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Assign as many vehicles as possible for the route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65D5FB1-EB3B-41AE-AA8C-CD5C0D793F9B}"/>
              </a:ext>
            </a:extLst>
          </p:cNvPr>
          <p:cNvGrpSpPr/>
          <p:nvPr/>
        </p:nvGrpSpPr>
        <p:grpSpPr>
          <a:xfrm>
            <a:off x="7276916" y="3842247"/>
            <a:ext cx="2711477" cy="648131"/>
            <a:chOff x="7751991" y="3836741"/>
            <a:chExt cx="2711477" cy="64813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04CEB01-4E61-47F9-8606-1708481AE43B}"/>
                </a:ext>
              </a:extLst>
            </p:cNvPr>
            <p:cNvSpPr txBox="1"/>
            <p:nvPr/>
          </p:nvSpPr>
          <p:spPr>
            <a:xfrm>
              <a:off x="7751991" y="3836741"/>
              <a:ext cx="13826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Vehicle assignment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940ABDD-5904-4F41-B2B6-A3503C276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51992" y="4122952"/>
              <a:ext cx="2711476" cy="36192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E5A0B80-1F1C-420D-8ABF-159EB88213EE}"/>
              </a:ext>
            </a:extLst>
          </p:cNvPr>
          <p:cNvGrpSpPr/>
          <p:nvPr/>
        </p:nvGrpSpPr>
        <p:grpSpPr>
          <a:xfrm>
            <a:off x="4051621" y="3841723"/>
            <a:ext cx="1390958" cy="643149"/>
            <a:chOff x="4051621" y="3907114"/>
            <a:chExt cx="1390958" cy="6431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31EE865-F9C5-4044-B1AE-89D1365C0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1621" y="4188343"/>
              <a:ext cx="1362690" cy="36192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4E6C37D-9CF3-4F5E-A475-E0A160027508}"/>
                </a:ext>
              </a:extLst>
            </p:cNvPr>
            <p:cNvSpPr txBox="1"/>
            <p:nvPr/>
          </p:nvSpPr>
          <p:spPr>
            <a:xfrm>
              <a:off x="4051621" y="3907114"/>
              <a:ext cx="13909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Remaining capacity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2FD81B40-A9F8-4386-A87D-51F6F527D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621" y="5244131"/>
            <a:ext cx="1362690" cy="36192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9C53767-125E-4AAC-9BE7-9C9CC5E4D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5186" y="5205478"/>
            <a:ext cx="2711476" cy="36192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CE60099-A6B4-46B6-B0AB-070D7090E3B2}"/>
              </a:ext>
            </a:extLst>
          </p:cNvPr>
          <p:cNvSpPr txBox="1"/>
          <p:nvPr/>
        </p:nvSpPr>
        <p:spPr>
          <a:xfrm>
            <a:off x="7219075" y="5606051"/>
            <a:ext cx="4768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The algorithm will try to fulfill the 3</a:t>
            </a:r>
            <a:r>
              <a:rPr lang="en-US" sz="1200" baseline="30000" dirty="0">
                <a:solidFill>
                  <a:schemeClr val="bg1">
                    <a:lumMod val="50000"/>
                  </a:schemeClr>
                </a:solidFill>
              </a:rPr>
              <a:t>rd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vehicle requirement in later iteration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(when the minimum deadhead time is 27.39min)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D448ED9-9E37-46D6-BDF2-477D30550958}"/>
              </a:ext>
            </a:extLst>
          </p:cNvPr>
          <p:cNvGrpSpPr/>
          <p:nvPr/>
        </p:nvGrpSpPr>
        <p:grpSpPr>
          <a:xfrm>
            <a:off x="748601" y="1746720"/>
            <a:ext cx="2711476" cy="1307079"/>
            <a:chOff x="1788189" y="1767822"/>
            <a:chExt cx="2711476" cy="130707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6E0369-DE7A-4E57-96E8-F55BC88F9ACD}"/>
                </a:ext>
              </a:extLst>
            </p:cNvPr>
            <p:cNvSpPr txBox="1"/>
            <p:nvPr/>
          </p:nvSpPr>
          <p:spPr>
            <a:xfrm>
              <a:off x="1788189" y="1767822"/>
              <a:ext cx="12588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Deadhead matrix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E704D1D-260E-48C5-9F42-0F747CE46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88189" y="2044821"/>
              <a:ext cx="2711476" cy="1030080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C5CEEC9-EAE3-4165-9602-E7C1DAB141CB}"/>
              </a:ext>
            </a:extLst>
          </p:cNvPr>
          <p:cNvSpPr txBox="1"/>
          <p:nvPr/>
        </p:nvSpPr>
        <p:spPr>
          <a:xfrm>
            <a:off x="304800" y="304800"/>
            <a:ext cx="1593000" cy="47705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Processing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88FC10-A485-4C2F-96D2-AFBA1EE172DC}"/>
              </a:ext>
            </a:extLst>
          </p:cNvPr>
          <p:cNvSpPr txBox="1"/>
          <p:nvPr/>
        </p:nvSpPr>
        <p:spPr>
          <a:xfrm>
            <a:off x="2080964" y="362316"/>
            <a:ext cx="3791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cannot assign vehicles all at once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C47AEB-3795-4A56-AF0C-07A28E681098}"/>
              </a:ext>
            </a:extLst>
          </p:cNvPr>
          <p:cNvSpPr/>
          <p:nvPr/>
        </p:nvSpPr>
        <p:spPr>
          <a:xfrm>
            <a:off x="304800" y="1313774"/>
            <a:ext cx="45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(1) Find minimum deadhead time in the matrix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BFAD5FD-2FAD-4C3D-81C1-1D0732C55C8D}"/>
              </a:ext>
            </a:extLst>
          </p:cNvPr>
          <p:cNvGrpSpPr/>
          <p:nvPr/>
        </p:nvGrpSpPr>
        <p:grpSpPr>
          <a:xfrm>
            <a:off x="709833" y="3845953"/>
            <a:ext cx="1537024" cy="638919"/>
            <a:chOff x="6818408" y="2108747"/>
            <a:chExt cx="1537024" cy="638919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9886810-829E-48F9-925C-D99EE11C0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18408" y="2385746"/>
              <a:ext cx="1362690" cy="36192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785C4E-BA5C-4FEE-9AA3-8CB15C4904B9}"/>
                </a:ext>
              </a:extLst>
            </p:cNvPr>
            <p:cNvSpPr txBox="1"/>
            <p:nvPr/>
          </p:nvSpPr>
          <p:spPr>
            <a:xfrm>
              <a:off x="6818408" y="2108747"/>
              <a:ext cx="1537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# of Vehicles required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52DE0F3-A60F-4406-BED0-C9F32A37CF69}"/>
              </a:ext>
            </a:extLst>
          </p:cNvPr>
          <p:cNvCxnSpPr>
            <a:cxnSpLocks/>
          </p:cNvCxnSpPr>
          <p:nvPr/>
        </p:nvCxnSpPr>
        <p:spPr>
          <a:xfrm flipV="1">
            <a:off x="2246857" y="4307618"/>
            <a:ext cx="1718653" cy="1038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4BA271A-2F12-4D98-8759-856D54BE32F7}"/>
              </a:ext>
            </a:extLst>
          </p:cNvPr>
          <p:cNvSpPr txBox="1"/>
          <p:nvPr/>
        </p:nvSpPr>
        <p:spPr>
          <a:xfrm>
            <a:off x="2295615" y="3848564"/>
            <a:ext cx="166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If remaining capacity &gt;= # of vehicle required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89A7B1-8A79-4DF4-820B-7A3618BD6E89}"/>
              </a:ext>
            </a:extLst>
          </p:cNvPr>
          <p:cNvCxnSpPr>
            <a:cxnSpLocks/>
          </p:cNvCxnSpPr>
          <p:nvPr/>
        </p:nvCxnSpPr>
        <p:spPr>
          <a:xfrm flipV="1">
            <a:off x="2246856" y="5419897"/>
            <a:ext cx="1718653" cy="1038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B2A6A0B-88FE-451F-8607-2BE62EFB9A43}"/>
              </a:ext>
            </a:extLst>
          </p:cNvPr>
          <p:cNvSpPr txBox="1"/>
          <p:nvPr/>
        </p:nvSpPr>
        <p:spPr>
          <a:xfrm>
            <a:off x="2246856" y="4944061"/>
            <a:ext cx="166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If remaining capacity &lt; # of vehicle required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8431AF-F110-420C-AEB0-3587528D9A01}"/>
              </a:ext>
            </a:extLst>
          </p:cNvPr>
          <p:cNvSpPr txBox="1"/>
          <p:nvPr/>
        </p:nvSpPr>
        <p:spPr>
          <a:xfrm>
            <a:off x="5735247" y="3842247"/>
            <a:ext cx="1249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Assign # of vehicles required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A95F2FE-4404-4446-A556-895401B4559B}"/>
              </a:ext>
            </a:extLst>
          </p:cNvPr>
          <p:cNvCxnSpPr>
            <a:cxnSpLocks/>
          </p:cNvCxnSpPr>
          <p:nvPr/>
        </p:nvCxnSpPr>
        <p:spPr>
          <a:xfrm flipV="1">
            <a:off x="5500422" y="4312812"/>
            <a:ext cx="1718653" cy="1038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2A1199-4011-42BA-8BF2-6BA1FE73DD94}"/>
              </a:ext>
            </a:extLst>
          </p:cNvPr>
          <p:cNvCxnSpPr>
            <a:cxnSpLocks/>
          </p:cNvCxnSpPr>
          <p:nvPr/>
        </p:nvCxnSpPr>
        <p:spPr>
          <a:xfrm flipV="1">
            <a:off x="5500422" y="5405726"/>
            <a:ext cx="1718653" cy="1038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89AD832-C21A-486A-A62D-73AEC98B12FF}"/>
              </a:ext>
            </a:extLst>
          </p:cNvPr>
          <p:cNvSpPr txBox="1"/>
          <p:nvPr/>
        </p:nvSpPr>
        <p:spPr>
          <a:xfrm>
            <a:off x="5679235" y="4924773"/>
            <a:ext cx="136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Assign # of remaining capacity</a:t>
            </a:r>
          </a:p>
        </p:txBody>
      </p:sp>
    </p:spTree>
    <p:extLst>
      <p:ext uri="{BB962C8B-B14F-4D97-AF65-F5344CB8AC3E}">
        <p14:creationId xmlns:p14="http://schemas.microsoft.com/office/powerpoint/2010/main" val="2681450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394</Words>
  <Application>Microsoft Office PowerPoint</Application>
  <PresentationFormat>Widescreen</PresentationFormat>
  <Paragraphs>60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Yu-Chu Huang</dc:creator>
  <cp:lastModifiedBy>Yu-Chu Huang</cp:lastModifiedBy>
  <cp:revision>42</cp:revision>
  <dcterms:created xsi:type="dcterms:W3CDTF">2019-06-18T17:44:11Z</dcterms:created>
  <dcterms:modified xsi:type="dcterms:W3CDTF">2019-06-27T18:36:18Z</dcterms:modified>
</cp:coreProperties>
</file>