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9" r:id="rId4"/>
    <p:sldId id="260" r:id="rId5"/>
    <p:sldId id="261" r:id="rId6"/>
    <p:sldId id="271" r:id="rId7"/>
    <p:sldId id="262" r:id="rId8"/>
    <p:sldId id="256" r:id="rId9"/>
    <p:sldId id="257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3.jpeg"/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43755" y="21653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冬青黑体简体中文" panose="020B0300000000000000" charset="-122"/>
                <a:ea typeface="冬青黑体简体中文" panose="020B0300000000000000" charset="-122"/>
              </a:rPr>
              <a:t>JS</a:t>
            </a:r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</a:rPr>
              <a:t>高阶五天学习计划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2" name="剪去单角的矩形 1"/>
          <p:cNvSpPr/>
          <p:nvPr/>
        </p:nvSpPr>
        <p:spPr>
          <a:xfrm>
            <a:off x="436880" y="1336675"/>
            <a:ext cx="2976880" cy="1783080"/>
          </a:xfrm>
          <a:prstGeom prst="snip1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/>
              <a:t>第一天，作用域与函数进阶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1.</a:t>
            </a:r>
            <a:r>
              <a:rPr lang="zh-CN" altLang="en-US" sz="1600"/>
              <a:t>执行环境与作用域</a:t>
            </a:r>
            <a:endParaRPr lang="zh-CN" altLang="en-US" sz="1600"/>
          </a:p>
          <a:p>
            <a:pPr algn="l"/>
            <a:r>
              <a:rPr lang="en-US" altLang="zh-CN" sz="1600">
                <a:solidFill>
                  <a:schemeClr val="tx1"/>
                </a:solidFill>
              </a:rPr>
              <a:t>2.</a:t>
            </a:r>
            <a:r>
              <a:rPr lang="zh-CN" altLang="en-US" sz="1600">
                <a:solidFill>
                  <a:srgbClr val="C00000"/>
                </a:solidFill>
              </a:rPr>
              <a:t>函数进阶</a:t>
            </a:r>
            <a:endParaRPr lang="zh-CN" altLang="en-US" sz="1600">
              <a:solidFill>
                <a:schemeClr val="tx1"/>
              </a:solidFill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</a:rPr>
              <a:t>3.</a:t>
            </a:r>
            <a:r>
              <a:rPr lang="zh-CN" altLang="en-US" sz="1600">
                <a:solidFill>
                  <a:srgbClr val="C00000"/>
                </a:solidFill>
              </a:rPr>
              <a:t>闭包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368800" y="1336675"/>
            <a:ext cx="2976880" cy="1783080"/>
          </a:xfrm>
          <a:prstGeom prst="snip1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/>
              <a:t>第二天，面向对象的程序设计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1.</a:t>
            </a:r>
            <a:r>
              <a:rPr lang="zh-CN" altLang="en-US" sz="1600"/>
              <a:t>面向过程</a:t>
            </a:r>
            <a:r>
              <a:rPr lang="en-US" altLang="zh-CN" sz="1600"/>
              <a:t>VS</a:t>
            </a:r>
            <a:r>
              <a:rPr lang="zh-CN" altLang="en-US" sz="1600"/>
              <a:t>面向对象</a:t>
            </a:r>
            <a:endParaRPr lang="zh-CN" altLang="en-US" sz="1600"/>
          </a:p>
          <a:p>
            <a:pPr algn="l"/>
            <a:r>
              <a:rPr lang="en-US" altLang="zh-CN" sz="1600"/>
              <a:t>2.</a:t>
            </a:r>
            <a:r>
              <a:rPr lang="zh-CN" altLang="en-US" sz="1600">
                <a:solidFill>
                  <a:srgbClr val="C00000"/>
                </a:solidFill>
              </a:rPr>
              <a:t>原型与原型链</a:t>
            </a:r>
            <a:endParaRPr lang="zh-CN" altLang="en-US" sz="1600"/>
          </a:p>
          <a:p>
            <a:pPr algn="l"/>
            <a:r>
              <a:rPr lang="en-US" altLang="zh-CN" sz="1600"/>
              <a:t>3.this</a:t>
            </a:r>
            <a:r>
              <a:rPr lang="zh-CN" altLang="en-US" sz="1600"/>
              <a:t>指向</a:t>
            </a:r>
            <a:endParaRPr lang="zh-CN" altLang="en-US" sz="1600"/>
          </a:p>
        </p:txBody>
      </p:sp>
      <p:cxnSp>
        <p:nvCxnSpPr>
          <p:cNvPr id="6" name="直接箭头连接符 5"/>
          <p:cNvCxnSpPr>
            <a:stCxn id="2" idx="0"/>
            <a:endCxn id="5" idx="2"/>
          </p:cNvCxnSpPr>
          <p:nvPr/>
        </p:nvCxnSpPr>
        <p:spPr>
          <a:xfrm>
            <a:off x="3413760" y="2228215"/>
            <a:ext cx="955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剪去单角的矩形 6"/>
          <p:cNvSpPr/>
          <p:nvPr/>
        </p:nvSpPr>
        <p:spPr>
          <a:xfrm>
            <a:off x="8300720" y="1336675"/>
            <a:ext cx="2976880" cy="1783080"/>
          </a:xfrm>
          <a:prstGeom prst="snip1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/>
              <a:t>第三天，变量的进阶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1.</a:t>
            </a:r>
            <a:r>
              <a:rPr lang="zh-CN" altLang="en-US" sz="1600">
                <a:solidFill>
                  <a:srgbClr val="C00000"/>
                </a:solidFill>
              </a:rPr>
              <a:t>基本类型与引用类型</a:t>
            </a:r>
            <a:endParaRPr lang="zh-CN" altLang="en-US" sz="1600"/>
          </a:p>
          <a:p>
            <a:pPr algn="l"/>
            <a:r>
              <a:rPr lang="en-US" altLang="zh-CN" sz="1600"/>
              <a:t>2.</a:t>
            </a:r>
            <a:r>
              <a:rPr lang="zh-CN" altLang="en-US" sz="1600"/>
              <a:t>变量的类型检测</a:t>
            </a:r>
            <a:endParaRPr lang="zh-CN" altLang="en-US" sz="1600"/>
          </a:p>
          <a:p>
            <a:pPr algn="l"/>
            <a:r>
              <a:rPr lang="en-US" altLang="zh-CN" sz="1600"/>
              <a:t>3.ES5</a:t>
            </a:r>
            <a:r>
              <a:rPr lang="zh-CN" altLang="en-US" sz="1600"/>
              <a:t>继承</a:t>
            </a:r>
            <a:endParaRPr lang="zh-CN" altLang="en-US" sz="16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345680" y="2228215"/>
            <a:ext cx="955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剪去单角的矩形 8"/>
          <p:cNvSpPr/>
          <p:nvPr/>
        </p:nvSpPr>
        <p:spPr>
          <a:xfrm>
            <a:off x="2402840" y="4184650"/>
            <a:ext cx="2976880" cy="1783080"/>
          </a:xfrm>
          <a:prstGeom prst="snip1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/>
              <a:t>第四天，</a:t>
            </a:r>
            <a:r>
              <a:rPr lang="en-US" altLang="zh-CN" sz="1600"/>
              <a:t>ES6</a:t>
            </a:r>
            <a:r>
              <a:rPr lang="zh-CN" altLang="en-US" sz="1600"/>
              <a:t>新特性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字符串、对象、数组、函数的扩展语法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>
                <a:solidFill>
                  <a:srgbClr val="C00000"/>
                </a:solidFill>
              </a:rPr>
              <a:t>class</a:t>
            </a:r>
            <a:r>
              <a:rPr lang="zh-CN" altLang="en-US" sz="1600">
                <a:solidFill>
                  <a:srgbClr val="C00000"/>
                </a:solidFill>
              </a:rPr>
              <a:t>、模块化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10" name="剪去单角的矩形 9"/>
          <p:cNvSpPr/>
          <p:nvPr/>
        </p:nvSpPr>
        <p:spPr>
          <a:xfrm>
            <a:off x="6334760" y="4184650"/>
            <a:ext cx="2976880" cy="1783080"/>
          </a:xfrm>
          <a:prstGeom prst="snip1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/>
              <a:t>第五天，异步编程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1.</a:t>
            </a:r>
            <a:r>
              <a:rPr lang="zh-CN" altLang="en-US" sz="1600"/>
              <a:t>同步与异步</a:t>
            </a:r>
            <a:endParaRPr lang="zh-CN" altLang="en-US" sz="1600"/>
          </a:p>
          <a:p>
            <a:pPr algn="l"/>
            <a:r>
              <a:rPr lang="en-US" altLang="zh-CN" sz="1600"/>
              <a:t>2.</a:t>
            </a:r>
            <a:r>
              <a:rPr lang="en-US" altLang="zh-CN" sz="1600">
                <a:solidFill>
                  <a:srgbClr val="C00000"/>
                </a:solidFill>
              </a:rPr>
              <a:t>Promise</a:t>
            </a:r>
            <a:endParaRPr lang="en-US" altLang="zh-CN" sz="1600"/>
          </a:p>
          <a:p>
            <a:pPr algn="l"/>
            <a:r>
              <a:rPr lang="en-US" altLang="zh-CN" sz="1600"/>
              <a:t>3.</a:t>
            </a:r>
            <a:r>
              <a:rPr lang="en-US" altLang="zh-CN" sz="1600">
                <a:solidFill>
                  <a:srgbClr val="C00000"/>
                </a:solidFill>
              </a:rPr>
              <a:t>Axios</a:t>
            </a:r>
            <a:endParaRPr lang="en-US" altLang="zh-CN" sz="1600"/>
          </a:p>
          <a:p>
            <a:pPr algn="l"/>
            <a:r>
              <a:rPr lang="en-US" altLang="zh-CN" sz="1600"/>
              <a:t>4.</a:t>
            </a:r>
            <a:r>
              <a:rPr lang="en-US" altLang="zh-CN" sz="1600">
                <a:solidFill>
                  <a:srgbClr val="C00000"/>
                </a:solidFill>
              </a:rPr>
              <a:t>Async</a:t>
            </a:r>
            <a:r>
              <a:rPr lang="zh-CN" altLang="en-US" sz="1600">
                <a:solidFill>
                  <a:srgbClr val="C00000"/>
                </a:solidFill>
              </a:rPr>
              <a:t>与</a:t>
            </a:r>
            <a:r>
              <a:rPr lang="en-US" altLang="zh-CN" sz="1600">
                <a:solidFill>
                  <a:srgbClr val="C00000"/>
                </a:solidFill>
              </a:rPr>
              <a:t>Await</a:t>
            </a:r>
            <a:endParaRPr lang="en-US" altLang="zh-CN" sz="160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79720" y="5076190"/>
            <a:ext cx="955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102995" y="1280795"/>
            <a:ext cx="9803130" cy="4333875"/>
            <a:chOff x="883" y="1555"/>
            <a:chExt cx="15438" cy="6825"/>
          </a:xfrm>
        </p:grpSpPr>
        <p:grpSp>
          <p:nvGrpSpPr>
            <p:cNvPr id="10" name="组合 9"/>
            <p:cNvGrpSpPr/>
            <p:nvPr/>
          </p:nvGrpSpPr>
          <p:grpSpPr>
            <a:xfrm>
              <a:off x="883" y="5136"/>
              <a:ext cx="7637" cy="3244"/>
              <a:chOff x="2967" y="3291"/>
              <a:chExt cx="8577" cy="3704"/>
            </a:xfrm>
          </p:grpSpPr>
          <p:sp>
            <p:nvSpPr>
              <p:cNvPr id="9" name="剪去单角的矩形 8"/>
              <p:cNvSpPr/>
              <p:nvPr/>
            </p:nvSpPr>
            <p:spPr>
              <a:xfrm>
                <a:off x="2967" y="3291"/>
                <a:ext cx="8577" cy="3704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125" y="3495"/>
                <a:ext cx="7094" cy="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冬青黑体简体中文" panose="020B0300000000000000" charset="-122"/>
                    <a:ea typeface="冬青黑体简体中文" panose="020B0300000000000000" charset="-122"/>
                  </a:rPr>
                  <a:t>全局执行环境</a:t>
                </a:r>
                <a:r>
                  <a:rPr lang="zh-CN" altLang="en-US">
                    <a:latin typeface="冬青黑体简体中文" panose="020B0300000000000000" charset="-122"/>
                    <a:ea typeface="冬青黑体简体中文" panose="020B0300000000000000" charset="-122"/>
                  </a:rPr>
                  <a:t>：</a:t>
                </a:r>
                <a:r>
                  <a:rPr lang="en-US" altLang="zh-CN">
                    <a:latin typeface="冬青黑体简体中文" panose="020B0300000000000000" charset="-122"/>
                    <a:ea typeface="冬青黑体简体中文" panose="020B0300000000000000" charset="-122"/>
                  </a:rPr>
                  <a:t>window</a:t>
                </a:r>
                <a:endParaRPr lang="en-US" altLang="zh-CN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</p:grpSp>
        <p:sp>
          <p:nvSpPr>
            <p:cNvPr id="11" name="双大括号 10"/>
            <p:cNvSpPr/>
            <p:nvPr/>
          </p:nvSpPr>
          <p:spPr>
            <a:xfrm>
              <a:off x="12077" y="2424"/>
              <a:ext cx="4244" cy="2895"/>
            </a:xfrm>
            <a:prstGeom prst="brace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642" y="3145"/>
              <a:ext cx="311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变量：</a:t>
              </a: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a</a:t>
              </a:r>
              <a:endParaRPr lang="en-US" altLang="zh-CN">
                <a:latin typeface="冬青黑体简体中文" panose="020B0300000000000000" charset="-122"/>
                <a:ea typeface="冬青黑体简体中文" panose="020B0300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函数：</a:t>
              </a: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add2()</a:t>
              </a:r>
              <a:endParaRPr lang="en-US" altLang="zh-CN">
                <a:latin typeface="冬青黑体简体中文" panose="020B0300000000000000" charset="-122"/>
                <a:ea typeface="冬青黑体简体中文" panose="020B03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77" y="1555"/>
              <a:ext cx="21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冬青黑体简体中文" panose="020B0300000000000000" charset="-122"/>
                  <a:ea typeface="冬青黑体简体中文" panose="020B0300000000000000" charset="-122"/>
                </a:rPr>
                <a:t>变量对象</a:t>
              </a:r>
              <a:endParaRPr lang="en-US" altLang="zh-CN" b="1">
                <a:latin typeface="冬青黑体简体中文" panose="020B0300000000000000" charset="-122"/>
                <a:ea typeface="冬青黑体简体中文" panose="020B0300000000000000" charset="-122"/>
              </a:endParaRPr>
            </a:p>
          </p:txBody>
        </p:sp>
        <p:cxnSp>
          <p:nvCxnSpPr>
            <p:cNvPr id="15" name="曲线连接符 14"/>
            <p:cNvCxnSpPr>
              <a:stCxn id="9" idx="3"/>
            </p:cNvCxnSpPr>
            <p:nvPr/>
          </p:nvCxnSpPr>
          <p:spPr>
            <a:xfrm rot="16200000">
              <a:off x="7434" y="1053"/>
              <a:ext cx="1351" cy="6815"/>
            </a:xfrm>
            <a:prstGeom prst="curvedConnector2">
              <a:avLst/>
            </a:prstGeom>
            <a:ln w="25400">
              <a:solidFill>
                <a:schemeClr val="accent1">
                  <a:alpha val="88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8005" y="3415"/>
              <a:ext cx="11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关联</a:t>
              </a:r>
              <a:endParaRPr lang="zh-CN" altLang="en-US">
                <a:latin typeface="冬青黑体简体中文" panose="020B0300000000000000" charset="-122"/>
                <a:ea typeface="冬青黑体简体中文" panose="020B0300000000000000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1" y="6112"/>
              <a:ext cx="7280" cy="208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4643755" y="216535"/>
            <a:ext cx="290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</a:rPr>
              <a:t>执行环境关联着变量对象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730250" y="633730"/>
            <a:ext cx="10991850" cy="6073140"/>
            <a:chOff x="1249" y="640"/>
            <a:chExt cx="17310" cy="9564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5956" y="1771"/>
              <a:ext cx="16" cy="83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5956" y="10170"/>
              <a:ext cx="6793" cy="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2707" y="1771"/>
              <a:ext cx="16" cy="83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6815" y="7668"/>
              <a:ext cx="5074" cy="2040"/>
              <a:chOff x="2967" y="3291"/>
              <a:chExt cx="8577" cy="3704"/>
            </a:xfrm>
          </p:grpSpPr>
          <p:sp>
            <p:nvSpPr>
              <p:cNvPr id="9" name="剪去单角的矩形 8"/>
              <p:cNvSpPr/>
              <p:nvPr/>
            </p:nvSpPr>
            <p:spPr>
              <a:xfrm>
                <a:off x="2967" y="3291"/>
                <a:ext cx="8577" cy="3704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125" y="3495"/>
                <a:ext cx="7094" cy="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冬青黑体简体中文" panose="020B0300000000000000" charset="-122"/>
                    <a:ea typeface="冬青黑体简体中文" panose="020B0300000000000000" charset="-122"/>
                  </a:rPr>
                  <a:t>全局执行环境</a:t>
                </a:r>
                <a:r>
                  <a:rPr lang="zh-CN" altLang="en-US">
                    <a:latin typeface="冬青黑体简体中文" panose="020B0300000000000000" charset="-122"/>
                    <a:ea typeface="冬青黑体简体中文" panose="020B0300000000000000" charset="-122"/>
                  </a:rPr>
                  <a:t>：</a:t>
                </a:r>
                <a:r>
                  <a:rPr lang="en-US" altLang="zh-CN">
                    <a:latin typeface="冬青黑体简体中文" panose="020B0300000000000000" charset="-122"/>
                    <a:ea typeface="冬青黑体简体中文" panose="020B0300000000000000" charset="-122"/>
                  </a:rPr>
                  <a:t>window</a:t>
                </a:r>
                <a:endParaRPr lang="en-US" altLang="zh-CN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815" y="5258"/>
              <a:ext cx="5074" cy="2040"/>
              <a:chOff x="2967" y="3291"/>
              <a:chExt cx="8577" cy="3704"/>
            </a:xfrm>
          </p:grpSpPr>
          <p:sp>
            <p:nvSpPr>
              <p:cNvPr id="8" name="剪去单角的矩形 7"/>
              <p:cNvSpPr/>
              <p:nvPr/>
            </p:nvSpPr>
            <p:spPr>
              <a:xfrm>
                <a:off x="2967" y="3291"/>
                <a:ext cx="8577" cy="3704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125" y="3495"/>
                <a:ext cx="7094" cy="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冬青黑体简体中文" panose="020B0300000000000000" charset="-122"/>
                    <a:ea typeface="冬青黑体简体中文" panose="020B0300000000000000" charset="-122"/>
                  </a:rPr>
                  <a:t>函数执行环境</a:t>
                </a:r>
                <a:r>
                  <a:rPr lang="zh-CN" altLang="en-US">
                    <a:latin typeface="冬青黑体简体中文" panose="020B0300000000000000" charset="-122"/>
                    <a:ea typeface="冬青黑体简体中文" panose="020B0300000000000000" charset="-122"/>
                  </a:rPr>
                  <a:t>：</a:t>
                </a:r>
                <a:r>
                  <a:rPr lang="en-US" altLang="zh-CN">
                    <a:latin typeface="冬青黑体简体中文" panose="020B0300000000000000" charset="-122"/>
                    <a:ea typeface="冬青黑体简体中文" panose="020B0300000000000000" charset="-122"/>
                  </a:rPr>
                  <a:t>add2()</a:t>
                </a:r>
                <a:endParaRPr lang="en-US" altLang="zh-CN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816" y="2798"/>
              <a:ext cx="5074" cy="2040"/>
              <a:chOff x="2967" y="3291"/>
              <a:chExt cx="8577" cy="3704"/>
            </a:xfrm>
          </p:grpSpPr>
          <p:sp>
            <p:nvSpPr>
              <p:cNvPr id="14" name="剪去单角的矩形 13"/>
              <p:cNvSpPr/>
              <p:nvPr/>
            </p:nvSpPr>
            <p:spPr>
              <a:xfrm>
                <a:off x="2967" y="3291"/>
                <a:ext cx="8577" cy="3704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123" y="3630"/>
                <a:ext cx="7094" cy="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冬青黑体简体中文" panose="020B0300000000000000" charset="-122"/>
                    <a:ea typeface="冬青黑体简体中文" panose="020B0300000000000000" charset="-122"/>
                  </a:rPr>
                  <a:t>函数执行环境</a:t>
                </a:r>
                <a:r>
                  <a:rPr lang="zh-CN" altLang="en-US">
                    <a:latin typeface="冬青黑体简体中文" panose="020B0300000000000000" charset="-122"/>
                    <a:ea typeface="冬青黑体简体中文" panose="020B0300000000000000" charset="-122"/>
                  </a:rPr>
                  <a:t>：</a:t>
                </a:r>
                <a:r>
                  <a:rPr lang="en-US" altLang="zh-CN">
                    <a:latin typeface="冬青黑体简体中文" panose="020B0300000000000000" charset="-122"/>
                    <a:ea typeface="冬青黑体简体中文" panose="020B0300000000000000" charset="-122"/>
                  </a:rPr>
                  <a:t>output()</a:t>
                </a:r>
                <a:endParaRPr lang="en-US" altLang="zh-CN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</p:grpSp>
        <p:sp>
          <p:nvSpPr>
            <p:cNvPr id="18" name="上弧形箭头 17"/>
            <p:cNvSpPr/>
            <p:nvPr/>
          </p:nvSpPr>
          <p:spPr>
            <a:xfrm>
              <a:off x="3322" y="640"/>
              <a:ext cx="6223" cy="1908"/>
            </a:xfrm>
            <a:prstGeom prst="curved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49" y="2985"/>
              <a:ext cx="4296" cy="2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  window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、</a:t>
              </a: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add2()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、</a:t>
              </a:r>
              <a:endParaRPr lang="zh-CN" altLang="en-US">
                <a:latin typeface="冬青黑体简体中文" panose="020B0300000000000000" charset="-122"/>
                <a:ea typeface="冬青黑体简体中文" panose="020B0300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output()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的执行环境被依次推入</a:t>
              </a:r>
              <a:r>
                <a:rPr lang="zh-CN" altLang="en-US">
                  <a:solidFill>
                    <a:srgbClr val="FF0000"/>
                  </a:solidFill>
                  <a:latin typeface="冬青黑体简体中文" panose="020B0300000000000000" charset="-122"/>
                  <a:ea typeface="冬青黑体简体中文" panose="020B0300000000000000" charset="-122"/>
                </a:rPr>
                <a:t>环境栈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中</a:t>
              </a:r>
              <a:endParaRPr lang="zh-CN" altLang="en-US">
                <a:latin typeface="冬青黑体简体中文" panose="020B0300000000000000" charset="-122"/>
                <a:ea typeface="冬青黑体简体中文" panose="020B0300000000000000" charset="-122"/>
              </a:endParaRPr>
            </a:p>
          </p:txBody>
        </p:sp>
        <p:sp>
          <p:nvSpPr>
            <p:cNvPr id="20" name="上弧形箭头 19"/>
            <p:cNvSpPr/>
            <p:nvPr/>
          </p:nvSpPr>
          <p:spPr>
            <a:xfrm>
              <a:off x="9793" y="640"/>
              <a:ext cx="6223" cy="1908"/>
            </a:xfrm>
            <a:prstGeom prst="curvedDownArrow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493" y="2941"/>
              <a:ext cx="5067" cy="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  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函数执行后，按照</a:t>
              </a: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output()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、</a:t>
              </a: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add2()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  <a:sym typeface="+mn-ea"/>
                </a:rPr>
                <a:t>对应环境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的顺序</a:t>
              </a:r>
              <a:r>
                <a:rPr lang="zh-CN" altLang="en-US">
                  <a:solidFill>
                    <a:srgbClr val="FF0000"/>
                  </a:solidFill>
                  <a:latin typeface="冬青黑体简体中文" panose="020B0300000000000000" charset="-122"/>
                  <a:ea typeface="冬青黑体简体中文" panose="020B0300000000000000" charset="-122"/>
                </a:rPr>
                <a:t>依次出栈并被销毁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。当然，应用运行期间全局环境</a:t>
              </a:r>
              <a:r>
                <a:rPr lang="en-US" altLang="zh-CN">
                  <a:latin typeface="冬青黑体简体中文" panose="020B0300000000000000" charset="-122"/>
                  <a:ea typeface="冬青黑体简体中文" panose="020B0300000000000000" charset="-122"/>
                </a:rPr>
                <a:t>window</a:t>
              </a:r>
              <a:r>
                <a:rPr lang="zh-CN" altLang="en-US">
                  <a:latin typeface="冬青黑体简体中文" panose="020B0300000000000000" charset="-122"/>
                  <a:ea typeface="冬青黑体简体中文" panose="020B0300000000000000" charset="-122"/>
                </a:rPr>
                <a:t>不会被销毁。</a:t>
              </a:r>
              <a:endParaRPr lang="zh-CN" altLang="en-US">
                <a:latin typeface="冬青黑体简体中文" panose="020B0300000000000000" charset="-122"/>
                <a:ea typeface="冬青黑体简体中文" panose="020B030000000000000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19370" y="265430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</a:rPr>
              <a:t>执行环境栈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346325" y="1264920"/>
            <a:ext cx="7499350" cy="4901565"/>
            <a:chOff x="939" y="958"/>
            <a:chExt cx="11810" cy="7719"/>
          </a:xfrm>
        </p:grpSpPr>
        <p:sp>
          <p:nvSpPr>
            <p:cNvPr id="3" name="圆角矩形 2"/>
            <p:cNvSpPr/>
            <p:nvPr/>
          </p:nvSpPr>
          <p:spPr>
            <a:xfrm>
              <a:off x="939" y="958"/>
              <a:ext cx="11810" cy="77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0129" y="1222"/>
              <a:ext cx="2358" cy="822"/>
              <a:chOff x="13207" y="1324"/>
              <a:chExt cx="2358" cy="82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3749" y="1324"/>
                <a:ext cx="181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全局作用域</a:t>
                </a:r>
                <a:endParaRPr lang="zh-CN" altLang="en-US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{ a, add2 }</a:t>
                </a:r>
                <a:endParaRPr lang="en-US" altLang="zh-CN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 rot="0">
                <a:off x="13207" y="1463"/>
                <a:ext cx="542" cy="542"/>
                <a:chOff x="14614" y="1819"/>
                <a:chExt cx="542" cy="542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4614" y="1819"/>
                  <a:ext cx="542" cy="542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4663" y="1849"/>
                  <a:ext cx="444" cy="4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1400" b="1"/>
                    <a:t>1</a:t>
                  </a:r>
                  <a:endParaRPr lang="en-US" altLang="zh-CN" sz="1400" b="1"/>
                </a:p>
              </p:txBody>
            </p:sp>
          </p:grpSp>
        </p:grpSp>
        <p:sp>
          <p:nvSpPr>
            <p:cNvPr id="27" name="圆角矩形 26"/>
            <p:cNvSpPr/>
            <p:nvPr/>
          </p:nvSpPr>
          <p:spPr>
            <a:xfrm>
              <a:off x="2873" y="3097"/>
              <a:ext cx="9551" cy="3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042" y="2550"/>
              <a:ext cx="993" cy="8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054" y="4552"/>
              <a:ext cx="8061" cy="7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188" y="4117"/>
              <a:ext cx="428" cy="6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9173" y="3261"/>
              <a:ext cx="3180" cy="822"/>
              <a:chOff x="13395" y="2822"/>
              <a:chExt cx="3180" cy="82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3937" y="2822"/>
                <a:ext cx="263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add2()</a:t>
                </a:r>
                <a:r>
                  <a:rPr lang="zh-CN" altLang="en-US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函数作用域</a:t>
                </a:r>
                <a:endParaRPr lang="zh-CN" altLang="en-US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{ num, b, output }</a:t>
                </a:r>
                <a:endParaRPr lang="en-US" altLang="zh-CN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 rot="0">
                <a:off x="13395" y="2961"/>
                <a:ext cx="542" cy="542"/>
                <a:chOff x="14614" y="1819"/>
                <a:chExt cx="542" cy="542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4614" y="1819"/>
                  <a:ext cx="542" cy="542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14663" y="1849"/>
                  <a:ext cx="444" cy="4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1400" b="1"/>
                    <a:t>2</a:t>
                  </a:r>
                  <a:endParaRPr lang="en-US" altLang="zh-CN" sz="1400" b="1"/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2342" y="1595"/>
              <a:ext cx="6794" cy="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var </a:t>
              </a:r>
              <a:r>
                <a:rPr lang="zh-CN" altLang="en-US" sz="2000">
                  <a:solidFill>
                    <a:srgbClr val="FF0000"/>
                  </a:solidFill>
                </a:rPr>
                <a:t>a</a:t>
              </a:r>
              <a:r>
                <a:rPr lang="zh-CN" altLang="en-US" sz="2000"/>
                <a:t> = 1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function </a:t>
              </a:r>
              <a:r>
                <a:rPr lang="zh-CN" altLang="en-US" sz="2000">
                  <a:solidFill>
                    <a:srgbClr val="FF0000"/>
                  </a:solidFill>
                </a:rPr>
                <a:t>add2</a:t>
              </a:r>
              <a:r>
                <a:rPr lang="zh-CN" altLang="en-US" sz="2000"/>
                <a:t>( </a:t>
              </a:r>
              <a:r>
                <a:rPr lang="zh-CN" altLang="en-US" sz="2000">
                  <a:solidFill>
                    <a:srgbClr val="FF0000"/>
                  </a:solidFill>
                </a:rPr>
                <a:t>num </a:t>
              </a:r>
              <a:r>
                <a:rPr lang="zh-CN" altLang="en-US" sz="2000"/>
                <a:t>) {</a:t>
              </a:r>
              <a:endParaRPr lang="zh-CN" altLang="en-US" sz="2000"/>
            </a:p>
            <a:p>
              <a:r>
                <a:rPr lang="zh-CN" altLang="en-US" sz="2000"/>
                <a:t>        var </a:t>
              </a:r>
              <a:r>
                <a:rPr lang="zh-CN" altLang="en-US" sz="2000">
                  <a:solidFill>
                    <a:srgbClr val="FF0000"/>
                  </a:solidFill>
                </a:rPr>
                <a:t>b</a:t>
              </a:r>
              <a:r>
                <a:rPr lang="zh-CN" altLang="en-US" sz="2000"/>
                <a:t> = num + 2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        function </a:t>
              </a:r>
              <a:r>
                <a:rPr lang="zh-CN" altLang="en-US" sz="2000">
                  <a:solidFill>
                    <a:srgbClr val="FF0000"/>
                  </a:solidFill>
                </a:rPr>
                <a:t>output</a:t>
              </a:r>
              <a:r>
                <a:rPr lang="zh-CN" altLang="en-US" sz="2000"/>
                <a:t>( </a:t>
              </a:r>
              <a:r>
                <a:rPr lang="zh-CN" altLang="en-US" sz="2000">
                  <a:solidFill>
                    <a:srgbClr val="FF0000"/>
                  </a:solidFill>
                </a:rPr>
                <a:t>c </a:t>
              </a:r>
              <a:r>
                <a:rPr lang="zh-CN" altLang="en-US" sz="2000"/>
                <a:t>) {</a:t>
              </a:r>
              <a:endParaRPr lang="zh-CN" altLang="en-US" sz="2000"/>
            </a:p>
            <a:p>
              <a:r>
                <a:rPr lang="zh-CN" altLang="en-US" sz="2000"/>
                <a:t>                console.log( a, b, c )</a:t>
              </a:r>
              <a:endParaRPr lang="zh-CN" altLang="en-US" sz="2000"/>
            </a:p>
            <a:p>
              <a:r>
                <a:rPr lang="zh-CN" altLang="en-US" sz="2000"/>
                <a:t>        }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        output( b+2 )</a:t>
              </a:r>
              <a:endParaRPr lang="zh-CN" altLang="en-US" sz="2000"/>
            </a:p>
            <a:p>
              <a:r>
                <a:rPr lang="zh-CN" altLang="en-US" sz="2000"/>
                <a:t>}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add2( a )</a:t>
              </a:r>
              <a:endParaRPr lang="zh-CN" altLang="en-US" sz="20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8763" y="4526"/>
              <a:ext cx="3352" cy="822"/>
              <a:chOff x="13702" y="4406"/>
              <a:chExt cx="3352" cy="822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4244" y="4406"/>
                <a:ext cx="281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output()</a:t>
                </a:r>
                <a:r>
                  <a:rPr lang="zh-CN" altLang="en-US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函数作用域</a:t>
                </a:r>
                <a:endParaRPr lang="zh-CN" altLang="en-US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{ c }</a:t>
                </a:r>
                <a:endParaRPr lang="en-US" altLang="zh-CN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 rot="0">
                <a:off x="13702" y="4552"/>
                <a:ext cx="542" cy="542"/>
                <a:chOff x="14614" y="1819"/>
                <a:chExt cx="542" cy="54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14614" y="1819"/>
                  <a:ext cx="542" cy="542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4663" y="1849"/>
                  <a:ext cx="444" cy="4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1400" b="1"/>
                    <a:t>3</a:t>
                  </a:r>
                  <a:endParaRPr lang="en-US" altLang="zh-CN" sz="1400" b="1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4983480" y="328930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output() </a:t>
            </a:r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作用域链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346325" y="1264920"/>
            <a:ext cx="7499350" cy="4900930"/>
            <a:chOff x="939" y="958"/>
            <a:chExt cx="11810" cy="7718"/>
          </a:xfrm>
        </p:grpSpPr>
        <p:sp>
          <p:nvSpPr>
            <p:cNvPr id="3" name="圆角矩形 2"/>
            <p:cNvSpPr/>
            <p:nvPr/>
          </p:nvSpPr>
          <p:spPr>
            <a:xfrm>
              <a:off x="939" y="958"/>
              <a:ext cx="11810" cy="77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0129" y="1222"/>
              <a:ext cx="2358" cy="822"/>
              <a:chOff x="13207" y="1324"/>
              <a:chExt cx="2358" cy="822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3749" y="1324"/>
                <a:ext cx="181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全局作用域</a:t>
                </a:r>
                <a:endParaRPr lang="zh-CN" altLang="en-US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{ a, add2 }</a:t>
                </a:r>
                <a:endParaRPr lang="en-US" altLang="zh-CN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 rot="0">
                <a:off x="13207" y="1463"/>
                <a:ext cx="542" cy="542"/>
                <a:chOff x="14614" y="1819"/>
                <a:chExt cx="542" cy="542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14614" y="1819"/>
                  <a:ext cx="542" cy="542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4663" y="1849"/>
                  <a:ext cx="444" cy="4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1400" b="1"/>
                    <a:t>1</a:t>
                  </a:r>
                  <a:endParaRPr lang="en-US" altLang="zh-CN" sz="1400" b="1"/>
                </a:p>
              </p:txBody>
            </p:sp>
          </p:grpSp>
        </p:grpSp>
        <p:sp>
          <p:nvSpPr>
            <p:cNvPr id="27" name="圆角矩形 26"/>
            <p:cNvSpPr/>
            <p:nvPr/>
          </p:nvSpPr>
          <p:spPr>
            <a:xfrm>
              <a:off x="2873" y="3097"/>
              <a:ext cx="9551" cy="3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042" y="2550"/>
              <a:ext cx="993" cy="8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054" y="4552"/>
              <a:ext cx="8061" cy="77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188" y="4117"/>
              <a:ext cx="428" cy="6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9173" y="3261"/>
              <a:ext cx="3180" cy="822"/>
              <a:chOff x="13395" y="2822"/>
              <a:chExt cx="3180" cy="82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3937" y="2822"/>
                <a:ext cx="263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add2()</a:t>
                </a:r>
                <a:r>
                  <a:rPr lang="zh-CN" altLang="en-US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函数作用域</a:t>
                </a:r>
                <a:endParaRPr lang="zh-CN" altLang="en-US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{ num, b, output }</a:t>
                </a:r>
                <a:endParaRPr lang="en-US" altLang="zh-CN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 rot="0">
                <a:off x="13395" y="2961"/>
                <a:ext cx="542" cy="542"/>
                <a:chOff x="14614" y="1819"/>
                <a:chExt cx="542" cy="542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4614" y="1819"/>
                  <a:ext cx="542" cy="542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14663" y="1849"/>
                  <a:ext cx="444" cy="4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1400" b="1"/>
                    <a:t>2</a:t>
                  </a:r>
                  <a:endParaRPr lang="en-US" altLang="zh-CN" sz="1400" b="1"/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2342" y="1595"/>
              <a:ext cx="6794" cy="6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var </a:t>
              </a:r>
              <a:r>
                <a:rPr lang="zh-CN" altLang="en-US" sz="2000">
                  <a:solidFill>
                    <a:srgbClr val="FF0000"/>
                  </a:solidFill>
                </a:rPr>
                <a:t>a</a:t>
              </a:r>
              <a:r>
                <a:rPr lang="zh-CN" altLang="en-US" sz="2000"/>
                <a:t> = 1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function </a:t>
              </a:r>
              <a:r>
                <a:rPr lang="zh-CN" altLang="en-US" sz="2000">
                  <a:solidFill>
                    <a:srgbClr val="FF0000"/>
                  </a:solidFill>
                </a:rPr>
                <a:t>add2</a:t>
              </a:r>
              <a:r>
                <a:rPr lang="zh-CN" altLang="en-US" sz="2000"/>
                <a:t>( </a:t>
              </a:r>
              <a:r>
                <a:rPr lang="zh-CN" altLang="en-US" sz="2000">
                  <a:solidFill>
                    <a:srgbClr val="FF0000"/>
                  </a:solidFill>
                </a:rPr>
                <a:t>num </a:t>
              </a:r>
              <a:r>
                <a:rPr lang="zh-CN" altLang="en-US" sz="2000"/>
                <a:t>) {</a:t>
              </a:r>
              <a:endParaRPr lang="zh-CN" altLang="en-US" sz="2000"/>
            </a:p>
            <a:p>
              <a:r>
                <a:rPr lang="zh-CN" altLang="en-US" sz="2000"/>
                <a:t>        var </a:t>
              </a:r>
              <a:r>
                <a:rPr lang="zh-CN" altLang="en-US" sz="2000">
                  <a:solidFill>
                    <a:srgbClr val="FF0000"/>
                  </a:solidFill>
                </a:rPr>
                <a:t>b</a:t>
              </a:r>
              <a:r>
                <a:rPr lang="zh-CN" altLang="en-US" sz="2000"/>
                <a:t> = num + 2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        function </a:t>
              </a:r>
              <a:r>
                <a:rPr lang="zh-CN" altLang="en-US" sz="2000">
                  <a:solidFill>
                    <a:srgbClr val="FF0000"/>
                  </a:solidFill>
                </a:rPr>
                <a:t>output</a:t>
              </a:r>
              <a:r>
                <a:rPr lang="zh-CN" altLang="en-US" sz="2000"/>
                <a:t>( </a:t>
              </a:r>
              <a:r>
                <a:rPr lang="zh-CN" altLang="en-US" sz="2000">
                  <a:solidFill>
                    <a:srgbClr val="FF0000"/>
                  </a:solidFill>
                </a:rPr>
                <a:t>c </a:t>
              </a:r>
              <a:r>
                <a:rPr lang="zh-CN" altLang="en-US" sz="2000"/>
                <a:t>) {</a:t>
              </a:r>
              <a:endParaRPr lang="zh-CN" altLang="en-US" sz="2000"/>
            </a:p>
            <a:p>
              <a:r>
                <a:rPr lang="zh-CN" altLang="en-US" sz="2000"/>
                <a:t>                console.log( a, b, c )</a:t>
              </a:r>
              <a:endParaRPr lang="zh-CN" altLang="en-US" sz="2000"/>
            </a:p>
            <a:p>
              <a:r>
                <a:rPr lang="zh-CN" altLang="en-US" sz="2000"/>
                <a:t>        }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        output( b+2 )</a:t>
              </a:r>
              <a:endParaRPr lang="zh-CN" altLang="en-US" sz="2000"/>
            </a:p>
            <a:p>
              <a:r>
                <a:rPr lang="zh-CN" altLang="en-US" sz="2000"/>
                <a:t>}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add2( a )</a:t>
              </a:r>
              <a:endParaRPr lang="zh-CN" altLang="en-US" sz="20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8763" y="4526"/>
              <a:ext cx="3352" cy="822"/>
              <a:chOff x="13702" y="4406"/>
              <a:chExt cx="3352" cy="822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4244" y="4406"/>
                <a:ext cx="281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output()</a:t>
                </a:r>
                <a:r>
                  <a:rPr lang="zh-CN" altLang="en-US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函数作用域</a:t>
                </a:r>
                <a:endParaRPr lang="zh-CN" altLang="en-US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  <a:p>
                <a:r>
                  <a:rPr lang="en-US" altLang="zh-CN" sz="1400">
                    <a:latin typeface="冬青黑体简体中文" panose="020B0300000000000000" charset="-122"/>
                    <a:ea typeface="冬青黑体简体中文" panose="020B0300000000000000" charset="-122"/>
                  </a:rPr>
                  <a:t>{ c }</a:t>
                </a:r>
                <a:endParaRPr lang="en-US" altLang="zh-CN" sz="1400">
                  <a:latin typeface="冬青黑体简体中文" panose="020B0300000000000000" charset="-122"/>
                  <a:ea typeface="冬青黑体简体中文" panose="020B0300000000000000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 rot="0">
                <a:off x="13702" y="4552"/>
                <a:ext cx="542" cy="542"/>
                <a:chOff x="14614" y="1819"/>
                <a:chExt cx="542" cy="542"/>
              </a:xfrm>
            </p:grpSpPr>
            <p:sp>
              <p:nvSpPr>
                <p:cNvPr id="46" name="椭圆 45"/>
                <p:cNvSpPr/>
                <p:nvPr/>
              </p:nvSpPr>
              <p:spPr>
                <a:xfrm>
                  <a:off x="14614" y="1819"/>
                  <a:ext cx="542" cy="542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4663" y="1849"/>
                  <a:ext cx="444" cy="483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en-US" altLang="zh-CN" sz="1400" b="1"/>
                    <a:t>3</a:t>
                  </a:r>
                  <a:endParaRPr lang="en-US" altLang="zh-CN" sz="1400" b="1"/>
                </a:p>
              </p:txBody>
            </p:sp>
          </p:grpSp>
        </p:grpSp>
        <p:cxnSp>
          <p:nvCxnSpPr>
            <p:cNvPr id="56" name="直接箭头连接符 55"/>
            <p:cNvCxnSpPr/>
            <p:nvPr/>
          </p:nvCxnSpPr>
          <p:spPr>
            <a:xfrm flipH="1">
              <a:off x="4162" y="5134"/>
              <a:ext cx="2505" cy="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6433" y="4637"/>
              <a:ext cx="444" cy="429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9" name="肘形连接符 58"/>
            <p:cNvCxnSpPr/>
            <p:nvPr/>
          </p:nvCxnSpPr>
          <p:spPr>
            <a:xfrm rot="16200000" flipV="1">
              <a:off x="2889" y="4124"/>
              <a:ext cx="1335" cy="719"/>
            </a:xfrm>
            <a:prstGeom prst="bentConnector3">
              <a:avLst>
                <a:gd name="adj1" fmla="val -74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/>
            <p:nvPr/>
          </p:nvCxnSpPr>
          <p:spPr>
            <a:xfrm rot="16200000" flipV="1">
              <a:off x="1428" y="2573"/>
              <a:ext cx="1967" cy="713"/>
            </a:xfrm>
            <a:prstGeom prst="bentConnector3">
              <a:avLst>
                <a:gd name="adj1" fmla="val -457"/>
              </a:avLst>
            </a:prstGeom>
            <a:ln w="25400">
              <a:solidFill>
                <a:schemeClr val="accent4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329" y="3998"/>
              <a:ext cx="150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冬青黑体简体中文" panose="020B0300000000000000" charset="-122"/>
                  <a:ea typeface="冬青黑体简体中文" panose="020B0300000000000000" charset="-122"/>
                </a:rPr>
                <a:t>查找标识符</a:t>
              </a:r>
              <a:r>
                <a:rPr lang="en-US" altLang="zh-CN" sz="1000">
                  <a:latin typeface="冬青黑体简体中文" panose="020B0300000000000000" charset="-122"/>
                  <a:ea typeface="冬青黑体简体中文" panose="020B0300000000000000" charset="-122"/>
                </a:rPr>
                <a:t>a</a:t>
              </a:r>
              <a:endParaRPr lang="en-US" altLang="zh-CN" sz="1000">
                <a:latin typeface="冬青黑体简体中文" panose="020B0300000000000000" charset="-122"/>
                <a:ea typeface="冬青黑体简体中文" panose="020B0300000000000000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57725" y="328930"/>
            <a:ext cx="287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作用域链及标识符</a:t>
            </a:r>
            <a:r>
              <a:rPr lang="en-US" altLang="zh-CN" b="1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a</a:t>
            </a:r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的查找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5666740" y="1637030"/>
            <a:ext cx="831215" cy="392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683760" y="1637030"/>
            <a:ext cx="831215" cy="392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00905" y="3854450"/>
            <a:ext cx="814070" cy="392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843520" y="3854450"/>
            <a:ext cx="631190" cy="3924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40455" y="4940300"/>
            <a:ext cx="321310" cy="3924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87945" y="2600960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</a:rPr>
              <a:t>函数形参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6685" y="2180590"/>
            <a:ext cx="2210435" cy="61214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23660" y="2180590"/>
            <a:ext cx="1096010" cy="53086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35880" y="2957195"/>
            <a:ext cx="2383790" cy="73025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05855" y="4895850"/>
            <a:ext cx="114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</a:rPr>
              <a:t>函数实参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136130" y="4464050"/>
            <a:ext cx="858520" cy="37465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0490" y="4829175"/>
            <a:ext cx="2155825" cy="30162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23485" y="354330"/>
            <a:ext cx="214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</a:rPr>
              <a:t>函数的实参与形参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98115" y="1444625"/>
            <a:ext cx="67684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const sum = ( num1, num2 ) =&gt; {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    return num1 + num2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}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const sum</a:t>
            </a:r>
            <a:r>
              <a:rPr lang="en-US" altLang="zh-CN" sz="2400"/>
              <a:t>2</a:t>
            </a:r>
            <a:r>
              <a:rPr lang="zh-CN" altLang="en-US" sz="2400"/>
              <a:t> = num</a:t>
            </a:r>
            <a:r>
              <a:rPr lang="en-US" altLang="zh-CN" sz="2400"/>
              <a:t>3</a:t>
            </a:r>
            <a:r>
              <a:rPr lang="zh-CN" altLang="en-US" sz="2400"/>
              <a:t> =&gt; num</a:t>
            </a:r>
            <a:r>
              <a:rPr lang="en-US" altLang="zh-CN" sz="2400"/>
              <a:t>3</a:t>
            </a:r>
            <a:r>
              <a:rPr lang="zh-CN" altLang="en-US" sz="2400"/>
              <a:t> + sum( 1, 2 )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sum</a:t>
            </a:r>
            <a:r>
              <a:rPr lang="en-US" altLang="zh-CN" sz="2400"/>
              <a:t>2</a:t>
            </a:r>
            <a:r>
              <a:rPr lang="zh-CN" altLang="en-US" sz="2400"/>
              <a:t>( 3 ) // 6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492240" y="2844800"/>
            <a:ext cx="3051810" cy="3548380"/>
            <a:chOff x="631" y="916"/>
            <a:chExt cx="4806" cy="5588"/>
          </a:xfrm>
        </p:grpSpPr>
        <p:pic>
          <p:nvPicPr>
            <p:cNvPr id="2" name="图片 1" descr="桌子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1" y="2398"/>
              <a:ext cx="4807" cy="4106"/>
            </a:xfrm>
            <a:prstGeom prst="rect">
              <a:avLst/>
            </a:prstGeom>
          </p:spPr>
        </p:pic>
        <p:pic>
          <p:nvPicPr>
            <p:cNvPr id="3" name="图片 2" descr="压岁钱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2" y="916"/>
              <a:ext cx="2165" cy="2162"/>
            </a:xfrm>
            <a:prstGeom prst="rect">
              <a:avLst/>
            </a:prstGeom>
          </p:spPr>
        </p:pic>
      </p:grpSp>
      <p:pic>
        <p:nvPicPr>
          <p:cNvPr id="4" name="图片 3" descr="小安同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733040"/>
            <a:ext cx="2466975" cy="400748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1964055" y="337820"/>
            <a:ext cx="6190615" cy="3328670"/>
          </a:xfrm>
          <a:prstGeom prst="cloudCallout">
            <a:avLst>
              <a:gd name="adj1" fmla="val -43353"/>
              <a:gd name="adj2" fmla="val 573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小安和小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485" y="927735"/>
            <a:ext cx="2865755" cy="2148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32315" y="190500"/>
            <a:ext cx="240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</a:rPr>
              <a:t>一个简单的闭包例子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桌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935" y="3905885"/>
            <a:ext cx="3052445" cy="2607310"/>
          </a:xfrm>
          <a:prstGeom prst="rect">
            <a:avLst/>
          </a:prstGeom>
        </p:spPr>
      </p:pic>
      <p:pic>
        <p:nvPicPr>
          <p:cNvPr id="4" name="图片 3" descr="小安同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33040"/>
            <a:ext cx="2466975" cy="4007485"/>
          </a:xfrm>
          <a:prstGeom prst="rect">
            <a:avLst/>
          </a:prstGeom>
        </p:spPr>
      </p:pic>
      <p:pic>
        <p:nvPicPr>
          <p:cNvPr id="8" name="图片 7" descr="妈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1435735"/>
            <a:ext cx="3364865" cy="3987165"/>
          </a:xfrm>
          <a:prstGeom prst="rect">
            <a:avLst/>
          </a:prstGeom>
        </p:spPr>
      </p:pic>
      <p:pic>
        <p:nvPicPr>
          <p:cNvPr id="3" name="图片 2" descr="压岁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10" y="3772535"/>
            <a:ext cx="1374775" cy="137287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288290" y="289560"/>
            <a:ext cx="3844290" cy="2024380"/>
          </a:xfrm>
          <a:prstGeom prst="wedgeRoundRectCallout">
            <a:avLst>
              <a:gd name="adj1" fmla="val 73679"/>
              <a:gd name="adj2" fmla="val 8701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2610" y="751205"/>
            <a:ext cx="3305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  </a:t>
            </a:r>
            <a:r>
              <a:rPr lang="zh-CN" altLang="en-US" sz="2000">
                <a:latin typeface="冬青黑体简体中文" panose="020B0300000000000000" charset="-122"/>
                <a:ea typeface="冬青黑体简体中文" panose="020B0300000000000000" charset="-122"/>
                <a:cs typeface="冬青黑体简体中文" panose="020B0300000000000000" charset="-122"/>
              </a:rPr>
              <a:t>妈妈帮你保管，你要用压岁钱的时候找妈妈！</a:t>
            </a:r>
            <a:endParaRPr lang="zh-CN" altLang="en-US" sz="2000">
              <a:latin typeface="冬青黑体简体中文" panose="020B0300000000000000" charset="-122"/>
              <a:ea typeface="冬青黑体简体中文" panose="020B0300000000000000" charset="-122"/>
              <a:cs typeface="冬青黑体简体中文" panose="020B0300000000000000" charset="-122"/>
            </a:endParaRPr>
          </a:p>
        </p:txBody>
      </p:sp>
      <p:pic>
        <p:nvPicPr>
          <p:cNvPr id="11" name="图片 10" descr="黑影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580" y="29210"/>
            <a:ext cx="2315210" cy="1736725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8253095" y="2251075"/>
            <a:ext cx="3555365" cy="1521460"/>
          </a:xfrm>
          <a:prstGeom prst="cloudCallout">
            <a:avLst>
              <a:gd name="adj1" fmla="val 25092"/>
              <a:gd name="adj2" fmla="val -795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28735" y="2827655"/>
            <a:ext cx="244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冬青黑体简体中文" panose="020B0300000000000000" charset="-122"/>
                <a:ea typeface="冬青黑体简体中文" panose="020B0300000000000000" charset="-122"/>
              </a:rPr>
              <a:t>桌上钱怎么没了！？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3485" y="354330"/>
            <a:ext cx="233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</a:rPr>
              <a:t>嵌套函数中使用闭包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双层保险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090" y="995045"/>
            <a:ext cx="4228465" cy="4364355"/>
          </a:xfrm>
          <a:prstGeom prst="rect">
            <a:avLst/>
          </a:prstGeom>
        </p:spPr>
      </p:pic>
      <p:pic>
        <p:nvPicPr>
          <p:cNvPr id="4" name="图片 3" descr="小安同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3990975"/>
            <a:ext cx="1647825" cy="2677795"/>
          </a:xfrm>
          <a:prstGeom prst="rect">
            <a:avLst/>
          </a:prstGeom>
        </p:spPr>
      </p:pic>
      <p:pic>
        <p:nvPicPr>
          <p:cNvPr id="8" name="图片 7" descr="妈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755" y="3986530"/>
            <a:ext cx="2263140" cy="2682240"/>
          </a:xfrm>
          <a:prstGeom prst="rect">
            <a:avLst/>
          </a:prstGeom>
        </p:spPr>
      </p:pic>
      <p:pic>
        <p:nvPicPr>
          <p:cNvPr id="3" name="图片 2" descr="压岁钱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175" y="3195955"/>
            <a:ext cx="1256665" cy="1254760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8103870" y="251460"/>
            <a:ext cx="4010025" cy="1988185"/>
          </a:xfrm>
          <a:prstGeom prst="cloudCallout">
            <a:avLst>
              <a:gd name="adj1" fmla="val -62841"/>
              <a:gd name="adj2" fmla="val 274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小源与小红合照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670" y="651510"/>
            <a:ext cx="1188085" cy="1188085"/>
          </a:xfrm>
          <a:prstGeom prst="rect">
            <a:avLst/>
          </a:prstGeom>
          <a:scene3d>
            <a:camera prst="orthographicFront">
              <a:rot lat="600000" lon="0" rev="1200000"/>
            </a:camera>
            <a:lightRig rig="threePt" dir="t"/>
          </a:scene3d>
        </p:spPr>
      </p:pic>
      <p:pic>
        <p:nvPicPr>
          <p:cNvPr id="7" name="图片 6" descr="小红照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0945" y="497840"/>
            <a:ext cx="1762760" cy="1103630"/>
          </a:xfrm>
          <a:prstGeom prst="rect">
            <a:avLst/>
          </a:prstGeom>
        </p:spPr>
      </p:pic>
      <p:pic>
        <p:nvPicPr>
          <p:cNvPr id="15" name="图片 14" descr="钥匙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360" y="3789680"/>
            <a:ext cx="864870" cy="866775"/>
          </a:xfrm>
          <a:prstGeom prst="rect">
            <a:avLst/>
          </a:prstGeom>
        </p:spPr>
      </p:pic>
      <p:pic>
        <p:nvPicPr>
          <p:cNvPr id="16" name="图片 15" descr="钥匙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560" y="4198620"/>
            <a:ext cx="864870" cy="866775"/>
          </a:xfrm>
          <a:prstGeom prst="rect">
            <a:avLst/>
          </a:prstGeom>
        </p:spPr>
      </p:pic>
      <p:cxnSp>
        <p:nvCxnSpPr>
          <p:cNvPr id="17" name="曲线连接符 16"/>
          <p:cNvCxnSpPr>
            <a:stCxn id="4" idx="3"/>
            <a:endCxn id="15" idx="1"/>
          </p:cNvCxnSpPr>
          <p:nvPr/>
        </p:nvCxnSpPr>
        <p:spPr>
          <a:xfrm flipV="1">
            <a:off x="1941195" y="4223385"/>
            <a:ext cx="540000" cy="1106805"/>
          </a:xfrm>
          <a:prstGeom prst="curvedConnector3">
            <a:avLst>
              <a:gd name="adj1" fmla="val 50057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5" idx="3"/>
          </p:cNvCxnSpPr>
          <p:nvPr/>
        </p:nvCxnSpPr>
        <p:spPr>
          <a:xfrm flipV="1">
            <a:off x="3364230" y="3707765"/>
            <a:ext cx="1158875" cy="515620"/>
          </a:xfrm>
          <a:prstGeom prst="curvedConnector3">
            <a:avLst>
              <a:gd name="adj1" fmla="val 50027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1"/>
            <a:endCxn id="16" idx="3"/>
          </p:cNvCxnSpPr>
          <p:nvPr/>
        </p:nvCxnSpPr>
        <p:spPr>
          <a:xfrm rot="10800000">
            <a:off x="9281795" y="4631690"/>
            <a:ext cx="568325" cy="695325"/>
          </a:xfrm>
          <a:prstGeom prst="curvedConnector3">
            <a:avLst>
              <a:gd name="adj1" fmla="val 49944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0800000">
            <a:off x="7095490" y="3745230"/>
            <a:ext cx="1322070" cy="941070"/>
          </a:xfrm>
          <a:prstGeom prst="curvedConnector3">
            <a:avLst>
              <a:gd name="adj1" fmla="val 49952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68090" y="619760"/>
            <a:ext cx="183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冬青黑体简体中文" panose="020B0300000000000000" charset="-122"/>
                <a:ea typeface="冬青黑体简体中文" panose="020B0300000000000000" charset="-122"/>
              </a:rPr>
              <a:t>IIFE</a:t>
            </a:r>
            <a:endParaRPr lang="en-US" altLang="zh-CN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96085" y="2981325"/>
            <a:ext cx="2371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冬青黑体简体中文" panose="020B0300000000000000" charset="-122"/>
                <a:ea typeface="冬青黑体简体中文" panose="020B0300000000000000" charset="-122"/>
              </a:rPr>
              <a:t>$key.consoleMoney()</a:t>
            </a:r>
            <a:endParaRPr lang="en-US" altLang="zh-CN" sz="16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冬青黑体简体中文" panose="020B0300000000000000" charset="-122"/>
                <a:ea typeface="冬青黑体简体中文" panose="020B0300000000000000" charset="-122"/>
              </a:rPr>
              <a:t>$key.spendMoney()</a:t>
            </a:r>
            <a:endParaRPr lang="en-US" altLang="zh-CN" sz="1600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850" y="3111500"/>
            <a:ext cx="183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冬青黑体简体中文" panose="020B0300000000000000" charset="-122"/>
                <a:ea typeface="冬青黑体简体中文" panose="020B0300000000000000" charset="-122"/>
              </a:rPr>
              <a:t>money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26680" y="251460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冬青黑体简体中文" panose="020B0300000000000000" charset="-122"/>
                <a:ea typeface="冬青黑体简体中文" panose="020B0300000000000000" charset="-122"/>
              </a:rPr>
              <a:t>photo1~3</a:t>
            </a:r>
            <a:endParaRPr lang="zh-CN" altLang="en-US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50755" y="1727835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冬青黑体简体中文" panose="020B0300000000000000" charset="-122"/>
                <a:ea typeface="冬青黑体简体中文" panose="020B0300000000000000" charset="-122"/>
              </a:rPr>
              <a:t>......</a:t>
            </a:r>
            <a:endParaRPr lang="en-US" altLang="zh-CN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96555" y="3368675"/>
            <a:ext cx="2371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冬青黑体简体中文" panose="020B0300000000000000" charset="-122"/>
                <a:ea typeface="冬青黑体简体中文" panose="020B0300000000000000" charset="-122"/>
              </a:rPr>
              <a:t>$key.consoleMoney()</a:t>
            </a:r>
            <a:endParaRPr lang="en-US" altLang="zh-CN" sz="1600">
              <a:latin typeface="冬青黑体简体中文" panose="020B0300000000000000" charset="-122"/>
              <a:ea typeface="冬青黑体简体中文" panose="020B03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冬青黑体简体中文" panose="020B0300000000000000" charset="-122"/>
                <a:ea typeface="冬青黑体简体中文" panose="020B0300000000000000" charset="-122"/>
              </a:rPr>
              <a:t>$key.spendMoney()</a:t>
            </a:r>
            <a:endParaRPr lang="en-US" altLang="zh-CN" sz="1600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0485" y="251460"/>
            <a:ext cx="146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冬青黑体简体中文" panose="020B0300000000000000" charset="-122"/>
                <a:ea typeface="冬青黑体简体中文" panose="020B0300000000000000" charset="-122"/>
              </a:rPr>
              <a:t>闭包的作用</a:t>
            </a:r>
            <a:endParaRPr lang="zh-CN" altLang="en-US" b="1">
              <a:latin typeface="冬青黑体简体中文" panose="020B0300000000000000" charset="-122"/>
              <a:ea typeface="冬青黑体简体中文" panose="020B03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WPS 演示</Application>
  <PresentationFormat>宽屏</PresentationFormat>
  <Paragraphs>159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冬青黑体简体中文</vt:lpstr>
      <vt:lpstr>黑体</vt:lpstr>
      <vt:lpstr>Hiragino Sans GB W3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anhongpeng</dc:creator>
  <cp:lastModifiedBy>Sine</cp:lastModifiedBy>
  <cp:revision>160</cp:revision>
  <dcterms:created xsi:type="dcterms:W3CDTF">2020-07-15T13:33:00Z</dcterms:created>
  <dcterms:modified xsi:type="dcterms:W3CDTF">2020-08-01T00:25:13Z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