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7283450"/>
  <p:notesSz cx="12192000" cy="72834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599" y="838199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F973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9587" y="5286375"/>
            <a:ext cx="10972800" cy="381000"/>
          </a:xfrm>
          <a:custGeom>
            <a:avLst/>
            <a:gdLst/>
            <a:ahLst/>
            <a:cxnLst/>
            <a:rect l="l" t="t" r="r" b="b"/>
            <a:pathLst>
              <a:path w="10972800" h="381000">
                <a:moveTo>
                  <a:pt x="10972800" y="76200"/>
                </a:moveTo>
                <a:lnTo>
                  <a:pt x="10959973" y="33858"/>
                </a:lnTo>
                <a:lnTo>
                  <a:pt x="10925759" y="5803"/>
                </a:lnTo>
                <a:lnTo>
                  <a:pt x="10896600" y="0"/>
                </a:lnTo>
                <a:lnTo>
                  <a:pt x="8334375" y="0"/>
                </a:lnTo>
                <a:lnTo>
                  <a:pt x="6096000" y="0"/>
                </a:lnTo>
                <a:lnTo>
                  <a:pt x="3867150" y="0"/>
                </a:lnTo>
                <a:lnTo>
                  <a:pt x="1524000" y="0"/>
                </a:lnTo>
                <a:lnTo>
                  <a:pt x="76200" y="0"/>
                </a:lnTo>
                <a:lnTo>
                  <a:pt x="68694" y="368"/>
                </a:lnTo>
                <a:lnTo>
                  <a:pt x="27889" y="17272"/>
                </a:lnTo>
                <a:lnTo>
                  <a:pt x="3263" y="54114"/>
                </a:lnTo>
                <a:lnTo>
                  <a:pt x="0" y="76200"/>
                </a:lnTo>
                <a:lnTo>
                  <a:pt x="0" y="381000"/>
                </a:lnTo>
                <a:lnTo>
                  <a:pt x="1524000" y="381000"/>
                </a:lnTo>
                <a:lnTo>
                  <a:pt x="3867150" y="381000"/>
                </a:lnTo>
                <a:lnTo>
                  <a:pt x="6096000" y="381000"/>
                </a:lnTo>
                <a:lnTo>
                  <a:pt x="8334375" y="381000"/>
                </a:lnTo>
                <a:lnTo>
                  <a:pt x="10972800" y="381000"/>
                </a:lnTo>
                <a:lnTo>
                  <a:pt x="10972800" y="76200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9587" y="5667375"/>
            <a:ext cx="10972800" cy="381000"/>
          </a:xfrm>
          <a:custGeom>
            <a:avLst/>
            <a:gdLst/>
            <a:ahLst/>
            <a:cxnLst/>
            <a:rect l="l" t="t" r="r" b="b"/>
            <a:pathLst>
              <a:path w="10972800" h="381000">
                <a:moveTo>
                  <a:pt x="10972800" y="0"/>
                </a:moveTo>
                <a:lnTo>
                  <a:pt x="10972800" y="0"/>
                </a:lnTo>
                <a:lnTo>
                  <a:pt x="0" y="0"/>
                </a:lnTo>
                <a:lnTo>
                  <a:pt x="0" y="381000"/>
                </a:lnTo>
                <a:lnTo>
                  <a:pt x="10972800" y="381000"/>
                </a:lnTo>
                <a:lnTo>
                  <a:pt x="10972800" y="0"/>
                </a:lnTo>
                <a:close/>
              </a:path>
            </a:pathLst>
          </a:custGeom>
          <a:solidFill>
            <a:srgbClr val="1F2937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09587" y="6048375"/>
            <a:ext cx="10972800" cy="381000"/>
          </a:xfrm>
          <a:custGeom>
            <a:avLst/>
            <a:gdLst/>
            <a:ahLst/>
            <a:cxnLst/>
            <a:rect l="l" t="t" r="r" b="b"/>
            <a:pathLst>
              <a:path w="10972800" h="381000">
                <a:moveTo>
                  <a:pt x="10972800" y="0"/>
                </a:moveTo>
                <a:lnTo>
                  <a:pt x="10972800" y="0"/>
                </a:lnTo>
                <a:lnTo>
                  <a:pt x="0" y="0"/>
                </a:lnTo>
                <a:lnTo>
                  <a:pt x="0" y="304800"/>
                </a:lnTo>
                <a:lnTo>
                  <a:pt x="12839" y="347141"/>
                </a:lnTo>
                <a:lnTo>
                  <a:pt x="47040" y="375208"/>
                </a:lnTo>
                <a:lnTo>
                  <a:pt x="76200" y="381000"/>
                </a:lnTo>
                <a:lnTo>
                  <a:pt x="1524000" y="381000"/>
                </a:lnTo>
                <a:lnTo>
                  <a:pt x="3867150" y="381000"/>
                </a:lnTo>
                <a:lnTo>
                  <a:pt x="6096000" y="381000"/>
                </a:lnTo>
                <a:lnTo>
                  <a:pt x="8334375" y="381000"/>
                </a:lnTo>
                <a:lnTo>
                  <a:pt x="10896600" y="381000"/>
                </a:lnTo>
                <a:lnTo>
                  <a:pt x="10904106" y="380644"/>
                </a:lnTo>
                <a:lnTo>
                  <a:pt x="10944924" y="363740"/>
                </a:lnTo>
                <a:lnTo>
                  <a:pt x="10969536" y="326898"/>
                </a:lnTo>
                <a:lnTo>
                  <a:pt x="10972800" y="304800"/>
                </a:lnTo>
                <a:lnTo>
                  <a:pt x="10972800" y="0"/>
                </a:lnTo>
                <a:close/>
              </a:path>
            </a:pathLst>
          </a:custGeom>
          <a:solidFill>
            <a:srgbClr val="1F2937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295681"/>
            <a:ext cx="4885690" cy="524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48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jp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50112" y="1035608"/>
              <a:ext cx="10351770" cy="4722495"/>
            </a:xfrm>
            <a:custGeom>
              <a:avLst/>
              <a:gdLst/>
              <a:ahLst/>
              <a:cxnLst/>
              <a:rect l="l" t="t" r="r" b="b"/>
              <a:pathLst>
                <a:path w="10351770" h="4722495">
                  <a:moveTo>
                    <a:pt x="2479433" y="1822538"/>
                  </a:moveTo>
                  <a:lnTo>
                    <a:pt x="1217853" y="1094181"/>
                  </a:lnTo>
                  <a:lnTo>
                    <a:pt x="2305291" y="6743"/>
                  </a:lnTo>
                  <a:lnTo>
                    <a:pt x="2298547" y="0"/>
                  </a:lnTo>
                  <a:lnTo>
                    <a:pt x="1209306" y="1089240"/>
                  </a:lnTo>
                  <a:lnTo>
                    <a:pt x="4762" y="393788"/>
                  </a:lnTo>
                  <a:lnTo>
                    <a:pt x="0" y="402031"/>
                  </a:lnTo>
                  <a:lnTo>
                    <a:pt x="1202334" y="1096213"/>
                  </a:lnTo>
                  <a:lnTo>
                    <a:pt x="951509" y="1347038"/>
                  </a:lnTo>
                  <a:lnTo>
                    <a:pt x="958253" y="1353781"/>
                  </a:lnTo>
                  <a:lnTo>
                    <a:pt x="1210894" y="1101140"/>
                  </a:lnTo>
                  <a:lnTo>
                    <a:pt x="2474671" y="1830781"/>
                  </a:lnTo>
                  <a:lnTo>
                    <a:pt x="2479433" y="1822538"/>
                  </a:lnTo>
                  <a:close/>
                </a:path>
                <a:path w="10351770" h="4722495">
                  <a:moveTo>
                    <a:pt x="8817127" y="243065"/>
                  </a:moveTo>
                  <a:lnTo>
                    <a:pt x="8808885" y="238302"/>
                  </a:lnTo>
                  <a:lnTo>
                    <a:pt x="7618260" y="2300528"/>
                  </a:lnTo>
                  <a:lnTo>
                    <a:pt x="7626502" y="2305291"/>
                  </a:lnTo>
                  <a:lnTo>
                    <a:pt x="8817127" y="243065"/>
                  </a:lnTo>
                  <a:close/>
                </a:path>
                <a:path w="10351770" h="4722495">
                  <a:moveTo>
                    <a:pt x="10351287" y="4713160"/>
                  </a:moveTo>
                  <a:lnTo>
                    <a:pt x="6671119" y="3727056"/>
                  </a:lnTo>
                  <a:lnTo>
                    <a:pt x="6668643" y="3736263"/>
                  </a:lnTo>
                  <a:lnTo>
                    <a:pt x="10348824" y="4722355"/>
                  </a:lnTo>
                  <a:lnTo>
                    <a:pt x="10351287" y="4713160"/>
                  </a:lnTo>
                  <a:close/>
                </a:path>
              </a:pathLst>
            </a:custGeom>
            <a:solidFill>
              <a:srgbClr val="FF99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1987" y="761999"/>
              <a:ext cx="10668000" cy="5715000"/>
            </a:xfrm>
            <a:custGeom>
              <a:avLst/>
              <a:gdLst/>
              <a:ahLst/>
              <a:cxnLst/>
              <a:rect l="l" t="t" r="r" b="b"/>
              <a:pathLst>
                <a:path w="10668000" h="5715000">
                  <a:moveTo>
                    <a:pt x="1524000" y="762000"/>
                  </a:moveTo>
                  <a:lnTo>
                    <a:pt x="1521942" y="705954"/>
                  </a:lnTo>
                  <a:lnTo>
                    <a:pt x="1515757" y="650201"/>
                  </a:lnTo>
                  <a:lnTo>
                    <a:pt x="1505496" y="595045"/>
                  </a:lnTo>
                  <a:lnTo>
                    <a:pt x="1491195" y="540804"/>
                  </a:lnTo>
                  <a:lnTo>
                    <a:pt x="1472946" y="487768"/>
                  </a:lnTo>
                  <a:lnTo>
                    <a:pt x="1450848" y="436206"/>
                  </a:lnTo>
                  <a:lnTo>
                    <a:pt x="1425003" y="386410"/>
                  </a:lnTo>
                  <a:lnTo>
                    <a:pt x="1395590" y="338658"/>
                  </a:lnTo>
                  <a:lnTo>
                    <a:pt x="1362735" y="293204"/>
                  </a:lnTo>
                  <a:lnTo>
                    <a:pt x="1326616" y="250278"/>
                  </a:lnTo>
                  <a:lnTo>
                    <a:pt x="1287437" y="210121"/>
                  </a:lnTo>
                  <a:lnTo>
                    <a:pt x="1245412" y="172974"/>
                  </a:lnTo>
                  <a:lnTo>
                    <a:pt x="1200772" y="139014"/>
                  </a:lnTo>
                  <a:lnTo>
                    <a:pt x="1153756" y="108419"/>
                  </a:lnTo>
                  <a:lnTo>
                    <a:pt x="1104607" y="81368"/>
                  </a:lnTo>
                  <a:lnTo>
                    <a:pt x="1053604" y="58013"/>
                  </a:lnTo>
                  <a:lnTo>
                    <a:pt x="1001039" y="38468"/>
                  </a:lnTo>
                  <a:lnTo>
                    <a:pt x="947153" y="22847"/>
                  </a:lnTo>
                  <a:lnTo>
                    <a:pt x="892276" y="11226"/>
                  </a:lnTo>
                  <a:lnTo>
                    <a:pt x="836701" y="3670"/>
                  </a:lnTo>
                  <a:lnTo>
                    <a:pt x="780707" y="241"/>
                  </a:lnTo>
                  <a:lnTo>
                    <a:pt x="762000" y="0"/>
                  </a:lnTo>
                  <a:lnTo>
                    <a:pt x="743305" y="241"/>
                  </a:lnTo>
                  <a:lnTo>
                    <a:pt x="687311" y="3670"/>
                  </a:lnTo>
                  <a:lnTo>
                    <a:pt x="631736" y="11226"/>
                  </a:lnTo>
                  <a:lnTo>
                    <a:pt x="576859" y="22847"/>
                  </a:lnTo>
                  <a:lnTo>
                    <a:pt x="522973" y="38468"/>
                  </a:lnTo>
                  <a:lnTo>
                    <a:pt x="470395" y="58013"/>
                  </a:lnTo>
                  <a:lnTo>
                    <a:pt x="419404" y="81368"/>
                  </a:lnTo>
                  <a:lnTo>
                    <a:pt x="370255" y="108419"/>
                  </a:lnTo>
                  <a:lnTo>
                    <a:pt x="323240" y="139014"/>
                  </a:lnTo>
                  <a:lnTo>
                    <a:pt x="278599" y="172974"/>
                  </a:lnTo>
                  <a:lnTo>
                    <a:pt x="236575" y="210121"/>
                  </a:lnTo>
                  <a:lnTo>
                    <a:pt x="197396" y="250278"/>
                  </a:lnTo>
                  <a:lnTo>
                    <a:pt x="161277" y="293204"/>
                  </a:lnTo>
                  <a:lnTo>
                    <a:pt x="128422" y="338658"/>
                  </a:lnTo>
                  <a:lnTo>
                    <a:pt x="98996" y="386410"/>
                  </a:lnTo>
                  <a:lnTo>
                    <a:pt x="73164" y="436206"/>
                  </a:lnTo>
                  <a:lnTo>
                    <a:pt x="51066" y="487768"/>
                  </a:lnTo>
                  <a:lnTo>
                    <a:pt x="32816" y="540804"/>
                  </a:lnTo>
                  <a:lnTo>
                    <a:pt x="18516" y="595045"/>
                  </a:lnTo>
                  <a:lnTo>
                    <a:pt x="8255" y="650201"/>
                  </a:lnTo>
                  <a:lnTo>
                    <a:pt x="2070" y="705954"/>
                  </a:lnTo>
                  <a:lnTo>
                    <a:pt x="0" y="762000"/>
                  </a:lnTo>
                  <a:lnTo>
                    <a:pt x="241" y="780707"/>
                  </a:lnTo>
                  <a:lnTo>
                    <a:pt x="3670" y="836701"/>
                  </a:lnTo>
                  <a:lnTo>
                    <a:pt x="11226" y="892276"/>
                  </a:lnTo>
                  <a:lnTo>
                    <a:pt x="22847" y="947153"/>
                  </a:lnTo>
                  <a:lnTo>
                    <a:pt x="38468" y="1001039"/>
                  </a:lnTo>
                  <a:lnTo>
                    <a:pt x="58013" y="1053604"/>
                  </a:lnTo>
                  <a:lnTo>
                    <a:pt x="81368" y="1104607"/>
                  </a:lnTo>
                  <a:lnTo>
                    <a:pt x="108419" y="1153756"/>
                  </a:lnTo>
                  <a:lnTo>
                    <a:pt x="139014" y="1200772"/>
                  </a:lnTo>
                  <a:lnTo>
                    <a:pt x="172974" y="1245412"/>
                  </a:lnTo>
                  <a:lnTo>
                    <a:pt x="210121" y="1287437"/>
                  </a:lnTo>
                  <a:lnTo>
                    <a:pt x="250278" y="1326616"/>
                  </a:lnTo>
                  <a:lnTo>
                    <a:pt x="293204" y="1362735"/>
                  </a:lnTo>
                  <a:lnTo>
                    <a:pt x="338658" y="1395590"/>
                  </a:lnTo>
                  <a:lnTo>
                    <a:pt x="386410" y="1425016"/>
                  </a:lnTo>
                  <a:lnTo>
                    <a:pt x="436206" y="1450848"/>
                  </a:lnTo>
                  <a:lnTo>
                    <a:pt x="487768" y="1472946"/>
                  </a:lnTo>
                  <a:lnTo>
                    <a:pt x="540804" y="1491195"/>
                  </a:lnTo>
                  <a:lnTo>
                    <a:pt x="595045" y="1505496"/>
                  </a:lnTo>
                  <a:lnTo>
                    <a:pt x="650201" y="1515757"/>
                  </a:lnTo>
                  <a:lnTo>
                    <a:pt x="705954" y="1521942"/>
                  </a:lnTo>
                  <a:lnTo>
                    <a:pt x="762000" y="1524000"/>
                  </a:lnTo>
                  <a:lnTo>
                    <a:pt x="780707" y="1523771"/>
                  </a:lnTo>
                  <a:lnTo>
                    <a:pt x="836701" y="1520342"/>
                  </a:lnTo>
                  <a:lnTo>
                    <a:pt x="892276" y="1512785"/>
                  </a:lnTo>
                  <a:lnTo>
                    <a:pt x="947153" y="1501165"/>
                  </a:lnTo>
                  <a:lnTo>
                    <a:pt x="1001039" y="1485544"/>
                  </a:lnTo>
                  <a:lnTo>
                    <a:pt x="1053604" y="1465999"/>
                  </a:lnTo>
                  <a:lnTo>
                    <a:pt x="1104607" y="1442643"/>
                  </a:lnTo>
                  <a:lnTo>
                    <a:pt x="1153756" y="1415592"/>
                  </a:lnTo>
                  <a:lnTo>
                    <a:pt x="1200772" y="1384998"/>
                  </a:lnTo>
                  <a:lnTo>
                    <a:pt x="1245412" y="1351038"/>
                  </a:lnTo>
                  <a:lnTo>
                    <a:pt x="1287437" y="1313891"/>
                  </a:lnTo>
                  <a:lnTo>
                    <a:pt x="1326616" y="1273733"/>
                  </a:lnTo>
                  <a:lnTo>
                    <a:pt x="1362735" y="1230807"/>
                  </a:lnTo>
                  <a:lnTo>
                    <a:pt x="1395590" y="1185354"/>
                  </a:lnTo>
                  <a:lnTo>
                    <a:pt x="1425016" y="1137602"/>
                  </a:lnTo>
                  <a:lnTo>
                    <a:pt x="1450848" y="1087805"/>
                  </a:lnTo>
                  <a:lnTo>
                    <a:pt x="1472946" y="1036243"/>
                  </a:lnTo>
                  <a:lnTo>
                    <a:pt x="1491195" y="983208"/>
                  </a:lnTo>
                  <a:lnTo>
                    <a:pt x="1505496" y="928966"/>
                  </a:lnTo>
                  <a:lnTo>
                    <a:pt x="1515757" y="873810"/>
                  </a:lnTo>
                  <a:lnTo>
                    <a:pt x="1521942" y="818057"/>
                  </a:lnTo>
                  <a:lnTo>
                    <a:pt x="1524000" y="762000"/>
                  </a:lnTo>
                  <a:close/>
                </a:path>
                <a:path w="10668000" h="5715000">
                  <a:moveTo>
                    <a:pt x="10668000" y="4572000"/>
                  </a:moveTo>
                  <a:lnTo>
                    <a:pt x="10666628" y="4515917"/>
                  </a:lnTo>
                  <a:lnTo>
                    <a:pt x="10662501" y="4459973"/>
                  </a:lnTo>
                  <a:lnTo>
                    <a:pt x="10655630" y="4404296"/>
                  </a:lnTo>
                  <a:lnTo>
                    <a:pt x="10646042" y="4349013"/>
                  </a:lnTo>
                  <a:lnTo>
                    <a:pt x="10633748" y="4294276"/>
                  </a:lnTo>
                  <a:lnTo>
                    <a:pt x="10618788" y="4240212"/>
                  </a:lnTo>
                  <a:lnTo>
                    <a:pt x="10601185" y="4186936"/>
                  </a:lnTo>
                  <a:lnTo>
                    <a:pt x="10580992" y="4134599"/>
                  </a:lnTo>
                  <a:lnTo>
                    <a:pt x="10558259" y="4083304"/>
                  </a:lnTo>
                  <a:lnTo>
                    <a:pt x="10533037" y="4033202"/>
                  </a:lnTo>
                  <a:lnTo>
                    <a:pt x="10505389" y="3984383"/>
                  </a:lnTo>
                  <a:lnTo>
                    <a:pt x="10475379" y="3936987"/>
                  </a:lnTo>
                  <a:lnTo>
                    <a:pt x="10443070" y="3891115"/>
                  </a:lnTo>
                  <a:lnTo>
                    <a:pt x="10408552" y="3846893"/>
                  </a:lnTo>
                  <a:lnTo>
                    <a:pt x="10371912" y="3804412"/>
                  </a:lnTo>
                  <a:lnTo>
                    <a:pt x="10333228" y="3763784"/>
                  </a:lnTo>
                  <a:lnTo>
                    <a:pt x="10292601" y="3725100"/>
                  </a:lnTo>
                  <a:lnTo>
                    <a:pt x="10250119" y="3688461"/>
                  </a:lnTo>
                  <a:lnTo>
                    <a:pt x="10205885" y="3653942"/>
                  </a:lnTo>
                  <a:lnTo>
                    <a:pt x="10160025" y="3621633"/>
                  </a:lnTo>
                  <a:lnTo>
                    <a:pt x="10112629" y="3591623"/>
                  </a:lnTo>
                  <a:lnTo>
                    <a:pt x="10063810" y="3563975"/>
                  </a:lnTo>
                  <a:lnTo>
                    <a:pt x="10013696" y="3538740"/>
                  </a:lnTo>
                  <a:lnTo>
                    <a:pt x="9962413" y="3516007"/>
                  </a:lnTo>
                  <a:lnTo>
                    <a:pt x="9910077" y="3495814"/>
                  </a:lnTo>
                  <a:lnTo>
                    <a:pt x="9856800" y="3478225"/>
                  </a:lnTo>
                  <a:lnTo>
                    <a:pt x="9802736" y="3463264"/>
                  </a:lnTo>
                  <a:lnTo>
                    <a:pt x="9747999" y="3450971"/>
                  </a:lnTo>
                  <a:lnTo>
                    <a:pt x="9692716" y="3441382"/>
                  </a:lnTo>
                  <a:lnTo>
                    <a:pt x="9637039" y="3434511"/>
                  </a:lnTo>
                  <a:lnTo>
                    <a:pt x="9581083" y="3430384"/>
                  </a:lnTo>
                  <a:lnTo>
                    <a:pt x="9525000" y="3429000"/>
                  </a:lnTo>
                  <a:lnTo>
                    <a:pt x="9496958" y="3429355"/>
                  </a:lnTo>
                  <a:lnTo>
                    <a:pt x="9440926" y="3432098"/>
                  </a:lnTo>
                  <a:lnTo>
                    <a:pt x="9385084" y="3437598"/>
                  </a:lnTo>
                  <a:lnTo>
                    <a:pt x="9329598" y="3445827"/>
                  </a:lnTo>
                  <a:lnTo>
                    <a:pt x="9274569" y="3456775"/>
                  </a:lnTo>
                  <a:lnTo>
                    <a:pt x="9220149" y="3470414"/>
                  </a:lnTo>
                  <a:lnTo>
                    <a:pt x="9166466" y="3486696"/>
                  </a:lnTo>
                  <a:lnTo>
                    <a:pt x="9113647" y="3505593"/>
                  </a:lnTo>
                  <a:lnTo>
                    <a:pt x="9061818" y="3527069"/>
                  </a:lnTo>
                  <a:lnTo>
                    <a:pt x="9011094" y="3551047"/>
                  </a:lnTo>
                  <a:lnTo>
                    <a:pt x="8961628" y="3577501"/>
                  </a:lnTo>
                  <a:lnTo>
                    <a:pt x="8913508" y="3606342"/>
                  </a:lnTo>
                  <a:lnTo>
                    <a:pt x="8866861" y="3637508"/>
                  </a:lnTo>
                  <a:lnTo>
                    <a:pt x="8821801" y="3670922"/>
                  </a:lnTo>
                  <a:lnTo>
                    <a:pt x="8778430" y="3706520"/>
                  </a:lnTo>
                  <a:lnTo>
                    <a:pt x="8736863" y="3744188"/>
                  </a:lnTo>
                  <a:lnTo>
                    <a:pt x="8697189" y="3783863"/>
                  </a:lnTo>
                  <a:lnTo>
                    <a:pt x="8659520" y="3825430"/>
                  </a:lnTo>
                  <a:lnTo>
                    <a:pt x="8623922" y="3868801"/>
                  </a:lnTo>
                  <a:lnTo>
                    <a:pt x="8590509" y="3913860"/>
                  </a:lnTo>
                  <a:lnTo>
                    <a:pt x="8559343" y="3960507"/>
                  </a:lnTo>
                  <a:lnTo>
                    <a:pt x="8530501" y="4008628"/>
                  </a:lnTo>
                  <a:lnTo>
                    <a:pt x="8504047" y="4058094"/>
                  </a:lnTo>
                  <a:lnTo>
                    <a:pt x="8480057" y="4108818"/>
                  </a:lnTo>
                  <a:lnTo>
                    <a:pt x="8458594" y="4160647"/>
                  </a:lnTo>
                  <a:lnTo>
                    <a:pt x="8439696" y="4213466"/>
                  </a:lnTo>
                  <a:lnTo>
                    <a:pt x="8423402" y="4267149"/>
                  </a:lnTo>
                  <a:lnTo>
                    <a:pt x="8409775" y="4321568"/>
                  </a:lnTo>
                  <a:lnTo>
                    <a:pt x="8398827" y="4376598"/>
                  </a:lnTo>
                  <a:lnTo>
                    <a:pt x="8390598" y="4432084"/>
                  </a:lnTo>
                  <a:lnTo>
                    <a:pt x="8385099" y="4487926"/>
                  </a:lnTo>
                  <a:lnTo>
                    <a:pt x="8382355" y="4543958"/>
                  </a:lnTo>
                  <a:lnTo>
                    <a:pt x="8382000" y="4572000"/>
                  </a:lnTo>
                  <a:lnTo>
                    <a:pt x="8382355" y="4600054"/>
                  </a:lnTo>
                  <a:lnTo>
                    <a:pt x="8385099" y="4656086"/>
                  </a:lnTo>
                  <a:lnTo>
                    <a:pt x="8390598" y="4711916"/>
                  </a:lnTo>
                  <a:lnTo>
                    <a:pt x="8398827" y="4767415"/>
                  </a:lnTo>
                  <a:lnTo>
                    <a:pt x="8409775" y="4822444"/>
                  </a:lnTo>
                  <a:lnTo>
                    <a:pt x="8423415" y="4876863"/>
                  </a:lnTo>
                  <a:lnTo>
                    <a:pt x="8439696" y="4930546"/>
                  </a:lnTo>
                  <a:lnTo>
                    <a:pt x="8458594" y="4983365"/>
                  </a:lnTo>
                  <a:lnTo>
                    <a:pt x="8480057" y="5035194"/>
                  </a:lnTo>
                  <a:lnTo>
                    <a:pt x="8504047" y="5085905"/>
                  </a:lnTo>
                  <a:lnTo>
                    <a:pt x="8530501" y="5135384"/>
                  </a:lnTo>
                  <a:lnTo>
                    <a:pt x="8559343" y="5183505"/>
                  </a:lnTo>
                  <a:lnTo>
                    <a:pt x="8590509" y="5230152"/>
                  </a:lnTo>
                  <a:lnTo>
                    <a:pt x="8623922" y="5275211"/>
                  </a:lnTo>
                  <a:lnTo>
                    <a:pt x="8659520" y="5318582"/>
                  </a:lnTo>
                  <a:lnTo>
                    <a:pt x="8697189" y="5360149"/>
                  </a:lnTo>
                  <a:lnTo>
                    <a:pt x="8736863" y="5399824"/>
                  </a:lnTo>
                  <a:lnTo>
                    <a:pt x="8778430" y="5437492"/>
                  </a:lnTo>
                  <a:lnTo>
                    <a:pt x="8821801" y="5473090"/>
                  </a:lnTo>
                  <a:lnTo>
                    <a:pt x="8866861" y="5506504"/>
                  </a:lnTo>
                  <a:lnTo>
                    <a:pt x="8913508" y="5537670"/>
                  </a:lnTo>
                  <a:lnTo>
                    <a:pt x="8961628" y="5566511"/>
                  </a:lnTo>
                  <a:lnTo>
                    <a:pt x="9011094" y="5592965"/>
                  </a:lnTo>
                  <a:lnTo>
                    <a:pt x="9061818" y="5616943"/>
                  </a:lnTo>
                  <a:lnTo>
                    <a:pt x="9113647" y="5638419"/>
                  </a:lnTo>
                  <a:lnTo>
                    <a:pt x="9166466" y="5657316"/>
                  </a:lnTo>
                  <a:lnTo>
                    <a:pt x="9220149" y="5673598"/>
                  </a:lnTo>
                  <a:lnTo>
                    <a:pt x="9274569" y="5687238"/>
                  </a:lnTo>
                  <a:lnTo>
                    <a:pt x="9329598" y="5698172"/>
                  </a:lnTo>
                  <a:lnTo>
                    <a:pt x="9385084" y="5706415"/>
                  </a:lnTo>
                  <a:lnTo>
                    <a:pt x="9440926" y="5711914"/>
                  </a:lnTo>
                  <a:lnTo>
                    <a:pt x="9496958" y="5714657"/>
                  </a:lnTo>
                  <a:lnTo>
                    <a:pt x="9525000" y="5715000"/>
                  </a:lnTo>
                  <a:lnTo>
                    <a:pt x="9553054" y="5714657"/>
                  </a:lnTo>
                  <a:lnTo>
                    <a:pt x="9609087" y="5711914"/>
                  </a:lnTo>
                  <a:lnTo>
                    <a:pt x="9664916" y="5706415"/>
                  </a:lnTo>
                  <a:lnTo>
                    <a:pt x="9720415" y="5698172"/>
                  </a:lnTo>
                  <a:lnTo>
                    <a:pt x="9775444" y="5687238"/>
                  </a:lnTo>
                  <a:lnTo>
                    <a:pt x="9829863" y="5673598"/>
                  </a:lnTo>
                  <a:lnTo>
                    <a:pt x="9883546" y="5657316"/>
                  </a:lnTo>
                  <a:lnTo>
                    <a:pt x="9936366" y="5638419"/>
                  </a:lnTo>
                  <a:lnTo>
                    <a:pt x="9988194" y="5616943"/>
                  </a:lnTo>
                  <a:lnTo>
                    <a:pt x="10038905" y="5592965"/>
                  </a:lnTo>
                  <a:lnTo>
                    <a:pt x="10088385" y="5566511"/>
                  </a:lnTo>
                  <a:lnTo>
                    <a:pt x="10136505" y="5537670"/>
                  </a:lnTo>
                  <a:lnTo>
                    <a:pt x="10183152" y="5506504"/>
                  </a:lnTo>
                  <a:lnTo>
                    <a:pt x="10228212" y="5473090"/>
                  </a:lnTo>
                  <a:lnTo>
                    <a:pt x="10271582" y="5437492"/>
                  </a:lnTo>
                  <a:lnTo>
                    <a:pt x="10313149" y="5399824"/>
                  </a:lnTo>
                  <a:lnTo>
                    <a:pt x="10352824" y="5360149"/>
                  </a:lnTo>
                  <a:lnTo>
                    <a:pt x="10390492" y="5318582"/>
                  </a:lnTo>
                  <a:lnTo>
                    <a:pt x="10426090" y="5275211"/>
                  </a:lnTo>
                  <a:lnTo>
                    <a:pt x="10459504" y="5230152"/>
                  </a:lnTo>
                  <a:lnTo>
                    <a:pt x="10490670" y="5183505"/>
                  </a:lnTo>
                  <a:lnTo>
                    <a:pt x="10519512" y="5135384"/>
                  </a:lnTo>
                  <a:lnTo>
                    <a:pt x="10545953" y="5085905"/>
                  </a:lnTo>
                  <a:lnTo>
                    <a:pt x="10569943" y="5035194"/>
                  </a:lnTo>
                  <a:lnTo>
                    <a:pt x="10591419" y="4983365"/>
                  </a:lnTo>
                  <a:lnTo>
                    <a:pt x="10610317" y="4930546"/>
                  </a:lnTo>
                  <a:lnTo>
                    <a:pt x="10626598" y="4876863"/>
                  </a:lnTo>
                  <a:lnTo>
                    <a:pt x="10640238" y="4822444"/>
                  </a:lnTo>
                  <a:lnTo>
                    <a:pt x="10651173" y="4767415"/>
                  </a:lnTo>
                  <a:lnTo>
                    <a:pt x="10659415" y="4711916"/>
                  </a:lnTo>
                  <a:lnTo>
                    <a:pt x="10664914" y="4656086"/>
                  </a:lnTo>
                  <a:lnTo>
                    <a:pt x="10667657" y="4600054"/>
                  </a:lnTo>
                  <a:lnTo>
                    <a:pt x="10668000" y="4572000"/>
                  </a:lnTo>
                  <a:close/>
                </a:path>
              </a:pathLst>
            </a:custGeom>
            <a:solidFill>
              <a:srgbClr val="F9731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99" y="12191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3" y="750581"/>
                  </a:lnTo>
                  <a:lnTo>
                    <a:pt x="243881" y="736471"/>
                  </a:lnTo>
                  <a:lnTo>
                    <a:pt x="201396" y="717011"/>
                  </a:lnTo>
                  <a:lnTo>
                    <a:pt x="161614" y="692498"/>
                  </a:lnTo>
                  <a:lnTo>
                    <a:pt x="125136" y="663302"/>
                  </a:lnTo>
                  <a:lnTo>
                    <a:pt x="92505" y="629860"/>
                  </a:lnTo>
                  <a:lnTo>
                    <a:pt x="64208" y="592671"/>
                  </a:lnTo>
                  <a:lnTo>
                    <a:pt x="40679" y="552299"/>
                  </a:lnTo>
                  <a:lnTo>
                    <a:pt x="22270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2" y="325095"/>
                  </a:lnTo>
                  <a:lnTo>
                    <a:pt x="13799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7"/>
                  </a:lnTo>
                  <a:lnTo>
                    <a:pt x="139296" y="86483"/>
                  </a:lnTo>
                  <a:lnTo>
                    <a:pt x="177166" y="59109"/>
                  </a:lnTo>
                  <a:lnTo>
                    <a:pt x="218100" y="36579"/>
                  </a:lnTo>
                  <a:lnTo>
                    <a:pt x="261483" y="19230"/>
                  </a:lnTo>
                  <a:lnTo>
                    <a:pt x="306669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5" y="13800"/>
                  </a:lnTo>
                  <a:lnTo>
                    <a:pt x="526802" y="29001"/>
                  </a:lnTo>
                  <a:lnTo>
                    <a:pt x="568797" y="49498"/>
                  </a:lnTo>
                  <a:lnTo>
                    <a:pt x="607962" y="74977"/>
                  </a:lnTo>
                  <a:lnTo>
                    <a:pt x="643713" y="105059"/>
                  </a:lnTo>
                  <a:lnTo>
                    <a:pt x="675517" y="139296"/>
                  </a:lnTo>
                  <a:lnTo>
                    <a:pt x="702890" y="177168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5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9731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640" y="1284800"/>
              <a:ext cx="1765966" cy="16119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5094" y="4536522"/>
              <a:ext cx="1122159" cy="126155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3574" y="1419224"/>
              <a:ext cx="714374" cy="5714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82812" y="2170429"/>
            <a:ext cx="7797800" cy="800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050" spc="-360">
                <a:latin typeface="Malgun Gothic"/>
                <a:cs typeface="Malgun Gothic"/>
              </a:rPr>
              <a:t>目前最新進的八款人形機器人</a:t>
            </a:r>
            <a:endParaRPr sz="5050">
              <a:latin typeface="Malgun Gothic"/>
              <a:cs typeface="Malgun Goth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847849" y="3095624"/>
            <a:ext cx="5010150" cy="1885950"/>
            <a:chOff x="1847849" y="3095624"/>
            <a:chExt cx="5010150" cy="1885950"/>
          </a:xfrm>
        </p:grpSpPr>
        <p:sp>
          <p:nvSpPr>
            <p:cNvPr id="11" name="object 11" descr=""/>
            <p:cNvSpPr/>
            <p:nvPr/>
          </p:nvSpPr>
          <p:spPr>
            <a:xfrm>
              <a:off x="5333999" y="3095624"/>
              <a:ext cx="1524000" cy="38100"/>
            </a:xfrm>
            <a:custGeom>
              <a:avLst/>
              <a:gdLst/>
              <a:ahLst/>
              <a:cxnLst/>
              <a:rect l="l" t="t" r="r" b="b"/>
              <a:pathLst>
                <a:path w="1524000" h="38100">
                  <a:moveTo>
                    <a:pt x="1523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523999" y="0"/>
                  </a:lnTo>
                  <a:lnTo>
                    <a:pt x="1523999" y="38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852612" y="4586287"/>
              <a:ext cx="923925" cy="390525"/>
            </a:xfrm>
            <a:custGeom>
              <a:avLst/>
              <a:gdLst/>
              <a:ahLst/>
              <a:cxnLst/>
              <a:rect l="l" t="t" r="r" b="b"/>
              <a:pathLst>
                <a:path w="923925" h="390525">
                  <a:moveTo>
                    <a:pt x="728662" y="390524"/>
                  </a:move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0"/>
                  </a:lnTo>
                  <a:lnTo>
                    <a:pt x="111765" y="371773"/>
                  </a:lnTo>
                  <a:lnTo>
                    <a:pt x="78934" y="352092"/>
                  </a:lnTo>
                  <a:lnTo>
                    <a:pt x="50573" y="326384"/>
                  </a:lnTo>
                  <a:lnTo>
                    <a:pt x="27773" y="295637"/>
                  </a:lnTo>
                  <a:lnTo>
                    <a:pt x="11408" y="261033"/>
                  </a:lnTo>
                  <a:lnTo>
                    <a:pt x="2110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5"/>
                  </a:lnTo>
                  <a:lnTo>
                    <a:pt x="18750" y="111765"/>
                  </a:lnTo>
                  <a:lnTo>
                    <a:pt x="38431" y="78934"/>
                  </a:lnTo>
                  <a:lnTo>
                    <a:pt x="64139" y="50573"/>
                  </a:lnTo>
                  <a:lnTo>
                    <a:pt x="94886" y="27772"/>
                  </a:lnTo>
                  <a:lnTo>
                    <a:pt x="129490" y="11408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728662" y="0"/>
                  </a:lnTo>
                  <a:lnTo>
                    <a:pt x="766756" y="3752"/>
                  </a:lnTo>
                  <a:lnTo>
                    <a:pt x="803386" y="14862"/>
                  </a:lnTo>
                  <a:lnTo>
                    <a:pt x="837144" y="32906"/>
                  </a:lnTo>
                  <a:lnTo>
                    <a:pt x="866733" y="57190"/>
                  </a:lnTo>
                  <a:lnTo>
                    <a:pt x="891016" y="86779"/>
                  </a:lnTo>
                  <a:lnTo>
                    <a:pt x="909061" y="120538"/>
                  </a:lnTo>
                  <a:lnTo>
                    <a:pt x="920172" y="157168"/>
                  </a:lnTo>
                  <a:lnTo>
                    <a:pt x="923924" y="195262"/>
                  </a:lnTo>
                  <a:lnTo>
                    <a:pt x="923690" y="204855"/>
                  </a:lnTo>
                  <a:lnTo>
                    <a:pt x="918071" y="242718"/>
                  </a:lnTo>
                  <a:lnTo>
                    <a:pt x="905173" y="278758"/>
                  </a:lnTo>
                  <a:lnTo>
                    <a:pt x="885492" y="311589"/>
                  </a:lnTo>
                  <a:lnTo>
                    <a:pt x="859784" y="339950"/>
                  </a:lnTo>
                  <a:lnTo>
                    <a:pt x="829037" y="362751"/>
                  </a:lnTo>
                  <a:lnTo>
                    <a:pt x="794433" y="379114"/>
                  </a:lnTo>
                  <a:lnTo>
                    <a:pt x="757302" y="388413"/>
                  </a:lnTo>
                  <a:lnTo>
                    <a:pt x="728662" y="390524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852612" y="4586287"/>
              <a:ext cx="923925" cy="390525"/>
            </a:xfrm>
            <a:custGeom>
              <a:avLst/>
              <a:gdLst/>
              <a:ahLst/>
              <a:cxnLst/>
              <a:rect l="l" t="t" r="r" b="b"/>
              <a:pathLst>
                <a:path w="923925" h="390525">
                  <a:moveTo>
                    <a:pt x="0" y="195262"/>
                  </a:moveTo>
                  <a:lnTo>
                    <a:pt x="3751" y="157168"/>
                  </a:lnTo>
                  <a:lnTo>
                    <a:pt x="14863" y="120538"/>
                  </a:lnTo>
                  <a:lnTo>
                    <a:pt x="32907" y="86779"/>
                  </a:lnTo>
                  <a:lnTo>
                    <a:pt x="57190" y="57190"/>
                  </a:lnTo>
                  <a:lnTo>
                    <a:pt x="86780" y="32906"/>
                  </a:lnTo>
                  <a:lnTo>
                    <a:pt x="120538" y="14862"/>
                  </a:lnTo>
                  <a:lnTo>
                    <a:pt x="157168" y="3751"/>
                  </a:lnTo>
                  <a:lnTo>
                    <a:pt x="195262" y="0"/>
                  </a:lnTo>
                  <a:lnTo>
                    <a:pt x="728662" y="0"/>
                  </a:lnTo>
                  <a:lnTo>
                    <a:pt x="766756" y="3752"/>
                  </a:lnTo>
                  <a:lnTo>
                    <a:pt x="803386" y="14862"/>
                  </a:lnTo>
                  <a:lnTo>
                    <a:pt x="837144" y="32906"/>
                  </a:lnTo>
                  <a:lnTo>
                    <a:pt x="866733" y="57190"/>
                  </a:lnTo>
                  <a:lnTo>
                    <a:pt x="891016" y="86779"/>
                  </a:lnTo>
                  <a:lnTo>
                    <a:pt x="909061" y="120538"/>
                  </a:lnTo>
                  <a:lnTo>
                    <a:pt x="920172" y="157168"/>
                  </a:lnTo>
                  <a:lnTo>
                    <a:pt x="923924" y="195262"/>
                  </a:lnTo>
                  <a:lnTo>
                    <a:pt x="923690" y="204855"/>
                  </a:lnTo>
                  <a:lnTo>
                    <a:pt x="918071" y="242718"/>
                  </a:lnTo>
                  <a:lnTo>
                    <a:pt x="905173" y="278758"/>
                  </a:lnTo>
                  <a:lnTo>
                    <a:pt x="885492" y="311589"/>
                  </a:lnTo>
                  <a:lnTo>
                    <a:pt x="859784" y="339950"/>
                  </a:lnTo>
                  <a:lnTo>
                    <a:pt x="829037" y="362751"/>
                  </a:lnTo>
                  <a:lnTo>
                    <a:pt x="794433" y="379114"/>
                  </a:lnTo>
                  <a:lnTo>
                    <a:pt x="757302" y="388413"/>
                  </a:lnTo>
                  <a:lnTo>
                    <a:pt x="728662" y="390524"/>
                  </a:lnTo>
                  <a:lnTo>
                    <a:pt x="195262" y="390524"/>
                  </a:lnTo>
                  <a:lnTo>
                    <a:pt x="157168" y="386772"/>
                  </a:lnTo>
                  <a:lnTo>
                    <a:pt x="120538" y="375660"/>
                  </a:lnTo>
                  <a:lnTo>
                    <a:pt x="86780" y="357616"/>
                  </a:lnTo>
                  <a:lnTo>
                    <a:pt x="57190" y="333333"/>
                  </a:lnTo>
                  <a:lnTo>
                    <a:pt x="32907" y="303744"/>
                  </a:lnTo>
                  <a:lnTo>
                    <a:pt x="14863" y="269985"/>
                  </a:lnTo>
                  <a:lnTo>
                    <a:pt x="3751" y="233355"/>
                  </a:lnTo>
                  <a:lnTo>
                    <a:pt x="0" y="195262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463799" y="3420109"/>
            <a:ext cx="7264400" cy="5505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250565" marR="5080" indent="-3238500">
              <a:lnSpc>
                <a:spcPct val="102899"/>
              </a:lnSpc>
              <a:spcBef>
                <a:spcPts val="35"/>
              </a:spcBef>
            </a:pPr>
            <a:r>
              <a:rPr dirty="0" sz="1700" spc="-210">
                <a:solidFill>
                  <a:srgbClr val="D0D5DA"/>
                </a:solidFill>
                <a:latin typeface="SimSun"/>
                <a:cs typeface="SimSun"/>
              </a:rPr>
              <a:t>探索人工智慧與機器人技術的最新突破：八款前沿人形機器人的技術特點、應用領域與</a:t>
            </a:r>
            <a:r>
              <a:rPr dirty="0" sz="1700" spc="-175">
                <a:solidFill>
                  <a:srgbClr val="D0D5DA"/>
                </a:solidFill>
                <a:latin typeface="SimSun"/>
                <a:cs typeface="SimSun"/>
              </a:rPr>
              <a:t>未來展望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92312" y="4652213"/>
            <a:ext cx="64008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80">
                <a:solidFill>
                  <a:srgbClr val="D0D5DA"/>
                </a:solidFill>
                <a:latin typeface="Microsoft Sans Serif"/>
                <a:cs typeface="Microsoft Sans Serif"/>
              </a:rPr>
              <a:t>Optimus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009899" y="4581524"/>
            <a:ext cx="981075" cy="400050"/>
            <a:chOff x="3009899" y="4581524"/>
            <a:chExt cx="981075" cy="400050"/>
          </a:xfrm>
        </p:grpSpPr>
        <p:sp>
          <p:nvSpPr>
            <p:cNvPr id="17" name="object 17" descr=""/>
            <p:cNvSpPr/>
            <p:nvPr/>
          </p:nvSpPr>
          <p:spPr>
            <a:xfrm>
              <a:off x="3014662" y="4586287"/>
              <a:ext cx="971550" cy="390525"/>
            </a:xfrm>
            <a:custGeom>
              <a:avLst/>
              <a:gdLst/>
              <a:ahLst/>
              <a:cxnLst/>
              <a:rect l="l" t="t" r="r" b="b"/>
              <a:pathLst>
                <a:path w="971550" h="390525">
                  <a:moveTo>
                    <a:pt x="776287" y="390524"/>
                  </a:move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0"/>
                  </a:lnTo>
                  <a:lnTo>
                    <a:pt x="111765" y="371773"/>
                  </a:lnTo>
                  <a:lnTo>
                    <a:pt x="78934" y="352092"/>
                  </a:lnTo>
                  <a:lnTo>
                    <a:pt x="50573" y="326384"/>
                  </a:lnTo>
                  <a:lnTo>
                    <a:pt x="27772" y="295637"/>
                  </a:lnTo>
                  <a:lnTo>
                    <a:pt x="11408" y="261033"/>
                  </a:lnTo>
                  <a:lnTo>
                    <a:pt x="2110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5"/>
                  </a:lnTo>
                  <a:lnTo>
                    <a:pt x="18750" y="111765"/>
                  </a:lnTo>
                  <a:lnTo>
                    <a:pt x="38431" y="78934"/>
                  </a:lnTo>
                  <a:lnTo>
                    <a:pt x="64139" y="50573"/>
                  </a:lnTo>
                  <a:lnTo>
                    <a:pt x="94886" y="27772"/>
                  </a:lnTo>
                  <a:lnTo>
                    <a:pt x="129490" y="11408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776287" y="0"/>
                  </a:lnTo>
                  <a:lnTo>
                    <a:pt x="814381" y="3752"/>
                  </a:lnTo>
                  <a:lnTo>
                    <a:pt x="851010" y="14862"/>
                  </a:lnTo>
                  <a:lnTo>
                    <a:pt x="884768" y="32906"/>
                  </a:lnTo>
                  <a:lnTo>
                    <a:pt x="914358" y="57190"/>
                  </a:lnTo>
                  <a:lnTo>
                    <a:pt x="938641" y="86779"/>
                  </a:lnTo>
                  <a:lnTo>
                    <a:pt x="956685" y="120538"/>
                  </a:lnTo>
                  <a:lnTo>
                    <a:pt x="967797" y="157168"/>
                  </a:lnTo>
                  <a:lnTo>
                    <a:pt x="971549" y="195262"/>
                  </a:lnTo>
                  <a:lnTo>
                    <a:pt x="971315" y="204855"/>
                  </a:lnTo>
                  <a:lnTo>
                    <a:pt x="965696" y="242718"/>
                  </a:lnTo>
                  <a:lnTo>
                    <a:pt x="952798" y="278758"/>
                  </a:lnTo>
                  <a:lnTo>
                    <a:pt x="933117" y="311589"/>
                  </a:lnTo>
                  <a:lnTo>
                    <a:pt x="907409" y="339950"/>
                  </a:lnTo>
                  <a:lnTo>
                    <a:pt x="876662" y="362751"/>
                  </a:lnTo>
                  <a:lnTo>
                    <a:pt x="842058" y="379114"/>
                  </a:lnTo>
                  <a:lnTo>
                    <a:pt x="804926" y="388413"/>
                  </a:lnTo>
                  <a:lnTo>
                    <a:pt x="776287" y="390524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14662" y="4586287"/>
              <a:ext cx="971550" cy="390525"/>
            </a:xfrm>
            <a:custGeom>
              <a:avLst/>
              <a:gdLst/>
              <a:ahLst/>
              <a:cxnLst/>
              <a:rect l="l" t="t" r="r" b="b"/>
              <a:pathLst>
                <a:path w="971550" h="390525">
                  <a:moveTo>
                    <a:pt x="0" y="195262"/>
                  </a:moveTo>
                  <a:lnTo>
                    <a:pt x="3751" y="157168"/>
                  </a:lnTo>
                  <a:lnTo>
                    <a:pt x="14863" y="120538"/>
                  </a:lnTo>
                  <a:lnTo>
                    <a:pt x="32907" y="86779"/>
                  </a:lnTo>
                  <a:lnTo>
                    <a:pt x="57190" y="57190"/>
                  </a:lnTo>
                  <a:lnTo>
                    <a:pt x="86780" y="32906"/>
                  </a:lnTo>
                  <a:lnTo>
                    <a:pt x="120538" y="14862"/>
                  </a:lnTo>
                  <a:lnTo>
                    <a:pt x="157168" y="3751"/>
                  </a:lnTo>
                  <a:lnTo>
                    <a:pt x="195262" y="0"/>
                  </a:lnTo>
                  <a:lnTo>
                    <a:pt x="776287" y="0"/>
                  </a:lnTo>
                  <a:lnTo>
                    <a:pt x="814381" y="3752"/>
                  </a:lnTo>
                  <a:lnTo>
                    <a:pt x="851010" y="14862"/>
                  </a:lnTo>
                  <a:lnTo>
                    <a:pt x="884768" y="32906"/>
                  </a:lnTo>
                  <a:lnTo>
                    <a:pt x="914358" y="57190"/>
                  </a:lnTo>
                  <a:lnTo>
                    <a:pt x="938641" y="86779"/>
                  </a:lnTo>
                  <a:lnTo>
                    <a:pt x="956685" y="120538"/>
                  </a:lnTo>
                  <a:lnTo>
                    <a:pt x="967797" y="157168"/>
                  </a:lnTo>
                  <a:lnTo>
                    <a:pt x="971549" y="195262"/>
                  </a:lnTo>
                  <a:lnTo>
                    <a:pt x="971315" y="204855"/>
                  </a:lnTo>
                  <a:lnTo>
                    <a:pt x="965696" y="242718"/>
                  </a:lnTo>
                  <a:lnTo>
                    <a:pt x="952798" y="278758"/>
                  </a:lnTo>
                  <a:lnTo>
                    <a:pt x="933117" y="311589"/>
                  </a:lnTo>
                  <a:lnTo>
                    <a:pt x="907409" y="339950"/>
                  </a:lnTo>
                  <a:lnTo>
                    <a:pt x="876662" y="362751"/>
                  </a:lnTo>
                  <a:lnTo>
                    <a:pt x="842058" y="379114"/>
                  </a:lnTo>
                  <a:lnTo>
                    <a:pt x="804926" y="388413"/>
                  </a:lnTo>
                  <a:lnTo>
                    <a:pt x="776287" y="390524"/>
                  </a:lnTo>
                  <a:lnTo>
                    <a:pt x="195262" y="390524"/>
                  </a:lnTo>
                  <a:lnTo>
                    <a:pt x="157168" y="386772"/>
                  </a:lnTo>
                  <a:lnTo>
                    <a:pt x="120538" y="375660"/>
                  </a:lnTo>
                  <a:lnTo>
                    <a:pt x="86780" y="357616"/>
                  </a:lnTo>
                  <a:lnTo>
                    <a:pt x="57190" y="333333"/>
                  </a:lnTo>
                  <a:lnTo>
                    <a:pt x="32907" y="303744"/>
                  </a:lnTo>
                  <a:lnTo>
                    <a:pt x="14863" y="269985"/>
                  </a:lnTo>
                  <a:lnTo>
                    <a:pt x="3751" y="233355"/>
                  </a:lnTo>
                  <a:lnTo>
                    <a:pt x="0" y="195262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154362" y="4652213"/>
            <a:ext cx="68199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10">
                <a:solidFill>
                  <a:srgbClr val="D0D5DA"/>
                </a:solidFill>
                <a:latin typeface="Microsoft Sans Serif"/>
                <a:cs typeface="Microsoft Sans Serif"/>
              </a:rPr>
              <a:t>Figure</a:t>
            </a:r>
            <a:r>
              <a:rPr dirty="0" sz="145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20">
                <a:solidFill>
                  <a:srgbClr val="D0D5DA"/>
                </a:solidFill>
                <a:latin typeface="Microsoft Sans Serif"/>
                <a:cs typeface="Microsoft Sans Serif"/>
              </a:rPr>
              <a:t>02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219574" y="4581524"/>
            <a:ext cx="647700" cy="400050"/>
            <a:chOff x="4219574" y="4581524"/>
            <a:chExt cx="647700" cy="400050"/>
          </a:xfrm>
        </p:grpSpPr>
        <p:sp>
          <p:nvSpPr>
            <p:cNvPr id="21" name="object 21" descr=""/>
            <p:cNvSpPr/>
            <p:nvPr/>
          </p:nvSpPr>
          <p:spPr>
            <a:xfrm>
              <a:off x="4224337" y="4586287"/>
              <a:ext cx="638175" cy="390525"/>
            </a:xfrm>
            <a:custGeom>
              <a:avLst/>
              <a:gdLst/>
              <a:ahLst/>
              <a:cxnLst/>
              <a:rect l="l" t="t" r="r" b="b"/>
              <a:pathLst>
                <a:path w="638175" h="390525">
                  <a:moveTo>
                    <a:pt x="442912" y="390524"/>
                  </a:move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0"/>
                  </a:lnTo>
                  <a:lnTo>
                    <a:pt x="111765" y="371773"/>
                  </a:lnTo>
                  <a:lnTo>
                    <a:pt x="78933" y="352092"/>
                  </a:lnTo>
                  <a:lnTo>
                    <a:pt x="50572" y="326384"/>
                  </a:lnTo>
                  <a:lnTo>
                    <a:pt x="27772" y="295637"/>
                  </a:lnTo>
                  <a:lnTo>
                    <a:pt x="11408" y="261033"/>
                  </a:lnTo>
                  <a:lnTo>
                    <a:pt x="2110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2" y="147805"/>
                  </a:lnTo>
                  <a:lnTo>
                    <a:pt x="18750" y="111765"/>
                  </a:lnTo>
                  <a:lnTo>
                    <a:pt x="38431" y="78934"/>
                  </a:lnTo>
                  <a:lnTo>
                    <a:pt x="64139" y="50573"/>
                  </a:lnTo>
                  <a:lnTo>
                    <a:pt x="94885" y="27772"/>
                  </a:lnTo>
                  <a:lnTo>
                    <a:pt x="129490" y="11408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442912" y="0"/>
                  </a:lnTo>
                  <a:lnTo>
                    <a:pt x="481006" y="3752"/>
                  </a:lnTo>
                  <a:lnTo>
                    <a:pt x="517635" y="14862"/>
                  </a:lnTo>
                  <a:lnTo>
                    <a:pt x="551393" y="32906"/>
                  </a:lnTo>
                  <a:lnTo>
                    <a:pt x="580983" y="57190"/>
                  </a:lnTo>
                  <a:lnTo>
                    <a:pt x="605266" y="86779"/>
                  </a:lnTo>
                  <a:lnTo>
                    <a:pt x="623310" y="120538"/>
                  </a:lnTo>
                  <a:lnTo>
                    <a:pt x="634422" y="157168"/>
                  </a:lnTo>
                  <a:lnTo>
                    <a:pt x="638174" y="195262"/>
                  </a:lnTo>
                  <a:lnTo>
                    <a:pt x="637940" y="204855"/>
                  </a:lnTo>
                  <a:lnTo>
                    <a:pt x="632321" y="242718"/>
                  </a:lnTo>
                  <a:lnTo>
                    <a:pt x="619423" y="278758"/>
                  </a:lnTo>
                  <a:lnTo>
                    <a:pt x="599742" y="311589"/>
                  </a:lnTo>
                  <a:lnTo>
                    <a:pt x="574034" y="339950"/>
                  </a:lnTo>
                  <a:lnTo>
                    <a:pt x="543287" y="362751"/>
                  </a:lnTo>
                  <a:lnTo>
                    <a:pt x="508683" y="379114"/>
                  </a:lnTo>
                  <a:lnTo>
                    <a:pt x="471551" y="388413"/>
                  </a:lnTo>
                  <a:lnTo>
                    <a:pt x="442912" y="390524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224337" y="4586287"/>
              <a:ext cx="638175" cy="390525"/>
            </a:xfrm>
            <a:custGeom>
              <a:avLst/>
              <a:gdLst/>
              <a:ahLst/>
              <a:cxnLst/>
              <a:rect l="l" t="t" r="r" b="b"/>
              <a:pathLst>
                <a:path w="638175" h="390525">
                  <a:moveTo>
                    <a:pt x="0" y="195262"/>
                  </a:moveTo>
                  <a:lnTo>
                    <a:pt x="3751" y="157168"/>
                  </a:lnTo>
                  <a:lnTo>
                    <a:pt x="14862" y="120538"/>
                  </a:lnTo>
                  <a:lnTo>
                    <a:pt x="32906" y="86779"/>
                  </a:lnTo>
                  <a:lnTo>
                    <a:pt x="57190" y="57190"/>
                  </a:lnTo>
                  <a:lnTo>
                    <a:pt x="86779" y="32906"/>
                  </a:lnTo>
                  <a:lnTo>
                    <a:pt x="120538" y="14862"/>
                  </a:lnTo>
                  <a:lnTo>
                    <a:pt x="157168" y="3751"/>
                  </a:lnTo>
                  <a:lnTo>
                    <a:pt x="195262" y="0"/>
                  </a:lnTo>
                  <a:lnTo>
                    <a:pt x="442912" y="0"/>
                  </a:lnTo>
                  <a:lnTo>
                    <a:pt x="481006" y="3752"/>
                  </a:lnTo>
                  <a:lnTo>
                    <a:pt x="517635" y="14862"/>
                  </a:lnTo>
                  <a:lnTo>
                    <a:pt x="551393" y="32906"/>
                  </a:lnTo>
                  <a:lnTo>
                    <a:pt x="580983" y="57190"/>
                  </a:lnTo>
                  <a:lnTo>
                    <a:pt x="605266" y="86779"/>
                  </a:lnTo>
                  <a:lnTo>
                    <a:pt x="623310" y="120538"/>
                  </a:lnTo>
                  <a:lnTo>
                    <a:pt x="634422" y="157168"/>
                  </a:lnTo>
                  <a:lnTo>
                    <a:pt x="638174" y="195262"/>
                  </a:lnTo>
                  <a:lnTo>
                    <a:pt x="637940" y="204855"/>
                  </a:lnTo>
                  <a:lnTo>
                    <a:pt x="632321" y="242718"/>
                  </a:lnTo>
                  <a:lnTo>
                    <a:pt x="619423" y="278758"/>
                  </a:lnTo>
                  <a:lnTo>
                    <a:pt x="599742" y="311589"/>
                  </a:lnTo>
                  <a:lnTo>
                    <a:pt x="574034" y="339950"/>
                  </a:lnTo>
                  <a:lnTo>
                    <a:pt x="543287" y="362751"/>
                  </a:lnTo>
                  <a:lnTo>
                    <a:pt x="508683" y="379114"/>
                  </a:lnTo>
                  <a:lnTo>
                    <a:pt x="471551" y="388413"/>
                  </a:lnTo>
                  <a:lnTo>
                    <a:pt x="442912" y="390524"/>
                  </a:lnTo>
                  <a:lnTo>
                    <a:pt x="195262" y="390524"/>
                  </a:lnTo>
                  <a:lnTo>
                    <a:pt x="157168" y="386772"/>
                  </a:lnTo>
                  <a:lnTo>
                    <a:pt x="120538" y="375660"/>
                  </a:lnTo>
                  <a:lnTo>
                    <a:pt x="86779" y="357616"/>
                  </a:lnTo>
                  <a:lnTo>
                    <a:pt x="57190" y="333333"/>
                  </a:lnTo>
                  <a:lnTo>
                    <a:pt x="32906" y="303744"/>
                  </a:lnTo>
                  <a:lnTo>
                    <a:pt x="14862" y="269985"/>
                  </a:lnTo>
                  <a:lnTo>
                    <a:pt x="3751" y="233355"/>
                  </a:lnTo>
                  <a:lnTo>
                    <a:pt x="0" y="195262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364037" y="4652213"/>
            <a:ext cx="34988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70">
                <a:solidFill>
                  <a:srgbClr val="D0D5DA"/>
                </a:solidFill>
                <a:latin typeface="Microsoft Sans Serif"/>
                <a:cs typeface="Microsoft Sans Serif"/>
              </a:rPr>
              <a:t>Digit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095874" y="4581524"/>
            <a:ext cx="676275" cy="400050"/>
            <a:chOff x="5095874" y="4581524"/>
            <a:chExt cx="676275" cy="400050"/>
          </a:xfrm>
        </p:grpSpPr>
        <p:sp>
          <p:nvSpPr>
            <p:cNvPr id="25" name="object 25" descr=""/>
            <p:cNvSpPr/>
            <p:nvPr/>
          </p:nvSpPr>
          <p:spPr>
            <a:xfrm>
              <a:off x="5100637" y="4586287"/>
              <a:ext cx="666750" cy="390525"/>
            </a:xfrm>
            <a:custGeom>
              <a:avLst/>
              <a:gdLst/>
              <a:ahLst/>
              <a:cxnLst/>
              <a:rect l="l" t="t" r="r" b="b"/>
              <a:pathLst>
                <a:path w="666750" h="390525">
                  <a:moveTo>
                    <a:pt x="471487" y="390524"/>
                  </a:move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0"/>
                  </a:lnTo>
                  <a:lnTo>
                    <a:pt x="111765" y="371773"/>
                  </a:lnTo>
                  <a:lnTo>
                    <a:pt x="78933" y="352092"/>
                  </a:lnTo>
                  <a:lnTo>
                    <a:pt x="50573" y="326384"/>
                  </a:lnTo>
                  <a:lnTo>
                    <a:pt x="27772" y="295637"/>
                  </a:lnTo>
                  <a:lnTo>
                    <a:pt x="11408" y="261033"/>
                  </a:lnTo>
                  <a:lnTo>
                    <a:pt x="2109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2" y="147805"/>
                  </a:lnTo>
                  <a:lnTo>
                    <a:pt x="18750" y="111765"/>
                  </a:lnTo>
                  <a:lnTo>
                    <a:pt x="38431" y="78934"/>
                  </a:lnTo>
                  <a:lnTo>
                    <a:pt x="64139" y="50573"/>
                  </a:lnTo>
                  <a:lnTo>
                    <a:pt x="94885" y="27772"/>
                  </a:lnTo>
                  <a:lnTo>
                    <a:pt x="129490" y="11408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471487" y="0"/>
                  </a:lnTo>
                  <a:lnTo>
                    <a:pt x="509580" y="3752"/>
                  </a:lnTo>
                  <a:lnTo>
                    <a:pt x="546210" y="14862"/>
                  </a:lnTo>
                  <a:lnTo>
                    <a:pt x="579969" y="32906"/>
                  </a:lnTo>
                  <a:lnTo>
                    <a:pt x="609558" y="57190"/>
                  </a:lnTo>
                  <a:lnTo>
                    <a:pt x="633841" y="86779"/>
                  </a:lnTo>
                  <a:lnTo>
                    <a:pt x="651885" y="120538"/>
                  </a:lnTo>
                  <a:lnTo>
                    <a:pt x="662997" y="157168"/>
                  </a:lnTo>
                  <a:lnTo>
                    <a:pt x="666749" y="195262"/>
                  </a:lnTo>
                  <a:lnTo>
                    <a:pt x="666515" y="204855"/>
                  </a:lnTo>
                  <a:lnTo>
                    <a:pt x="660895" y="242718"/>
                  </a:lnTo>
                  <a:lnTo>
                    <a:pt x="647997" y="278758"/>
                  </a:lnTo>
                  <a:lnTo>
                    <a:pt x="628316" y="311589"/>
                  </a:lnTo>
                  <a:lnTo>
                    <a:pt x="602609" y="339950"/>
                  </a:lnTo>
                  <a:lnTo>
                    <a:pt x="571862" y="362751"/>
                  </a:lnTo>
                  <a:lnTo>
                    <a:pt x="537258" y="379114"/>
                  </a:lnTo>
                  <a:lnTo>
                    <a:pt x="500126" y="388413"/>
                  </a:lnTo>
                  <a:lnTo>
                    <a:pt x="471487" y="390524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00637" y="4586287"/>
              <a:ext cx="666750" cy="390525"/>
            </a:xfrm>
            <a:custGeom>
              <a:avLst/>
              <a:gdLst/>
              <a:ahLst/>
              <a:cxnLst/>
              <a:rect l="l" t="t" r="r" b="b"/>
              <a:pathLst>
                <a:path w="666750" h="390525">
                  <a:moveTo>
                    <a:pt x="0" y="195262"/>
                  </a:moveTo>
                  <a:lnTo>
                    <a:pt x="3750" y="157168"/>
                  </a:lnTo>
                  <a:lnTo>
                    <a:pt x="14862" y="120538"/>
                  </a:lnTo>
                  <a:lnTo>
                    <a:pt x="32906" y="86779"/>
                  </a:lnTo>
                  <a:lnTo>
                    <a:pt x="57190" y="57190"/>
                  </a:lnTo>
                  <a:lnTo>
                    <a:pt x="86779" y="32906"/>
                  </a:lnTo>
                  <a:lnTo>
                    <a:pt x="120538" y="14862"/>
                  </a:lnTo>
                  <a:lnTo>
                    <a:pt x="157168" y="3751"/>
                  </a:lnTo>
                  <a:lnTo>
                    <a:pt x="195262" y="0"/>
                  </a:lnTo>
                  <a:lnTo>
                    <a:pt x="471487" y="0"/>
                  </a:lnTo>
                  <a:lnTo>
                    <a:pt x="509580" y="3752"/>
                  </a:lnTo>
                  <a:lnTo>
                    <a:pt x="546210" y="14862"/>
                  </a:lnTo>
                  <a:lnTo>
                    <a:pt x="579969" y="32906"/>
                  </a:lnTo>
                  <a:lnTo>
                    <a:pt x="609558" y="57190"/>
                  </a:lnTo>
                  <a:lnTo>
                    <a:pt x="633841" y="86779"/>
                  </a:lnTo>
                  <a:lnTo>
                    <a:pt x="651885" y="120538"/>
                  </a:lnTo>
                  <a:lnTo>
                    <a:pt x="662997" y="157168"/>
                  </a:lnTo>
                  <a:lnTo>
                    <a:pt x="666749" y="195262"/>
                  </a:lnTo>
                  <a:lnTo>
                    <a:pt x="666515" y="204855"/>
                  </a:lnTo>
                  <a:lnTo>
                    <a:pt x="660895" y="242718"/>
                  </a:lnTo>
                  <a:lnTo>
                    <a:pt x="647997" y="278758"/>
                  </a:lnTo>
                  <a:lnTo>
                    <a:pt x="628316" y="311589"/>
                  </a:lnTo>
                  <a:lnTo>
                    <a:pt x="602609" y="339950"/>
                  </a:lnTo>
                  <a:lnTo>
                    <a:pt x="571862" y="362751"/>
                  </a:lnTo>
                  <a:lnTo>
                    <a:pt x="537258" y="379114"/>
                  </a:lnTo>
                  <a:lnTo>
                    <a:pt x="500126" y="388413"/>
                  </a:lnTo>
                  <a:lnTo>
                    <a:pt x="471487" y="390524"/>
                  </a:lnTo>
                  <a:lnTo>
                    <a:pt x="195262" y="390524"/>
                  </a:lnTo>
                  <a:lnTo>
                    <a:pt x="157168" y="386772"/>
                  </a:lnTo>
                  <a:lnTo>
                    <a:pt x="120538" y="375660"/>
                  </a:lnTo>
                  <a:lnTo>
                    <a:pt x="86779" y="357616"/>
                  </a:lnTo>
                  <a:lnTo>
                    <a:pt x="57190" y="333333"/>
                  </a:lnTo>
                  <a:lnTo>
                    <a:pt x="32906" y="303744"/>
                  </a:lnTo>
                  <a:lnTo>
                    <a:pt x="14862" y="269985"/>
                  </a:lnTo>
                  <a:lnTo>
                    <a:pt x="3751" y="233355"/>
                  </a:lnTo>
                  <a:lnTo>
                    <a:pt x="0" y="195262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240337" y="4652213"/>
            <a:ext cx="38290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80">
                <a:solidFill>
                  <a:srgbClr val="D0D5DA"/>
                </a:solidFill>
                <a:latin typeface="Microsoft Sans Serif"/>
                <a:cs typeface="Microsoft Sans Serif"/>
              </a:rPr>
              <a:t>Atlas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000749" y="4581524"/>
            <a:ext cx="1028700" cy="400050"/>
            <a:chOff x="6000749" y="4581524"/>
            <a:chExt cx="1028700" cy="400050"/>
          </a:xfrm>
        </p:grpSpPr>
        <p:sp>
          <p:nvSpPr>
            <p:cNvPr id="29" name="object 29" descr=""/>
            <p:cNvSpPr/>
            <p:nvPr/>
          </p:nvSpPr>
          <p:spPr>
            <a:xfrm>
              <a:off x="6005512" y="4586287"/>
              <a:ext cx="1019175" cy="390525"/>
            </a:xfrm>
            <a:custGeom>
              <a:avLst/>
              <a:gdLst/>
              <a:ahLst/>
              <a:cxnLst/>
              <a:rect l="l" t="t" r="r" b="b"/>
              <a:pathLst>
                <a:path w="1019175" h="390525">
                  <a:moveTo>
                    <a:pt x="823912" y="390524"/>
                  </a:move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0"/>
                  </a:lnTo>
                  <a:lnTo>
                    <a:pt x="111765" y="371773"/>
                  </a:lnTo>
                  <a:lnTo>
                    <a:pt x="78933" y="352092"/>
                  </a:lnTo>
                  <a:lnTo>
                    <a:pt x="50573" y="326384"/>
                  </a:lnTo>
                  <a:lnTo>
                    <a:pt x="27772" y="295637"/>
                  </a:lnTo>
                  <a:lnTo>
                    <a:pt x="11408" y="261033"/>
                  </a:lnTo>
                  <a:lnTo>
                    <a:pt x="2109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2" y="147805"/>
                  </a:lnTo>
                  <a:lnTo>
                    <a:pt x="18749" y="111765"/>
                  </a:lnTo>
                  <a:lnTo>
                    <a:pt x="38431" y="78934"/>
                  </a:lnTo>
                  <a:lnTo>
                    <a:pt x="64139" y="50573"/>
                  </a:lnTo>
                  <a:lnTo>
                    <a:pt x="94885" y="27772"/>
                  </a:lnTo>
                  <a:lnTo>
                    <a:pt x="129490" y="11408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823912" y="0"/>
                  </a:lnTo>
                  <a:lnTo>
                    <a:pt x="862006" y="3752"/>
                  </a:lnTo>
                  <a:lnTo>
                    <a:pt x="898635" y="14862"/>
                  </a:lnTo>
                  <a:lnTo>
                    <a:pt x="932393" y="32906"/>
                  </a:lnTo>
                  <a:lnTo>
                    <a:pt x="961983" y="57190"/>
                  </a:lnTo>
                  <a:lnTo>
                    <a:pt x="986266" y="86779"/>
                  </a:lnTo>
                  <a:lnTo>
                    <a:pt x="1004310" y="120538"/>
                  </a:lnTo>
                  <a:lnTo>
                    <a:pt x="1015421" y="157168"/>
                  </a:lnTo>
                  <a:lnTo>
                    <a:pt x="1019174" y="195262"/>
                  </a:lnTo>
                  <a:lnTo>
                    <a:pt x="1018940" y="204855"/>
                  </a:lnTo>
                  <a:lnTo>
                    <a:pt x="1013320" y="242718"/>
                  </a:lnTo>
                  <a:lnTo>
                    <a:pt x="1000422" y="278758"/>
                  </a:lnTo>
                  <a:lnTo>
                    <a:pt x="980741" y="311589"/>
                  </a:lnTo>
                  <a:lnTo>
                    <a:pt x="955033" y="339950"/>
                  </a:lnTo>
                  <a:lnTo>
                    <a:pt x="924286" y="362751"/>
                  </a:lnTo>
                  <a:lnTo>
                    <a:pt x="889682" y="379114"/>
                  </a:lnTo>
                  <a:lnTo>
                    <a:pt x="852551" y="388413"/>
                  </a:lnTo>
                  <a:lnTo>
                    <a:pt x="823912" y="390524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005512" y="4586287"/>
              <a:ext cx="1019175" cy="390525"/>
            </a:xfrm>
            <a:custGeom>
              <a:avLst/>
              <a:gdLst/>
              <a:ahLst/>
              <a:cxnLst/>
              <a:rect l="l" t="t" r="r" b="b"/>
              <a:pathLst>
                <a:path w="1019175" h="390525">
                  <a:moveTo>
                    <a:pt x="0" y="195262"/>
                  </a:moveTo>
                  <a:lnTo>
                    <a:pt x="3751" y="157168"/>
                  </a:lnTo>
                  <a:lnTo>
                    <a:pt x="14862" y="120538"/>
                  </a:lnTo>
                  <a:lnTo>
                    <a:pt x="32906" y="86779"/>
                  </a:lnTo>
                  <a:lnTo>
                    <a:pt x="57190" y="57190"/>
                  </a:lnTo>
                  <a:lnTo>
                    <a:pt x="86779" y="32906"/>
                  </a:lnTo>
                  <a:lnTo>
                    <a:pt x="120538" y="14862"/>
                  </a:lnTo>
                  <a:lnTo>
                    <a:pt x="157168" y="3751"/>
                  </a:lnTo>
                  <a:lnTo>
                    <a:pt x="195262" y="0"/>
                  </a:lnTo>
                  <a:lnTo>
                    <a:pt x="823912" y="0"/>
                  </a:lnTo>
                  <a:lnTo>
                    <a:pt x="862006" y="3752"/>
                  </a:lnTo>
                  <a:lnTo>
                    <a:pt x="898635" y="14862"/>
                  </a:lnTo>
                  <a:lnTo>
                    <a:pt x="932393" y="32906"/>
                  </a:lnTo>
                  <a:lnTo>
                    <a:pt x="961983" y="57190"/>
                  </a:lnTo>
                  <a:lnTo>
                    <a:pt x="986266" y="86779"/>
                  </a:lnTo>
                  <a:lnTo>
                    <a:pt x="1004310" y="120538"/>
                  </a:lnTo>
                  <a:lnTo>
                    <a:pt x="1015421" y="157168"/>
                  </a:lnTo>
                  <a:lnTo>
                    <a:pt x="1019174" y="195262"/>
                  </a:lnTo>
                  <a:lnTo>
                    <a:pt x="1018940" y="204855"/>
                  </a:lnTo>
                  <a:lnTo>
                    <a:pt x="1013320" y="242718"/>
                  </a:lnTo>
                  <a:lnTo>
                    <a:pt x="1000422" y="278758"/>
                  </a:lnTo>
                  <a:lnTo>
                    <a:pt x="980741" y="311589"/>
                  </a:lnTo>
                  <a:lnTo>
                    <a:pt x="955033" y="339950"/>
                  </a:lnTo>
                  <a:lnTo>
                    <a:pt x="924286" y="362751"/>
                  </a:lnTo>
                  <a:lnTo>
                    <a:pt x="889682" y="379114"/>
                  </a:lnTo>
                  <a:lnTo>
                    <a:pt x="852551" y="388413"/>
                  </a:lnTo>
                  <a:lnTo>
                    <a:pt x="823912" y="390524"/>
                  </a:lnTo>
                  <a:lnTo>
                    <a:pt x="195262" y="390524"/>
                  </a:lnTo>
                  <a:lnTo>
                    <a:pt x="157168" y="386772"/>
                  </a:lnTo>
                  <a:lnTo>
                    <a:pt x="120538" y="375660"/>
                  </a:lnTo>
                  <a:lnTo>
                    <a:pt x="86779" y="357616"/>
                  </a:lnTo>
                  <a:lnTo>
                    <a:pt x="57190" y="333333"/>
                  </a:lnTo>
                  <a:lnTo>
                    <a:pt x="32907" y="303744"/>
                  </a:lnTo>
                  <a:lnTo>
                    <a:pt x="14862" y="269985"/>
                  </a:lnTo>
                  <a:lnTo>
                    <a:pt x="3751" y="233355"/>
                  </a:lnTo>
                  <a:lnTo>
                    <a:pt x="0" y="195262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6145212" y="4652213"/>
            <a:ext cx="72961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285">
                <a:solidFill>
                  <a:srgbClr val="D0D5DA"/>
                </a:solidFill>
                <a:latin typeface="Microsoft Sans Serif"/>
                <a:cs typeface="Microsoft Sans Serif"/>
              </a:rPr>
              <a:t>EVE</a:t>
            </a:r>
            <a:r>
              <a:rPr dirty="0" sz="1450" spc="-1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60">
                <a:solidFill>
                  <a:srgbClr val="D0D5DA"/>
                </a:solidFill>
                <a:latin typeface="Microsoft Sans Serif"/>
                <a:cs typeface="Microsoft Sans Serif"/>
              </a:rPr>
              <a:t>/</a:t>
            </a:r>
            <a:r>
              <a:rPr dirty="0" sz="1450" spc="-10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4">
                <a:solidFill>
                  <a:srgbClr val="D0D5DA"/>
                </a:solidFill>
                <a:latin typeface="Microsoft Sans Serif"/>
                <a:cs typeface="Microsoft Sans Serif"/>
              </a:rPr>
              <a:t>NEO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258049" y="4581524"/>
            <a:ext cx="1028700" cy="400050"/>
            <a:chOff x="7258049" y="4581524"/>
            <a:chExt cx="1028700" cy="400050"/>
          </a:xfrm>
        </p:grpSpPr>
        <p:sp>
          <p:nvSpPr>
            <p:cNvPr id="33" name="object 33" descr=""/>
            <p:cNvSpPr/>
            <p:nvPr/>
          </p:nvSpPr>
          <p:spPr>
            <a:xfrm>
              <a:off x="7262811" y="4586287"/>
              <a:ext cx="1019175" cy="390525"/>
            </a:xfrm>
            <a:custGeom>
              <a:avLst/>
              <a:gdLst/>
              <a:ahLst/>
              <a:cxnLst/>
              <a:rect l="l" t="t" r="r" b="b"/>
              <a:pathLst>
                <a:path w="1019175" h="390525">
                  <a:moveTo>
                    <a:pt x="823912" y="390524"/>
                  </a:move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0"/>
                  </a:lnTo>
                  <a:lnTo>
                    <a:pt x="111765" y="371773"/>
                  </a:lnTo>
                  <a:lnTo>
                    <a:pt x="78934" y="352092"/>
                  </a:lnTo>
                  <a:lnTo>
                    <a:pt x="50573" y="326384"/>
                  </a:lnTo>
                  <a:lnTo>
                    <a:pt x="27772" y="295637"/>
                  </a:lnTo>
                  <a:lnTo>
                    <a:pt x="11408" y="261033"/>
                  </a:lnTo>
                  <a:lnTo>
                    <a:pt x="2110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3" y="147805"/>
                  </a:lnTo>
                  <a:lnTo>
                    <a:pt x="18749" y="111765"/>
                  </a:lnTo>
                  <a:lnTo>
                    <a:pt x="38430" y="78934"/>
                  </a:lnTo>
                  <a:lnTo>
                    <a:pt x="64139" y="50573"/>
                  </a:lnTo>
                  <a:lnTo>
                    <a:pt x="94886" y="27772"/>
                  </a:lnTo>
                  <a:lnTo>
                    <a:pt x="129490" y="11408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823912" y="0"/>
                  </a:lnTo>
                  <a:lnTo>
                    <a:pt x="862006" y="3752"/>
                  </a:lnTo>
                  <a:lnTo>
                    <a:pt x="898635" y="14862"/>
                  </a:lnTo>
                  <a:lnTo>
                    <a:pt x="932393" y="32906"/>
                  </a:lnTo>
                  <a:lnTo>
                    <a:pt x="961983" y="57190"/>
                  </a:lnTo>
                  <a:lnTo>
                    <a:pt x="986265" y="86779"/>
                  </a:lnTo>
                  <a:lnTo>
                    <a:pt x="1004310" y="120538"/>
                  </a:lnTo>
                  <a:lnTo>
                    <a:pt x="1015422" y="157168"/>
                  </a:lnTo>
                  <a:lnTo>
                    <a:pt x="1019174" y="195262"/>
                  </a:lnTo>
                  <a:lnTo>
                    <a:pt x="1018940" y="204855"/>
                  </a:lnTo>
                  <a:lnTo>
                    <a:pt x="1013320" y="242718"/>
                  </a:lnTo>
                  <a:lnTo>
                    <a:pt x="1000422" y="278758"/>
                  </a:lnTo>
                  <a:lnTo>
                    <a:pt x="980741" y="311589"/>
                  </a:lnTo>
                  <a:lnTo>
                    <a:pt x="955034" y="339950"/>
                  </a:lnTo>
                  <a:lnTo>
                    <a:pt x="924287" y="362751"/>
                  </a:lnTo>
                  <a:lnTo>
                    <a:pt x="889682" y="379114"/>
                  </a:lnTo>
                  <a:lnTo>
                    <a:pt x="852551" y="388413"/>
                  </a:lnTo>
                  <a:lnTo>
                    <a:pt x="823912" y="390524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262811" y="4586287"/>
              <a:ext cx="1019175" cy="390525"/>
            </a:xfrm>
            <a:custGeom>
              <a:avLst/>
              <a:gdLst/>
              <a:ahLst/>
              <a:cxnLst/>
              <a:rect l="l" t="t" r="r" b="b"/>
              <a:pathLst>
                <a:path w="1019175" h="390525">
                  <a:moveTo>
                    <a:pt x="0" y="195262"/>
                  </a:moveTo>
                  <a:lnTo>
                    <a:pt x="3751" y="157168"/>
                  </a:lnTo>
                  <a:lnTo>
                    <a:pt x="14862" y="120538"/>
                  </a:lnTo>
                  <a:lnTo>
                    <a:pt x="32906" y="86779"/>
                  </a:lnTo>
                  <a:lnTo>
                    <a:pt x="57190" y="57190"/>
                  </a:lnTo>
                  <a:lnTo>
                    <a:pt x="86780" y="32906"/>
                  </a:lnTo>
                  <a:lnTo>
                    <a:pt x="120538" y="14862"/>
                  </a:lnTo>
                  <a:lnTo>
                    <a:pt x="157168" y="3751"/>
                  </a:lnTo>
                  <a:lnTo>
                    <a:pt x="195262" y="0"/>
                  </a:lnTo>
                  <a:lnTo>
                    <a:pt x="823912" y="0"/>
                  </a:lnTo>
                  <a:lnTo>
                    <a:pt x="862006" y="3752"/>
                  </a:lnTo>
                  <a:lnTo>
                    <a:pt x="898635" y="14862"/>
                  </a:lnTo>
                  <a:lnTo>
                    <a:pt x="932393" y="32906"/>
                  </a:lnTo>
                  <a:lnTo>
                    <a:pt x="961983" y="57190"/>
                  </a:lnTo>
                  <a:lnTo>
                    <a:pt x="986265" y="86779"/>
                  </a:lnTo>
                  <a:lnTo>
                    <a:pt x="1004310" y="120538"/>
                  </a:lnTo>
                  <a:lnTo>
                    <a:pt x="1015422" y="157168"/>
                  </a:lnTo>
                  <a:lnTo>
                    <a:pt x="1019174" y="195262"/>
                  </a:lnTo>
                  <a:lnTo>
                    <a:pt x="1018940" y="204855"/>
                  </a:lnTo>
                  <a:lnTo>
                    <a:pt x="1013320" y="242718"/>
                  </a:lnTo>
                  <a:lnTo>
                    <a:pt x="1000422" y="278758"/>
                  </a:lnTo>
                  <a:lnTo>
                    <a:pt x="980741" y="311589"/>
                  </a:lnTo>
                  <a:lnTo>
                    <a:pt x="955034" y="339950"/>
                  </a:lnTo>
                  <a:lnTo>
                    <a:pt x="924287" y="362751"/>
                  </a:lnTo>
                  <a:lnTo>
                    <a:pt x="889682" y="379114"/>
                  </a:lnTo>
                  <a:lnTo>
                    <a:pt x="852551" y="388413"/>
                  </a:lnTo>
                  <a:lnTo>
                    <a:pt x="823912" y="390524"/>
                  </a:lnTo>
                  <a:lnTo>
                    <a:pt x="195262" y="390524"/>
                  </a:lnTo>
                  <a:lnTo>
                    <a:pt x="157168" y="386772"/>
                  </a:lnTo>
                  <a:lnTo>
                    <a:pt x="120538" y="375660"/>
                  </a:lnTo>
                  <a:lnTo>
                    <a:pt x="86780" y="357616"/>
                  </a:lnTo>
                  <a:lnTo>
                    <a:pt x="57190" y="333333"/>
                  </a:lnTo>
                  <a:lnTo>
                    <a:pt x="32906" y="303744"/>
                  </a:lnTo>
                  <a:lnTo>
                    <a:pt x="14862" y="269985"/>
                  </a:lnTo>
                  <a:lnTo>
                    <a:pt x="3751" y="233355"/>
                  </a:lnTo>
                  <a:lnTo>
                    <a:pt x="0" y="195262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7402512" y="4652213"/>
            <a:ext cx="72898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40">
                <a:solidFill>
                  <a:srgbClr val="D0D5DA"/>
                </a:solidFill>
                <a:latin typeface="Microsoft Sans Serif"/>
                <a:cs typeface="Microsoft Sans Serif"/>
              </a:rPr>
              <a:t>CyberOne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8515349" y="4581524"/>
            <a:ext cx="809625" cy="400050"/>
            <a:chOff x="8515349" y="4581524"/>
            <a:chExt cx="809625" cy="400050"/>
          </a:xfrm>
        </p:grpSpPr>
        <p:sp>
          <p:nvSpPr>
            <p:cNvPr id="37" name="object 37" descr=""/>
            <p:cNvSpPr/>
            <p:nvPr/>
          </p:nvSpPr>
          <p:spPr>
            <a:xfrm>
              <a:off x="8520111" y="4586287"/>
              <a:ext cx="800100" cy="390525"/>
            </a:xfrm>
            <a:custGeom>
              <a:avLst/>
              <a:gdLst/>
              <a:ahLst/>
              <a:cxnLst/>
              <a:rect l="l" t="t" r="r" b="b"/>
              <a:pathLst>
                <a:path w="800100" h="390525">
                  <a:moveTo>
                    <a:pt x="604837" y="390524"/>
                  </a:moveTo>
                  <a:lnTo>
                    <a:pt x="195262" y="390524"/>
                  </a:lnTo>
                  <a:lnTo>
                    <a:pt x="185669" y="390290"/>
                  </a:lnTo>
                  <a:lnTo>
                    <a:pt x="147805" y="384670"/>
                  </a:lnTo>
                  <a:lnTo>
                    <a:pt x="111764" y="371773"/>
                  </a:lnTo>
                  <a:lnTo>
                    <a:pt x="78933" y="352092"/>
                  </a:lnTo>
                  <a:lnTo>
                    <a:pt x="50573" y="326384"/>
                  </a:lnTo>
                  <a:lnTo>
                    <a:pt x="27772" y="295637"/>
                  </a:lnTo>
                  <a:lnTo>
                    <a:pt x="11408" y="261033"/>
                  </a:lnTo>
                  <a:lnTo>
                    <a:pt x="2109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2" y="147805"/>
                  </a:lnTo>
                  <a:lnTo>
                    <a:pt x="18749" y="111765"/>
                  </a:lnTo>
                  <a:lnTo>
                    <a:pt x="38431" y="78934"/>
                  </a:lnTo>
                  <a:lnTo>
                    <a:pt x="64139" y="50573"/>
                  </a:lnTo>
                  <a:lnTo>
                    <a:pt x="94885" y="27772"/>
                  </a:lnTo>
                  <a:lnTo>
                    <a:pt x="129489" y="11408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604837" y="0"/>
                  </a:lnTo>
                  <a:lnTo>
                    <a:pt x="642930" y="3752"/>
                  </a:lnTo>
                  <a:lnTo>
                    <a:pt x="679560" y="14862"/>
                  </a:lnTo>
                  <a:lnTo>
                    <a:pt x="713318" y="32906"/>
                  </a:lnTo>
                  <a:lnTo>
                    <a:pt x="742908" y="57190"/>
                  </a:lnTo>
                  <a:lnTo>
                    <a:pt x="767192" y="86779"/>
                  </a:lnTo>
                  <a:lnTo>
                    <a:pt x="785235" y="120538"/>
                  </a:lnTo>
                  <a:lnTo>
                    <a:pt x="796347" y="157168"/>
                  </a:lnTo>
                  <a:lnTo>
                    <a:pt x="800099" y="195262"/>
                  </a:lnTo>
                  <a:lnTo>
                    <a:pt x="799865" y="204855"/>
                  </a:lnTo>
                  <a:lnTo>
                    <a:pt x="794245" y="242718"/>
                  </a:lnTo>
                  <a:lnTo>
                    <a:pt x="781347" y="278758"/>
                  </a:lnTo>
                  <a:lnTo>
                    <a:pt x="761667" y="311589"/>
                  </a:lnTo>
                  <a:lnTo>
                    <a:pt x="735959" y="339950"/>
                  </a:lnTo>
                  <a:lnTo>
                    <a:pt x="705212" y="362751"/>
                  </a:lnTo>
                  <a:lnTo>
                    <a:pt x="670607" y="379114"/>
                  </a:lnTo>
                  <a:lnTo>
                    <a:pt x="633476" y="388413"/>
                  </a:lnTo>
                  <a:lnTo>
                    <a:pt x="604837" y="390524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520111" y="4586287"/>
              <a:ext cx="800100" cy="390525"/>
            </a:xfrm>
            <a:custGeom>
              <a:avLst/>
              <a:gdLst/>
              <a:ahLst/>
              <a:cxnLst/>
              <a:rect l="l" t="t" r="r" b="b"/>
              <a:pathLst>
                <a:path w="800100" h="390525">
                  <a:moveTo>
                    <a:pt x="0" y="195262"/>
                  </a:moveTo>
                  <a:lnTo>
                    <a:pt x="3750" y="157168"/>
                  </a:lnTo>
                  <a:lnTo>
                    <a:pt x="14862" y="120538"/>
                  </a:lnTo>
                  <a:lnTo>
                    <a:pt x="32907" y="86779"/>
                  </a:lnTo>
                  <a:lnTo>
                    <a:pt x="57190" y="57190"/>
                  </a:lnTo>
                  <a:lnTo>
                    <a:pt x="86779" y="32906"/>
                  </a:lnTo>
                  <a:lnTo>
                    <a:pt x="120537" y="14862"/>
                  </a:lnTo>
                  <a:lnTo>
                    <a:pt x="157168" y="3751"/>
                  </a:lnTo>
                  <a:lnTo>
                    <a:pt x="195262" y="0"/>
                  </a:lnTo>
                  <a:lnTo>
                    <a:pt x="604837" y="0"/>
                  </a:lnTo>
                  <a:lnTo>
                    <a:pt x="642930" y="3752"/>
                  </a:lnTo>
                  <a:lnTo>
                    <a:pt x="679560" y="14862"/>
                  </a:lnTo>
                  <a:lnTo>
                    <a:pt x="713318" y="32906"/>
                  </a:lnTo>
                  <a:lnTo>
                    <a:pt x="742908" y="57190"/>
                  </a:lnTo>
                  <a:lnTo>
                    <a:pt x="767192" y="86779"/>
                  </a:lnTo>
                  <a:lnTo>
                    <a:pt x="785235" y="120538"/>
                  </a:lnTo>
                  <a:lnTo>
                    <a:pt x="796347" y="157168"/>
                  </a:lnTo>
                  <a:lnTo>
                    <a:pt x="800099" y="195262"/>
                  </a:lnTo>
                  <a:lnTo>
                    <a:pt x="799865" y="204855"/>
                  </a:lnTo>
                  <a:lnTo>
                    <a:pt x="794245" y="242718"/>
                  </a:lnTo>
                  <a:lnTo>
                    <a:pt x="781347" y="278758"/>
                  </a:lnTo>
                  <a:lnTo>
                    <a:pt x="761667" y="311589"/>
                  </a:lnTo>
                  <a:lnTo>
                    <a:pt x="735959" y="339950"/>
                  </a:lnTo>
                  <a:lnTo>
                    <a:pt x="705212" y="362751"/>
                  </a:lnTo>
                  <a:lnTo>
                    <a:pt x="670607" y="379114"/>
                  </a:lnTo>
                  <a:lnTo>
                    <a:pt x="633476" y="388413"/>
                  </a:lnTo>
                  <a:lnTo>
                    <a:pt x="604837" y="390524"/>
                  </a:lnTo>
                  <a:lnTo>
                    <a:pt x="195262" y="390524"/>
                  </a:lnTo>
                  <a:lnTo>
                    <a:pt x="157168" y="386772"/>
                  </a:lnTo>
                  <a:lnTo>
                    <a:pt x="120537" y="375660"/>
                  </a:lnTo>
                  <a:lnTo>
                    <a:pt x="86779" y="357616"/>
                  </a:lnTo>
                  <a:lnTo>
                    <a:pt x="57190" y="333333"/>
                  </a:lnTo>
                  <a:lnTo>
                    <a:pt x="32906" y="303744"/>
                  </a:lnTo>
                  <a:lnTo>
                    <a:pt x="14862" y="269985"/>
                  </a:lnTo>
                  <a:lnTo>
                    <a:pt x="3750" y="233355"/>
                  </a:lnTo>
                  <a:lnTo>
                    <a:pt x="0" y="195262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8659812" y="4652213"/>
            <a:ext cx="511809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35">
                <a:solidFill>
                  <a:srgbClr val="D0D5DA"/>
                </a:solidFill>
                <a:latin typeface="Microsoft Sans Serif"/>
                <a:cs typeface="Microsoft Sans Serif"/>
              </a:rPr>
              <a:t>Ameca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9553574" y="4581524"/>
            <a:ext cx="800100" cy="400050"/>
            <a:chOff x="9553574" y="4581524"/>
            <a:chExt cx="800100" cy="400050"/>
          </a:xfrm>
        </p:grpSpPr>
        <p:sp>
          <p:nvSpPr>
            <p:cNvPr id="41" name="object 41" descr=""/>
            <p:cNvSpPr/>
            <p:nvPr/>
          </p:nvSpPr>
          <p:spPr>
            <a:xfrm>
              <a:off x="9558336" y="4586287"/>
              <a:ext cx="790575" cy="390525"/>
            </a:xfrm>
            <a:custGeom>
              <a:avLst/>
              <a:gdLst/>
              <a:ahLst/>
              <a:cxnLst/>
              <a:rect l="l" t="t" r="r" b="b"/>
              <a:pathLst>
                <a:path w="790575" h="390525">
                  <a:moveTo>
                    <a:pt x="595312" y="390524"/>
                  </a:moveTo>
                  <a:lnTo>
                    <a:pt x="195262" y="390524"/>
                  </a:lnTo>
                  <a:lnTo>
                    <a:pt x="185669" y="390290"/>
                  </a:lnTo>
                  <a:lnTo>
                    <a:pt x="147804" y="384670"/>
                  </a:lnTo>
                  <a:lnTo>
                    <a:pt x="111764" y="371773"/>
                  </a:lnTo>
                  <a:lnTo>
                    <a:pt x="78933" y="352092"/>
                  </a:lnTo>
                  <a:lnTo>
                    <a:pt x="50573" y="326384"/>
                  </a:lnTo>
                  <a:lnTo>
                    <a:pt x="27772" y="295637"/>
                  </a:lnTo>
                  <a:lnTo>
                    <a:pt x="11408" y="261033"/>
                  </a:lnTo>
                  <a:lnTo>
                    <a:pt x="2110" y="223901"/>
                  </a:lnTo>
                  <a:lnTo>
                    <a:pt x="0" y="195262"/>
                  </a:lnTo>
                  <a:lnTo>
                    <a:pt x="234" y="185669"/>
                  </a:lnTo>
                  <a:lnTo>
                    <a:pt x="5852" y="147805"/>
                  </a:lnTo>
                  <a:lnTo>
                    <a:pt x="18750" y="111765"/>
                  </a:lnTo>
                  <a:lnTo>
                    <a:pt x="38431" y="78934"/>
                  </a:lnTo>
                  <a:lnTo>
                    <a:pt x="64139" y="50573"/>
                  </a:lnTo>
                  <a:lnTo>
                    <a:pt x="94885" y="27772"/>
                  </a:lnTo>
                  <a:lnTo>
                    <a:pt x="129489" y="11408"/>
                  </a:lnTo>
                  <a:lnTo>
                    <a:pt x="166622" y="2110"/>
                  </a:lnTo>
                  <a:lnTo>
                    <a:pt x="195262" y="0"/>
                  </a:lnTo>
                  <a:lnTo>
                    <a:pt x="595312" y="0"/>
                  </a:lnTo>
                  <a:lnTo>
                    <a:pt x="633406" y="3752"/>
                  </a:lnTo>
                  <a:lnTo>
                    <a:pt x="670034" y="14862"/>
                  </a:lnTo>
                  <a:lnTo>
                    <a:pt x="703793" y="32906"/>
                  </a:lnTo>
                  <a:lnTo>
                    <a:pt x="733383" y="57190"/>
                  </a:lnTo>
                  <a:lnTo>
                    <a:pt x="757665" y="86779"/>
                  </a:lnTo>
                  <a:lnTo>
                    <a:pt x="775710" y="120538"/>
                  </a:lnTo>
                  <a:lnTo>
                    <a:pt x="786821" y="157168"/>
                  </a:lnTo>
                  <a:lnTo>
                    <a:pt x="790574" y="195262"/>
                  </a:lnTo>
                  <a:lnTo>
                    <a:pt x="790339" y="204855"/>
                  </a:lnTo>
                  <a:lnTo>
                    <a:pt x="784720" y="242718"/>
                  </a:lnTo>
                  <a:lnTo>
                    <a:pt x="771822" y="278758"/>
                  </a:lnTo>
                  <a:lnTo>
                    <a:pt x="752141" y="311589"/>
                  </a:lnTo>
                  <a:lnTo>
                    <a:pt x="726434" y="339950"/>
                  </a:lnTo>
                  <a:lnTo>
                    <a:pt x="695686" y="362751"/>
                  </a:lnTo>
                  <a:lnTo>
                    <a:pt x="661082" y="379114"/>
                  </a:lnTo>
                  <a:lnTo>
                    <a:pt x="623952" y="388413"/>
                  </a:lnTo>
                  <a:lnTo>
                    <a:pt x="595312" y="390524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558336" y="4586287"/>
              <a:ext cx="790575" cy="390525"/>
            </a:xfrm>
            <a:custGeom>
              <a:avLst/>
              <a:gdLst/>
              <a:ahLst/>
              <a:cxnLst/>
              <a:rect l="l" t="t" r="r" b="b"/>
              <a:pathLst>
                <a:path w="790575" h="390525">
                  <a:moveTo>
                    <a:pt x="0" y="195262"/>
                  </a:moveTo>
                  <a:lnTo>
                    <a:pt x="3751" y="157168"/>
                  </a:lnTo>
                  <a:lnTo>
                    <a:pt x="14862" y="120538"/>
                  </a:lnTo>
                  <a:lnTo>
                    <a:pt x="32906" y="86779"/>
                  </a:lnTo>
                  <a:lnTo>
                    <a:pt x="57190" y="57190"/>
                  </a:lnTo>
                  <a:lnTo>
                    <a:pt x="86779" y="32906"/>
                  </a:lnTo>
                  <a:lnTo>
                    <a:pt x="120537" y="14862"/>
                  </a:lnTo>
                  <a:lnTo>
                    <a:pt x="157167" y="3751"/>
                  </a:lnTo>
                  <a:lnTo>
                    <a:pt x="195262" y="0"/>
                  </a:lnTo>
                  <a:lnTo>
                    <a:pt x="595312" y="0"/>
                  </a:lnTo>
                  <a:lnTo>
                    <a:pt x="633406" y="3752"/>
                  </a:lnTo>
                  <a:lnTo>
                    <a:pt x="670034" y="14862"/>
                  </a:lnTo>
                  <a:lnTo>
                    <a:pt x="703793" y="32906"/>
                  </a:lnTo>
                  <a:lnTo>
                    <a:pt x="733383" y="57190"/>
                  </a:lnTo>
                  <a:lnTo>
                    <a:pt x="757665" y="86779"/>
                  </a:lnTo>
                  <a:lnTo>
                    <a:pt x="775710" y="120538"/>
                  </a:lnTo>
                  <a:lnTo>
                    <a:pt x="786821" y="157168"/>
                  </a:lnTo>
                  <a:lnTo>
                    <a:pt x="790574" y="195262"/>
                  </a:lnTo>
                  <a:lnTo>
                    <a:pt x="790339" y="204855"/>
                  </a:lnTo>
                  <a:lnTo>
                    <a:pt x="784720" y="242718"/>
                  </a:lnTo>
                  <a:lnTo>
                    <a:pt x="771822" y="278758"/>
                  </a:lnTo>
                  <a:lnTo>
                    <a:pt x="752141" y="311589"/>
                  </a:lnTo>
                  <a:lnTo>
                    <a:pt x="726434" y="339950"/>
                  </a:lnTo>
                  <a:lnTo>
                    <a:pt x="695686" y="362751"/>
                  </a:lnTo>
                  <a:lnTo>
                    <a:pt x="661082" y="379114"/>
                  </a:lnTo>
                  <a:lnTo>
                    <a:pt x="623952" y="388413"/>
                  </a:lnTo>
                  <a:lnTo>
                    <a:pt x="595312" y="390524"/>
                  </a:lnTo>
                  <a:lnTo>
                    <a:pt x="195262" y="390524"/>
                  </a:lnTo>
                  <a:lnTo>
                    <a:pt x="157167" y="386772"/>
                  </a:lnTo>
                  <a:lnTo>
                    <a:pt x="120537" y="375660"/>
                  </a:lnTo>
                  <a:lnTo>
                    <a:pt x="86779" y="357616"/>
                  </a:lnTo>
                  <a:lnTo>
                    <a:pt x="57190" y="333333"/>
                  </a:lnTo>
                  <a:lnTo>
                    <a:pt x="32906" y="303744"/>
                  </a:lnTo>
                  <a:lnTo>
                    <a:pt x="14862" y="269985"/>
                  </a:lnTo>
                  <a:lnTo>
                    <a:pt x="3751" y="233355"/>
                  </a:lnTo>
                  <a:lnTo>
                    <a:pt x="0" y="195262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698036" y="4652213"/>
            <a:ext cx="499109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45">
                <a:solidFill>
                  <a:srgbClr val="D0D5DA"/>
                </a:solidFill>
                <a:latin typeface="Microsoft Sans Serif"/>
                <a:cs typeface="Microsoft Sans Serif"/>
              </a:rPr>
              <a:t>Apollo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988674" y="6320662"/>
            <a:ext cx="75882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60">
                <a:solidFill>
                  <a:srgbClr val="9CA2AF"/>
                </a:solidFill>
                <a:latin typeface="Arial"/>
                <a:cs typeface="Arial"/>
              </a:rPr>
              <a:t>2025</a:t>
            </a:r>
            <a:r>
              <a:rPr dirty="0" sz="1350" spc="-170">
                <a:solidFill>
                  <a:srgbClr val="9CA2AF"/>
                </a:solidFill>
                <a:latin typeface="SimSun"/>
                <a:cs typeface="SimSun"/>
              </a:rPr>
              <a:t>年</a:t>
            </a:r>
            <a:r>
              <a:rPr dirty="0" sz="1300" spc="-60">
                <a:solidFill>
                  <a:srgbClr val="9CA2AF"/>
                </a:solidFill>
                <a:latin typeface="Arial"/>
                <a:cs typeface="Arial"/>
              </a:rPr>
              <a:t>8</a:t>
            </a:r>
            <a:r>
              <a:rPr dirty="0" sz="1350" spc="-80">
                <a:solidFill>
                  <a:srgbClr val="9CA2AF"/>
                </a:solidFill>
                <a:latin typeface="SimSun"/>
                <a:cs typeface="SimSun"/>
              </a:rPr>
              <a:t>月</a:t>
            </a:r>
            <a:endParaRPr sz="13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599" y="838199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F973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323722"/>
            <a:ext cx="3111500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-370">
                <a:latin typeface="Malgun Gothic"/>
                <a:cs typeface="Malgun Gothic"/>
              </a:rPr>
              <a:t>人形機器人技術</a:t>
            </a:r>
            <a:r>
              <a:rPr dirty="0" sz="3050" spc="-370">
                <a:latin typeface="Microsoft JhengHei"/>
                <a:cs typeface="Microsoft JhengHei"/>
              </a:rPr>
              <a:t>概</a:t>
            </a:r>
            <a:r>
              <a:rPr dirty="0" sz="3050" spc="-420">
                <a:latin typeface="Malgun Gothic"/>
                <a:cs typeface="Malgun Gothic"/>
              </a:rPr>
              <a:t>覽</a:t>
            </a:r>
            <a:endParaRPr sz="3050">
              <a:latin typeface="Malgun Gothic"/>
              <a:cs typeface="Malgun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9599" y="1181099"/>
            <a:ext cx="3505200" cy="2552700"/>
            <a:chOff x="609599" y="1181099"/>
            <a:chExt cx="3505200" cy="2552700"/>
          </a:xfrm>
        </p:grpSpPr>
        <p:sp>
          <p:nvSpPr>
            <p:cNvPr id="5" name="object 5" descr=""/>
            <p:cNvSpPr/>
            <p:nvPr/>
          </p:nvSpPr>
          <p:spPr>
            <a:xfrm>
              <a:off x="623887" y="1181099"/>
              <a:ext cx="3491229" cy="2552700"/>
            </a:xfrm>
            <a:custGeom>
              <a:avLst/>
              <a:gdLst/>
              <a:ahLst/>
              <a:cxnLst/>
              <a:rect l="l" t="t" r="r" b="b"/>
              <a:pathLst>
                <a:path w="3491229" h="2552700">
                  <a:moveTo>
                    <a:pt x="3419715" y="2552699"/>
                  </a:moveTo>
                  <a:lnTo>
                    <a:pt x="57847" y="2552699"/>
                  </a:lnTo>
                  <a:lnTo>
                    <a:pt x="53821" y="2552211"/>
                  </a:lnTo>
                  <a:lnTo>
                    <a:pt x="15259" y="2526843"/>
                  </a:lnTo>
                  <a:lnTo>
                    <a:pt x="396" y="2486458"/>
                  </a:lnTo>
                  <a:lnTo>
                    <a:pt x="0" y="2481502"/>
                  </a:lnTo>
                  <a:lnTo>
                    <a:pt x="0" y="24764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3419715" y="0"/>
                  </a:lnTo>
                  <a:lnTo>
                    <a:pt x="3461206" y="15621"/>
                  </a:lnTo>
                  <a:lnTo>
                    <a:pt x="3487025" y="51661"/>
                  </a:lnTo>
                  <a:lnTo>
                    <a:pt x="3490912" y="71196"/>
                  </a:lnTo>
                  <a:lnTo>
                    <a:pt x="3490912" y="2481502"/>
                  </a:lnTo>
                  <a:lnTo>
                    <a:pt x="3475289" y="2522994"/>
                  </a:lnTo>
                  <a:lnTo>
                    <a:pt x="3439249" y="2548813"/>
                  </a:lnTo>
                  <a:lnTo>
                    <a:pt x="3424670" y="2552211"/>
                  </a:lnTo>
                  <a:lnTo>
                    <a:pt x="3419715" y="2552699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1181477"/>
              <a:ext cx="69215" cy="2552065"/>
            </a:xfrm>
            <a:custGeom>
              <a:avLst/>
              <a:gdLst/>
              <a:ahLst/>
              <a:cxnLst/>
              <a:rect l="l" t="t" r="r" b="b"/>
              <a:pathLst>
                <a:path w="69215" h="2552065">
                  <a:moveTo>
                    <a:pt x="68698" y="2551944"/>
                  </a:moveTo>
                  <a:lnTo>
                    <a:pt x="27882" y="2535055"/>
                  </a:lnTo>
                  <a:lnTo>
                    <a:pt x="3262" y="2498208"/>
                  </a:lnTo>
                  <a:lnTo>
                    <a:pt x="0" y="2476122"/>
                  </a:lnTo>
                  <a:lnTo>
                    <a:pt x="0" y="75822"/>
                  </a:lnTo>
                  <a:lnTo>
                    <a:pt x="12829" y="33480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2476122"/>
                  </a:lnTo>
                  <a:lnTo>
                    <a:pt x="36593" y="2518464"/>
                  </a:lnTo>
                  <a:lnTo>
                    <a:pt x="63809" y="2550388"/>
                  </a:lnTo>
                  <a:lnTo>
                    <a:pt x="68698" y="255194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4" y="1409699"/>
              <a:ext cx="285749" cy="34289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292224" y="1405382"/>
            <a:ext cx="13970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95" b="1">
                <a:solidFill>
                  <a:srgbClr val="FFFFFF"/>
                </a:solidFill>
                <a:latin typeface="Malgun Gothic"/>
                <a:cs typeface="Malgun Gothic"/>
              </a:rPr>
              <a:t>人工智慧融合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66775" y="1181099"/>
            <a:ext cx="6981825" cy="2552700"/>
            <a:chOff x="866775" y="1181099"/>
            <a:chExt cx="6981825" cy="255270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775" y="1971674"/>
              <a:ext cx="133349" cy="952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775" y="2505074"/>
              <a:ext cx="133349" cy="952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775" y="2809874"/>
              <a:ext cx="133349" cy="9524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775" y="3343274"/>
              <a:ext cx="133349" cy="9524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357686" y="1181099"/>
              <a:ext cx="3491229" cy="2552700"/>
            </a:xfrm>
            <a:custGeom>
              <a:avLst/>
              <a:gdLst/>
              <a:ahLst/>
              <a:cxnLst/>
              <a:rect l="l" t="t" r="r" b="b"/>
              <a:pathLst>
                <a:path w="3491229" h="2552700">
                  <a:moveTo>
                    <a:pt x="3419715" y="2552699"/>
                  </a:moveTo>
                  <a:lnTo>
                    <a:pt x="57847" y="2552699"/>
                  </a:lnTo>
                  <a:lnTo>
                    <a:pt x="53821" y="2552211"/>
                  </a:lnTo>
                  <a:lnTo>
                    <a:pt x="15258" y="2526843"/>
                  </a:lnTo>
                  <a:lnTo>
                    <a:pt x="396" y="2486458"/>
                  </a:lnTo>
                  <a:lnTo>
                    <a:pt x="0" y="2481502"/>
                  </a:lnTo>
                  <a:lnTo>
                    <a:pt x="0" y="24764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3419715" y="0"/>
                  </a:lnTo>
                  <a:lnTo>
                    <a:pt x="3461206" y="15621"/>
                  </a:lnTo>
                  <a:lnTo>
                    <a:pt x="3487026" y="51661"/>
                  </a:lnTo>
                  <a:lnTo>
                    <a:pt x="3490911" y="71196"/>
                  </a:lnTo>
                  <a:lnTo>
                    <a:pt x="3490911" y="2481502"/>
                  </a:lnTo>
                  <a:lnTo>
                    <a:pt x="3475290" y="2522994"/>
                  </a:lnTo>
                  <a:lnTo>
                    <a:pt x="3439249" y="2548813"/>
                  </a:lnTo>
                  <a:lnTo>
                    <a:pt x="3424670" y="2552211"/>
                  </a:lnTo>
                  <a:lnTo>
                    <a:pt x="3419715" y="2552699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343399" y="1181477"/>
              <a:ext cx="69215" cy="2552065"/>
            </a:xfrm>
            <a:custGeom>
              <a:avLst/>
              <a:gdLst/>
              <a:ahLst/>
              <a:cxnLst/>
              <a:rect l="l" t="t" r="r" b="b"/>
              <a:pathLst>
                <a:path w="69214" h="2552065">
                  <a:moveTo>
                    <a:pt x="68698" y="2551944"/>
                  </a:moveTo>
                  <a:lnTo>
                    <a:pt x="27882" y="2535054"/>
                  </a:lnTo>
                  <a:lnTo>
                    <a:pt x="3262" y="2498208"/>
                  </a:lnTo>
                  <a:lnTo>
                    <a:pt x="0" y="24761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2476122"/>
                  </a:lnTo>
                  <a:lnTo>
                    <a:pt x="36593" y="2518464"/>
                  </a:lnTo>
                  <a:lnTo>
                    <a:pt x="63809" y="2550388"/>
                  </a:lnTo>
                  <a:lnTo>
                    <a:pt x="68698" y="255194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0575" y="1409699"/>
              <a:ext cx="285749" cy="3428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063625" y="1879117"/>
            <a:ext cx="275907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生成式</a:t>
            </a:r>
            <a:r>
              <a:rPr dirty="0" sz="1300" spc="-65">
                <a:solidFill>
                  <a:srgbClr val="D0D5DA"/>
                </a:solidFill>
                <a:latin typeface="Arial"/>
                <a:cs typeface="Arial"/>
              </a:rPr>
              <a:t>AI</a:t>
            </a: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與模仿學習技術提升感知與決策</a:t>
            </a:r>
            <a:r>
              <a:rPr dirty="0" sz="1350" spc="-110">
                <a:solidFill>
                  <a:srgbClr val="D0D5DA"/>
                </a:solidFill>
                <a:latin typeface="SimSun"/>
                <a:cs typeface="SimSun"/>
              </a:rPr>
              <a:t>能力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63625" y="2434463"/>
            <a:ext cx="2616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機器人能夠透過觀察人類行為自主學習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63625" y="2717317"/>
            <a:ext cx="275907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從單純程式碼指令轉向</a:t>
            </a:r>
            <a:r>
              <a:rPr dirty="0" sz="1300" spc="-65">
                <a:solidFill>
                  <a:srgbClr val="D0D5DA"/>
                </a:solidFill>
                <a:latin typeface="Arial"/>
                <a:cs typeface="Arial"/>
              </a:rPr>
              <a:t>AI</a:t>
            </a:r>
            <a:r>
              <a:rPr dirty="0" sz="1350" spc="-155">
                <a:solidFill>
                  <a:srgbClr val="D0D5DA"/>
                </a:solidFill>
                <a:latin typeface="SimSun"/>
                <a:cs typeface="SimSun"/>
              </a:rPr>
              <a:t>驅動的智能體形</a:t>
            </a:r>
            <a:r>
              <a:rPr dirty="0" sz="1350" spc="-50">
                <a:solidFill>
                  <a:srgbClr val="D0D5DA"/>
                </a:solidFill>
                <a:latin typeface="SimSun"/>
                <a:cs typeface="SimSun"/>
              </a:rPr>
              <a:t>態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63625" y="3272663"/>
            <a:ext cx="2311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環境感知與人機互動能力顯著提升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026024" y="1405382"/>
            <a:ext cx="13970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95" b="1">
                <a:solidFill>
                  <a:srgbClr val="FFFFFF"/>
                </a:solidFill>
                <a:latin typeface="Malgun Gothic"/>
                <a:cs typeface="Malgun Gothic"/>
              </a:rPr>
              <a:t>硬體技術突破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600575" y="1181099"/>
            <a:ext cx="6981825" cy="2552700"/>
            <a:chOff x="4600575" y="1181099"/>
            <a:chExt cx="6981825" cy="2552700"/>
          </a:xfrm>
        </p:grpSpPr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0575" y="1971674"/>
              <a:ext cx="133349" cy="9524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0575" y="2276474"/>
              <a:ext cx="133349" cy="9524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0575" y="2581274"/>
              <a:ext cx="133349" cy="9524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0575" y="2886074"/>
              <a:ext cx="133349" cy="9524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8091486" y="1181099"/>
              <a:ext cx="3491229" cy="2552700"/>
            </a:xfrm>
            <a:custGeom>
              <a:avLst/>
              <a:gdLst/>
              <a:ahLst/>
              <a:cxnLst/>
              <a:rect l="l" t="t" r="r" b="b"/>
              <a:pathLst>
                <a:path w="3491229" h="2552700">
                  <a:moveTo>
                    <a:pt x="3419715" y="2552699"/>
                  </a:moveTo>
                  <a:lnTo>
                    <a:pt x="57847" y="2552699"/>
                  </a:lnTo>
                  <a:lnTo>
                    <a:pt x="53821" y="2552211"/>
                  </a:lnTo>
                  <a:lnTo>
                    <a:pt x="15259" y="2526843"/>
                  </a:lnTo>
                  <a:lnTo>
                    <a:pt x="396" y="2486458"/>
                  </a:lnTo>
                  <a:lnTo>
                    <a:pt x="0" y="2481502"/>
                  </a:lnTo>
                  <a:lnTo>
                    <a:pt x="0" y="24764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3419715" y="0"/>
                  </a:lnTo>
                  <a:lnTo>
                    <a:pt x="3461205" y="15621"/>
                  </a:lnTo>
                  <a:lnTo>
                    <a:pt x="3487024" y="51661"/>
                  </a:lnTo>
                  <a:lnTo>
                    <a:pt x="3490911" y="71196"/>
                  </a:lnTo>
                  <a:lnTo>
                    <a:pt x="3490911" y="2481502"/>
                  </a:lnTo>
                  <a:lnTo>
                    <a:pt x="3475289" y="2522994"/>
                  </a:lnTo>
                  <a:lnTo>
                    <a:pt x="3439249" y="2548813"/>
                  </a:lnTo>
                  <a:lnTo>
                    <a:pt x="3424670" y="2552211"/>
                  </a:lnTo>
                  <a:lnTo>
                    <a:pt x="3419715" y="2552699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077199" y="1181477"/>
              <a:ext cx="69215" cy="2552065"/>
            </a:xfrm>
            <a:custGeom>
              <a:avLst/>
              <a:gdLst/>
              <a:ahLst/>
              <a:cxnLst/>
              <a:rect l="l" t="t" r="r" b="b"/>
              <a:pathLst>
                <a:path w="69215" h="2552065">
                  <a:moveTo>
                    <a:pt x="68698" y="2551944"/>
                  </a:moveTo>
                  <a:lnTo>
                    <a:pt x="27882" y="2535054"/>
                  </a:lnTo>
                  <a:lnTo>
                    <a:pt x="3261" y="2498208"/>
                  </a:lnTo>
                  <a:lnTo>
                    <a:pt x="0" y="24761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2476122"/>
                  </a:lnTo>
                  <a:lnTo>
                    <a:pt x="36592" y="2518464"/>
                  </a:lnTo>
                  <a:lnTo>
                    <a:pt x="63809" y="2550388"/>
                  </a:lnTo>
                  <a:lnTo>
                    <a:pt x="68698" y="255194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34375" y="1409699"/>
              <a:ext cx="323849" cy="34289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4797424" y="1901063"/>
            <a:ext cx="26352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製造成本從</a:t>
            </a:r>
            <a:r>
              <a:rPr dirty="0" sz="1300" spc="-30">
                <a:solidFill>
                  <a:srgbClr val="D0D5DA"/>
                </a:solidFill>
                <a:latin typeface="Arial"/>
                <a:cs typeface="Arial"/>
              </a:rPr>
              <a:t>5-</a:t>
            </a:r>
            <a:r>
              <a:rPr dirty="0" sz="1300" spc="-60">
                <a:solidFill>
                  <a:srgbClr val="D0D5DA"/>
                </a:solidFill>
                <a:latin typeface="Arial"/>
                <a:cs typeface="Arial"/>
              </a:rPr>
              <a:t>25</a:t>
            </a: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萬美元降至</a:t>
            </a:r>
            <a:r>
              <a:rPr dirty="0" sz="1300" spc="-30">
                <a:solidFill>
                  <a:srgbClr val="D0D5DA"/>
                </a:solidFill>
                <a:latin typeface="Arial"/>
                <a:cs typeface="Arial"/>
              </a:rPr>
              <a:t>3-</a:t>
            </a:r>
            <a:r>
              <a:rPr dirty="0" sz="1300" spc="-60">
                <a:solidFill>
                  <a:srgbClr val="D0D5DA"/>
                </a:solidFill>
                <a:latin typeface="Arial"/>
                <a:cs typeface="Arial"/>
              </a:rPr>
              <a:t>15</a:t>
            </a:r>
            <a:r>
              <a:rPr dirty="0" sz="1350" spc="-130">
                <a:solidFill>
                  <a:srgbClr val="D0D5DA"/>
                </a:solidFill>
                <a:latin typeface="SimSun"/>
                <a:cs typeface="SimSun"/>
              </a:rPr>
              <a:t>萬美元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797424" y="2205863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輕量化設計與延長電池續航時間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797424" y="2510663"/>
            <a:ext cx="2311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高扭矩密度馬達與高自由度靈巧手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797424" y="2815463"/>
            <a:ext cx="2311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強化邊緣運算能力，減少雲端依賴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797925" y="1405382"/>
            <a:ext cx="13970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95" b="1">
                <a:solidFill>
                  <a:srgbClr val="FFFFFF"/>
                </a:solidFill>
                <a:latin typeface="Malgun Gothic"/>
                <a:cs typeface="Malgun Gothic"/>
              </a:rPr>
              <a:t>應用領域擴展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09599" y="1971675"/>
            <a:ext cx="11582400" cy="4886325"/>
            <a:chOff x="609599" y="1971675"/>
            <a:chExt cx="11582400" cy="4886325"/>
          </a:xfrm>
        </p:grpSpPr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4374" y="1971675"/>
              <a:ext cx="133349" cy="9524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4374" y="2276474"/>
              <a:ext cx="133349" cy="9524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4374" y="2581274"/>
              <a:ext cx="133349" cy="9524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4374" y="2886075"/>
              <a:ext cx="133349" cy="9524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4374" y="3190874"/>
              <a:ext cx="133349" cy="9524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4381499"/>
              <a:ext cx="9524999" cy="1523999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9905999" y="4571999"/>
              <a:ext cx="2286000" cy="2286000"/>
            </a:xfrm>
            <a:custGeom>
              <a:avLst/>
              <a:gdLst/>
              <a:ahLst/>
              <a:cxnLst/>
              <a:rect l="l" t="t" r="r" b="b"/>
              <a:pathLst>
                <a:path w="2286000" h="2286000">
                  <a:moveTo>
                    <a:pt x="1142999" y="2285999"/>
                  </a:moveTo>
                  <a:lnTo>
                    <a:pt x="1086916" y="2284623"/>
                  </a:lnTo>
                  <a:lnTo>
                    <a:pt x="1030967" y="2280496"/>
                  </a:lnTo>
                  <a:lnTo>
                    <a:pt x="975285" y="2273629"/>
                  </a:lnTo>
                  <a:lnTo>
                    <a:pt x="920010" y="2264037"/>
                  </a:lnTo>
                  <a:lnTo>
                    <a:pt x="865272" y="2251745"/>
                  </a:lnTo>
                  <a:lnTo>
                    <a:pt x="811205" y="2236783"/>
                  </a:lnTo>
                  <a:lnTo>
                    <a:pt x="757933" y="2219184"/>
                  </a:lnTo>
                  <a:lnTo>
                    <a:pt x="705591" y="2198994"/>
                  </a:lnTo>
                  <a:lnTo>
                    <a:pt x="654303" y="2176259"/>
                  </a:lnTo>
                  <a:lnTo>
                    <a:pt x="604192" y="2151036"/>
                  </a:lnTo>
                  <a:lnTo>
                    <a:pt x="555378" y="2123383"/>
                  </a:lnTo>
                  <a:lnTo>
                    <a:pt x="507981" y="2093369"/>
                  </a:lnTo>
                  <a:lnTo>
                    <a:pt x="462113" y="2061065"/>
                  </a:lnTo>
                  <a:lnTo>
                    <a:pt x="417888" y="2026551"/>
                  </a:lnTo>
                  <a:lnTo>
                    <a:pt x="375407" y="1989906"/>
                  </a:lnTo>
                  <a:lnTo>
                    <a:pt x="334777" y="1951222"/>
                  </a:lnTo>
                  <a:lnTo>
                    <a:pt x="296093" y="1910591"/>
                  </a:lnTo>
                  <a:lnTo>
                    <a:pt x="259449" y="1868112"/>
                  </a:lnTo>
                  <a:lnTo>
                    <a:pt x="224932" y="1823884"/>
                  </a:lnTo>
                  <a:lnTo>
                    <a:pt x="192628" y="1778016"/>
                  </a:lnTo>
                  <a:lnTo>
                    <a:pt x="162614" y="1730618"/>
                  </a:lnTo>
                  <a:lnTo>
                    <a:pt x="134962" y="1681805"/>
                  </a:lnTo>
                  <a:lnTo>
                    <a:pt x="109738" y="1631695"/>
                  </a:lnTo>
                  <a:lnTo>
                    <a:pt x="87005" y="1580406"/>
                  </a:lnTo>
                  <a:lnTo>
                    <a:pt x="66813" y="1528064"/>
                  </a:lnTo>
                  <a:lnTo>
                    <a:pt x="49216" y="1474795"/>
                  </a:lnTo>
                  <a:lnTo>
                    <a:pt x="34253" y="1420725"/>
                  </a:lnTo>
                  <a:lnTo>
                    <a:pt x="21961" y="1365987"/>
                  </a:lnTo>
                  <a:lnTo>
                    <a:pt x="12370" y="1310712"/>
                  </a:lnTo>
                  <a:lnTo>
                    <a:pt x="5503" y="1255033"/>
                  </a:lnTo>
                  <a:lnTo>
                    <a:pt x="1376" y="1199083"/>
                  </a:lnTo>
                  <a:lnTo>
                    <a:pt x="0" y="1142999"/>
                  </a:lnTo>
                  <a:lnTo>
                    <a:pt x="344" y="1114948"/>
                  </a:lnTo>
                  <a:lnTo>
                    <a:pt x="3096" y="1058915"/>
                  </a:lnTo>
                  <a:lnTo>
                    <a:pt x="8594" y="1003084"/>
                  </a:lnTo>
                  <a:lnTo>
                    <a:pt x="16826" y="947590"/>
                  </a:lnTo>
                  <a:lnTo>
                    <a:pt x="27770" y="892566"/>
                  </a:lnTo>
                  <a:lnTo>
                    <a:pt x="41402" y="838146"/>
                  </a:lnTo>
                  <a:lnTo>
                    <a:pt x="57688" y="784461"/>
                  </a:lnTo>
                  <a:lnTo>
                    <a:pt x="76588" y="731639"/>
                  </a:lnTo>
                  <a:lnTo>
                    <a:pt x="98057" y="679808"/>
                  </a:lnTo>
                  <a:lnTo>
                    <a:pt x="122044" y="629093"/>
                  </a:lnTo>
                  <a:lnTo>
                    <a:pt x="148490" y="579617"/>
                  </a:lnTo>
                  <a:lnTo>
                    <a:pt x="177330" y="531497"/>
                  </a:lnTo>
                  <a:lnTo>
                    <a:pt x="208500" y="484850"/>
                  </a:lnTo>
                  <a:lnTo>
                    <a:pt x="241919" y="439790"/>
                  </a:lnTo>
                  <a:lnTo>
                    <a:pt x="277510" y="396423"/>
                  </a:lnTo>
                  <a:lnTo>
                    <a:pt x="315185" y="354855"/>
                  </a:lnTo>
                  <a:lnTo>
                    <a:pt x="354855" y="315184"/>
                  </a:lnTo>
                  <a:lnTo>
                    <a:pt x="396421" y="277510"/>
                  </a:lnTo>
                  <a:lnTo>
                    <a:pt x="439788" y="241919"/>
                  </a:lnTo>
                  <a:lnTo>
                    <a:pt x="484849" y="208500"/>
                  </a:lnTo>
                  <a:lnTo>
                    <a:pt x="531496" y="177331"/>
                  </a:lnTo>
                  <a:lnTo>
                    <a:pt x="579616" y="148490"/>
                  </a:lnTo>
                  <a:lnTo>
                    <a:pt x="629094" y="122044"/>
                  </a:lnTo>
                  <a:lnTo>
                    <a:pt x="679808" y="98057"/>
                  </a:lnTo>
                  <a:lnTo>
                    <a:pt x="731638" y="76588"/>
                  </a:lnTo>
                  <a:lnTo>
                    <a:pt x="784460" y="57689"/>
                  </a:lnTo>
                  <a:lnTo>
                    <a:pt x="838146" y="41404"/>
                  </a:lnTo>
                  <a:lnTo>
                    <a:pt x="892565" y="27772"/>
                  </a:lnTo>
                  <a:lnTo>
                    <a:pt x="947589" y="16827"/>
                  </a:lnTo>
                  <a:lnTo>
                    <a:pt x="1003083" y="8595"/>
                  </a:lnTo>
                  <a:lnTo>
                    <a:pt x="1058915" y="3097"/>
                  </a:lnTo>
                  <a:lnTo>
                    <a:pt x="1114949" y="344"/>
                  </a:lnTo>
                  <a:lnTo>
                    <a:pt x="1142999" y="0"/>
                  </a:lnTo>
                  <a:lnTo>
                    <a:pt x="1171049" y="344"/>
                  </a:lnTo>
                  <a:lnTo>
                    <a:pt x="1227084" y="3097"/>
                  </a:lnTo>
                  <a:lnTo>
                    <a:pt x="1282914" y="8595"/>
                  </a:lnTo>
                  <a:lnTo>
                    <a:pt x="1338407" y="16827"/>
                  </a:lnTo>
                  <a:lnTo>
                    <a:pt x="1393430" y="27772"/>
                  </a:lnTo>
                  <a:lnTo>
                    <a:pt x="1447851" y="41404"/>
                  </a:lnTo>
                  <a:lnTo>
                    <a:pt x="1501537" y="57689"/>
                  </a:lnTo>
                  <a:lnTo>
                    <a:pt x="1554358" y="76588"/>
                  </a:lnTo>
                  <a:lnTo>
                    <a:pt x="1606190" y="98057"/>
                  </a:lnTo>
                  <a:lnTo>
                    <a:pt x="1656905" y="122044"/>
                  </a:lnTo>
                  <a:lnTo>
                    <a:pt x="1706382" y="148490"/>
                  </a:lnTo>
                  <a:lnTo>
                    <a:pt x="1754501" y="177331"/>
                  </a:lnTo>
                  <a:lnTo>
                    <a:pt x="1801147" y="208500"/>
                  </a:lnTo>
                  <a:lnTo>
                    <a:pt x="1846207" y="241919"/>
                  </a:lnTo>
                  <a:lnTo>
                    <a:pt x="1889575" y="277510"/>
                  </a:lnTo>
                  <a:lnTo>
                    <a:pt x="1931143" y="315184"/>
                  </a:lnTo>
                  <a:lnTo>
                    <a:pt x="1970813" y="354855"/>
                  </a:lnTo>
                  <a:lnTo>
                    <a:pt x="2008489" y="396423"/>
                  </a:lnTo>
                  <a:lnTo>
                    <a:pt x="2044079" y="439789"/>
                  </a:lnTo>
                  <a:lnTo>
                    <a:pt x="2077497" y="484850"/>
                  </a:lnTo>
                  <a:lnTo>
                    <a:pt x="2108666" y="531496"/>
                  </a:lnTo>
                  <a:lnTo>
                    <a:pt x="2137508" y="579616"/>
                  </a:lnTo>
                  <a:lnTo>
                    <a:pt x="2163954" y="629093"/>
                  </a:lnTo>
                  <a:lnTo>
                    <a:pt x="2187940" y="679808"/>
                  </a:lnTo>
                  <a:lnTo>
                    <a:pt x="2209409" y="731639"/>
                  </a:lnTo>
                  <a:lnTo>
                    <a:pt x="2228310" y="784461"/>
                  </a:lnTo>
                  <a:lnTo>
                    <a:pt x="2244595" y="838146"/>
                  </a:lnTo>
                  <a:lnTo>
                    <a:pt x="2258226" y="892566"/>
                  </a:lnTo>
                  <a:lnTo>
                    <a:pt x="2269171" y="947590"/>
                  </a:lnTo>
                  <a:lnTo>
                    <a:pt x="2277403" y="1003084"/>
                  </a:lnTo>
                  <a:lnTo>
                    <a:pt x="2282902" y="1058915"/>
                  </a:lnTo>
                  <a:lnTo>
                    <a:pt x="2285655" y="1114948"/>
                  </a:lnTo>
                  <a:lnTo>
                    <a:pt x="2285999" y="1142999"/>
                  </a:lnTo>
                  <a:lnTo>
                    <a:pt x="2285655" y="1171049"/>
                  </a:lnTo>
                  <a:lnTo>
                    <a:pt x="2282902" y="1227083"/>
                  </a:lnTo>
                  <a:lnTo>
                    <a:pt x="2277403" y="1282914"/>
                  </a:lnTo>
                  <a:lnTo>
                    <a:pt x="2269171" y="1338408"/>
                  </a:lnTo>
                  <a:lnTo>
                    <a:pt x="2258226" y="1393432"/>
                  </a:lnTo>
                  <a:lnTo>
                    <a:pt x="2244595" y="1447852"/>
                  </a:lnTo>
                  <a:lnTo>
                    <a:pt x="2228310" y="1501537"/>
                  </a:lnTo>
                  <a:lnTo>
                    <a:pt x="2209409" y="1554359"/>
                  </a:lnTo>
                  <a:lnTo>
                    <a:pt x="2187940" y="1606190"/>
                  </a:lnTo>
                  <a:lnTo>
                    <a:pt x="2163954" y="1656905"/>
                  </a:lnTo>
                  <a:lnTo>
                    <a:pt x="2137508" y="1706381"/>
                  </a:lnTo>
                  <a:lnTo>
                    <a:pt x="2108666" y="1754501"/>
                  </a:lnTo>
                  <a:lnTo>
                    <a:pt x="2077497" y="1801148"/>
                  </a:lnTo>
                  <a:lnTo>
                    <a:pt x="2044078" y="1846209"/>
                  </a:lnTo>
                  <a:lnTo>
                    <a:pt x="2008488" y="1889576"/>
                  </a:lnTo>
                  <a:lnTo>
                    <a:pt x="1970813" y="1931144"/>
                  </a:lnTo>
                  <a:lnTo>
                    <a:pt x="1931143" y="1970813"/>
                  </a:lnTo>
                  <a:lnTo>
                    <a:pt x="1889575" y="2008489"/>
                  </a:lnTo>
                  <a:lnTo>
                    <a:pt x="1846209" y="2044079"/>
                  </a:lnTo>
                  <a:lnTo>
                    <a:pt x="1801147" y="2077498"/>
                  </a:lnTo>
                  <a:lnTo>
                    <a:pt x="1754501" y="2108666"/>
                  </a:lnTo>
                  <a:lnTo>
                    <a:pt x="1706381" y="2137508"/>
                  </a:lnTo>
                  <a:lnTo>
                    <a:pt x="1656905" y="2163954"/>
                  </a:lnTo>
                  <a:lnTo>
                    <a:pt x="1606190" y="2187941"/>
                  </a:lnTo>
                  <a:lnTo>
                    <a:pt x="1554358" y="2209409"/>
                  </a:lnTo>
                  <a:lnTo>
                    <a:pt x="1501537" y="2228310"/>
                  </a:lnTo>
                  <a:lnTo>
                    <a:pt x="1447851" y="2244595"/>
                  </a:lnTo>
                  <a:lnTo>
                    <a:pt x="1393430" y="2258227"/>
                  </a:lnTo>
                  <a:lnTo>
                    <a:pt x="1338407" y="2269172"/>
                  </a:lnTo>
                  <a:lnTo>
                    <a:pt x="1282914" y="2277404"/>
                  </a:lnTo>
                  <a:lnTo>
                    <a:pt x="1227084" y="2282903"/>
                  </a:lnTo>
                  <a:lnTo>
                    <a:pt x="1171049" y="2285655"/>
                  </a:lnTo>
                  <a:lnTo>
                    <a:pt x="1142999" y="2285999"/>
                  </a:lnTo>
                  <a:close/>
                </a:path>
              </a:pathLst>
            </a:custGeom>
            <a:solidFill>
              <a:srgbClr val="F9731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8531225" y="1901063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工業製造：物料搬運、零件組裝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531225" y="2205863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物流倉儲：貨物分揀、貨架取放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531225" y="2510663"/>
            <a:ext cx="2311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商業服務：零售、餐飲、醫療照護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531225" y="2815463"/>
            <a:ext cx="2311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家庭服務：烹飪、清潔、物品整理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531225" y="3120263"/>
            <a:ext cx="2616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特殊環境：災難現場搜救、危險品處理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96899" y="4020184"/>
            <a:ext cx="21209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4">
                <a:solidFill>
                  <a:srgbClr val="FFFFFF"/>
                </a:solidFill>
                <a:latin typeface="SimSun"/>
                <a:cs typeface="SimSun"/>
              </a:rPr>
              <a:t>人形機器人應用領域分布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950118" y="1429387"/>
            <a:ext cx="1654810" cy="960755"/>
          </a:xfrm>
          <a:custGeom>
            <a:avLst/>
            <a:gdLst/>
            <a:ahLst/>
            <a:cxnLst/>
            <a:rect l="l" t="t" r="r" b="b"/>
            <a:pathLst>
              <a:path w="1654810" h="960755">
                <a:moveTo>
                  <a:pt x="1649778" y="960748"/>
                </a:moveTo>
                <a:lnTo>
                  <a:pt x="0" y="8248"/>
                </a:lnTo>
                <a:lnTo>
                  <a:pt x="4762" y="0"/>
                </a:lnTo>
                <a:lnTo>
                  <a:pt x="1654540" y="952499"/>
                </a:lnTo>
                <a:lnTo>
                  <a:pt x="1649778" y="960748"/>
                </a:lnTo>
                <a:close/>
              </a:path>
            </a:pathLst>
          </a:custGeom>
          <a:solidFill>
            <a:srgbClr val="FF99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8570118" y="2858137"/>
            <a:ext cx="2479675" cy="1437005"/>
          </a:xfrm>
          <a:custGeom>
            <a:avLst/>
            <a:gdLst/>
            <a:ahLst/>
            <a:cxnLst/>
            <a:rect l="l" t="t" r="r" b="b"/>
            <a:pathLst>
              <a:path w="2479675" h="1437004">
                <a:moveTo>
                  <a:pt x="2479429" y="8248"/>
                </a:moveTo>
                <a:lnTo>
                  <a:pt x="4762" y="1436998"/>
                </a:lnTo>
                <a:lnTo>
                  <a:pt x="0" y="1428749"/>
                </a:lnTo>
                <a:lnTo>
                  <a:pt x="2474667" y="0"/>
                </a:lnTo>
                <a:lnTo>
                  <a:pt x="2479429" y="8248"/>
                </a:lnTo>
                <a:close/>
              </a:path>
            </a:pathLst>
          </a:custGeom>
          <a:solidFill>
            <a:srgbClr val="FF99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0" y="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380999" y="1142999"/>
                </a:moveTo>
                <a:lnTo>
                  <a:pt x="324949" y="1140935"/>
                </a:lnTo>
                <a:lnTo>
                  <a:pt x="269191" y="1134752"/>
                </a:lnTo>
                <a:lnTo>
                  <a:pt x="214039" y="1124483"/>
                </a:lnTo>
                <a:lnTo>
                  <a:pt x="159803" y="1110188"/>
                </a:lnTo>
                <a:lnTo>
                  <a:pt x="106765" y="1091942"/>
                </a:lnTo>
                <a:lnTo>
                  <a:pt x="55202" y="1069840"/>
                </a:lnTo>
                <a:lnTo>
                  <a:pt x="5406" y="1044003"/>
                </a:lnTo>
                <a:lnTo>
                  <a:pt x="0" y="0"/>
                </a:lnTo>
                <a:lnTo>
                  <a:pt x="1040852" y="0"/>
                </a:lnTo>
                <a:lnTo>
                  <a:pt x="1061639" y="38401"/>
                </a:lnTo>
                <a:lnTo>
                  <a:pt x="1084995" y="89395"/>
                </a:lnTo>
                <a:lnTo>
                  <a:pt x="1104538" y="141969"/>
                </a:lnTo>
                <a:lnTo>
                  <a:pt x="1120164" y="195848"/>
                </a:lnTo>
                <a:lnTo>
                  <a:pt x="1131782" y="250732"/>
                </a:lnTo>
                <a:lnTo>
                  <a:pt x="1139330" y="306310"/>
                </a:lnTo>
                <a:lnTo>
                  <a:pt x="1142770" y="362293"/>
                </a:lnTo>
                <a:lnTo>
                  <a:pt x="1142999" y="380999"/>
                </a:lnTo>
                <a:lnTo>
                  <a:pt x="1142770" y="399706"/>
                </a:lnTo>
                <a:lnTo>
                  <a:pt x="1139330" y="455689"/>
                </a:lnTo>
                <a:lnTo>
                  <a:pt x="1131782" y="511267"/>
                </a:lnTo>
                <a:lnTo>
                  <a:pt x="1120164" y="566150"/>
                </a:lnTo>
                <a:lnTo>
                  <a:pt x="1104538" y="620030"/>
                </a:lnTo>
                <a:lnTo>
                  <a:pt x="1084995" y="672604"/>
                </a:lnTo>
                <a:lnTo>
                  <a:pt x="1061639" y="723598"/>
                </a:lnTo>
                <a:lnTo>
                  <a:pt x="1034589" y="772746"/>
                </a:lnTo>
                <a:lnTo>
                  <a:pt x="1003996" y="819770"/>
                </a:lnTo>
                <a:lnTo>
                  <a:pt x="970033" y="864407"/>
                </a:lnTo>
                <a:lnTo>
                  <a:pt x="932880" y="906425"/>
                </a:lnTo>
                <a:lnTo>
                  <a:pt x="892728" y="945604"/>
                </a:lnTo>
                <a:lnTo>
                  <a:pt x="849802" y="981723"/>
                </a:lnTo>
                <a:lnTo>
                  <a:pt x="804344" y="1014579"/>
                </a:lnTo>
                <a:lnTo>
                  <a:pt x="756593" y="1044003"/>
                </a:lnTo>
                <a:lnTo>
                  <a:pt x="706797" y="1069840"/>
                </a:lnTo>
                <a:lnTo>
                  <a:pt x="655234" y="1091942"/>
                </a:lnTo>
                <a:lnTo>
                  <a:pt x="602197" y="1110188"/>
                </a:lnTo>
                <a:lnTo>
                  <a:pt x="547960" y="1124483"/>
                </a:lnTo>
                <a:lnTo>
                  <a:pt x="492809" y="1134752"/>
                </a:lnTo>
                <a:lnTo>
                  <a:pt x="437050" y="1140935"/>
                </a:lnTo>
                <a:lnTo>
                  <a:pt x="380999" y="1142999"/>
                </a:lnTo>
                <a:close/>
              </a:path>
            </a:pathLst>
          </a:custGeom>
          <a:solidFill>
            <a:srgbClr val="F9731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229475"/>
            <a:chOff x="0" y="0"/>
            <a:chExt cx="12192000" cy="72294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2294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09599" y="8381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8649" y="6124574"/>
              <a:ext cx="10953750" cy="1104900"/>
            </a:xfrm>
            <a:custGeom>
              <a:avLst/>
              <a:gdLst/>
              <a:ahLst/>
              <a:cxnLst/>
              <a:rect l="l" t="t" r="r" b="b"/>
              <a:pathLst>
                <a:path w="10953750" h="1104900">
                  <a:moveTo>
                    <a:pt x="10882552" y="1104899"/>
                  </a:moveTo>
                  <a:lnTo>
                    <a:pt x="53397" y="1104899"/>
                  </a:lnTo>
                  <a:lnTo>
                    <a:pt x="49680" y="1104411"/>
                  </a:lnTo>
                  <a:lnTo>
                    <a:pt x="14085" y="1079043"/>
                  </a:lnTo>
                  <a:lnTo>
                    <a:pt x="366" y="1038658"/>
                  </a:lnTo>
                  <a:lnTo>
                    <a:pt x="0" y="1033702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1"/>
                  </a:lnTo>
                  <a:lnTo>
                    <a:pt x="10949861" y="51661"/>
                  </a:lnTo>
                  <a:lnTo>
                    <a:pt x="10953747" y="71196"/>
                  </a:lnTo>
                  <a:lnTo>
                    <a:pt x="10953747" y="1033702"/>
                  </a:lnTo>
                  <a:lnTo>
                    <a:pt x="10938125" y="1075194"/>
                  </a:lnTo>
                  <a:lnTo>
                    <a:pt x="10902086" y="1101013"/>
                  </a:lnTo>
                  <a:lnTo>
                    <a:pt x="10887506" y="1104411"/>
                  </a:lnTo>
                  <a:lnTo>
                    <a:pt x="10882552" y="1104899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6124852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4" h="1104900">
                  <a:moveTo>
                    <a:pt x="70449" y="1104344"/>
                  </a:moveTo>
                  <a:lnTo>
                    <a:pt x="33857" y="1091791"/>
                  </a:lnTo>
                  <a:lnTo>
                    <a:pt x="5800" y="1057582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4" y="1070763"/>
                  </a:lnTo>
                  <a:lnTo>
                    <a:pt x="66287" y="1102688"/>
                  </a:lnTo>
                  <a:lnTo>
                    <a:pt x="70449" y="1104344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270"/>
              <a:t>Optimus</a:t>
            </a:r>
            <a:r>
              <a:rPr dirty="0" sz="3250" spc="-160"/>
              <a:t> (</a:t>
            </a:r>
            <a:r>
              <a:rPr dirty="0" sz="3050" spc="-370">
                <a:latin typeface="Malgun Gothic"/>
                <a:cs typeface="Malgun Gothic"/>
              </a:rPr>
              <a:t>擎天柱</a:t>
            </a:r>
            <a:r>
              <a:rPr dirty="0" sz="3250" spc="-165"/>
              <a:t>) </a:t>
            </a:r>
            <a:r>
              <a:rPr dirty="0" sz="3050" spc="-409">
                <a:latin typeface="Malgun Gothic"/>
                <a:cs typeface="Malgun Gothic"/>
              </a:rPr>
              <a:t>與 </a:t>
            </a:r>
            <a:r>
              <a:rPr dirty="0" sz="3250" spc="-270"/>
              <a:t>Figure</a:t>
            </a:r>
            <a:r>
              <a:rPr dirty="0" sz="3250" spc="-280"/>
              <a:t> </a:t>
            </a:r>
            <a:r>
              <a:rPr dirty="0" sz="3250" spc="-114"/>
              <a:t>02</a:t>
            </a:r>
            <a:endParaRPr sz="325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09599" y="1104900"/>
            <a:ext cx="5372100" cy="4791075"/>
            <a:chOff x="609599" y="1104900"/>
            <a:chExt cx="5372100" cy="4791075"/>
          </a:xfrm>
        </p:grpSpPr>
        <p:sp>
          <p:nvSpPr>
            <p:cNvPr id="9" name="object 9" descr=""/>
            <p:cNvSpPr/>
            <p:nvPr/>
          </p:nvSpPr>
          <p:spPr>
            <a:xfrm>
              <a:off x="609599" y="1119187"/>
              <a:ext cx="5372100" cy="4777105"/>
            </a:xfrm>
            <a:custGeom>
              <a:avLst/>
              <a:gdLst/>
              <a:ahLst/>
              <a:cxnLst/>
              <a:rect l="l" t="t" r="r" b="b"/>
              <a:pathLst>
                <a:path w="5372100" h="4777105">
                  <a:moveTo>
                    <a:pt x="5300902" y="4776786"/>
                  </a:moveTo>
                  <a:lnTo>
                    <a:pt x="71196" y="4776786"/>
                  </a:lnTo>
                  <a:lnTo>
                    <a:pt x="66241" y="4776298"/>
                  </a:lnTo>
                  <a:lnTo>
                    <a:pt x="29705" y="4761164"/>
                  </a:lnTo>
                  <a:lnTo>
                    <a:pt x="3885" y="4725124"/>
                  </a:lnTo>
                  <a:lnTo>
                    <a:pt x="0" y="4705589"/>
                  </a:lnTo>
                  <a:lnTo>
                    <a:pt x="0" y="47005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300902" y="0"/>
                  </a:lnTo>
                  <a:lnTo>
                    <a:pt x="5342393" y="12692"/>
                  </a:lnTo>
                  <a:lnTo>
                    <a:pt x="5368212" y="41975"/>
                  </a:lnTo>
                  <a:lnTo>
                    <a:pt x="5372099" y="57847"/>
                  </a:lnTo>
                  <a:lnTo>
                    <a:pt x="5372099" y="4705589"/>
                  </a:lnTo>
                  <a:lnTo>
                    <a:pt x="5356476" y="4747080"/>
                  </a:lnTo>
                  <a:lnTo>
                    <a:pt x="5320437" y="4772900"/>
                  </a:lnTo>
                  <a:lnTo>
                    <a:pt x="5305857" y="4776298"/>
                  </a:lnTo>
                  <a:lnTo>
                    <a:pt x="5300902" y="4776786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977" y="1104900"/>
              <a:ext cx="5371465" cy="69215"/>
            </a:xfrm>
            <a:custGeom>
              <a:avLst/>
              <a:gdLst/>
              <a:ahLst/>
              <a:cxnLst/>
              <a:rect l="l" t="t" r="r" b="b"/>
              <a:pathLst>
                <a:path w="5371465" h="69215">
                  <a:moveTo>
                    <a:pt x="0" y="68698"/>
                  </a:moveTo>
                  <a:lnTo>
                    <a:pt x="16889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5295522" y="0"/>
                  </a:lnTo>
                  <a:lnTo>
                    <a:pt x="5337864" y="12829"/>
                  </a:lnTo>
                  <a:lnTo>
                    <a:pt x="53549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5371465" h="69215">
                  <a:moveTo>
                    <a:pt x="5371344" y="68698"/>
                  </a:moveTo>
                  <a:lnTo>
                    <a:pt x="5343838" y="39366"/>
                  </a:lnTo>
                  <a:lnTo>
                    <a:pt x="5303028" y="28801"/>
                  </a:lnTo>
                  <a:lnTo>
                    <a:pt x="5295522" y="28574"/>
                  </a:lnTo>
                  <a:lnTo>
                    <a:pt x="5354968" y="28574"/>
                  </a:lnTo>
                  <a:lnTo>
                    <a:pt x="5370271" y="61331"/>
                  </a:lnTo>
                  <a:lnTo>
                    <a:pt x="5371344" y="6869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1362074"/>
              <a:ext cx="428624" cy="3809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200649" y="1419224"/>
              <a:ext cx="552450" cy="266700"/>
            </a:xfrm>
            <a:custGeom>
              <a:avLst/>
              <a:gdLst/>
              <a:ahLst/>
              <a:cxnLst/>
              <a:rect l="l" t="t" r="r" b="b"/>
              <a:pathLst>
                <a:path w="552450" h="266700">
                  <a:moveTo>
                    <a:pt x="419099" y="266699"/>
                  </a:moveTo>
                  <a:lnTo>
                    <a:pt x="133349" y="266699"/>
                  </a:lnTo>
                  <a:lnTo>
                    <a:pt x="126798" y="266539"/>
                  </a:lnTo>
                  <a:lnTo>
                    <a:pt x="88432" y="258908"/>
                  </a:lnTo>
                  <a:lnTo>
                    <a:pt x="53906" y="240453"/>
                  </a:lnTo>
                  <a:lnTo>
                    <a:pt x="26245" y="212793"/>
                  </a:lnTo>
                  <a:lnTo>
                    <a:pt x="7791" y="178267"/>
                  </a:lnTo>
                  <a:lnTo>
                    <a:pt x="160" y="139901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419099" y="0"/>
                  </a:lnTo>
                  <a:lnTo>
                    <a:pt x="457809" y="5740"/>
                  </a:lnTo>
                  <a:lnTo>
                    <a:pt x="493184" y="22473"/>
                  </a:lnTo>
                  <a:lnTo>
                    <a:pt x="522182" y="48752"/>
                  </a:lnTo>
                  <a:lnTo>
                    <a:pt x="542298" y="82318"/>
                  </a:lnTo>
                  <a:lnTo>
                    <a:pt x="551809" y="120279"/>
                  </a:lnTo>
                  <a:lnTo>
                    <a:pt x="552449" y="133349"/>
                  </a:lnTo>
                  <a:lnTo>
                    <a:pt x="552289" y="139901"/>
                  </a:lnTo>
                  <a:lnTo>
                    <a:pt x="544658" y="178267"/>
                  </a:lnTo>
                  <a:lnTo>
                    <a:pt x="526203" y="212793"/>
                  </a:lnTo>
                  <a:lnTo>
                    <a:pt x="498543" y="240453"/>
                  </a:lnTo>
                  <a:lnTo>
                    <a:pt x="464016" y="258908"/>
                  </a:lnTo>
                  <a:lnTo>
                    <a:pt x="425651" y="266539"/>
                  </a:lnTo>
                  <a:lnTo>
                    <a:pt x="419099" y="2666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302249" y="1436627"/>
            <a:ext cx="34861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05">
                <a:solidFill>
                  <a:srgbClr val="D0D5DA"/>
                </a:solidFill>
                <a:latin typeface="Microsoft Sans Serif"/>
                <a:cs typeface="Microsoft Sans Serif"/>
              </a:rPr>
              <a:t>Tesla</a:t>
            </a:r>
            <a:endParaRPr sz="1250">
              <a:latin typeface="Microsoft Sans Serif"/>
              <a:cs typeface="Microsoft Sans Serif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38200" y="1104900"/>
            <a:ext cx="10744200" cy="4791075"/>
            <a:chOff x="838200" y="1104900"/>
            <a:chExt cx="10744200" cy="4791075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1952624"/>
              <a:ext cx="152399" cy="1523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9" y="2343149"/>
              <a:ext cx="133349" cy="9524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9" y="2724149"/>
              <a:ext cx="133349" cy="9524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9" y="3105149"/>
              <a:ext cx="133349" cy="9524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9" y="3486149"/>
              <a:ext cx="133349" cy="9524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9" y="3867149"/>
              <a:ext cx="133349" cy="9524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724" y="4324349"/>
              <a:ext cx="152399" cy="13334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9" y="4705349"/>
              <a:ext cx="133349" cy="9524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9" y="5086349"/>
              <a:ext cx="133349" cy="9524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9" y="5467349"/>
              <a:ext cx="133349" cy="9524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210298" y="1119187"/>
              <a:ext cx="5372100" cy="4777105"/>
            </a:xfrm>
            <a:custGeom>
              <a:avLst/>
              <a:gdLst/>
              <a:ahLst/>
              <a:cxnLst/>
              <a:rect l="l" t="t" r="r" b="b"/>
              <a:pathLst>
                <a:path w="5372100" h="4777105">
                  <a:moveTo>
                    <a:pt x="5300903" y="4776786"/>
                  </a:moveTo>
                  <a:lnTo>
                    <a:pt x="71196" y="4776786"/>
                  </a:lnTo>
                  <a:lnTo>
                    <a:pt x="66241" y="4776298"/>
                  </a:lnTo>
                  <a:lnTo>
                    <a:pt x="29705" y="4761164"/>
                  </a:lnTo>
                  <a:lnTo>
                    <a:pt x="3885" y="4725124"/>
                  </a:lnTo>
                  <a:lnTo>
                    <a:pt x="0" y="4705589"/>
                  </a:lnTo>
                  <a:lnTo>
                    <a:pt x="0" y="47005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300903" y="0"/>
                  </a:lnTo>
                  <a:lnTo>
                    <a:pt x="5342392" y="12692"/>
                  </a:lnTo>
                  <a:lnTo>
                    <a:pt x="5368212" y="41975"/>
                  </a:lnTo>
                  <a:lnTo>
                    <a:pt x="5372099" y="57847"/>
                  </a:lnTo>
                  <a:lnTo>
                    <a:pt x="5372099" y="4705589"/>
                  </a:lnTo>
                  <a:lnTo>
                    <a:pt x="5356476" y="4747080"/>
                  </a:lnTo>
                  <a:lnTo>
                    <a:pt x="5320437" y="4772900"/>
                  </a:lnTo>
                  <a:lnTo>
                    <a:pt x="5305857" y="4776298"/>
                  </a:lnTo>
                  <a:lnTo>
                    <a:pt x="5300903" y="4776786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210677" y="1104900"/>
              <a:ext cx="5371465" cy="69215"/>
            </a:xfrm>
            <a:custGeom>
              <a:avLst/>
              <a:gdLst/>
              <a:ahLst/>
              <a:cxnLst/>
              <a:rect l="l" t="t" r="r" b="b"/>
              <a:pathLst>
                <a:path w="5371465" h="69215">
                  <a:moveTo>
                    <a:pt x="0" y="68698"/>
                  </a:moveTo>
                  <a:lnTo>
                    <a:pt x="16888" y="27882"/>
                  </a:lnTo>
                  <a:lnTo>
                    <a:pt x="53734" y="3262"/>
                  </a:lnTo>
                  <a:lnTo>
                    <a:pt x="75822" y="0"/>
                  </a:lnTo>
                  <a:lnTo>
                    <a:pt x="5295521" y="0"/>
                  </a:lnTo>
                  <a:lnTo>
                    <a:pt x="5337863" y="12829"/>
                  </a:lnTo>
                  <a:lnTo>
                    <a:pt x="53549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5371465" h="69215">
                  <a:moveTo>
                    <a:pt x="5371343" y="68698"/>
                  </a:moveTo>
                  <a:lnTo>
                    <a:pt x="5343838" y="39366"/>
                  </a:lnTo>
                  <a:lnTo>
                    <a:pt x="5303027" y="28801"/>
                  </a:lnTo>
                  <a:lnTo>
                    <a:pt x="5295521" y="28574"/>
                  </a:lnTo>
                  <a:lnTo>
                    <a:pt x="5354968" y="28574"/>
                  </a:lnTo>
                  <a:lnTo>
                    <a:pt x="5370271" y="61331"/>
                  </a:lnTo>
                  <a:lnTo>
                    <a:pt x="5371343" y="6869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899" y="1362074"/>
              <a:ext cx="257174" cy="38099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0572749" y="1419224"/>
              <a:ext cx="781050" cy="266700"/>
            </a:xfrm>
            <a:custGeom>
              <a:avLst/>
              <a:gdLst/>
              <a:ahLst/>
              <a:cxnLst/>
              <a:rect l="l" t="t" r="r" b="b"/>
              <a:pathLst>
                <a:path w="781050" h="266700">
                  <a:moveTo>
                    <a:pt x="647699" y="266699"/>
                  </a:moveTo>
                  <a:lnTo>
                    <a:pt x="133349" y="266699"/>
                  </a:lnTo>
                  <a:lnTo>
                    <a:pt x="126798" y="266539"/>
                  </a:lnTo>
                  <a:lnTo>
                    <a:pt x="88431" y="258908"/>
                  </a:lnTo>
                  <a:lnTo>
                    <a:pt x="53904" y="240453"/>
                  </a:lnTo>
                  <a:lnTo>
                    <a:pt x="26244" y="212793"/>
                  </a:lnTo>
                  <a:lnTo>
                    <a:pt x="7790" y="178267"/>
                  </a:lnTo>
                  <a:lnTo>
                    <a:pt x="160" y="139901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0" y="88432"/>
                  </a:lnTo>
                  <a:lnTo>
                    <a:pt x="26244" y="53906"/>
                  </a:lnTo>
                  <a:lnTo>
                    <a:pt x="53904" y="26246"/>
                  </a:lnTo>
                  <a:lnTo>
                    <a:pt x="88431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647699" y="0"/>
                  </a:lnTo>
                  <a:lnTo>
                    <a:pt x="686408" y="5740"/>
                  </a:lnTo>
                  <a:lnTo>
                    <a:pt x="721784" y="22473"/>
                  </a:lnTo>
                  <a:lnTo>
                    <a:pt x="750781" y="48752"/>
                  </a:lnTo>
                  <a:lnTo>
                    <a:pt x="770898" y="82318"/>
                  </a:lnTo>
                  <a:lnTo>
                    <a:pt x="780408" y="120279"/>
                  </a:lnTo>
                  <a:lnTo>
                    <a:pt x="781049" y="133349"/>
                  </a:lnTo>
                  <a:lnTo>
                    <a:pt x="780889" y="139901"/>
                  </a:lnTo>
                  <a:lnTo>
                    <a:pt x="773257" y="178267"/>
                  </a:lnTo>
                  <a:lnTo>
                    <a:pt x="754802" y="212793"/>
                  </a:lnTo>
                  <a:lnTo>
                    <a:pt x="727142" y="240453"/>
                  </a:lnTo>
                  <a:lnTo>
                    <a:pt x="692615" y="258908"/>
                  </a:lnTo>
                  <a:lnTo>
                    <a:pt x="654250" y="266539"/>
                  </a:lnTo>
                  <a:lnTo>
                    <a:pt x="647699" y="2666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054100" y="1085631"/>
            <a:ext cx="1576705" cy="1075690"/>
          </a:xfrm>
          <a:prstGeom prst="rect">
            <a:avLst/>
          </a:prstGeom>
        </p:spPr>
        <p:txBody>
          <a:bodyPr wrap="square" lIns="0" tIns="247650" rIns="0" bIns="0" rtlCol="0" vert="horz">
            <a:spAutoFit/>
          </a:bodyPr>
          <a:lstStyle/>
          <a:p>
            <a:pPr marL="364490">
              <a:lnSpc>
                <a:spcPct val="100000"/>
              </a:lnSpc>
              <a:spcBef>
                <a:spcPts val="1950"/>
              </a:spcBef>
            </a:pPr>
            <a:r>
              <a:rPr dirty="0" sz="2700" spc="-215" b="1">
                <a:solidFill>
                  <a:srgbClr val="FFFFFF"/>
                </a:solidFill>
                <a:latin typeface="Arial"/>
                <a:cs typeface="Arial"/>
              </a:rPr>
              <a:t>Optimus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700" spc="-175">
                <a:solidFill>
                  <a:srgbClr val="FFFFFF"/>
                </a:solidFill>
                <a:latin typeface="SimSun"/>
                <a:cs typeface="SimSun"/>
              </a:rPr>
              <a:t>核心技術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39849" y="2261438"/>
            <a:ext cx="199707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採用特斯拉</a:t>
            </a:r>
            <a:r>
              <a:rPr dirty="0" sz="1450" spc="-135">
                <a:solidFill>
                  <a:srgbClr val="D0D5DA"/>
                </a:solidFill>
                <a:latin typeface="Microsoft Sans Serif"/>
                <a:cs typeface="Microsoft Sans Serif"/>
              </a:rPr>
              <a:t>AI</a:t>
            </a:r>
            <a:r>
              <a:rPr dirty="0" sz="1350" spc="-155">
                <a:solidFill>
                  <a:srgbClr val="D0D5DA"/>
                </a:solidFill>
                <a:latin typeface="SimSun"/>
                <a:cs typeface="SimSun"/>
              </a:rPr>
              <a:t>晶片與神經網路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339849" y="2642438"/>
            <a:ext cx="274955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使用</a:t>
            </a:r>
            <a:r>
              <a:rPr dirty="0" sz="1450" spc="-235">
                <a:solidFill>
                  <a:srgbClr val="D0D5DA"/>
                </a:solidFill>
                <a:latin typeface="Microsoft Sans Serif"/>
                <a:cs typeface="Microsoft Sans Serif"/>
              </a:rPr>
              <a:t>FSD</a:t>
            </a: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視覺導航系統，不依賴雷射雷達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39849" y="3023438"/>
            <a:ext cx="250190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第二代擁有</a:t>
            </a:r>
            <a:r>
              <a:rPr dirty="0" sz="1450" spc="-140">
                <a:solidFill>
                  <a:srgbClr val="D0D5DA"/>
                </a:solidFill>
                <a:latin typeface="Microsoft Sans Serif"/>
                <a:cs typeface="Microsoft Sans Serif"/>
              </a:rPr>
              <a:t>28</a:t>
            </a: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個自由度，手部佔</a:t>
            </a:r>
            <a:r>
              <a:rPr dirty="0" sz="1450" spc="-140">
                <a:solidFill>
                  <a:srgbClr val="D0D5DA"/>
                </a:solidFill>
                <a:latin typeface="Microsoft Sans Serif"/>
                <a:cs typeface="Microsoft Sans Serif"/>
              </a:rPr>
              <a:t>11</a:t>
            </a:r>
            <a:r>
              <a:rPr dirty="0" sz="1350" spc="-50">
                <a:solidFill>
                  <a:srgbClr val="D0D5DA"/>
                </a:solidFill>
                <a:latin typeface="SimSun"/>
                <a:cs typeface="SimSun"/>
              </a:rPr>
              <a:t>個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39849" y="3404439"/>
            <a:ext cx="272097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自定義致動器，單個可舉起超過</a:t>
            </a:r>
            <a:r>
              <a:rPr dirty="0" sz="1450" spc="-140">
                <a:solidFill>
                  <a:srgbClr val="D0D5DA"/>
                </a:solidFill>
                <a:latin typeface="Microsoft Sans Serif"/>
                <a:cs typeface="Microsoft Sans Serif"/>
              </a:rPr>
              <a:t>500</a:t>
            </a:r>
            <a:r>
              <a:rPr dirty="0" sz="1350" spc="-110">
                <a:solidFill>
                  <a:srgbClr val="D0D5DA"/>
                </a:solidFill>
                <a:latin typeface="SimSun"/>
                <a:cs typeface="SimSun"/>
              </a:rPr>
              <a:t>公斤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339849" y="3796538"/>
            <a:ext cx="2463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透過「艦隊學習」機制共享學習成果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73150" y="4239259"/>
            <a:ext cx="787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95">
                <a:solidFill>
                  <a:srgbClr val="FFFFFF"/>
                </a:solidFill>
                <a:latin typeface="SimSun"/>
                <a:cs typeface="SimSun"/>
              </a:rPr>
              <a:t>應用場景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339849" y="4634737"/>
            <a:ext cx="2463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首先應用於特斯拉工廠的製造與物流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339849" y="5015737"/>
            <a:ext cx="2311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未來擴展至家庭服務、照護等領域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339849" y="5385638"/>
            <a:ext cx="178752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目標量產成本低於</a:t>
            </a:r>
            <a:r>
              <a:rPr dirty="0" sz="1450" spc="-140">
                <a:solidFill>
                  <a:srgbClr val="D0D5DA"/>
                </a:solidFill>
                <a:latin typeface="Microsoft Sans Serif"/>
                <a:cs typeface="Microsoft Sans Serif"/>
              </a:rPr>
              <a:t>2</a:t>
            </a:r>
            <a:r>
              <a:rPr dirty="0" sz="1350" spc="-130">
                <a:solidFill>
                  <a:srgbClr val="D0D5DA"/>
                </a:solidFill>
                <a:latin typeface="SimSun"/>
                <a:cs typeface="SimSun"/>
              </a:rPr>
              <a:t>萬美元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674349" y="1436627"/>
            <a:ext cx="579120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80">
                <a:solidFill>
                  <a:srgbClr val="D0D5DA"/>
                </a:solidFill>
                <a:latin typeface="Microsoft Sans Serif"/>
                <a:cs typeface="Microsoft Sans Serif"/>
              </a:rPr>
              <a:t>Figure</a:t>
            </a:r>
            <a:r>
              <a:rPr dirty="0" sz="1250" spc="-6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75">
                <a:solidFill>
                  <a:srgbClr val="D0D5DA"/>
                </a:solidFill>
                <a:latin typeface="Microsoft Sans Serif"/>
                <a:cs typeface="Microsoft Sans Serif"/>
              </a:rPr>
              <a:t>AI</a:t>
            </a:r>
            <a:endParaRPr sz="1250">
              <a:latin typeface="Microsoft Sans Serif"/>
              <a:cs typeface="Microsoft Sans Serif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800099" y="1952625"/>
            <a:ext cx="6076950" cy="4591050"/>
            <a:chOff x="800099" y="1952625"/>
            <a:chExt cx="6076950" cy="4591050"/>
          </a:xfrm>
        </p:grpSpPr>
        <p:pic>
          <p:nvPicPr>
            <p:cNvPr id="41" name="object 4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8899" y="1952625"/>
              <a:ext cx="152399" cy="15239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699" y="2343149"/>
              <a:ext cx="133349" cy="9524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699" y="2724149"/>
              <a:ext cx="133349" cy="9524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699" y="3105150"/>
              <a:ext cx="133349" cy="9524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699" y="3486149"/>
              <a:ext cx="133349" cy="95249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699" y="3867150"/>
              <a:ext cx="133349" cy="9524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8424" y="4324349"/>
              <a:ext cx="152399" cy="13334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699" y="4705349"/>
              <a:ext cx="133349" cy="95249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699" y="5086349"/>
              <a:ext cx="133349" cy="9524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3699" y="5467350"/>
              <a:ext cx="133349" cy="9524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099" y="6276975"/>
              <a:ext cx="142874" cy="266699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6654800" y="1085631"/>
            <a:ext cx="1499235" cy="1075690"/>
          </a:xfrm>
          <a:prstGeom prst="rect">
            <a:avLst/>
          </a:prstGeom>
        </p:spPr>
        <p:txBody>
          <a:bodyPr wrap="square" lIns="0" tIns="247650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1950"/>
              </a:spcBef>
            </a:pPr>
            <a:r>
              <a:rPr dirty="0" sz="2700" spc="-225" b="1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r>
              <a:rPr dirty="0" sz="2700" spc="-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10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700" spc="-175">
                <a:solidFill>
                  <a:srgbClr val="FFFFFF"/>
                </a:solidFill>
                <a:latin typeface="SimSun"/>
                <a:cs typeface="SimSun"/>
              </a:rPr>
              <a:t>核心技術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940550" y="2261438"/>
            <a:ext cx="255524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深度整合</a:t>
            </a:r>
            <a:r>
              <a:rPr dirty="0" sz="1450" spc="-130">
                <a:solidFill>
                  <a:srgbClr val="D0D5DA"/>
                </a:solidFill>
                <a:latin typeface="Microsoft Sans Serif"/>
                <a:cs typeface="Microsoft Sans Serif"/>
              </a:rPr>
              <a:t>OpenAI</a:t>
            </a: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技術，包含</a:t>
            </a:r>
            <a:r>
              <a:rPr dirty="0" sz="1450" spc="-145">
                <a:solidFill>
                  <a:srgbClr val="D0D5DA"/>
                </a:solidFill>
                <a:latin typeface="Microsoft Sans Serif"/>
                <a:cs typeface="Microsoft Sans Serif"/>
              </a:rPr>
              <a:t>ChatGPT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940550" y="2642438"/>
            <a:ext cx="285432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利用視覺語言模型</a:t>
            </a:r>
            <a:r>
              <a:rPr dirty="0" sz="1450" spc="-190">
                <a:solidFill>
                  <a:srgbClr val="D0D5DA"/>
                </a:solidFill>
                <a:latin typeface="Microsoft Sans Serif"/>
                <a:cs typeface="Microsoft Sans Serif"/>
              </a:rPr>
              <a:t>(VLM)</a:t>
            </a:r>
            <a:r>
              <a:rPr dirty="0" sz="1350" spc="-155">
                <a:solidFill>
                  <a:srgbClr val="D0D5DA"/>
                </a:solidFill>
                <a:latin typeface="SimSun"/>
                <a:cs typeface="SimSun"/>
              </a:rPr>
              <a:t>實現快速視覺推理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940550" y="3034538"/>
            <a:ext cx="2616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增強型電池組與整合式佈線提高可靠性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6940550" y="3415538"/>
            <a:ext cx="2616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先進視覺系統，可理解和執行複雜指令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940550" y="3796538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第四代手部，具備人類同等力量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6673850" y="4239259"/>
            <a:ext cx="787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95">
                <a:solidFill>
                  <a:srgbClr val="FFFFFF"/>
                </a:solidFill>
                <a:latin typeface="SimSun"/>
                <a:cs typeface="SimSun"/>
              </a:rPr>
              <a:t>應用場景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940550" y="4634737"/>
            <a:ext cx="1854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0">
                <a:solidFill>
                  <a:srgbClr val="D0D5DA"/>
                </a:solidFill>
                <a:latin typeface="SimSun"/>
                <a:cs typeface="SimSun"/>
              </a:rPr>
              <a:t>專為解決勞動力短缺而設計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6940550" y="5015737"/>
            <a:ext cx="27686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目標應用：製造業、物流、倉儲與零售業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940550" y="5385638"/>
            <a:ext cx="231140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已在寶馬</a:t>
            </a:r>
            <a:r>
              <a:rPr dirty="0" sz="1450" spc="-200">
                <a:solidFill>
                  <a:srgbClr val="D0D5DA"/>
                </a:solidFill>
                <a:latin typeface="Microsoft Sans Serif"/>
                <a:cs typeface="Microsoft Sans Serif"/>
              </a:rPr>
              <a:t>(BMW)</a:t>
            </a:r>
            <a:r>
              <a:rPr dirty="0" sz="1350" spc="-155">
                <a:solidFill>
                  <a:srgbClr val="D0D5DA"/>
                </a:solidFill>
                <a:latin typeface="SimSun"/>
                <a:cs typeface="SimSun"/>
              </a:rPr>
              <a:t>工廠進行實際測試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87399" y="6182571"/>
            <a:ext cx="10579100" cy="89408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69240">
              <a:lnSpc>
                <a:spcPct val="100000"/>
              </a:lnSpc>
              <a:spcBef>
                <a:spcPts val="890"/>
              </a:spcBef>
            </a:pPr>
            <a:r>
              <a:rPr dirty="0" sz="1500" spc="-135">
                <a:solidFill>
                  <a:srgbClr val="FFFFFF"/>
                </a:solidFill>
                <a:latin typeface="SimSun"/>
                <a:cs typeface="SimSun"/>
              </a:rPr>
              <a:t>技術對比亮點</a:t>
            </a:r>
            <a:endParaRPr sz="1500">
              <a:latin typeface="SimSun"/>
              <a:cs typeface="SimSun"/>
            </a:endParaRPr>
          </a:p>
          <a:p>
            <a:pPr marL="12700" marR="5080">
              <a:lnSpc>
                <a:spcPct val="109200"/>
              </a:lnSpc>
              <a:spcBef>
                <a:spcPts val="565"/>
              </a:spcBef>
            </a:pPr>
            <a:r>
              <a:rPr dirty="0" sz="1450" spc="-100">
                <a:solidFill>
                  <a:srgbClr val="D0D5DA"/>
                </a:solidFill>
                <a:latin typeface="Microsoft Sans Serif"/>
                <a:cs typeface="Microsoft Sans Serif"/>
              </a:rPr>
              <a:t>Optimus</a:t>
            </a: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專注於「艦隊學習」能力與自研致動器的物理力量，而</a:t>
            </a:r>
            <a:r>
              <a:rPr dirty="0" sz="1450" spc="-105">
                <a:solidFill>
                  <a:srgbClr val="D0D5DA"/>
                </a:solidFill>
                <a:latin typeface="Microsoft Sans Serif"/>
                <a:cs typeface="Microsoft Sans Serif"/>
              </a:rPr>
              <a:t>Figure</a:t>
            </a:r>
            <a:r>
              <a:rPr dirty="0" sz="1450" spc="-7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35">
                <a:solidFill>
                  <a:srgbClr val="D0D5DA"/>
                </a:solidFill>
                <a:latin typeface="Microsoft Sans Serif"/>
                <a:cs typeface="Microsoft Sans Serif"/>
              </a:rPr>
              <a:t>02</a:t>
            </a: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則著重於語言理解與視覺推理的</a:t>
            </a:r>
            <a:r>
              <a:rPr dirty="0" sz="1450" spc="-130">
                <a:solidFill>
                  <a:srgbClr val="D0D5DA"/>
                </a:solidFill>
                <a:latin typeface="Microsoft Sans Serif"/>
                <a:cs typeface="Microsoft Sans Serif"/>
              </a:rPr>
              <a:t>AI</a:t>
            </a: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能力。兩者都已進入實際工業測試階段，代表人形機器人從研究走向實用的重要里程碑。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8379618" y="638"/>
            <a:ext cx="1654810" cy="960755"/>
          </a:xfrm>
          <a:custGeom>
            <a:avLst/>
            <a:gdLst/>
            <a:ahLst/>
            <a:cxnLst/>
            <a:rect l="l" t="t" r="r" b="b"/>
            <a:pathLst>
              <a:path w="1654809" h="960755">
                <a:moveTo>
                  <a:pt x="1654540" y="8248"/>
                </a:moveTo>
                <a:lnTo>
                  <a:pt x="4762" y="960748"/>
                </a:lnTo>
                <a:lnTo>
                  <a:pt x="0" y="952499"/>
                </a:lnTo>
                <a:lnTo>
                  <a:pt x="1649778" y="0"/>
                </a:lnTo>
                <a:lnTo>
                  <a:pt x="1654540" y="8248"/>
                </a:lnTo>
                <a:close/>
              </a:path>
            </a:pathLst>
          </a:custGeom>
          <a:solidFill>
            <a:srgbClr val="FF99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949132" y="5792594"/>
            <a:ext cx="1017269" cy="1017269"/>
          </a:xfrm>
          <a:custGeom>
            <a:avLst/>
            <a:gdLst/>
            <a:ahLst/>
            <a:cxnLst/>
            <a:rect l="l" t="t" r="r" b="b"/>
            <a:pathLst>
              <a:path w="1017269" h="1017270">
                <a:moveTo>
                  <a:pt x="1010278" y="1017013"/>
                </a:moveTo>
                <a:lnTo>
                  <a:pt x="0" y="6735"/>
                </a:lnTo>
                <a:lnTo>
                  <a:pt x="6735" y="0"/>
                </a:lnTo>
                <a:lnTo>
                  <a:pt x="1017013" y="1010278"/>
                </a:lnTo>
                <a:lnTo>
                  <a:pt x="1010278" y="1017013"/>
                </a:lnTo>
                <a:close/>
              </a:path>
            </a:pathLst>
          </a:custGeom>
          <a:solidFill>
            <a:srgbClr val="FF99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11048999" y="6086474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1143000" y="1143000"/>
                </a:moveTo>
                <a:lnTo>
                  <a:pt x="102147" y="1143000"/>
                </a:lnTo>
                <a:lnTo>
                  <a:pt x="98996" y="1137592"/>
                </a:lnTo>
                <a:lnTo>
                  <a:pt x="73159" y="1087796"/>
                </a:lnTo>
                <a:lnTo>
                  <a:pt x="51056" y="1036233"/>
                </a:lnTo>
                <a:lnTo>
                  <a:pt x="32811" y="983196"/>
                </a:lnTo>
                <a:lnTo>
                  <a:pt x="18515" y="928960"/>
                </a:lnTo>
                <a:lnTo>
                  <a:pt x="8247" y="873808"/>
                </a:lnTo>
                <a:lnTo>
                  <a:pt x="2064" y="818050"/>
                </a:lnTo>
                <a:lnTo>
                  <a:pt x="0" y="761999"/>
                </a:lnTo>
                <a:lnTo>
                  <a:pt x="229" y="743294"/>
                </a:lnTo>
                <a:lnTo>
                  <a:pt x="3669" y="687311"/>
                </a:lnTo>
                <a:lnTo>
                  <a:pt x="11216" y="631732"/>
                </a:lnTo>
                <a:lnTo>
                  <a:pt x="22835" y="576848"/>
                </a:lnTo>
                <a:lnTo>
                  <a:pt x="38460" y="522968"/>
                </a:lnTo>
                <a:lnTo>
                  <a:pt x="58003" y="470394"/>
                </a:lnTo>
                <a:lnTo>
                  <a:pt x="81360" y="419400"/>
                </a:lnTo>
                <a:lnTo>
                  <a:pt x="108409" y="370252"/>
                </a:lnTo>
                <a:lnTo>
                  <a:pt x="139002" y="323228"/>
                </a:lnTo>
                <a:lnTo>
                  <a:pt x="172966" y="278591"/>
                </a:lnTo>
                <a:lnTo>
                  <a:pt x="210119" y="236573"/>
                </a:lnTo>
                <a:lnTo>
                  <a:pt x="250272" y="197394"/>
                </a:lnTo>
                <a:lnTo>
                  <a:pt x="293197" y="161275"/>
                </a:lnTo>
                <a:lnTo>
                  <a:pt x="338653" y="128419"/>
                </a:lnTo>
                <a:lnTo>
                  <a:pt x="386406" y="98996"/>
                </a:lnTo>
                <a:lnTo>
                  <a:pt x="436202" y="73159"/>
                </a:lnTo>
                <a:lnTo>
                  <a:pt x="487764" y="51056"/>
                </a:lnTo>
                <a:lnTo>
                  <a:pt x="540804" y="32810"/>
                </a:lnTo>
                <a:lnTo>
                  <a:pt x="595039" y="18515"/>
                </a:lnTo>
                <a:lnTo>
                  <a:pt x="650192" y="8247"/>
                </a:lnTo>
                <a:lnTo>
                  <a:pt x="705949" y="2064"/>
                </a:lnTo>
                <a:lnTo>
                  <a:pt x="761999" y="0"/>
                </a:lnTo>
                <a:lnTo>
                  <a:pt x="780705" y="229"/>
                </a:lnTo>
                <a:lnTo>
                  <a:pt x="836688" y="3669"/>
                </a:lnTo>
                <a:lnTo>
                  <a:pt x="892264" y="11217"/>
                </a:lnTo>
                <a:lnTo>
                  <a:pt x="947147" y="22835"/>
                </a:lnTo>
                <a:lnTo>
                  <a:pt x="1001027" y="38460"/>
                </a:lnTo>
                <a:lnTo>
                  <a:pt x="1053601" y="58002"/>
                </a:lnTo>
                <a:lnTo>
                  <a:pt x="1104596" y="81360"/>
                </a:lnTo>
                <a:lnTo>
                  <a:pt x="1143000" y="102148"/>
                </a:lnTo>
                <a:lnTo>
                  <a:pt x="1143000" y="1143000"/>
                </a:lnTo>
                <a:close/>
              </a:path>
            </a:pathLst>
          </a:custGeom>
          <a:solidFill>
            <a:srgbClr val="F9731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761999" y="761999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599" y="1219199"/>
                </a:moveTo>
                <a:lnTo>
                  <a:pt x="564759" y="1217548"/>
                </a:lnTo>
                <a:lnTo>
                  <a:pt x="520152" y="1212602"/>
                </a:lnTo>
                <a:lnTo>
                  <a:pt x="476031" y="1204386"/>
                </a:lnTo>
                <a:lnTo>
                  <a:pt x="432642" y="1192950"/>
                </a:lnTo>
                <a:lnTo>
                  <a:pt x="390211" y="1178353"/>
                </a:lnTo>
                <a:lnTo>
                  <a:pt x="348962" y="1160672"/>
                </a:lnTo>
                <a:lnTo>
                  <a:pt x="309125" y="1140002"/>
                </a:lnTo>
                <a:lnTo>
                  <a:pt x="270924" y="1116463"/>
                </a:lnTo>
                <a:lnTo>
                  <a:pt x="234558" y="1090178"/>
                </a:lnTo>
                <a:lnTo>
                  <a:pt x="200217" y="1061283"/>
                </a:lnTo>
                <a:lnTo>
                  <a:pt x="168095" y="1029940"/>
                </a:lnTo>
                <a:lnTo>
                  <a:pt x="138372" y="996325"/>
                </a:lnTo>
                <a:lnTo>
                  <a:pt x="111202" y="960616"/>
                </a:lnTo>
                <a:lnTo>
                  <a:pt x="86728" y="922997"/>
                </a:lnTo>
                <a:lnTo>
                  <a:pt x="65088" y="883678"/>
                </a:lnTo>
                <a:lnTo>
                  <a:pt x="46402" y="842883"/>
                </a:lnTo>
                <a:lnTo>
                  <a:pt x="30768" y="800824"/>
                </a:lnTo>
                <a:lnTo>
                  <a:pt x="18268" y="757720"/>
                </a:lnTo>
                <a:lnTo>
                  <a:pt x="8973" y="713813"/>
                </a:lnTo>
                <a:lnTo>
                  <a:pt x="2935" y="669351"/>
                </a:lnTo>
                <a:lnTo>
                  <a:pt x="183" y="624564"/>
                </a:lnTo>
                <a:lnTo>
                  <a:pt x="0" y="609599"/>
                </a:lnTo>
                <a:lnTo>
                  <a:pt x="183" y="594635"/>
                </a:lnTo>
                <a:lnTo>
                  <a:pt x="2935" y="549848"/>
                </a:lnTo>
                <a:lnTo>
                  <a:pt x="8973" y="505385"/>
                </a:lnTo>
                <a:lnTo>
                  <a:pt x="18268" y="461479"/>
                </a:lnTo>
                <a:lnTo>
                  <a:pt x="30768" y="418375"/>
                </a:lnTo>
                <a:lnTo>
                  <a:pt x="46402" y="376316"/>
                </a:lnTo>
                <a:lnTo>
                  <a:pt x="65088" y="335520"/>
                </a:lnTo>
                <a:lnTo>
                  <a:pt x="86728" y="296202"/>
                </a:lnTo>
                <a:lnTo>
                  <a:pt x="111202" y="258583"/>
                </a:lnTo>
                <a:lnTo>
                  <a:pt x="138372" y="222873"/>
                </a:lnTo>
                <a:lnTo>
                  <a:pt x="168095" y="189259"/>
                </a:lnTo>
                <a:lnTo>
                  <a:pt x="200217" y="157915"/>
                </a:lnTo>
                <a:lnTo>
                  <a:pt x="234558" y="129021"/>
                </a:lnTo>
                <a:lnTo>
                  <a:pt x="270924" y="102736"/>
                </a:lnTo>
                <a:lnTo>
                  <a:pt x="309125" y="79196"/>
                </a:lnTo>
                <a:lnTo>
                  <a:pt x="348962" y="58527"/>
                </a:lnTo>
                <a:lnTo>
                  <a:pt x="390211" y="40845"/>
                </a:lnTo>
                <a:lnTo>
                  <a:pt x="432642" y="26249"/>
                </a:lnTo>
                <a:lnTo>
                  <a:pt x="476031" y="14812"/>
                </a:lnTo>
                <a:lnTo>
                  <a:pt x="520152" y="6597"/>
                </a:lnTo>
                <a:lnTo>
                  <a:pt x="564759" y="1651"/>
                </a:lnTo>
                <a:lnTo>
                  <a:pt x="609599" y="0"/>
                </a:lnTo>
                <a:lnTo>
                  <a:pt x="624564" y="183"/>
                </a:lnTo>
                <a:lnTo>
                  <a:pt x="669351" y="2935"/>
                </a:lnTo>
                <a:lnTo>
                  <a:pt x="713813" y="8973"/>
                </a:lnTo>
                <a:lnTo>
                  <a:pt x="757720" y="18268"/>
                </a:lnTo>
                <a:lnTo>
                  <a:pt x="800824" y="30768"/>
                </a:lnTo>
                <a:lnTo>
                  <a:pt x="842883" y="46402"/>
                </a:lnTo>
                <a:lnTo>
                  <a:pt x="883678" y="65088"/>
                </a:lnTo>
                <a:lnTo>
                  <a:pt x="922997" y="86728"/>
                </a:lnTo>
                <a:lnTo>
                  <a:pt x="960616" y="111202"/>
                </a:lnTo>
                <a:lnTo>
                  <a:pt x="996325" y="138372"/>
                </a:lnTo>
                <a:lnTo>
                  <a:pt x="1029940" y="168095"/>
                </a:lnTo>
                <a:lnTo>
                  <a:pt x="1061283" y="200217"/>
                </a:lnTo>
                <a:lnTo>
                  <a:pt x="1090178" y="234558"/>
                </a:lnTo>
                <a:lnTo>
                  <a:pt x="1116463" y="270924"/>
                </a:lnTo>
                <a:lnTo>
                  <a:pt x="1140002" y="309125"/>
                </a:lnTo>
                <a:lnTo>
                  <a:pt x="1160671" y="348962"/>
                </a:lnTo>
                <a:lnTo>
                  <a:pt x="1178353" y="390211"/>
                </a:lnTo>
                <a:lnTo>
                  <a:pt x="1192950" y="432642"/>
                </a:lnTo>
                <a:lnTo>
                  <a:pt x="1204386" y="476031"/>
                </a:lnTo>
                <a:lnTo>
                  <a:pt x="1212602" y="520152"/>
                </a:lnTo>
                <a:lnTo>
                  <a:pt x="1217548" y="564759"/>
                </a:lnTo>
                <a:lnTo>
                  <a:pt x="1219199" y="609599"/>
                </a:lnTo>
                <a:lnTo>
                  <a:pt x="1219016" y="624564"/>
                </a:lnTo>
                <a:lnTo>
                  <a:pt x="1216264" y="669351"/>
                </a:lnTo>
                <a:lnTo>
                  <a:pt x="1210225" y="713813"/>
                </a:lnTo>
                <a:lnTo>
                  <a:pt x="1200931" y="757720"/>
                </a:lnTo>
                <a:lnTo>
                  <a:pt x="1188430" y="800824"/>
                </a:lnTo>
                <a:lnTo>
                  <a:pt x="1172796" y="842883"/>
                </a:lnTo>
                <a:lnTo>
                  <a:pt x="1154111" y="883678"/>
                </a:lnTo>
                <a:lnTo>
                  <a:pt x="1132471" y="922997"/>
                </a:lnTo>
                <a:lnTo>
                  <a:pt x="1107996" y="960616"/>
                </a:lnTo>
                <a:lnTo>
                  <a:pt x="1080826" y="996325"/>
                </a:lnTo>
                <a:lnTo>
                  <a:pt x="1051104" y="1029940"/>
                </a:lnTo>
                <a:lnTo>
                  <a:pt x="1018982" y="1061283"/>
                </a:lnTo>
                <a:lnTo>
                  <a:pt x="984641" y="1090178"/>
                </a:lnTo>
                <a:lnTo>
                  <a:pt x="948275" y="1116463"/>
                </a:lnTo>
                <a:lnTo>
                  <a:pt x="910074" y="1140002"/>
                </a:lnTo>
                <a:lnTo>
                  <a:pt x="870237" y="1160671"/>
                </a:lnTo>
                <a:lnTo>
                  <a:pt x="828987" y="1178353"/>
                </a:lnTo>
                <a:lnTo>
                  <a:pt x="786557" y="1192950"/>
                </a:lnTo>
                <a:lnTo>
                  <a:pt x="743168" y="1204386"/>
                </a:lnTo>
                <a:lnTo>
                  <a:pt x="699046" y="1212602"/>
                </a:lnTo>
                <a:lnTo>
                  <a:pt x="654440" y="1217548"/>
                </a:lnTo>
                <a:lnTo>
                  <a:pt x="609599" y="1219199"/>
                </a:lnTo>
                <a:close/>
              </a:path>
            </a:pathLst>
          </a:custGeom>
          <a:solidFill>
            <a:srgbClr val="F9731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267575"/>
            <a:chOff x="0" y="0"/>
            <a:chExt cx="12192000" cy="72675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2675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09599" y="12191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8649" y="6467474"/>
              <a:ext cx="10953750" cy="800100"/>
            </a:xfrm>
            <a:custGeom>
              <a:avLst/>
              <a:gdLst/>
              <a:ahLst/>
              <a:cxnLst/>
              <a:rect l="l" t="t" r="r" b="b"/>
              <a:pathLst>
                <a:path w="10953750" h="800100">
                  <a:moveTo>
                    <a:pt x="108825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3"/>
                  </a:lnTo>
                  <a:lnTo>
                    <a:pt x="366" y="733858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882552" y="0"/>
                  </a:lnTo>
                  <a:lnTo>
                    <a:pt x="10924041" y="15620"/>
                  </a:lnTo>
                  <a:lnTo>
                    <a:pt x="10949861" y="51661"/>
                  </a:lnTo>
                  <a:lnTo>
                    <a:pt x="10953747" y="71196"/>
                  </a:lnTo>
                  <a:lnTo>
                    <a:pt x="10953747" y="728903"/>
                  </a:lnTo>
                  <a:lnTo>
                    <a:pt x="10938125" y="770394"/>
                  </a:lnTo>
                  <a:lnTo>
                    <a:pt x="10902086" y="796212"/>
                  </a:lnTo>
                  <a:lnTo>
                    <a:pt x="10887506" y="799611"/>
                  </a:lnTo>
                  <a:lnTo>
                    <a:pt x="10882552" y="8000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6467752"/>
              <a:ext cx="70485" cy="800100"/>
            </a:xfrm>
            <a:custGeom>
              <a:avLst/>
              <a:gdLst/>
              <a:ahLst/>
              <a:cxnLst/>
              <a:rect l="l" t="t" r="r" b="b"/>
              <a:pathLst>
                <a:path w="70484" h="800100">
                  <a:moveTo>
                    <a:pt x="70450" y="799544"/>
                  </a:moveTo>
                  <a:lnTo>
                    <a:pt x="33857" y="786991"/>
                  </a:lnTo>
                  <a:lnTo>
                    <a:pt x="5800" y="752782"/>
                  </a:lnTo>
                  <a:lnTo>
                    <a:pt x="0" y="723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8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723622"/>
                  </a:lnTo>
                  <a:lnTo>
                    <a:pt x="44514" y="765963"/>
                  </a:lnTo>
                  <a:lnTo>
                    <a:pt x="66287" y="797888"/>
                  </a:lnTo>
                  <a:lnTo>
                    <a:pt x="70450" y="799544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899" y="199266"/>
            <a:ext cx="2616200" cy="867410"/>
          </a:xfrm>
          <a:prstGeom prst="rect"/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3250" spc="-200"/>
              <a:t>Digit</a:t>
            </a:r>
            <a:r>
              <a:rPr dirty="0" sz="3250" spc="-295"/>
              <a:t> </a:t>
            </a:r>
            <a:r>
              <a:rPr dirty="0" sz="3050" spc="-409">
                <a:latin typeface="Malgun Gothic"/>
                <a:cs typeface="Malgun Gothic"/>
              </a:rPr>
              <a:t>與 </a:t>
            </a:r>
            <a:r>
              <a:rPr dirty="0" sz="3250" spc="-310"/>
              <a:t>Atlas</a:t>
            </a:r>
            <a:endParaRPr sz="32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350" spc="-165" b="0">
                <a:solidFill>
                  <a:srgbClr val="D0D5DA"/>
                </a:solidFill>
                <a:latin typeface="SimSun"/>
                <a:cs typeface="SimSun"/>
              </a:rPr>
              <a:t>雙足機器人的不同技術路徑與應用優勢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09599" y="1562099"/>
            <a:ext cx="5334000" cy="4676775"/>
            <a:chOff x="609599" y="1562099"/>
            <a:chExt cx="5334000" cy="4676775"/>
          </a:xfrm>
        </p:grpSpPr>
        <p:sp>
          <p:nvSpPr>
            <p:cNvPr id="9" name="object 9" descr=""/>
            <p:cNvSpPr/>
            <p:nvPr/>
          </p:nvSpPr>
          <p:spPr>
            <a:xfrm>
              <a:off x="609599" y="1576387"/>
              <a:ext cx="5334000" cy="4662805"/>
            </a:xfrm>
            <a:custGeom>
              <a:avLst/>
              <a:gdLst/>
              <a:ahLst/>
              <a:cxnLst/>
              <a:rect l="l" t="t" r="r" b="b"/>
              <a:pathLst>
                <a:path w="5334000" h="4662805">
                  <a:moveTo>
                    <a:pt x="5262802" y="4662486"/>
                  </a:moveTo>
                  <a:lnTo>
                    <a:pt x="71196" y="4662486"/>
                  </a:lnTo>
                  <a:lnTo>
                    <a:pt x="66241" y="4661998"/>
                  </a:lnTo>
                  <a:lnTo>
                    <a:pt x="29705" y="4646864"/>
                  </a:lnTo>
                  <a:lnTo>
                    <a:pt x="3885" y="4610824"/>
                  </a:lnTo>
                  <a:lnTo>
                    <a:pt x="0" y="4591290"/>
                  </a:lnTo>
                  <a:lnTo>
                    <a:pt x="0" y="45862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262802" y="0"/>
                  </a:lnTo>
                  <a:lnTo>
                    <a:pt x="5304293" y="12692"/>
                  </a:lnTo>
                  <a:lnTo>
                    <a:pt x="5330113" y="41975"/>
                  </a:lnTo>
                  <a:lnTo>
                    <a:pt x="5333999" y="57847"/>
                  </a:lnTo>
                  <a:lnTo>
                    <a:pt x="5333999" y="4591290"/>
                  </a:lnTo>
                  <a:lnTo>
                    <a:pt x="5318377" y="4632780"/>
                  </a:lnTo>
                  <a:lnTo>
                    <a:pt x="5282337" y="4658600"/>
                  </a:lnTo>
                  <a:lnTo>
                    <a:pt x="5267757" y="4661998"/>
                  </a:lnTo>
                  <a:lnTo>
                    <a:pt x="5262802" y="4662486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977" y="1562099"/>
              <a:ext cx="5333365" cy="69215"/>
            </a:xfrm>
            <a:custGeom>
              <a:avLst/>
              <a:gdLst/>
              <a:ahLst/>
              <a:cxnLst/>
              <a:rect l="l" t="t" r="r" b="b"/>
              <a:pathLst>
                <a:path w="5333365" h="69214">
                  <a:moveTo>
                    <a:pt x="0" y="68698"/>
                  </a:moveTo>
                  <a:lnTo>
                    <a:pt x="16889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5257422" y="0"/>
                  </a:lnTo>
                  <a:lnTo>
                    <a:pt x="5299764" y="12829"/>
                  </a:lnTo>
                  <a:lnTo>
                    <a:pt x="53168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5333365" h="69214">
                  <a:moveTo>
                    <a:pt x="5333244" y="68698"/>
                  </a:moveTo>
                  <a:lnTo>
                    <a:pt x="5305738" y="39366"/>
                  </a:lnTo>
                  <a:lnTo>
                    <a:pt x="5264928" y="28801"/>
                  </a:lnTo>
                  <a:lnTo>
                    <a:pt x="5257422" y="28574"/>
                  </a:lnTo>
                  <a:lnTo>
                    <a:pt x="5316868" y="28574"/>
                  </a:lnTo>
                  <a:lnTo>
                    <a:pt x="5332171" y="61331"/>
                  </a:lnTo>
                  <a:lnTo>
                    <a:pt x="5333244" y="6869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25500" y="1812734"/>
            <a:ext cx="688975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-145" b="1">
                <a:solidFill>
                  <a:srgbClr val="FFFFFF"/>
                </a:solidFill>
                <a:latin typeface="Arial"/>
                <a:cs typeface="Arial"/>
              </a:rPr>
              <a:t>Digit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38199" y="1819274"/>
            <a:ext cx="4876800" cy="3619500"/>
            <a:chOff x="838199" y="1819274"/>
            <a:chExt cx="4876800" cy="361950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499" y="1819274"/>
              <a:ext cx="571499" cy="4571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2924174"/>
              <a:ext cx="238124" cy="1904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3305174"/>
              <a:ext cx="152399" cy="1523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3609974"/>
              <a:ext cx="152399" cy="15239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3914774"/>
              <a:ext cx="152399" cy="1523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4219574"/>
              <a:ext cx="152399" cy="1523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4638674"/>
              <a:ext cx="219074" cy="19049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38199" y="4981574"/>
              <a:ext cx="2381250" cy="457200"/>
            </a:xfrm>
            <a:custGeom>
              <a:avLst/>
              <a:gdLst/>
              <a:ahLst/>
              <a:cxnLst/>
              <a:rect l="l" t="t" r="r" b="b"/>
              <a:pathLst>
                <a:path w="2381250" h="457200">
                  <a:moveTo>
                    <a:pt x="2348201" y="457199"/>
                  </a:moveTo>
                  <a:lnTo>
                    <a:pt x="33047" y="457199"/>
                  </a:lnTo>
                  <a:lnTo>
                    <a:pt x="28187" y="456232"/>
                  </a:lnTo>
                  <a:lnTo>
                    <a:pt x="966" y="429012"/>
                  </a:lnTo>
                  <a:lnTo>
                    <a:pt x="0" y="424152"/>
                  </a:lnTo>
                  <a:lnTo>
                    <a:pt x="0" y="419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48201" y="0"/>
                  </a:lnTo>
                  <a:lnTo>
                    <a:pt x="2380282" y="28186"/>
                  </a:lnTo>
                  <a:lnTo>
                    <a:pt x="2381249" y="33047"/>
                  </a:lnTo>
                  <a:lnTo>
                    <a:pt x="2381249" y="424152"/>
                  </a:lnTo>
                  <a:lnTo>
                    <a:pt x="2353061" y="456232"/>
                  </a:lnTo>
                  <a:lnTo>
                    <a:pt x="2348201" y="457199"/>
                  </a:lnTo>
                  <a:close/>
                </a:path>
              </a:pathLst>
            </a:custGeom>
            <a:solidFill>
              <a:srgbClr val="37405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2500" y="5133974"/>
              <a:ext cx="190499" cy="152399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825500" y="2490038"/>
            <a:ext cx="317817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240">
                <a:solidFill>
                  <a:srgbClr val="D0D5DA"/>
                </a:solidFill>
                <a:latin typeface="SimSun"/>
                <a:cs typeface="SimSun"/>
              </a:rPr>
              <a:t>由 </a:t>
            </a:r>
            <a:r>
              <a:rPr dirty="0" sz="1450" spc="-70">
                <a:solidFill>
                  <a:srgbClr val="D0D5DA"/>
                </a:solidFill>
                <a:latin typeface="Microsoft Sans Serif"/>
                <a:cs typeface="Microsoft Sans Serif"/>
              </a:rPr>
              <a:t>Agility</a:t>
            </a:r>
            <a:r>
              <a:rPr dirty="0" sz="1450" spc="-5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5">
                <a:solidFill>
                  <a:srgbClr val="D0D5DA"/>
                </a:solidFill>
                <a:latin typeface="Microsoft Sans Serif"/>
                <a:cs typeface="Microsoft Sans Serif"/>
              </a:rPr>
              <a:t>Robotics</a:t>
            </a:r>
            <a:r>
              <a:rPr dirty="0" sz="1450" spc="-6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160">
                <a:solidFill>
                  <a:srgbClr val="D0D5DA"/>
                </a:solidFill>
                <a:latin typeface="SimSun"/>
                <a:cs typeface="SimSun"/>
              </a:rPr>
              <a:t>開發的專業物流雙足機器人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39825" y="2867660"/>
            <a:ext cx="1168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>
                <a:solidFill>
                  <a:srgbClr val="FA913C"/>
                </a:solidFill>
                <a:latin typeface="SimSun"/>
                <a:cs typeface="SimSun"/>
              </a:rPr>
              <a:t>核心技術特點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30300" y="3263137"/>
            <a:ext cx="35306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獨特的反向彎曲膝蓋設計，提升狹窄空間移動靈活性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30300" y="3567937"/>
            <a:ext cx="3835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無需大規模改造現有基礎設施，能在人類環境中無縫工作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30300" y="3872737"/>
            <a:ext cx="26352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95" b="1">
                <a:solidFill>
                  <a:srgbClr val="FFFFFF"/>
                </a:solidFill>
                <a:latin typeface="Trebuchet MS"/>
                <a:cs typeface="Trebuchet MS"/>
              </a:rPr>
              <a:t>18</a:t>
            </a:r>
            <a:r>
              <a:rPr dirty="0" sz="1350" spc="-170" b="1">
                <a:solidFill>
                  <a:srgbClr val="FFFFFF"/>
                </a:solidFill>
                <a:latin typeface="Malgun Gothic"/>
                <a:cs typeface="Malgun Gothic"/>
              </a:rPr>
              <a:t>公斤</a:t>
            </a: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的負載能力，適合多數物流任務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30300" y="4177537"/>
            <a:ext cx="3683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專為物料搬運優化的末端執行器，特別適合手提袋操作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20775" y="4582159"/>
            <a:ext cx="1168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>
                <a:solidFill>
                  <a:srgbClr val="FA913C"/>
                </a:solidFill>
                <a:latin typeface="SimSun"/>
                <a:cs typeface="SimSun"/>
              </a:rPr>
              <a:t>主要應用場景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206499" y="5091937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>
                <a:solidFill>
                  <a:srgbClr val="D0D5DA"/>
                </a:solidFill>
                <a:latin typeface="SimSun"/>
                <a:cs typeface="SimSun"/>
              </a:rPr>
              <a:t>倉儲物流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333749" y="4981574"/>
            <a:ext cx="2381250" cy="457200"/>
            <a:chOff x="3333749" y="4981574"/>
            <a:chExt cx="2381250" cy="457200"/>
          </a:xfrm>
        </p:grpSpPr>
        <p:sp>
          <p:nvSpPr>
            <p:cNvPr id="31" name="object 31" descr=""/>
            <p:cNvSpPr/>
            <p:nvPr/>
          </p:nvSpPr>
          <p:spPr>
            <a:xfrm>
              <a:off x="3333749" y="4981574"/>
              <a:ext cx="2381250" cy="457200"/>
            </a:xfrm>
            <a:custGeom>
              <a:avLst/>
              <a:gdLst/>
              <a:ahLst/>
              <a:cxnLst/>
              <a:rect l="l" t="t" r="r" b="b"/>
              <a:pathLst>
                <a:path w="2381250" h="457200">
                  <a:moveTo>
                    <a:pt x="2348201" y="457199"/>
                  </a:moveTo>
                  <a:lnTo>
                    <a:pt x="33047" y="457199"/>
                  </a:lnTo>
                  <a:lnTo>
                    <a:pt x="28187" y="456232"/>
                  </a:lnTo>
                  <a:lnTo>
                    <a:pt x="966" y="429012"/>
                  </a:lnTo>
                  <a:lnTo>
                    <a:pt x="0" y="424152"/>
                  </a:lnTo>
                  <a:lnTo>
                    <a:pt x="0" y="419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48201" y="0"/>
                  </a:lnTo>
                  <a:lnTo>
                    <a:pt x="2380282" y="28186"/>
                  </a:lnTo>
                  <a:lnTo>
                    <a:pt x="2381249" y="33047"/>
                  </a:lnTo>
                  <a:lnTo>
                    <a:pt x="2381249" y="424152"/>
                  </a:lnTo>
                  <a:lnTo>
                    <a:pt x="2353061" y="456232"/>
                  </a:lnTo>
                  <a:lnTo>
                    <a:pt x="2348201" y="457199"/>
                  </a:lnTo>
                  <a:close/>
                </a:path>
              </a:pathLst>
            </a:custGeom>
            <a:solidFill>
              <a:srgbClr val="37405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8050" y="5133974"/>
              <a:ext cx="190499" cy="15239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3702050" y="5091937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>
                <a:solidFill>
                  <a:srgbClr val="D0D5DA"/>
                </a:solidFill>
                <a:latin typeface="SimSun"/>
                <a:cs typeface="SimSun"/>
              </a:rPr>
              <a:t>配送中心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838199" y="5553074"/>
            <a:ext cx="2381250" cy="457200"/>
            <a:chOff x="838199" y="5553074"/>
            <a:chExt cx="2381250" cy="457200"/>
          </a:xfrm>
        </p:grpSpPr>
        <p:sp>
          <p:nvSpPr>
            <p:cNvPr id="35" name="object 35" descr=""/>
            <p:cNvSpPr/>
            <p:nvPr/>
          </p:nvSpPr>
          <p:spPr>
            <a:xfrm>
              <a:off x="838199" y="5553074"/>
              <a:ext cx="2381250" cy="457200"/>
            </a:xfrm>
            <a:custGeom>
              <a:avLst/>
              <a:gdLst/>
              <a:ahLst/>
              <a:cxnLst/>
              <a:rect l="l" t="t" r="r" b="b"/>
              <a:pathLst>
                <a:path w="2381250" h="457200">
                  <a:moveTo>
                    <a:pt x="2348201" y="457199"/>
                  </a:moveTo>
                  <a:lnTo>
                    <a:pt x="33047" y="457199"/>
                  </a:lnTo>
                  <a:lnTo>
                    <a:pt x="28187" y="456232"/>
                  </a:lnTo>
                  <a:lnTo>
                    <a:pt x="966" y="429011"/>
                  </a:lnTo>
                  <a:lnTo>
                    <a:pt x="0" y="424152"/>
                  </a:lnTo>
                  <a:lnTo>
                    <a:pt x="0" y="419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48201" y="0"/>
                  </a:lnTo>
                  <a:lnTo>
                    <a:pt x="2380282" y="28187"/>
                  </a:lnTo>
                  <a:lnTo>
                    <a:pt x="2381249" y="33047"/>
                  </a:lnTo>
                  <a:lnTo>
                    <a:pt x="2381249" y="424152"/>
                  </a:lnTo>
                  <a:lnTo>
                    <a:pt x="2353061" y="456232"/>
                  </a:lnTo>
                  <a:lnTo>
                    <a:pt x="2348201" y="457199"/>
                  </a:lnTo>
                  <a:close/>
                </a:path>
              </a:pathLst>
            </a:custGeom>
            <a:solidFill>
              <a:srgbClr val="37405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2500" y="5705474"/>
              <a:ext cx="190499" cy="152399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1206499" y="5663437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>
                <a:solidFill>
                  <a:srgbClr val="D0D5DA"/>
                </a:solidFill>
                <a:latin typeface="SimSun"/>
                <a:cs typeface="SimSun"/>
              </a:rPr>
              <a:t>人機協作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3333749" y="5553074"/>
            <a:ext cx="2381250" cy="457200"/>
            <a:chOff x="3333749" y="5553074"/>
            <a:chExt cx="2381250" cy="457200"/>
          </a:xfrm>
        </p:grpSpPr>
        <p:sp>
          <p:nvSpPr>
            <p:cNvPr id="39" name="object 39" descr=""/>
            <p:cNvSpPr/>
            <p:nvPr/>
          </p:nvSpPr>
          <p:spPr>
            <a:xfrm>
              <a:off x="3333749" y="5553074"/>
              <a:ext cx="2381250" cy="457200"/>
            </a:xfrm>
            <a:custGeom>
              <a:avLst/>
              <a:gdLst/>
              <a:ahLst/>
              <a:cxnLst/>
              <a:rect l="l" t="t" r="r" b="b"/>
              <a:pathLst>
                <a:path w="2381250" h="457200">
                  <a:moveTo>
                    <a:pt x="2348201" y="457199"/>
                  </a:moveTo>
                  <a:lnTo>
                    <a:pt x="33047" y="457199"/>
                  </a:lnTo>
                  <a:lnTo>
                    <a:pt x="28187" y="456232"/>
                  </a:lnTo>
                  <a:lnTo>
                    <a:pt x="966" y="429011"/>
                  </a:lnTo>
                  <a:lnTo>
                    <a:pt x="0" y="424152"/>
                  </a:lnTo>
                  <a:lnTo>
                    <a:pt x="0" y="419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48201" y="0"/>
                  </a:lnTo>
                  <a:lnTo>
                    <a:pt x="2380282" y="28187"/>
                  </a:lnTo>
                  <a:lnTo>
                    <a:pt x="2381249" y="33047"/>
                  </a:lnTo>
                  <a:lnTo>
                    <a:pt x="2381249" y="424152"/>
                  </a:lnTo>
                  <a:lnTo>
                    <a:pt x="2353061" y="456232"/>
                  </a:lnTo>
                  <a:lnTo>
                    <a:pt x="2348201" y="457199"/>
                  </a:lnTo>
                  <a:close/>
                </a:path>
              </a:pathLst>
            </a:custGeom>
            <a:solidFill>
              <a:srgbClr val="37405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48050" y="5714999"/>
              <a:ext cx="133349" cy="133349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3644900" y="5663437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>
                <a:solidFill>
                  <a:srgbClr val="D0D5DA"/>
                </a:solidFill>
                <a:latin typeface="SimSun"/>
                <a:cs typeface="SimSun"/>
              </a:rPr>
              <a:t>物料搬運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6248398" y="1562099"/>
            <a:ext cx="5334000" cy="4676775"/>
            <a:chOff x="6248398" y="1562099"/>
            <a:chExt cx="5334000" cy="4676775"/>
          </a:xfrm>
        </p:grpSpPr>
        <p:sp>
          <p:nvSpPr>
            <p:cNvPr id="43" name="object 43" descr=""/>
            <p:cNvSpPr/>
            <p:nvPr/>
          </p:nvSpPr>
          <p:spPr>
            <a:xfrm>
              <a:off x="6248398" y="1576387"/>
              <a:ext cx="5334000" cy="4662805"/>
            </a:xfrm>
            <a:custGeom>
              <a:avLst/>
              <a:gdLst/>
              <a:ahLst/>
              <a:cxnLst/>
              <a:rect l="l" t="t" r="r" b="b"/>
              <a:pathLst>
                <a:path w="5334000" h="4662805">
                  <a:moveTo>
                    <a:pt x="5262803" y="4662486"/>
                  </a:moveTo>
                  <a:lnTo>
                    <a:pt x="71196" y="4662486"/>
                  </a:lnTo>
                  <a:lnTo>
                    <a:pt x="66241" y="4661998"/>
                  </a:lnTo>
                  <a:lnTo>
                    <a:pt x="29705" y="4646864"/>
                  </a:lnTo>
                  <a:lnTo>
                    <a:pt x="3885" y="4610824"/>
                  </a:lnTo>
                  <a:lnTo>
                    <a:pt x="0" y="4591290"/>
                  </a:lnTo>
                  <a:lnTo>
                    <a:pt x="0" y="45862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262803" y="0"/>
                  </a:lnTo>
                  <a:lnTo>
                    <a:pt x="5304292" y="12692"/>
                  </a:lnTo>
                  <a:lnTo>
                    <a:pt x="5330112" y="41975"/>
                  </a:lnTo>
                  <a:lnTo>
                    <a:pt x="5333999" y="57847"/>
                  </a:lnTo>
                  <a:lnTo>
                    <a:pt x="5333999" y="4591290"/>
                  </a:lnTo>
                  <a:lnTo>
                    <a:pt x="5318376" y="4632780"/>
                  </a:lnTo>
                  <a:lnTo>
                    <a:pt x="5282337" y="4658600"/>
                  </a:lnTo>
                  <a:lnTo>
                    <a:pt x="5267757" y="4661998"/>
                  </a:lnTo>
                  <a:lnTo>
                    <a:pt x="5262803" y="4662486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248777" y="1562099"/>
              <a:ext cx="5333365" cy="69215"/>
            </a:xfrm>
            <a:custGeom>
              <a:avLst/>
              <a:gdLst/>
              <a:ahLst/>
              <a:cxnLst/>
              <a:rect l="l" t="t" r="r" b="b"/>
              <a:pathLst>
                <a:path w="5333365" h="69214">
                  <a:moveTo>
                    <a:pt x="0" y="68698"/>
                  </a:moveTo>
                  <a:lnTo>
                    <a:pt x="16888" y="27882"/>
                  </a:lnTo>
                  <a:lnTo>
                    <a:pt x="53734" y="3262"/>
                  </a:lnTo>
                  <a:lnTo>
                    <a:pt x="75822" y="0"/>
                  </a:lnTo>
                  <a:lnTo>
                    <a:pt x="5257422" y="0"/>
                  </a:lnTo>
                  <a:lnTo>
                    <a:pt x="5299763" y="12829"/>
                  </a:lnTo>
                  <a:lnTo>
                    <a:pt x="53168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4" y="63809"/>
                  </a:lnTo>
                  <a:lnTo>
                    <a:pt x="0" y="68698"/>
                  </a:lnTo>
                  <a:close/>
                </a:path>
                <a:path w="5333365" h="69214">
                  <a:moveTo>
                    <a:pt x="5333243" y="68698"/>
                  </a:moveTo>
                  <a:lnTo>
                    <a:pt x="5305738" y="39366"/>
                  </a:lnTo>
                  <a:lnTo>
                    <a:pt x="5264927" y="28801"/>
                  </a:lnTo>
                  <a:lnTo>
                    <a:pt x="5257422" y="28574"/>
                  </a:lnTo>
                  <a:lnTo>
                    <a:pt x="5316868" y="28574"/>
                  </a:lnTo>
                  <a:lnTo>
                    <a:pt x="5332171" y="61331"/>
                  </a:lnTo>
                  <a:lnTo>
                    <a:pt x="5333243" y="6869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464299" y="1812734"/>
            <a:ext cx="719455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-225" b="1">
                <a:solidFill>
                  <a:srgbClr val="FFFFFF"/>
                </a:solidFill>
                <a:latin typeface="Arial"/>
                <a:cs typeface="Arial"/>
              </a:rPr>
              <a:t>Atlas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09624" y="1819274"/>
            <a:ext cx="10544175" cy="4991100"/>
            <a:chOff x="809624" y="1819274"/>
            <a:chExt cx="10544175" cy="4991100"/>
          </a:xfrm>
        </p:grpSpPr>
        <p:pic>
          <p:nvPicPr>
            <p:cNvPr id="47" name="object 4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53749" y="1819274"/>
              <a:ext cx="400049" cy="45719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9" y="2924174"/>
              <a:ext cx="238124" cy="190499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3305174"/>
              <a:ext cx="152399" cy="15239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3609974"/>
              <a:ext cx="152399" cy="15239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3914774"/>
              <a:ext cx="152399" cy="152399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4219574"/>
              <a:ext cx="152399" cy="152399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6999" y="4638674"/>
              <a:ext cx="190499" cy="190499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9624" y="6657974"/>
              <a:ext cx="104774" cy="152399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6464299" y="2490038"/>
            <a:ext cx="339725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波士頓動力</a:t>
            </a:r>
            <a:r>
              <a:rPr dirty="0" sz="1350" spc="-100">
                <a:solidFill>
                  <a:srgbClr val="D0D5DA"/>
                </a:solidFill>
                <a:latin typeface="SimSun"/>
                <a:cs typeface="SimSun"/>
              </a:rPr>
              <a:t>（</a:t>
            </a:r>
            <a:r>
              <a:rPr dirty="0" sz="1450" spc="-100">
                <a:solidFill>
                  <a:srgbClr val="D0D5DA"/>
                </a:solidFill>
                <a:latin typeface="Microsoft Sans Serif"/>
                <a:cs typeface="Microsoft Sans Serif"/>
              </a:rPr>
              <a:t>Boston</a:t>
            </a:r>
            <a:r>
              <a:rPr dirty="0" sz="1450" spc="114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40">
                <a:solidFill>
                  <a:srgbClr val="D0D5DA"/>
                </a:solidFill>
                <a:latin typeface="Microsoft Sans Serif"/>
                <a:cs typeface="Microsoft Sans Serif"/>
              </a:rPr>
              <a:t>Dynamics</a:t>
            </a:r>
            <a:r>
              <a:rPr dirty="0" sz="1350" spc="-140">
                <a:solidFill>
                  <a:srgbClr val="D0D5DA"/>
                </a:solidFill>
                <a:latin typeface="SimSun"/>
                <a:cs typeface="SimSun"/>
              </a:rPr>
              <a:t>）</a:t>
            </a:r>
            <a:r>
              <a:rPr dirty="0" sz="1350" spc="-155">
                <a:solidFill>
                  <a:srgbClr val="D0D5DA"/>
                </a:solidFill>
                <a:latin typeface="SimSun"/>
                <a:cs typeface="SimSun"/>
              </a:rPr>
              <a:t>的尖端研究平台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6778625" y="2867660"/>
            <a:ext cx="1168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>
                <a:solidFill>
                  <a:srgbClr val="FA913C"/>
                </a:solidFill>
                <a:latin typeface="SimSun"/>
                <a:cs typeface="SimSun"/>
              </a:rPr>
              <a:t>核心技術特點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769100" y="3167211"/>
            <a:ext cx="4016375" cy="937894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450" spc="-140">
                <a:solidFill>
                  <a:srgbClr val="D0D5DA"/>
                </a:solidFill>
                <a:latin typeface="Microsoft Sans Serif"/>
                <a:cs typeface="Microsoft Sans Serif"/>
              </a:rPr>
              <a:t>2024</a:t>
            </a: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年最新版從液壓驅動轉為全電動設計，更輕更緊湊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ts val="2400"/>
              </a:lnSpc>
              <a:spcBef>
                <a:spcPts val="8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基於強化學習</a:t>
            </a:r>
            <a:r>
              <a:rPr dirty="0" sz="1350" spc="-195">
                <a:solidFill>
                  <a:srgbClr val="D0D5DA"/>
                </a:solidFill>
                <a:latin typeface="SimSun"/>
                <a:cs typeface="SimSun"/>
              </a:rPr>
              <a:t>（</a:t>
            </a:r>
            <a:r>
              <a:rPr dirty="0" sz="1450" spc="-195">
                <a:solidFill>
                  <a:srgbClr val="D0D5DA"/>
                </a:solidFill>
                <a:latin typeface="Microsoft Sans Serif"/>
                <a:cs typeface="Microsoft Sans Serif"/>
              </a:rPr>
              <a:t>RL</a:t>
            </a:r>
            <a:r>
              <a:rPr dirty="0" sz="1350" spc="-195">
                <a:solidFill>
                  <a:srgbClr val="D0D5DA"/>
                </a:solidFill>
                <a:latin typeface="SimSun"/>
                <a:cs typeface="SimSun"/>
              </a:rPr>
              <a:t>）</a:t>
            </a: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的全身控制演算法，實現複雜動態平衡能完成跑酷、後空翻等超越人類極限的複雜動作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6769100" y="4177537"/>
            <a:ext cx="3073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配備多種可替換夾具，適應不同工業場景需求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87399" y="6569954"/>
            <a:ext cx="7712075" cy="54737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465"/>
              </a:spcBef>
            </a:pPr>
            <a:r>
              <a:rPr dirty="0" sz="1350" spc="-150" b="1">
                <a:solidFill>
                  <a:srgbClr val="FFFFFF"/>
                </a:solidFill>
                <a:latin typeface="Malgun Gothic"/>
                <a:cs typeface="Malgun Gothic"/>
              </a:rPr>
              <a:t>技術路徑比較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450" spc="-85">
                <a:solidFill>
                  <a:srgbClr val="D0D5DA"/>
                </a:solidFill>
                <a:latin typeface="Microsoft Sans Serif"/>
                <a:cs typeface="Microsoft Sans Serif"/>
              </a:rPr>
              <a:t>Digit</a:t>
            </a: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專注於實用性與安全協作，而</a:t>
            </a:r>
            <a:r>
              <a:rPr dirty="0" sz="1450" spc="-105">
                <a:solidFill>
                  <a:srgbClr val="D0D5DA"/>
                </a:solidFill>
                <a:latin typeface="Microsoft Sans Serif"/>
                <a:cs typeface="Microsoft Sans Serif"/>
              </a:rPr>
              <a:t>Atlas</a:t>
            </a: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則代表動態控制的技術極限。兩者分別從不同角度推動雙足機器人的發展。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761999" y="761999"/>
            <a:ext cx="11049000" cy="6124575"/>
            <a:chOff x="761999" y="761999"/>
            <a:chExt cx="11049000" cy="6124575"/>
          </a:xfrm>
        </p:grpSpPr>
        <p:sp>
          <p:nvSpPr>
            <p:cNvPr id="61" name="object 61" descr=""/>
            <p:cNvSpPr/>
            <p:nvPr/>
          </p:nvSpPr>
          <p:spPr>
            <a:xfrm>
              <a:off x="1903361" y="953147"/>
              <a:ext cx="9083675" cy="5862955"/>
            </a:xfrm>
            <a:custGeom>
              <a:avLst/>
              <a:gdLst/>
              <a:ahLst/>
              <a:cxnLst/>
              <a:rect l="l" t="t" r="r" b="b"/>
              <a:pathLst>
                <a:path w="9083675" h="5862955">
                  <a:moveTo>
                    <a:pt x="2688437" y="5853773"/>
                  </a:moveTo>
                  <a:lnTo>
                    <a:pt x="3263" y="4876444"/>
                  </a:lnTo>
                  <a:lnTo>
                    <a:pt x="0" y="4885398"/>
                  </a:lnTo>
                  <a:lnTo>
                    <a:pt x="2685173" y="5862713"/>
                  </a:lnTo>
                  <a:lnTo>
                    <a:pt x="2688437" y="5853773"/>
                  </a:lnTo>
                  <a:close/>
                </a:path>
                <a:path w="9083675" h="5862955">
                  <a:moveTo>
                    <a:pt x="9083294" y="8242"/>
                  </a:moveTo>
                  <a:lnTo>
                    <a:pt x="9078531" y="0"/>
                  </a:lnTo>
                  <a:lnTo>
                    <a:pt x="7428751" y="952500"/>
                  </a:lnTo>
                  <a:lnTo>
                    <a:pt x="7433513" y="960742"/>
                  </a:lnTo>
                  <a:lnTo>
                    <a:pt x="9083294" y="8242"/>
                  </a:lnTo>
                  <a:close/>
                </a:path>
              </a:pathLst>
            </a:custGeom>
            <a:solidFill>
              <a:srgbClr val="FF99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61987" y="761999"/>
              <a:ext cx="11049000" cy="6124575"/>
            </a:xfrm>
            <a:custGeom>
              <a:avLst/>
              <a:gdLst/>
              <a:ahLst/>
              <a:cxnLst/>
              <a:rect l="l" t="t" r="r" b="b"/>
              <a:pathLst>
                <a:path w="11049000" h="6124575">
                  <a:moveTo>
                    <a:pt x="1524000" y="762000"/>
                  </a:moveTo>
                  <a:lnTo>
                    <a:pt x="1521942" y="705954"/>
                  </a:lnTo>
                  <a:lnTo>
                    <a:pt x="1515757" y="650201"/>
                  </a:lnTo>
                  <a:lnTo>
                    <a:pt x="1505496" y="595045"/>
                  </a:lnTo>
                  <a:lnTo>
                    <a:pt x="1491195" y="540804"/>
                  </a:lnTo>
                  <a:lnTo>
                    <a:pt x="1472946" y="487768"/>
                  </a:lnTo>
                  <a:lnTo>
                    <a:pt x="1450848" y="436206"/>
                  </a:lnTo>
                  <a:lnTo>
                    <a:pt x="1425003" y="386410"/>
                  </a:lnTo>
                  <a:lnTo>
                    <a:pt x="1395590" y="338658"/>
                  </a:lnTo>
                  <a:lnTo>
                    <a:pt x="1362735" y="293204"/>
                  </a:lnTo>
                  <a:lnTo>
                    <a:pt x="1326616" y="250278"/>
                  </a:lnTo>
                  <a:lnTo>
                    <a:pt x="1287437" y="210121"/>
                  </a:lnTo>
                  <a:lnTo>
                    <a:pt x="1245412" y="172974"/>
                  </a:lnTo>
                  <a:lnTo>
                    <a:pt x="1200772" y="139014"/>
                  </a:lnTo>
                  <a:lnTo>
                    <a:pt x="1153756" y="108419"/>
                  </a:lnTo>
                  <a:lnTo>
                    <a:pt x="1104607" y="81368"/>
                  </a:lnTo>
                  <a:lnTo>
                    <a:pt x="1053604" y="58013"/>
                  </a:lnTo>
                  <a:lnTo>
                    <a:pt x="1001039" y="38468"/>
                  </a:lnTo>
                  <a:lnTo>
                    <a:pt x="947153" y="22847"/>
                  </a:lnTo>
                  <a:lnTo>
                    <a:pt x="892276" y="11226"/>
                  </a:lnTo>
                  <a:lnTo>
                    <a:pt x="836701" y="3670"/>
                  </a:lnTo>
                  <a:lnTo>
                    <a:pt x="780707" y="241"/>
                  </a:lnTo>
                  <a:lnTo>
                    <a:pt x="762000" y="0"/>
                  </a:lnTo>
                  <a:lnTo>
                    <a:pt x="743305" y="241"/>
                  </a:lnTo>
                  <a:lnTo>
                    <a:pt x="687311" y="3670"/>
                  </a:lnTo>
                  <a:lnTo>
                    <a:pt x="631736" y="11226"/>
                  </a:lnTo>
                  <a:lnTo>
                    <a:pt x="576859" y="22847"/>
                  </a:lnTo>
                  <a:lnTo>
                    <a:pt x="522973" y="38468"/>
                  </a:lnTo>
                  <a:lnTo>
                    <a:pt x="470395" y="58013"/>
                  </a:lnTo>
                  <a:lnTo>
                    <a:pt x="419404" y="81368"/>
                  </a:lnTo>
                  <a:lnTo>
                    <a:pt x="370255" y="108419"/>
                  </a:lnTo>
                  <a:lnTo>
                    <a:pt x="323240" y="139014"/>
                  </a:lnTo>
                  <a:lnTo>
                    <a:pt x="278599" y="172974"/>
                  </a:lnTo>
                  <a:lnTo>
                    <a:pt x="236575" y="210121"/>
                  </a:lnTo>
                  <a:lnTo>
                    <a:pt x="197396" y="250278"/>
                  </a:lnTo>
                  <a:lnTo>
                    <a:pt x="161277" y="293204"/>
                  </a:lnTo>
                  <a:lnTo>
                    <a:pt x="128422" y="338658"/>
                  </a:lnTo>
                  <a:lnTo>
                    <a:pt x="98996" y="386410"/>
                  </a:lnTo>
                  <a:lnTo>
                    <a:pt x="73164" y="436206"/>
                  </a:lnTo>
                  <a:lnTo>
                    <a:pt x="51066" y="487768"/>
                  </a:lnTo>
                  <a:lnTo>
                    <a:pt x="32816" y="540804"/>
                  </a:lnTo>
                  <a:lnTo>
                    <a:pt x="18516" y="595045"/>
                  </a:lnTo>
                  <a:lnTo>
                    <a:pt x="8255" y="650201"/>
                  </a:lnTo>
                  <a:lnTo>
                    <a:pt x="2070" y="705954"/>
                  </a:lnTo>
                  <a:lnTo>
                    <a:pt x="0" y="762000"/>
                  </a:lnTo>
                  <a:lnTo>
                    <a:pt x="241" y="780707"/>
                  </a:lnTo>
                  <a:lnTo>
                    <a:pt x="3670" y="836701"/>
                  </a:lnTo>
                  <a:lnTo>
                    <a:pt x="11226" y="892276"/>
                  </a:lnTo>
                  <a:lnTo>
                    <a:pt x="22847" y="947153"/>
                  </a:lnTo>
                  <a:lnTo>
                    <a:pt x="38468" y="1001039"/>
                  </a:lnTo>
                  <a:lnTo>
                    <a:pt x="58013" y="1053604"/>
                  </a:lnTo>
                  <a:lnTo>
                    <a:pt x="81368" y="1104607"/>
                  </a:lnTo>
                  <a:lnTo>
                    <a:pt x="108419" y="1153756"/>
                  </a:lnTo>
                  <a:lnTo>
                    <a:pt x="139014" y="1200772"/>
                  </a:lnTo>
                  <a:lnTo>
                    <a:pt x="172974" y="1245412"/>
                  </a:lnTo>
                  <a:lnTo>
                    <a:pt x="210121" y="1287437"/>
                  </a:lnTo>
                  <a:lnTo>
                    <a:pt x="250278" y="1326616"/>
                  </a:lnTo>
                  <a:lnTo>
                    <a:pt x="293204" y="1362735"/>
                  </a:lnTo>
                  <a:lnTo>
                    <a:pt x="338658" y="1395590"/>
                  </a:lnTo>
                  <a:lnTo>
                    <a:pt x="386410" y="1425016"/>
                  </a:lnTo>
                  <a:lnTo>
                    <a:pt x="436206" y="1450848"/>
                  </a:lnTo>
                  <a:lnTo>
                    <a:pt x="487768" y="1472946"/>
                  </a:lnTo>
                  <a:lnTo>
                    <a:pt x="540804" y="1491195"/>
                  </a:lnTo>
                  <a:lnTo>
                    <a:pt x="595045" y="1505496"/>
                  </a:lnTo>
                  <a:lnTo>
                    <a:pt x="650201" y="1515757"/>
                  </a:lnTo>
                  <a:lnTo>
                    <a:pt x="705954" y="1521942"/>
                  </a:lnTo>
                  <a:lnTo>
                    <a:pt x="762000" y="1524000"/>
                  </a:lnTo>
                  <a:lnTo>
                    <a:pt x="780707" y="1523771"/>
                  </a:lnTo>
                  <a:lnTo>
                    <a:pt x="836701" y="1520342"/>
                  </a:lnTo>
                  <a:lnTo>
                    <a:pt x="892276" y="1512785"/>
                  </a:lnTo>
                  <a:lnTo>
                    <a:pt x="947153" y="1501165"/>
                  </a:lnTo>
                  <a:lnTo>
                    <a:pt x="1001039" y="1485544"/>
                  </a:lnTo>
                  <a:lnTo>
                    <a:pt x="1053604" y="1465999"/>
                  </a:lnTo>
                  <a:lnTo>
                    <a:pt x="1104607" y="1442643"/>
                  </a:lnTo>
                  <a:lnTo>
                    <a:pt x="1153756" y="1415592"/>
                  </a:lnTo>
                  <a:lnTo>
                    <a:pt x="1200772" y="1384998"/>
                  </a:lnTo>
                  <a:lnTo>
                    <a:pt x="1245412" y="1351038"/>
                  </a:lnTo>
                  <a:lnTo>
                    <a:pt x="1287437" y="1313891"/>
                  </a:lnTo>
                  <a:lnTo>
                    <a:pt x="1326616" y="1273733"/>
                  </a:lnTo>
                  <a:lnTo>
                    <a:pt x="1362735" y="1230807"/>
                  </a:lnTo>
                  <a:lnTo>
                    <a:pt x="1395590" y="1185354"/>
                  </a:lnTo>
                  <a:lnTo>
                    <a:pt x="1425016" y="1137602"/>
                  </a:lnTo>
                  <a:lnTo>
                    <a:pt x="1450848" y="1087805"/>
                  </a:lnTo>
                  <a:lnTo>
                    <a:pt x="1472946" y="1036243"/>
                  </a:lnTo>
                  <a:lnTo>
                    <a:pt x="1491195" y="983208"/>
                  </a:lnTo>
                  <a:lnTo>
                    <a:pt x="1505496" y="928966"/>
                  </a:lnTo>
                  <a:lnTo>
                    <a:pt x="1515757" y="873810"/>
                  </a:lnTo>
                  <a:lnTo>
                    <a:pt x="1521942" y="818057"/>
                  </a:lnTo>
                  <a:lnTo>
                    <a:pt x="1524000" y="762000"/>
                  </a:lnTo>
                  <a:close/>
                </a:path>
                <a:path w="11049000" h="6124575">
                  <a:moveTo>
                    <a:pt x="11049000" y="4981575"/>
                  </a:moveTo>
                  <a:lnTo>
                    <a:pt x="11047628" y="4925492"/>
                  </a:lnTo>
                  <a:lnTo>
                    <a:pt x="11043501" y="4869548"/>
                  </a:lnTo>
                  <a:lnTo>
                    <a:pt x="11036630" y="4813871"/>
                  </a:lnTo>
                  <a:lnTo>
                    <a:pt x="11027042" y="4758588"/>
                  </a:lnTo>
                  <a:lnTo>
                    <a:pt x="11014748" y="4703851"/>
                  </a:lnTo>
                  <a:lnTo>
                    <a:pt x="10999788" y="4649787"/>
                  </a:lnTo>
                  <a:lnTo>
                    <a:pt x="10982185" y="4596511"/>
                  </a:lnTo>
                  <a:lnTo>
                    <a:pt x="10962005" y="4544174"/>
                  </a:lnTo>
                  <a:lnTo>
                    <a:pt x="10939259" y="4492879"/>
                  </a:lnTo>
                  <a:lnTo>
                    <a:pt x="10914037" y="4442777"/>
                  </a:lnTo>
                  <a:lnTo>
                    <a:pt x="10886389" y="4393958"/>
                  </a:lnTo>
                  <a:lnTo>
                    <a:pt x="10856379" y="4346562"/>
                  </a:lnTo>
                  <a:lnTo>
                    <a:pt x="10824070" y="4300702"/>
                  </a:lnTo>
                  <a:lnTo>
                    <a:pt x="10789552" y="4256468"/>
                  </a:lnTo>
                  <a:lnTo>
                    <a:pt x="10752912" y="4213987"/>
                  </a:lnTo>
                  <a:lnTo>
                    <a:pt x="10714228" y="4173359"/>
                  </a:lnTo>
                  <a:lnTo>
                    <a:pt x="10673601" y="4134675"/>
                  </a:lnTo>
                  <a:lnTo>
                    <a:pt x="10631119" y="4098036"/>
                  </a:lnTo>
                  <a:lnTo>
                    <a:pt x="10586885" y="4063517"/>
                  </a:lnTo>
                  <a:lnTo>
                    <a:pt x="10541025" y="4031208"/>
                  </a:lnTo>
                  <a:lnTo>
                    <a:pt x="10493629" y="4001198"/>
                  </a:lnTo>
                  <a:lnTo>
                    <a:pt x="10444810" y="3973550"/>
                  </a:lnTo>
                  <a:lnTo>
                    <a:pt x="10394696" y="3948315"/>
                  </a:lnTo>
                  <a:lnTo>
                    <a:pt x="10343413" y="3925582"/>
                  </a:lnTo>
                  <a:lnTo>
                    <a:pt x="10291064" y="3905389"/>
                  </a:lnTo>
                  <a:lnTo>
                    <a:pt x="10237800" y="3887800"/>
                  </a:lnTo>
                  <a:lnTo>
                    <a:pt x="10183736" y="3872839"/>
                  </a:lnTo>
                  <a:lnTo>
                    <a:pt x="10128987" y="3860546"/>
                  </a:lnTo>
                  <a:lnTo>
                    <a:pt x="10073716" y="3850957"/>
                  </a:lnTo>
                  <a:lnTo>
                    <a:pt x="10018039" y="3844086"/>
                  </a:lnTo>
                  <a:lnTo>
                    <a:pt x="9962083" y="3839959"/>
                  </a:lnTo>
                  <a:lnTo>
                    <a:pt x="9906000" y="3838575"/>
                  </a:lnTo>
                  <a:lnTo>
                    <a:pt x="9877958" y="3838930"/>
                  </a:lnTo>
                  <a:lnTo>
                    <a:pt x="9821926" y="3841673"/>
                  </a:lnTo>
                  <a:lnTo>
                    <a:pt x="9766084" y="3847173"/>
                  </a:lnTo>
                  <a:lnTo>
                    <a:pt x="9710598" y="3855402"/>
                  </a:lnTo>
                  <a:lnTo>
                    <a:pt x="9655569" y="3866350"/>
                  </a:lnTo>
                  <a:lnTo>
                    <a:pt x="9601149" y="3879989"/>
                  </a:lnTo>
                  <a:lnTo>
                    <a:pt x="9547466" y="3896271"/>
                  </a:lnTo>
                  <a:lnTo>
                    <a:pt x="9494647" y="3915168"/>
                  </a:lnTo>
                  <a:lnTo>
                    <a:pt x="9442818" y="3936644"/>
                  </a:lnTo>
                  <a:lnTo>
                    <a:pt x="9392094" y="3960622"/>
                  </a:lnTo>
                  <a:lnTo>
                    <a:pt x="9342615" y="3987076"/>
                  </a:lnTo>
                  <a:lnTo>
                    <a:pt x="9294508" y="4015917"/>
                  </a:lnTo>
                  <a:lnTo>
                    <a:pt x="9247861" y="4047083"/>
                  </a:lnTo>
                  <a:lnTo>
                    <a:pt x="9202788" y="4080497"/>
                  </a:lnTo>
                  <a:lnTo>
                    <a:pt x="9159430" y="4116095"/>
                  </a:lnTo>
                  <a:lnTo>
                    <a:pt x="9117863" y="4153763"/>
                  </a:lnTo>
                  <a:lnTo>
                    <a:pt x="9078189" y="4193438"/>
                  </a:lnTo>
                  <a:lnTo>
                    <a:pt x="9040520" y="4235005"/>
                  </a:lnTo>
                  <a:lnTo>
                    <a:pt x="9004922" y="4278376"/>
                  </a:lnTo>
                  <a:lnTo>
                    <a:pt x="8971509" y="4323435"/>
                  </a:lnTo>
                  <a:lnTo>
                    <a:pt x="8940330" y="4370082"/>
                  </a:lnTo>
                  <a:lnTo>
                    <a:pt x="8911501" y="4418203"/>
                  </a:lnTo>
                  <a:lnTo>
                    <a:pt x="8885047" y="4467669"/>
                  </a:lnTo>
                  <a:lnTo>
                    <a:pt x="8861057" y="4518393"/>
                  </a:lnTo>
                  <a:lnTo>
                    <a:pt x="8839594" y="4570222"/>
                  </a:lnTo>
                  <a:lnTo>
                    <a:pt x="8820696" y="4623041"/>
                  </a:lnTo>
                  <a:lnTo>
                    <a:pt x="8804415" y="4676724"/>
                  </a:lnTo>
                  <a:lnTo>
                    <a:pt x="8790775" y="4731143"/>
                  </a:lnTo>
                  <a:lnTo>
                    <a:pt x="8779827" y="4786173"/>
                  </a:lnTo>
                  <a:lnTo>
                    <a:pt x="8771598" y="4841672"/>
                  </a:lnTo>
                  <a:lnTo>
                    <a:pt x="8766099" y="4897501"/>
                  </a:lnTo>
                  <a:lnTo>
                    <a:pt x="8763356" y="4953533"/>
                  </a:lnTo>
                  <a:lnTo>
                    <a:pt x="8763000" y="4981575"/>
                  </a:lnTo>
                  <a:lnTo>
                    <a:pt x="8763356" y="5009629"/>
                  </a:lnTo>
                  <a:lnTo>
                    <a:pt x="8766099" y="5065661"/>
                  </a:lnTo>
                  <a:lnTo>
                    <a:pt x="8771598" y="5121491"/>
                  </a:lnTo>
                  <a:lnTo>
                    <a:pt x="8779827" y="5176990"/>
                  </a:lnTo>
                  <a:lnTo>
                    <a:pt x="8790775" y="5232019"/>
                  </a:lnTo>
                  <a:lnTo>
                    <a:pt x="8804415" y="5286438"/>
                  </a:lnTo>
                  <a:lnTo>
                    <a:pt x="8820696" y="5340121"/>
                  </a:lnTo>
                  <a:lnTo>
                    <a:pt x="8839594" y="5392940"/>
                  </a:lnTo>
                  <a:lnTo>
                    <a:pt x="8861057" y="5444769"/>
                  </a:lnTo>
                  <a:lnTo>
                    <a:pt x="8885047" y="5495480"/>
                  </a:lnTo>
                  <a:lnTo>
                    <a:pt x="8911501" y="5544959"/>
                  </a:lnTo>
                  <a:lnTo>
                    <a:pt x="8940343" y="5593080"/>
                  </a:lnTo>
                  <a:lnTo>
                    <a:pt x="8971509" y="5639727"/>
                  </a:lnTo>
                  <a:lnTo>
                    <a:pt x="9004922" y="5684786"/>
                  </a:lnTo>
                  <a:lnTo>
                    <a:pt x="9040520" y="5728157"/>
                  </a:lnTo>
                  <a:lnTo>
                    <a:pt x="9078189" y="5769724"/>
                  </a:lnTo>
                  <a:lnTo>
                    <a:pt x="9117863" y="5809399"/>
                  </a:lnTo>
                  <a:lnTo>
                    <a:pt x="9159430" y="5847067"/>
                  </a:lnTo>
                  <a:lnTo>
                    <a:pt x="9202788" y="5882665"/>
                  </a:lnTo>
                  <a:lnTo>
                    <a:pt x="9247861" y="5916079"/>
                  </a:lnTo>
                  <a:lnTo>
                    <a:pt x="9294508" y="5947245"/>
                  </a:lnTo>
                  <a:lnTo>
                    <a:pt x="9342615" y="5976086"/>
                  </a:lnTo>
                  <a:lnTo>
                    <a:pt x="9392094" y="6002540"/>
                  </a:lnTo>
                  <a:lnTo>
                    <a:pt x="9442818" y="6026518"/>
                  </a:lnTo>
                  <a:lnTo>
                    <a:pt x="9494647" y="6047994"/>
                  </a:lnTo>
                  <a:lnTo>
                    <a:pt x="9547466" y="6066891"/>
                  </a:lnTo>
                  <a:lnTo>
                    <a:pt x="9601149" y="6083173"/>
                  </a:lnTo>
                  <a:lnTo>
                    <a:pt x="9655569" y="6096813"/>
                  </a:lnTo>
                  <a:lnTo>
                    <a:pt x="9710598" y="6107747"/>
                  </a:lnTo>
                  <a:lnTo>
                    <a:pt x="9766084" y="6115990"/>
                  </a:lnTo>
                  <a:lnTo>
                    <a:pt x="9821926" y="6121489"/>
                  </a:lnTo>
                  <a:lnTo>
                    <a:pt x="9877958" y="6124232"/>
                  </a:lnTo>
                  <a:lnTo>
                    <a:pt x="9906000" y="6124575"/>
                  </a:lnTo>
                  <a:lnTo>
                    <a:pt x="9934054" y="6124232"/>
                  </a:lnTo>
                  <a:lnTo>
                    <a:pt x="9990087" y="6121489"/>
                  </a:lnTo>
                  <a:lnTo>
                    <a:pt x="10045916" y="6115990"/>
                  </a:lnTo>
                  <a:lnTo>
                    <a:pt x="10101415" y="6107747"/>
                  </a:lnTo>
                  <a:lnTo>
                    <a:pt x="10156431" y="6096813"/>
                  </a:lnTo>
                  <a:lnTo>
                    <a:pt x="10210863" y="6083173"/>
                  </a:lnTo>
                  <a:lnTo>
                    <a:pt x="10264546" y="6066891"/>
                  </a:lnTo>
                  <a:lnTo>
                    <a:pt x="10317366" y="6047994"/>
                  </a:lnTo>
                  <a:lnTo>
                    <a:pt x="10369194" y="6026518"/>
                  </a:lnTo>
                  <a:lnTo>
                    <a:pt x="10419905" y="6002540"/>
                  </a:lnTo>
                  <a:lnTo>
                    <a:pt x="10469385" y="5976086"/>
                  </a:lnTo>
                  <a:lnTo>
                    <a:pt x="10517505" y="5947245"/>
                  </a:lnTo>
                  <a:lnTo>
                    <a:pt x="10564152" y="5916079"/>
                  </a:lnTo>
                  <a:lnTo>
                    <a:pt x="10609212" y="5882665"/>
                  </a:lnTo>
                  <a:lnTo>
                    <a:pt x="10652582" y="5847067"/>
                  </a:lnTo>
                  <a:lnTo>
                    <a:pt x="10694149" y="5809399"/>
                  </a:lnTo>
                  <a:lnTo>
                    <a:pt x="10733824" y="5769724"/>
                  </a:lnTo>
                  <a:lnTo>
                    <a:pt x="10771492" y="5728157"/>
                  </a:lnTo>
                  <a:lnTo>
                    <a:pt x="10807078" y="5684786"/>
                  </a:lnTo>
                  <a:lnTo>
                    <a:pt x="10840504" y="5639727"/>
                  </a:lnTo>
                  <a:lnTo>
                    <a:pt x="10871670" y="5593080"/>
                  </a:lnTo>
                  <a:lnTo>
                    <a:pt x="10900512" y="5544959"/>
                  </a:lnTo>
                  <a:lnTo>
                    <a:pt x="10926966" y="5495480"/>
                  </a:lnTo>
                  <a:lnTo>
                    <a:pt x="10950943" y="5444769"/>
                  </a:lnTo>
                  <a:lnTo>
                    <a:pt x="10972419" y="5392940"/>
                  </a:lnTo>
                  <a:lnTo>
                    <a:pt x="10991317" y="5340121"/>
                  </a:lnTo>
                  <a:lnTo>
                    <a:pt x="11007598" y="5286438"/>
                  </a:lnTo>
                  <a:lnTo>
                    <a:pt x="11021238" y="5232019"/>
                  </a:lnTo>
                  <a:lnTo>
                    <a:pt x="11032173" y="5176990"/>
                  </a:lnTo>
                  <a:lnTo>
                    <a:pt x="11040415" y="5121491"/>
                  </a:lnTo>
                  <a:lnTo>
                    <a:pt x="11045914" y="5065661"/>
                  </a:lnTo>
                  <a:lnTo>
                    <a:pt x="11048657" y="5009629"/>
                  </a:lnTo>
                  <a:lnTo>
                    <a:pt x="11049000" y="4981575"/>
                  </a:lnTo>
                  <a:close/>
                </a:path>
              </a:pathLst>
            </a:custGeom>
            <a:solidFill>
              <a:srgbClr val="F9731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476999" y="5210174"/>
              <a:ext cx="3657600" cy="38100"/>
            </a:xfrm>
            <a:custGeom>
              <a:avLst/>
              <a:gdLst/>
              <a:ahLst/>
              <a:cxnLst/>
              <a:rect l="l" t="t" r="r" b="b"/>
              <a:pathLst>
                <a:path w="3657600" h="38100">
                  <a:moveTo>
                    <a:pt x="36575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3657599" y="0"/>
                  </a:lnTo>
                  <a:lnTo>
                    <a:pt x="3657599" y="38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476998" y="5553074"/>
              <a:ext cx="2381250" cy="457200"/>
            </a:xfrm>
            <a:custGeom>
              <a:avLst/>
              <a:gdLst/>
              <a:ahLst/>
              <a:cxnLst/>
              <a:rect l="l" t="t" r="r" b="b"/>
              <a:pathLst>
                <a:path w="2381250" h="457200">
                  <a:moveTo>
                    <a:pt x="2348202" y="457199"/>
                  </a:moveTo>
                  <a:lnTo>
                    <a:pt x="33047" y="457199"/>
                  </a:lnTo>
                  <a:lnTo>
                    <a:pt x="28187" y="456232"/>
                  </a:lnTo>
                  <a:lnTo>
                    <a:pt x="966" y="429011"/>
                  </a:lnTo>
                  <a:lnTo>
                    <a:pt x="0" y="424152"/>
                  </a:lnTo>
                  <a:lnTo>
                    <a:pt x="0" y="419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48202" y="0"/>
                  </a:lnTo>
                  <a:lnTo>
                    <a:pt x="2380283" y="28187"/>
                  </a:lnTo>
                  <a:lnTo>
                    <a:pt x="2381249" y="33047"/>
                  </a:lnTo>
                  <a:lnTo>
                    <a:pt x="2381249" y="424152"/>
                  </a:lnTo>
                  <a:lnTo>
                    <a:pt x="2353062" y="456232"/>
                  </a:lnTo>
                  <a:lnTo>
                    <a:pt x="2348202" y="457199"/>
                  </a:lnTo>
                  <a:close/>
                </a:path>
              </a:pathLst>
            </a:custGeom>
            <a:solidFill>
              <a:srgbClr val="37405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91299" y="5705474"/>
              <a:ext cx="171449" cy="152399"/>
            </a:xfrm>
            <a:prstGeom prst="rect">
              <a:avLst/>
            </a:prstGeom>
          </p:spPr>
        </p:pic>
      </p:grpSp>
      <p:sp>
        <p:nvSpPr>
          <p:cNvPr id="66" name="object 66" descr=""/>
          <p:cNvSpPr txBox="1"/>
          <p:nvPr/>
        </p:nvSpPr>
        <p:spPr>
          <a:xfrm>
            <a:off x="6826250" y="5663437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>
                <a:solidFill>
                  <a:srgbClr val="D0D5DA"/>
                </a:solidFill>
                <a:latin typeface="SimSun"/>
                <a:cs typeface="SimSun"/>
              </a:rPr>
              <a:t>工業應用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8972548" y="5553074"/>
            <a:ext cx="2381250" cy="457200"/>
            <a:chOff x="8972548" y="5553074"/>
            <a:chExt cx="2381250" cy="457200"/>
          </a:xfrm>
        </p:grpSpPr>
        <p:sp>
          <p:nvSpPr>
            <p:cNvPr id="68" name="object 68" descr=""/>
            <p:cNvSpPr/>
            <p:nvPr/>
          </p:nvSpPr>
          <p:spPr>
            <a:xfrm>
              <a:off x="8972548" y="5553074"/>
              <a:ext cx="2381250" cy="457200"/>
            </a:xfrm>
            <a:custGeom>
              <a:avLst/>
              <a:gdLst/>
              <a:ahLst/>
              <a:cxnLst/>
              <a:rect l="l" t="t" r="r" b="b"/>
              <a:pathLst>
                <a:path w="2381250" h="457200">
                  <a:moveTo>
                    <a:pt x="2348202" y="457199"/>
                  </a:moveTo>
                  <a:lnTo>
                    <a:pt x="33047" y="457199"/>
                  </a:lnTo>
                  <a:lnTo>
                    <a:pt x="28186" y="456232"/>
                  </a:lnTo>
                  <a:lnTo>
                    <a:pt x="966" y="429011"/>
                  </a:lnTo>
                  <a:lnTo>
                    <a:pt x="0" y="424152"/>
                  </a:lnTo>
                  <a:lnTo>
                    <a:pt x="0" y="419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48202" y="0"/>
                  </a:lnTo>
                  <a:lnTo>
                    <a:pt x="2380283" y="28187"/>
                  </a:lnTo>
                  <a:lnTo>
                    <a:pt x="2381249" y="33047"/>
                  </a:lnTo>
                  <a:lnTo>
                    <a:pt x="2381249" y="424152"/>
                  </a:lnTo>
                  <a:lnTo>
                    <a:pt x="2353061" y="456232"/>
                  </a:lnTo>
                  <a:lnTo>
                    <a:pt x="2348202" y="457199"/>
                  </a:lnTo>
                  <a:close/>
                </a:path>
              </a:pathLst>
            </a:custGeom>
            <a:solidFill>
              <a:srgbClr val="37405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86849" y="5705474"/>
              <a:ext cx="190499" cy="152399"/>
            </a:xfrm>
            <a:prstGeom prst="rect">
              <a:avLst/>
            </a:prstGeom>
          </p:spPr>
        </p:pic>
      </p:grpSp>
      <p:sp>
        <p:nvSpPr>
          <p:cNvPr id="70" name="object 70" descr=""/>
          <p:cNvSpPr txBox="1"/>
          <p:nvPr/>
        </p:nvSpPr>
        <p:spPr>
          <a:xfrm>
            <a:off x="9340849" y="5663437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>
                <a:solidFill>
                  <a:srgbClr val="D0D5DA"/>
                </a:solidFill>
                <a:latin typeface="SimSun"/>
                <a:cs typeface="SimSun"/>
              </a:rPr>
              <a:t>物流領域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464299" y="4440554"/>
            <a:ext cx="4886960" cy="81788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10"/>
              </a:spcBef>
            </a:pPr>
            <a:r>
              <a:rPr dirty="0" sz="1700" spc="-195">
                <a:solidFill>
                  <a:srgbClr val="FA913C"/>
                </a:solidFill>
                <a:latin typeface="SimSun"/>
                <a:cs typeface="SimSun"/>
              </a:rPr>
              <a:t>技術演進與商業化</a:t>
            </a:r>
            <a:endParaRPr sz="17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425825" algn="l"/>
                <a:tab pos="4645025" algn="l"/>
              </a:tabLst>
            </a:pPr>
            <a:r>
              <a:rPr dirty="0" sz="1000" spc="-100">
                <a:solidFill>
                  <a:srgbClr val="9CA2AF"/>
                </a:solidFill>
                <a:latin typeface="SimSun"/>
                <a:cs typeface="SimSun"/>
              </a:rPr>
              <a:t>研究平</a:t>
            </a:r>
            <a:r>
              <a:rPr dirty="0" sz="1000" spc="-50">
                <a:solidFill>
                  <a:srgbClr val="9CA2AF"/>
                </a:solidFill>
                <a:latin typeface="SimSun"/>
                <a:cs typeface="SimSun"/>
              </a:rPr>
              <a:t>台</a:t>
            </a:r>
            <a:r>
              <a:rPr dirty="0" sz="1000">
                <a:solidFill>
                  <a:srgbClr val="9CA2AF"/>
                </a:solidFill>
                <a:latin typeface="SimSun"/>
                <a:cs typeface="SimSun"/>
              </a:rPr>
              <a:t>	</a:t>
            </a:r>
            <a:r>
              <a:rPr dirty="0" sz="1000" spc="-100">
                <a:solidFill>
                  <a:srgbClr val="9CA2AF"/>
                </a:solidFill>
                <a:latin typeface="SimSun"/>
                <a:cs typeface="SimSun"/>
              </a:rPr>
              <a:t>商業化轉</a:t>
            </a:r>
            <a:r>
              <a:rPr dirty="0" sz="1000" spc="-50">
                <a:solidFill>
                  <a:srgbClr val="9CA2AF"/>
                </a:solidFill>
                <a:latin typeface="SimSun"/>
                <a:cs typeface="SimSun"/>
              </a:rPr>
              <a:t>型</a:t>
            </a:r>
            <a:r>
              <a:rPr dirty="0" sz="1000">
                <a:solidFill>
                  <a:srgbClr val="9CA2AF"/>
                </a:solidFill>
                <a:latin typeface="SimSun"/>
                <a:cs typeface="SimSun"/>
              </a:rPr>
              <a:t>	</a:t>
            </a:r>
            <a:r>
              <a:rPr dirty="0" sz="1000" spc="-100">
                <a:solidFill>
                  <a:srgbClr val="9CA2AF"/>
                </a:solidFill>
                <a:latin typeface="SimSun"/>
                <a:cs typeface="SimSun"/>
              </a:rPr>
              <a:t>產</a:t>
            </a:r>
            <a:r>
              <a:rPr dirty="0" sz="1000" spc="-50">
                <a:solidFill>
                  <a:srgbClr val="9CA2AF"/>
                </a:solidFill>
                <a:latin typeface="SimSun"/>
                <a:cs typeface="SimSun"/>
              </a:rPr>
              <a:t>品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tabLst>
                <a:tab pos="4645025" algn="l"/>
              </a:tabLst>
            </a:pPr>
            <a:r>
              <a:rPr dirty="0" u="heavy" sz="900">
                <a:solidFill>
                  <a:srgbClr val="9CA2AF"/>
                </a:solidFill>
                <a:uFill>
                  <a:solidFill>
                    <a:srgbClr val="37405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000" spc="-75">
                <a:solidFill>
                  <a:srgbClr val="9CA2AF"/>
                </a:solidFill>
                <a:uFill>
                  <a:solidFill>
                    <a:srgbClr val="374050"/>
                  </a:solidFill>
                </a:uFill>
                <a:latin typeface="SimSun"/>
                <a:cs typeface="SimSun"/>
              </a:rPr>
              <a:t>應用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533399" y="761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33399" y="5591174"/>
              <a:ext cx="11125200" cy="1066800"/>
            </a:xfrm>
            <a:custGeom>
              <a:avLst/>
              <a:gdLst/>
              <a:ahLst/>
              <a:cxnLst/>
              <a:rect l="l" t="t" r="r" b="b"/>
              <a:pathLst>
                <a:path w="11125200" h="1066800">
                  <a:moveTo>
                    <a:pt x="11054002" y="1066799"/>
                  </a:moveTo>
                  <a:lnTo>
                    <a:pt x="71196" y="1066799"/>
                  </a:lnTo>
                  <a:lnTo>
                    <a:pt x="66241" y="1066310"/>
                  </a:lnTo>
                  <a:lnTo>
                    <a:pt x="29705" y="1051177"/>
                  </a:lnTo>
                  <a:lnTo>
                    <a:pt x="3885" y="1015137"/>
                  </a:lnTo>
                  <a:lnTo>
                    <a:pt x="0" y="995602"/>
                  </a:lnTo>
                  <a:lnTo>
                    <a:pt x="0" y="990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054002" y="0"/>
                  </a:lnTo>
                  <a:lnTo>
                    <a:pt x="11095492" y="15621"/>
                  </a:lnTo>
                  <a:lnTo>
                    <a:pt x="11121311" y="51661"/>
                  </a:lnTo>
                  <a:lnTo>
                    <a:pt x="11125198" y="71196"/>
                  </a:lnTo>
                  <a:lnTo>
                    <a:pt x="11125198" y="995602"/>
                  </a:lnTo>
                  <a:lnTo>
                    <a:pt x="11109575" y="1037094"/>
                  </a:lnTo>
                  <a:lnTo>
                    <a:pt x="11073536" y="1062912"/>
                  </a:lnTo>
                  <a:lnTo>
                    <a:pt x="11058956" y="1066310"/>
                  </a:lnTo>
                  <a:lnTo>
                    <a:pt x="11054002" y="1066799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700" y="231829"/>
            <a:ext cx="3901440" cy="5092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59"/>
              <a:t>EVE</a:t>
            </a:r>
            <a:r>
              <a:rPr dirty="0" sz="3050" spc="-370">
                <a:latin typeface="Malgun Gothic"/>
                <a:cs typeface="Malgun Gothic"/>
              </a:rPr>
              <a:t>、</a:t>
            </a:r>
            <a:r>
              <a:rPr dirty="0" spc="-375"/>
              <a:t>NEO</a:t>
            </a:r>
            <a:r>
              <a:rPr dirty="0" spc="-250"/>
              <a:t> </a:t>
            </a:r>
            <a:r>
              <a:rPr dirty="0" sz="3050" spc="-420">
                <a:latin typeface="Malgun Gothic"/>
                <a:cs typeface="Malgun Gothic"/>
              </a:rPr>
              <a:t>與 </a:t>
            </a:r>
            <a:r>
              <a:rPr dirty="0" spc="-220"/>
              <a:t>CyberOne</a:t>
            </a:r>
            <a:endParaRPr sz="3050">
              <a:latin typeface="Malgun Gothic"/>
              <a:cs typeface="Malgun Gothic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33399" y="1028700"/>
            <a:ext cx="3552825" cy="4333875"/>
            <a:chOff x="533399" y="1028700"/>
            <a:chExt cx="3552825" cy="4333875"/>
          </a:xfrm>
        </p:grpSpPr>
        <p:sp>
          <p:nvSpPr>
            <p:cNvPr id="7" name="object 7" descr=""/>
            <p:cNvSpPr/>
            <p:nvPr/>
          </p:nvSpPr>
          <p:spPr>
            <a:xfrm>
              <a:off x="533399" y="1042987"/>
              <a:ext cx="3552825" cy="4319905"/>
            </a:xfrm>
            <a:custGeom>
              <a:avLst/>
              <a:gdLst/>
              <a:ahLst/>
              <a:cxnLst/>
              <a:rect l="l" t="t" r="r" b="b"/>
              <a:pathLst>
                <a:path w="3552825" h="4319905">
                  <a:moveTo>
                    <a:pt x="3481627" y="4319587"/>
                  </a:moveTo>
                  <a:lnTo>
                    <a:pt x="71196" y="4319587"/>
                  </a:lnTo>
                  <a:lnTo>
                    <a:pt x="66241" y="4319098"/>
                  </a:lnTo>
                  <a:lnTo>
                    <a:pt x="29705" y="4303964"/>
                  </a:lnTo>
                  <a:lnTo>
                    <a:pt x="3885" y="4267924"/>
                  </a:lnTo>
                  <a:lnTo>
                    <a:pt x="0" y="4248390"/>
                  </a:lnTo>
                  <a:lnTo>
                    <a:pt x="0" y="42433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3481627" y="0"/>
                  </a:lnTo>
                  <a:lnTo>
                    <a:pt x="3523119" y="12692"/>
                  </a:lnTo>
                  <a:lnTo>
                    <a:pt x="3548938" y="41975"/>
                  </a:lnTo>
                  <a:lnTo>
                    <a:pt x="3552824" y="57847"/>
                  </a:lnTo>
                  <a:lnTo>
                    <a:pt x="3552824" y="4248390"/>
                  </a:lnTo>
                  <a:lnTo>
                    <a:pt x="3537202" y="4289880"/>
                  </a:lnTo>
                  <a:lnTo>
                    <a:pt x="3501162" y="4315700"/>
                  </a:lnTo>
                  <a:lnTo>
                    <a:pt x="3486583" y="4319098"/>
                  </a:lnTo>
                  <a:lnTo>
                    <a:pt x="3481627" y="4319587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33777" y="1028700"/>
              <a:ext cx="3552190" cy="69215"/>
            </a:xfrm>
            <a:custGeom>
              <a:avLst/>
              <a:gdLst/>
              <a:ahLst/>
              <a:cxnLst/>
              <a:rect l="l" t="t" r="r" b="b"/>
              <a:pathLst>
                <a:path w="3552190" h="69215">
                  <a:moveTo>
                    <a:pt x="0" y="68698"/>
                  </a:moveTo>
                  <a:lnTo>
                    <a:pt x="16889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3476247" y="0"/>
                  </a:lnTo>
                  <a:lnTo>
                    <a:pt x="3518589" y="12830"/>
                  </a:lnTo>
                  <a:lnTo>
                    <a:pt x="3535694" y="28574"/>
                  </a:lnTo>
                  <a:lnTo>
                    <a:pt x="75822" y="28574"/>
                  </a:lnTo>
                  <a:lnTo>
                    <a:pt x="68316" y="28801"/>
                  </a:lnTo>
                  <a:lnTo>
                    <a:pt x="27505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3552190" h="69215">
                  <a:moveTo>
                    <a:pt x="3552069" y="68698"/>
                  </a:moveTo>
                  <a:lnTo>
                    <a:pt x="3524564" y="39366"/>
                  </a:lnTo>
                  <a:lnTo>
                    <a:pt x="3483753" y="28801"/>
                  </a:lnTo>
                  <a:lnTo>
                    <a:pt x="3476247" y="28574"/>
                  </a:lnTo>
                  <a:lnTo>
                    <a:pt x="3535694" y="28574"/>
                  </a:lnTo>
                  <a:lnTo>
                    <a:pt x="3550997" y="61331"/>
                  </a:lnTo>
                  <a:lnTo>
                    <a:pt x="3552069" y="6869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33399" y="1057274"/>
              <a:ext cx="3552825" cy="533400"/>
            </a:xfrm>
            <a:custGeom>
              <a:avLst/>
              <a:gdLst/>
              <a:ahLst/>
              <a:cxnLst/>
              <a:rect l="l" t="t" r="r" b="b"/>
              <a:pathLst>
                <a:path w="3552825" h="533400">
                  <a:moveTo>
                    <a:pt x="3552824" y="533399"/>
                  </a:moveTo>
                  <a:lnTo>
                    <a:pt x="0" y="533399"/>
                  </a:lnTo>
                  <a:lnTo>
                    <a:pt x="0" y="41309"/>
                  </a:lnTo>
                  <a:lnTo>
                    <a:pt x="27882" y="10791"/>
                  </a:lnTo>
                  <a:lnTo>
                    <a:pt x="68693" y="226"/>
                  </a:lnTo>
                  <a:lnTo>
                    <a:pt x="76200" y="0"/>
                  </a:lnTo>
                  <a:lnTo>
                    <a:pt x="3476624" y="0"/>
                  </a:lnTo>
                  <a:lnTo>
                    <a:pt x="3518966" y="8018"/>
                  </a:lnTo>
                  <a:lnTo>
                    <a:pt x="3550891" y="35234"/>
                  </a:lnTo>
                  <a:lnTo>
                    <a:pt x="3552824" y="5333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1171574"/>
              <a:ext cx="285749" cy="30479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073150" y="1129512"/>
            <a:ext cx="247459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-325" b="1">
                <a:solidFill>
                  <a:srgbClr val="FFFFFF"/>
                </a:solidFill>
                <a:latin typeface="Arial"/>
                <a:cs typeface="Arial"/>
              </a:rPr>
              <a:t>EVE</a:t>
            </a:r>
            <a:r>
              <a:rPr dirty="0" sz="2150" spc="-1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85" b="1">
                <a:solidFill>
                  <a:srgbClr val="FFFFFF"/>
                </a:solidFill>
                <a:latin typeface="Arial"/>
                <a:cs typeface="Arial"/>
              </a:rPr>
              <a:t>(1X</a:t>
            </a:r>
            <a:r>
              <a:rPr dirty="0" sz="2150" spc="-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75" b="1">
                <a:solidFill>
                  <a:srgbClr val="FFFFFF"/>
                </a:solidFill>
                <a:latin typeface="Arial"/>
                <a:cs typeface="Arial"/>
              </a:rPr>
              <a:t>Technologies)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23899" y="1028700"/>
            <a:ext cx="7153275" cy="4333875"/>
            <a:chOff x="723899" y="1028700"/>
            <a:chExt cx="7153275" cy="4333875"/>
          </a:xfrm>
        </p:grpSpPr>
        <p:sp>
          <p:nvSpPr>
            <p:cNvPr id="13" name="object 13" descr=""/>
            <p:cNvSpPr/>
            <p:nvPr/>
          </p:nvSpPr>
          <p:spPr>
            <a:xfrm>
              <a:off x="723899" y="17811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1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6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F99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674" y="1857374"/>
              <a:ext cx="104774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899" y="2219324"/>
              <a:ext cx="114299" cy="1142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899" y="2447924"/>
              <a:ext cx="114299" cy="1142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23899" y="27336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1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4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F99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099" y="2809875"/>
              <a:ext cx="152399" cy="1523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899" y="3171824"/>
              <a:ext cx="114299" cy="1142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899" y="3400424"/>
              <a:ext cx="114299" cy="1142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899" y="3629024"/>
              <a:ext cx="114299" cy="11429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23899" y="39147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1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6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6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F99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0099" y="4000499"/>
              <a:ext cx="152399" cy="13334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899" y="4352925"/>
              <a:ext cx="114299" cy="11429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899" y="4581525"/>
              <a:ext cx="114299" cy="1142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899" y="4810125"/>
              <a:ext cx="114299" cy="11429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314824" y="1042987"/>
              <a:ext cx="3562350" cy="4319905"/>
            </a:xfrm>
            <a:custGeom>
              <a:avLst/>
              <a:gdLst/>
              <a:ahLst/>
              <a:cxnLst/>
              <a:rect l="l" t="t" r="r" b="b"/>
              <a:pathLst>
                <a:path w="3562350" h="4319905">
                  <a:moveTo>
                    <a:pt x="3491152" y="4319587"/>
                  </a:moveTo>
                  <a:lnTo>
                    <a:pt x="71196" y="4319587"/>
                  </a:lnTo>
                  <a:lnTo>
                    <a:pt x="66241" y="4319098"/>
                  </a:lnTo>
                  <a:lnTo>
                    <a:pt x="29705" y="4303964"/>
                  </a:lnTo>
                  <a:lnTo>
                    <a:pt x="3885" y="4267924"/>
                  </a:lnTo>
                  <a:lnTo>
                    <a:pt x="0" y="4248390"/>
                  </a:lnTo>
                  <a:lnTo>
                    <a:pt x="0" y="42433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3491152" y="0"/>
                  </a:lnTo>
                  <a:lnTo>
                    <a:pt x="3532644" y="12692"/>
                  </a:lnTo>
                  <a:lnTo>
                    <a:pt x="3558463" y="41975"/>
                  </a:lnTo>
                  <a:lnTo>
                    <a:pt x="3562349" y="57847"/>
                  </a:lnTo>
                  <a:lnTo>
                    <a:pt x="3562349" y="4248390"/>
                  </a:lnTo>
                  <a:lnTo>
                    <a:pt x="3546727" y="4289880"/>
                  </a:lnTo>
                  <a:lnTo>
                    <a:pt x="3510687" y="4315700"/>
                  </a:lnTo>
                  <a:lnTo>
                    <a:pt x="3496108" y="4319098"/>
                  </a:lnTo>
                  <a:lnTo>
                    <a:pt x="3491152" y="4319587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15202" y="1028700"/>
              <a:ext cx="3561715" cy="69215"/>
            </a:xfrm>
            <a:custGeom>
              <a:avLst/>
              <a:gdLst/>
              <a:ahLst/>
              <a:cxnLst/>
              <a:rect l="l" t="t" r="r" b="b"/>
              <a:pathLst>
                <a:path w="3561715" h="69215">
                  <a:moveTo>
                    <a:pt x="0" y="68698"/>
                  </a:moveTo>
                  <a:lnTo>
                    <a:pt x="16889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3485772" y="0"/>
                  </a:lnTo>
                  <a:lnTo>
                    <a:pt x="3528114" y="12830"/>
                  </a:lnTo>
                  <a:lnTo>
                    <a:pt x="3545219" y="28574"/>
                  </a:lnTo>
                  <a:lnTo>
                    <a:pt x="75822" y="28574"/>
                  </a:lnTo>
                  <a:lnTo>
                    <a:pt x="68316" y="28801"/>
                  </a:lnTo>
                  <a:lnTo>
                    <a:pt x="27504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3561715" h="69215">
                  <a:moveTo>
                    <a:pt x="3561595" y="68698"/>
                  </a:moveTo>
                  <a:lnTo>
                    <a:pt x="3534089" y="39366"/>
                  </a:lnTo>
                  <a:lnTo>
                    <a:pt x="3493278" y="28801"/>
                  </a:lnTo>
                  <a:lnTo>
                    <a:pt x="3485772" y="28574"/>
                  </a:lnTo>
                  <a:lnTo>
                    <a:pt x="3545219" y="28574"/>
                  </a:lnTo>
                  <a:lnTo>
                    <a:pt x="3560522" y="61331"/>
                  </a:lnTo>
                  <a:lnTo>
                    <a:pt x="3561595" y="6869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314824" y="1057274"/>
              <a:ext cx="3562350" cy="533400"/>
            </a:xfrm>
            <a:custGeom>
              <a:avLst/>
              <a:gdLst/>
              <a:ahLst/>
              <a:cxnLst/>
              <a:rect l="l" t="t" r="r" b="b"/>
              <a:pathLst>
                <a:path w="3562350" h="533400">
                  <a:moveTo>
                    <a:pt x="3562349" y="533399"/>
                  </a:moveTo>
                  <a:lnTo>
                    <a:pt x="0" y="533399"/>
                  </a:lnTo>
                  <a:lnTo>
                    <a:pt x="0" y="41309"/>
                  </a:lnTo>
                  <a:lnTo>
                    <a:pt x="27882" y="10791"/>
                  </a:lnTo>
                  <a:lnTo>
                    <a:pt x="68693" y="226"/>
                  </a:lnTo>
                  <a:lnTo>
                    <a:pt x="76200" y="0"/>
                  </a:lnTo>
                  <a:lnTo>
                    <a:pt x="3486150" y="0"/>
                  </a:lnTo>
                  <a:lnTo>
                    <a:pt x="3528491" y="8018"/>
                  </a:lnTo>
                  <a:lnTo>
                    <a:pt x="3560416" y="35234"/>
                  </a:lnTo>
                  <a:lnTo>
                    <a:pt x="3562349" y="5333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7224" y="1171574"/>
              <a:ext cx="285749" cy="30479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1092200" y="1803336"/>
            <a:ext cx="7112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FA913C"/>
                </a:solidFill>
                <a:latin typeface="Malgun Gothic"/>
                <a:cs typeface="Malgun Gothic"/>
              </a:rPr>
              <a:t>設計理念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282699" y="2103412"/>
            <a:ext cx="1892300" cy="48260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輪式自平衡設計，移動快速高效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150" spc="-105">
                <a:solidFill>
                  <a:srgbClr val="D0D5DA"/>
                </a:solidFill>
                <a:latin typeface="SimSun"/>
                <a:cs typeface="SimSun"/>
              </a:rPr>
              <a:t>「共享自主」操作模式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92200" y="2755836"/>
            <a:ext cx="7112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FA913C"/>
                </a:solidFill>
                <a:latin typeface="Malgun Gothic"/>
                <a:cs typeface="Malgun Gothic"/>
              </a:rPr>
              <a:t>技術特點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282699" y="3056208"/>
            <a:ext cx="1473200" cy="7112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配備</a:t>
            </a:r>
            <a:r>
              <a:rPr dirty="0" sz="1200" spc="-70">
                <a:solidFill>
                  <a:srgbClr val="D0D5DA"/>
                </a:solidFill>
                <a:latin typeface="Tahoma"/>
                <a:cs typeface="Tahoma"/>
              </a:rPr>
              <a:t>25</a:t>
            </a: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個自由度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25000"/>
              </a:lnSpc>
            </a:pP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專有</a:t>
            </a:r>
            <a:r>
              <a:rPr dirty="0" sz="1200" spc="-70">
                <a:solidFill>
                  <a:srgbClr val="D0D5DA"/>
                </a:solidFill>
                <a:latin typeface="Tahoma"/>
                <a:cs typeface="Tahoma"/>
              </a:rPr>
              <a:t>Revo1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馬達驅動系統高解析度</a:t>
            </a:r>
            <a:r>
              <a:rPr dirty="0" sz="1200" spc="-80">
                <a:solidFill>
                  <a:srgbClr val="D0D5DA"/>
                </a:solidFill>
                <a:latin typeface="Tahoma"/>
                <a:cs typeface="Tahoma"/>
              </a:rPr>
              <a:t>HDR</a:t>
            </a:r>
            <a:r>
              <a:rPr dirty="0" sz="1150" spc="-90">
                <a:solidFill>
                  <a:srgbClr val="D0D5DA"/>
                </a:solidFill>
                <a:latin typeface="SimSun"/>
                <a:cs typeface="SimSun"/>
              </a:rPr>
              <a:t>攝影機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92200" y="3936936"/>
            <a:ext cx="7112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FA913C"/>
                </a:solidFill>
                <a:latin typeface="Malgun Gothic"/>
                <a:cs typeface="Malgun Gothic"/>
              </a:rPr>
              <a:t>目標市場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282699" y="4237011"/>
            <a:ext cx="1092200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14">
                <a:solidFill>
                  <a:srgbClr val="D0D5DA"/>
                </a:solidFill>
                <a:latin typeface="SimSun"/>
                <a:cs typeface="SimSun"/>
              </a:rPr>
              <a:t>物流與倉儲自動化</a:t>
            </a: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商業安全巡邏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商業服務場景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857700" y="1129512"/>
            <a:ext cx="2531745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-280" b="1">
                <a:solidFill>
                  <a:srgbClr val="FFFFFF"/>
                </a:solidFill>
                <a:latin typeface="Arial"/>
                <a:cs typeface="Arial"/>
              </a:rPr>
              <a:t>NEO</a:t>
            </a:r>
            <a:r>
              <a:rPr dirty="0" sz="2150" spc="-2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85" b="1">
                <a:solidFill>
                  <a:srgbClr val="FFFFFF"/>
                </a:solidFill>
                <a:latin typeface="Arial"/>
                <a:cs typeface="Arial"/>
              </a:rPr>
              <a:t>(1X</a:t>
            </a:r>
            <a:r>
              <a:rPr dirty="0" sz="2150" spc="-2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50" spc="-175" b="1">
                <a:solidFill>
                  <a:srgbClr val="FFFFFF"/>
                </a:solidFill>
                <a:latin typeface="Arial"/>
                <a:cs typeface="Arial"/>
              </a:rPr>
              <a:t>Technologies)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4505324" y="1028700"/>
            <a:ext cx="7153275" cy="4333875"/>
            <a:chOff x="4505324" y="1028700"/>
            <a:chExt cx="7153275" cy="4333875"/>
          </a:xfrm>
        </p:grpSpPr>
        <p:sp>
          <p:nvSpPr>
            <p:cNvPr id="39" name="object 39" descr=""/>
            <p:cNvSpPr/>
            <p:nvPr/>
          </p:nvSpPr>
          <p:spPr>
            <a:xfrm>
              <a:off x="4505324" y="17811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6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F99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0099" y="1857374"/>
              <a:ext cx="104774" cy="15239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6324" y="2219324"/>
              <a:ext cx="114299" cy="11429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6324" y="2447924"/>
              <a:ext cx="114299" cy="114299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4505324" y="27336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1" y="274804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F99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524" y="2809875"/>
              <a:ext cx="152399" cy="15239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6324" y="3171824"/>
              <a:ext cx="114299" cy="114299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6324" y="3400424"/>
              <a:ext cx="114299" cy="11429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6324" y="3629024"/>
              <a:ext cx="114299" cy="114299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4505324" y="39147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6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F99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1524" y="4000499"/>
              <a:ext cx="152399" cy="13334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6324" y="4352925"/>
              <a:ext cx="114299" cy="11429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6324" y="4581525"/>
              <a:ext cx="114299" cy="114299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6324" y="4810125"/>
              <a:ext cx="114299" cy="114299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8105773" y="1042987"/>
              <a:ext cx="3552825" cy="4319905"/>
            </a:xfrm>
            <a:custGeom>
              <a:avLst/>
              <a:gdLst/>
              <a:ahLst/>
              <a:cxnLst/>
              <a:rect l="l" t="t" r="r" b="b"/>
              <a:pathLst>
                <a:path w="3552825" h="4319905">
                  <a:moveTo>
                    <a:pt x="3481628" y="4319587"/>
                  </a:moveTo>
                  <a:lnTo>
                    <a:pt x="71196" y="4319587"/>
                  </a:lnTo>
                  <a:lnTo>
                    <a:pt x="66241" y="4319098"/>
                  </a:lnTo>
                  <a:lnTo>
                    <a:pt x="29705" y="4303964"/>
                  </a:lnTo>
                  <a:lnTo>
                    <a:pt x="3885" y="4267924"/>
                  </a:lnTo>
                  <a:lnTo>
                    <a:pt x="0" y="4248390"/>
                  </a:lnTo>
                  <a:lnTo>
                    <a:pt x="0" y="42433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3481628" y="0"/>
                  </a:lnTo>
                  <a:lnTo>
                    <a:pt x="3523119" y="12692"/>
                  </a:lnTo>
                  <a:lnTo>
                    <a:pt x="3548937" y="41975"/>
                  </a:lnTo>
                  <a:lnTo>
                    <a:pt x="3552824" y="57847"/>
                  </a:lnTo>
                  <a:lnTo>
                    <a:pt x="3552824" y="4248390"/>
                  </a:lnTo>
                  <a:lnTo>
                    <a:pt x="3537201" y="4289880"/>
                  </a:lnTo>
                  <a:lnTo>
                    <a:pt x="3501162" y="4315700"/>
                  </a:lnTo>
                  <a:lnTo>
                    <a:pt x="3486582" y="4319098"/>
                  </a:lnTo>
                  <a:lnTo>
                    <a:pt x="3481628" y="4319587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106152" y="1028700"/>
              <a:ext cx="3552190" cy="69215"/>
            </a:xfrm>
            <a:custGeom>
              <a:avLst/>
              <a:gdLst/>
              <a:ahLst/>
              <a:cxnLst/>
              <a:rect l="l" t="t" r="r" b="b"/>
              <a:pathLst>
                <a:path w="3552190" h="69215">
                  <a:moveTo>
                    <a:pt x="0" y="68698"/>
                  </a:moveTo>
                  <a:lnTo>
                    <a:pt x="16887" y="27882"/>
                  </a:lnTo>
                  <a:lnTo>
                    <a:pt x="53734" y="3262"/>
                  </a:lnTo>
                  <a:lnTo>
                    <a:pt x="75822" y="0"/>
                  </a:lnTo>
                  <a:lnTo>
                    <a:pt x="3476247" y="0"/>
                  </a:lnTo>
                  <a:lnTo>
                    <a:pt x="3518588" y="12830"/>
                  </a:lnTo>
                  <a:lnTo>
                    <a:pt x="3535693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3" y="39366"/>
                  </a:lnTo>
                  <a:lnTo>
                    <a:pt x="1554" y="63809"/>
                  </a:lnTo>
                  <a:lnTo>
                    <a:pt x="0" y="68698"/>
                  </a:lnTo>
                  <a:close/>
                </a:path>
                <a:path w="3552190" h="69215">
                  <a:moveTo>
                    <a:pt x="3552068" y="68698"/>
                  </a:moveTo>
                  <a:lnTo>
                    <a:pt x="3524563" y="39366"/>
                  </a:lnTo>
                  <a:lnTo>
                    <a:pt x="3483753" y="28801"/>
                  </a:lnTo>
                  <a:lnTo>
                    <a:pt x="3476247" y="28574"/>
                  </a:lnTo>
                  <a:lnTo>
                    <a:pt x="3535693" y="28574"/>
                  </a:lnTo>
                  <a:lnTo>
                    <a:pt x="3550996" y="61331"/>
                  </a:lnTo>
                  <a:lnTo>
                    <a:pt x="3552068" y="6869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105773" y="1057274"/>
              <a:ext cx="3552825" cy="533400"/>
            </a:xfrm>
            <a:custGeom>
              <a:avLst/>
              <a:gdLst/>
              <a:ahLst/>
              <a:cxnLst/>
              <a:rect l="l" t="t" r="r" b="b"/>
              <a:pathLst>
                <a:path w="3552825" h="533400">
                  <a:moveTo>
                    <a:pt x="3552824" y="533399"/>
                  </a:moveTo>
                  <a:lnTo>
                    <a:pt x="0" y="533399"/>
                  </a:lnTo>
                  <a:lnTo>
                    <a:pt x="0" y="41309"/>
                  </a:lnTo>
                  <a:lnTo>
                    <a:pt x="27881" y="10791"/>
                  </a:lnTo>
                  <a:lnTo>
                    <a:pt x="68693" y="226"/>
                  </a:lnTo>
                  <a:lnTo>
                    <a:pt x="76200" y="0"/>
                  </a:lnTo>
                  <a:lnTo>
                    <a:pt x="3476625" y="0"/>
                  </a:lnTo>
                  <a:lnTo>
                    <a:pt x="3518966" y="8018"/>
                  </a:lnTo>
                  <a:lnTo>
                    <a:pt x="3550890" y="35234"/>
                  </a:lnTo>
                  <a:lnTo>
                    <a:pt x="3552824" y="5333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8174" y="1171574"/>
              <a:ext cx="285749" cy="304799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4876750" y="1803336"/>
            <a:ext cx="7112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FA913C"/>
                </a:solidFill>
                <a:latin typeface="Malgun Gothic"/>
                <a:cs typeface="Malgun Gothic"/>
              </a:rPr>
              <a:t>設計理念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067250" y="2103412"/>
            <a:ext cx="2159000" cy="48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專為家庭環境設計的雙足人形機器人</a:t>
            </a:r>
            <a:r>
              <a:rPr dirty="0" sz="1150" spc="-105">
                <a:solidFill>
                  <a:srgbClr val="D0D5DA"/>
                </a:solidFill>
                <a:latin typeface="SimSun"/>
                <a:cs typeface="SimSun"/>
              </a:rPr>
              <a:t>強調安全性與舒適感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876750" y="2755836"/>
            <a:ext cx="7112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FA913C"/>
                </a:solidFill>
                <a:latin typeface="Malgun Gothic"/>
                <a:cs typeface="Malgun Gothic"/>
              </a:rPr>
              <a:t>技術特點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067250" y="3055912"/>
            <a:ext cx="1882775" cy="711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62890">
              <a:lnSpc>
                <a:spcPct val="130400"/>
              </a:lnSpc>
              <a:spcBef>
                <a:spcPts val="90"/>
              </a:spcBef>
            </a:pPr>
            <a:r>
              <a:rPr dirty="0" sz="1150" spc="-105">
                <a:solidFill>
                  <a:srgbClr val="D0D5DA"/>
                </a:solidFill>
                <a:latin typeface="SimSun"/>
                <a:cs typeface="SimSun"/>
              </a:rPr>
              <a:t>外觀採用柔軟的針織材料</a:t>
            </a:r>
            <a:r>
              <a:rPr dirty="0" sz="1150" spc="-50">
                <a:solidFill>
                  <a:srgbClr val="D0D5DA"/>
                </a:solidFill>
                <a:latin typeface="SimSun"/>
                <a:cs typeface="SimSun"/>
              </a:rPr>
              <a:t> </a:t>
            </a:r>
            <a:r>
              <a:rPr dirty="0" sz="1150" spc="-114">
                <a:solidFill>
                  <a:srgbClr val="D0D5DA"/>
                </a:solidFill>
                <a:latin typeface="SimSun"/>
                <a:cs typeface="SimSun"/>
              </a:rPr>
              <a:t>肌腱驅動系統實現安靜運動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 spc="-105">
                <a:solidFill>
                  <a:srgbClr val="D0D5DA"/>
                </a:solidFill>
                <a:latin typeface="Tahoma"/>
                <a:cs typeface="Tahoma"/>
              </a:rPr>
              <a:t>AI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學習系統能從人類操作中學習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876750" y="3936936"/>
            <a:ext cx="7112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FA913C"/>
                </a:solidFill>
                <a:latin typeface="Malgun Gothic"/>
                <a:cs typeface="Malgun Gothic"/>
              </a:rPr>
              <a:t>目標市場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5067250" y="4237011"/>
            <a:ext cx="1358900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05">
                <a:solidFill>
                  <a:srgbClr val="D0D5DA"/>
                </a:solidFill>
                <a:latin typeface="SimSun"/>
                <a:cs typeface="SimSun"/>
              </a:rPr>
              <a:t>家庭助理與家務處理</a:t>
            </a:r>
            <a:r>
              <a:rPr dirty="0" sz="1150" spc="-50">
                <a:solidFill>
                  <a:srgbClr val="D0D5DA"/>
                </a:solidFill>
                <a:latin typeface="SimSun"/>
                <a:cs typeface="SimSun"/>
              </a:rPr>
              <a:t> </a:t>
            </a:r>
            <a:r>
              <a:rPr dirty="0" sz="1150" spc="-114">
                <a:solidFill>
                  <a:srgbClr val="D0D5DA"/>
                </a:solidFill>
                <a:latin typeface="SimSun"/>
                <a:cs typeface="SimSun"/>
              </a:rPr>
              <a:t>智慧家庭生態系統整合</a:t>
            </a:r>
            <a:r>
              <a:rPr dirty="0" sz="1150" spc="-105">
                <a:solidFill>
                  <a:srgbClr val="D0D5DA"/>
                </a:solidFill>
                <a:latin typeface="SimSun"/>
                <a:cs typeface="SimSun"/>
              </a:rPr>
              <a:t>家庭照護與陪伴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8642250" y="1129512"/>
            <a:ext cx="1798320" cy="3581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50" spc="-225" b="1">
                <a:solidFill>
                  <a:srgbClr val="FFFFFF"/>
                </a:solidFill>
                <a:latin typeface="Arial"/>
                <a:cs typeface="Arial"/>
              </a:rPr>
              <a:t>CyberOne</a:t>
            </a:r>
            <a:r>
              <a:rPr dirty="0" sz="2150" spc="-100" b="1">
                <a:solidFill>
                  <a:srgbClr val="FFFFFF"/>
                </a:solidFill>
                <a:latin typeface="Arial"/>
                <a:cs typeface="Arial"/>
              </a:rPr>
              <a:t> (</a:t>
            </a:r>
            <a:r>
              <a:rPr dirty="0" sz="2000" spc="-200" b="1">
                <a:solidFill>
                  <a:srgbClr val="FFFFFF"/>
                </a:solidFill>
                <a:latin typeface="Malgun Gothic"/>
                <a:cs typeface="Malgun Gothic"/>
              </a:rPr>
              <a:t>小米</a:t>
            </a:r>
            <a:r>
              <a:rPr dirty="0" sz="2150" spc="-50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685799" y="0"/>
            <a:ext cx="10744200" cy="5981700"/>
            <a:chOff x="685799" y="0"/>
            <a:chExt cx="10744200" cy="5981700"/>
          </a:xfrm>
        </p:grpSpPr>
        <p:sp>
          <p:nvSpPr>
            <p:cNvPr id="65" name="object 65" descr=""/>
            <p:cNvSpPr/>
            <p:nvPr/>
          </p:nvSpPr>
          <p:spPr>
            <a:xfrm>
              <a:off x="8296274" y="17811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8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6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2" y="61607"/>
                  </a:lnTo>
                  <a:lnTo>
                    <a:pt x="295893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2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F99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0574" y="1857375"/>
              <a:ext cx="95249" cy="152399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6799" y="2219324"/>
              <a:ext cx="104774" cy="11429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6799" y="2447924"/>
              <a:ext cx="104774" cy="114299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8296274" y="27336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2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2" y="243192"/>
                  </a:lnTo>
                  <a:lnTo>
                    <a:pt x="243191" y="274804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F99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81999" y="2809874"/>
              <a:ext cx="142874" cy="152399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6799" y="3171824"/>
              <a:ext cx="104774" cy="114299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6799" y="3400425"/>
              <a:ext cx="104774" cy="114299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6799" y="3629025"/>
              <a:ext cx="104774" cy="114299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6799" y="3857625"/>
              <a:ext cx="104774" cy="114299"/>
            </a:xfrm>
            <a:prstGeom prst="rect">
              <a:avLst/>
            </a:prstGeom>
          </p:spPr>
        </p:pic>
        <p:sp>
          <p:nvSpPr>
            <p:cNvPr id="75" name="object 75" descr=""/>
            <p:cNvSpPr/>
            <p:nvPr/>
          </p:nvSpPr>
          <p:spPr>
            <a:xfrm>
              <a:off x="8296274" y="41433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8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2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3"/>
                  </a:lnTo>
                  <a:lnTo>
                    <a:pt x="274802" y="243191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F99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1999" y="4229100"/>
              <a:ext cx="142874" cy="133349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6799" y="4581524"/>
              <a:ext cx="104774" cy="114299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6799" y="4810124"/>
              <a:ext cx="104774" cy="114299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6799" y="5038724"/>
              <a:ext cx="104774" cy="114299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799" y="5791199"/>
              <a:ext cx="238124" cy="190499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9905998" y="0"/>
              <a:ext cx="1524000" cy="1143000"/>
            </a:xfrm>
            <a:custGeom>
              <a:avLst/>
              <a:gdLst/>
              <a:ahLst/>
              <a:cxnLst/>
              <a:rect l="l" t="t" r="r" b="b"/>
              <a:pathLst>
                <a:path w="1524000" h="1143000">
                  <a:moveTo>
                    <a:pt x="761999" y="1142999"/>
                  </a:moveTo>
                  <a:lnTo>
                    <a:pt x="705949" y="1140935"/>
                  </a:lnTo>
                  <a:lnTo>
                    <a:pt x="650191" y="1134752"/>
                  </a:lnTo>
                  <a:lnTo>
                    <a:pt x="595038" y="1124483"/>
                  </a:lnTo>
                  <a:lnTo>
                    <a:pt x="540802" y="1110188"/>
                  </a:lnTo>
                  <a:lnTo>
                    <a:pt x="487764" y="1091942"/>
                  </a:lnTo>
                  <a:lnTo>
                    <a:pt x="436201" y="1069840"/>
                  </a:lnTo>
                  <a:lnTo>
                    <a:pt x="386406" y="1044003"/>
                  </a:lnTo>
                  <a:lnTo>
                    <a:pt x="338654" y="1014579"/>
                  </a:lnTo>
                  <a:lnTo>
                    <a:pt x="293197" y="981723"/>
                  </a:lnTo>
                  <a:lnTo>
                    <a:pt x="250271" y="945604"/>
                  </a:lnTo>
                  <a:lnTo>
                    <a:pt x="210119" y="906425"/>
                  </a:lnTo>
                  <a:lnTo>
                    <a:pt x="172966" y="864407"/>
                  </a:lnTo>
                  <a:lnTo>
                    <a:pt x="139003" y="819770"/>
                  </a:lnTo>
                  <a:lnTo>
                    <a:pt x="108409" y="772746"/>
                  </a:lnTo>
                  <a:lnTo>
                    <a:pt x="81359" y="723598"/>
                  </a:lnTo>
                  <a:lnTo>
                    <a:pt x="58002" y="672604"/>
                  </a:lnTo>
                  <a:lnTo>
                    <a:pt x="38459" y="620030"/>
                  </a:lnTo>
                  <a:lnTo>
                    <a:pt x="22834" y="566150"/>
                  </a:lnTo>
                  <a:lnTo>
                    <a:pt x="11215" y="511267"/>
                  </a:lnTo>
                  <a:lnTo>
                    <a:pt x="3668" y="455688"/>
                  </a:lnTo>
                  <a:lnTo>
                    <a:pt x="229" y="399706"/>
                  </a:lnTo>
                  <a:lnTo>
                    <a:pt x="0" y="380999"/>
                  </a:lnTo>
                  <a:lnTo>
                    <a:pt x="229" y="362293"/>
                  </a:lnTo>
                  <a:lnTo>
                    <a:pt x="3668" y="306310"/>
                  </a:lnTo>
                  <a:lnTo>
                    <a:pt x="11215" y="250732"/>
                  </a:lnTo>
                  <a:lnTo>
                    <a:pt x="22833" y="195848"/>
                  </a:lnTo>
                  <a:lnTo>
                    <a:pt x="38459" y="141969"/>
                  </a:lnTo>
                  <a:lnTo>
                    <a:pt x="58002" y="89395"/>
                  </a:lnTo>
                  <a:lnTo>
                    <a:pt x="81359" y="38401"/>
                  </a:lnTo>
                  <a:lnTo>
                    <a:pt x="102145" y="0"/>
                  </a:lnTo>
                  <a:lnTo>
                    <a:pt x="1421851" y="0"/>
                  </a:lnTo>
                  <a:lnTo>
                    <a:pt x="1442639" y="38401"/>
                  </a:lnTo>
                  <a:lnTo>
                    <a:pt x="1465995" y="89395"/>
                  </a:lnTo>
                  <a:lnTo>
                    <a:pt x="1485539" y="141969"/>
                  </a:lnTo>
                  <a:lnTo>
                    <a:pt x="1501163" y="195848"/>
                  </a:lnTo>
                  <a:lnTo>
                    <a:pt x="1512780" y="250732"/>
                  </a:lnTo>
                  <a:lnTo>
                    <a:pt x="1520330" y="306310"/>
                  </a:lnTo>
                  <a:lnTo>
                    <a:pt x="1523771" y="362293"/>
                  </a:lnTo>
                  <a:lnTo>
                    <a:pt x="1523999" y="380999"/>
                  </a:lnTo>
                  <a:lnTo>
                    <a:pt x="1523771" y="399706"/>
                  </a:lnTo>
                  <a:lnTo>
                    <a:pt x="1520330" y="455689"/>
                  </a:lnTo>
                  <a:lnTo>
                    <a:pt x="1512780" y="511267"/>
                  </a:lnTo>
                  <a:lnTo>
                    <a:pt x="1501162" y="566150"/>
                  </a:lnTo>
                  <a:lnTo>
                    <a:pt x="1485538" y="620030"/>
                  </a:lnTo>
                  <a:lnTo>
                    <a:pt x="1465995" y="672604"/>
                  </a:lnTo>
                  <a:lnTo>
                    <a:pt x="1442639" y="723598"/>
                  </a:lnTo>
                  <a:lnTo>
                    <a:pt x="1415588" y="772746"/>
                  </a:lnTo>
                  <a:lnTo>
                    <a:pt x="1384995" y="819770"/>
                  </a:lnTo>
                  <a:lnTo>
                    <a:pt x="1351032" y="864407"/>
                  </a:lnTo>
                  <a:lnTo>
                    <a:pt x="1313879" y="906425"/>
                  </a:lnTo>
                  <a:lnTo>
                    <a:pt x="1273728" y="945604"/>
                  </a:lnTo>
                  <a:lnTo>
                    <a:pt x="1230801" y="981723"/>
                  </a:lnTo>
                  <a:lnTo>
                    <a:pt x="1185343" y="1014579"/>
                  </a:lnTo>
                  <a:lnTo>
                    <a:pt x="1137593" y="1044003"/>
                  </a:lnTo>
                  <a:lnTo>
                    <a:pt x="1087796" y="1069840"/>
                  </a:lnTo>
                  <a:lnTo>
                    <a:pt x="1036233" y="1091942"/>
                  </a:lnTo>
                  <a:lnTo>
                    <a:pt x="983196" y="1110188"/>
                  </a:lnTo>
                  <a:lnTo>
                    <a:pt x="928959" y="1124483"/>
                  </a:lnTo>
                  <a:lnTo>
                    <a:pt x="873809" y="1134752"/>
                  </a:lnTo>
                  <a:lnTo>
                    <a:pt x="818050" y="1140935"/>
                  </a:lnTo>
                  <a:lnTo>
                    <a:pt x="761999" y="1142999"/>
                  </a:lnTo>
                  <a:close/>
                </a:path>
              </a:pathLst>
            </a:custGeom>
            <a:solidFill>
              <a:srgbClr val="F9731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8661300" y="1803336"/>
            <a:ext cx="7112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FA913C"/>
                </a:solidFill>
                <a:latin typeface="Malgun Gothic"/>
                <a:cs typeface="Malgun Gothic"/>
              </a:rPr>
              <a:t>設計理念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8851800" y="2103412"/>
            <a:ext cx="1358900" cy="48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14">
                <a:solidFill>
                  <a:srgbClr val="D0D5DA"/>
                </a:solidFill>
                <a:latin typeface="SimSun"/>
                <a:cs typeface="SimSun"/>
              </a:rPr>
              <a:t>全尺寸仿生人形機器人</a:t>
            </a:r>
            <a:r>
              <a:rPr dirty="0" sz="1150" spc="-105">
                <a:solidFill>
                  <a:srgbClr val="D0D5DA"/>
                </a:solidFill>
                <a:latin typeface="SimSun"/>
                <a:cs typeface="SimSun"/>
              </a:rPr>
              <a:t>強調情感感知與互動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8661300" y="2755836"/>
            <a:ext cx="7112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FA913C"/>
                </a:solidFill>
                <a:latin typeface="Malgun Gothic"/>
                <a:cs typeface="Malgun Gothic"/>
              </a:rPr>
              <a:t>技術特點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8851800" y="3056208"/>
            <a:ext cx="21971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96265">
              <a:lnSpc>
                <a:spcPct val="125000"/>
              </a:lnSpc>
              <a:spcBef>
                <a:spcPts val="100"/>
              </a:spcBef>
            </a:pP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身高</a:t>
            </a:r>
            <a:r>
              <a:rPr dirty="0" sz="1200" spc="-70">
                <a:solidFill>
                  <a:srgbClr val="D0D5DA"/>
                </a:solidFill>
                <a:latin typeface="Tahoma"/>
                <a:cs typeface="Tahoma"/>
              </a:rPr>
              <a:t>177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公分，體重</a:t>
            </a:r>
            <a:r>
              <a:rPr dirty="0" sz="1200" spc="-70">
                <a:solidFill>
                  <a:srgbClr val="D0D5DA"/>
                </a:solidFill>
                <a:latin typeface="Tahoma"/>
                <a:cs typeface="Tahoma"/>
              </a:rPr>
              <a:t>52</a:t>
            </a:r>
            <a:r>
              <a:rPr dirty="0" sz="1150" spc="-90">
                <a:solidFill>
                  <a:srgbClr val="D0D5DA"/>
                </a:solidFill>
                <a:latin typeface="SimSun"/>
                <a:cs typeface="SimSun"/>
              </a:rPr>
              <a:t>公斤</a:t>
            </a:r>
            <a:r>
              <a:rPr dirty="0" sz="1150" spc="-60">
                <a:solidFill>
                  <a:srgbClr val="D0D5DA"/>
                </a:solidFill>
                <a:latin typeface="SimSun"/>
                <a:cs typeface="SimSun"/>
              </a:rPr>
              <a:t> </a:t>
            </a:r>
            <a:r>
              <a:rPr dirty="0" sz="1200" spc="-70">
                <a:solidFill>
                  <a:srgbClr val="D0D5DA"/>
                </a:solidFill>
                <a:latin typeface="Tahoma"/>
                <a:cs typeface="Tahoma"/>
              </a:rPr>
              <a:t>21</a:t>
            </a: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個自由度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55">
                <a:solidFill>
                  <a:srgbClr val="D0D5DA"/>
                </a:solidFill>
                <a:latin typeface="Tahoma"/>
                <a:cs typeface="Tahoma"/>
              </a:rPr>
              <a:t>Mi</a:t>
            </a:r>
            <a:r>
              <a:rPr dirty="0" sz="1200" spc="-60">
                <a:solidFill>
                  <a:srgbClr val="D0D5DA"/>
                </a:solidFill>
                <a:latin typeface="Tahoma"/>
                <a:cs typeface="Tahoma"/>
              </a:rPr>
              <a:t> </a:t>
            </a:r>
            <a:r>
              <a:rPr dirty="0" sz="1200" spc="-40">
                <a:solidFill>
                  <a:srgbClr val="D0D5DA"/>
                </a:solidFill>
                <a:latin typeface="Tahoma"/>
                <a:cs typeface="Tahoma"/>
              </a:rPr>
              <a:t>Sense</a:t>
            </a: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視覺空間系統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可識別</a:t>
            </a:r>
            <a:r>
              <a:rPr dirty="0" sz="1200" spc="-70">
                <a:solidFill>
                  <a:srgbClr val="D0D5DA"/>
                </a:solidFill>
                <a:latin typeface="Tahoma"/>
                <a:cs typeface="Tahoma"/>
              </a:rPr>
              <a:t>45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種人類情緒和</a:t>
            </a:r>
            <a:r>
              <a:rPr dirty="0" sz="1200" spc="-70">
                <a:solidFill>
                  <a:srgbClr val="D0D5DA"/>
                </a:solidFill>
                <a:latin typeface="Tahoma"/>
                <a:cs typeface="Tahoma"/>
              </a:rPr>
              <a:t>85</a:t>
            </a: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種環境語義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8661300" y="4165536"/>
            <a:ext cx="7112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FA913C"/>
                </a:solidFill>
                <a:latin typeface="Malgun Gothic"/>
                <a:cs typeface="Malgun Gothic"/>
              </a:rPr>
              <a:t>目標市場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8851800" y="4465611"/>
            <a:ext cx="1092200" cy="71120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工業應用平台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30400"/>
              </a:lnSpc>
            </a:pPr>
            <a:r>
              <a:rPr dirty="0" sz="1150" spc="-114">
                <a:solidFill>
                  <a:srgbClr val="D0D5DA"/>
                </a:solidFill>
                <a:latin typeface="SimSun"/>
                <a:cs typeface="SimSun"/>
              </a:rPr>
              <a:t>前沿科技研究平台人機互動技術探索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1035050" y="5725159"/>
            <a:ext cx="1168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 b="1">
                <a:solidFill>
                  <a:srgbClr val="FFFFFF"/>
                </a:solidFill>
                <a:latin typeface="Malgun Gothic"/>
                <a:cs typeface="Malgun Gothic"/>
              </a:rPr>
              <a:t>關鍵差異對比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673099" y="6107486"/>
            <a:ext cx="3378200" cy="4032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25"/>
              </a:spcBef>
            </a:pPr>
            <a:r>
              <a:rPr dirty="0" sz="1200" spc="-135" b="1">
                <a:solidFill>
                  <a:srgbClr val="FA913C"/>
                </a:solidFill>
                <a:latin typeface="Arial"/>
                <a:cs typeface="Arial"/>
              </a:rPr>
              <a:t>EVE</a:t>
            </a:r>
            <a:r>
              <a:rPr dirty="0" sz="1150" spc="-135" b="1">
                <a:solidFill>
                  <a:srgbClr val="FA913C"/>
                </a:solidFill>
                <a:latin typeface="Malgun Gothic"/>
                <a:cs typeface="Malgun Gothic"/>
              </a:rPr>
              <a:t>： 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輪式移動穩定高效，但無法上下樓梯，適合平面商</a:t>
            </a:r>
            <a:r>
              <a:rPr dirty="0" sz="1150" spc="-90">
                <a:solidFill>
                  <a:srgbClr val="D0D5DA"/>
                </a:solidFill>
                <a:latin typeface="SimSun"/>
                <a:cs typeface="SimSun"/>
              </a:rPr>
              <a:t>業環境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4356149" y="6107486"/>
            <a:ext cx="3406775" cy="4032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25"/>
              </a:spcBef>
            </a:pPr>
            <a:r>
              <a:rPr dirty="0" sz="1200" spc="-125" b="1">
                <a:solidFill>
                  <a:srgbClr val="FA913C"/>
                </a:solidFill>
                <a:latin typeface="Arial"/>
                <a:cs typeface="Arial"/>
              </a:rPr>
              <a:t>NEO</a:t>
            </a:r>
            <a:r>
              <a:rPr dirty="0" sz="1150" spc="-145" b="1">
                <a:solidFill>
                  <a:srgbClr val="FA913C"/>
                </a:solidFill>
                <a:latin typeface="Malgun Gothic"/>
                <a:cs typeface="Malgun Gothic"/>
              </a:rPr>
              <a:t>： 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專注家庭安全性與舒適感，以柔軟外表與靜音運作</a:t>
            </a:r>
            <a:r>
              <a:rPr dirty="0" sz="1150" spc="-90">
                <a:solidFill>
                  <a:srgbClr val="D0D5DA"/>
                </a:solidFill>
                <a:latin typeface="SimSun"/>
                <a:cs typeface="SimSun"/>
              </a:rPr>
              <a:t>為特色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8039199" y="6107486"/>
            <a:ext cx="3368675" cy="4032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25"/>
              </a:spcBef>
            </a:pPr>
            <a:r>
              <a:rPr dirty="0" sz="1200" spc="-95" b="1">
                <a:solidFill>
                  <a:srgbClr val="FA913C"/>
                </a:solidFill>
                <a:latin typeface="Arial"/>
                <a:cs typeface="Arial"/>
              </a:rPr>
              <a:t>CyberOne</a:t>
            </a:r>
            <a:r>
              <a:rPr dirty="0" sz="1150" spc="-105" b="1">
                <a:solidFill>
                  <a:srgbClr val="FA913C"/>
                </a:solidFill>
                <a:latin typeface="Malgun Gothic"/>
                <a:cs typeface="Malgun Gothic"/>
              </a:rPr>
              <a:t>： 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獨特情感感知能力，兼具研究平台與實用功</a:t>
            </a: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能的雙重定位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92" name="object 92" descr=""/>
          <p:cNvSpPr/>
          <p:nvPr/>
        </p:nvSpPr>
        <p:spPr>
          <a:xfrm>
            <a:off x="473868" y="1143637"/>
            <a:ext cx="1654810" cy="960755"/>
          </a:xfrm>
          <a:custGeom>
            <a:avLst/>
            <a:gdLst/>
            <a:ahLst/>
            <a:cxnLst/>
            <a:rect l="l" t="t" r="r" b="b"/>
            <a:pathLst>
              <a:path w="1654810" h="960755">
                <a:moveTo>
                  <a:pt x="1649778" y="960748"/>
                </a:moveTo>
                <a:lnTo>
                  <a:pt x="0" y="8248"/>
                </a:lnTo>
                <a:lnTo>
                  <a:pt x="4762" y="0"/>
                </a:lnTo>
                <a:lnTo>
                  <a:pt x="1654540" y="952499"/>
                </a:lnTo>
                <a:lnTo>
                  <a:pt x="1649778" y="960748"/>
                </a:lnTo>
                <a:close/>
              </a:path>
            </a:pathLst>
          </a:custGeom>
          <a:solidFill>
            <a:srgbClr val="FF99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9333267" y="4975586"/>
            <a:ext cx="2762885" cy="749300"/>
          </a:xfrm>
          <a:custGeom>
            <a:avLst/>
            <a:gdLst/>
            <a:ahLst/>
            <a:cxnLst/>
            <a:rect l="l" t="t" r="r" b="b"/>
            <a:pathLst>
              <a:path w="2762884" h="749300">
                <a:moveTo>
                  <a:pt x="2762598" y="9200"/>
                </a:moveTo>
                <a:lnTo>
                  <a:pt x="2465" y="748775"/>
                </a:lnTo>
                <a:lnTo>
                  <a:pt x="0" y="739575"/>
                </a:lnTo>
                <a:lnTo>
                  <a:pt x="2760132" y="0"/>
                </a:lnTo>
                <a:lnTo>
                  <a:pt x="2762598" y="9200"/>
                </a:lnTo>
                <a:close/>
              </a:path>
            </a:pathLst>
          </a:custGeom>
          <a:solidFill>
            <a:srgbClr val="FF99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761999" y="4571999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1142999" y="2285999"/>
                </a:moveTo>
                <a:lnTo>
                  <a:pt x="1086915" y="2284623"/>
                </a:lnTo>
                <a:lnTo>
                  <a:pt x="1030966" y="2280496"/>
                </a:lnTo>
                <a:lnTo>
                  <a:pt x="975286" y="2273629"/>
                </a:lnTo>
                <a:lnTo>
                  <a:pt x="920011" y="2264037"/>
                </a:lnTo>
                <a:lnTo>
                  <a:pt x="865273" y="2251745"/>
                </a:lnTo>
                <a:lnTo>
                  <a:pt x="811204" y="2236783"/>
                </a:lnTo>
                <a:lnTo>
                  <a:pt x="757934" y="2219184"/>
                </a:lnTo>
                <a:lnTo>
                  <a:pt x="705592" y="2198994"/>
                </a:lnTo>
                <a:lnTo>
                  <a:pt x="654304" y="2176259"/>
                </a:lnTo>
                <a:lnTo>
                  <a:pt x="604193" y="2151036"/>
                </a:lnTo>
                <a:lnTo>
                  <a:pt x="555380" y="2123383"/>
                </a:lnTo>
                <a:lnTo>
                  <a:pt x="507982" y="2093369"/>
                </a:lnTo>
                <a:lnTo>
                  <a:pt x="462115" y="2061065"/>
                </a:lnTo>
                <a:lnTo>
                  <a:pt x="417888" y="2026551"/>
                </a:lnTo>
                <a:lnTo>
                  <a:pt x="375407" y="1989906"/>
                </a:lnTo>
                <a:lnTo>
                  <a:pt x="334776" y="1951222"/>
                </a:lnTo>
                <a:lnTo>
                  <a:pt x="296092" y="1910591"/>
                </a:lnTo>
                <a:lnTo>
                  <a:pt x="259449" y="1868112"/>
                </a:lnTo>
                <a:lnTo>
                  <a:pt x="224933" y="1823884"/>
                </a:lnTo>
                <a:lnTo>
                  <a:pt x="192630" y="1778016"/>
                </a:lnTo>
                <a:lnTo>
                  <a:pt x="162616" y="1730618"/>
                </a:lnTo>
                <a:lnTo>
                  <a:pt x="134963" y="1681805"/>
                </a:lnTo>
                <a:lnTo>
                  <a:pt x="109740" y="1631695"/>
                </a:lnTo>
                <a:lnTo>
                  <a:pt x="87005" y="1580406"/>
                </a:lnTo>
                <a:lnTo>
                  <a:pt x="66814" y="1528064"/>
                </a:lnTo>
                <a:lnTo>
                  <a:pt x="49217" y="1474795"/>
                </a:lnTo>
                <a:lnTo>
                  <a:pt x="34254" y="1420725"/>
                </a:lnTo>
                <a:lnTo>
                  <a:pt x="21962" y="1365987"/>
                </a:lnTo>
                <a:lnTo>
                  <a:pt x="12371" y="1310712"/>
                </a:lnTo>
                <a:lnTo>
                  <a:pt x="5503" y="1255033"/>
                </a:lnTo>
                <a:lnTo>
                  <a:pt x="1376" y="1199083"/>
                </a:lnTo>
                <a:lnTo>
                  <a:pt x="0" y="1142999"/>
                </a:lnTo>
                <a:lnTo>
                  <a:pt x="344" y="1114948"/>
                </a:lnTo>
                <a:lnTo>
                  <a:pt x="3096" y="1058915"/>
                </a:lnTo>
                <a:lnTo>
                  <a:pt x="8595" y="1003084"/>
                </a:lnTo>
                <a:lnTo>
                  <a:pt x="16827" y="947590"/>
                </a:lnTo>
                <a:lnTo>
                  <a:pt x="27772" y="892566"/>
                </a:lnTo>
                <a:lnTo>
                  <a:pt x="41403" y="838146"/>
                </a:lnTo>
                <a:lnTo>
                  <a:pt x="57689" y="784461"/>
                </a:lnTo>
                <a:lnTo>
                  <a:pt x="76589" y="731639"/>
                </a:lnTo>
                <a:lnTo>
                  <a:pt x="98058" y="679808"/>
                </a:lnTo>
                <a:lnTo>
                  <a:pt x="122044" y="629093"/>
                </a:lnTo>
                <a:lnTo>
                  <a:pt x="148490" y="579617"/>
                </a:lnTo>
                <a:lnTo>
                  <a:pt x="177332" y="531497"/>
                </a:lnTo>
                <a:lnTo>
                  <a:pt x="208500" y="484850"/>
                </a:lnTo>
                <a:lnTo>
                  <a:pt x="241919" y="439790"/>
                </a:lnTo>
                <a:lnTo>
                  <a:pt x="277510" y="396423"/>
                </a:lnTo>
                <a:lnTo>
                  <a:pt x="315185" y="354855"/>
                </a:lnTo>
                <a:lnTo>
                  <a:pt x="354854" y="315184"/>
                </a:lnTo>
                <a:lnTo>
                  <a:pt x="396423" y="277510"/>
                </a:lnTo>
                <a:lnTo>
                  <a:pt x="439790" y="241919"/>
                </a:lnTo>
                <a:lnTo>
                  <a:pt x="484850" y="208500"/>
                </a:lnTo>
                <a:lnTo>
                  <a:pt x="531497" y="177331"/>
                </a:lnTo>
                <a:lnTo>
                  <a:pt x="579617" y="148490"/>
                </a:lnTo>
                <a:lnTo>
                  <a:pt x="629094" y="122044"/>
                </a:lnTo>
                <a:lnTo>
                  <a:pt x="679809" y="98057"/>
                </a:lnTo>
                <a:lnTo>
                  <a:pt x="731639" y="76588"/>
                </a:lnTo>
                <a:lnTo>
                  <a:pt x="784461" y="57689"/>
                </a:lnTo>
                <a:lnTo>
                  <a:pt x="838147" y="41404"/>
                </a:lnTo>
                <a:lnTo>
                  <a:pt x="892567" y="27772"/>
                </a:lnTo>
                <a:lnTo>
                  <a:pt x="947590" y="16827"/>
                </a:lnTo>
                <a:lnTo>
                  <a:pt x="1003084" y="8595"/>
                </a:lnTo>
                <a:lnTo>
                  <a:pt x="1058915" y="3097"/>
                </a:lnTo>
                <a:lnTo>
                  <a:pt x="1114949" y="344"/>
                </a:lnTo>
                <a:lnTo>
                  <a:pt x="1142999" y="0"/>
                </a:lnTo>
                <a:lnTo>
                  <a:pt x="1171050" y="344"/>
                </a:lnTo>
                <a:lnTo>
                  <a:pt x="1227084" y="3097"/>
                </a:lnTo>
                <a:lnTo>
                  <a:pt x="1282915" y="8595"/>
                </a:lnTo>
                <a:lnTo>
                  <a:pt x="1338409" y="16827"/>
                </a:lnTo>
                <a:lnTo>
                  <a:pt x="1393432" y="27772"/>
                </a:lnTo>
                <a:lnTo>
                  <a:pt x="1447852" y="41404"/>
                </a:lnTo>
                <a:lnTo>
                  <a:pt x="1501537" y="57689"/>
                </a:lnTo>
                <a:lnTo>
                  <a:pt x="1554359" y="76588"/>
                </a:lnTo>
                <a:lnTo>
                  <a:pt x="1606190" y="98057"/>
                </a:lnTo>
                <a:lnTo>
                  <a:pt x="1656905" y="122044"/>
                </a:lnTo>
                <a:lnTo>
                  <a:pt x="1706382" y="148490"/>
                </a:lnTo>
                <a:lnTo>
                  <a:pt x="1754501" y="177331"/>
                </a:lnTo>
                <a:lnTo>
                  <a:pt x="1801148" y="208500"/>
                </a:lnTo>
                <a:lnTo>
                  <a:pt x="1846209" y="241919"/>
                </a:lnTo>
                <a:lnTo>
                  <a:pt x="1889576" y="277510"/>
                </a:lnTo>
                <a:lnTo>
                  <a:pt x="1931144" y="315184"/>
                </a:lnTo>
                <a:lnTo>
                  <a:pt x="1970813" y="354855"/>
                </a:lnTo>
                <a:lnTo>
                  <a:pt x="2008489" y="396423"/>
                </a:lnTo>
                <a:lnTo>
                  <a:pt x="2044079" y="439789"/>
                </a:lnTo>
                <a:lnTo>
                  <a:pt x="2077498" y="484850"/>
                </a:lnTo>
                <a:lnTo>
                  <a:pt x="2108666" y="531496"/>
                </a:lnTo>
                <a:lnTo>
                  <a:pt x="2137508" y="579616"/>
                </a:lnTo>
                <a:lnTo>
                  <a:pt x="2163954" y="629093"/>
                </a:lnTo>
                <a:lnTo>
                  <a:pt x="2187941" y="679808"/>
                </a:lnTo>
                <a:lnTo>
                  <a:pt x="2209410" y="731639"/>
                </a:lnTo>
                <a:lnTo>
                  <a:pt x="2228310" y="784461"/>
                </a:lnTo>
                <a:lnTo>
                  <a:pt x="2244595" y="838146"/>
                </a:lnTo>
                <a:lnTo>
                  <a:pt x="2258226" y="892566"/>
                </a:lnTo>
                <a:lnTo>
                  <a:pt x="2269171" y="947590"/>
                </a:lnTo>
                <a:lnTo>
                  <a:pt x="2277403" y="1003084"/>
                </a:lnTo>
                <a:lnTo>
                  <a:pt x="2282902" y="1058915"/>
                </a:lnTo>
                <a:lnTo>
                  <a:pt x="2285655" y="1114948"/>
                </a:lnTo>
                <a:lnTo>
                  <a:pt x="2285999" y="1142999"/>
                </a:lnTo>
                <a:lnTo>
                  <a:pt x="2285655" y="1171049"/>
                </a:lnTo>
                <a:lnTo>
                  <a:pt x="2282902" y="1227083"/>
                </a:lnTo>
                <a:lnTo>
                  <a:pt x="2277403" y="1282914"/>
                </a:lnTo>
                <a:lnTo>
                  <a:pt x="2269171" y="1338408"/>
                </a:lnTo>
                <a:lnTo>
                  <a:pt x="2258226" y="1393432"/>
                </a:lnTo>
                <a:lnTo>
                  <a:pt x="2244595" y="1447852"/>
                </a:lnTo>
                <a:lnTo>
                  <a:pt x="2228310" y="1501537"/>
                </a:lnTo>
                <a:lnTo>
                  <a:pt x="2209410" y="1554359"/>
                </a:lnTo>
                <a:lnTo>
                  <a:pt x="2187941" y="1606190"/>
                </a:lnTo>
                <a:lnTo>
                  <a:pt x="2163954" y="1656905"/>
                </a:lnTo>
                <a:lnTo>
                  <a:pt x="2137508" y="1706381"/>
                </a:lnTo>
                <a:lnTo>
                  <a:pt x="2108666" y="1754501"/>
                </a:lnTo>
                <a:lnTo>
                  <a:pt x="2077498" y="1801148"/>
                </a:lnTo>
                <a:lnTo>
                  <a:pt x="2044079" y="1846209"/>
                </a:lnTo>
                <a:lnTo>
                  <a:pt x="2008489" y="1889576"/>
                </a:lnTo>
                <a:lnTo>
                  <a:pt x="1970813" y="1931144"/>
                </a:lnTo>
                <a:lnTo>
                  <a:pt x="1931144" y="1970813"/>
                </a:lnTo>
                <a:lnTo>
                  <a:pt x="1889576" y="2008489"/>
                </a:lnTo>
                <a:lnTo>
                  <a:pt x="1846209" y="2044079"/>
                </a:lnTo>
                <a:lnTo>
                  <a:pt x="1801148" y="2077498"/>
                </a:lnTo>
                <a:lnTo>
                  <a:pt x="1754501" y="2108666"/>
                </a:lnTo>
                <a:lnTo>
                  <a:pt x="1706382" y="2137508"/>
                </a:lnTo>
                <a:lnTo>
                  <a:pt x="1656905" y="2163954"/>
                </a:lnTo>
                <a:lnTo>
                  <a:pt x="1606190" y="2187941"/>
                </a:lnTo>
                <a:lnTo>
                  <a:pt x="1554359" y="2209409"/>
                </a:lnTo>
                <a:lnTo>
                  <a:pt x="1501537" y="2228310"/>
                </a:lnTo>
                <a:lnTo>
                  <a:pt x="1447852" y="2244595"/>
                </a:lnTo>
                <a:lnTo>
                  <a:pt x="1393432" y="2258227"/>
                </a:lnTo>
                <a:lnTo>
                  <a:pt x="1338409" y="2269172"/>
                </a:lnTo>
                <a:lnTo>
                  <a:pt x="1282915" y="2277404"/>
                </a:lnTo>
                <a:lnTo>
                  <a:pt x="1227084" y="2282903"/>
                </a:lnTo>
                <a:lnTo>
                  <a:pt x="1171050" y="2285655"/>
                </a:lnTo>
                <a:lnTo>
                  <a:pt x="1142999" y="2285999"/>
                </a:lnTo>
                <a:close/>
              </a:path>
            </a:pathLst>
          </a:custGeom>
          <a:solidFill>
            <a:srgbClr val="F9731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Ameca</a:t>
            </a:r>
            <a:r>
              <a:rPr dirty="0" spc="-290"/>
              <a:t> </a:t>
            </a:r>
            <a:r>
              <a:rPr dirty="0" sz="3050" spc="-420">
                <a:latin typeface="Malgun Gothic"/>
                <a:cs typeface="Malgun Gothic"/>
              </a:rPr>
              <a:t>與 </a:t>
            </a:r>
            <a:r>
              <a:rPr dirty="0" spc="-200"/>
              <a:t>Apollo</a:t>
            </a:r>
            <a:endParaRPr sz="3050">
              <a:latin typeface="Malgun Gothic"/>
              <a:cs typeface="Malgun 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" y="1104900"/>
            <a:ext cx="5334000" cy="3571875"/>
            <a:chOff x="609599" y="1104900"/>
            <a:chExt cx="5334000" cy="3571875"/>
          </a:xfrm>
        </p:grpSpPr>
        <p:sp>
          <p:nvSpPr>
            <p:cNvPr id="4" name="object 4" descr=""/>
            <p:cNvSpPr/>
            <p:nvPr/>
          </p:nvSpPr>
          <p:spPr>
            <a:xfrm>
              <a:off x="609599" y="1119187"/>
              <a:ext cx="5334000" cy="3557904"/>
            </a:xfrm>
            <a:custGeom>
              <a:avLst/>
              <a:gdLst/>
              <a:ahLst/>
              <a:cxnLst/>
              <a:rect l="l" t="t" r="r" b="b"/>
              <a:pathLst>
                <a:path w="5334000" h="3557904">
                  <a:moveTo>
                    <a:pt x="5262802" y="3557586"/>
                  </a:moveTo>
                  <a:lnTo>
                    <a:pt x="71196" y="3557586"/>
                  </a:lnTo>
                  <a:lnTo>
                    <a:pt x="66241" y="3557098"/>
                  </a:lnTo>
                  <a:lnTo>
                    <a:pt x="29705" y="3541965"/>
                  </a:lnTo>
                  <a:lnTo>
                    <a:pt x="3885" y="3505924"/>
                  </a:lnTo>
                  <a:lnTo>
                    <a:pt x="0" y="3486390"/>
                  </a:lnTo>
                  <a:lnTo>
                    <a:pt x="0" y="34813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262802" y="0"/>
                  </a:lnTo>
                  <a:lnTo>
                    <a:pt x="5304293" y="12692"/>
                  </a:lnTo>
                  <a:lnTo>
                    <a:pt x="5330113" y="41975"/>
                  </a:lnTo>
                  <a:lnTo>
                    <a:pt x="5333999" y="57847"/>
                  </a:lnTo>
                  <a:lnTo>
                    <a:pt x="5333999" y="3486390"/>
                  </a:lnTo>
                  <a:lnTo>
                    <a:pt x="5318377" y="3527881"/>
                  </a:lnTo>
                  <a:lnTo>
                    <a:pt x="5282337" y="3553701"/>
                  </a:lnTo>
                  <a:lnTo>
                    <a:pt x="5267757" y="3557098"/>
                  </a:lnTo>
                  <a:lnTo>
                    <a:pt x="5262802" y="3557586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977" y="1104900"/>
              <a:ext cx="5333365" cy="69215"/>
            </a:xfrm>
            <a:custGeom>
              <a:avLst/>
              <a:gdLst/>
              <a:ahLst/>
              <a:cxnLst/>
              <a:rect l="l" t="t" r="r" b="b"/>
              <a:pathLst>
                <a:path w="5333365" h="69215">
                  <a:moveTo>
                    <a:pt x="0" y="68698"/>
                  </a:moveTo>
                  <a:lnTo>
                    <a:pt x="16889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5257422" y="0"/>
                  </a:lnTo>
                  <a:lnTo>
                    <a:pt x="5299764" y="12829"/>
                  </a:lnTo>
                  <a:lnTo>
                    <a:pt x="53168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9"/>
                  </a:lnTo>
                  <a:lnTo>
                    <a:pt x="0" y="68698"/>
                  </a:lnTo>
                  <a:close/>
                </a:path>
                <a:path w="5333365" h="69215">
                  <a:moveTo>
                    <a:pt x="5333244" y="68698"/>
                  </a:moveTo>
                  <a:lnTo>
                    <a:pt x="5305738" y="39366"/>
                  </a:lnTo>
                  <a:lnTo>
                    <a:pt x="5264928" y="28801"/>
                  </a:lnTo>
                  <a:lnTo>
                    <a:pt x="5257422" y="28574"/>
                  </a:lnTo>
                  <a:lnTo>
                    <a:pt x="5316868" y="28574"/>
                  </a:lnTo>
                  <a:lnTo>
                    <a:pt x="5332171" y="61331"/>
                  </a:lnTo>
                  <a:lnTo>
                    <a:pt x="5333244" y="6869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25500" y="1311010"/>
            <a:ext cx="1154430" cy="624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35"/>
              </a:lnSpc>
              <a:spcBef>
                <a:spcPts val="125"/>
              </a:spcBef>
            </a:pPr>
            <a:r>
              <a:rPr dirty="0" sz="2600" spc="-60" b="1">
                <a:solidFill>
                  <a:srgbClr val="FFFFFF"/>
                </a:solidFill>
                <a:latin typeface="Arial"/>
                <a:cs typeface="Arial"/>
              </a:rPr>
              <a:t>Ameca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1655"/>
              </a:lnSpc>
            </a:pPr>
            <a:r>
              <a:rPr dirty="0" sz="1450" spc="-114">
                <a:solidFill>
                  <a:srgbClr val="9CA2AF"/>
                </a:solidFill>
                <a:latin typeface="Microsoft Sans Serif"/>
                <a:cs typeface="Microsoft Sans Serif"/>
              </a:rPr>
              <a:t>Engineered</a:t>
            </a:r>
            <a:r>
              <a:rPr dirty="0" sz="145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90">
                <a:solidFill>
                  <a:srgbClr val="9CA2AF"/>
                </a:solidFill>
                <a:latin typeface="Microsoft Sans Serif"/>
                <a:cs typeface="Microsoft Sans Serif"/>
              </a:rPr>
              <a:t>Arts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38200" y="2143125"/>
            <a:ext cx="419100" cy="476250"/>
            <a:chOff x="838200" y="2143125"/>
            <a:chExt cx="419100" cy="47625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143125"/>
              <a:ext cx="171449" cy="1523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00" y="2466974"/>
              <a:ext cx="152399" cy="1523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073150" y="1947035"/>
            <a:ext cx="3216275" cy="71056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700" spc="-185">
                <a:solidFill>
                  <a:srgbClr val="FFFFFF"/>
                </a:solidFill>
                <a:latin typeface="SimSun"/>
                <a:cs typeface="SimSun"/>
              </a:rPr>
              <a:t>核心技術優勢</a:t>
            </a:r>
            <a:endParaRPr sz="1700">
              <a:latin typeface="SimSun"/>
              <a:cs typeface="SimSun"/>
            </a:endParaRPr>
          </a:p>
          <a:p>
            <a:pPr marL="297815">
              <a:lnSpc>
                <a:spcPct val="100000"/>
              </a:lnSpc>
              <a:spcBef>
                <a:spcPts val="785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搭載</a:t>
            </a:r>
            <a:r>
              <a:rPr dirty="0" sz="1350" spc="-85">
                <a:solidFill>
                  <a:srgbClr val="D0D5DA"/>
                </a:solidFill>
                <a:latin typeface="Microsoft Sans Serif"/>
                <a:cs typeface="Microsoft Sans Serif"/>
              </a:rPr>
              <a:t>Mesmer</a:t>
            </a: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技術與</a:t>
            </a:r>
            <a:r>
              <a:rPr dirty="0" sz="1350" spc="-25">
                <a:solidFill>
                  <a:srgbClr val="D0D5DA"/>
                </a:solidFill>
                <a:latin typeface="Microsoft Sans Serif"/>
                <a:cs typeface="Microsoft Sans Serif"/>
              </a:rPr>
              <a:t>Tritium</a:t>
            </a:r>
            <a:r>
              <a:rPr dirty="0" sz="1350" spc="-155">
                <a:solidFill>
                  <a:srgbClr val="D0D5DA"/>
                </a:solidFill>
                <a:latin typeface="SimSun"/>
                <a:cs typeface="SimSun"/>
              </a:rPr>
              <a:t>機器人作業系統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38199" y="2809874"/>
            <a:ext cx="1866900" cy="1638300"/>
            <a:chOff x="838199" y="2809874"/>
            <a:chExt cx="1866900" cy="163830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899" y="2809874"/>
              <a:ext cx="190499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899" y="3152774"/>
              <a:ext cx="171449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4899" y="3495674"/>
              <a:ext cx="133349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199" y="3895724"/>
              <a:ext cx="152399" cy="142874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838187" y="4181474"/>
              <a:ext cx="1866900" cy="266700"/>
            </a:xfrm>
            <a:custGeom>
              <a:avLst/>
              <a:gdLst/>
              <a:ahLst/>
              <a:cxnLst/>
              <a:rect l="l" t="t" r="r" b="b"/>
              <a:pathLst>
                <a:path w="1866900" h="266700">
                  <a:moveTo>
                    <a:pt x="1028700" y="133350"/>
                  </a:moveTo>
                  <a:lnTo>
                    <a:pt x="1022959" y="94640"/>
                  </a:lnTo>
                  <a:lnTo>
                    <a:pt x="1006233" y="59270"/>
                  </a:lnTo>
                  <a:lnTo>
                    <a:pt x="979957" y="30276"/>
                  </a:lnTo>
                  <a:lnTo>
                    <a:pt x="946391" y="10160"/>
                  </a:lnTo>
                  <a:lnTo>
                    <a:pt x="908431" y="647"/>
                  </a:lnTo>
                  <a:lnTo>
                    <a:pt x="895350" y="0"/>
                  </a:lnTo>
                  <a:lnTo>
                    <a:pt x="133350" y="0"/>
                  </a:lnTo>
                  <a:lnTo>
                    <a:pt x="94640" y="5740"/>
                  </a:lnTo>
                  <a:lnTo>
                    <a:pt x="59270" y="22479"/>
                  </a:lnTo>
                  <a:lnTo>
                    <a:pt x="30276" y="48755"/>
                  </a:lnTo>
                  <a:lnTo>
                    <a:pt x="10160" y="82321"/>
                  </a:lnTo>
                  <a:lnTo>
                    <a:pt x="647" y="120281"/>
                  </a:lnTo>
                  <a:lnTo>
                    <a:pt x="0" y="133350"/>
                  </a:lnTo>
                  <a:lnTo>
                    <a:pt x="165" y="139903"/>
                  </a:lnTo>
                  <a:lnTo>
                    <a:pt x="7797" y="178269"/>
                  </a:lnTo>
                  <a:lnTo>
                    <a:pt x="26250" y="212801"/>
                  </a:lnTo>
                  <a:lnTo>
                    <a:pt x="53911" y="240461"/>
                  </a:lnTo>
                  <a:lnTo>
                    <a:pt x="88442" y="258914"/>
                  </a:lnTo>
                  <a:lnTo>
                    <a:pt x="126809" y="266547"/>
                  </a:lnTo>
                  <a:lnTo>
                    <a:pt x="133350" y="266700"/>
                  </a:lnTo>
                  <a:lnTo>
                    <a:pt x="895350" y="266700"/>
                  </a:lnTo>
                  <a:lnTo>
                    <a:pt x="934072" y="260959"/>
                  </a:lnTo>
                  <a:lnTo>
                    <a:pt x="969441" y="244233"/>
                  </a:lnTo>
                  <a:lnTo>
                    <a:pt x="998435" y="217957"/>
                  </a:lnTo>
                  <a:lnTo>
                    <a:pt x="1018552" y="184391"/>
                  </a:lnTo>
                  <a:lnTo>
                    <a:pt x="1028065" y="146431"/>
                  </a:lnTo>
                  <a:lnTo>
                    <a:pt x="1028700" y="133350"/>
                  </a:lnTo>
                  <a:close/>
                </a:path>
                <a:path w="1866900" h="266700">
                  <a:moveTo>
                    <a:pt x="1866900" y="133350"/>
                  </a:moveTo>
                  <a:lnTo>
                    <a:pt x="1861159" y="94640"/>
                  </a:lnTo>
                  <a:lnTo>
                    <a:pt x="1844433" y="59270"/>
                  </a:lnTo>
                  <a:lnTo>
                    <a:pt x="1818157" y="30276"/>
                  </a:lnTo>
                  <a:lnTo>
                    <a:pt x="1784591" y="10160"/>
                  </a:lnTo>
                  <a:lnTo>
                    <a:pt x="1746631" y="647"/>
                  </a:lnTo>
                  <a:lnTo>
                    <a:pt x="1733550" y="0"/>
                  </a:lnTo>
                  <a:lnTo>
                    <a:pt x="1238250" y="0"/>
                  </a:lnTo>
                  <a:lnTo>
                    <a:pt x="1199540" y="5740"/>
                  </a:lnTo>
                  <a:lnTo>
                    <a:pt x="1164170" y="22479"/>
                  </a:lnTo>
                  <a:lnTo>
                    <a:pt x="1135176" y="48755"/>
                  </a:lnTo>
                  <a:lnTo>
                    <a:pt x="1115060" y="82321"/>
                  </a:lnTo>
                  <a:lnTo>
                    <a:pt x="1105547" y="120281"/>
                  </a:lnTo>
                  <a:lnTo>
                    <a:pt x="1104900" y="133350"/>
                  </a:lnTo>
                  <a:lnTo>
                    <a:pt x="1105065" y="139903"/>
                  </a:lnTo>
                  <a:lnTo>
                    <a:pt x="1112697" y="178269"/>
                  </a:lnTo>
                  <a:lnTo>
                    <a:pt x="1131150" y="212801"/>
                  </a:lnTo>
                  <a:lnTo>
                    <a:pt x="1158811" y="240461"/>
                  </a:lnTo>
                  <a:lnTo>
                    <a:pt x="1193342" y="258914"/>
                  </a:lnTo>
                  <a:lnTo>
                    <a:pt x="1231709" y="266547"/>
                  </a:lnTo>
                  <a:lnTo>
                    <a:pt x="1238250" y="266700"/>
                  </a:lnTo>
                  <a:lnTo>
                    <a:pt x="1733550" y="266700"/>
                  </a:lnTo>
                  <a:lnTo>
                    <a:pt x="1772259" y="260959"/>
                  </a:lnTo>
                  <a:lnTo>
                    <a:pt x="1807641" y="244233"/>
                  </a:lnTo>
                  <a:lnTo>
                    <a:pt x="1836635" y="217957"/>
                  </a:lnTo>
                  <a:lnTo>
                    <a:pt x="1856752" y="184391"/>
                  </a:lnTo>
                  <a:lnTo>
                    <a:pt x="1866265" y="146431"/>
                  </a:lnTo>
                  <a:lnTo>
                    <a:pt x="1866900" y="133350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396999" y="2766145"/>
            <a:ext cx="2816225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專注於人機互動</a:t>
            </a:r>
            <a:r>
              <a:rPr dirty="0" sz="1350" spc="-114">
                <a:solidFill>
                  <a:srgbClr val="D0D5DA"/>
                </a:solidFill>
                <a:latin typeface="Microsoft Sans Serif"/>
                <a:cs typeface="Microsoft Sans Serif"/>
              </a:rPr>
              <a:t>(HRI)</a:t>
            </a:r>
            <a:r>
              <a:rPr dirty="0" sz="1350" spc="-160">
                <a:solidFill>
                  <a:srgbClr val="D0D5DA"/>
                </a:solidFill>
                <a:latin typeface="SimSun"/>
                <a:cs typeface="SimSun"/>
              </a:rPr>
              <a:t>，表情極其細膩逼真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377949" y="3110738"/>
            <a:ext cx="20066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模組化設計，易於升級和開發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39849" y="3451945"/>
            <a:ext cx="2787650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擁有</a:t>
            </a:r>
            <a:r>
              <a:rPr dirty="0" sz="1350" spc="-85">
                <a:solidFill>
                  <a:srgbClr val="D0D5DA"/>
                </a:solidFill>
                <a:latin typeface="Microsoft Sans Serif"/>
                <a:cs typeface="Microsoft Sans Serif"/>
              </a:rPr>
              <a:t>51</a:t>
            </a: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個關節，實現流暢自然的肢體語言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39800" y="3820159"/>
            <a:ext cx="1663700" cy="594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5"/>
              </a:spcBef>
            </a:pPr>
            <a:r>
              <a:rPr dirty="0" sz="1700" spc="-185">
                <a:solidFill>
                  <a:srgbClr val="FFFFFF"/>
                </a:solidFill>
                <a:latin typeface="SimSun"/>
                <a:cs typeface="SimSun"/>
              </a:rPr>
              <a:t>主要應用領域</a:t>
            </a:r>
            <a:endParaRPr sz="17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1116965" algn="l"/>
              </a:tabLst>
            </a:pP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人機互動研</a:t>
            </a:r>
            <a:r>
              <a:rPr dirty="0" sz="1150" spc="-50">
                <a:solidFill>
                  <a:srgbClr val="D0D5DA"/>
                </a:solidFill>
                <a:latin typeface="SimSun"/>
                <a:cs typeface="SimSun"/>
              </a:rPr>
              <a:t>究</a:t>
            </a:r>
            <a:r>
              <a:rPr dirty="0" sz="1150">
                <a:solidFill>
                  <a:srgbClr val="D0D5DA"/>
                </a:solidFill>
                <a:latin typeface="SimSun"/>
                <a:cs typeface="SimSun"/>
              </a:rPr>
              <a:t>	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科技展</a:t>
            </a:r>
            <a:r>
              <a:rPr dirty="0" sz="1150" spc="-60">
                <a:solidFill>
                  <a:srgbClr val="D0D5DA"/>
                </a:solidFill>
                <a:latin typeface="SimSun"/>
                <a:cs typeface="SimSun"/>
              </a:rPr>
              <a:t>覽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781287" y="4181475"/>
            <a:ext cx="1733550" cy="266700"/>
          </a:xfrm>
          <a:custGeom>
            <a:avLst/>
            <a:gdLst/>
            <a:ahLst/>
            <a:cxnLst/>
            <a:rect l="l" t="t" r="r" b="b"/>
            <a:pathLst>
              <a:path w="1733550" h="266700">
                <a:moveTo>
                  <a:pt x="762000" y="133350"/>
                </a:moveTo>
                <a:lnTo>
                  <a:pt x="756259" y="94640"/>
                </a:lnTo>
                <a:lnTo>
                  <a:pt x="739533" y="59270"/>
                </a:lnTo>
                <a:lnTo>
                  <a:pt x="713257" y="30276"/>
                </a:lnTo>
                <a:lnTo>
                  <a:pt x="679691" y="10160"/>
                </a:lnTo>
                <a:lnTo>
                  <a:pt x="641731" y="647"/>
                </a:lnTo>
                <a:lnTo>
                  <a:pt x="628650" y="0"/>
                </a:lnTo>
                <a:lnTo>
                  <a:pt x="133350" y="0"/>
                </a:lnTo>
                <a:lnTo>
                  <a:pt x="94640" y="5740"/>
                </a:lnTo>
                <a:lnTo>
                  <a:pt x="59270" y="22479"/>
                </a:lnTo>
                <a:lnTo>
                  <a:pt x="30276" y="48755"/>
                </a:lnTo>
                <a:lnTo>
                  <a:pt x="10160" y="82321"/>
                </a:lnTo>
                <a:lnTo>
                  <a:pt x="647" y="120281"/>
                </a:lnTo>
                <a:lnTo>
                  <a:pt x="0" y="133350"/>
                </a:lnTo>
                <a:lnTo>
                  <a:pt x="165" y="139903"/>
                </a:lnTo>
                <a:lnTo>
                  <a:pt x="7797" y="178269"/>
                </a:lnTo>
                <a:lnTo>
                  <a:pt x="26250" y="212801"/>
                </a:lnTo>
                <a:lnTo>
                  <a:pt x="53911" y="240461"/>
                </a:lnTo>
                <a:lnTo>
                  <a:pt x="88442" y="258914"/>
                </a:lnTo>
                <a:lnTo>
                  <a:pt x="126809" y="266547"/>
                </a:lnTo>
                <a:lnTo>
                  <a:pt x="133350" y="266700"/>
                </a:lnTo>
                <a:lnTo>
                  <a:pt x="628650" y="266700"/>
                </a:lnTo>
                <a:lnTo>
                  <a:pt x="667359" y="260959"/>
                </a:lnTo>
                <a:lnTo>
                  <a:pt x="702741" y="244233"/>
                </a:lnTo>
                <a:lnTo>
                  <a:pt x="731735" y="217957"/>
                </a:lnTo>
                <a:lnTo>
                  <a:pt x="751852" y="184391"/>
                </a:lnTo>
                <a:lnTo>
                  <a:pt x="761365" y="146431"/>
                </a:lnTo>
                <a:lnTo>
                  <a:pt x="762000" y="133350"/>
                </a:lnTo>
                <a:close/>
              </a:path>
              <a:path w="1733550" h="266700">
                <a:moveTo>
                  <a:pt x="1733550" y="133350"/>
                </a:moveTo>
                <a:lnTo>
                  <a:pt x="1727809" y="94640"/>
                </a:lnTo>
                <a:lnTo>
                  <a:pt x="1711083" y="59270"/>
                </a:lnTo>
                <a:lnTo>
                  <a:pt x="1684807" y="30276"/>
                </a:lnTo>
                <a:lnTo>
                  <a:pt x="1651241" y="10160"/>
                </a:lnTo>
                <a:lnTo>
                  <a:pt x="1613281" y="647"/>
                </a:lnTo>
                <a:lnTo>
                  <a:pt x="1600200" y="0"/>
                </a:lnTo>
                <a:lnTo>
                  <a:pt x="971550" y="0"/>
                </a:lnTo>
                <a:lnTo>
                  <a:pt x="932840" y="5740"/>
                </a:lnTo>
                <a:lnTo>
                  <a:pt x="897470" y="22479"/>
                </a:lnTo>
                <a:lnTo>
                  <a:pt x="868476" y="48755"/>
                </a:lnTo>
                <a:lnTo>
                  <a:pt x="848360" y="82321"/>
                </a:lnTo>
                <a:lnTo>
                  <a:pt x="838847" y="120281"/>
                </a:lnTo>
                <a:lnTo>
                  <a:pt x="838200" y="133350"/>
                </a:lnTo>
                <a:lnTo>
                  <a:pt x="838365" y="139903"/>
                </a:lnTo>
                <a:lnTo>
                  <a:pt x="845997" y="178269"/>
                </a:lnTo>
                <a:lnTo>
                  <a:pt x="864450" y="212801"/>
                </a:lnTo>
                <a:lnTo>
                  <a:pt x="892111" y="240461"/>
                </a:lnTo>
                <a:lnTo>
                  <a:pt x="926642" y="258914"/>
                </a:lnTo>
                <a:lnTo>
                  <a:pt x="965009" y="266547"/>
                </a:lnTo>
                <a:lnTo>
                  <a:pt x="971550" y="266700"/>
                </a:lnTo>
                <a:lnTo>
                  <a:pt x="1600200" y="266700"/>
                </a:lnTo>
                <a:lnTo>
                  <a:pt x="1638909" y="260959"/>
                </a:lnTo>
                <a:lnTo>
                  <a:pt x="1674291" y="244233"/>
                </a:lnTo>
                <a:lnTo>
                  <a:pt x="1703285" y="217957"/>
                </a:lnTo>
                <a:lnTo>
                  <a:pt x="1723402" y="184391"/>
                </a:lnTo>
                <a:lnTo>
                  <a:pt x="1732915" y="146431"/>
                </a:lnTo>
                <a:lnTo>
                  <a:pt x="1733550" y="133350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2882899" y="4208589"/>
            <a:ext cx="15303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50265" algn="l"/>
              </a:tabLst>
            </a:pP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娛樂體</a:t>
            </a:r>
            <a:r>
              <a:rPr dirty="0" sz="1150" spc="-50">
                <a:solidFill>
                  <a:srgbClr val="D0D5DA"/>
                </a:solidFill>
                <a:latin typeface="SimSun"/>
                <a:cs typeface="SimSun"/>
              </a:rPr>
              <a:t>驗</a:t>
            </a:r>
            <a:r>
              <a:rPr dirty="0" sz="1150">
                <a:solidFill>
                  <a:srgbClr val="D0D5DA"/>
                </a:solidFill>
                <a:latin typeface="SimSun"/>
                <a:cs typeface="SimSun"/>
              </a:rPr>
              <a:t>	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高科技迎</a:t>
            </a:r>
            <a:r>
              <a:rPr dirty="0" sz="1150" spc="-50">
                <a:solidFill>
                  <a:srgbClr val="D0D5DA"/>
                </a:solidFill>
                <a:latin typeface="SimSun"/>
                <a:cs typeface="SimSun"/>
              </a:rPr>
              <a:t>賓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4591049" y="4181474"/>
            <a:ext cx="762000" cy="266700"/>
          </a:xfrm>
          <a:custGeom>
            <a:avLst/>
            <a:gdLst/>
            <a:ahLst/>
            <a:cxnLst/>
            <a:rect l="l" t="t" r="r" b="b"/>
            <a:pathLst>
              <a:path w="762000" h="266700">
                <a:moveTo>
                  <a:pt x="6286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7"/>
                </a:lnTo>
                <a:lnTo>
                  <a:pt x="53905" y="240453"/>
                </a:lnTo>
                <a:lnTo>
                  <a:pt x="26245" y="212793"/>
                </a:lnTo>
                <a:lnTo>
                  <a:pt x="7790" y="178266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5" y="53906"/>
                </a:lnTo>
                <a:lnTo>
                  <a:pt x="53905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628649" y="0"/>
                </a:lnTo>
                <a:lnTo>
                  <a:pt x="667359" y="5740"/>
                </a:lnTo>
                <a:lnTo>
                  <a:pt x="702734" y="22473"/>
                </a:lnTo>
                <a:lnTo>
                  <a:pt x="731732" y="48752"/>
                </a:lnTo>
                <a:lnTo>
                  <a:pt x="751848" y="82318"/>
                </a:lnTo>
                <a:lnTo>
                  <a:pt x="761359" y="120278"/>
                </a:lnTo>
                <a:lnTo>
                  <a:pt x="761999" y="133349"/>
                </a:lnTo>
                <a:lnTo>
                  <a:pt x="761840" y="139901"/>
                </a:lnTo>
                <a:lnTo>
                  <a:pt x="754208" y="178266"/>
                </a:lnTo>
                <a:lnTo>
                  <a:pt x="735753" y="212792"/>
                </a:lnTo>
                <a:lnTo>
                  <a:pt x="708092" y="240453"/>
                </a:lnTo>
                <a:lnTo>
                  <a:pt x="673566" y="258907"/>
                </a:lnTo>
                <a:lnTo>
                  <a:pt x="635201" y="266539"/>
                </a:lnTo>
                <a:lnTo>
                  <a:pt x="628649" y="266699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4692649" y="4208589"/>
            <a:ext cx="5588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客服互動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248398" y="1104900"/>
            <a:ext cx="5334000" cy="3571875"/>
            <a:chOff x="6248398" y="1104900"/>
            <a:chExt cx="5334000" cy="3571875"/>
          </a:xfrm>
        </p:grpSpPr>
        <p:sp>
          <p:nvSpPr>
            <p:cNvPr id="26" name="object 26" descr=""/>
            <p:cNvSpPr/>
            <p:nvPr/>
          </p:nvSpPr>
          <p:spPr>
            <a:xfrm>
              <a:off x="6248398" y="1119187"/>
              <a:ext cx="5334000" cy="3557904"/>
            </a:xfrm>
            <a:custGeom>
              <a:avLst/>
              <a:gdLst/>
              <a:ahLst/>
              <a:cxnLst/>
              <a:rect l="l" t="t" r="r" b="b"/>
              <a:pathLst>
                <a:path w="5334000" h="3557904">
                  <a:moveTo>
                    <a:pt x="5262803" y="3557586"/>
                  </a:moveTo>
                  <a:lnTo>
                    <a:pt x="71196" y="3557586"/>
                  </a:lnTo>
                  <a:lnTo>
                    <a:pt x="66241" y="3557098"/>
                  </a:lnTo>
                  <a:lnTo>
                    <a:pt x="29705" y="3541965"/>
                  </a:lnTo>
                  <a:lnTo>
                    <a:pt x="3885" y="3505924"/>
                  </a:lnTo>
                  <a:lnTo>
                    <a:pt x="0" y="3486390"/>
                  </a:lnTo>
                  <a:lnTo>
                    <a:pt x="0" y="348138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262803" y="0"/>
                  </a:lnTo>
                  <a:lnTo>
                    <a:pt x="5304292" y="12692"/>
                  </a:lnTo>
                  <a:lnTo>
                    <a:pt x="5330112" y="41975"/>
                  </a:lnTo>
                  <a:lnTo>
                    <a:pt x="5333999" y="57847"/>
                  </a:lnTo>
                  <a:lnTo>
                    <a:pt x="5333999" y="3486390"/>
                  </a:lnTo>
                  <a:lnTo>
                    <a:pt x="5318376" y="3527881"/>
                  </a:lnTo>
                  <a:lnTo>
                    <a:pt x="5282337" y="3553701"/>
                  </a:lnTo>
                  <a:lnTo>
                    <a:pt x="5267757" y="3557098"/>
                  </a:lnTo>
                  <a:lnTo>
                    <a:pt x="5262803" y="3557586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248777" y="1104900"/>
              <a:ext cx="5333365" cy="69215"/>
            </a:xfrm>
            <a:custGeom>
              <a:avLst/>
              <a:gdLst/>
              <a:ahLst/>
              <a:cxnLst/>
              <a:rect l="l" t="t" r="r" b="b"/>
              <a:pathLst>
                <a:path w="5333365" h="69215">
                  <a:moveTo>
                    <a:pt x="0" y="68698"/>
                  </a:moveTo>
                  <a:lnTo>
                    <a:pt x="16888" y="27882"/>
                  </a:lnTo>
                  <a:lnTo>
                    <a:pt x="53734" y="3262"/>
                  </a:lnTo>
                  <a:lnTo>
                    <a:pt x="75822" y="0"/>
                  </a:lnTo>
                  <a:lnTo>
                    <a:pt x="5257422" y="0"/>
                  </a:lnTo>
                  <a:lnTo>
                    <a:pt x="5299763" y="12829"/>
                  </a:lnTo>
                  <a:lnTo>
                    <a:pt x="53168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4" y="63809"/>
                  </a:lnTo>
                  <a:lnTo>
                    <a:pt x="0" y="68698"/>
                  </a:lnTo>
                  <a:close/>
                </a:path>
                <a:path w="5333365" h="69215">
                  <a:moveTo>
                    <a:pt x="5333243" y="68698"/>
                  </a:moveTo>
                  <a:lnTo>
                    <a:pt x="5305738" y="39366"/>
                  </a:lnTo>
                  <a:lnTo>
                    <a:pt x="5264927" y="28801"/>
                  </a:lnTo>
                  <a:lnTo>
                    <a:pt x="5257422" y="28574"/>
                  </a:lnTo>
                  <a:lnTo>
                    <a:pt x="5316868" y="28574"/>
                  </a:lnTo>
                  <a:lnTo>
                    <a:pt x="5332171" y="61331"/>
                  </a:lnTo>
                  <a:lnTo>
                    <a:pt x="5333243" y="6869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464299" y="1311010"/>
            <a:ext cx="918844" cy="624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35"/>
              </a:lnSpc>
              <a:spcBef>
                <a:spcPts val="125"/>
              </a:spcBef>
            </a:pPr>
            <a:r>
              <a:rPr dirty="0" sz="2600" spc="-175" b="1">
                <a:solidFill>
                  <a:srgbClr val="FFFFFF"/>
                </a:solidFill>
                <a:latin typeface="Arial"/>
                <a:cs typeface="Arial"/>
              </a:rPr>
              <a:t>Apollo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1655"/>
              </a:lnSpc>
            </a:pPr>
            <a:r>
              <a:rPr dirty="0" sz="1450" spc="-10">
                <a:solidFill>
                  <a:srgbClr val="9CA2AF"/>
                </a:solidFill>
                <a:latin typeface="Microsoft Sans Serif"/>
                <a:cs typeface="Microsoft Sans Serif"/>
              </a:rPr>
              <a:t>Apptronik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476999" y="2143125"/>
            <a:ext cx="342900" cy="476250"/>
            <a:chOff x="6476999" y="2143125"/>
            <a:chExt cx="342900" cy="476250"/>
          </a:xfrm>
        </p:grpSpPr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999" y="2143125"/>
              <a:ext cx="171449" cy="1523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43699" y="2466974"/>
              <a:ext cx="76199" cy="152399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6711950" y="1947035"/>
            <a:ext cx="2663825" cy="71056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700" spc="-185">
                <a:solidFill>
                  <a:srgbClr val="FFFFFF"/>
                </a:solidFill>
                <a:latin typeface="SimSun"/>
                <a:cs typeface="SimSun"/>
              </a:rPr>
              <a:t>核心技術優勢</a:t>
            </a:r>
            <a:endParaRPr sz="1700">
              <a:latin typeface="SimSun"/>
              <a:cs typeface="SimSun"/>
            </a:endParaRPr>
          </a:p>
          <a:p>
            <a:pPr marL="221615">
              <a:lnSpc>
                <a:spcPct val="100000"/>
              </a:lnSpc>
              <a:spcBef>
                <a:spcPts val="785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身高約</a:t>
            </a:r>
            <a:r>
              <a:rPr dirty="0" sz="1350" spc="-85">
                <a:solidFill>
                  <a:srgbClr val="D0D5DA"/>
                </a:solidFill>
                <a:latin typeface="Microsoft Sans Serif"/>
                <a:cs typeface="Microsoft Sans Serif"/>
              </a:rPr>
              <a:t>1.73</a:t>
            </a:r>
            <a:r>
              <a:rPr dirty="0" sz="1350" spc="-160">
                <a:solidFill>
                  <a:srgbClr val="D0D5DA"/>
                </a:solidFill>
                <a:latin typeface="SimSun"/>
                <a:cs typeface="SimSun"/>
              </a:rPr>
              <a:t>米，複製人類尺寸與能力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476999" y="2809874"/>
            <a:ext cx="1733550" cy="1638300"/>
            <a:chOff x="6476999" y="2809874"/>
            <a:chExt cx="1733550" cy="1638300"/>
          </a:xfrm>
        </p:grpSpPr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43699" y="2809874"/>
              <a:ext cx="152399" cy="15239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43699" y="3152774"/>
              <a:ext cx="171449" cy="15239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43699" y="3495674"/>
              <a:ext cx="171449" cy="15239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999" y="3895724"/>
              <a:ext cx="152399" cy="142874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6476987" y="4181474"/>
              <a:ext cx="1733550" cy="266700"/>
            </a:xfrm>
            <a:custGeom>
              <a:avLst/>
              <a:gdLst/>
              <a:ahLst/>
              <a:cxnLst/>
              <a:rect l="l" t="t" r="r" b="b"/>
              <a:pathLst>
                <a:path w="1733550" h="266700">
                  <a:moveTo>
                    <a:pt x="762000" y="133350"/>
                  </a:moveTo>
                  <a:lnTo>
                    <a:pt x="756259" y="94640"/>
                  </a:lnTo>
                  <a:lnTo>
                    <a:pt x="739533" y="59270"/>
                  </a:lnTo>
                  <a:lnTo>
                    <a:pt x="713257" y="30276"/>
                  </a:lnTo>
                  <a:lnTo>
                    <a:pt x="679691" y="10160"/>
                  </a:lnTo>
                  <a:lnTo>
                    <a:pt x="641731" y="647"/>
                  </a:lnTo>
                  <a:lnTo>
                    <a:pt x="628650" y="0"/>
                  </a:lnTo>
                  <a:lnTo>
                    <a:pt x="133350" y="0"/>
                  </a:lnTo>
                  <a:lnTo>
                    <a:pt x="94640" y="5740"/>
                  </a:lnTo>
                  <a:lnTo>
                    <a:pt x="59270" y="22479"/>
                  </a:lnTo>
                  <a:lnTo>
                    <a:pt x="30276" y="48755"/>
                  </a:lnTo>
                  <a:lnTo>
                    <a:pt x="10160" y="82321"/>
                  </a:lnTo>
                  <a:lnTo>
                    <a:pt x="647" y="120281"/>
                  </a:lnTo>
                  <a:lnTo>
                    <a:pt x="0" y="133350"/>
                  </a:lnTo>
                  <a:lnTo>
                    <a:pt x="165" y="139903"/>
                  </a:lnTo>
                  <a:lnTo>
                    <a:pt x="7797" y="178269"/>
                  </a:lnTo>
                  <a:lnTo>
                    <a:pt x="26250" y="212801"/>
                  </a:lnTo>
                  <a:lnTo>
                    <a:pt x="53911" y="240461"/>
                  </a:lnTo>
                  <a:lnTo>
                    <a:pt x="88442" y="258914"/>
                  </a:lnTo>
                  <a:lnTo>
                    <a:pt x="126809" y="266547"/>
                  </a:lnTo>
                  <a:lnTo>
                    <a:pt x="133350" y="266700"/>
                  </a:lnTo>
                  <a:lnTo>
                    <a:pt x="628650" y="266700"/>
                  </a:lnTo>
                  <a:lnTo>
                    <a:pt x="667359" y="260959"/>
                  </a:lnTo>
                  <a:lnTo>
                    <a:pt x="702741" y="244233"/>
                  </a:lnTo>
                  <a:lnTo>
                    <a:pt x="731735" y="217957"/>
                  </a:lnTo>
                  <a:lnTo>
                    <a:pt x="751852" y="184391"/>
                  </a:lnTo>
                  <a:lnTo>
                    <a:pt x="761365" y="146431"/>
                  </a:lnTo>
                  <a:lnTo>
                    <a:pt x="762000" y="133350"/>
                  </a:lnTo>
                  <a:close/>
                </a:path>
                <a:path w="1733550" h="266700">
                  <a:moveTo>
                    <a:pt x="1733550" y="133350"/>
                  </a:moveTo>
                  <a:lnTo>
                    <a:pt x="1727809" y="94640"/>
                  </a:lnTo>
                  <a:lnTo>
                    <a:pt x="1711083" y="59270"/>
                  </a:lnTo>
                  <a:lnTo>
                    <a:pt x="1684807" y="30276"/>
                  </a:lnTo>
                  <a:lnTo>
                    <a:pt x="1651241" y="10160"/>
                  </a:lnTo>
                  <a:lnTo>
                    <a:pt x="1613281" y="647"/>
                  </a:lnTo>
                  <a:lnTo>
                    <a:pt x="1600200" y="0"/>
                  </a:lnTo>
                  <a:lnTo>
                    <a:pt x="971550" y="0"/>
                  </a:lnTo>
                  <a:lnTo>
                    <a:pt x="932840" y="5740"/>
                  </a:lnTo>
                  <a:lnTo>
                    <a:pt x="897470" y="22479"/>
                  </a:lnTo>
                  <a:lnTo>
                    <a:pt x="868476" y="48755"/>
                  </a:lnTo>
                  <a:lnTo>
                    <a:pt x="848360" y="82321"/>
                  </a:lnTo>
                  <a:lnTo>
                    <a:pt x="838847" y="120281"/>
                  </a:lnTo>
                  <a:lnTo>
                    <a:pt x="838200" y="133350"/>
                  </a:lnTo>
                  <a:lnTo>
                    <a:pt x="838365" y="139903"/>
                  </a:lnTo>
                  <a:lnTo>
                    <a:pt x="845997" y="178269"/>
                  </a:lnTo>
                  <a:lnTo>
                    <a:pt x="864450" y="212801"/>
                  </a:lnTo>
                  <a:lnTo>
                    <a:pt x="892111" y="240461"/>
                  </a:lnTo>
                  <a:lnTo>
                    <a:pt x="926642" y="258914"/>
                  </a:lnTo>
                  <a:lnTo>
                    <a:pt x="965009" y="266547"/>
                  </a:lnTo>
                  <a:lnTo>
                    <a:pt x="971550" y="266700"/>
                  </a:lnTo>
                  <a:lnTo>
                    <a:pt x="1600200" y="266700"/>
                  </a:lnTo>
                  <a:lnTo>
                    <a:pt x="1638909" y="260959"/>
                  </a:lnTo>
                  <a:lnTo>
                    <a:pt x="1674291" y="244233"/>
                  </a:lnTo>
                  <a:lnTo>
                    <a:pt x="1703285" y="217957"/>
                  </a:lnTo>
                  <a:lnTo>
                    <a:pt x="1723402" y="184391"/>
                  </a:lnTo>
                  <a:lnTo>
                    <a:pt x="1732915" y="146431"/>
                  </a:lnTo>
                  <a:lnTo>
                    <a:pt x="1733550" y="133350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6997700" y="2766145"/>
            <a:ext cx="2330450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負重能力達</a:t>
            </a:r>
            <a:r>
              <a:rPr dirty="0" sz="1350" spc="-85">
                <a:solidFill>
                  <a:srgbClr val="D0D5DA"/>
                </a:solidFill>
                <a:latin typeface="Microsoft Sans Serif"/>
                <a:cs typeface="Microsoft Sans Serif"/>
              </a:rPr>
              <a:t>25</a:t>
            </a:r>
            <a:r>
              <a:rPr dirty="0" sz="1350" spc="-160">
                <a:solidFill>
                  <a:srgbClr val="D0D5DA"/>
                </a:solidFill>
                <a:latin typeface="SimSun"/>
                <a:cs typeface="SimSun"/>
              </a:rPr>
              <a:t>公斤，適合工業環境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016750" y="3109045"/>
            <a:ext cx="2092325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電池續航力約</a:t>
            </a:r>
            <a:r>
              <a:rPr dirty="0" sz="1350" spc="-85">
                <a:solidFill>
                  <a:srgbClr val="D0D5DA"/>
                </a:solidFill>
                <a:latin typeface="Microsoft Sans Serif"/>
                <a:cs typeface="Microsoft Sans Serif"/>
              </a:rPr>
              <a:t>4</a:t>
            </a:r>
            <a:r>
              <a:rPr dirty="0" sz="1350" spc="-155">
                <a:solidFill>
                  <a:srgbClr val="D0D5DA"/>
                </a:solidFill>
                <a:latin typeface="SimSun"/>
                <a:cs typeface="SimSun"/>
              </a:rPr>
              <a:t>小時，實用性強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016750" y="3453637"/>
            <a:ext cx="2311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5">
                <a:solidFill>
                  <a:srgbClr val="D0D5DA"/>
                </a:solidFill>
                <a:latin typeface="SimSun"/>
                <a:cs typeface="SimSun"/>
              </a:rPr>
              <a:t>獨特的力控制架構，確保協作安全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578600" y="3820159"/>
            <a:ext cx="1530350" cy="594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5"/>
              </a:spcBef>
            </a:pPr>
            <a:r>
              <a:rPr dirty="0" sz="1700" spc="-185">
                <a:solidFill>
                  <a:srgbClr val="FFFFFF"/>
                </a:solidFill>
                <a:latin typeface="SimSun"/>
                <a:cs typeface="SimSun"/>
              </a:rPr>
              <a:t>主要應用領域</a:t>
            </a:r>
            <a:endParaRPr sz="17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850265" algn="l"/>
              </a:tabLst>
            </a:pP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倉儲物</a:t>
            </a:r>
            <a:r>
              <a:rPr dirty="0" sz="1150" spc="-50">
                <a:solidFill>
                  <a:srgbClr val="D0D5DA"/>
                </a:solidFill>
                <a:latin typeface="SimSun"/>
                <a:cs typeface="SimSun"/>
              </a:rPr>
              <a:t>流</a:t>
            </a:r>
            <a:r>
              <a:rPr dirty="0" sz="1150">
                <a:solidFill>
                  <a:srgbClr val="D0D5DA"/>
                </a:solidFill>
                <a:latin typeface="SimSun"/>
                <a:cs typeface="SimSun"/>
              </a:rPr>
              <a:t>	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製造生產</a:t>
            </a:r>
            <a:r>
              <a:rPr dirty="0" sz="1150" spc="-50">
                <a:solidFill>
                  <a:srgbClr val="D0D5DA"/>
                </a:solidFill>
                <a:latin typeface="SimSun"/>
                <a:cs typeface="SimSun"/>
              </a:rPr>
              <a:t>線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8286749" y="4181474"/>
            <a:ext cx="762000" cy="266700"/>
          </a:xfrm>
          <a:custGeom>
            <a:avLst/>
            <a:gdLst/>
            <a:ahLst/>
            <a:cxnLst/>
            <a:rect l="l" t="t" r="r" b="b"/>
            <a:pathLst>
              <a:path w="762000" h="266700">
                <a:moveTo>
                  <a:pt x="6286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3"/>
                </a:lnTo>
                <a:lnTo>
                  <a:pt x="26244" y="212793"/>
                </a:lnTo>
                <a:lnTo>
                  <a:pt x="7790" y="178266"/>
                </a:lnTo>
                <a:lnTo>
                  <a:pt x="159" y="139901"/>
                </a:lnTo>
                <a:lnTo>
                  <a:pt x="0" y="133349"/>
                </a:lnTo>
                <a:lnTo>
                  <a:pt x="159" y="126798"/>
                </a:lnTo>
                <a:lnTo>
                  <a:pt x="7790" y="88432"/>
                </a:lnTo>
                <a:lnTo>
                  <a:pt x="26244" y="53906"/>
                </a:lnTo>
                <a:lnTo>
                  <a:pt x="53905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628649" y="0"/>
                </a:lnTo>
                <a:lnTo>
                  <a:pt x="667359" y="5740"/>
                </a:lnTo>
                <a:lnTo>
                  <a:pt x="702734" y="22473"/>
                </a:lnTo>
                <a:lnTo>
                  <a:pt x="731731" y="48752"/>
                </a:lnTo>
                <a:lnTo>
                  <a:pt x="751848" y="82318"/>
                </a:lnTo>
                <a:lnTo>
                  <a:pt x="761358" y="120278"/>
                </a:lnTo>
                <a:lnTo>
                  <a:pt x="761999" y="133349"/>
                </a:lnTo>
                <a:lnTo>
                  <a:pt x="761839" y="139901"/>
                </a:lnTo>
                <a:lnTo>
                  <a:pt x="754207" y="178266"/>
                </a:lnTo>
                <a:lnTo>
                  <a:pt x="735752" y="212792"/>
                </a:lnTo>
                <a:lnTo>
                  <a:pt x="708092" y="240453"/>
                </a:lnTo>
                <a:lnTo>
                  <a:pt x="673566" y="258907"/>
                </a:lnTo>
                <a:lnTo>
                  <a:pt x="635201" y="266539"/>
                </a:lnTo>
                <a:lnTo>
                  <a:pt x="628649" y="266699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8388350" y="4208589"/>
            <a:ext cx="5588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老年護理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9124949" y="4181474"/>
            <a:ext cx="762000" cy="266700"/>
          </a:xfrm>
          <a:custGeom>
            <a:avLst/>
            <a:gdLst/>
            <a:ahLst/>
            <a:cxnLst/>
            <a:rect l="l" t="t" r="r" b="b"/>
            <a:pathLst>
              <a:path w="762000" h="266700">
                <a:moveTo>
                  <a:pt x="6286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5" y="240453"/>
                </a:lnTo>
                <a:lnTo>
                  <a:pt x="26245" y="212793"/>
                </a:lnTo>
                <a:lnTo>
                  <a:pt x="7790" y="178266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4" y="53906"/>
                </a:lnTo>
                <a:lnTo>
                  <a:pt x="53905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628649" y="0"/>
                </a:lnTo>
                <a:lnTo>
                  <a:pt x="667358" y="5740"/>
                </a:lnTo>
                <a:lnTo>
                  <a:pt x="702733" y="22473"/>
                </a:lnTo>
                <a:lnTo>
                  <a:pt x="731731" y="48752"/>
                </a:lnTo>
                <a:lnTo>
                  <a:pt x="751847" y="82318"/>
                </a:lnTo>
                <a:lnTo>
                  <a:pt x="761358" y="120278"/>
                </a:lnTo>
                <a:lnTo>
                  <a:pt x="761999" y="133349"/>
                </a:lnTo>
                <a:lnTo>
                  <a:pt x="761839" y="139901"/>
                </a:lnTo>
                <a:lnTo>
                  <a:pt x="754206" y="178266"/>
                </a:lnTo>
                <a:lnTo>
                  <a:pt x="735752" y="212792"/>
                </a:lnTo>
                <a:lnTo>
                  <a:pt x="708091" y="240453"/>
                </a:lnTo>
                <a:lnTo>
                  <a:pt x="673565" y="258907"/>
                </a:lnTo>
                <a:lnTo>
                  <a:pt x="635200" y="266539"/>
                </a:lnTo>
                <a:lnTo>
                  <a:pt x="628649" y="266699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9226550" y="4208589"/>
            <a:ext cx="5588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酒店服務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9963149" y="4181474"/>
            <a:ext cx="762000" cy="266700"/>
          </a:xfrm>
          <a:custGeom>
            <a:avLst/>
            <a:gdLst/>
            <a:ahLst/>
            <a:cxnLst/>
            <a:rect l="l" t="t" r="r" b="b"/>
            <a:pathLst>
              <a:path w="762000" h="266700">
                <a:moveTo>
                  <a:pt x="6286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1" y="258907"/>
                </a:lnTo>
                <a:lnTo>
                  <a:pt x="53904" y="240453"/>
                </a:lnTo>
                <a:lnTo>
                  <a:pt x="26245" y="212793"/>
                </a:lnTo>
                <a:lnTo>
                  <a:pt x="7790" y="178266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4" y="26245"/>
                </a:lnTo>
                <a:lnTo>
                  <a:pt x="88431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628649" y="0"/>
                </a:lnTo>
                <a:lnTo>
                  <a:pt x="667357" y="5740"/>
                </a:lnTo>
                <a:lnTo>
                  <a:pt x="702732" y="22473"/>
                </a:lnTo>
                <a:lnTo>
                  <a:pt x="731731" y="48752"/>
                </a:lnTo>
                <a:lnTo>
                  <a:pt x="751848" y="82318"/>
                </a:lnTo>
                <a:lnTo>
                  <a:pt x="761359" y="120278"/>
                </a:lnTo>
                <a:lnTo>
                  <a:pt x="761999" y="133349"/>
                </a:lnTo>
                <a:lnTo>
                  <a:pt x="761839" y="139901"/>
                </a:lnTo>
                <a:lnTo>
                  <a:pt x="754207" y="178266"/>
                </a:lnTo>
                <a:lnTo>
                  <a:pt x="735753" y="212792"/>
                </a:lnTo>
                <a:lnTo>
                  <a:pt x="708091" y="240453"/>
                </a:lnTo>
                <a:lnTo>
                  <a:pt x="673564" y="258907"/>
                </a:lnTo>
                <a:lnTo>
                  <a:pt x="635200" y="266539"/>
                </a:lnTo>
                <a:lnTo>
                  <a:pt x="628649" y="266699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10064749" y="4208589"/>
            <a:ext cx="5588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工業協作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96899" y="4886959"/>
            <a:ext cx="21209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4">
                <a:solidFill>
                  <a:srgbClr val="FFFFFF"/>
                </a:solidFill>
                <a:latin typeface="SimSun"/>
                <a:cs typeface="SimSun"/>
              </a:rPr>
              <a:t>設計理念與應用重點比較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128514" y="5358637"/>
            <a:ext cx="4826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 b="1">
                <a:solidFill>
                  <a:srgbClr val="FFFFFF"/>
                </a:solidFill>
                <a:latin typeface="Malgun Gothic"/>
                <a:cs typeface="Malgun Gothic"/>
              </a:rPr>
              <a:t>機器人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984847" y="5358637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 b="1">
                <a:solidFill>
                  <a:srgbClr val="FFFFFF"/>
                </a:solidFill>
                <a:latin typeface="Malgun Gothic"/>
                <a:cs typeface="Malgun Gothic"/>
              </a:rPr>
              <a:t>設計重點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274567" y="5358637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 b="1">
                <a:solidFill>
                  <a:srgbClr val="FFFFFF"/>
                </a:solidFill>
                <a:latin typeface="Malgun Gothic"/>
                <a:cs typeface="Malgun Gothic"/>
              </a:rPr>
              <a:t>互動能力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509371" y="5358637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 b="1">
                <a:solidFill>
                  <a:srgbClr val="FFFFFF"/>
                </a:solidFill>
                <a:latin typeface="Malgun Gothic"/>
                <a:cs typeface="Malgun Gothic"/>
              </a:rPr>
              <a:t>物理操作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9945836" y="5358637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 b="1">
                <a:solidFill>
                  <a:srgbClr val="FFFFFF"/>
                </a:solidFill>
                <a:latin typeface="Malgun Gothic"/>
                <a:cs typeface="Malgun Gothic"/>
              </a:rPr>
              <a:t>適用場景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114226" y="5733908"/>
            <a:ext cx="5156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45" b="1">
                <a:solidFill>
                  <a:srgbClr val="D0D5DA"/>
                </a:solidFill>
                <a:latin typeface="Arial"/>
                <a:cs typeface="Arial"/>
              </a:rPr>
              <a:t>Ameca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2832447" y="5739637"/>
            <a:ext cx="939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0">
                <a:solidFill>
                  <a:srgbClr val="D0D5DA"/>
                </a:solidFill>
                <a:latin typeface="SimSun"/>
                <a:cs typeface="SimSun"/>
              </a:rPr>
              <a:t>人機互動體驗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4852415" y="1127759"/>
            <a:ext cx="6791325" cy="5196840"/>
            <a:chOff x="4852415" y="1127759"/>
            <a:chExt cx="6791325" cy="5196840"/>
          </a:xfrm>
        </p:grpSpPr>
        <p:pic>
          <p:nvPicPr>
            <p:cNvPr id="58" name="object 5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62549" y="5791199"/>
              <a:ext cx="857249" cy="152399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00924" y="5791199"/>
              <a:ext cx="857249" cy="152399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62549" y="6172199"/>
              <a:ext cx="857249" cy="152399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00924" y="6172199"/>
              <a:ext cx="857249" cy="152399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52415" y="1127759"/>
              <a:ext cx="1152143" cy="1039367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19815" y="1127759"/>
              <a:ext cx="923543" cy="1039367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9717236" y="5739637"/>
            <a:ext cx="1092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5">
                <a:solidFill>
                  <a:srgbClr val="D0D5DA"/>
                </a:solidFill>
                <a:latin typeface="SimSun"/>
                <a:cs typeface="SimSun"/>
              </a:rPr>
              <a:t>展示、互動體驗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118989" y="6114908"/>
            <a:ext cx="50228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95" b="1">
                <a:solidFill>
                  <a:srgbClr val="D0D5DA"/>
                </a:solidFill>
                <a:latin typeface="Arial"/>
                <a:cs typeface="Arial"/>
              </a:rPr>
              <a:t>Apollo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2832447" y="6120637"/>
            <a:ext cx="939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0">
                <a:solidFill>
                  <a:srgbClr val="D0D5DA"/>
                </a:solidFill>
                <a:latin typeface="SimSun"/>
                <a:cs typeface="SimSun"/>
              </a:rPr>
              <a:t>實用工作能力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9793436" y="6120637"/>
            <a:ext cx="939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0">
                <a:solidFill>
                  <a:srgbClr val="D0D5DA"/>
                </a:solidFill>
                <a:latin typeface="SimSun"/>
                <a:cs typeface="SimSun"/>
              </a:rPr>
              <a:t>工業、服務業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68" name="object 68" descr=""/>
          <p:cNvSpPr/>
          <p:nvPr/>
        </p:nvSpPr>
        <p:spPr>
          <a:xfrm>
            <a:off x="473868" y="1715137"/>
            <a:ext cx="1654810" cy="960755"/>
          </a:xfrm>
          <a:custGeom>
            <a:avLst/>
            <a:gdLst/>
            <a:ahLst/>
            <a:cxnLst/>
            <a:rect l="l" t="t" r="r" b="b"/>
            <a:pathLst>
              <a:path w="1654810" h="960755">
                <a:moveTo>
                  <a:pt x="1649778" y="960748"/>
                </a:moveTo>
                <a:lnTo>
                  <a:pt x="0" y="8248"/>
                </a:lnTo>
                <a:lnTo>
                  <a:pt x="4762" y="0"/>
                </a:lnTo>
                <a:lnTo>
                  <a:pt x="1654540" y="952499"/>
                </a:lnTo>
                <a:lnTo>
                  <a:pt x="1649778" y="960748"/>
                </a:lnTo>
                <a:close/>
              </a:path>
            </a:pathLst>
          </a:custGeom>
          <a:solidFill>
            <a:srgbClr val="FF99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8570870" y="3785464"/>
            <a:ext cx="2688590" cy="986790"/>
          </a:xfrm>
          <a:custGeom>
            <a:avLst/>
            <a:gdLst/>
            <a:ahLst/>
            <a:cxnLst/>
            <a:rect l="l" t="t" r="r" b="b"/>
            <a:pathLst>
              <a:path w="2688590" h="986789">
                <a:moveTo>
                  <a:pt x="2688429" y="8950"/>
                </a:moveTo>
                <a:lnTo>
                  <a:pt x="3257" y="986273"/>
                </a:lnTo>
                <a:lnTo>
                  <a:pt x="0" y="977322"/>
                </a:lnTo>
                <a:lnTo>
                  <a:pt x="2685171" y="0"/>
                </a:lnTo>
                <a:lnTo>
                  <a:pt x="2688429" y="8950"/>
                </a:lnTo>
                <a:close/>
              </a:path>
            </a:pathLst>
          </a:custGeom>
          <a:solidFill>
            <a:srgbClr val="FF99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0" y="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380999" y="1142999"/>
                </a:moveTo>
                <a:lnTo>
                  <a:pt x="324949" y="1140935"/>
                </a:lnTo>
                <a:lnTo>
                  <a:pt x="269191" y="1134752"/>
                </a:lnTo>
                <a:lnTo>
                  <a:pt x="214039" y="1124483"/>
                </a:lnTo>
                <a:lnTo>
                  <a:pt x="159803" y="1110188"/>
                </a:lnTo>
                <a:lnTo>
                  <a:pt x="106765" y="1091942"/>
                </a:lnTo>
                <a:lnTo>
                  <a:pt x="55202" y="1069840"/>
                </a:lnTo>
                <a:lnTo>
                  <a:pt x="5406" y="1044003"/>
                </a:lnTo>
                <a:lnTo>
                  <a:pt x="0" y="0"/>
                </a:lnTo>
                <a:lnTo>
                  <a:pt x="1040852" y="0"/>
                </a:lnTo>
                <a:lnTo>
                  <a:pt x="1061639" y="38401"/>
                </a:lnTo>
                <a:lnTo>
                  <a:pt x="1084995" y="89395"/>
                </a:lnTo>
                <a:lnTo>
                  <a:pt x="1104538" y="141969"/>
                </a:lnTo>
                <a:lnTo>
                  <a:pt x="1120164" y="195848"/>
                </a:lnTo>
                <a:lnTo>
                  <a:pt x="1131782" y="250732"/>
                </a:lnTo>
                <a:lnTo>
                  <a:pt x="1139330" y="306310"/>
                </a:lnTo>
                <a:lnTo>
                  <a:pt x="1142770" y="362293"/>
                </a:lnTo>
                <a:lnTo>
                  <a:pt x="1142999" y="380999"/>
                </a:lnTo>
                <a:lnTo>
                  <a:pt x="1142770" y="399706"/>
                </a:lnTo>
                <a:lnTo>
                  <a:pt x="1139330" y="455689"/>
                </a:lnTo>
                <a:lnTo>
                  <a:pt x="1131782" y="511267"/>
                </a:lnTo>
                <a:lnTo>
                  <a:pt x="1120164" y="566150"/>
                </a:lnTo>
                <a:lnTo>
                  <a:pt x="1104538" y="620030"/>
                </a:lnTo>
                <a:lnTo>
                  <a:pt x="1084995" y="672604"/>
                </a:lnTo>
                <a:lnTo>
                  <a:pt x="1061639" y="723598"/>
                </a:lnTo>
                <a:lnTo>
                  <a:pt x="1034589" y="772746"/>
                </a:lnTo>
                <a:lnTo>
                  <a:pt x="1003996" y="819770"/>
                </a:lnTo>
                <a:lnTo>
                  <a:pt x="970033" y="864407"/>
                </a:lnTo>
                <a:lnTo>
                  <a:pt x="932880" y="906425"/>
                </a:lnTo>
                <a:lnTo>
                  <a:pt x="892728" y="945604"/>
                </a:lnTo>
                <a:lnTo>
                  <a:pt x="849802" y="981723"/>
                </a:lnTo>
                <a:lnTo>
                  <a:pt x="804344" y="1014579"/>
                </a:lnTo>
                <a:lnTo>
                  <a:pt x="756593" y="1044003"/>
                </a:lnTo>
                <a:lnTo>
                  <a:pt x="706797" y="1069840"/>
                </a:lnTo>
                <a:lnTo>
                  <a:pt x="655234" y="1091942"/>
                </a:lnTo>
                <a:lnTo>
                  <a:pt x="602197" y="1110188"/>
                </a:lnTo>
                <a:lnTo>
                  <a:pt x="547960" y="1124483"/>
                </a:lnTo>
                <a:lnTo>
                  <a:pt x="492809" y="1134752"/>
                </a:lnTo>
                <a:lnTo>
                  <a:pt x="437050" y="1140935"/>
                </a:lnTo>
                <a:lnTo>
                  <a:pt x="380999" y="1142999"/>
                </a:lnTo>
                <a:close/>
              </a:path>
            </a:pathLst>
          </a:custGeom>
          <a:solidFill>
            <a:srgbClr val="F9731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10210799" y="5257799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599" y="1219199"/>
                </a:moveTo>
                <a:lnTo>
                  <a:pt x="564760" y="1217548"/>
                </a:lnTo>
                <a:lnTo>
                  <a:pt x="520153" y="1212602"/>
                </a:lnTo>
                <a:lnTo>
                  <a:pt x="476030" y="1204386"/>
                </a:lnTo>
                <a:lnTo>
                  <a:pt x="432642" y="1192950"/>
                </a:lnTo>
                <a:lnTo>
                  <a:pt x="390211" y="1178353"/>
                </a:lnTo>
                <a:lnTo>
                  <a:pt x="348961" y="1160672"/>
                </a:lnTo>
                <a:lnTo>
                  <a:pt x="309124" y="1140002"/>
                </a:lnTo>
                <a:lnTo>
                  <a:pt x="270924" y="1116463"/>
                </a:lnTo>
                <a:lnTo>
                  <a:pt x="234558" y="1090179"/>
                </a:lnTo>
                <a:lnTo>
                  <a:pt x="200218" y="1061284"/>
                </a:lnTo>
                <a:lnTo>
                  <a:pt x="168095" y="1029940"/>
                </a:lnTo>
                <a:lnTo>
                  <a:pt x="138372" y="996325"/>
                </a:lnTo>
                <a:lnTo>
                  <a:pt x="111201" y="960615"/>
                </a:lnTo>
                <a:lnTo>
                  <a:pt x="86727" y="922996"/>
                </a:lnTo>
                <a:lnTo>
                  <a:pt x="65088" y="883678"/>
                </a:lnTo>
                <a:lnTo>
                  <a:pt x="46401" y="842882"/>
                </a:lnTo>
                <a:lnTo>
                  <a:pt x="30768" y="800824"/>
                </a:lnTo>
                <a:lnTo>
                  <a:pt x="18268" y="757720"/>
                </a:lnTo>
                <a:lnTo>
                  <a:pt x="8974" y="713813"/>
                </a:lnTo>
                <a:lnTo>
                  <a:pt x="2935" y="669350"/>
                </a:lnTo>
                <a:lnTo>
                  <a:pt x="183" y="624565"/>
                </a:lnTo>
                <a:lnTo>
                  <a:pt x="0" y="609599"/>
                </a:lnTo>
                <a:lnTo>
                  <a:pt x="183" y="594635"/>
                </a:lnTo>
                <a:lnTo>
                  <a:pt x="2935" y="549848"/>
                </a:lnTo>
                <a:lnTo>
                  <a:pt x="8974" y="505385"/>
                </a:lnTo>
                <a:lnTo>
                  <a:pt x="18268" y="461478"/>
                </a:lnTo>
                <a:lnTo>
                  <a:pt x="30768" y="418374"/>
                </a:lnTo>
                <a:lnTo>
                  <a:pt x="46401" y="376315"/>
                </a:lnTo>
                <a:lnTo>
                  <a:pt x="65088" y="335520"/>
                </a:lnTo>
                <a:lnTo>
                  <a:pt x="86727" y="296202"/>
                </a:lnTo>
                <a:lnTo>
                  <a:pt x="111201" y="258583"/>
                </a:lnTo>
                <a:lnTo>
                  <a:pt x="138372" y="222873"/>
                </a:lnTo>
                <a:lnTo>
                  <a:pt x="168095" y="189258"/>
                </a:lnTo>
                <a:lnTo>
                  <a:pt x="200218" y="157915"/>
                </a:lnTo>
                <a:lnTo>
                  <a:pt x="234558" y="129020"/>
                </a:lnTo>
                <a:lnTo>
                  <a:pt x="270924" y="102735"/>
                </a:lnTo>
                <a:lnTo>
                  <a:pt x="309125" y="79196"/>
                </a:lnTo>
                <a:lnTo>
                  <a:pt x="348961" y="58527"/>
                </a:lnTo>
                <a:lnTo>
                  <a:pt x="390211" y="40845"/>
                </a:lnTo>
                <a:lnTo>
                  <a:pt x="432642" y="26249"/>
                </a:lnTo>
                <a:lnTo>
                  <a:pt x="476030" y="14812"/>
                </a:lnTo>
                <a:lnTo>
                  <a:pt x="520153" y="6597"/>
                </a:lnTo>
                <a:lnTo>
                  <a:pt x="564760" y="1651"/>
                </a:lnTo>
                <a:lnTo>
                  <a:pt x="609599" y="0"/>
                </a:lnTo>
                <a:lnTo>
                  <a:pt x="624564" y="183"/>
                </a:lnTo>
                <a:lnTo>
                  <a:pt x="669350" y="2935"/>
                </a:lnTo>
                <a:lnTo>
                  <a:pt x="713813" y="8973"/>
                </a:lnTo>
                <a:lnTo>
                  <a:pt x="757720" y="18268"/>
                </a:lnTo>
                <a:lnTo>
                  <a:pt x="800824" y="30769"/>
                </a:lnTo>
                <a:lnTo>
                  <a:pt x="842882" y="46402"/>
                </a:lnTo>
                <a:lnTo>
                  <a:pt x="883677" y="65087"/>
                </a:lnTo>
                <a:lnTo>
                  <a:pt x="922995" y="86727"/>
                </a:lnTo>
                <a:lnTo>
                  <a:pt x="960614" y="111202"/>
                </a:lnTo>
                <a:lnTo>
                  <a:pt x="996325" y="138372"/>
                </a:lnTo>
                <a:lnTo>
                  <a:pt x="1029940" y="168095"/>
                </a:lnTo>
                <a:lnTo>
                  <a:pt x="1061283" y="200217"/>
                </a:lnTo>
                <a:lnTo>
                  <a:pt x="1090177" y="234557"/>
                </a:lnTo>
                <a:lnTo>
                  <a:pt x="1116463" y="270924"/>
                </a:lnTo>
                <a:lnTo>
                  <a:pt x="1140001" y="309124"/>
                </a:lnTo>
                <a:lnTo>
                  <a:pt x="1160671" y="348961"/>
                </a:lnTo>
                <a:lnTo>
                  <a:pt x="1178352" y="390211"/>
                </a:lnTo>
                <a:lnTo>
                  <a:pt x="1192949" y="432641"/>
                </a:lnTo>
                <a:lnTo>
                  <a:pt x="1204386" y="476030"/>
                </a:lnTo>
                <a:lnTo>
                  <a:pt x="1212601" y="520152"/>
                </a:lnTo>
                <a:lnTo>
                  <a:pt x="1217549" y="564759"/>
                </a:lnTo>
                <a:lnTo>
                  <a:pt x="1219199" y="609599"/>
                </a:lnTo>
                <a:lnTo>
                  <a:pt x="1219017" y="624565"/>
                </a:lnTo>
                <a:lnTo>
                  <a:pt x="1216265" y="669350"/>
                </a:lnTo>
                <a:lnTo>
                  <a:pt x="1210225" y="713813"/>
                </a:lnTo>
                <a:lnTo>
                  <a:pt x="1200930" y="757720"/>
                </a:lnTo>
                <a:lnTo>
                  <a:pt x="1188430" y="800824"/>
                </a:lnTo>
                <a:lnTo>
                  <a:pt x="1172795" y="842882"/>
                </a:lnTo>
                <a:lnTo>
                  <a:pt x="1154111" y="883678"/>
                </a:lnTo>
                <a:lnTo>
                  <a:pt x="1132470" y="922996"/>
                </a:lnTo>
                <a:lnTo>
                  <a:pt x="1107996" y="960615"/>
                </a:lnTo>
                <a:lnTo>
                  <a:pt x="1080827" y="996325"/>
                </a:lnTo>
                <a:lnTo>
                  <a:pt x="1051103" y="1029940"/>
                </a:lnTo>
                <a:lnTo>
                  <a:pt x="1018982" y="1061284"/>
                </a:lnTo>
                <a:lnTo>
                  <a:pt x="984640" y="1090179"/>
                </a:lnTo>
                <a:lnTo>
                  <a:pt x="948273" y="1116463"/>
                </a:lnTo>
                <a:lnTo>
                  <a:pt x="910073" y="1140002"/>
                </a:lnTo>
                <a:lnTo>
                  <a:pt x="870237" y="1160672"/>
                </a:lnTo>
                <a:lnTo>
                  <a:pt x="828986" y="1178353"/>
                </a:lnTo>
                <a:lnTo>
                  <a:pt x="786557" y="1192950"/>
                </a:lnTo>
                <a:lnTo>
                  <a:pt x="743167" y="1204386"/>
                </a:lnTo>
                <a:lnTo>
                  <a:pt x="699046" y="1212602"/>
                </a:lnTo>
                <a:lnTo>
                  <a:pt x="654439" y="1217548"/>
                </a:lnTo>
                <a:lnTo>
                  <a:pt x="609599" y="1219199"/>
                </a:lnTo>
                <a:close/>
              </a:path>
            </a:pathLst>
          </a:custGeom>
          <a:solidFill>
            <a:srgbClr val="F9731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457199" y="761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61962" y="1414462"/>
              <a:ext cx="11268075" cy="3438525"/>
            </a:xfrm>
            <a:custGeom>
              <a:avLst/>
              <a:gdLst/>
              <a:ahLst/>
              <a:cxnLst/>
              <a:rect l="l" t="t" r="r" b="b"/>
              <a:pathLst>
                <a:path w="11268075" h="3438525">
                  <a:moveTo>
                    <a:pt x="0" y="3367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196636" y="0"/>
                  </a:lnTo>
                  <a:lnTo>
                    <a:pt x="11201327" y="0"/>
                  </a:lnTo>
                  <a:lnTo>
                    <a:pt x="11205972" y="457"/>
                  </a:lnTo>
                  <a:lnTo>
                    <a:pt x="11243832" y="17606"/>
                  </a:lnTo>
                  <a:lnTo>
                    <a:pt x="11265785" y="52900"/>
                  </a:lnTo>
                  <a:lnTo>
                    <a:pt x="11266700" y="57500"/>
                  </a:lnTo>
                  <a:lnTo>
                    <a:pt x="11267615" y="62101"/>
                  </a:lnTo>
                  <a:lnTo>
                    <a:pt x="11268072" y="66746"/>
                  </a:lnTo>
                  <a:lnTo>
                    <a:pt x="11268074" y="71437"/>
                  </a:lnTo>
                  <a:lnTo>
                    <a:pt x="11268074" y="3367087"/>
                  </a:lnTo>
                  <a:lnTo>
                    <a:pt x="11268072" y="3371777"/>
                  </a:lnTo>
                  <a:lnTo>
                    <a:pt x="11267615" y="3376422"/>
                  </a:lnTo>
                  <a:lnTo>
                    <a:pt x="11266700" y="3381023"/>
                  </a:lnTo>
                  <a:lnTo>
                    <a:pt x="11265785" y="3385623"/>
                  </a:lnTo>
                  <a:lnTo>
                    <a:pt x="11243832" y="3420917"/>
                  </a:lnTo>
                  <a:lnTo>
                    <a:pt x="11205972" y="3438066"/>
                  </a:lnTo>
                  <a:lnTo>
                    <a:pt x="11196636" y="3438524"/>
                  </a:lnTo>
                  <a:lnTo>
                    <a:pt x="71437" y="3438524"/>
                  </a:lnTo>
                  <a:lnTo>
                    <a:pt x="66746" y="3438524"/>
                  </a:lnTo>
                  <a:lnTo>
                    <a:pt x="62101" y="3438066"/>
                  </a:lnTo>
                  <a:lnTo>
                    <a:pt x="57500" y="3437151"/>
                  </a:lnTo>
                  <a:lnTo>
                    <a:pt x="52900" y="3436236"/>
                  </a:lnTo>
                  <a:lnTo>
                    <a:pt x="48433" y="3434881"/>
                  </a:lnTo>
                  <a:lnTo>
                    <a:pt x="44099" y="3433085"/>
                  </a:lnTo>
                  <a:lnTo>
                    <a:pt x="39765" y="3431290"/>
                  </a:lnTo>
                  <a:lnTo>
                    <a:pt x="35649" y="3429090"/>
                  </a:lnTo>
                  <a:lnTo>
                    <a:pt x="31748" y="3426484"/>
                  </a:lnTo>
                  <a:lnTo>
                    <a:pt x="27848" y="3423878"/>
                  </a:lnTo>
                  <a:lnTo>
                    <a:pt x="3642" y="3390090"/>
                  </a:lnTo>
                  <a:lnTo>
                    <a:pt x="1372" y="3381023"/>
                  </a:lnTo>
                  <a:lnTo>
                    <a:pt x="457" y="3376422"/>
                  </a:lnTo>
                  <a:lnTo>
                    <a:pt x="0" y="3371777"/>
                  </a:lnTo>
                  <a:lnTo>
                    <a:pt x="0" y="3367087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6712" y="1419224"/>
              <a:ext cx="11258550" cy="1171575"/>
            </a:xfrm>
            <a:custGeom>
              <a:avLst/>
              <a:gdLst/>
              <a:ahLst/>
              <a:cxnLst/>
              <a:rect l="l" t="t" r="r" b="b"/>
              <a:pathLst>
                <a:path w="11258550" h="1171575">
                  <a:moveTo>
                    <a:pt x="4505325" y="0"/>
                  </a:moveTo>
                  <a:lnTo>
                    <a:pt x="1571625" y="0"/>
                  </a:lnTo>
                  <a:lnTo>
                    <a:pt x="66675" y="0"/>
                  </a:lnTo>
                  <a:lnTo>
                    <a:pt x="60109" y="317"/>
                  </a:lnTo>
                  <a:lnTo>
                    <a:pt x="24409" y="15113"/>
                  </a:lnTo>
                  <a:lnTo>
                    <a:pt x="2857" y="47358"/>
                  </a:lnTo>
                  <a:lnTo>
                    <a:pt x="0" y="66675"/>
                  </a:lnTo>
                  <a:lnTo>
                    <a:pt x="0" y="685800"/>
                  </a:lnTo>
                  <a:lnTo>
                    <a:pt x="1571625" y="685800"/>
                  </a:lnTo>
                  <a:lnTo>
                    <a:pt x="4505325" y="685800"/>
                  </a:lnTo>
                  <a:lnTo>
                    <a:pt x="4505325" y="0"/>
                  </a:lnTo>
                  <a:close/>
                </a:path>
                <a:path w="11258550" h="1171575">
                  <a:moveTo>
                    <a:pt x="11258550" y="695325"/>
                  </a:moveTo>
                  <a:lnTo>
                    <a:pt x="11258550" y="695325"/>
                  </a:lnTo>
                  <a:lnTo>
                    <a:pt x="0" y="695325"/>
                  </a:lnTo>
                  <a:lnTo>
                    <a:pt x="0" y="1171575"/>
                  </a:lnTo>
                  <a:lnTo>
                    <a:pt x="11258550" y="1171575"/>
                  </a:lnTo>
                  <a:lnTo>
                    <a:pt x="11258550" y="695325"/>
                  </a:lnTo>
                  <a:close/>
                </a:path>
                <a:path w="11258550" h="1171575">
                  <a:moveTo>
                    <a:pt x="11258550" y="66675"/>
                  </a:moveTo>
                  <a:lnTo>
                    <a:pt x="11247323" y="29629"/>
                  </a:lnTo>
                  <a:lnTo>
                    <a:pt x="11217389" y="5080"/>
                  </a:lnTo>
                  <a:lnTo>
                    <a:pt x="11191875" y="0"/>
                  </a:lnTo>
                  <a:lnTo>
                    <a:pt x="10134600" y="0"/>
                  </a:lnTo>
                  <a:lnTo>
                    <a:pt x="10134600" y="685800"/>
                  </a:lnTo>
                  <a:lnTo>
                    <a:pt x="11258550" y="685800"/>
                  </a:lnTo>
                  <a:lnTo>
                    <a:pt x="11258550" y="66675"/>
                  </a:lnTo>
                  <a:close/>
                </a:path>
              </a:pathLst>
            </a:custGeom>
            <a:solidFill>
              <a:srgbClr val="28283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66712" y="2590799"/>
              <a:ext cx="11258550" cy="323850"/>
            </a:xfrm>
            <a:custGeom>
              <a:avLst/>
              <a:gdLst/>
              <a:ahLst/>
              <a:cxnLst/>
              <a:rect l="l" t="t" r="r" b="b"/>
              <a:pathLst>
                <a:path w="11258550" h="323850">
                  <a:moveTo>
                    <a:pt x="11258550" y="0"/>
                  </a:moveTo>
                  <a:lnTo>
                    <a:pt x="11258550" y="0"/>
                  </a:lnTo>
                  <a:lnTo>
                    <a:pt x="0" y="0"/>
                  </a:lnTo>
                  <a:lnTo>
                    <a:pt x="0" y="323850"/>
                  </a:lnTo>
                  <a:lnTo>
                    <a:pt x="11258550" y="323850"/>
                  </a:lnTo>
                  <a:lnTo>
                    <a:pt x="11258550" y="0"/>
                  </a:lnTo>
                  <a:close/>
                </a:path>
              </a:pathLst>
            </a:custGeom>
            <a:solidFill>
              <a:srgbClr val="3C3C4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66712" y="2914649"/>
              <a:ext cx="11258550" cy="323850"/>
            </a:xfrm>
            <a:custGeom>
              <a:avLst/>
              <a:gdLst/>
              <a:ahLst/>
              <a:cxnLst/>
              <a:rect l="l" t="t" r="r" b="b"/>
              <a:pathLst>
                <a:path w="11258550" h="323850">
                  <a:moveTo>
                    <a:pt x="11258550" y="0"/>
                  </a:moveTo>
                  <a:lnTo>
                    <a:pt x="11258550" y="0"/>
                  </a:lnTo>
                  <a:lnTo>
                    <a:pt x="0" y="0"/>
                  </a:lnTo>
                  <a:lnTo>
                    <a:pt x="0" y="323850"/>
                  </a:lnTo>
                  <a:lnTo>
                    <a:pt x="11258550" y="323850"/>
                  </a:lnTo>
                  <a:lnTo>
                    <a:pt x="11258550" y="0"/>
                  </a:lnTo>
                  <a:close/>
                </a:path>
              </a:pathLst>
            </a:custGeom>
            <a:solidFill>
              <a:srgbClr val="28283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66712" y="3238499"/>
              <a:ext cx="11258550" cy="323850"/>
            </a:xfrm>
            <a:custGeom>
              <a:avLst/>
              <a:gdLst/>
              <a:ahLst/>
              <a:cxnLst/>
              <a:rect l="l" t="t" r="r" b="b"/>
              <a:pathLst>
                <a:path w="11258550" h="323850">
                  <a:moveTo>
                    <a:pt x="11258550" y="0"/>
                  </a:moveTo>
                  <a:lnTo>
                    <a:pt x="11258550" y="0"/>
                  </a:lnTo>
                  <a:lnTo>
                    <a:pt x="0" y="0"/>
                  </a:lnTo>
                  <a:lnTo>
                    <a:pt x="0" y="323850"/>
                  </a:lnTo>
                  <a:lnTo>
                    <a:pt x="11258550" y="323850"/>
                  </a:lnTo>
                  <a:lnTo>
                    <a:pt x="11258550" y="0"/>
                  </a:lnTo>
                  <a:close/>
                </a:path>
              </a:pathLst>
            </a:custGeom>
            <a:solidFill>
              <a:srgbClr val="3C3C4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66712" y="3562350"/>
              <a:ext cx="11258550" cy="323850"/>
            </a:xfrm>
            <a:custGeom>
              <a:avLst/>
              <a:gdLst/>
              <a:ahLst/>
              <a:cxnLst/>
              <a:rect l="l" t="t" r="r" b="b"/>
              <a:pathLst>
                <a:path w="11258550" h="323850">
                  <a:moveTo>
                    <a:pt x="11258550" y="0"/>
                  </a:moveTo>
                  <a:lnTo>
                    <a:pt x="11258550" y="0"/>
                  </a:lnTo>
                  <a:lnTo>
                    <a:pt x="0" y="0"/>
                  </a:lnTo>
                  <a:lnTo>
                    <a:pt x="0" y="323850"/>
                  </a:lnTo>
                  <a:lnTo>
                    <a:pt x="11258550" y="323850"/>
                  </a:lnTo>
                  <a:lnTo>
                    <a:pt x="11258550" y="0"/>
                  </a:lnTo>
                  <a:close/>
                </a:path>
              </a:pathLst>
            </a:custGeom>
            <a:solidFill>
              <a:srgbClr val="28283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6712" y="3886200"/>
              <a:ext cx="11258550" cy="323850"/>
            </a:xfrm>
            <a:custGeom>
              <a:avLst/>
              <a:gdLst/>
              <a:ahLst/>
              <a:cxnLst/>
              <a:rect l="l" t="t" r="r" b="b"/>
              <a:pathLst>
                <a:path w="11258550" h="323850">
                  <a:moveTo>
                    <a:pt x="11258550" y="0"/>
                  </a:moveTo>
                  <a:lnTo>
                    <a:pt x="11258550" y="0"/>
                  </a:lnTo>
                  <a:lnTo>
                    <a:pt x="0" y="0"/>
                  </a:lnTo>
                  <a:lnTo>
                    <a:pt x="0" y="323850"/>
                  </a:lnTo>
                  <a:lnTo>
                    <a:pt x="11258550" y="323850"/>
                  </a:lnTo>
                  <a:lnTo>
                    <a:pt x="11258550" y="0"/>
                  </a:lnTo>
                  <a:close/>
                </a:path>
              </a:pathLst>
            </a:custGeom>
            <a:solidFill>
              <a:srgbClr val="3C3C4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66712" y="4210050"/>
              <a:ext cx="11258550" cy="323850"/>
            </a:xfrm>
            <a:custGeom>
              <a:avLst/>
              <a:gdLst/>
              <a:ahLst/>
              <a:cxnLst/>
              <a:rect l="l" t="t" r="r" b="b"/>
              <a:pathLst>
                <a:path w="11258550" h="323850">
                  <a:moveTo>
                    <a:pt x="11258550" y="0"/>
                  </a:moveTo>
                  <a:lnTo>
                    <a:pt x="11258550" y="0"/>
                  </a:lnTo>
                  <a:lnTo>
                    <a:pt x="0" y="0"/>
                  </a:lnTo>
                  <a:lnTo>
                    <a:pt x="0" y="323850"/>
                  </a:lnTo>
                  <a:lnTo>
                    <a:pt x="11258550" y="323850"/>
                  </a:lnTo>
                  <a:lnTo>
                    <a:pt x="11258550" y="0"/>
                  </a:lnTo>
                  <a:close/>
                </a:path>
              </a:pathLst>
            </a:custGeom>
            <a:solidFill>
              <a:srgbClr val="28283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66712" y="4533900"/>
              <a:ext cx="11258550" cy="314325"/>
            </a:xfrm>
            <a:custGeom>
              <a:avLst/>
              <a:gdLst/>
              <a:ahLst/>
              <a:cxnLst/>
              <a:rect l="l" t="t" r="r" b="b"/>
              <a:pathLst>
                <a:path w="11258550" h="314325">
                  <a:moveTo>
                    <a:pt x="11258550" y="0"/>
                  </a:moveTo>
                  <a:lnTo>
                    <a:pt x="11258550" y="0"/>
                  </a:lnTo>
                  <a:lnTo>
                    <a:pt x="0" y="0"/>
                  </a:lnTo>
                  <a:lnTo>
                    <a:pt x="0" y="247650"/>
                  </a:lnTo>
                  <a:lnTo>
                    <a:pt x="11226" y="284708"/>
                  </a:lnTo>
                  <a:lnTo>
                    <a:pt x="41160" y="309257"/>
                  </a:lnTo>
                  <a:lnTo>
                    <a:pt x="66675" y="314325"/>
                  </a:lnTo>
                  <a:lnTo>
                    <a:pt x="1571625" y="314325"/>
                  </a:lnTo>
                  <a:lnTo>
                    <a:pt x="4505325" y="314325"/>
                  </a:lnTo>
                  <a:lnTo>
                    <a:pt x="6753225" y="314325"/>
                  </a:lnTo>
                  <a:lnTo>
                    <a:pt x="9010650" y="314325"/>
                  </a:lnTo>
                  <a:lnTo>
                    <a:pt x="10134600" y="314325"/>
                  </a:lnTo>
                  <a:lnTo>
                    <a:pt x="11191875" y="314325"/>
                  </a:lnTo>
                  <a:lnTo>
                    <a:pt x="11198454" y="314007"/>
                  </a:lnTo>
                  <a:lnTo>
                    <a:pt x="11234153" y="299224"/>
                  </a:lnTo>
                  <a:lnTo>
                    <a:pt x="11255705" y="266979"/>
                  </a:lnTo>
                  <a:lnTo>
                    <a:pt x="11258550" y="247650"/>
                  </a:lnTo>
                  <a:lnTo>
                    <a:pt x="11258550" y="0"/>
                  </a:lnTo>
                  <a:close/>
                </a:path>
              </a:pathLst>
            </a:custGeom>
            <a:solidFill>
              <a:srgbClr val="3C3C4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6712" y="2105024"/>
              <a:ext cx="11258550" cy="9525"/>
            </a:xfrm>
            <a:custGeom>
              <a:avLst/>
              <a:gdLst/>
              <a:ahLst/>
              <a:cxnLst/>
              <a:rect l="l" t="t" r="r" b="b"/>
              <a:pathLst>
                <a:path w="11258550" h="9525">
                  <a:moveTo>
                    <a:pt x="11258550" y="0"/>
                  </a:moveTo>
                  <a:lnTo>
                    <a:pt x="112585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1258550" y="9525"/>
                  </a:lnTo>
                  <a:lnTo>
                    <a:pt x="11258550" y="0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66712" y="2590799"/>
              <a:ext cx="11258550" cy="1943100"/>
            </a:xfrm>
            <a:custGeom>
              <a:avLst/>
              <a:gdLst/>
              <a:ahLst/>
              <a:cxnLst/>
              <a:rect l="l" t="t" r="r" b="b"/>
              <a:pathLst>
                <a:path w="11258550" h="1943100">
                  <a:moveTo>
                    <a:pt x="11258550" y="1933575"/>
                  </a:moveTo>
                  <a:lnTo>
                    <a:pt x="11258550" y="1933575"/>
                  </a:lnTo>
                  <a:lnTo>
                    <a:pt x="0" y="1933575"/>
                  </a:lnTo>
                  <a:lnTo>
                    <a:pt x="0" y="1943100"/>
                  </a:lnTo>
                  <a:lnTo>
                    <a:pt x="11258550" y="1943100"/>
                  </a:lnTo>
                  <a:lnTo>
                    <a:pt x="11258550" y="1933575"/>
                  </a:lnTo>
                  <a:close/>
                </a:path>
                <a:path w="11258550" h="1943100">
                  <a:moveTo>
                    <a:pt x="11258550" y="1609725"/>
                  </a:moveTo>
                  <a:lnTo>
                    <a:pt x="11258550" y="1609725"/>
                  </a:lnTo>
                  <a:lnTo>
                    <a:pt x="0" y="1609725"/>
                  </a:lnTo>
                  <a:lnTo>
                    <a:pt x="0" y="1619250"/>
                  </a:lnTo>
                  <a:lnTo>
                    <a:pt x="11258550" y="1619250"/>
                  </a:lnTo>
                  <a:lnTo>
                    <a:pt x="11258550" y="1609725"/>
                  </a:lnTo>
                  <a:close/>
                </a:path>
                <a:path w="11258550" h="1943100">
                  <a:moveTo>
                    <a:pt x="11258550" y="1285875"/>
                  </a:moveTo>
                  <a:lnTo>
                    <a:pt x="11258550" y="1285875"/>
                  </a:lnTo>
                  <a:lnTo>
                    <a:pt x="0" y="1285875"/>
                  </a:lnTo>
                  <a:lnTo>
                    <a:pt x="0" y="1295400"/>
                  </a:lnTo>
                  <a:lnTo>
                    <a:pt x="11258550" y="1295400"/>
                  </a:lnTo>
                  <a:lnTo>
                    <a:pt x="11258550" y="1285875"/>
                  </a:lnTo>
                  <a:close/>
                </a:path>
                <a:path w="11258550" h="1943100">
                  <a:moveTo>
                    <a:pt x="11258550" y="962025"/>
                  </a:moveTo>
                  <a:lnTo>
                    <a:pt x="11258550" y="962025"/>
                  </a:lnTo>
                  <a:lnTo>
                    <a:pt x="0" y="962025"/>
                  </a:lnTo>
                  <a:lnTo>
                    <a:pt x="0" y="971550"/>
                  </a:lnTo>
                  <a:lnTo>
                    <a:pt x="11258550" y="971550"/>
                  </a:lnTo>
                  <a:lnTo>
                    <a:pt x="11258550" y="962025"/>
                  </a:lnTo>
                  <a:close/>
                </a:path>
                <a:path w="11258550" h="1943100">
                  <a:moveTo>
                    <a:pt x="11258550" y="647700"/>
                  </a:moveTo>
                  <a:lnTo>
                    <a:pt x="11258550" y="647700"/>
                  </a:lnTo>
                  <a:lnTo>
                    <a:pt x="0" y="647700"/>
                  </a:lnTo>
                  <a:lnTo>
                    <a:pt x="0" y="657225"/>
                  </a:lnTo>
                  <a:lnTo>
                    <a:pt x="11258550" y="657225"/>
                  </a:lnTo>
                  <a:lnTo>
                    <a:pt x="11258550" y="647700"/>
                  </a:lnTo>
                  <a:close/>
                </a:path>
                <a:path w="11258550" h="1943100">
                  <a:moveTo>
                    <a:pt x="11258550" y="323850"/>
                  </a:moveTo>
                  <a:lnTo>
                    <a:pt x="11258550" y="323850"/>
                  </a:lnTo>
                  <a:lnTo>
                    <a:pt x="0" y="323850"/>
                  </a:lnTo>
                  <a:lnTo>
                    <a:pt x="0" y="333375"/>
                  </a:lnTo>
                  <a:lnTo>
                    <a:pt x="11258550" y="333375"/>
                  </a:lnTo>
                  <a:lnTo>
                    <a:pt x="11258550" y="323850"/>
                  </a:lnTo>
                  <a:close/>
                </a:path>
                <a:path w="11258550" h="1943100">
                  <a:moveTo>
                    <a:pt x="11258550" y="0"/>
                  </a:moveTo>
                  <a:lnTo>
                    <a:pt x="112585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1258550" y="9525"/>
                  </a:lnTo>
                  <a:lnTo>
                    <a:pt x="11258550" y="0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44500" y="247522"/>
            <a:ext cx="4483100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-375">
                <a:latin typeface="Malgun Gothic"/>
                <a:cs typeface="Malgun Gothic"/>
              </a:rPr>
              <a:t>八款人形機器人技術特點對比</a:t>
            </a:r>
            <a:endParaRPr sz="3050">
              <a:latin typeface="Malgun Gothic"/>
              <a:cs typeface="Malgun Gothic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57200" y="1066800"/>
            <a:ext cx="2905125" cy="152400"/>
            <a:chOff x="457200" y="1066800"/>
            <a:chExt cx="2905125" cy="152400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066800"/>
              <a:ext cx="152399" cy="1523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9274" y="1066800"/>
              <a:ext cx="152399" cy="1523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874" y="1066800"/>
              <a:ext cx="171449" cy="1523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673099" y="1024763"/>
            <a:ext cx="399732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74140" algn="l"/>
                <a:tab pos="2764790" algn="l"/>
              </a:tabLst>
            </a:pPr>
            <a:r>
              <a:rPr dirty="0" sz="1300" spc="-65">
                <a:solidFill>
                  <a:srgbClr val="D0D5DA"/>
                </a:solidFill>
                <a:latin typeface="Microsoft Sans Serif"/>
                <a:cs typeface="Microsoft Sans Serif"/>
              </a:rPr>
              <a:t>AI</a:t>
            </a: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與軟體系</a:t>
            </a:r>
            <a:r>
              <a:rPr dirty="0" sz="1350" spc="-50">
                <a:solidFill>
                  <a:srgbClr val="D0D5DA"/>
                </a:solidFill>
                <a:latin typeface="SimSun"/>
                <a:cs typeface="SimSun"/>
              </a:rPr>
              <a:t>統</a:t>
            </a:r>
            <a:r>
              <a:rPr dirty="0" sz="1350">
                <a:solidFill>
                  <a:srgbClr val="D0D5DA"/>
                </a:solidFill>
                <a:latin typeface="SimSun"/>
                <a:cs typeface="SimSun"/>
              </a:rPr>
              <a:t>	</a:t>
            </a: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致動器與動</a:t>
            </a:r>
            <a:r>
              <a:rPr dirty="0" sz="1350" spc="-50">
                <a:solidFill>
                  <a:srgbClr val="D0D5DA"/>
                </a:solidFill>
                <a:latin typeface="SimSun"/>
                <a:cs typeface="SimSun"/>
              </a:rPr>
              <a:t>力</a:t>
            </a:r>
            <a:r>
              <a:rPr dirty="0" sz="1350">
                <a:solidFill>
                  <a:srgbClr val="D0D5DA"/>
                </a:solidFill>
                <a:latin typeface="SimSun"/>
                <a:cs typeface="SimSun"/>
              </a:rPr>
              <a:t>	</a:t>
            </a:r>
            <a:r>
              <a:rPr dirty="0" sz="1350" spc="-170">
                <a:solidFill>
                  <a:srgbClr val="D0D5DA"/>
                </a:solidFill>
                <a:latin typeface="SimSun"/>
                <a:cs typeface="SimSun"/>
              </a:rPr>
              <a:t>關鍵硬體與感測</a:t>
            </a:r>
            <a:r>
              <a:rPr dirty="0" sz="1350" spc="-50">
                <a:solidFill>
                  <a:srgbClr val="D0D5DA"/>
                </a:solidFill>
                <a:latin typeface="SimSun"/>
                <a:cs typeface="SimSun"/>
              </a:rPr>
              <a:t>器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61975" y="1066800"/>
            <a:ext cx="5829300" cy="3686175"/>
            <a:chOff x="561975" y="1066800"/>
            <a:chExt cx="5829300" cy="3686175"/>
          </a:xfrm>
        </p:grpSpPr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6325" y="1066800"/>
              <a:ext cx="171449" cy="1523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8874" y="1066800"/>
              <a:ext cx="152399" cy="15239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975" y="2285999"/>
              <a:ext cx="152399" cy="12382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975" y="2695575"/>
              <a:ext cx="152399" cy="12382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975" y="3019425"/>
              <a:ext cx="152399" cy="123824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975" y="3343275"/>
              <a:ext cx="152399" cy="12382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975" y="3657599"/>
              <a:ext cx="152399" cy="12382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975" y="3981449"/>
              <a:ext cx="152399" cy="12382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975" y="4305299"/>
              <a:ext cx="152399" cy="12382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975" y="4629150"/>
              <a:ext cx="152399" cy="123824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5121274" y="1024763"/>
            <a:ext cx="906144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20">
                <a:solidFill>
                  <a:srgbClr val="D0D5DA"/>
                </a:solidFill>
                <a:latin typeface="SimSun"/>
                <a:cs typeface="SimSun"/>
              </a:rPr>
              <a:t>自由度 </a:t>
            </a:r>
            <a:r>
              <a:rPr dirty="0" sz="1300" spc="-50">
                <a:solidFill>
                  <a:srgbClr val="D0D5DA"/>
                </a:solidFill>
                <a:latin typeface="Microsoft Sans Serif"/>
                <a:cs typeface="Microsoft Sans Serif"/>
              </a:rPr>
              <a:t>(DoF)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454774" y="1024763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>
                <a:solidFill>
                  <a:srgbClr val="D0D5DA"/>
                </a:solidFill>
                <a:latin typeface="SimSun"/>
                <a:cs typeface="SimSun"/>
              </a:rPr>
              <a:t>負載能力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77874" y="2229134"/>
            <a:ext cx="531495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45">
                <a:solidFill>
                  <a:srgbClr val="FA913C"/>
                </a:solidFill>
                <a:latin typeface="Microsoft Sans Serif"/>
                <a:cs typeface="Microsoft Sans Serif"/>
              </a:rPr>
              <a:t>Optimus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125364" y="2232129"/>
            <a:ext cx="172085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5">
                <a:solidFill>
                  <a:srgbClr val="D0D5DA"/>
                </a:solidFill>
                <a:latin typeface="Arial"/>
                <a:cs typeface="Arial"/>
              </a:rPr>
              <a:t>Tesla</a:t>
            </a:r>
            <a:r>
              <a:rPr dirty="0" sz="1150" spc="-6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50" spc="-180">
                <a:solidFill>
                  <a:srgbClr val="D0D5DA"/>
                </a:solidFill>
                <a:latin typeface="Arial"/>
                <a:cs typeface="Arial"/>
              </a:rPr>
              <a:t>FSD</a:t>
            </a:r>
            <a:r>
              <a:rPr dirty="0" sz="1150" spc="-2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00" spc="-130">
                <a:solidFill>
                  <a:srgbClr val="D0D5DA"/>
                </a:solidFill>
                <a:latin typeface="SimSun"/>
                <a:cs typeface="SimSun"/>
              </a:rPr>
              <a:t>神經網路、艦隊學習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052665" y="2155929"/>
            <a:ext cx="2082800" cy="36131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25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自定義旋轉與線性致動器、</a:t>
            </a:r>
            <a:r>
              <a:rPr dirty="0" sz="1150" spc="-85">
                <a:solidFill>
                  <a:srgbClr val="D0D5DA"/>
                </a:solidFill>
                <a:latin typeface="Arial"/>
                <a:cs typeface="Arial"/>
              </a:rPr>
              <a:t>2.3</a:t>
            </a:r>
            <a:r>
              <a:rPr dirty="0" sz="1150" spc="-114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50" spc="-130">
                <a:solidFill>
                  <a:srgbClr val="D0D5DA"/>
                </a:solidFill>
                <a:latin typeface="Arial"/>
                <a:cs typeface="Arial"/>
              </a:rPr>
              <a:t>kWh</a:t>
            </a:r>
            <a:r>
              <a:rPr dirty="0" sz="1100" spc="-70">
                <a:solidFill>
                  <a:srgbClr val="D0D5DA"/>
                </a:solidFill>
                <a:latin typeface="SimSun"/>
                <a:cs typeface="SimSun"/>
              </a:rPr>
              <a:t>電</a:t>
            </a:r>
            <a:r>
              <a:rPr dirty="0" sz="1100" spc="-50">
                <a:solidFill>
                  <a:srgbClr val="D0D5DA"/>
                </a:solidFill>
                <a:latin typeface="SimSun"/>
                <a:cs typeface="SimSun"/>
              </a:rPr>
              <a:t>池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304285" y="2161952"/>
            <a:ext cx="2006600" cy="35560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視覺導航（無雷射雷達）</a:t>
            </a:r>
            <a:r>
              <a:rPr dirty="0" sz="1100" spc="-130">
                <a:solidFill>
                  <a:srgbClr val="D0D5DA"/>
                </a:solidFill>
                <a:latin typeface="SimSun"/>
                <a:cs typeface="SimSun"/>
              </a:rPr>
              <a:t>、觸覺感測</a:t>
            </a:r>
            <a:r>
              <a:rPr dirty="0" sz="1100" spc="-50">
                <a:solidFill>
                  <a:srgbClr val="D0D5DA"/>
                </a:solidFill>
                <a:latin typeface="SimSun"/>
                <a:cs typeface="SimSun"/>
              </a:rPr>
              <a:t>器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555906" y="2232129"/>
            <a:ext cx="59118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14">
                <a:solidFill>
                  <a:srgbClr val="D0D5DA"/>
                </a:solidFill>
                <a:latin typeface="Arial"/>
                <a:cs typeface="Arial"/>
              </a:rPr>
              <a:t>28</a:t>
            </a:r>
            <a:r>
              <a:rPr dirty="0" sz="1150" spc="-9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50" spc="-125">
                <a:solidFill>
                  <a:srgbClr val="D0D5DA"/>
                </a:solidFill>
                <a:latin typeface="Arial"/>
                <a:cs typeface="Arial"/>
              </a:rPr>
              <a:t>(Gen</a:t>
            </a:r>
            <a:r>
              <a:rPr dirty="0" sz="1150" spc="-65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50" spc="-70">
                <a:solidFill>
                  <a:srgbClr val="D0D5DA"/>
                </a:solidFill>
                <a:latin typeface="Arial"/>
                <a:cs typeface="Arial"/>
              </a:rPr>
              <a:t>2)</a:t>
            </a:r>
            <a:endParaRPr sz="115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681641" y="2161952"/>
            <a:ext cx="892175" cy="35687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75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未公布，可硬舉</a:t>
            </a:r>
            <a:r>
              <a:rPr dirty="0" sz="1100" spc="-130">
                <a:solidFill>
                  <a:srgbClr val="D0D5DA"/>
                </a:solidFill>
                <a:latin typeface="SimSun"/>
                <a:cs typeface="SimSun"/>
              </a:rPr>
              <a:t> </a:t>
            </a:r>
            <a:r>
              <a:rPr dirty="0" sz="1150" spc="-125">
                <a:solidFill>
                  <a:srgbClr val="D0D5DA"/>
                </a:solidFill>
                <a:latin typeface="Arial"/>
                <a:cs typeface="Arial"/>
              </a:rPr>
              <a:t>500</a:t>
            </a:r>
            <a:r>
              <a:rPr dirty="0" sz="1100" spc="-95">
                <a:solidFill>
                  <a:srgbClr val="D0D5DA"/>
                </a:solidFill>
                <a:latin typeface="SimSun"/>
                <a:cs typeface="SimSun"/>
              </a:rPr>
              <a:t>公斤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77874" y="2638709"/>
            <a:ext cx="551815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75">
                <a:solidFill>
                  <a:srgbClr val="FA913C"/>
                </a:solidFill>
                <a:latin typeface="Microsoft Sans Serif"/>
                <a:cs typeface="Microsoft Sans Serif"/>
              </a:rPr>
              <a:t>Figure</a:t>
            </a:r>
            <a:r>
              <a:rPr dirty="0" sz="1150" spc="-50">
                <a:solidFill>
                  <a:srgbClr val="FA913C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80">
                <a:solidFill>
                  <a:srgbClr val="FA913C"/>
                </a:solidFill>
                <a:latin typeface="Microsoft Sans Serif"/>
                <a:cs typeface="Microsoft Sans Serif"/>
              </a:rPr>
              <a:t>02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125364" y="2641704"/>
            <a:ext cx="213423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整合</a:t>
            </a:r>
            <a:r>
              <a:rPr dirty="0" sz="1150" spc="-100">
                <a:solidFill>
                  <a:srgbClr val="D0D5DA"/>
                </a:solidFill>
                <a:latin typeface="Arial"/>
                <a:cs typeface="Arial"/>
              </a:rPr>
              <a:t>OpenAI</a:t>
            </a: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模型、視覺語言模型</a:t>
            </a:r>
            <a:r>
              <a:rPr dirty="0" sz="1150" spc="-105">
                <a:solidFill>
                  <a:srgbClr val="D0D5DA"/>
                </a:solidFill>
                <a:latin typeface="Arial"/>
                <a:cs typeface="Arial"/>
              </a:rPr>
              <a:t>(VLM)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052665" y="2641704"/>
            <a:ext cx="115887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電動、</a:t>
            </a:r>
            <a:r>
              <a:rPr dirty="0" sz="1150" spc="-95">
                <a:solidFill>
                  <a:srgbClr val="D0D5DA"/>
                </a:solidFill>
                <a:latin typeface="Arial"/>
                <a:cs typeface="Arial"/>
              </a:rPr>
              <a:t>2.25</a:t>
            </a:r>
            <a:r>
              <a:rPr dirty="0" sz="1150" spc="-35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50" spc="-130">
                <a:solidFill>
                  <a:srgbClr val="D0D5DA"/>
                </a:solidFill>
                <a:latin typeface="Arial"/>
                <a:cs typeface="Arial"/>
              </a:rPr>
              <a:t>kWh</a:t>
            </a:r>
            <a:r>
              <a:rPr dirty="0" sz="1100" spc="-95">
                <a:solidFill>
                  <a:srgbClr val="D0D5DA"/>
                </a:solidFill>
                <a:latin typeface="SimSun"/>
                <a:cs typeface="SimSun"/>
              </a:rPr>
              <a:t>電池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304285" y="2641704"/>
            <a:ext cx="175895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六個</a:t>
            </a:r>
            <a:r>
              <a:rPr dirty="0" sz="1150" spc="-195">
                <a:solidFill>
                  <a:srgbClr val="D0D5DA"/>
                </a:solidFill>
                <a:latin typeface="Arial"/>
                <a:cs typeface="Arial"/>
              </a:rPr>
              <a:t>RGB</a:t>
            </a:r>
            <a:r>
              <a:rPr dirty="0" sz="1100" spc="-135">
                <a:solidFill>
                  <a:srgbClr val="D0D5DA"/>
                </a:solidFill>
                <a:latin typeface="SimSun"/>
                <a:cs typeface="SimSun"/>
              </a:rPr>
              <a:t>攝影機、第四代靈巧手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9555906" y="2641704"/>
            <a:ext cx="514984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14">
                <a:solidFill>
                  <a:srgbClr val="D0D5DA"/>
                </a:solidFill>
                <a:latin typeface="Arial"/>
                <a:cs typeface="Arial"/>
              </a:rPr>
              <a:t>16</a:t>
            </a:r>
            <a:r>
              <a:rPr dirty="0" sz="1150" spc="-85">
                <a:solidFill>
                  <a:srgbClr val="D0D5DA"/>
                </a:solidFill>
                <a:latin typeface="Arial"/>
                <a:cs typeface="Arial"/>
              </a:rPr>
              <a:t> (</a:t>
            </a: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手部</a:t>
            </a:r>
            <a:r>
              <a:rPr dirty="0" sz="1150" spc="-50">
                <a:solidFill>
                  <a:srgbClr val="D0D5DA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0681641" y="2647727"/>
            <a:ext cx="3968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20">
                <a:solidFill>
                  <a:srgbClr val="D0D5DA"/>
                </a:solidFill>
                <a:latin typeface="SimSun"/>
                <a:cs typeface="SimSun"/>
              </a:rPr>
              <a:t>未公布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77874" y="2962559"/>
            <a:ext cx="300990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25">
                <a:solidFill>
                  <a:srgbClr val="FA913C"/>
                </a:solidFill>
                <a:latin typeface="Microsoft Sans Serif"/>
                <a:cs typeface="Microsoft Sans Serif"/>
              </a:rPr>
              <a:t>Digit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125364" y="2971577"/>
            <a:ext cx="12636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35">
                <a:solidFill>
                  <a:srgbClr val="D0D5DA"/>
                </a:solidFill>
                <a:latin typeface="SimSun"/>
                <a:cs typeface="SimSun"/>
              </a:rPr>
              <a:t>內建電腦進行自主導航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052665" y="2971577"/>
            <a:ext cx="2730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10">
                <a:solidFill>
                  <a:srgbClr val="D0D5DA"/>
                </a:solidFill>
                <a:latin typeface="SimSun"/>
                <a:cs typeface="SimSun"/>
              </a:rPr>
              <a:t>電動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304285" y="2971577"/>
            <a:ext cx="1635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35">
                <a:solidFill>
                  <a:srgbClr val="D0D5DA"/>
                </a:solidFill>
                <a:latin typeface="SimSun"/>
                <a:cs typeface="SimSun"/>
              </a:rPr>
              <a:t>專用末端執行器、內建感測器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555906" y="2971577"/>
            <a:ext cx="3968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20">
                <a:solidFill>
                  <a:srgbClr val="D0D5DA"/>
                </a:solidFill>
                <a:latin typeface="SimSun"/>
                <a:cs typeface="SimSun"/>
              </a:rPr>
              <a:t>未公布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0681641" y="2965554"/>
            <a:ext cx="43497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14">
                <a:solidFill>
                  <a:srgbClr val="D0D5DA"/>
                </a:solidFill>
                <a:latin typeface="Arial"/>
                <a:cs typeface="Arial"/>
              </a:rPr>
              <a:t>18</a:t>
            </a:r>
            <a:r>
              <a:rPr dirty="0" sz="1150" spc="-9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00" spc="-110">
                <a:solidFill>
                  <a:srgbClr val="D0D5DA"/>
                </a:solidFill>
                <a:latin typeface="SimSun"/>
                <a:cs typeface="SimSun"/>
              </a:rPr>
              <a:t>公斤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77874" y="3286409"/>
            <a:ext cx="312420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60">
                <a:solidFill>
                  <a:srgbClr val="FA913C"/>
                </a:solidFill>
                <a:latin typeface="Microsoft Sans Serif"/>
                <a:cs typeface="Microsoft Sans Serif"/>
              </a:rPr>
              <a:t>Atlas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125364" y="3289404"/>
            <a:ext cx="191135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強化學習</a:t>
            </a:r>
            <a:r>
              <a:rPr dirty="0" sz="1150" spc="-135">
                <a:solidFill>
                  <a:srgbClr val="D0D5DA"/>
                </a:solidFill>
                <a:latin typeface="Arial"/>
                <a:cs typeface="Arial"/>
              </a:rPr>
              <a:t>(RL)</a:t>
            </a: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全身控制、</a:t>
            </a:r>
            <a:r>
              <a:rPr dirty="0" sz="1150" spc="-30">
                <a:solidFill>
                  <a:srgbClr val="D0D5DA"/>
                </a:solidFill>
                <a:latin typeface="Arial"/>
                <a:cs typeface="Arial"/>
              </a:rPr>
              <a:t>Orbit</a:t>
            </a:r>
            <a:r>
              <a:rPr dirty="0" sz="1100" spc="-95">
                <a:solidFill>
                  <a:srgbClr val="D0D5DA"/>
                </a:solidFill>
                <a:latin typeface="SimSun"/>
                <a:cs typeface="SimSun"/>
              </a:rPr>
              <a:t>軟體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052665" y="3295427"/>
            <a:ext cx="768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25">
                <a:solidFill>
                  <a:srgbClr val="D0D5DA"/>
                </a:solidFill>
                <a:latin typeface="SimSun"/>
                <a:cs typeface="SimSun"/>
              </a:rPr>
              <a:t>全電動致動器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7304285" y="3289404"/>
            <a:ext cx="151130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光學雷達</a:t>
            </a:r>
            <a:r>
              <a:rPr dirty="0" sz="1150" spc="-65">
                <a:solidFill>
                  <a:srgbClr val="D0D5DA"/>
                </a:solidFill>
                <a:latin typeface="Arial"/>
                <a:cs typeface="Arial"/>
              </a:rPr>
              <a:t>(Lidar)</a:t>
            </a:r>
            <a:r>
              <a:rPr dirty="0" sz="1100" spc="-125">
                <a:solidFill>
                  <a:srgbClr val="D0D5DA"/>
                </a:solidFill>
                <a:latin typeface="SimSun"/>
                <a:cs typeface="SimSun"/>
              </a:rPr>
              <a:t>、立體視覺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555906" y="3295427"/>
            <a:ext cx="3968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20">
                <a:solidFill>
                  <a:srgbClr val="D0D5DA"/>
                </a:solidFill>
                <a:latin typeface="SimSun"/>
                <a:cs typeface="SimSun"/>
              </a:rPr>
              <a:t>未公布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0681641" y="3295427"/>
            <a:ext cx="3968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20">
                <a:solidFill>
                  <a:srgbClr val="D0D5DA"/>
                </a:solidFill>
                <a:latin typeface="SimSun"/>
                <a:cs typeface="SimSun"/>
              </a:rPr>
              <a:t>未公布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77874" y="3600734"/>
            <a:ext cx="603250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210">
                <a:solidFill>
                  <a:srgbClr val="FA913C"/>
                </a:solidFill>
                <a:latin typeface="Microsoft Sans Serif"/>
                <a:cs typeface="Microsoft Sans Serif"/>
              </a:rPr>
              <a:t>EVE</a:t>
            </a:r>
            <a:r>
              <a:rPr dirty="0" sz="1150" spc="-55">
                <a:solidFill>
                  <a:srgbClr val="FA913C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65">
                <a:solidFill>
                  <a:srgbClr val="FA913C"/>
                </a:solidFill>
                <a:latin typeface="Microsoft Sans Serif"/>
                <a:cs typeface="Microsoft Sans Serif"/>
              </a:rPr>
              <a:t>/</a:t>
            </a:r>
            <a:r>
              <a:rPr dirty="0" sz="1150" spc="-85">
                <a:solidFill>
                  <a:srgbClr val="FA913C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40">
                <a:solidFill>
                  <a:srgbClr val="FA913C"/>
                </a:solidFill>
                <a:latin typeface="Microsoft Sans Serif"/>
                <a:cs typeface="Microsoft Sans Serif"/>
              </a:rPr>
              <a:t>NEO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2125364" y="3603729"/>
            <a:ext cx="174942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共享自主控制、</a:t>
            </a:r>
            <a:r>
              <a:rPr dirty="0" sz="1150" spc="-110">
                <a:solidFill>
                  <a:srgbClr val="D0D5DA"/>
                </a:solidFill>
                <a:latin typeface="Arial"/>
                <a:cs typeface="Arial"/>
              </a:rPr>
              <a:t>AI</a:t>
            </a:r>
            <a:r>
              <a:rPr dirty="0" sz="1100" spc="-125">
                <a:solidFill>
                  <a:srgbClr val="D0D5DA"/>
                </a:solidFill>
                <a:latin typeface="SimSun"/>
                <a:cs typeface="SimSun"/>
              </a:rPr>
              <a:t>學習物理任務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052665" y="3603729"/>
            <a:ext cx="182943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專有</a:t>
            </a:r>
            <a:r>
              <a:rPr dirty="0" sz="1150" spc="-120">
                <a:solidFill>
                  <a:srgbClr val="D0D5DA"/>
                </a:solidFill>
                <a:latin typeface="Arial"/>
                <a:cs typeface="Arial"/>
              </a:rPr>
              <a:t>Revo1</a:t>
            </a: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馬達、肌腱驅動</a:t>
            </a:r>
            <a:r>
              <a:rPr dirty="0" sz="1150" spc="-100">
                <a:solidFill>
                  <a:srgbClr val="D0D5DA"/>
                </a:solidFill>
                <a:latin typeface="Arial"/>
                <a:cs typeface="Arial"/>
              </a:rPr>
              <a:t>(NEO)</a:t>
            </a:r>
            <a:endParaRPr sz="1150">
              <a:latin typeface="Arial"/>
              <a:cs typeface="Arial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7304285" y="3603729"/>
            <a:ext cx="113982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高解析度</a:t>
            </a:r>
            <a:r>
              <a:rPr dirty="0" sz="1150" spc="-195">
                <a:solidFill>
                  <a:srgbClr val="D0D5DA"/>
                </a:solidFill>
                <a:latin typeface="Arial"/>
                <a:cs typeface="Arial"/>
              </a:rPr>
              <a:t>HDR</a:t>
            </a:r>
            <a:r>
              <a:rPr dirty="0" sz="1100" spc="-110">
                <a:solidFill>
                  <a:srgbClr val="D0D5DA"/>
                </a:solidFill>
                <a:latin typeface="SimSun"/>
                <a:cs typeface="SimSun"/>
              </a:rPr>
              <a:t>攝影機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9555906" y="3603729"/>
            <a:ext cx="486409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14">
                <a:solidFill>
                  <a:srgbClr val="D0D5DA"/>
                </a:solidFill>
                <a:latin typeface="Arial"/>
                <a:cs typeface="Arial"/>
              </a:rPr>
              <a:t>25</a:t>
            </a:r>
            <a:r>
              <a:rPr dirty="0" sz="1150" spc="-10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50" spc="-140">
                <a:solidFill>
                  <a:srgbClr val="D0D5DA"/>
                </a:solidFill>
                <a:latin typeface="Arial"/>
                <a:cs typeface="Arial"/>
              </a:rPr>
              <a:t>(EVE)</a:t>
            </a:r>
            <a:endParaRPr sz="1150">
              <a:latin typeface="Arial"/>
              <a:cs typeface="Aria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0681641" y="3609752"/>
            <a:ext cx="3968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20">
                <a:solidFill>
                  <a:srgbClr val="D0D5DA"/>
                </a:solidFill>
                <a:latin typeface="SimSun"/>
                <a:cs typeface="SimSun"/>
              </a:rPr>
              <a:t>未公布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777874" y="3924584"/>
            <a:ext cx="599440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90">
                <a:solidFill>
                  <a:srgbClr val="FA913C"/>
                </a:solidFill>
                <a:latin typeface="Microsoft Sans Serif"/>
                <a:cs typeface="Microsoft Sans Serif"/>
              </a:rPr>
              <a:t>CyberOne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125364" y="3927579"/>
            <a:ext cx="227330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70">
                <a:solidFill>
                  <a:srgbClr val="D0D5DA"/>
                </a:solidFill>
                <a:latin typeface="Arial"/>
                <a:cs typeface="Arial"/>
              </a:rPr>
              <a:t>Mi</a:t>
            </a:r>
            <a:r>
              <a:rPr dirty="0" sz="1150" spc="10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50" spc="-125">
                <a:solidFill>
                  <a:srgbClr val="D0D5DA"/>
                </a:solidFill>
                <a:latin typeface="Arial"/>
                <a:cs typeface="Arial"/>
              </a:rPr>
              <a:t>Sense</a:t>
            </a:r>
            <a:r>
              <a:rPr dirty="0" sz="1100" spc="-135">
                <a:solidFill>
                  <a:srgbClr val="D0D5DA"/>
                </a:solidFill>
                <a:latin typeface="SimSun"/>
                <a:cs typeface="SimSun"/>
              </a:rPr>
              <a:t>視覺空間系統、情緒感知演算法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5052665" y="3927579"/>
            <a:ext cx="203581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高功率密度致動器、峰值扭矩</a:t>
            </a:r>
            <a:r>
              <a:rPr dirty="0" sz="1150" spc="-90">
                <a:solidFill>
                  <a:srgbClr val="D0D5DA"/>
                </a:solidFill>
                <a:latin typeface="Arial"/>
                <a:cs typeface="Arial"/>
              </a:rPr>
              <a:t>300Nm</a:t>
            </a:r>
            <a:endParaRPr sz="1150">
              <a:latin typeface="Arial"/>
              <a:cs typeface="Arial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7304285" y="3927579"/>
            <a:ext cx="163893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30">
                <a:solidFill>
                  <a:srgbClr val="D0D5DA"/>
                </a:solidFill>
                <a:latin typeface="Arial"/>
                <a:cs typeface="Arial"/>
              </a:rPr>
              <a:t>Intel</a:t>
            </a:r>
            <a:r>
              <a:rPr dirty="0" sz="1150" spc="7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50" spc="-120">
                <a:solidFill>
                  <a:srgbClr val="D0D5DA"/>
                </a:solidFill>
                <a:latin typeface="Arial"/>
                <a:cs typeface="Arial"/>
              </a:rPr>
              <a:t>RealSense</a:t>
            </a: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攝影機、</a:t>
            </a:r>
            <a:r>
              <a:rPr dirty="0" sz="1150" spc="-55">
                <a:solidFill>
                  <a:srgbClr val="D0D5DA"/>
                </a:solidFill>
                <a:latin typeface="Arial"/>
                <a:cs typeface="Arial"/>
              </a:rPr>
              <a:t>IMU</a:t>
            </a:r>
            <a:endParaRPr sz="115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9555906" y="3927579"/>
            <a:ext cx="16129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85">
                <a:solidFill>
                  <a:srgbClr val="D0D5DA"/>
                </a:solidFill>
                <a:latin typeface="Arial"/>
                <a:cs typeface="Arial"/>
              </a:rPr>
              <a:t>21</a:t>
            </a:r>
            <a:endParaRPr sz="115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0681641" y="3933602"/>
            <a:ext cx="3968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20">
                <a:solidFill>
                  <a:srgbClr val="D0D5DA"/>
                </a:solidFill>
                <a:latin typeface="SimSun"/>
                <a:cs typeface="SimSun"/>
              </a:rPr>
              <a:t>未公布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777874" y="4248434"/>
            <a:ext cx="419100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85">
                <a:solidFill>
                  <a:srgbClr val="FA913C"/>
                </a:solidFill>
                <a:latin typeface="Microsoft Sans Serif"/>
                <a:cs typeface="Microsoft Sans Serif"/>
              </a:rPr>
              <a:t>Ameca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2125364" y="4251429"/>
            <a:ext cx="217678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30">
                <a:solidFill>
                  <a:srgbClr val="D0D5DA"/>
                </a:solidFill>
                <a:latin typeface="Arial"/>
                <a:cs typeface="Arial"/>
              </a:rPr>
              <a:t>Tritium</a:t>
            </a: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機器人作業系統、可整合外部</a:t>
            </a:r>
            <a:r>
              <a:rPr dirty="0" sz="1150" spc="-25">
                <a:solidFill>
                  <a:srgbClr val="D0D5DA"/>
                </a:solidFill>
                <a:latin typeface="Arial"/>
                <a:cs typeface="Arial"/>
              </a:rPr>
              <a:t>AI</a:t>
            </a:r>
            <a:endParaRPr sz="115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5052665" y="4257452"/>
            <a:ext cx="2730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10">
                <a:solidFill>
                  <a:srgbClr val="D0D5DA"/>
                </a:solidFill>
                <a:latin typeface="SimSun"/>
                <a:cs typeface="SimSun"/>
              </a:rPr>
              <a:t>電動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304285" y="4257452"/>
            <a:ext cx="1635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35">
                <a:solidFill>
                  <a:srgbClr val="D0D5DA"/>
                </a:solidFill>
                <a:latin typeface="SimSun"/>
                <a:cs typeface="SimSun"/>
              </a:rPr>
              <a:t>逼真的面部表情模組、麥克風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9555906" y="4251429"/>
            <a:ext cx="514984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14">
                <a:solidFill>
                  <a:srgbClr val="D0D5DA"/>
                </a:solidFill>
                <a:latin typeface="Arial"/>
                <a:cs typeface="Arial"/>
              </a:rPr>
              <a:t>51</a:t>
            </a:r>
            <a:r>
              <a:rPr dirty="0" sz="1150" spc="-85">
                <a:solidFill>
                  <a:srgbClr val="D0D5DA"/>
                </a:solidFill>
                <a:latin typeface="Arial"/>
                <a:cs typeface="Arial"/>
              </a:rPr>
              <a:t> (</a:t>
            </a: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關節</a:t>
            </a:r>
            <a:r>
              <a:rPr dirty="0" sz="1150" spc="-50">
                <a:solidFill>
                  <a:srgbClr val="D0D5DA"/>
                </a:solidFill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0681641" y="4257452"/>
            <a:ext cx="3968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20">
                <a:solidFill>
                  <a:srgbClr val="D0D5DA"/>
                </a:solidFill>
                <a:latin typeface="SimSun"/>
                <a:cs typeface="SimSun"/>
              </a:rPr>
              <a:t>不適用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9555906" y="4581302"/>
            <a:ext cx="3968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20">
                <a:solidFill>
                  <a:srgbClr val="D0D5DA"/>
                </a:solidFill>
                <a:latin typeface="SimSun"/>
                <a:cs typeface="SimSun"/>
              </a:rPr>
              <a:t>未公布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0681641" y="4575279"/>
            <a:ext cx="43497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14">
                <a:solidFill>
                  <a:srgbClr val="D0D5DA"/>
                </a:solidFill>
                <a:latin typeface="Arial"/>
                <a:cs typeface="Arial"/>
              </a:rPr>
              <a:t>25</a:t>
            </a:r>
            <a:r>
              <a:rPr dirty="0" sz="1150" spc="-90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100" spc="-110">
                <a:solidFill>
                  <a:srgbClr val="D0D5DA"/>
                </a:solidFill>
                <a:latin typeface="SimSun"/>
                <a:cs typeface="SimSun"/>
              </a:rPr>
              <a:t>公斤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457199" y="5314949"/>
            <a:ext cx="7696200" cy="247650"/>
            <a:chOff x="457199" y="5314949"/>
            <a:chExt cx="7696200" cy="247650"/>
          </a:xfrm>
        </p:grpSpPr>
        <p:sp>
          <p:nvSpPr>
            <p:cNvPr id="79" name="object 79" descr=""/>
            <p:cNvSpPr/>
            <p:nvPr/>
          </p:nvSpPr>
          <p:spPr>
            <a:xfrm>
              <a:off x="461962" y="5319712"/>
              <a:ext cx="1438275" cy="238125"/>
            </a:xfrm>
            <a:custGeom>
              <a:avLst/>
              <a:gdLst/>
              <a:ahLst/>
              <a:cxnLst/>
              <a:rect l="l" t="t" r="r" b="b"/>
              <a:pathLst>
                <a:path w="1438275" h="238125">
                  <a:moveTo>
                    <a:pt x="1327030" y="238124"/>
                  </a:moveTo>
                  <a:lnTo>
                    <a:pt x="111244" y="238124"/>
                  </a:lnTo>
                  <a:lnTo>
                    <a:pt x="103502" y="237361"/>
                  </a:lnTo>
                  <a:lnTo>
                    <a:pt x="66276" y="226069"/>
                  </a:lnTo>
                  <a:lnTo>
                    <a:pt x="29344" y="197723"/>
                  </a:lnTo>
                  <a:lnTo>
                    <a:pt x="6071" y="157402"/>
                  </a:lnTo>
                  <a:lnTo>
                    <a:pt x="0" y="126880"/>
                  </a:lnTo>
                  <a:lnTo>
                    <a:pt x="0" y="119062"/>
                  </a:lnTo>
                  <a:lnTo>
                    <a:pt x="0" y="111244"/>
                  </a:lnTo>
                  <a:lnTo>
                    <a:pt x="12054" y="66276"/>
                  </a:lnTo>
                  <a:lnTo>
                    <a:pt x="40400" y="29344"/>
                  </a:lnTo>
                  <a:lnTo>
                    <a:pt x="80721" y="6071"/>
                  </a:lnTo>
                  <a:lnTo>
                    <a:pt x="111244" y="0"/>
                  </a:lnTo>
                  <a:lnTo>
                    <a:pt x="1327030" y="0"/>
                  </a:lnTo>
                  <a:lnTo>
                    <a:pt x="1371997" y="12055"/>
                  </a:lnTo>
                  <a:lnTo>
                    <a:pt x="1408929" y="40400"/>
                  </a:lnTo>
                  <a:lnTo>
                    <a:pt x="1432203" y="80721"/>
                  </a:lnTo>
                  <a:lnTo>
                    <a:pt x="1438274" y="111244"/>
                  </a:lnTo>
                  <a:lnTo>
                    <a:pt x="1438274" y="126880"/>
                  </a:lnTo>
                  <a:lnTo>
                    <a:pt x="1426219" y="171847"/>
                  </a:lnTo>
                  <a:lnTo>
                    <a:pt x="1397874" y="208780"/>
                  </a:lnTo>
                  <a:lnTo>
                    <a:pt x="1357552" y="232052"/>
                  </a:lnTo>
                  <a:lnTo>
                    <a:pt x="1334772" y="237361"/>
                  </a:lnTo>
                  <a:lnTo>
                    <a:pt x="1327030" y="238124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61962" y="5319712"/>
              <a:ext cx="1438275" cy="238125"/>
            </a:xfrm>
            <a:custGeom>
              <a:avLst/>
              <a:gdLst/>
              <a:ahLst/>
              <a:cxnLst/>
              <a:rect l="l" t="t" r="r" b="b"/>
              <a:pathLst>
                <a:path w="1438275" h="238125">
                  <a:moveTo>
                    <a:pt x="0" y="119062"/>
                  </a:moveTo>
                  <a:lnTo>
                    <a:pt x="0" y="111244"/>
                  </a:lnTo>
                  <a:lnTo>
                    <a:pt x="762" y="103501"/>
                  </a:lnTo>
                  <a:lnTo>
                    <a:pt x="2287" y="95834"/>
                  </a:lnTo>
                  <a:lnTo>
                    <a:pt x="3812" y="88166"/>
                  </a:lnTo>
                  <a:lnTo>
                    <a:pt x="6071" y="80721"/>
                  </a:lnTo>
                  <a:lnTo>
                    <a:pt x="9062" y="73498"/>
                  </a:lnTo>
                  <a:lnTo>
                    <a:pt x="12054" y="66276"/>
                  </a:lnTo>
                  <a:lnTo>
                    <a:pt x="15722" y="59414"/>
                  </a:lnTo>
                  <a:lnTo>
                    <a:pt x="20065" y="52914"/>
                  </a:lnTo>
                  <a:lnTo>
                    <a:pt x="24408" y="46413"/>
                  </a:lnTo>
                  <a:lnTo>
                    <a:pt x="52914" y="20065"/>
                  </a:lnTo>
                  <a:lnTo>
                    <a:pt x="59415" y="15722"/>
                  </a:lnTo>
                  <a:lnTo>
                    <a:pt x="95834" y="2287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1319212" y="0"/>
                  </a:lnTo>
                  <a:lnTo>
                    <a:pt x="1327030" y="0"/>
                  </a:lnTo>
                  <a:lnTo>
                    <a:pt x="1334772" y="762"/>
                  </a:lnTo>
                  <a:lnTo>
                    <a:pt x="1371997" y="12055"/>
                  </a:lnTo>
                  <a:lnTo>
                    <a:pt x="1403402" y="34872"/>
                  </a:lnTo>
                  <a:lnTo>
                    <a:pt x="1426219" y="66276"/>
                  </a:lnTo>
                  <a:lnTo>
                    <a:pt x="1429211" y="73498"/>
                  </a:lnTo>
                  <a:lnTo>
                    <a:pt x="1432203" y="80721"/>
                  </a:lnTo>
                  <a:lnTo>
                    <a:pt x="1434461" y="88166"/>
                  </a:lnTo>
                  <a:lnTo>
                    <a:pt x="1435986" y="95834"/>
                  </a:lnTo>
                  <a:lnTo>
                    <a:pt x="1437512" y="103501"/>
                  </a:lnTo>
                  <a:lnTo>
                    <a:pt x="1438274" y="111244"/>
                  </a:lnTo>
                  <a:lnTo>
                    <a:pt x="1438274" y="119062"/>
                  </a:lnTo>
                  <a:lnTo>
                    <a:pt x="1438274" y="126880"/>
                  </a:lnTo>
                  <a:lnTo>
                    <a:pt x="1437512" y="134622"/>
                  </a:lnTo>
                  <a:lnTo>
                    <a:pt x="1435986" y="142290"/>
                  </a:lnTo>
                  <a:lnTo>
                    <a:pt x="1434461" y="149957"/>
                  </a:lnTo>
                  <a:lnTo>
                    <a:pt x="1418208" y="185209"/>
                  </a:lnTo>
                  <a:lnTo>
                    <a:pt x="1413865" y="191709"/>
                  </a:lnTo>
                  <a:lnTo>
                    <a:pt x="1385359" y="218058"/>
                  </a:lnTo>
                  <a:lnTo>
                    <a:pt x="1378859" y="222401"/>
                  </a:lnTo>
                  <a:lnTo>
                    <a:pt x="1342440" y="235836"/>
                  </a:lnTo>
                  <a:lnTo>
                    <a:pt x="1319212" y="238124"/>
                  </a:lnTo>
                  <a:lnTo>
                    <a:pt x="119062" y="238124"/>
                  </a:lnTo>
                  <a:lnTo>
                    <a:pt x="80721" y="232052"/>
                  </a:lnTo>
                  <a:lnTo>
                    <a:pt x="73499" y="229060"/>
                  </a:lnTo>
                  <a:lnTo>
                    <a:pt x="66276" y="226069"/>
                  </a:lnTo>
                  <a:lnTo>
                    <a:pt x="59415" y="222402"/>
                  </a:lnTo>
                  <a:lnTo>
                    <a:pt x="52914" y="218058"/>
                  </a:lnTo>
                  <a:lnTo>
                    <a:pt x="46414" y="213715"/>
                  </a:lnTo>
                  <a:lnTo>
                    <a:pt x="20065" y="185209"/>
                  </a:lnTo>
                  <a:lnTo>
                    <a:pt x="3812" y="149957"/>
                  </a:lnTo>
                  <a:lnTo>
                    <a:pt x="0" y="126880"/>
                  </a:lnTo>
                  <a:lnTo>
                    <a:pt x="0" y="119062"/>
                  </a:lnTo>
                  <a:close/>
                </a:path>
              </a:pathLst>
            </a:custGeom>
            <a:ln w="9524">
              <a:solidFill>
                <a:srgbClr val="4A54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024" y="5391149"/>
              <a:ext cx="123824" cy="114299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2024062" y="5319712"/>
              <a:ext cx="1647825" cy="238125"/>
            </a:xfrm>
            <a:custGeom>
              <a:avLst/>
              <a:gdLst/>
              <a:ahLst/>
              <a:cxnLst/>
              <a:rect l="l" t="t" r="r" b="b"/>
              <a:pathLst>
                <a:path w="1647825" h="238125">
                  <a:moveTo>
                    <a:pt x="1536580" y="238124"/>
                  </a:moveTo>
                  <a:lnTo>
                    <a:pt x="111244" y="238124"/>
                  </a:lnTo>
                  <a:lnTo>
                    <a:pt x="103501" y="237361"/>
                  </a:lnTo>
                  <a:lnTo>
                    <a:pt x="66276" y="226069"/>
                  </a:lnTo>
                  <a:lnTo>
                    <a:pt x="29344" y="197723"/>
                  </a:lnTo>
                  <a:lnTo>
                    <a:pt x="6071" y="157402"/>
                  </a:lnTo>
                  <a:lnTo>
                    <a:pt x="0" y="126880"/>
                  </a:lnTo>
                  <a:lnTo>
                    <a:pt x="0" y="119062"/>
                  </a:lnTo>
                  <a:lnTo>
                    <a:pt x="0" y="111244"/>
                  </a:lnTo>
                  <a:lnTo>
                    <a:pt x="12054" y="66276"/>
                  </a:lnTo>
                  <a:lnTo>
                    <a:pt x="40400" y="29344"/>
                  </a:lnTo>
                  <a:lnTo>
                    <a:pt x="80721" y="6071"/>
                  </a:lnTo>
                  <a:lnTo>
                    <a:pt x="111244" y="0"/>
                  </a:lnTo>
                  <a:lnTo>
                    <a:pt x="1536580" y="0"/>
                  </a:lnTo>
                  <a:lnTo>
                    <a:pt x="1581548" y="12055"/>
                  </a:lnTo>
                  <a:lnTo>
                    <a:pt x="1618479" y="40400"/>
                  </a:lnTo>
                  <a:lnTo>
                    <a:pt x="1641752" y="80721"/>
                  </a:lnTo>
                  <a:lnTo>
                    <a:pt x="1647824" y="111244"/>
                  </a:lnTo>
                  <a:lnTo>
                    <a:pt x="1647824" y="126880"/>
                  </a:lnTo>
                  <a:lnTo>
                    <a:pt x="1635769" y="171847"/>
                  </a:lnTo>
                  <a:lnTo>
                    <a:pt x="1607423" y="208780"/>
                  </a:lnTo>
                  <a:lnTo>
                    <a:pt x="1567102" y="232052"/>
                  </a:lnTo>
                  <a:lnTo>
                    <a:pt x="1544322" y="237361"/>
                  </a:lnTo>
                  <a:lnTo>
                    <a:pt x="1536580" y="238124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2024062" y="5319712"/>
              <a:ext cx="1647825" cy="238125"/>
            </a:xfrm>
            <a:custGeom>
              <a:avLst/>
              <a:gdLst/>
              <a:ahLst/>
              <a:cxnLst/>
              <a:rect l="l" t="t" r="r" b="b"/>
              <a:pathLst>
                <a:path w="1647825" h="238125">
                  <a:moveTo>
                    <a:pt x="0" y="119062"/>
                  </a:moveTo>
                  <a:lnTo>
                    <a:pt x="0" y="111244"/>
                  </a:lnTo>
                  <a:lnTo>
                    <a:pt x="762" y="103501"/>
                  </a:lnTo>
                  <a:lnTo>
                    <a:pt x="2287" y="95834"/>
                  </a:lnTo>
                  <a:lnTo>
                    <a:pt x="3812" y="88166"/>
                  </a:lnTo>
                  <a:lnTo>
                    <a:pt x="6071" y="80721"/>
                  </a:lnTo>
                  <a:lnTo>
                    <a:pt x="9062" y="73498"/>
                  </a:lnTo>
                  <a:lnTo>
                    <a:pt x="12054" y="66276"/>
                  </a:lnTo>
                  <a:lnTo>
                    <a:pt x="15721" y="59414"/>
                  </a:lnTo>
                  <a:lnTo>
                    <a:pt x="20065" y="52914"/>
                  </a:lnTo>
                  <a:lnTo>
                    <a:pt x="24408" y="46413"/>
                  </a:lnTo>
                  <a:lnTo>
                    <a:pt x="52914" y="20065"/>
                  </a:lnTo>
                  <a:lnTo>
                    <a:pt x="88166" y="381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1528762" y="0"/>
                  </a:lnTo>
                  <a:lnTo>
                    <a:pt x="1536580" y="0"/>
                  </a:lnTo>
                  <a:lnTo>
                    <a:pt x="1544322" y="762"/>
                  </a:lnTo>
                  <a:lnTo>
                    <a:pt x="1581548" y="12055"/>
                  </a:lnTo>
                  <a:lnTo>
                    <a:pt x="1594909" y="20065"/>
                  </a:lnTo>
                  <a:lnTo>
                    <a:pt x="1601409" y="24408"/>
                  </a:lnTo>
                  <a:lnTo>
                    <a:pt x="1627758" y="52914"/>
                  </a:lnTo>
                  <a:lnTo>
                    <a:pt x="1632102" y="59414"/>
                  </a:lnTo>
                  <a:lnTo>
                    <a:pt x="1635769" y="66276"/>
                  </a:lnTo>
                  <a:lnTo>
                    <a:pt x="1638761" y="73498"/>
                  </a:lnTo>
                  <a:lnTo>
                    <a:pt x="1641752" y="80721"/>
                  </a:lnTo>
                  <a:lnTo>
                    <a:pt x="1647824" y="119062"/>
                  </a:lnTo>
                  <a:lnTo>
                    <a:pt x="1647824" y="126880"/>
                  </a:lnTo>
                  <a:lnTo>
                    <a:pt x="1638761" y="164625"/>
                  </a:lnTo>
                  <a:lnTo>
                    <a:pt x="1618479" y="197723"/>
                  </a:lnTo>
                  <a:lnTo>
                    <a:pt x="1594909" y="218058"/>
                  </a:lnTo>
                  <a:lnTo>
                    <a:pt x="1588409" y="222401"/>
                  </a:lnTo>
                  <a:lnTo>
                    <a:pt x="1581547" y="226069"/>
                  </a:lnTo>
                  <a:lnTo>
                    <a:pt x="1574325" y="229060"/>
                  </a:lnTo>
                  <a:lnTo>
                    <a:pt x="1567102" y="232052"/>
                  </a:lnTo>
                  <a:lnTo>
                    <a:pt x="1528762" y="238124"/>
                  </a:lnTo>
                  <a:lnTo>
                    <a:pt x="119062" y="238124"/>
                  </a:lnTo>
                  <a:lnTo>
                    <a:pt x="80721" y="232052"/>
                  </a:lnTo>
                  <a:lnTo>
                    <a:pt x="46414" y="213715"/>
                  </a:lnTo>
                  <a:lnTo>
                    <a:pt x="20065" y="185209"/>
                  </a:lnTo>
                  <a:lnTo>
                    <a:pt x="15721" y="178708"/>
                  </a:lnTo>
                  <a:lnTo>
                    <a:pt x="2287" y="142290"/>
                  </a:lnTo>
                  <a:lnTo>
                    <a:pt x="762" y="134622"/>
                  </a:lnTo>
                  <a:lnTo>
                    <a:pt x="0" y="126880"/>
                  </a:lnTo>
                  <a:lnTo>
                    <a:pt x="0" y="119062"/>
                  </a:lnTo>
                  <a:close/>
                </a:path>
              </a:pathLst>
            </a:custGeom>
            <a:ln w="9524">
              <a:solidFill>
                <a:srgbClr val="4A54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43124" y="5391149"/>
              <a:ext cx="123824" cy="114299"/>
            </a:xfrm>
            <a:prstGeom prst="rect">
              <a:avLst/>
            </a:prstGeom>
          </p:spPr>
        </p:pic>
        <p:sp>
          <p:nvSpPr>
            <p:cNvPr id="85" name="object 85" descr=""/>
            <p:cNvSpPr/>
            <p:nvPr/>
          </p:nvSpPr>
          <p:spPr>
            <a:xfrm>
              <a:off x="3795712" y="5319712"/>
              <a:ext cx="1247775" cy="238125"/>
            </a:xfrm>
            <a:custGeom>
              <a:avLst/>
              <a:gdLst/>
              <a:ahLst/>
              <a:cxnLst/>
              <a:rect l="l" t="t" r="r" b="b"/>
              <a:pathLst>
                <a:path w="1247775" h="238125">
                  <a:moveTo>
                    <a:pt x="1136530" y="238124"/>
                  </a:moveTo>
                  <a:lnTo>
                    <a:pt x="111244" y="238124"/>
                  </a:lnTo>
                  <a:lnTo>
                    <a:pt x="103502" y="237361"/>
                  </a:lnTo>
                  <a:lnTo>
                    <a:pt x="66276" y="226069"/>
                  </a:lnTo>
                  <a:lnTo>
                    <a:pt x="29344" y="197723"/>
                  </a:lnTo>
                  <a:lnTo>
                    <a:pt x="6071" y="157402"/>
                  </a:lnTo>
                  <a:lnTo>
                    <a:pt x="0" y="126880"/>
                  </a:lnTo>
                  <a:lnTo>
                    <a:pt x="0" y="119062"/>
                  </a:lnTo>
                  <a:lnTo>
                    <a:pt x="0" y="111244"/>
                  </a:lnTo>
                  <a:lnTo>
                    <a:pt x="12054" y="66276"/>
                  </a:lnTo>
                  <a:lnTo>
                    <a:pt x="40400" y="29344"/>
                  </a:lnTo>
                  <a:lnTo>
                    <a:pt x="80721" y="6071"/>
                  </a:lnTo>
                  <a:lnTo>
                    <a:pt x="111244" y="0"/>
                  </a:lnTo>
                  <a:lnTo>
                    <a:pt x="1136530" y="0"/>
                  </a:lnTo>
                  <a:lnTo>
                    <a:pt x="1181497" y="12055"/>
                  </a:lnTo>
                  <a:lnTo>
                    <a:pt x="1218430" y="40400"/>
                  </a:lnTo>
                  <a:lnTo>
                    <a:pt x="1241702" y="80721"/>
                  </a:lnTo>
                  <a:lnTo>
                    <a:pt x="1247774" y="111244"/>
                  </a:lnTo>
                  <a:lnTo>
                    <a:pt x="1247774" y="126880"/>
                  </a:lnTo>
                  <a:lnTo>
                    <a:pt x="1235720" y="171847"/>
                  </a:lnTo>
                  <a:lnTo>
                    <a:pt x="1207374" y="208780"/>
                  </a:lnTo>
                  <a:lnTo>
                    <a:pt x="1167052" y="232052"/>
                  </a:lnTo>
                  <a:lnTo>
                    <a:pt x="1144272" y="237361"/>
                  </a:lnTo>
                  <a:lnTo>
                    <a:pt x="1136530" y="238124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795712" y="5319712"/>
              <a:ext cx="1247775" cy="238125"/>
            </a:xfrm>
            <a:custGeom>
              <a:avLst/>
              <a:gdLst/>
              <a:ahLst/>
              <a:cxnLst/>
              <a:rect l="l" t="t" r="r" b="b"/>
              <a:pathLst>
                <a:path w="1247775" h="238125">
                  <a:moveTo>
                    <a:pt x="0" y="119062"/>
                  </a:moveTo>
                  <a:lnTo>
                    <a:pt x="6071" y="80721"/>
                  </a:lnTo>
                  <a:lnTo>
                    <a:pt x="9063" y="73498"/>
                  </a:lnTo>
                  <a:lnTo>
                    <a:pt x="12054" y="66276"/>
                  </a:lnTo>
                  <a:lnTo>
                    <a:pt x="34872" y="34872"/>
                  </a:lnTo>
                  <a:lnTo>
                    <a:pt x="52914" y="20065"/>
                  </a:lnTo>
                  <a:lnTo>
                    <a:pt x="59414" y="15722"/>
                  </a:lnTo>
                  <a:lnTo>
                    <a:pt x="95834" y="2287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1128712" y="0"/>
                  </a:lnTo>
                  <a:lnTo>
                    <a:pt x="1136530" y="0"/>
                  </a:lnTo>
                  <a:lnTo>
                    <a:pt x="1144272" y="762"/>
                  </a:lnTo>
                  <a:lnTo>
                    <a:pt x="1181497" y="12055"/>
                  </a:lnTo>
                  <a:lnTo>
                    <a:pt x="1194859" y="20065"/>
                  </a:lnTo>
                  <a:lnTo>
                    <a:pt x="1201359" y="24408"/>
                  </a:lnTo>
                  <a:lnTo>
                    <a:pt x="1227708" y="52914"/>
                  </a:lnTo>
                  <a:lnTo>
                    <a:pt x="1232051" y="59414"/>
                  </a:lnTo>
                  <a:lnTo>
                    <a:pt x="1235719" y="66276"/>
                  </a:lnTo>
                  <a:lnTo>
                    <a:pt x="1238711" y="73498"/>
                  </a:lnTo>
                  <a:lnTo>
                    <a:pt x="1241702" y="80721"/>
                  </a:lnTo>
                  <a:lnTo>
                    <a:pt x="1247775" y="119062"/>
                  </a:lnTo>
                  <a:lnTo>
                    <a:pt x="1247774" y="126880"/>
                  </a:lnTo>
                  <a:lnTo>
                    <a:pt x="1238711" y="164625"/>
                  </a:lnTo>
                  <a:lnTo>
                    <a:pt x="1218430" y="197723"/>
                  </a:lnTo>
                  <a:lnTo>
                    <a:pt x="1194859" y="218058"/>
                  </a:lnTo>
                  <a:lnTo>
                    <a:pt x="1188359" y="222401"/>
                  </a:lnTo>
                  <a:lnTo>
                    <a:pt x="1151939" y="235836"/>
                  </a:lnTo>
                  <a:lnTo>
                    <a:pt x="1128712" y="238124"/>
                  </a:lnTo>
                  <a:lnTo>
                    <a:pt x="119062" y="238124"/>
                  </a:lnTo>
                  <a:lnTo>
                    <a:pt x="80721" y="232052"/>
                  </a:lnTo>
                  <a:lnTo>
                    <a:pt x="73498" y="229060"/>
                  </a:lnTo>
                  <a:lnTo>
                    <a:pt x="66276" y="226069"/>
                  </a:lnTo>
                  <a:lnTo>
                    <a:pt x="59414" y="222402"/>
                  </a:lnTo>
                  <a:lnTo>
                    <a:pt x="52914" y="218058"/>
                  </a:lnTo>
                  <a:lnTo>
                    <a:pt x="46414" y="213715"/>
                  </a:lnTo>
                  <a:lnTo>
                    <a:pt x="20065" y="185209"/>
                  </a:lnTo>
                  <a:lnTo>
                    <a:pt x="3813" y="149957"/>
                  </a:lnTo>
                  <a:lnTo>
                    <a:pt x="0" y="126880"/>
                  </a:lnTo>
                  <a:lnTo>
                    <a:pt x="0" y="119062"/>
                  </a:lnTo>
                  <a:close/>
                </a:path>
              </a:pathLst>
            </a:custGeom>
            <a:ln w="9524">
              <a:solidFill>
                <a:srgbClr val="4A54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4774" y="5391149"/>
              <a:ext cx="123824" cy="114299"/>
            </a:xfrm>
            <a:prstGeom prst="rect">
              <a:avLst/>
            </a:prstGeom>
          </p:spPr>
        </p:pic>
        <p:sp>
          <p:nvSpPr>
            <p:cNvPr id="88" name="object 88" descr=""/>
            <p:cNvSpPr/>
            <p:nvPr/>
          </p:nvSpPr>
          <p:spPr>
            <a:xfrm>
              <a:off x="5167311" y="5319712"/>
              <a:ext cx="1514475" cy="238125"/>
            </a:xfrm>
            <a:custGeom>
              <a:avLst/>
              <a:gdLst/>
              <a:ahLst/>
              <a:cxnLst/>
              <a:rect l="l" t="t" r="r" b="b"/>
              <a:pathLst>
                <a:path w="1514475" h="238125">
                  <a:moveTo>
                    <a:pt x="1403230" y="238124"/>
                  </a:moveTo>
                  <a:lnTo>
                    <a:pt x="111244" y="238124"/>
                  </a:lnTo>
                  <a:lnTo>
                    <a:pt x="103501" y="237361"/>
                  </a:lnTo>
                  <a:lnTo>
                    <a:pt x="66276" y="226069"/>
                  </a:lnTo>
                  <a:lnTo>
                    <a:pt x="29344" y="197723"/>
                  </a:lnTo>
                  <a:lnTo>
                    <a:pt x="6071" y="157402"/>
                  </a:lnTo>
                  <a:lnTo>
                    <a:pt x="0" y="126880"/>
                  </a:lnTo>
                  <a:lnTo>
                    <a:pt x="0" y="119062"/>
                  </a:lnTo>
                  <a:lnTo>
                    <a:pt x="0" y="111244"/>
                  </a:lnTo>
                  <a:lnTo>
                    <a:pt x="12054" y="66276"/>
                  </a:lnTo>
                  <a:lnTo>
                    <a:pt x="40400" y="29344"/>
                  </a:lnTo>
                  <a:lnTo>
                    <a:pt x="80721" y="6071"/>
                  </a:lnTo>
                  <a:lnTo>
                    <a:pt x="111244" y="0"/>
                  </a:lnTo>
                  <a:lnTo>
                    <a:pt x="1403230" y="0"/>
                  </a:lnTo>
                  <a:lnTo>
                    <a:pt x="1448197" y="12055"/>
                  </a:lnTo>
                  <a:lnTo>
                    <a:pt x="1485130" y="40400"/>
                  </a:lnTo>
                  <a:lnTo>
                    <a:pt x="1508403" y="80721"/>
                  </a:lnTo>
                  <a:lnTo>
                    <a:pt x="1514474" y="111244"/>
                  </a:lnTo>
                  <a:lnTo>
                    <a:pt x="1514474" y="126880"/>
                  </a:lnTo>
                  <a:lnTo>
                    <a:pt x="1502419" y="171847"/>
                  </a:lnTo>
                  <a:lnTo>
                    <a:pt x="1474074" y="208780"/>
                  </a:lnTo>
                  <a:lnTo>
                    <a:pt x="1433752" y="232052"/>
                  </a:lnTo>
                  <a:lnTo>
                    <a:pt x="1410972" y="237361"/>
                  </a:lnTo>
                  <a:lnTo>
                    <a:pt x="1403230" y="238124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167311" y="5319712"/>
              <a:ext cx="1514475" cy="238125"/>
            </a:xfrm>
            <a:custGeom>
              <a:avLst/>
              <a:gdLst/>
              <a:ahLst/>
              <a:cxnLst/>
              <a:rect l="l" t="t" r="r" b="b"/>
              <a:pathLst>
                <a:path w="1514475" h="238125">
                  <a:moveTo>
                    <a:pt x="0" y="119062"/>
                  </a:moveTo>
                  <a:lnTo>
                    <a:pt x="0" y="111244"/>
                  </a:lnTo>
                  <a:lnTo>
                    <a:pt x="762" y="103501"/>
                  </a:lnTo>
                  <a:lnTo>
                    <a:pt x="2288" y="95834"/>
                  </a:lnTo>
                  <a:lnTo>
                    <a:pt x="3813" y="88166"/>
                  </a:lnTo>
                  <a:lnTo>
                    <a:pt x="6071" y="80721"/>
                  </a:lnTo>
                  <a:lnTo>
                    <a:pt x="9062" y="73498"/>
                  </a:lnTo>
                  <a:lnTo>
                    <a:pt x="12054" y="66276"/>
                  </a:lnTo>
                  <a:lnTo>
                    <a:pt x="15722" y="59414"/>
                  </a:lnTo>
                  <a:lnTo>
                    <a:pt x="20065" y="52914"/>
                  </a:lnTo>
                  <a:lnTo>
                    <a:pt x="24408" y="46413"/>
                  </a:lnTo>
                  <a:lnTo>
                    <a:pt x="29344" y="40400"/>
                  </a:lnTo>
                  <a:lnTo>
                    <a:pt x="34872" y="34872"/>
                  </a:lnTo>
                  <a:lnTo>
                    <a:pt x="40400" y="29344"/>
                  </a:lnTo>
                  <a:lnTo>
                    <a:pt x="46414" y="24408"/>
                  </a:lnTo>
                  <a:lnTo>
                    <a:pt x="52914" y="20065"/>
                  </a:lnTo>
                  <a:lnTo>
                    <a:pt x="59414" y="15722"/>
                  </a:lnTo>
                  <a:lnTo>
                    <a:pt x="95834" y="2287"/>
                  </a:lnTo>
                  <a:lnTo>
                    <a:pt x="111244" y="0"/>
                  </a:lnTo>
                  <a:lnTo>
                    <a:pt x="119063" y="0"/>
                  </a:lnTo>
                  <a:lnTo>
                    <a:pt x="1395412" y="0"/>
                  </a:lnTo>
                  <a:lnTo>
                    <a:pt x="1403230" y="0"/>
                  </a:lnTo>
                  <a:lnTo>
                    <a:pt x="1410972" y="762"/>
                  </a:lnTo>
                  <a:lnTo>
                    <a:pt x="1448197" y="12055"/>
                  </a:lnTo>
                  <a:lnTo>
                    <a:pt x="1461559" y="20065"/>
                  </a:lnTo>
                  <a:lnTo>
                    <a:pt x="1468059" y="24408"/>
                  </a:lnTo>
                  <a:lnTo>
                    <a:pt x="1494408" y="52914"/>
                  </a:lnTo>
                  <a:lnTo>
                    <a:pt x="1498751" y="59414"/>
                  </a:lnTo>
                  <a:lnTo>
                    <a:pt x="1512187" y="95834"/>
                  </a:lnTo>
                  <a:lnTo>
                    <a:pt x="1514475" y="119062"/>
                  </a:lnTo>
                  <a:lnTo>
                    <a:pt x="1514474" y="126880"/>
                  </a:lnTo>
                  <a:lnTo>
                    <a:pt x="1513712" y="134622"/>
                  </a:lnTo>
                  <a:lnTo>
                    <a:pt x="1512186" y="142290"/>
                  </a:lnTo>
                  <a:lnTo>
                    <a:pt x="1510661" y="149957"/>
                  </a:lnTo>
                  <a:lnTo>
                    <a:pt x="1494408" y="185209"/>
                  </a:lnTo>
                  <a:lnTo>
                    <a:pt x="1490065" y="191709"/>
                  </a:lnTo>
                  <a:lnTo>
                    <a:pt x="1461559" y="218058"/>
                  </a:lnTo>
                  <a:lnTo>
                    <a:pt x="1455059" y="222401"/>
                  </a:lnTo>
                  <a:lnTo>
                    <a:pt x="1418640" y="235836"/>
                  </a:lnTo>
                  <a:lnTo>
                    <a:pt x="1395412" y="238124"/>
                  </a:lnTo>
                  <a:lnTo>
                    <a:pt x="119063" y="238124"/>
                  </a:lnTo>
                  <a:lnTo>
                    <a:pt x="80721" y="232052"/>
                  </a:lnTo>
                  <a:lnTo>
                    <a:pt x="73498" y="229060"/>
                  </a:lnTo>
                  <a:lnTo>
                    <a:pt x="66276" y="226069"/>
                  </a:lnTo>
                  <a:lnTo>
                    <a:pt x="59414" y="222402"/>
                  </a:lnTo>
                  <a:lnTo>
                    <a:pt x="52914" y="218058"/>
                  </a:lnTo>
                  <a:lnTo>
                    <a:pt x="46414" y="213715"/>
                  </a:lnTo>
                  <a:lnTo>
                    <a:pt x="40400" y="208780"/>
                  </a:lnTo>
                  <a:lnTo>
                    <a:pt x="34872" y="203252"/>
                  </a:lnTo>
                  <a:lnTo>
                    <a:pt x="29344" y="197723"/>
                  </a:lnTo>
                  <a:lnTo>
                    <a:pt x="24408" y="191709"/>
                  </a:lnTo>
                  <a:lnTo>
                    <a:pt x="20065" y="185209"/>
                  </a:lnTo>
                  <a:lnTo>
                    <a:pt x="15722" y="178708"/>
                  </a:lnTo>
                  <a:lnTo>
                    <a:pt x="2288" y="142290"/>
                  </a:lnTo>
                  <a:lnTo>
                    <a:pt x="762" y="134622"/>
                  </a:lnTo>
                  <a:lnTo>
                    <a:pt x="0" y="126880"/>
                  </a:lnTo>
                  <a:lnTo>
                    <a:pt x="0" y="119062"/>
                  </a:lnTo>
                  <a:close/>
                </a:path>
              </a:pathLst>
            </a:custGeom>
            <a:ln w="9524">
              <a:solidFill>
                <a:srgbClr val="4A54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6374" y="5391149"/>
              <a:ext cx="123824" cy="114299"/>
            </a:xfrm>
            <a:prstGeom prst="rect">
              <a:avLst/>
            </a:prstGeom>
          </p:spPr>
        </p:pic>
        <p:sp>
          <p:nvSpPr>
            <p:cNvPr id="91" name="object 91" descr=""/>
            <p:cNvSpPr/>
            <p:nvPr/>
          </p:nvSpPr>
          <p:spPr>
            <a:xfrm>
              <a:off x="6805611" y="5319712"/>
              <a:ext cx="1343025" cy="238125"/>
            </a:xfrm>
            <a:custGeom>
              <a:avLst/>
              <a:gdLst/>
              <a:ahLst/>
              <a:cxnLst/>
              <a:rect l="l" t="t" r="r" b="b"/>
              <a:pathLst>
                <a:path w="1343025" h="238125">
                  <a:moveTo>
                    <a:pt x="1231780" y="238124"/>
                  </a:moveTo>
                  <a:lnTo>
                    <a:pt x="111244" y="238124"/>
                  </a:lnTo>
                  <a:lnTo>
                    <a:pt x="103501" y="237361"/>
                  </a:lnTo>
                  <a:lnTo>
                    <a:pt x="66276" y="226069"/>
                  </a:lnTo>
                  <a:lnTo>
                    <a:pt x="29344" y="197723"/>
                  </a:lnTo>
                  <a:lnTo>
                    <a:pt x="6071" y="157402"/>
                  </a:lnTo>
                  <a:lnTo>
                    <a:pt x="0" y="126880"/>
                  </a:lnTo>
                  <a:lnTo>
                    <a:pt x="0" y="119062"/>
                  </a:lnTo>
                  <a:lnTo>
                    <a:pt x="0" y="111244"/>
                  </a:lnTo>
                  <a:lnTo>
                    <a:pt x="12054" y="66276"/>
                  </a:lnTo>
                  <a:lnTo>
                    <a:pt x="40400" y="29344"/>
                  </a:lnTo>
                  <a:lnTo>
                    <a:pt x="80721" y="6071"/>
                  </a:lnTo>
                  <a:lnTo>
                    <a:pt x="111244" y="0"/>
                  </a:lnTo>
                  <a:lnTo>
                    <a:pt x="1231780" y="0"/>
                  </a:lnTo>
                  <a:lnTo>
                    <a:pt x="1276748" y="12055"/>
                  </a:lnTo>
                  <a:lnTo>
                    <a:pt x="1313680" y="40400"/>
                  </a:lnTo>
                  <a:lnTo>
                    <a:pt x="1336953" y="80721"/>
                  </a:lnTo>
                  <a:lnTo>
                    <a:pt x="1343024" y="111244"/>
                  </a:lnTo>
                  <a:lnTo>
                    <a:pt x="1343024" y="126880"/>
                  </a:lnTo>
                  <a:lnTo>
                    <a:pt x="1330969" y="171847"/>
                  </a:lnTo>
                  <a:lnTo>
                    <a:pt x="1302624" y="208780"/>
                  </a:lnTo>
                  <a:lnTo>
                    <a:pt x="1262303" y="232052"/>
                  </a:lnTo>
                  <a:lnTo>
                    <a:pt x="1239523" y="237361"/>
                  </a:lnTo>
                  <a:lnTo>
                    <a:pt x="1231780" y="238124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805611" y="5319712"/>
              <a:ext cx="1343025" cy="238125"/>
            </a:xfrm>
            <a:custGeom>
              <a:avLst/>
              <a:gdLst/>
              <a:ahLst/>
              <a:cxnLst/>
              <a:rect l="l" t="t" r="r" b="b"/>
              <a:pathLst>
                <a:path w="1343025" h="238125">
                  <a:moveTo>
                    <a:pt x="0" y="119062"/>
                  </a:moveTo>
                  <a:lnTo>
                    <a:pt x="6071" y="80721"/>
                  </a:lnTo>
                  <a:lnTo>
                    <a:pt x="20065" y="52914"/>
                  </a:lnTo>
                  <a:lnTo>
                    <a:pt x="24408" y="46413"/>
                  </a:lnTo>
                  <a:lnTo>
                    <a:pt x="29344" y="40400"/>
                  </a:lnTo>
                  <a:lnTo>
                    <a:pt x="34872" y="34872"/>
                  </a:lnTo>
                  <a:lnTo>
                    <a:pt x="40400" y="29344"/>
                  </a:lnTo>
                  <a:lnTo>
                    <a:pt x="46413" y="24408"/>
                  </a:lnTo>
                  <a:lnTo>
                    <a:pt x="52914" y="20065"/>
                  </a:lnTo>
                  <a:lnTo>
                    <a:pt x="59414" y="15722"/>
                  </a:lnTo>
                  <a:lnTo>
                    <a:pt x="95834" y="2287"/>
                  </a:lnTo>
                  <a:lnTo>
                    <a:pt x="111244" y="0"/>
                  </a:lnTo>
                  <a:lnTo>
                    <a:pt x="119063" y="0"/>
                  </a:lnTo>
                  <a:lnTo>
                    <a:pt x="1223962" y="0"/>
                  </a:lnTo>
                  <a:lnTo>
                    <a:pt x="1231780" y="0"/>
                  </a:lnTo>
                  <a:lnTo>
                    <a:pt x="1239523" y="762"/>
                  </a:lnTo>
                  <a:lnTo>
                    <a:pt x="1276748" y="12055"/>
                  </a:lnTo>
                  <a:lnTo>
                    <a:pt x="1290110" y="20065"/>
                  </a:lnTo>
                  <a:lnTo>
                    <a:pt x="1296610" y="24408"/>
                  </a:lnTo>
                  <a:lnTo>
                    <a:pt x="1322959" y="52914"/>
                  </a:lnTo>
                  <a:lnTo>
                    <a:pt x="1339211" y="88166"/>
                  </a:lnTo>
                  <a:lnTo>
                    <a:pt x="1343025" y="119062"/>
                  </a:lnTo>
                  <a:lnTo>
                    <a:pt x="1343024" y="126880"/>
                  </a:lnTo>
                  <a:lnTo>
                    <a:pt x="1333961" y="164625"/>
                  </a:lnTo>
                  <a:lnTo>
                    <a:pt x="1313680" y="197723"/>
                  </a:lnTo>
                  <a:lnTo>
                    <a:pt x="1290110" y="218058"/>
                  </a:lnTo>
                  <a:lnTo>
                    <a:pt x="1283609" y="222401"/>
                  </a:lnTo>
                  <a:lnTo>
                    <a:pt x="1276748" y="226069"/>
                  </a:lnTo>
                  <a:lnTo>
                    <a:pt x="1269525" y="229060"/>
                  </a:lnTo>
                  <a:lnTo>
                    <a:pt x="1262303" y="232052"/>
                  </a:lnTo>
                  <a:lnTo>
                    <a:pt x="1223962" y="238124"/>
                  </a:lnTo>
                  <a:lnTo>
                    <a:pt x="119063" y="238124"/>
                  </a:lnTo>
                  <a:lnTo>
                    <a:pt x="80721" y="232052"/>
                  </a:lnTo>
                  <a:lnTo>
                    <a:pt x="73498" y="229060"/>
                  </a:lnTo>
                  <a:lnTo>
                    <a:pt x="66276" y="226069"/>
                  </a:lnTo>
                  <a:lnTo>
                    <a:pt x="59414" y="222402"/>
                  </a:lnTo>
                  <a:lnTo>
                    <a:pt x="52914" y="218058"/>
                  </a:lnTo>
                  <a:lnTo>
                    <a:pt x="46413" y="213715"/>
                  </a:lnTo>
                  <a:lnTo>
                    <a:pt x="40400" y="208780"/>
                  </a:lnTo>
                  <a:lnTo>
                    <a:pt x="34872" y="203252"/>
                  </a:lnTo>
                  <a:lnTo>
                    <a:pt x="29344" y="197723"/>
                  </a:lnTo>
                  <a:lnTo>
                    <a:pt x="24408" y="191709"/>
                  </a:lnTo>
                  <a:lnTo>
                    <a:pt x="20065" y="185209"/>
                  </a:lnTo>
                  <a:lnTo>
                    <a:pt x="15722" y="178708"/>
                  </a:lnTo>
                  <a:lnTo>
                    <a:pt x="2287" y="142290"/>
                  </a:lnTo>
                  <a:lnTo>
                    <a:pt x="0" y="126880"/>
                  </a:lnTo>
                  <a:lnTo>
                    <a:pt x="0" y="119062"/>
                  </a:lnTo>
                  <a:close/>
                </a:path>
              </a:pathLst>
            </a:custGeom>
            <a:ln w="9524">
              <a:solidFill>
                <a:srgbClr val="4A54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4674" y="5391149"/>
              <a:ext cx="123824" cy="114299"/>
            </a:xfrm>
            <a:prstGeom prst="rect">
              <a:avLst/>
            </a:prstGeom>
          </p:spPr>
        </p:pic>
      </p:grpSp>
      <p:sp>
        <p:nvSpPr>
          <p:cNvPr id="94" name="object 94" descr=""/>
          <p:cNvSpPr txBox="1"/>
          <p:nvPr/>
        </p:nvSpPr>
        <p:spPr>
          <a:xfrm>
            <a:off x="444500" y="4572284"/>
            <a:ext cx="8016875" cy="9544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20"/>
              </a:spcBef>
              <a:tabLst>
                <a:tab pos="1692910" algn="l"/>
                <a:tab pos="4620260" algn="l"/>
                <a:tab pos="6871970" algn="l"/>
              </a:tabLst>
            </a:pPr>
            <a:r>
              <a:rPr dirty="0" sz="1150" spc="-10">
                <a:solidFill>
                  <a:srgbClr val="FA913C"/>
                </a:solidFill>
                <a:latin typeface="Microsoft Sans Serif"/>
                <a:cs typeface="Microsoft Sans Serif"/>
              </a:rPr>
              <a:t>Apollo</a:t>
            </a:r>
            <a:r>
              <a:rPr dirty="0" sz="1150">
                <a:solidFill>
                  <a:srgbClr val="FA913C"/>
                </a:solidFill>
                <a:latin typeface="Microsoft Sans Serif"/>
                <a:cs typeface="Microsoft Sans Serif"/>
              </a:rPr>
              <a:t>	</a:t>
            </a: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力控制架構、可擴展軟</a:t>
            </a:r>
            <a:r>
              <a:rPr dirty="0" sz="1100" spc="-50">
                <a:solidFill>
                  <a:srgbClr val="D0D5DA"/>
                </a:solidFill>
                <a:latin typeface="SimSun"/>
                <a:cs typeface="SimSun"/>
              </a:rPr>
              <a:t>體</a:t>
            </a:r>
            <a:r>
              <a:rPr dirty="0" sz="1100">
                <a:solidFill>
                  <a:srgbClr val="D0D5DA"/>
                </a:solidFill>
                <a:latin typeface="SimSun"/>
                <a:cs typeface="SimSun"/>
              </a:rPr>
              <a:t>	</a:t>
            </a: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電動、</a:t>
            </a:r>
            <a:r>
              <a:rPr dirty="0" sz="1150" spc="-125">
                <a:solidFill>
                  <a:srgbClr val="D0D5DA"/>
                </a:solidFill>
                <a:latin typeface="Arial"/>
                <a:cs typeface="Arial"/>
              </a:rPr>
              <a:t>4</a:t>
            </a: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小時續航電</a:t>
            </a:r>
            <a:r>
              <a:rPr dirty="0" sz="1100" spc="-50">
                <a:solidFill>
                  <a:srgbClr val="D0D5DA"/>
                </a:solidFill>
                <a:latin typeface="SimSun"/>
                <a:cs typeface="SimSun"/>
              </a:rPr>
              <a:t>池</a:t>
            </a:r>
            <a:r>
              <a:rPr dirty="0" sz="1100">
                <a:solidFill>
                  <a:srgbClr val="D0D5DA"/>
                </a:solidFill>
                <a:latin typeface="SimSun"/>
                <a:cs typeface="SimSun"/>
              </a:rPr>
              <a:t>	</a:t>
            </a:r>
            <a:r>
              <a:rPr dirty="0" sz="1100" spc="-140">
                <a:solidFill>
                  <a:srgbClr val="D0D5DA"/>
                </a:solidFill>
                <a:latin typeface="SimSun"/>
                <a:cs typeface="SimSun"/>
              </a:rPr>
              <a:t>未公</a:t>
            </a:r>
            <a:r>
              <a:rPr dirty="0" sz="1100" spc="-50">
                <a:solidFill>
                  <a:srgbClr val="D0D5DA"/>
                </a:solidFill>
                <a:latin typeface="SimSun"/>
                <a:cs typeface="SimSun"/>
              </a:rPr>
              <a:t>布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9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150" spc="-105" b="1">
                <a:solidFill>
                  <a:srgbClr val="FA913C"/>
                </a:solidFill>
                <a:latin typeface="Malgun Gothic"/>
                <a:cs typeface="Malgun Gothic"/>
              </a:rPr>
              <a:t>技術趨勢：</a:t>
            </a:r>
            <a:r>
              <a:rPr dirty="0" sz="1150" spc="-105">
                <a:solidFill>
                  <a:srgbClr val="D0D5DA"/>
                </a:solidFill>
                <a:latin typeface="SimSun"/>
                <a:cs typeface="SimSun"/>
              </a:rPr>
              <a:t>深度融合</a:t>
            </a:r>
            <a:r>
              <a:rPr dirty="0" sz="1150" spc="-35">
                <a:solidFill>
                  <a:srgbClr val="D0D5DA"/>
                </a:solidFill>
                <a:latin typeface="Franklin Gothic Demi"/>
                <a:cs typeface="Franklin Gothic Demi"/>
              </a:rPr>
              <a:t>AI</a:t>
            </a:r>
            <a:r>
              <a:rPr dirty="0" sz="1150" spc="-105">
                <a:solidFill>
                  <a:srgbClr val="D0D5DA"/>
                </a:solidFill>
                <a:latin typeface="SimSun"/>
                <a:cs typeface="SimSun"/>
              </a:rPr>
              <a:t>與大型語言模型、自主學習能力增強、電池續航提升、邊緣運算能力增強，整體朝向更高的自主性與適應性發展。</a:t>
            </a:r>
            <a:endParaRPr sz="1150">
              <a:latin typeface="SimSun"/>
              <a:cs typeface="SimSun"/>
            </a:endParaRPr>
          </a:p>
          <a:p>
            <a:pPr marL="307340">
              <a:lnSpc>
                <a:spcPct val="100000"/>
              </a:lnSpc>
              <a:spcBef>
                <a:spcPts val="1270"/>
              </a:spcBef>
              <a:tabLst>
                <a:tab pos="1869439" algn="l"/>
                <a:tab pos="3641090" algn="l"/>
                <a:tab pos="5012690" algn="l"/>
                <a:tab pos="6650990" algn="l"/>
              </a:tabLst>
            </a:pPr>
            <a:r>
              <a:rPr dirty="0" sz="1050" spc="-65">
                <a:solidFill>
                  <a:srgbClr val="D0D5DA"/>
                </a:solidFill>
                <a:latin typeface="Microsoft Sans Serif"/>
                <a:cs typeface="Microsoft Sans Serif"/>
              </a:rPr>
              <a:t>Optimus</a:t>
            </a:r>
            <a:r>
              <a:rPr dirty="0" sz="1000" spc="-65">
                <a:solidFill>
                  <a:srgbClr val="D0D5DA"/>
                </a:solidFill>
                <a:latin typeface="SimSun"/>
                <a:cs typeface="SimSun"/>
              </a:rPr>
              <a:t>：</a:t>
            </a:r>
            <a:r>
              <a:rPr dirty="0" sz="1000" spc="-100">
                <a:solidFill>
                  <a:srgbClr val="D0D5DA"/>
                </a:solidFill>
                <a:latin typeface="SimSun"/>
                <a:cs typeface="SimSun"/>
              </a:rPr>
              <a:t>艦隊學</a:t>
            </a:r>
            <a:r>
              <a:rPr dirty="0" sz="1000" spc="-50">
                <a:solidFill>
                  <a:srgbClr val="D0D5DA"/>
                </a:solidFill>
                <a:latin typeface="SimSun"/>
                <a:cs typeface="SimSun"/>
              </a:rPr>
              <a:t>習</a:t>
            </a:r>
            <a:r>
              <a:rPr dirty="0" sz="1000">
                <a:solidFill>
                  <a:srgbClr val="D0D5DA"/>
                </a:solidFill>
                <a:latin typeface="SimSun"/>
                <a:cs typeface="SimSun"/>
              </a:rPr>
              <a:t>	</a:t>
            </a:r>
            <a:r>
              <a:rPr dirty="0" sz="1050" spc="-55">
                <a:solidFill>
                  <a:srgbClr val="D0D5DA"/>
                </a:solidFill>
                <a:latin typeface="Microsoft Sans Serif"/>
                <a:cs typeface="Microsoft Sans Serif"/>
              </a:rPr>
              <a:t>Figure</a:t>
            </a:r>
            <a:r>
              <a:rPr dirty="0" sz="1050" spc="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050" spc="-90">
                <a:solidFill>
                  <a:srgbClr val="D0D5DA"/>
                </a:solidFill>
                <a:latin typeface="Microsoft Sans Serif"/>
                <a:cs typeface="Microsoft Sans Serif"/>
              </a:rPr>
              <a:t>02</a:t>
            </a:r>
            <a:r>
              <a:rPr dirty="0" sz="1000" spc="-90">
                <a:solidFill>
                  <a:srgbClr val="D0D5DA"/>
                </a:solidFill>
                <a:latin typeface="SimSun"/>
                <a:cs typeface="SimSun"/>
              </a:rPr>
              <a:t>：</a:t>
            </a:r>
            <a:r>
              <a:rPr dirty="0" sz="1050" spc="-90">
                <a:solidFill>
                  <a:srgbClr val="D0D5DA"/>
                </a:solidFill>
                <a:latin typeface="Microsoft Sans Serif"/>
                <a:cs typeface="Microsoft Sans Serif"/>
              </a:rPr>
              <a:t>OpenAI</a:t>
            </a:r>
            <a:r>
              <a:rPr dirty="0" sz="1000" spc="-100">
                <a:solidFill>
                  <a:srgbClr val="D0D5DA"/>
                </a:solidFill>
                <a:latin typeface="SimSun"/>
                <a:cs typeface="SimSun"/>
              </a:rPr>
              <a:t>整</a:t>
            </a:r>
            <a:r>
              <a:rPr dirty="0" sz="1000" spc="-50">
                <a:solidFill>
                  <a:srgbClr val="D0D5DA"/>
                </a:solidFill>
                <a:latin typeface="SimSun"/>
                <a:cs typeface="SimSun"/>
              </a:rPr>
              <a:t>合</a:t>
            </a:r>
            <a:r>
              <a:rPr dirty="0" sz="1000">
                <a:solidFill>
                  <a:srgbClr val="D0D5DA"/>
                </a:solidFill>
                <a:latin typeface="SimSun"/>
                <a:cs typeface="SimSun"/>
              </a:rPr>
              <a:t>	</a:t>
            </a:r>
            <a:r>
              <a:rPr dirty="0" sz="1050" spc="-65">
                <a:solidFill>
                  <a:srgbClr val="D0D5DA"/>
                </a:solidFill>
                <a:latin typeface="Microsoft Sans Serif"/>
                <a:cs typeface="Microsoft Sans Serif"/>
              </a:rPr>
              <a:t>Atlas</a:t>
            </a:r>
            <a:r>
              <a:rPr dirty="0" sz="1000" spc="-65">
                <a:solidFill>
                  <a:srgbClr val="D0D5DA"/>
                </a:solidFill>
                <a:latin typeface="SimSun"/>
                <a:cs typeface="SimSun"/>
              </a:rPr>
              <a:t>：</a:t>
            </a:r>
            <a:r>
              <a:rPr dirty="0" sz="1000" spc="-100">
                <a:solidFill>
                  <a:srgbClr val="D0D5DA"/>
                </a:solidFill>
                <a:latin typeface="SimSun"/>
                <a:cs typeface="SimSun"/>
              </a:rPr>
              <a:t>動態能</a:t>
            </a:r>
            <a:r>
              <a:rPr dirty="0" sz="1000" spc="-50">
                <a:solidFill>
                  <a:srgbClr val="D0D5DA"/>
                </a:solidFill>
                <a:latin typeface="SimSun"/>
                <a:cs typeface="SimSun"/>
              </a:rPr>
              <a:t>力</a:t>
            </a:r>
            <a:r>
              <a:rPr dirty="0" sz="1000">
                <a:solidFill>
                  <a:srgbClr val="D0D5DA"/>
                </a:solidFill>
                <a:latin typeface="SimSun"/>
                <a:cs typeface="SimSun"/>
              </a:rPr>
              <a:t>	</a:t>
            </a:r>
            <a:r>
              <a:rPr dirty="0" sz="1050" spc="-90">
                <a:solidFill>
                  <a:srgbClr val="D0D5DA"/>
                </a:solidFill>
                <a:latin typeface="Microsoft Sans Serif"/>
                <a:cs typeface="Microsoft Sans Serif"/>
              </a:rPr>
              <a:t>CyberOne</a:t>
            </a:r>
            <a:r>
              <a:rPr dirty="0" sz="1000" spc="-90">
                <a:solidFill>
                  <a:srgbClr val="D0D5DA"/>
                </a:solidFill>
                <a:latin typeface="SimSun"/>
                <a:cs typeface="SimSun"/>
              </a:rPr>
              <a:t>：</a:t>
            </a:r>
            <a:r>
              <a:rPr dirty="0" sz="1000" spc="-100">
                <a:solidFill>
                  <a:srgbClr val="D0D5DA"/>
                </a:solidFill>
                <a:latin typeface="SimSun"/>
                <a:cs typeface="SimSun"/>
              </a:rPr>
              <a:t>情緒感</a:t>
            </a:r>
            <a:r>
              <a:rPr dirty="0" sz="1000" spc="-50">
                <a:solidFill>
                  <a:srgbClr val="D0D5DA"/>
                </a:solidFill>
                <a:latin typeface="SimSun"/>
                <a:cs typeface="SimSun"/>
              </a:rPr>
              <a:t>知</a:t>
            </a:r>
            <a:r>
              <a:rPr dirty="0" sz="1000">
                <a:solidFill>
                  <a:srgbClr val="D0D5DA"/>
                </a:solidFill>
                <a:latin typeface="SimSun"/>
                <a:cs typeface="SimSun"/>
              </a:rPr>
              <a:t>	</a:t>
            </a:r>
            <a:r>
              <a:rPr dirty="0" sz="1050" spc="-100">
                <a:solidFill>
                  <a:srgbClr val="D0D5DA"/>
                </a:solidFill>
                <a:latin typeface="Microsoft Sans Serif"/>
                <a:cs typeface="Microsoft Sans Serif"/>
              </a:rPr>
              <a:t>Ameca</a:t>
            </a:r>
            <a:r>
              <a:rPr dirty="0" sz="1000" spc="-100">
                <a:solidFill>
                  <a:srgbClr val="D0D5DA"/>
                </a:solidFill>
                <a:latin typeface="SimSun"/>
                <a:cs typeface="SimSun"/>
              </a:rPr>
              <a:t>：面部表</a:t>
            </a:r>
            <a:r>
              <a:rPr dirty="0" sz="1000" spc="-50">
                <a:solidFill>
                  <a:srgbClr val="D0D5DA"/>
                </a:solidFill>
                <a:latin typeface="SimSun"/>
                <a:cs typeface="SimSun"/>
              </a:rPr>
              <a:t>情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6" name="object 96" descr=""/>
            <p:cNvSpPr/>
            <p:nvPr/>
          </p:nvSpPr>
          <p:spPr>
            <a:xfrm>
              <a:off x="473862" y="1143647"/>
              <a:ext cx="10785475" cy="4580890"/>
            </a:xfrm>
            <a:custGeom>
              <a:avLst/>
              <a:gdLst/>
              <a:ahLst/>
              <a:cxnLst/>
              <a:rect l="l" t="t" r="r" b="b"/>
              <a:pathLst>
                <a:path w="10785475" h="4580890">
                  <a:moveTo>
                    <a:pt x="1654543" y="952500"/>
                  </a:moveTo>
                  <a:lnTo>
                    <a:pt x="4762" y="0"/>
                  </a:lnTo>
                  <a:lnTo>
                    <a:pt x="0" y="8242"/>
                  </a:lnTo>
                  <a:lnTo>
                    <a:pt x="1649780" y="960742"/>
                  </a:lnTo>
                  <a:lnTo>
                    <a:pt x="1654543" y="952500"/>
                  </a:lnTo>
                  <a:close/>
                </a:path>
                <a:path w="10785475" h="4580890">
                  <a:moveTo>
                    <a:pt x="10785437" y="3603269"/>
                  </a:moveTo>
                  <a:lnTo>
                    <a:pt x="10782173" y="3594328"/>
                  </a:lnTo>
                  <a:lnTo>
                    <a:pt x="8096999" y="4571644"/>
                  </a:lnTo>
                  <a:lnTo>
                    <a:pt x="8100263" y="4580598"/>
                  </a:lnTo>
                  <a:lnTo>
                    <a:pt x="10785437" y="3603269"/>
                  </a:lnTo>
                  <a:close/>
                </a:path>
              </a:pathLst>
            </a:custGeom>
            <a:solidFill>
              <a:srgbClr val="FF99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0" y="12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142987" y="380987"/>
                  </a:moveTo>
                  <a:lnTo>
                    <a:pt x="1140929" y="324942"/>
                  </a:lnTo>
                  <a:lnTo>
                    <a:pt x="1134745" y="269189"/>
                  </a:lnTo>
                  <a:lnTo>
                    <a:pt x="1124483" y="214033"/>
                  </a:lnTo>
                  <a:lnTo>
                    <a:pt x="1110183" y="159791"/>
                  </a:lnTo>
                  <a:lnTo>
                    <a:pt x="1091933" y="106756"/>
                  </a:lnTo>
                  <a:lnTo>
                    <a:pt x="1069835" y="55194"/>
                  </a:lnTo>
                  <a:lnTo>
                    <a:pt x="1044003" y="5397"/>
                  </a:lnTo>
                  <a:lnTo>
                    <a:pt x="1040841" y="0"/>
                  </a:lnTo>
                  <a:lnTo>
                    <a:pt x="0" y="0"/>
                  </a:lnTo>
                  <a:lnTo>
                    <a:pt x="0" y="1040841"/>
                  </a:lnTo>
                  <a:lnTo>
                    <a:pt x="5397" y="1044003"/>
                  </a:lnTo>
                  <a:lnTo>
                    <a:pt x="55194" y="1069835"/>
                  </a:lnTo>
                  <a:lnTo>
                    <a:pt x="106756" y="1091933"/>
                  </a:lnTo>
                  <a:lnTo>
                    <a:pt x="159791" y="1110183"/>
                  </a:lnTo>
                  <a:lnTo>
                    <a:pt x="214033" y="1124483"/>
                  </a:lnTo>
                  <a:lnTo>
                    <a:pt x="269189" y="1134745"/>
                  </a:lnTo>
                  <a:lnTo>
                    <a:pt x="324942" y="1140929"/>
                  </a:lnTo>
                  <a:lnTo>
                    <a:pt x="380987" y="1142987"/>
                  </a:lnTo>
                  <a:lnTo>
                    <a:pt x="399694" y="1142758"/>
                  </a:lnTo>
                  <a:lnTo>
                    <a:pt x="455688" y="1139329"/>
                  </a:lnTo>
                  <a:lnTo>
                    <a:pt x="511263" y="1131773"/>
                  </a:lnTo>
                  <a:lnTo>
                    <a:pt x="566140" y="1120152"/>
                  </a:lnTo>
                  <a:lnTo>
                    <a:pt x="620026" y="1104531"/>
                  </a:lnTo>
                  <a:lnTo>
                    <a:pt x="672592" y="1084986"/>
                  </a:lnTo>
                  <a:lnTo>
                    <a:pt x="723595" y="1061631"/>
                  </a:lnTo>
                  <a:lnTo>
                    <a:pt x="772744" y="1034580"/>
                  </a:lnTo>
                  <a:lnTo>
                    <a:pt x="819759" y="1003985"/>
                  </a:lnTo>
                  <a:lnTo>
                    <a:pt x="864400" y="970026"/>
                  </a:lnTo>
                  <a:lnTo>
                    <a:pt x="906424" y="932878"/>
                  </a:lnTo>
                  <a:lnTo>
                    <a:pt x="945603" y="892721"/>
                  </a:lnTo>
                  <a:lnTo>
                    <a:pt x="981722" y="849795"/>
                  </a:lnTo>
                  <a:lnTo>
                    <a:pt x="1014577" y="804341"/>
                  </a:lnTo>
                  <a:lnTo>
                    <a:pt x="1044003" y="756589"/>
                  </a:lnTo>
                  <a:lnTo>
                    <a:pt x="1069835" y="706793"/>
                  </a:lnTo>
                  <a:lnTo>
                    <a:pt x="1091933" y="655231"/>
                  </a:lnTo>
                  <a:lnTo>
                    <a:pt x="1110183" y="602195"/>
                  </a:lnTo>
                  <a:lnTo>
                    <a:pt x="1124483" y="547954"/>
                  </a:lnTo>
                  <a:lnTo>
                    <a:pt x="1134745" y="492798"/>
                  </a:lnTo>
                  <a:lnTo>
                    <a:pt x="1140929" y="437045"/>
                  </a:lnTo>
                  <a:lnTo>
                    <a:pt x="1142987" y="380987"/>
                  </a:lnTo>
                  <a:close/>
                </a:path>
                <a:path w="12192000" h="6858000">
                  <a:moveTo>
                    <a:pt x="12191987" y="5714987"/>
                  </a:moveTo>
                  <a:lnTo>
                    <a:pt x="12190616" y="5658904"/>
                  </a:lnTo>
                  <a:lnTo>
                    <a:pt x="12186488" y="5602960"/>
                  </a:lnTo>
                  <a:lnTo>
                    <a:pt x="12179618" y="5547284"/>
                  </a:lnTo>
                  <a:lnTo>
                    <a:pt x="12170029" y="5492000"/>
                  </a:lnTo>
                  <a:lnTo>
                    <a:pt x="12157735" y="5437263"/>
                  </a:lnTo>
                  <a:lnTo>
                    <a:pt x="12142775" y="5383200"/>
                  </a:lnTo>
                  <a:lnTo>
                    <a:pt x="12125173" y="5329923"/>
                  </a:lnTo>
                  <a:lnTo>
                    <a:pt x="12104992" y="5277586"/>
                  </a:lnTo>
                  <a:lnTo>
                    <a:pt x="12082247" y="5226291"/>
                  </a:lnTo>
                  <a:lnTo>
                    <a:pt x="12057024" y="5176190"/>
                  </a:lnTo>
                  <a:lnTo>
                    <a:pt x="12029377" y="5127371"/>
                  </a:lnTo>
                  <a:lnTo>
                    <a:pt x="11999366" y="5079974"/>
                  </a:lnTo>
                  <a:lnTo>
                    <a:pt x="11967058" y="5034102"/>
                  </a:lnTo>
                  <a:lnTo>
                    <a:pt x="11932539" y="4989881"/>
                  </a:lnTo>
                  <a:lnTo>
                    <a:pt x="11895900" y="4947399"/>
                  </a:lnTo>
                  <a:lnTo>
                    <a:pt x="11857215" y="4906772"/>
                  </a:lnTo>
                  <a:lnTo>
                    <a:pt x="11816588" y="4868088"/>
                  </a:lnTo>
                  <a:lnTo>
                    <a:pt x="11774107" y="4831448"/>
                  </a:lnTo>
                  <a:lnTo>
                    <a:pt x="11729872" y="4796929"/>
                  </a:lnTo>
                  <a:lnTo>
                    <a:pt x="11684013" y="4764621"/>
                  </a:lnTo>
                  <a:lnTo>
                    <a:pt x="11636616" y="4734611"/>
                  </a:lnTo>
                  <a:lnTo>
                    <a:pt x="11587798" y="4706963"/>
                  </a:lnTo>
                  <a:lnTo>
                    <a:pt x="11537683" y="4681728"/>
                  </a:lnTo>
                  <a:lnTo>
                    <a:pt x="11486401" y="4658995"/>
                  </a:lnTo>
                  <a:lnTo>
                    <a:pt x="11434051" y="4638814"/>
                  </a:lnTo>
                  <a:lnTo>
                    <a:pt x="11380788" y="4621212"/>
                  </a:lnTo>
                  <a:lnTo>
                    <a:pt x="11326724" y="4606252"/>
                  </a:lnTo>
                  <a:lnTo>
                    <a:pt x="11271974" y="4593958"/>
                  </a:lnTo>
                  <a:lnTo>
                    <a:pt x="11216704" y="4584370"/>
                  </a:lnTo>
                  <a:lnTo>
                    <a:pt x="11161027" y="4577499"/>
                  </a:lnTo>
                  <a:lnTo>
                    <a:pt x="11105071" y="4573371"/>
                  </a:lnTo>
                  <a:lnTo>
                    <a:pt x="11048987" y="4571987"/>
                  </a:lnTo>
                  <a:lnTo>
                    <a:pt x="11020946" y="4572343"/>
                  </a:lnTo>
                  <a:lnTo>
                    <a:pt x="10964913" y="4575086"/>
                  </a:lnTo>
                  <a:lnTo>
                    <a:pt x="10909071" y="4580585"/>
                  </a:lnTo>
                  <a:lnTo>
                    <a:pt x="10853585" y="4588815"/>
                  </a:lnTo>
                  <a:lnTo>
                    <a:pt x="10798556" y="4599762"/>
                  </a:lnTo>
                  <a:lnTo>
                    <a:pt x="10744137" y="4613402"/>
                  </a:lnTo>
                  <a:lnTo>
                    <a:pt x="10690454" y="4629683"/>
                  </a:lnTo>
                  <a:lnTo>
                    <a:pt x="10637634" y="4648581"/>
                  </a:lnTo>
                  <a:lnTo>
                    <a:pt x="10585806" y="4670056"/>
                  </a:lnTo>
                  <a:lnTo>
                    <a:pt x="10535082" y="4694034"/>
                  </a:lnTo>
                  <a:lnTo>
                    <a:pt x="10485603" y="4720488"/>
                  </a:lnTo>
                  <a:lnTo>
                    <a:pt x="10437495" y="4749330"/>
                  </a:lnTo>
                  <a:lnTo>
                    <a:pt x="10390848" y="4780496"/>
                  </a:lnTo>
                  <a:lnTo>
                    <a:pt x="10345776" y="4813909"/>
                  </a:lnTo>
                  <a:lnTo>
                    <a:pt x="10302418" y="4849507"/>
                  </a:lnTo>
                  <a:lnTo>
                    <a:pt x="10260851" y="4887176"/>
                  </a:lnTo>
                  <a:lnTo>
                    <a:pt x="10221176" y="4926850"/>
                  </a:lnTo>
                  <a:lnTo>
                    <a:pt x="10183508" y="4968418"/>
                  </a:lnTo>
                  <a:lnTo>
                    <a:pt x="10147910" y="5011788"/>
                  </a:lnTo>
                  <a:lnTo>
                    <a:pt x="10114496" y="5056848"/>
                  </a:lnTo>
                  <a:lnTo>
                    <a:pt x="10083317" y="5103495"/>
                  </a:lnTo>
                  <a:lnTo>
                    <a:pt x="10054488" y="5151615"/>
                  </a:lnTo>
                  <a:lnTo>
                    <a:pt x="10028034" y="5201082"/>
                  </a:lnTo>
                  <a:lnTo>
                    <a:pt x="10004057" y="5251805"/>
                  </a:lnTo>
                  <a:lnTo>
                    <a:pt x="9982581" y="5303634"/>
                  </a:lnTo>
                  <a:lnTo>
                    <a:pt x="9963683" y="5356453"/>
                  </a:lnTo>
                  <a:lnTo>
                    <a:pt x="9947402" y="5410136"/>
                  </a:lnTo>
                  <a:lnTo>
                    <a:pt x="9933762" y="5464556"/>
                  </a:lnTo>
                  <a:lnTo>
                    <a:pt x="9922815" y="5519585"/>
                  </a:lnTo>
                  <a:lnTo>
                    <a:pt x="9914585" y="5575084"/>
                  </a:lnTo>
                  <a:lnTo>
                    <a:pt x="9909086" y="5630913"/>
                  </a:lnTo>
                  <a:lnTo>
                    <a:pt x="9906343" y="5686945"/>
                  </a:lnTo>
                  <a:lnTo>
                    <a:pt x="9905987" y="5714987"/>
                  </a:lnTo>
                  <a:lnTo>
                    <a:pt x="9906343" y="5743041"/>
                  </a:lnTo>
                  <a:lnTo>
                    <a:pt x="9909086" y="5799074"/>
                  </a:lnTo>
                  <a:lnTo>
                    <a:pt x="9914585" y="5854903"/>
                  </a:lnTo>
                  <a:lnTo>
                    <a:pt x="9922815" y="5910402"/>
                  </a:lnTo>
                  <a:lnTo>
                    <a:pt x="9933762" y="5965431"/>
                  </a:lnTo>
                  <a:lnTo>
                    <a:pt x="9947402" y="6019851"/>
                  </a:lnTo>
                  <a:lnTo>
                    <a:pt x="9963683" y="6073533"/>
                  </a:lnTo>
                  <a:lnTo>
                    <a:pt x="9982581" y="6126353"/>
                  </a:lnTo>
                  <a:lnTo>
                    <a:pt x="10004057" y="6178181"/>
                  </a:lnTo>
                  <a:lnTo>
                    <a:pt x="10028034" y="6228893"/>
                  </a:lnTo>
                  <a:lnTo>
                    <a:pt x="10054476" y="6278372"/>
                  </a:lnTo>
                  <a:lnTo>
                    <a:pt x="10083317" y="6326492"/>
                  </a:lnTo>
                  <a:lnTo>
                    <a:pt x="10114496" y="6373139"/>
                  </a:lnTo>
                  <a:lnTo>
                    <a:pt x="10147910" y="6418199"/>
                  </a:lnTo>
                  <a:lnTo>
                    <a:pt x="10183508" y="6461569"/>
                  </a:lnTo>
                  <a:lnTo>
                    <a:pt x="10221176" y="6503136"/>
                  </a:lnTo>
                  <a:lnTo>
                    <a:pt x="10260851" y="6542811"/>
                  </a:lnTo>
                  <a:lnTo>
                    <a:pt x="10302418" y="6580479"/>
                  </a:lnTo>
                  <a:lnTo>
                    <a:pt x="10345788" y="6616078"/>
                  </a:lnTo>
                  <a:lnTo>
                    <a:pt x="10390848" y="6649491"/>
                  </a:lnTo>
                  <a:lnTo>
                    <a:pt x="10437495" y="6680657"/>
                  </a:lnTo>
                  <a:lnTo>
                    <a:pt x="10485603" y="6709499"/>
                  </a:lnTo>
                  <a:lnTo>
                    <a:pt x="10535082" y="6735953"/>
                  </a:lnTo>
                  <a:lnTo>
                    <a:pt x="10585806" y="6759930"/>
                  </a:lnTo>
                  <a:lnTo>
                    <a:pt x="10637634" y="6781406"/>
                  </a:lnTo>
                  <a:lnTo>
                    <a:pt x="10690454" y="6800304"/>
                  </a:lnTo>
                  <a:lnTo>
                    <a:pt x="10744137" y="6816585"/>
                  </a:lnTo>
                  <a:lnTo>
                    <a:pt x="10798556" y="6830225"/>
                  </a:lnTo>
                  <a:lnTo>
                    <a:pt x="10853585" y="6841160"/>
                  </a:lnTo>
                  <a:lnTo>
                    <a:pt x="10909071" y="6849402"/>
                  </a:lnTo>
                  <a:lnTo>
                    <a:pt x="10964913" y="6854901"/>
                  </a:lnTo>
                  <a:lnTo>
                    <a:pt x="11020946" y="6857644"/>
                  </a:lnTo>
                  <a:lnTo>
                    <a:pt x="11048987" y="6857987"/>
                  </a:lnTo>
                  <a:lnTo>
                    <a:pt x="11077042" y="6857644"/>
                  </a:lnTo>
                  <a:lnTo>
                    <a:pt x="11133074" y="6854901"/>
                  </a:lnTo>
                  <a:lnTo>
                    <a:pt x="11188903" y="6849402"/>
                  </a:lnTo>
                  <a:lnTo>
                    <a:pt x="11244402" y="6841160"/>
                  </a:lnTo>
                  <a:lnTo>
                    <a:pt x="11299419" y="6830225"/>
                  </a:lnTo>
                  <a:lnTo>
                    <a:pt x="11353838" y="6816585"/>
                  </a:lnTo>
                  <a:lnTo>
                    <a:pt x="11407534" y="6800304"/>
                  </a:lnTo>
                  <a:lnTo>
                    <a:pt x="11460353" y="6781406"/>
                  </a:lnTo>
                  <a:lnTo>
                    <a:pt x="11512182" y="6759930"/>
                  </a:lnTo>
                  <a:lnTo>
                    <a:pt x="11562893" y="6735953"/>
                  </a:lnTo>
                  <a:lnTo>
                    <a:pt x="11612372" y="6709499"/>
                  </a:lnTo>
                  <a:lnTo>
                    <a:pt x="11660492" y="6680657"/>
                  </a:lnTo>
                  <a:lnTo>
                    <a:pt x="11707139" y="6649491"/>
                  </a:lnTo>
                  <a:lnTo>
                    <a:pt x="11752199" y="6616078"/>
                  </a:lnTo>
                  <a:lnTo>
                    <a:pt x="11795570" y="6580479"/>
                  </a:lnTo>
                  <a:lnTo>
                    <a:pt x="11837137" y="6542811"/>
                  </a:lnTo>
                  <a:lnTo>
                    <a:pt x="11876811" y="6503136"/>
                  </a:lnTo>
                  <a:lnTo>
                    <a:pt x="11914480" y="6461569"/>
                  </a:lnTo>
                  <a:lnTo>
                    <a:pt x="11950065" y="6418199"/>
                  </a:lnTo>
                  <a:lnTo>
                    <a:pt x="11983491" y="6373139"/>
                  </a:lnTo>
                  <a:lnTo>
                    <a:pt x="12014657" y="6326492"/>
                  </a:lnTo>
                  <a:lnTo>
                    <a:pt x="12043499" y="6278372"/>
                  </a:lnTo>
                  <a:lnTo>
                    <a:pt x="12069953" y="6228893"/>
                  </a:lnTo>
                  <a:lnTo>
                    <a:pt x="12093931" y="6178181"/>
                  </a:lnTo>
                  <a:lnTo>
                    <a:pt x="12115406" y="6126353"/>
                  </a:lnTo>
                  <a:lnTo>
                    <a:pt x="12134304" y="6073533"/>
                  </a:lnTo>
                  <a:lnTo>
                    <a:pt x="12150585" y="6019851"/>
                  </a:lnTo>
                  <a:lnTo>
                    <a:pt x="12164225" y="5965431"/>
                  </a:lnTo>
                  <a:lnTo>
                    <a:pt x="12175160" y="5910402"/>
                  </a:lnTo>
                  <a:lnTo>
                    <a:pt x="12183402" y="5854903"/>
                  </a:lnTo>
                  <a:lnTo>
                    <a:pt x="12188901" y="5799074"/>
                  </a:lnTo>
                  <a:lnTo>
                    <a:pt x="12191644" y="5743041"/>
                  </a:lnTo>
                  <a:lnTo>
                    <a:pt x="12191987" y="5714987"/>
                  </a:lnTo>
                  <a:close/>
                </a:path>
              </a:pathLst>
            </a:custGeom>
            <a:solidFill>
              <a:srgbClr val="F9731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466724" y="1419224"/>
              <a:ext cx="1571625" cy="685800"/>
            </a:xfrm>
            <a:custGeom>
              <a:avLst/>
              <a:gdLst/>
              <a:ahLst/>
              <a:cxnLst/>
              <a:rect l="l" t="t" r="r" b="b"/>
              <a:pathLst>
                <a:path w="1571625" h="685800">
                  <a:moveTo>
                    <a:pt x="1571624" y="685799"/>
                  </a:moveTo>
                  <a:lnTo>
                    <a:pt x="0" y="685799"/>
                  </a:lnTo>
                  <a:lnTo>
                    <a:pt x="0" y="66674"/>
                  </a:lnTo>
                  <a:lnTo>
                    <a:pt x="11226" y="29625"/>
                  </a:lnTo>
                  <a:lnTo>
                    <a:pt x="41159" y="5075"/>
                  </a:lnTo>
                  <a:lnTo>
                    <a:pt x="66674" y="0"/>
                  </a:lnTo>
                  <a:lnTo>
                    <a:pt x="1571624" y="0"/>
                  </a:lnTo>
                  <a:lnTo>
                    <a:pt x="1571624" y="685799"/>
                  </a:lnTo>
                  <a:close/>
                </a:path>
              </a:pathLst>
            </a:custGeom>
            <a:solidFill>
              <a:srgbClr val="2D374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606424" y="1643888"/>
            <a:ext cx="4826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 b="1">
                <a:solidFill>
                  <a:srgbClr val="FFFFFF"/>
                </a:solidFill>
                <a:latin typeface="Malgun Gothic"/>
                <a:cs typeface="Malgun Gothic"/>
              </a:rPr>
              <a:t>機器人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00" name="object 100" descr=""/>
          <p:cNvSpPr/>
          <p:nvPr/>
        </p:nvSpPr>
        <p:spPr>
          <a:xfrm>
            <a:off x="2038349" y="1419224"/>
            <a:ext cx="2933700" cy="685800"/>
          </a:xfrm>
          <a:custGeom>
            <a:avLst/>
            <a:gdLst/>
            <a:ahLst/>
            <a:cxnLst/>
            <a:rect l="l" t="t" r="r" b="b"/>
            <a:pathLst>
              <a:path w="2933700" h="685800">
                <a:moveTo>
                  <a:pt x="29336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2933699" y="0"/>
                </a:lnTo>
                <a:lnTo>
                  <a:pt x="2933699" y="685799"/>
                </a:lnTo>
                <a:close/>
              </a:path>
            </a:pathLst>
          </a:custGeom>
          <a:solidFill>
            <a:srgbClr val="2D3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 txBox="1"/>
          <p:nvPr/>
        </p:nvSpPr>
        <p:spPr>
          <a:xfrm>
            <a:off x="2182514" y="1643888"/>
            <a:ext cx="93027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00" b="1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dirty="0" sz="1350" spc="-150" b="1">
                <a:solidFill>
                  <a:srgbClr val="FFFFFF"/>
                </a:solidFill>
                <a:latin typeface="Malgun Gothic"/>
                <a:cs typeface="Malgun Gothic"/>
              </a:rPr>
              <a:t>與軟體系統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02" name="object 102" descr=""/>
          <p:cNvSpPr/>
          <p:nvPr/>
        </p:nvSpPr>
        <p:spPr>
          <a:xfrm>
            <a:off x="4972050" y="1419224"/>
            <a:ext cx="2247900" cy="685800"/>
          </a:xfrm>
          <a:custGeom>
            <a:avLst/>
            <a:gdLst/>
            <a:ahLst/>
            <a:cxnLst/>
            <a:rect l="l" t="t" r="r" b="b"/>
            <a:pathLst>
              <a:path w="2247900" h="685800">
                <a:moveTo>
                  <a:pt x="22478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2247899" y="0"/>
                </a:lnTo>
                <a:lnTo>
                  <a:pt x="2247899" y="685799"/>
                </a:lnTo>
                <a:close/>
              </a:path>
            </a:pathLst>
          </a:custGeom>
          <a:solidFill>
            <a:srgbClr val="2D3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 txBox="1"/>
          <p:nvPr/>
        </p:nvSpPr>
        <p:spPr>
          <a:xfrm>
            <a:off x="5109814" y="1643888"/>
            <a:ext cx="939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0" b="1">
                <a:solidFill>
                  <a:srgbClr val="FFFFFF"/>
                </a:solidFill>
                <a:latin typeface="Malgun Gothic"/>
                <a:cs typeface="Malgun Gothic"/>
              </a:rPr>
              <a:t>致動器與動力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04" name="object 104" descr=""/>
          <p:cNvSpPr/>
          <p:nvPr/>
        </p:nvSpPr>
        <p:spPr>
          <a:xfrm>
            <a:off x="7219949" y="1419224"/>
            <a:ext cx="2257425" cy="685800"/>
          </a:xfrm>
          <a:custGeom>
            <a:avLst/>
            <a:gdLst/>
            <a:ahLst/>
            <a:cxnLst/>
            <a:rect l="l" t="t" r="r" b="b"/>
            <a:pathLst>
              <a:path w="2257425" h="685800">
                <a:moveTo>
                  <a:pt x="2257424" y="685799"/>
                </a:moveTo>
                <a:lnTo>
                  <a:pt x="0" y="685799"/>
                </a:lnTo>
                <a:lnTo>
                  <a:pt x="0" y="0"/>
                </a:lnTo>
                <a:lnTo>
                  <a:pt x="2257424" y="0"/>
                </a:lnTo>
                <a:lnTo>
                  <a:pt x="2257424" y="685799"/>
                </a:lnTo>
                <a:close/>
              </a:path>
            </a:pathLst>
          </a:custGeom>
          <a:solidFill>
            <a:srgbClr val="2D3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 txBox="1"/>
          <p:nvPr/>
        </p:nvSpPr>
        <p:spPr>
          <a:xfrm>
            <a:off x="7361435" y="1643888"/>
            <a:ext cx="12446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5" b="1">
                <a:solidFill>
                  <a:srgbClr val="FFFFFF"/>
                </a:solidFill>
                <a:latin typeface="Malgun Gothic"/>
                <a:cs typeface="Malgun Gothic"/>
              </a:rPr>
              <a:t>關鍵硬體與感測器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06" name="object 106" descr=""/>
          <p:cNvSpPr/>
          <p:nvPr/>
        </p:nvSpPr>
        <p:spPr>
          <a:xfrm>
            <a:off x="9477375" y="1419224"/>
            <a:ext cx="1123950" cy="685800"/>
          </a:xfrm>
          <a:custGeom>
            <a:avLst/>
            <a:gdLst/>
            <a:ahLst/>
            <a:cxnLst/>
            <a:rect l="l" t="t" r="r" b="b"/>
            <a:pathLst>
              <a:path w="1123950" h="685800">
                <a:moveTo>
                  <a:pt x="1123949" y="685799"/>
                </a:moveTo>
                <a:lnTo>
                  <a:pt x="0" y="685799"/>
                </a:lnTo>
                <a:lnTo>
                  <a:pt x="0" y="0"/>
                </a:lnTo>
                <a:lnTo>
                  <a:pt x="1123949" y="0"/>
                </a:lnTo>
                <a:lnTo>
                  <a:pt x="1123949" y="685799"/>
                </a:lnTo>
                <a:close/>
              </a:path>
            </a:pathLst>
          </a:custGeom>
          <a:solidFill>
            <a:srgbClr val="2D3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 txBox="1"/>
          <p:nvPr/>
        </p:nvSpPr>
        <p:spPr>
          <a:xfrm>
            <a:off x="9613055" y="1502700"/>
            <a:ext cx="482600" cy="4870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85"/>
              </a:spcBef>
            </a:pPr>
            <a:r>
              <a:rPr dirty="0" sz="1350" spc="-175" b="1">
                <a:solidFill>
                  <a:srgbClr val="FFFFFF"/>
                </a:solidFill>
                <a:latin typeface="Malgun Gothic"/>
                <a:cs typeface="Malgun Gothic"/>
              </a:rPr>
              <a:t>自由度 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(DoF)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8" name="object 108" descr=""/>
          <p:cNvSpPr/>
          <p:nvPr/>
        </p:nvSpPr>
        <p:spPr>
          <a:xfrm>
            <a:off x="10601325" y="1419224"/>
            <a:ext cx="1123950" cy="685800"/>
          </a:xfrm>
          <a:custGeom>
            <a:avLst/>
            <a:gdLst/>
            <a:ahLst/>
            <a:cxnLst/>
            <a:rect l="l" t="t" r="r" b="b"/>
            <a:pathLst>
              <a:path w="1123950" h="685800">
                <a:moveTo>
                  <a:pt x="1123949" y="685799"/>
                </a:moveTo>
                <a:lnTo>
                  <a:pt x="0" y="685799"/>
                </a:lnTo>
                <a:lnTo>
                  <a:pt x="0" y="0"/>
                </a:lnTo>
                <a:lnTo>
                  <a:pt x="1057274" y="0"/>
                </a:lnTo>
                <a:lnTo>
                  <a:pt x="1063842" y="317"/>
                </a:lnTo>
                <a:lnTo>
                  <a:pt x="1099551" y="15108"/>
                </a:lnTo>
                <a:lnTo>
                  <a:pt x="1121094" y="47349"/>
                </a:lnTo>
                <a:lnTo>
                  <a:pt x="1123949" y="66674"/>
                </a:lnTo>
                <a:lnTo>
                  <a:pt x="1123949" y="685799"/>
                </a:lnTo>
                <a:close/>
              </a:path>
            </a:pathLst>
          </a:custGeom>
          <a:solidFill>
            <a:srgbClr val="2D37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 txBox="1"/>
          <p:nvPr/>
        </p:nvSpPr>
        <p:spPr>
          <a:xfrm>
            <a:off x="10738791" y="1643888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 b="1">
                <a:solidFill>
                  <a:srgbClr val="FFFFFF"/>
                </a:solidFill>
                <a:latin typeface="Malgun Gothic"/>
                <a:cs typeface="Malgun Gothic"/>
              </a:rPr>
              <a:t>負載能力</a:t>
            </a:r>
            <a:endParaRPr sz="135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934200"/>
            <a:chOff x="0" y="0"/>
            <a:chExt cx="12192000" cy="69342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9341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09599" y="761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" y="6381749"/>
              <a:ext cx="10972800" cy="552450"/>
            </a:xfrm>
            <a:custGeom>
              <a:avLst/>
              <a:gdLst/>
              <a:ahLst/>
              <a:cxnLst/>
              <a:rect l="l" t="t" r="r" b="b"/>
              <a:pathLst>
                <a:path w="10972800" h="552450">
                  <a:moveTo>
                    <a:pt x="10896599" y="552449"/>
                  </a:moveTo>
                  <a:lnTo>
                    <a:pt x="76199" y="552449"/>
                  </a:lnTo>
                  <a:lnTo>
                    <a:pt x="68693" y="552087"/>
                  </a:lnTo>
                  <a:lnTo>
                    <a:pt x="27882" y="535182"/>
                  </a:lnTo>
                  <a:lnTo>
                    <a:pt x="3262" y="498336"/>
                  </a:lnTo>
                  <a:lnTo>
                    <a:pt x="0" y="4762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8940" y="12829"/>
                  </a:lnTo>
                  <a:lnTo>
                    <a:pt x="10966997" y="47038"/>
                  </a:lnTo>
                  <a:lnTo>
                    <a:pt x="10972799" y="76199"/>
                  </a:lnTo>
                  <a:lnTo>
                    <a:pt x="10972799" y="476249"/>
                  </a:lnTo>
                  <a:lnTo>
                    <a:pt x="10959968" y="518591"/>
                  </a:lnTo>
                  <a:lnTo>
                    <a:pt x="10925759" y="546648"/>
                  </a:lnTo>
                  <a:lnTo>
                    <a:pt x="10896599" y="552449"/>
                  </a:lnTo>
                  <a:close/>
                </a:path>
              </a:pathLst>
            </a:custGeom>
            <a:solidFill>
              <a:srgbClr val="F9731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600" y="6381749"/>
              <a:ext cx="10972800" cy="552450"/>
            </a:xfrm>
            <a:custGeom>
              <a:avLst/>
              <a:gdLst/>
              <a:ahLst/>
              <a:cxnLst/>
              <a:rect l="l" t="t" r="r" b="b"/>
              <a:pathLst>
                <a:path w="10972800" h="552450">
                  <a:moveTo>
                    <a:pt x="10896599" y="552449"/>
                  </a:moveTo>
                  <a:lnTo>
                    <a:pt x="76199" y="552449"/>
                  </a:lnTo>
                  <a:lnTo>
                    <a:pt x="68693" y="552087"/>
                  </a:lnTo>
                  <a:lnTo>
                    <a:pt x="27882" y="535182"/>
                  </a:lnTo>
                  <a:lnTo>
                    <a:pt x="3262" y="498336"/>
                  </a:lnTo>
                  <a:lnTo>
                    <a:pt x="0" y="4762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0896599" y="0"/>
                  </a:lnTo>
                  <a:lnTo>
                    <a:pt x="10933419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6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480627"/>
                  </a:lnTo>
                  <a:lnTo>
                    <a:pt x="9833" y="483756"/>
                  </a:lnTo>
                  <a:lnTo>
                    <a:pt x="9951" y="484962"/>
                  </a:lnTo>
                  <a:lnTo>
                    <a:pt x="25957" y="520299"/>
                  </a:lnTo>
                  <a:lnTo>
                    <a:pt x="58898" y="540788"/>
                  </a:lnTo>
                  <a:lnTo>
                    <a:pt x="71822" y="542924"/>
                  </a:lnTo>
                  <a:lnTo>
                    <a:pt x="10933418" y="542924"/>
                  </a:lnTo>
                  <a:lnTo>
                    <a:pt x="10932555" y="543441"/>
                  </a:lnTo>
                  <a:lnTo>
                    <a:pt x="10925759" y="546648"/>
                  </a:lnTo>
                  <a:lnTo>
                    <a:pt x="10918685" y="549186"/>
                  </a:lnTo>
                  <a:lnTo>
                    <a:pt x="10911467" y="550999"/>
                  </a:lnTo>
                  <a:lnTo>
                    <a:pt x="10904105" y="552087"/>
                  </a:lnTo>
                  <a:lnTo>
                    <a:pt x="10896599" y="552449"/>
                  </a:lnTo>
                  <a:close/>
                </a:path>
                <a:path w="10972800" h="552450">
                  <a:moveTo>
                    <a:pt x="10933418" y="542924"/>
                  </a:moveTo>
                  <a:lnTo>
                    <a:pt x="10900976" y="542924"/>
                  </a:lnTo>
                  <a:lnTo>
                    <a:pt x="10905312" y="542497"/>
                  </a:lnTo>
                  <a:lnTo>
                    <a:pt x="10913900" y="540788"/>
                  </a:lnTo>
                  <a:lnTo>
                    <a:pt x="10946841" y="520299"/>
                  </a:lnTo>
                  <a:lnTo>
                    <a:pt x="10962847" y="484962"/>
                  </a:lnTo>
                  <a:lnTo>
                    <a:pt x="10963273" y="480627"/>
                  </a:lnTo>
                  <a:lnTo>
                    <a:pt x="10963273" y="71821"/>
                  </a:lnTo>
                  <a:lnTo>
                    <a:pt x="10949605" y="35516"/>
                  </a:lnTo>
                  <a:lnTo>
                    <a:pt x="10917758" y="12829"/>
                  </a:lnTo>
                  <a:lnTo>
                    <a:pt x="10900976" y="9524"/>
                  </a:lnTo>
                  <a:lnTo>
                    <a:pt x="10933419" y="9524"/>
                  </a:lnTo>
                  <a:lnTo>
                    <a:pt x="10963790" y="40242"/>
                  </a:lnTo>
                  <a:lnTo>
                    <a:pt x="10972799" y="476249"/>
                  </a:lnTo>
                  <a:lnTo>
                    <a:pt x="10972436" y="483756"/>
                  </a:lnTo>
                  <a:lnTo>
                    <a:pt x="10955531" y="524566"/>
                  </a:lnTo>
                  <a:lnTo>
                    <a:pt x="10939068" y="539524"/>
                  </a:lnTo>
                  <a:lnTo>
                    <a:pt x="10933418" y="542924"/>
                  </a:lnTo>
                  <a:close/>
                </a:path>
              </a:pathLst>
            </a:custGeom>
            <a:solidFill>
              <a:srgbClr val="F9731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899" y="247522"/>
            <a:ext cx="3797300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-375">
                <a:latin typeface="Malgun Gothic"/>
                <a:cs typeface="Malgun Gothic"/>
              </a:rPr>
              <a:t>應用領域與成本效益分析</a:t>
            </a:r>
            <a:endParaRPr sz="305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09599" y="1076325"/>
            <a:ext cx="9525000" cy="5076825"/>
            <a:chOff x="609599" y="1076325"/>
            <a:chExt cx="9525000" cy="507682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1076325"/>
              <a:ext cx="257174" cy="2285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1447799"/>
              <a:ext cx="9524999" cy="209549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23887" y="4057649"/>
              <a:ext cx="5358130" cy="2095500"/>
            </a:xfrm>
            <a:custGeom>
              <a:avLst/>
              <a:gdLst/>
              <a:ahLst/>
              <a:cxnLst/>
              <a:rect l="l" t="t" r="r" b="b"/>
              <a:pathLst>
                <a:path w="5358130" h="2095500">
                  <a:moveTo>
                    <a:pt x="5286614" y="2095499"/>
                  </a:moveTo>
                  <a:lnTo>
                    <a:pt x="57847" y="2095499"/>
                  </a:lnTo>
                  <a:lnTo>
                    <a:pt x="53821" y="2095011"/>
                  </a:lnTo>
                  <a:lnTo>
                    <a:pt x="15259" y="2069643"/>
                  </a:lnTo>
                  <a:lnTo>
                    <a:pt x="396" y="2029257"/>
                  </a:lnTo>
                  <a:lnTo>
                    <a:pt x="0" y="2024303"/>
                  </a:lnTo>
                  <a:lnTo>
                    <a:pt x="0" y="20192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86614" y="0"/>
                  </a:lnTo>
                  <a:lnTo>
                    <a:pt x="5328106" y="15621"/>
                  </a:lnTo>
                  <a:lnTo>
                    <a:pt x="5353925" y="51661"/>
                  </a:lnTo>
                  <a:lnTo>
                    <a:pt x="5357811" y="71196"/>
                  </a:lnTo>
                  <a:lnTo>
                    <a:pt x="5357811" y="2024303"/>
                  </a:lnTo>
                  <a:lnTo>
                    <a:pt x="5342189" y="2065794"/>
                  </a:lnTo>
                  <a:lnTo>
                    <a:pt x="5306149" y="2091613"/>
                  </a:lnTo>
                  <a:lnTo>
                    <a:pt x="5291570" y="2095011"/>
                  </a:lnTo>
                  <a:lnTo>
                    <a:pt x="5286614" y="2095499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09599" y="4058027"/>
              <a:ext cx="69215" cy="2094864"/>
            </a:xfrm>
            <a:custGeom>
              <a:avLst/>
              <a:gdLst/>
              <a:ahLst/>
              <a:cxnLst/>
              <a:rect l="l" t="t" r="r" b="b"/>
              <a:pathLst>
                <a:path w="69215" h="2094864">
                  <a:moveTo>
                    <a:pt x="68698" y="2094744"/>
                  </a:moveTo>
                  <a:lnTo>
                    <a:pt x="27882" y="2077854"/>
                  </a:lnTo>
                  <a:lnTo>
                    <a:pt x="3262" y="2041008"/>
                  </a:lnTo>
                  <a:lnTo>
                    <a:pt x="0" y="201892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2018922"/>
                  </a:lnTo>
                  <a:lnTo>
                    <a:pt x="36593" y="2061263"/>
                  </a:lnTo>
                  <a:lnTo>
                    <a:pt x="63809" y="2093188"/>
                  </a:lnTo>
                  <a:lnTo>
                    <a:pt x="68698" y="209474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74" y="4295774"/>
              <a:ext cx="228599" cy="2285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674" y="4705350"/>
              <a:ext cx="171449" cy="13334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674" y="4972050"/>
              <a:ext cx="171449" cy="13334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674" y="5238750"/>
              <a:ext cx="171449" cy="13334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674" y="5505450"/>
              <a:ext cx="171449" cy="13334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674" y="5772149"/>
              <a:ext cx="133349" cy="123824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930275" y="1005332"/>
            <a:ext cx="20828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95" b="1">
                <a:solidFill>
                  <a:srgbClr val="FFFFFF"/>
                </a:solidFill>
                <a:latin typeface="Malgun Gothic"/>
                <a:cs typeface="Malgun Gothic"/>
              </a:rPr>
              <a:t>主要應用領域適配性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25525" y="4047983"/>
            <a:ext cx="4044950" cy="1881505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525"/>
              </a:spcBef>
            </a:pPr>
            <a:r>
              <a:rPr dirty="0" sz="2000" spc="-175" b="1">
                <a:solidFill>
                  <a:srgbClr val="FFFFFF"/>
                </a:solidFill>
                <a:latin typeface="Malgun Gothic"/>
                <a:cs typeface="Malgun Gothic"/>
              </a:rPr>
              <a:t>成本效益分析</a:t>
            </a:r>
            <a:endParaRPr sz="2000">
              <a:latin typeface="Malgun Gothic"/>
              <a:cs typeface="Malgun Gothic"/>
            </a:endParaRPr>
          </a:p>
          <a:p>
            <a:pPr marL="50165" marR="5080">
              <a:lnSpc>
                <a:spcPct val="140000"/>
              </a:lnSpc>
              <a:spcBef>
                <a:spcPts val="300"/>
              </a:spcBef>
            </a:pPr>
            <a:r>
              <a:rPr dirty="0" sz="1250" spc="-95" b="1">
                <a:solidFill>
                  <a:srgbClr val="D0D5DA"/>
                </a:solidFill>
                <a:latin typeface="Arial"/>
                <a:cs typeface="Arial"/>
              </a:rPr>
              <a:t>Optimus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：目標售價低於</a:t>
            </a:r>
            <a:r>
              <a:rPr dirty="0" sz="1150" spc="-35">
                <a:solidFill>
                  <a:srgbClr val="D0D5DA"/>
                </a:solidFill>
                <a:latin typeface="Tahoma"/>
                <a:cs typeface="Tahoma"/>
              </a:rPr>
              <a:t>2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萬美元，潛在市場巨大，解決勞動力短缺</a:t>
            </a:r>
            <a:r>
              <a:rPr dirty="0" sz="1150" spc="-50">
                <a:solidFill>
                  <a:srgbClr val="D0D5DA"/>
                </a:solidFill>
                <a:latin typeface="SimSun"/>
                <a:cs typeface="SimSun"/>
              </a:rPr>
              <a:t> </a:t>
            </a:r>
            <a:r>
              <a:rPr dirty="0" sz="1250" spc="-110" b="1">
                <a:solidFill>
                  <a:srgbClr val="D0D5DA"/>
                </a:solidFill>
                <a:latin typeface="Arial"/>
                <a:cs typeface="Arial"/>
              </a:rPr>
              <a:t>Figure</a:t>
            </a:r>
            <a:r>
              <a:rPr dirty="0" sz="1250" spc="4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250" spc="-110" b="1">
                <a:solidFill>
                  <a:srgbClr val="D0D5DA"/>
                </a:solidFill>
                <a:latin typeface="Arial"/>
                <a:cs typeface="Arial"/>
              </a:rPr>
              <a:t>02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：與</a:t>
            </a:r>
            <a:r>
              <a:rPr dirty="0" sz="1150" spc="-85">
                <a:solidFill>
                  <a:srgbClr val="D0D5DA"/>
                </a:solidFill>
                <a:latin typeface="Tahoma"/>
                <a:cs typeface="Tahoma"/>
              </a:rPr>
              <a:t>BMW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合作驗證高端製造業投資回報</a:t>
            </a:r>
            <a:endParaRPr sz="1150">
              <a:latin typeface="SimSun"/>
              <a:cs typeface="SimSun"/>
            </a:endParaRPr>
          </a:p>
          <a:p>
            <a:pPr marL="12700" marR="739140" indent="38100">
              <a:lnSpc>
                <a:spcPts val="2100"/>
              </a:lnSpc>
              <a:spcBef>
                <a:spcPts val="85"/>
              </a:spcBef>
            </a:pPr>
            <a:r>
              <a:rPr dirty="0" sz="1250" spc="-90" b="1">
                <a:solidFill>
                  <a:srgbClr val="D0D5DA"/>
                </a:solidFill>
                <a:latin typeface="Arial"/>
                <a:cs typeface="Arial"/>
              </a:rPr>
              <a:t>Digit</a:t>
            </a:r>
            <a:r>
              <a:rPr dirty="0" sz="1150" spc="-105">
                <a:solidFill>
                  <a:srgbClr val="D0D5DA"/>
                </a:solidFill>
                <a:latin typeface="SimSun"/>
                <a:cs typeface="SimSun"/>
              </a:rPr>
              <a:t>：提供</a:t>
            </a:r>
            <a:r>
              <a:rPr dirty="0" sz="1150" spc="-35">
                <a:solidFill>
                  <a:srgbClr val="D0D5DA"/>
                </a:solidFill>
                <a:latin typeface="Tahoma"/>
                <a:cs typeface="Tahoma"/>
              </a:rPr>
              <a:t>RaaS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模式，無需大規模改造即可部署</a:t>
            </a:r>
            <a:r>
              <a:rPr dirty="0" sz="1150" spc="-50">
                <a:solidFill>
                  <a:srgbClr val="D0D5DA"/>
                </a:solidFill>
                <a:latin typeface="SimSun"/>
                <a:cs typeface="SimSun"/>
              </a:rPr>
              <a:t> </a:t>
            </a:r>
            <a:r>
              <a:rPr dirty="0" sz="1250" spc="-120" b="1">
                <a:solidFill>
                  <a:srgbClr val="D0D5DA"/>
                </a:solidFill>
                <a:latin typeface="Arial"/>
                <a:cs typeface="Arial"/>
              </a:rPr>
              <a:t>CyberOne</a:t>
            </a:r>
            <a:r>
              <a:rPr dirty="0" sz="1150" spc="-114">
                <a:solidFill>
                  <a:srgbClr val="D0D5DA"/>
                </a:solidFill>
                <a:latin typeface="SimSun"/>
                <a:cs typeface="SimSun"/>
              </a:rPr>
              <a:t>：約</a:t>
            </a:r>
            <a:r>
              <a:rPr dirty="0" sz="1150" spc="-50">
                <a:solidFill>
                  <a:srgbClr val="D0D5DA"/>
                </a:solidFill>
                <a:latin typeface="Tahoma"/>
                <a:cs typeface="Tahoma"/>
              </a:rPr>
              <a:t>7-</a:t>
            </a:r>
            <a:r>
              <a:rPr dirty="0" sz="1150" spc="-35">
                <a:solidFill>
                  <a:srgbClr val="D0D5DA"/>
                </a:solidFill>
                <a:latin typeface="Tahoma"/>
                <a:cs typeface="Tahoma"/>
              </a:rPr>
              <a:t>8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萬美元，作為研究平台加速技術創新製造成本：一年內從</a:t>
            </a:r>
            <a:r>
              <a:rPr dirty="0" sz="1150" spc="-50">
                <a:solidFill>
                  <a:srgbClr val="D0D5DA"/>
                </a:solidFill>
                <a:latin typeface="Tahoma"/>
                <a:cs typeface="Tahoma"/>
              </a:rPr>
              <a:t>5-</a:t>
            </a:r>
            <a:r>
              <a:rPr dirty="0" sz="1150" spc="-35">
                <a:solidFill>
                  <a:srgbClr val="D0D5DA"/>
                </a:solidFill>
                <a:latin typeface="Tahoma"/>
                <a:cs typeface="Tahoma"/>
              </a:rPr>
              <a:t>25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萬美元降至</a:t>
            </a:r>
            <a:r>
              <a:rPr dirty="0" sz="1150" spc="-50">
                <a:solidFill>
                  <a:srgbClr val="D0D5DA"/>
                </a:solidFill>
                <a:latin typeface="Tahoma"/>
                <a:cs typeface="Tahoma"/>
              </a:rPr>
              <a:t>3-</a:t>
            </a:r>
            <a:r>
              <a:rPr dirty="0" sz="1150" spc="-35">
                <a:solidFill>
                  <a:srgbClr val="D0D5DA"/>
                </a:solidFill>
                <a:latin typeface="Tahoma"/>
                <a:cs typeface="Tahoma"/>
              </a:rPr>
              <a:t>15</a:t>
            </a:r>
            <a:r>
              <a:rPr dirty="0" sz="1150" spc="-90">
                <a:solidFill>
                  <a:srgbClr val="D0D5DA"/>
                </a:solidFill>
                <a:latin typeface="SimSun"/>
                <a:cs typeface="SimSun"/>
              </a:rPr>
              <a:t>萬美元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210299" y="4057649"/>
            <a:ext cx="5372100" cy="2095500"/>
            <a:chOff x="6210299" y="4057649"/>
            <a:chExt cx="5372100" cy="2095500"/>
          </a:xfrm>
        </p:grpSpPr>
        <p:sp>
          <p:nvSpPr>
            <p:cNvPr id="22" name="object 22" descr=""/>
            <p:cNvSpPr/>
            <p:nvPr/>
          </p:nvSpPr>
          <p:spPr>
            <a:xfrm>
              <a:off x="6224586" y="4057649"/>
              <a:ext cx="5358130" cy="2095500"/>
            </a:xfrm>
            <a:custGeom>
              <a:avLst/>
              <a:gdLst/>
              <a:ahLst/>
              <a:cxnLst/>
              <a:rect l="l" t="t" r="r" b="b"/>
              <a:pathLst>
                <a:path w="5358130" h="2095500">
                  <a:moveTo>
                    <a:pt x="5286615" y="2095499"/>
                  </a:moveTo>
                  <a:lnTo>
                    <a:pt x="57847" y="2095499"/>
                  </a:lnTo>
                  <a:lnTo>
                    <a:pt x="53821" y="2095011"/>
                  </a:lnTo>
                  <a:lnTo>
                    <a:pt x="15258" y="2069643"/>
                  </a:lnTo>
                  <a:lnTo>
                    <a:pt x="396" y="2029257"/>
                  </a:lnTo>
                  <a:lnTo>
                    <a:pt x="0" y="2024303"/>
                  </a:lnTo>
                  <a:lnTo>
                    <a:pt x="0" y="201929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4" y="3885"/>
                  </a:lnTo>
                  <a:lnTo>
                    <a:pt x="57847" y="0"/>
                  </a:lnTo>
                  <a:lnTo>
                    <a:pt x="5286615" y="0"/>
                  </a:lnTo>
                  <a:lnTo>
                    <a:pt x="5328105" y="15621"/>
                  </a:lnTo>
                  <a:lnTo>
                    <a:pt x="5353924" y="51661"/>
                  </a:lnTo>
                  <a:lnTo>
                    <a:pt x="5357811" y="71196"/>
                  </a:lnTo>
                  <a:lnTo>
                    <a:pt x="5357811" y="2024303"/>
                  </a:lnTo>
                  <a:lnTo>
                    <a:pt x="5342189" y="2065794"/>
                  </a:lnTo>
                  <a:lnTo>
                    <a:pt x="5306149" y="2091613"/>
                  </a:lnTo>
                  <a:lnTo>
                    <a:pt x="5291570" y="2095011"/>
                  </a:lnTo>
                  <a:lnTo>
                    <a:pt x="5286615" y="2095499"/>
                  </a:lnTo>
                  <a:close/>
                </a:path>
              </a:pathLst>
            </a:custGeom>
            <a:solidFill>
              <a:srgbClr val="282828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210299" y="4058027"/>
              <a:ext cx="69215" cy="2094864"/>
            </a:xfrm>
            <a:custGeom>
              <a:avLst/>
              <a:gdLst/>
              <a:ahLst/>
              <a:cxnLst/>
              <a:rect l="l" t="t" r="r" b="b"/>
              <a:pathLst>
                <a:path w="69214" h="2094864">
                  <a:moveTo>
                    <a:pt x="68698" y="2094744"/>
                  </a:moveTo>
                  <a:lnTo>
                    <a:pt x="27882" y="2077854"/>
                  </a:lnTo>
                  <a:lnTo>
                    <a:pt x="3262" y="2041008"/>
                  </a:lnTo>
                  <a:lnTo>
                    <a:pt x="0" y="201892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2018922"/>
                  </a:lnTo>
                  <a:lnTo>
                    <a:pt x="36593" y="2061263"/>
                  </a:lnTo>
                  <a:lnTo>
                    <a:pt x="63809" y="2093188"/>
                  </a:lnTo>
                  <a:lnTo>
                    <a:pt x="68698" y="209474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9374" y="4295774"/>
              <a:ext cx="171449" cy="22859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429374" y="46672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4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6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3" y="61606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3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9731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5099" y="4752974"/>
              <a:ext cx="133349" cy="13334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6664325" y="4224781"/>
            <a:ext cx="4721225" cy="8286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75" b="1">
                <a:solidFill>
                  <a:srgbClr val="FFFFFF"/>
                </a:solidFill>
                <a:latin typeface="Malgun Gothic"/>
                <a:cs typeface="Malgun Gothic"/>
              </a:rPr>
              <a:t>未來發展趨勢</a:t>
            </a:r>
            <a:endParaRPr sz="2000">
              <a:latin typeface="Malgun Gothic"/>
              <a:cs typeface="Malgun Gothic"/>
            </a:endParaRPr>
          </a:p>
          <a:p>
            <a:pPr marL="183515" marR="5080">
              <a:lnSpc>
                <a:spcPct val="108700"/>
              </a:lnSpc>
              <a:spcBef>
                <a:spcPts val="880"/>
              </a:spcBef>
            </a:pPr>
            <a:r>
              <a:rPr dirty="0" sz="1150" spc="390" b="1">
                <a:solidFill>
                  <a:srgbClr val="D0D5DA"/>
                </a:solidFill>
                <a:latin typeface="Malgun Gothic"/>
                <a:cs typeface="Malgun Gothic"/>
              </a:rPr>
              <a:t>「</a:t>
            </a:r>
            <a:r>
              <a:rPr dirty="0" sz="1150" spc="-110" b="1">
                <a:solidFill>
                  <a:srgbClr val="D0D5DA"/>
                </a:solidFill>
                <a:latin typeface="Microsoft JhengHei"/>
                <a:cs typeface="Microsoft JhengHei"/>
              </a:rPr>
              <a:t>大</a:t>
            </a:r>
            <a:r>
              <a:rPr dirty="0" sz="1150" spc="25" b="1">
                <a:solidFill>
                  <a:srgbClr val="D0D5DA"/>
                </a:solidFill>
                <a:latin typeface="Malgun Gothic"/>
                <a:cs typeface="Malgun Gothic"/>
              </a:rPr>
              <a:t>腦」比「四肢」更重要</a:t>
            </a:r>
            <a:r>
              <a:rPr dirty="0" sz="1150" spc="-90">
                <a:solidFill>
                  <a:srgbClr val="D0D5DA"/>
                </a:solidFill>
                <a:latin typeface="SimSun"/>
                <a:cs typeface="SimSun"/>
              </a:rPr>
              <a:t>：</a:t>
            </a:r>
            <a:r>
              <a:rPr dirty="0" sz="1150" spc="-90">
                <a:solidFill>
                  <a:srgbClr val="D0D5DA"/>
                </a:solidFill>
                <a:latin typeface="Tahoma"/>
                <a:cs typeface="Tahoma"/>
              </a:rPr>
              <a:t>AI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演算法的迭代將是技術突破的核心驅動力，決定機器人自主學習與適應複雜環境的能力上限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50118" y="1429387"/>
            <a:ext cx="10099675" cy="5314315"/>
            <a:chOff x="950118" y="1429387"/>
            <a:chExt cx="10099675" cy="5314315"/>
          </a:xfrm>
        </p:grpSpPr>
        <p:sp>
          <p:nvSpPr>
            <p:cNvPr id="29" name="object 29" descr=""/>
            <p:cNvSpPr/>
            <p:nvPr/>
          </p:nvSpPr>
          <p:spPr>
            <a:xfrm>
              <a:off x="6429374" y="51625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4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8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6"/>
                  </a:lnTo>
                  <a:lnTo>
                    <a:pt x="61607" y="29995"/>
                  </a:lnTo>
                  <a:lnTo>
                    <a:pt x="101065" y="8903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3"/>
                  </a:lnTo>
                  <a:lnTo>
                    <a:pt x="243192" y="29995"/>
                  </a:lnTo>
                  <a:lnTo>
                    <a:pt x="274803" y="61606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5" y="203733"/>
                  </a:lnTo>
                  <a:lnTo>
                    <a:pt x="274803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9731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43674" y="5248274"/>
              <a:ext cx="76199" cy="133349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6429374" y="55816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3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2"/>
                  </a:lnTo>
                  <a:lnTo>
                    <a:pt x="274803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9731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96049" y="5667374"/>
              <a:ext cx="171449" cy="13334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0825" y="6591299"/>
              <a:ext cx="142874" cy="152399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58300" y="6591299"/>
              <a:ext cx="142874" cy="152399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950112" y="1429397"/>
              <a:ext cx="10099675" cy="2865755"/>
            </a:xfrm>
            <a:custGeom>
              <a:avLst/>
              <a:gdLst/>
              <a:ahLst/>
              <a:cxnLst/>
              <a:rect l="l" t="t" r="r" b="b"/>
              <a:pathLst>
                <a:path w="10099675" h="2865754">
                  <a:moveTo>
                    <a:pt x="1654543" y="952500"/>
                  </a:moveTo>
                  <a:lnTo>
                    <a:pt x="4762" y="0"/>
                  </a:lnTo>
                  <a:lnTo>
                    <a:pt x="0" y="8242"/>
                  </a:lnTo>
                  <a:lnTo>
                    <a:pt x="1649780" y="960742"/>
                  </a:lnTo>
                  <a:lnTo>
                    <a:pt x="1654543" y="952500"/>
                  </a:lnTo>
                  <a:close/>
                </a:path>
                <a:path w="10099675" h="2865754">
                  <a:moveTo>
                    <a:pt x="10099434" y="1436992"/>
                  </a:moveTo>
                  <a:lnTo>
                    <a:pt x="10094671" y="1428750"/>
                  </a:lnTo>
                  <a:lnTo>
                    <a:pt x="7620000" y="2857500"/>
                  </a:lnTo>
                  <a:lnTo>
                    <a:pt x="7624762" y="2865742"/>
                  </a:lnTo>
                  <a:lnTo>
                    <a:pt x="10099434" y="1436992"/>
                  </a:lnTo>
                  <a:close/>
                </a:path>
              </a:pathLst>
            </a:custGeom>
            <a:solidFill>
              <a:srgbClr val="FF99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835775" y="5151564"/>
            <a:ext cx="45593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 b="1">
                <a:solidFill>
                  <a:srgbClr val="D0D5DA"/>
                </a:solidFill>
                <a:latin typeface="Malgun Gothic"/>
                <a:cs typeface="Malgun Gothic"/>
              </a:rPr>
              <a:t>成</a:t>
            </a:r>
            <a:r>
              <a:rPr dirty="0" sz="1150" spc="-110" b="1">
                <a:solidFill>
                  <a:srgbClr val="D0D5DA"/>
                </a:solidFill>
                <a:latin typeface="Microsoft JhengHei"/>
                <a:cs typeface="Microsoft JhengHei"/>
              </a:rPr>
              <a:t>本</a:t>
            </a:r>
            <a:r>
              <a:rPr dirty="0" sz="1150" spc="-110" b="1">
                <a:solidFill>
                  <a:srgbClr val="D0D5DA"/>
                </a:solidFill>
                <a:latin typeface="Malgun Gothic"/>
                <a:cs typeface="Malgun Gothic"/>
              </a:rPr>
              <a:t>持續</a:t>
            </a:r>
            <a:r>
              <a:rPr dirty="0" sz="1150" spc="-110" b="1">
                <a:solidFill>
                  <a:srgbClr val="D0D5DA"/>
                </a:solidFill>
                <a:latin typeface="Microsoft JhengHei"/>
                <a:cs typeface="Microsoft JhengHei"/>
              </a:rPr>
              <a:t>下</a:t>
            </a:r>
            <a:r>
              <a:rPr dirty="0" sz="1150" spc="-110" b="1">
                <a:solidFill>
                  <a:srgbClr val="D0D5DA"/>
                </a:solidFill>
                <a:latin typeface="Malgun Gothic"/>
                <a:cs typeface="Malgun Gothic"/>
              </a:rPr>
              <a:t>降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：隨著供應鏈成熟與規模化生產，價格將更具競爭力，加速普及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835775" y="5560986"/>
            <a:ext cx="455930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10" b="1">
                <a:solidFill>
                  <a:srgbClr val="D0D5DA"/>
                </a:solidFill>
                <a:latin typeface="Microsoft JhengHei"/>
                <a:cs typeface="Microsoft JhengHei"/>
              </a:rPr>
              <a:t>人</a:t>
            </a:r>
            <a:r>
              <a:rPr dirty="0" sz="1150" spc="-110" b="1">
                <a:solidFill>
                  <a:srgbClr val="D0D5DA"/>
                </a:solidFill>
                <a:latin typeface="Malgun Gothic"/>
                <a:cs typeface="Malgun Gothic"/>
              </a:rPr>
              <a:t>機協</a:t>
            </a:r>
            <a:r>
              <a:rPr dirty="0" sz="1150" spc="-110" b="1">
                <a:solidFill>
                  <a:srgbClr val="D0D5DA"/>
                </a:solidFill>
                <a:latin typeface="Microsoft JhengHei"/>
                <a:cs typeface="Microsoft JhengHei"/>
              </a:rPr>
              <a:t>作</a:t>
            </a:r>
            <a:r>
              <a:rPr dirty="0" sz="1150" spc="-110" b="1">
                <a:solidFill>
                  <a:srgbClr val="D0D5DA"/>
                </a:solidFill>
                <a:latin typeface="Malgun Gothic"/>
                <a:cs typeface="Malgun Gothic"/>
              </a:rPr>
              <a:t>成</a:t>
            </a:r>
            <a:r>
              <a:rPr dirty="0" sz="1150" spc="-110" b="1">
                <a:solidFill>
                  <a:srgbClr val="D0D5DA"/>
                </a:solidFill>
                <a:latin typeface="Microsoft JhengHei"/>
                <a:cs typeface="Microsoft JhengHei"/>
              </a:rPr>
              <a:t>為</a:t>
            </a:r>
            <a:r>
              <a:rPr dirty="0" sz="1150" spc="-110" b="1">
                <a:solidFill>
                  <a:srgbClr val="D0D5DA"/>
                </a:solidFill>
                <a:latin typeface="Malgun Gothic"/>
                <a:cs typeface="Malgun Gothic"/>
              </a:rPr>
              <a:t>常態</a:t>
            </a: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：機器人將成為人類工作與生活中的得力助手，共同完成更</a:t>
            </a: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複雜的任務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035299" y="6539738"/>
            <a:ext cx="6121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人形機器人作為尖端科技的集大成者，將在未來十年內深刻改變工業生產與社會生活的樣貌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0" y="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380999" y="1142999"/>
                </a:moveTo>
                <a:lnTo>
                  <a:pt x="324949" y="1140935"/>
                </a:lnTo>
                <a:lnTo>
                  <a:pt x="269191" y="1134752"/>
                </a:lnTo>
                <a:lnTo>
                  <a:pt x="214039" y="1124483"/>
                </a:lnTo>
                <a:lnTo>
                  <a:pt x="159803" y="1110188"/>
                </a:lnTo>
                <a:lnTo>
                  <a:pt x="106765" y="1091942"/>
                </a:lnTo>
                <a:lnTo>
                  <a:pt x="55202" y="1069840"/>
                </a:lnTo>
                <a:lnTo>
                  <a:pt x="5406" y="1044003"/>
                </a:lnTo>
                <a:lnTo>
                  <a:pt x="0" y="1040852"/>
                </a:lnTo>
                <a:lnTo>
                  <a:pt x="0" y="0"/>
                </a:lnTo>
                <a:lnTo>
                  <a:pt x="1040852" y="0"/>
                </a:lnTo>
                <a:lnTo>
                  <a:pt x="1044003" y="5406"/>
                </a:lnTo>
                <a:lnTo>
                  <a:pt x="1069840" y="55202"/>
                </a:lnTo>
                <a:lnTo>
                  <a:pt x="1091942" y="106765"/>
                </a:lnTo>
                <a:lnTo>
                  <a:pt x="1110188" y="159803"/>
                </a:lnTo>
                <a:lnTo>
                  <a:pt x="1124483" y="214039"/>
                </a:lnTo>
                <a:lnTo>
                  <a:pt x="1134752" y="269191"/>
                </a:lnTo>
                <a:lnTo>
                  <a:pt x="1140935" y="324949"/>
                </a:lnTo>
                <a:lnTo>
                  <a:pt x="1142999" y="380999"/>
                </a:lnTo>
                <a:lnTo>
                  <a:pt x="1142770" y="399706"/>
                </a:lnTo>
                <a:lnTo>
                  <a:pt x="1139330" y="455689"/>
                </a:lnTo>
                <a:lnTo>
                  <a:pt x="1131782" y="511267"/>
                </a:lnTo>
                <a:lnTo>
                  <a:pt x="1120164" y="566150"/>
                </a:lnTo>
                <a:lnTo>
                  <a:pt x="1104538" y="620030"/>
                </a:lnTo>
                <a:lnTo>
                  <a:pt x="1084995" y="672604"/>
                </a:lnTo>
                <a:lnTo>
                  <a:pt x="1061639" y="723598"/>
                </a:lnTo>
                <a:lnTo>
                  <a:pt x="1034589" y="772746"/>
                </a:lnTo>
                <a:lnTo>
                  <a:pt x="1003996" y="819770"/>
                </a:lnTo>
                <a:lnTo>
                  <a:pt x="970033" y="864407"/>
                </a:lnTo>
                <a:lnTo>
                  <a:pt x="932880" y="906425"/>
                </a:lnTo>
                <a:lnTo>
                  <a:pt x="892728" y="945604"/>
                </a:lnTo>
                <a:lnTo>
                  <a:pt x="849802" y="981723"/>
                </a:lnTo>
                <a:lnTo>
                  <a:pt x="804344" y="1014579"/>
                </a:lnTo>
                <a:lnTo>
                  <a:pt x="756593" y="1044003"/>
                </a:lnTo>
                <a:lnTo>
                  <a:pt x="706797" y="1069840"/>
                </a:lnTo>
                <a:lnTo>
                  <a:pt x="655234" y="1091942"/>
                </a:lnTo>
                <a:lnTo>
                  <a:pt x="602197" y="1110188"/>
                </a:lnTo>
                <a:lnTo>
                  <a:pt x="547960" y="1124483"/>
                </a:lnTo>
                <a:lnTo>
                  <a:pt x="492809" y="1134752"/>
                </a:lnTo>
                <a:lnTo>
                  <a:pt x="437050" y="1140935"/>
                </a:lnTo>
                <a:lnTo>
                  <a:pt x="380999" y="1142999"/>
                </a:lnTo>
                <a:close/>
              </a:path>
            </a:pathLst>
          </a:custGeom>
          <a:solidFill>
            <a:srgbClr val="F9731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9905999" y="4648199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1142999" y="2285999"/>
                </a:moveTo>
                <a:lnTo>
                  <a:pt x="1086916" y="2284622"/>
                </a:lnTo>
                <a:lnTo>
                  <a:pt x="1030967" y="2280495"/>
                </a:lnTo>
                <a:lnTo>
                  <a:pt x="975285" y="2273626"/>
                </a:lnTo>
                <a:lnTo>
                  <a:pt x="920010" y="2264036"/>
                </a:lnTo>
                <a:lnTo>
                  <a:pt x="865272" y="2251744"/>
                </a:lnTo>
                <a:lnTo>
                  <a:pt x="811205" y="2236781"/>
                </a:lnTo>
                <a:lnTo>
                  <a:pt x="757933" y="2219183"/>
                </a:lnTo>
                <a:lnTo>
                  <a:pt x="705591" y="2198992"/>
                </a:lnTo>
                <a:lnTo>
                  <a:pt x="654303" y="2176258"/>
                </a:lnTo>
                <a:lnTo>
                  <a:pt x="604192" y="2151035"/>
                </a:lnTo>
                <a:lnTo>
                  <a:pt x="555378" y="2123382"/>
                </a:lnTo>
                <a:lnTo>
                  <a:pt x="507981" y="2093368"/>
                </a:lnTo>
                <a:lnTo>
                  <a:pt x="462113" y="2061064"/>
                </a:lnTo>
                <a:lnTo>
                  <a:pt x="417888" y="2026549"/>
                </a:lnTo>
                <a:lnTo>
                  <a:pt x="375407" y="1989906"/>
                </a:lnTo>
                <a:lnTo>
                  <a:pt x="334777" y="1951222"/>
                </a:lnTo>
                <a:lnTo>
                  <a:pt x="296093" y="1910590"/>
                </a:lnTo>
                <a:lnTo>
                  <a:pt x="259449" y="1868110"/>
                </a:lnTo>
                <a:lnTo>
                  <a:pt x="224932" y="1823883"/>
                </a:lnTo>
                <a:lnTo>
                  <a:pt x="192628" y="1778015"/>
                </a:lnTo>
                <a:lnTo>
                  <a:pt x="162614" y="1730618"/>
                </a:lnTo>
                <a:lnTo>
                  <a:pt x="134962" y="1681805"/>
                </a:lnTo>
                <a:lnTo>
                  <a:pt x="109738" y="1631694"/>
                </a:lnTo>
                <a:lnTo>
                  <a:pt x="87005" y="1580406"/>
                </a:lnTo>
                <a:lnTo>
                  <a:pt x="66813" y="1528064"/>
                </a:lnTo>
                <a:lnTo>
                  <a:pt x="49216" y="1474794"/>
                </a:lnTo>
                <a:lnTo>
                  <a:pt x="34253" y="1420725"/>
                </a:lnTo>
                <a:lnTo>
                  <a:pt x="21961" y="1365987"/>
                </a:lnTo>
                <a:lnTo>
                  <a:pt x="12370" y="1310712"/>
                </a:lnTo>
                <a:lnTo>
                  <a:pt x="5503" y="1255033"/>
                </a:lnTo>
                <a:lnTo>
                  <a:pt x="1376" y="1199084"/>
                </a:lnTo>
                <a:lnTo>
                  <a:pt x="0" y="1142999"/>
                </a:lnTo>
                <a:lnTo>
                  <a:pt x="344" y="1114949"/>
                </a:lnTo>
                <a:lnTo>
                  <a:pt x="3096" y="1058915"/>
                </a:lnTo>
                <a:lnTo>
                  <a:pt x="8594" y="1003084"/>
                </a:lnTo>
                <a:lnTo>
                  <a:pt x="16826" y="947590"/>
                </a:lnTo>
                <a:lnTo>
                  <a:pt x="27770" y="892567"/>
                </a:lnTo>
                <a:lnTo>
                  <a:pt x="41402" y="838147"/>
                </a:lnTo>
                <a:lnTo>
                  <a:pt x="57688" y="784461"/>
                </a:lnTo>
                <a:lnTo>
                  <a:pt x="76588" y="731639"/>
                </a:lnTo>
                <a:lnTo>
                  <a:pt x="98057" y="679808"/>
                </a:lnTo>
                <a:lnTo>
                  <a:pt x="122044" y="629093"/>
                </a:lnTo>
                <a:lnTo>
                  <a:pt x="148490" y="579617"/>
                </a:lnTo>
                <a:lnTo>
                  <a:pt x="177330" y="531497"/>
                </a:lnTo>
                <a:lnTo>
                  <a:pt x="208500" y="484850"/>
                </a:lnTo>
                <a:lnTo>
                  <a:pt x="241919" y="439790"/>
                </a:lnTo>
                <a:lnTo>
                  <a:pt x="277510" y="396423"/>
                </a:lnTo>
                <a:lnTo>
                  <a:pt x="315185" y="354854"/>
                </a:lnTo>
                <a:lnTo>
                  <a:pt x="354855" y="315185"/>
                </a:lnTo>
                <a:lnTo>
                  <a:pt x="396421" y="277510"/>
                </a:lnTo>
                <a:lnTo>
                  <a:pt x="439788" y="241919"/>
                </a:lnTo>
                <a:lnTo>
                  <a:pt x="484849" y="208500"/>
                </a:lnTo>
                <a:lnTo>
                  <a:pt x="531496" y="177331"/>
                </a:lnTo>
                <a:lnTo>
                  <a:pt x="579616" y="148490"/>
                </a:lnTo>
                <a:lnTo>
                  <a:pt x="629094" y="122044"/>
                </a:lnTo>
                <a:lnTo>
                  <a:pt x="679808" y="98057"/>
                </a:lnTo>
                <a:lnTo>
                  <a:pt x="731638" y="76589"/>
                </a:lnTo>
                <a:lnTo>
                  <a:pt x="784460" y="57689"/>
                </a:lnTo>
                <a:lnTo>
                  <a:pt x="838146" y="41404"/>
                </a:lnTo>
                <a:lnTo>
                  <a:pt x="892565" y="27772"/>
                </a:lnTo>
                <a:lnTo>
                  <a:pt x="947589" y="16827"/>
                </a:lnTo>
                <a:lnTo>
                  <a:pt x="1003083" y="8596"/>
                </a:lnTo>
                <a:lnTo>
                  <a:pt x="1058915" y="3097"/>
                </a:lnTo>
                <a:lnTo>
                  <a:pt x="1114949" y="344"/>
                </a:lnTo>
                <a:lnTo>
                  <a:pt x="1142999" y="0"/>
                </a:lnTo>
                <a:lnTo>
                  <a:pt x="1171049" y="344"/>
                </a:lnTo>
                <a:lnTo>
                  <a:pt x="1227084" y="3097"/>
                </a:lnTo>
                <a:lnTo>
                  <a:pt x="1282914" y="8596"/>
                </a:lnTo>
                <a:lnTo>
                  <a:pt x="1338407" y="16827"/>
                </a:lnTo>
                <a:lnTo>
                  <a:pt x="1393430" y="27772"/>
                </a:lnTo>
                <a:lnTo>
                  <a:pt x="1447851" y="41404"/>
                </a:lnTo>
                <a:lnTo>
                  <a:pt x="1501537" y="57689"/>
                </a:lnTo>
                <a:lnTo>
                  <a:pt x="1554358" y="76589"/>
                </a:lnTo>
                <a:lnTo>
                  <a:pt x="1606190" y="98058"/>
                </a:lnTo>
                <a:lnTo>
                  <a:pt x="1656905" y="122044"/>
                </a:lnTo>
                <a:lnTo>
                  <a:pt x="1706382" y="148490"/>
                </a:lnTo>
                <a:lnTo>
                  <a:pt x="1754501" y="177332"/>
                </a:lnTo>
                <a:lnTo>
                  <a:pt x="1801147" y="208500"/>
                </a:lnTo>
                <a:lnTo>
                  <a:pt x="1846207" y="241919"/>
                </a:lnTo>
                <a:lnTo>
                  <a:pt x="1889575" y="277510"/>
                </a:lnTo>
                <a:lnTo>
                  <a:pt x="1931143" y="315185"/>
                </a:lnTo>
                <a:lnTo>
                  <a:pt x="1970813" y="354854"/>
                </a:lnTo>
                <a:lnTo>
                  <a:pt x="2008489" y="396423"/>
                </a:lnTo>
                <a:lnTo>
                  <a:pt x="2044079" y="439790"/>
                </a:lnTo>
                <a:lnTo>
                  <a:pt x="2077497" y="484850"/>
                </a:lnTo>
                <a:lnTo>
                  <a:pt x="2108666" y="531496"/>
                </a:lnTo>
                <a:lnTo>
                  <a:pt x="2137508" y="579617"/>
                </a:lnTo>
                <a:lnTo>
                  <a:pt x="2163954" y="629093"/>
                </a:lnTo>
                <a:lnTo>
                  <a:pt x="2187940" y="679808"/>
                </a:lnTo>
                <a:lnTo>
                  <a:pt x="2209409" y="731639"/>
                </a:lnTo>
                <a:lnTo>
                  <a:pt x="2228310" y="784461"/>
                </a:lnTo>
                <a:lnTo>
                  <a:pt x="2244595" y="838147"/>
                </a:lnTo>
                <a:lnTo>
                  <a:pt x="2258226" y="892567"/>
                </a:lnTo>
                <a:lnTo>
                  <a:pt x="2269171" y="947590"/>
                </a:lnTo>
                <a:lnTo>
                  <a:pt x="2277403" y="1003084"/>
                </a:lnTo>
                <a:lnTo>
                  <a:pt x="2282902" y="1058915"/>
                </a:lnTo>
                <a:lnTo>
                  <a:pt x="2285655" y="1114949"/>
                </a:lnTo>
                <a:lnTo>
                  <a:pt x="2285999" y="1142999"/>
                </a:lnTo>
                <a:lnTo>
                  <a:pt x="2285655" y="1171050"/>
                </a:lnTo>
                <a:lnTo>
                  <a:pt x="2282902" y="1227084"/>
                </a:lnTo>
                <a:lnTo>
                  <a:pt x="2277403" y="1282915"/>
                </a:lnTo>
                <a:lnTo>
                  <a:pt x="2269171" y="1338409"/>
                </a:lnTo>
                <a:lnTo>
                  <a:pt x="2258226" y="1393431"/>
                </a:lnTo>
                <a:lnTo>
                  <a:pt x="2244595" y="1447851"/>
                </a:lnTo>
                <a:lnTo>
                  <a:pt x="2228310" y="1501537"/>
                </a:lnTo>
                <a:lnTo>
                  <a:pt x="2209409" y="1554359"/>
                </a:lnTo>
                <a:lnTo>
                  <a:pt x="2187940" y="1606189"/>
                </a:lnTo>
                <a:lnTo>
                  <a:pt x="2163954" y="1656904"/>
                </a:lnTo>
                <a:lnTo>
                  <a:pt x="2137508" y="1706381"/>
                </a:lnTo>
                <a:lnTo>
                  <a:pt x="2108666" y="1754501"/>
                </a:lnTo>
                <a:lnTo>
                  <a:pt x="2077497" y="1801147"/>
                </a:lnTo>
                <a:lnTo>
                  <a:pt x="2044078" y="1846208"/>
                </a:lnTo>
                <a:lnTo>
                  <a:pt x="2008488" y="1889575"/>
                </a:lnTo>
                <a:lnTo>
                  <a:pt x="1970813" y="1931143"/>
                </a:lnTo>
                <a:lnTo>
                  <a:pt x="1931143" y="1970813"/>
                </a:lnTo>
                <a:lnTo>
                  <a:pt x="1889575" y="2008488"/>
                </a:lnTo>
                <a:lnTo>
                  <a:pt x="1846209" y="2044078"/>
                </a:lnTo>
                <a:lnTo>
                  <a:pt x="1801147" y="2077498"/>
                </a:lnTo>
                <a:lnTo>
                  <a:pt x="1754501" y="2108666"/>
                </a:lnTo>
                <a:lnTo>
                  <a:pt x="1706381" y="2137508"/>
                </a:lnTo>
                <a:lnTo>
                  <a:pt x="1656905" y="2163953"/>
                </a:lnTo>
                <a:lnTo>
                  <a:pt x="1606190" y="2187940"/>
                </a:lnTo>
                <a:lnTo>
                  <a:pt x="1554358" y="2209409"/>
                </a:lnTo>
                <a:lnTo>
                  <a:pt x="1501537" y="2228309"/>
                </a:lnTo>
                <a:lnTo>
                  <a:pt x="1447851" y="2244594"/>
                </a:lnTo>
                <a:lnTo>
                  <a:pt x="1393430" y="2258226"/>
                </a:lnTo>
                <a:lnTo>
                  <a:pt x="1338407" y="2269171"/>
                </a:lnTo>
                <a:lnTo>
                  <a:pt x="1282914" y="2277403"/>
                </a:lnTo>
                <a:lnTo>
                  <a:pt x="1227084" y="2282902"/>
                </a:lnTo>
                <a:lnTo>
                  <a:pt x="1171049" y="2285655"/>
                </a:lnTo>
                <a:lnTo>
                  <a:pt x="1142999" y="2285999"/>
                </a:lnTo>
                <a:close/>
              </a:path>
            </a:pathLst>
          </a:custGeom>
          <a:solidFill>
            <a:srgbClr val="F9731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2025-08-25T15:45:56Z</dcterms:created>
  <dcterms:modified xsi:type="dcterms:W3CDTF">2025-08-25T15:45:56Z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2025-08-25T00:00:00Z</vt:filetime>
  </property>
  <property fmtid="{D5CDD505-2E9C-101B-9397-08002B2CF9AE}" pid="3" name="LastSaved">
    <vt:filetime>2025-08-25T00:00:00Z</vt:filetime>
  </property>
</Properties>
</file>