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4" r:id="rId4"/>
    <p:sldId id="277" r:id="rId5"/>
    <p:sldId id="276" r:id="rId6"/>
    <p:sldId id="275" r:id="rId7"/>
    <p:sldId id="269" r:id="rId8"/>
    <p:sldId id="279" r:id="rId9"/>
    <p:sldId id="27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36E8A-868B-4AEE-87B4-35CDF85F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20126E-C80B-4D98-B275-7EDD142D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4A653-B63F-4B60-BDF7-8F80D1DA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C673F0-8122-4998-9C4B-D1B39FB6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647E15-CA7C-49E8-B81B-77753C8E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3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E4549-6A0A-4CC4-BF1E-39A5E489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DED02D-EB9C-490D-A2D3-83FD373B8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631E7-0C98-416E-BFD1-1362255F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45227-A0F6-4171-A78A-2F7EB0F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97B2E-263E-4E5D-9F04-B2BE6DD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6FF115-2472-4618-8D79-FC6118BA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89EF4-0B18-4D30-A566-C8E9723F9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3A7AD5-B7C7-4366-9B07-BF861E5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52696-88C1-4855-98A7-8EB35343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101DA-7FDA-42A9-99EC-82D2181B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5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77607-B83E-4164-B23A-6495F9A7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75634-E1D0-46D8-B2C0-71506589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08D6B-8745-4BFC-9AB6-56D37CBD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71E12-E5E3-47BC-8651-EA36E3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AC336D-F3FB-4192-8E66-511544C0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2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185A0-E60C-4996-AF6D-4634A8F7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763A63-0B8A-4610-8FD7-09388065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D7E8A-F3E7-4263-9CB8-E0DF797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38F68-FE2B-4FCE-98AE-2C4997EF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91A43-61B2-4025-AFBF-B9285D7D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89052-C140-4DCE-A124-CED98295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4CDB0-1D9B-4B97-A34B-F2775C2AD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AF9BC6-C8CC-4354-BA1B-5FA6F886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974122-8881-436F-BDC4-E195B00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C23B68-8756-434A-AD52-22A172D1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AC675A-E2FF-44A3-BC0B-48E7DBD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86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DE150-94BF-40F7-B29D-EA886B49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06ACC-B1CA-465D-AE43-7DF33D28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9755BE-052F-4755-8FDB-732DB38F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4A0A54-E9A1-4892-BE73-7342A619B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03F5EA-8C9B-417F-B1D9-0426BC35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5731F8-499E-4C42-A116-3F56C2A8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5D9925-856E-4F0E-A6DA-B650C6C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750587-4F2C-4DE7-9DF0-6810158C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2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4520D-70DA-4ECE-BE96-1D138E0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0E8203-B233-496B-AC67-5F2E4D3A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4C7570-72BD-4A0B-82E7-A0E2E94F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64B24-3EC5-4CB9-9246-06C3A944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7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653FB7-CF50-4D1A-AAA6-1EB62336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671DC8-CA8B-4A3D-996D-5D9760B1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A70282-CCDD-4533-A587-73A97A30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EC402-5480-49ED-9E85-21740B8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55AE0-404B-4D53-8C70-56851C17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849356-207F-4EDE-BC82-6685B62F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33FFD-4DDE-45C2-A71F-5E852A7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7E823-3152-45E9-BB9D-1D81F2A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B50FBA-03FC-4E31-A84F-A760A7E2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0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6263A-239A-48DA-8447-9BDEF355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CFB6FF-7C57-41AA-AFE5-232E76B2D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02305C-9D96-426E-94C4-5FA2E5E8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C9D39E-5907-4F41-AFB4-A67C5A76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3186D-F53C-4233-8525-1EECB0C6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8C53D8-9DC3-4F1C-A7D5-826AE4C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6CD821-0819-4D2B-9D32-CCF232D6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D3DF46-1D0A-44C8-8694-E554F719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161BE-8577-4CBE-8183-BEA4724AA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B7D-1D32-4486-9F4C-8F4CDD7DB1B7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72025-63A5-4FE8-B978-2329511DC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7BD637-4952-424D-A68D-35659A3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58D8-1195-445C-A840-43AC3E3A2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FB56C-DCE4-4D7F-8D1E-0A36EBF2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3" y="199377"/>
            <a:ext cx="10515600" cy="1325563"/>
          </a:xfrm>
        </p:spPr>
        <p:txBody>
          <a:bodyPr/>
          <a:lstStyle/>
          <a:p>
            <a:r>
              <a:rPr lang="zh-TW" altLang="en-US" b="1" dirty="0"/>
              <a:t>視覺</a:t>
            </a:r>
            <a:r>
              <a:rPr lang="en-US" altLang="zh-TW" b="1" dirty="0"/>
              <a:t>- </a:t>
            </a:r>
            <a:r>
              <a:rPr lang="zh-TW" altLang="en-US" b="1" dirty="0"/>
              <a:t>語言</a:t>
            </a:r>
            <a:r>
              <a:rPr lang="en-US" altLang="zh-TW" b="1" dirty="0"/>
              <a:t>- </a:t>
            </a:r>
            <a:r>
              <a:rPr lang="zh-TW" altLang="en-US" b="1" dirty="0"/>
              <a:t>動作</a:t>
            </a:r>
            <a:r>
              <a:rPr lang="en-US" altLang="zh-TW" b="1" dirty="0"/>
              <a:t>(VLA) </a:t>
            </a:r>
            <a:r>
              <a:rPr lang="zh-TW" altLang="en-US" b="1" dirty="0"/>
              <a:t>模型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4EF2F4-BDE8-52F5-FAAA-6A20D0B67E78}"/>
              </a:ext>
            </a:extLst>
          </p:cNvPr>
          <p:cNvSpPr txBox="1"/>
          <p:nvPr/>
        </p:nvSpPr>
        <p:spPr>
          <a:xfrm>
            <a:off x="358806" y="1276365"/>
            <a:ext cx="109816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dirty="0">
                <a:effectLst/>
              </a:rPr>
              <a:t>自然語言處理（</a:t>
            </a:r>
            <a:r>
              <a:rPr lang="en-US" altLang="zh-TW" dirty="0">
                <a:effectLst/>
              </a:rPr>
              <a:t>NLP</a:t>
            </a:r>
            <a:r>
              <a:rPr lang="zh-TW" altLang="en-US" dirty="0">
                <a:effectLst/>
              </a:rPr>
              <a:t>）是用來讓機器理解和處理人類語言的技術，在語音控制機器手臂的系統中，</a:t>
            </a:r>
            <a:r>
              <a:rPr lang="en-US" altLang="zh-TW" dirty="0">
                <a:effectLst/>
              </a:rPr>
              <a:t>NLP </a:t>
            </a:r>
            <a:r>
              <a:rPr lang="zh-TW" altLang="en-US" dirty="0">
                <a:effectLst/>
              </a:rPr>
              <a:t>是核心組件之一，負責解析語音轉換後的文字指令。以下是 </a:t>
            </a:r>
            <a:r>
              <a:rPr lang="en-US" altLang="zh-TW" dirty="0">
                <a:effectLst/>
              </a:rPr>
              <a:t>NLP </a:t>
            </a:r>
            <a:r>
              <a:rPr lang="zh-TW" altLang="en-US" dirty="0">
                <a:effectLst/>
              </a:rPr>
              <a:t>在這類系統中的具體應用：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語音轉文字後的指令解析</a:t>
            </a:r>
            <a:r>
              <a:rPr lang="zh-TW" alt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語音辨識系統（如 </a:t>
            </a:r>
            <a:r>
              <a:rPr lang="en-US" altLang="zh-TW" dirty="0"/>
              <a:t>Google Speech-to-Text </a:t>
            </a:r>
            <a:r>
              <a:rPr lang="zh-TW" altLang="en-US" dirty="0"/>
              <a:t>或 </a:t>
            </a:r>
            <a:r>
              <a:rPr lang="en-US" altLang="zh-TW" dirty="0"/>
              <a:t>Amazon Alexa</a:t>
            </a:r>
            <a:r>
              <a:rPr lang="zh-TW" altLang="en-US" dirty="0"/>
              <a:t>）會先將使用者的聲音指令轉為文字。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NLP </a:t>
            </a:r>
            <a:r>
              <a:rPr lang="zh-TW" altLang="en-US" dirty="0"/>
              <a:t>接著分析這些文字，提取意圖（</a:t>
            </a:r>
            <a:r>
              <a:rPr lang="en-US" altLang="zh-TW" dirty="0"/>
              <a:t>Intent</a:t>
            </a:r>
            <a:r>
              <a:rPr lang="zh-TW" altLang="en-US" dirty="0"/>
              <a:t>）和實體（</a:t>
            </a:r>
            <a:r>
              <a:rPr lang="en-US" altLang="zh-TW" dirty="0"/>
              <a:t>Entity</a:t>
            </a:r>
            <a:r>
              <a:rPr lang="zh-TW" altLang="en-US" dirty="0"/>
              <a:t>）。例如： 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指令：「拿起桌子上的藍色杯子」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NLP </a:t>
            </a:r>
            <a:r>
              <a:rPr lang="zh-TW" altLang="en-US" dirty="0"/>
              <a:t>解析： 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意圖：拿起（</a:t>
            </a:r>
            <a:r>
              <a:rPr lang="en-US" altLang="zh-TW" dirty="0"/>
              <a:t>Pick up</a:t>
            </a:r>
            <a:r>
              <a:rPr lang="zh-TW" altLang="en-US" dirty="0"/>
              <a:t>）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實體：藍色杯子（</a:t>
            </a:r>
            <a:r>
              <a:rPr lang="en-US" altLang="zh-TW" dirty="0"/>
              <a:t>Object</a:t>
            </a:r>
            <a:r>
              <a:rPr lang="zh-TW" altLang="en-US" dirty="0"/>
              <a:t>）、桌子（</a:t>
            </a:r>
            <a:r>
              <a:rPr lang="en-US" altLang="zh-TW" dirty="0"/>
              <a:t>Location</a:t>
            </a:r>
            <a:r>
              <a:rPr lang="zh-TW" altLang="en-US" dirty="0"/>
              <a:t>）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這需要 </a:t>
            </a:r>
            <a:r>
              <a:rPr lang="en-US" altLang="zh-TW" dirty="0"/>
              <a:t>NLP </a:t>
            </a:r>
            <a:r>
              <a:rPr lang="zh-TW" altLang="en-US" dirty="0"/>
              <a:t>的子領域，如 </a:t>
            </a:r>
            <a:r>
              <a:rPr lang="zh-TW" altLang="en-US" b="1" dirty="0"/>
              <a:t>語意理解（</a:t>
            </a:r>
            <a:r>
              <a:rPr lang="en-US" altLang="zh-TW" b="1" dirty="0"/>
              <a:t>Semantic Understanding</a:t>
            </a:r>
            <a:r>
              <a:rPr lang="zh-TW" altLang="en-US" b="1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zh-TW" altLang="en-US" b="1" dirty="0"/>
              <a:t>命名實體識別（</a:t>
            </a:r>
            <a:r>
              <a:rPr lang="en-US" altLang="zh-TW" b="1" dirty="0"/>
              <a:t>NER, Named Entity Recognition</a:t>
            </a:r>
            <a:r>
              <a:rPr lang="zh-TW" altLang="en-US" b="1" dirty="0"/>
              <a:t>）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26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740C-8EA9-9B3B-2B4B-ABAB9B59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/>
              <a:t>SmolVLA</a:t>
            </a:r>
            <a:r>
              <a:rPr lang="zh-TW" altLang="en-US" b="1" dirty="0"/>
              <a:t>：為低成本機器人打造的高效視覺</a:t>
            </a:r>
            <a:r>
              <a:rPr lang="en-US" altLang="zh-TW" b="1" dirty="0"/>
              <a:t>-</a:t>
            </a:r>
            <a:r>
              <a:rPr lang="zh-TW" altLang="en-US" b="1" dirty="0"/>
              <a:t>語言</a:t>
            </a:r>
            <a:r>
              <a:rPr lang="en-US" altLang="zh-TW" b="1" dirty="0"/>
              <a:t>-</a:t>
            </a:r>
            <a:r>
              <a:rPr lang="zh-TW" altLang="en-US" b="1" dirty="0"/>
              <a:t>動作模型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ECAA1D-48EC-380E-6BDF-7ABB68D19E98}"/>
              </a:ext>
            </a:extLst>
          </p:cNvPr>
          <p:cNvSpPr txBox="1"/>
          <p:nvPr/>
        </p:nvSpPr>
        <p:spPr>
          <a:xfrm>
            <a:off x="543757" y="1397675"/>
            <a:ext cx="106243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引言：機器人技術的算力困境近年來，視覺-語言模型（VLMs）在機器人控制領域展現出巨大潛力，催生了視覺-語言-動作模型（VLA）。然而，現有VLAs（如RT-2、OpenVLA）通常需數十億參數，依賴昂貴硬體和百萬級資料集，導致兩大瓶頸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訓練成本高昂：單次訓練消耗數萬GPU小時；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部署門檻高：推理需高階GPU，難以在低成本機器人（如家用/教育機器人）落地。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SmolVLA的革新目標正是打破這一困局——透過輕量化架構、社群資料集和非同步推理技術，實現單卡訓練、CPU部署的實用化VLA。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1BB469-0B91-9EFC-1873-5AFBC3C11D29}"/>
              </a:ext>
            </a:extLst>
          </p:cNvPr>
          <p:cNvSpPr txBox="1"/>
          <p:nvPr/>
        </p:nvSpPr>
        <p:spPr>
          <a:xfrm>
            <a:off x="739065" y="3845530"/>
            <a:ext cx="9834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一、核心技術解析：如何實現“小而強大”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輕量級架構設計（450M參數）SmolVLA的核心是分層精簡與注意力優化：VLM層裁切：僅保留預訓練VLM（SmolVLM-2）的前半部層（50%），顯著降低計算量。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視覺令牌壓縮：放棄影像分塊（Tiling）處理，改用全域影像+像素重排（Pixel Shuffle）；每幀視覺令牌從256降至64，提速40%。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動作專家模組創新：交叉注意力（CA）與自註意力（SA）交錯設計（圖1）：CA層關聯VLM特徵與動作，SA層平滑動作序列；實驗證明，CA+SA比純CA/SA成功率提升5-10%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2971FE-8AEC-8001-436F-77AC587EFCC3}"/>
              </a:ext>
            </a:extLst>
          </p:cNvPr>
          <p:cNvSpPr txBox="1"/>
          <p:nvPr/>
        </p:nvSpPr>
        <p:spPr>
          <a:xfrm>
            <a:off x="454981" y="60474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https://blog.csdn.net/v_JULY_v/article/details/148723688</a:t>
            </a:r>
          </a:p>
        </p:txBody>
      </p:sp>
    </p:spTree>
    <p:extLst>
      <p:ext uri="{BB962C8B-B14F-4D97-AF65-F5344CB8AC3E}">
        <p14:creationId xmlns:p14="http://schemas.microsoft.com/office/powerpoint/2010/main" val="7734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A6CB3-85FF-B69D-6963-5DCA0FC1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20C76-DE74-556E-8977-D624C595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5" y="1320870"/>
            <a:ext cx="913575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C17CD-2808-73C4-0C3E-3131655E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70860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技術細節  三款新模型</a:t>
            </a:r>
            <a:r>
              <a:rPr lang="en-US" altLang="zh-TW" sz="1800" dirty="0"/>
              <a:t>(2.56 </a:t>
            </a:r>
            <a:r>
              <a:rPr lang="zh-TW" altLang="en-US" sz="1800" dirty="0"/>
              <a:t>億</a:t>
            </a:r>
            <a:r>
              <a:rPr lang="en-US" altLang="zh-TW" sz="1800" dirty="0"/>
              <a:t>/5 </a:t>
            </a:r>
            <a:r>
              <a:rPr lang="zh-TW" altLang="en-US" sz="1800" dirty="0"/>
              <a:t>億</a:t>
            </a:r>
            <a:r>
              <a:rPr lang="en-US" altLang="zh-TW" sz="1800" dirty="0"/>
              <a:t>/22 </a:t>
            </a:r>
            <a:r>
              <a:rPr lang="zh-TW" altLang="en-US" sz="1800" dirty="0"/>
              <a:t>億參數</a:t>
            </a:r>
            <a:r>
              <a:rPr lang="en-US" altLang="zh-TW" sz="1800" dirty="0"/>
              <a:t>)</a:t>
            </a:r>
            <a:r>
              <a:rPr lang="zh-TW" altLang="en-US" sz="1800" dirty="0"/>
              <a:t>。其中</a:t>
            </a:r>
            <a:r>
              <a:rPr lang="en-US" altLang="zh-TW" sz="1800" dirty="0"/>
              <a:t>22 </a:t>
            </a:r>
            <a:r>
              <a:rPr lang="zh-TW" altLang="en-US" sz="1800" dirty="0"/>
              <a:t>億參數模型是視覺與視訊任務的優選，而</a:t>
            </a:r>
            <a:r>
              <a:rPr lang="en-US" altLang="zh-TW" sz="1800" dirty="0"/>
              <a:t>5 </a:t>
            </a:r>
            <a:r>
              <a:rPr lang="zh-TW" altLang="en-US" sz="1800" dirty="0"/>
              <a:t>億和</a:t>
            </a:r>
            <a:r>
              <a:rPr lang="en-US" altLang="zh-TW" sz="1800" dirty="0"/>
              <a:t>2.56 </a:t>
            </a:r>
            <a:r>
              <a:rPr lang="zh-TW" altLang="en-US" sz="1800" dirty="0"/>
              <a:t>億模型更是迄今發布的最小型視訊語言模型。雖然體積小巧，但其記憶體效率優於現有所有模型。在視訊領域權威基準測試</a:t>
            </a:r>
            <a:r>
              <a:rPr lang="en-US" altLang="zh-TW" sz="1800" dirty="0"/>
              <a:t>Video-MME </a:t>
            </a:r>
            <a:r>
              <a:rPr lang="zh-TW" altLang="en-US" sz="1800" dirty="0"/>
              <a:t>中，</a:t>
            </a:r>
            <a:r>
              <a:rPr lang="en-US" altLang="zh-TW" sz="1800" dirty="0"/>
              <a:t>SmolVLM2 </a:t>
            </a:r>
            <a:r>
              <a:rPr lang="zh-TW" altLang="en-US" sz="1800" dirty="0"/>
              <a:t>在</a:t>
            </a:r>
            <a:r>
              <a:rPr lang="en-US" altLang="zh-TW" sz="1800" dirty="0"/>
              <a:t>20 </a:t>
            </a:r>
            <a:r>
              <a:rPr lang="zh-TW" altLang="en-US" sz="1800" dirty="0"/>
              <a:t>億參數等級與頂尖模型比肩，在更小規模模型中更是一騎絕塵。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58191F-8DCA-1989-59F0-30722A58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103898"/>
            <a:ext cx="8353888" cy="44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086ADDA-2A35-3AE3-E4F5-B3EE238BC74D}"/>
              </a:ext>
            </a:extLst>
          </p:cNvPr>
          <p:cNvSpPr txBox="1"/>
          <p:nvPr/>
        </p:nvSpPr>
        <p:spPr>
          <a:xfrm>
            <a:off x="232297" y="238281"/>
            <a:ext cx="113538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輕量架構設計（核心創新）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  視覺資訊「精煉」：不像其他模型處理大量影像細節（</a:t>
            </a:r>
            <a:r>
              <a:rPr lang="en-US" altLang="zh-TW" dirty="0"/>
              <a:t>token</a:t>
            </a:r>
            <a:r>
              <a:rPr lang="zh-TW" altLang="en-US" dirty="0"/>
              <a:t>），</a:t>
            </a:r>
            <a:r>
              <a:rPr lang="en-US" altLang="zh-TW" dirty="0" err="1"/>
              <a:t>SmolVLA</a:t>
            </a:r>
            <a:r>
              <a:rPr lang="en-US" altLang="zh-TW" dirty="0"/>
              <a:t> </a:t>
            </a:r>
            <a:r>
              <a:rPr lang="zh-TW" altLang="en-US" dirty="0"/>
              <a:t>用「像素洗牌」等技術，只保留最關鍵的資訊（每個影格只用</a:t>
            </a:r>
            <a:r>
              <a:rPr lang="en-US" altLang="zh-TW" dirty="0"/>
              <a:t>64 </a:t>
            </a:r>
            <a:r>
              <a:rPr lang="zh-TW" altLang="en-US" dirty="0"/>
              <a:t>個視覺</a:t>
            </a:r>
            <a:r>
              <a:rPr lang="en-US" altLang="zh-TW" dirty="0"/>
              <a:t>token</a:t>
            </a:r>
            <a:r>
              <a:rPr lang="zh-TW" altLang="en-US" dirty="0"/>
              <a:t>），大幅減少運算量。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VLM</a:t>
            </a:r>
            <a:r>
              <a:rPr lang="zh-TW" altLang="en-US" dirty="0"/>
              <a:t>「偷懶」：預先訓練好的視覺語言模型（</a:t>
            </a:r>
            <a:r>
              <a:rPr lang="en-US" altLang="zh-TW" dirty="0"/>
              <a:t>VLM</a:t>
            </a:r>
            <a:r>
              <a:rPr lang="zh-TW" altLang="en-US" dirty="0"/>
              <a:t>）是基礎，但</a:t>
            </a:r>
            <a:r>
              <a:rPr lang="en-US" altLang="zh-TW" dirty="0" err="1"/>
              <a:t>SmolVLA</a:t>
            </a:r>
            <a:r>
              <a:rPr lang="zh-TW" altLang="en-US" dirty="0"/>
              <a:t>只取中間一半的層輸出特徵，而不是全部。實驗發現這樣性能損失很小，但計算量砍半！ （省力又有效率）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動作專家「小巧精緻」：負責根據視覺理解產生動作的模組（動作專家），設計得更小（隱藏層大小是</a:t>
            </a:r>
            <a:r>
              <a:rPr lang="en-US" altLang="zh-TW" dirty="0"/>
              <a:t>VLM </a:t>
            </a:r>
            <a:r>
              <a:rPr lang="zh-TW" altLang="en-US" dirty="0"/>
              <a:t>的</a:t>
            </a:r>
            <a:r>
              <a:rPr lang="en-US" altLang="zh-TW" dirty="0"/>
              <a:t>0.75 </a:t>
            </a:r>
            <a:r>
              <a:rPr lang="zh-TW" altLang="en-US" dirty="0"/>
              <a:t>倍），並採用交叉注意力（</a:t>
            </a:r>
            <a:r>
              <a:rPr lang="en-US" altLang="zh-TW" dirty="0"/>
              <a:t>CA</a:t>
            </a:r>
            <a:r>
              <a:rPr lang="zh-TW" altLang="en-US" dirty="0"/>
              <a:t>）</a:t>
            </a:r>
            <a:r>
              <a:rPr lang="en-US" altLang="zh-TW" dirty="0"/>
              <a:t>+ </a:t>
            </a:r>
            <a:r>
              <a:rPr lang="zh-TW" altLang="en-US" dirty="0"/>
              <a:t>自註意力（</a:t>
            </a:r>
            <a:r>
              <a:rPr lang="en-US" altLang="zh-TW" dirty="0"/>
              <a:t>SA</a:t>
            </a:r>
            <a:r>
              <a:rPr lang="zh-TW" altLang="en-US" dirty="0"/>
              <a:t>）交替的結構。 </a:t>
            </a:r>
            <a:r>
              <a:rPr lang="en-US" altLang="zh-TW" dirty="0"/>
              <a:t>CA </a:t>
            </a:r>
            <a:r>
              <a:rPr lang="zh-TW" altLang="en-US" dirty="0"/>
              <a:t>讓動作專注於視覺訊息，</a:t>
            </a:r>
            <a:r>
              <a:rPr lang="en-US" altLang="zh-TW" dirty="0"/>
              <a:t>SA </a:t>
            </a:r>
            <a:r>
              <a:rPr lang="zh-TW" altLang="en-US" dirty="0"/>
              <a:t>讓動作序列內部更連貫平滑（動作不突兀），兩者結合效果最好。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結果：整個模型參數僅</a:t>
            </a:r>
            <a:r>
              <a:rPr lang="en-US" altLang="zh-TW" dirty="0"/>
              <a:t>4.5 </a:t>
            </a:r>
            <a:r>
              <a:rPr lang="zh-TW" altLang="en-US" dirty="0"/>
              <a:t>億</a:t>
            </a:r>
            <a:r>
              <a:rPr lang="en-US" altLang="zh-TW" dirty="0"/>
              <a:t>(</a:t>
            </a:r>
            <a:r>
              <a:rPr lang="zh-TW" altLang="en-US" dirty="0"/>
              <a:t>其中</a:t>
            </a:r>
            <a:r>
              <a:rPr lang="en-US" altLang="zh-TW" dirty="0"/>
              <a:t>VLM </a:t>
            </a:r>
            <a:r>
              <a:rPr lang="zh-TW" altLang="en-US" dirty="0"/>
              <a:t>約</a:t>
            </a:r>
            <a:r>
              <a:rPr lang="en-US" altLang="zh-TW" dirty="0"/>
              <a:t>3.4 </a:t>
            </a:r>
            <a:r>
              <a:rPr lang="zh-TW" altLang="en-US" dirty="0"/>
              <a:t>億，動作專家約</a:t>
            </a:r>
            <a:r>
              <a:rPr lang="en-US" altLang="zh-TW" dirty="0"/>
              <a:t>1 </a:t>
            </a:r>
            <a:r>
              <a:rPr lang="zh-TW" altLang="en-US" dirty="0"/>
              <a:t>億</a:t>
            </a:r>
            <a:r>
              <a:rPr lang="en-US" altLang="zh-TW" dirty="0"/>
              <a:t>)</a:t>
            </a:r>
            <a:r>
              <a:rPr lang="zh-TW" altLang="en-US" dirty="0"/>
              <a:t>，比業界標竿</a:t>
            </a:r>
            <a:r>
              <a:rPr lang="en-US" altLang="zh-TW" dirty="0"/>
              <a:t>π0 (33 </a:t>
            </a:r>
            <a:r>
              <a:rPr lang="zh-TW" altLang="en-US" dirty="0"/>
              <a:t>億</a:t>
            </a:r>
            <a:r>
              <a:rPr lang="en-US" altLang="zh-TW" dirty="0"/>
              <a:t>) </a:t>
            </a:r>
            <a:r>
              <a:rPr lang="zh-TW" altLang="en-US" dirty="0"/>
              <a:t>小很多倍！能在消費級</a:t>
            </a:r>
            <a:r>
              <a:rPr lang="en-US" altLang="zh-TW" dirty="0"/>
              <a:t>GPU </a:t>
            </a:r>
            <a:r>
              <a:rPr lang="zh-TW" altLang="en-US" dirty="0"/>
              <a:t>甚至</a:t>
            </a:r>
            <a:r>
              <a:rPr lang="en-US" altLang="zh-TW" dirty="0"/>
              <a:t>CPU</a:t>
            </a:r>
            <a:r>
              <a:rPr lang="zh-TW" altLang="en-US" dirty="0"/>
              <a:t>上訓練部署。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社群驅動的資料集（開源省錢）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資料來源：不依賴昂貴專有數據，而是從</a:t>
            </a:r>
            <a:r>
              <a:rPr lang="en-US" altLang="zh-TW" dirty="0"/>
              <a:t>Hugging Face </a:t>
            </a:r>
            <a:r>
              <a:rPr lang="zh-TW" altLang="en-US" dirty="0"/>
              <a:t>等開源社群收集篩選了</a:t>
            </a:r>
            <a:r>
              <a:rPr lang="en-US" altLang="zh-TW" dirty="0"/>
              <a:t>481 </a:t>
            </a:r>
            <a:r>
              <a:rPr lang="zh-TW" altLang="en-US" dirty="0"/>
              <a:t>個公開可用的機器人資料集，總共花了不到</a:t>
            </a:r>
            <a:r>
              <a:rPr lang="en-US" altLang="zh-TW" dirty="0"/>
              <a:t>3 </a:t>
            </a:r>
            <a:r>
              <a:rPr lang="zh-TW" altLang="en-US" dirty="0"/>
              <a:t>萬個任務片段（</a:t>
            </a:r>
            <a:r>
              <a:rPr lang="en-US" altLang="zh-TW" dirty="0"/>
              <a:t>episodes</a:t>
            </a:r>
            <a:r>
              <a:rPr lang="zh-TW" altLang="en-US" dirty="0"/>
              <a:t>），資料量比主流方法少一個數量級。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數據優化：任務描述自動最佳化：用現成的</a:t>
            </a:r>
            <a:r>
              <a:rPr lang="en-US" altLang="zh-TW" dirty="0"/>
              <a:t>VLM (</a:t>
            </a:r>
            <a:r>
              <a:rPr lang="zh-TW" altLang="en-US" dirty="0"/>
              <a:t>如</a:t>
            </a:r>
            <a:r>
              <a:rPr lang="en-US" altLang="zh-TW" dirty="0"/>
              <a:t>Qwen2.5-VL) </a:t>
            </a:r>
            <a:r>
              <a:rPr lang="zh-TW" altLang="en-US" dirty="0"/>
              <a:t>自動重寫模糊的任務指令，使其更清晰簡潔（如「把紅方塊放進藍色盒子」）。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攝影機視角標準化：不同資料集攝影機命名五花八門（如「</a:t>
            </a:r>
            <a:r>
              <a:rPr lang="en-US" altLang="zh-TW" dirty="0" err="1"/>
              <a:t>images.laptop</a:t>
            </a:r>
            <a:r>
              <a:rPr lang="zh-TW" altLang="en-US" dirty="0"/>
              <a:t>」），手動統一命名規則（如</a:t>
            </a:r>
            <a:r>
              <a:rPr lang="en-US" altLang="zh-TW" dirty="0"/>
              <a:t>OBS_IMAGE_1/2/3</a:t>
            </a:r>
            <a:r>
              <a:rPr lang="zh-TW" altLang="en-US" dirty="0"/>
              <a:t>），方便模型理解不同視角。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非同步推理堆疊（反應快）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痛點：傳統方式是機器人做完一組動作才處理新影像（開環），或是邊處理影像邊做動作（同步但可能卡頓），導致反應慢、動作不流暢。異步妙招：分工合作：把「看」（影像感知</a:t>
            </a:r>
            <a:r>
              <a:rPr lang="en-US" altLang="zh-TW" dirty="0"/>
              <a:t>+</a:t>
            </a:r>
            <a:r>
              <a:rPr lang="zh-TW" altLang="en-US" dirty="0"/>
              <a:t>預測動作）和「做」（執行動作）拆開成兩個獨立線程。動作隊列：「看」的部分（</a:t>
            </a:r>
            <a:r>
              <a:rPr lang="en-US" altLang="zh-TW" dirty="0"/>
              <a:t>Policy Server</a:t>
            </a:r>
            <a:r>
              <a:rPr lang="zh-TW" altLang="en-US" dirty="0"/>
              <a:t>）提前預測好接下來的一組動作（例如</a:t>
            </a:r>
            <a:r>
              <a:rPr lang="en-US" altLang="zh-TW" dirty="0"/>
              <a:t>50 </a:t>
            </a:r>
            <a:r>
              <a:rPr lang="zh-TW" altLang="en-US" dirty="0"/>
              <a:t>步），放入一個「動作隊列」。機器人客戶端（</a:t>
            </a:r>
            <a:r>
              <a:rPr lang="en-US" altLang="zh-TW" dirty="0"/>
              <a:t>Robot Client</a:t>
            </a:r>
            <a:r>
              <a:rPr lang="zh-TW" altLang="en-US" dirty="0"/>
              <a:t>）：只管從佇列取出動作執行。同時，它會在隊列快空時，提前發送新圖像給伺服器去預測下一組動作，無縫銜接。好處：機器人動作執行流暢不停頓（即使「看」的部分還在算），反應速度提升</a:t>
            </a:r>
            <a:r>
              <a:rPr lang="en-US" altLang="zh-TW" dirty="0"/>
              <a:t>30%</a:t>
            </a:r>
            <a:r>
              <a:rPr lang="zh-TW" altLang="en-US" dirty="0"/>
              <a:t>，在資源有限的設備（如樹莓派、低端機器人）上也能跑得更快。</a:t>
            </a:r>
            <a:r>
              <a:rPr lang="en-US" altLang="zh-TW" dirty="0"/>
              <a:t>4. </a:t>
            </a:r>
            <a:r>
              <a:rPr lang="zh-TW" altLang="en-US" dirty="0"/>
              <a:t>效果硬核：性能不打折（小而強）在模擬環境（</a:t>
            </a:r>
            <a:r>
              <a:rPr lang="en-US" altLang="zh-TW" dirty="0"/>
              <a:t>LIBERO, Meta-World</a:t>
            </a:r>
            <a:r>
              <a:rPr lang="zh-TW" altLang="en-US" dirty="0"/>
              <a:t>）和真實機器人（</a:t>
            </a:r>
            <a:r>
              <a:rPr lang="en-US" altLang="zh-TW" dirty="0"/>
              <a:t>SO-100, SO-101</a:t>
            </a:r>
            <a:r>
              <a:rPr lang="zh-TW" altLang="en-US" dirty="0"/>
              <a:t>）上做了大量實驗。對比對象：包括更大的</a:t>
            </a:r>
            <a:r>
              <a:rPr lang="en-US" altLang="zh-TW" dirty="0"/>
              <a:t>VLA </a:t>
            </a:r>
            <a:r>
              <a:rPr lang="zh-TW" altLang="en-US" dirty="0"/>
              <a:t>模型（如</a:t>
            </a:r>
            <a:r>
              <a:rPr lang="en-US" altLang="zh-TW" dirty="0"/>
              <a:t>π0</a:t>
            </a:r>
            <a:r>
              <a:rPr lang="zh-TW" altLang="en-US" dirty="0"/>
              <a:t>，</a:t>
            </a:r>
            <a:r>
              <a:rPr lang="en-US" altLang="zh-TW" dirty="0" err="1"/>
              <a:t>OpenVLA</a:t>
            </a:r>
            <a:r>
              <a:rPr lang="zh-TW" altLang="en-US" dirty="0"/>
              <a:t>）和傳統方法（如</a:t>
            </a:r>
            <a:r>
              <a:rPr lang="en-US" altLang="zh-TW" dirty="0"/>
              <a:t>ACT</a:t>
            </a:r>
            <a:r>
              <a:rPr lang="zh-TW" altLang="en-US" dirty="0"/>
              <a:t>）。結果亮眼：在多個任務上，只有</a:t>
            </a:r>
            <a:r>
              <a:rPr lang="en-US" altLang="zh-TW" dirty="0"/>
              <a:t>4.5 </a:t>
            </a:r>
            <a:r>
              <a:rPr lang="zh-TW" altLang="en-US" dirty="0"/>
              <a:t>億參數的</a:t>
            </a:r>
            <a:r>
              <a:rPr lang="en-US" altLang="zh-TW" dirty="0" err="1"/>
              <a:t>SmolVLA</a:t>
            </a:r>
            <a:r>
              <a:rPr lang="zh-TW" altLang="en-US" dirty="0"/>
              <a:t>，性能媲美甚至超過了</a:t>
            </a:r>
            <a:r>
              <a:rPr lang="en-US" altLang="zh-TW" dirty="0"/>
              <a:t>33 </a:t>
            </a:r>
            <a:r>
              <a:rPr lang="zh-TW" altLang="en-US" dirty="0"/>
              <a:t>億參數的</a:t>
            </a:r>
            <a:r>
              <a:rPr lang="en-US" altLang="zh-TW" dirty="0"/>
              <a:t>π0</a:t>
            </a:r>
            <a:r>
              <a:rPr lang="zh-TW" altLang="en-US" dirty="0"/>
              <a:t>！例如：在</a:t>
            </a:r>
            <a:r>
              <a:rPr lang="en-US" altLang="zh-TW" dirty="0"/>
              <a:t>LIBERO </a:t>
            </a:r>
            <a:r>
              <a:rPr lang="zh-TW" altLang="en-US" dirty="0"/>
              <a:t>基準上平均成功率</a:t>
            </a:r>
            <a:r>
              <a:rPr lang="en-US" altLang="zh-TW" dirty="0"/>
              <a:t>87.3% (π0: 86.0%)</a:t>
            </a:r>
            <a:r>
              <a:rPr lang="zh-TW" altLang="en-US" dirty="0"/>
              <a:t>；在真實機器人</a:t>
            </a:r>
            <a:r>
              <a:rPr lang="en-US" altLang="zh-TW" dirty="0"/>
              <a:t>SO-100 </a:t>
            </a:r>
            <a:r>
              <a:rPr lang="zh-TW" altLang="en-US" dirty="0"/>
              <a:t>的多任務測試中平均成功率</a:t>
            </a:r>
            <a:r>
              <a:rPr lang="en-US" altLang="zh-TW" dirty="0"/>
              <a:t>78.3% (π0: 61.7%, ACT: 48.3%)</a:t>
            </a:r>
            <a:r>
              <a:rPr lang="zh-TW" altLang="en-US" dirty="0"/>
              <a:t>。非同步推理帶來了顯著的反應速度提升和任務吞吐量翻倍。</a:t>
            </a:r>
            <a:r>
              <a:rPr lang="en-US" altLang="zh-TW" dirty="0" err="1"/>
              <a:t>SmolVLA</a:t>
            </a:r>
            <a:r>
              <a:rPr lang="en-US" altLang="zh-TW" dirty="0"/>
              <a:t> </a:t>
            </a:r>
            <a:r>
              <a:rPr lang="zh-TW" altLang="en-US" dirty="0"/>
              <a:t>的核心價值：省錢：模型小，資料開源，訓練成本低（約</a:t>
            </a:r>
            <a:r>
              <a:rPr lang="en-US" altLang="zh-TW" dirty="0"/>
              <a:t>3 </a:t>
            </a:r>
            <a:r>
              <a:rPr lang="zh-TW" altLang="en-US" dirty="0"/>
              <a:t>萬</a:t>
            </a:r>
            <a:r>
              <a:rPr lang="en-US" altLang="zh-TW" dirty="0"/>
              <a:t>GPU </a:t>
            </a:r>
            <a:r>
              <a:rPr lang="zh-TW" altLang="en-US" dirty="0"/>
              <a:t>小時），部署門檻低（消費級硬體）。高效能：架構最佳化和非同步推理使其計算快、反應快。好用：效能不輸大模型，甚至在部分任務上更強。開放： 完全開源（程式碼、模型、數據），促進機器人</a:t>
            </a:r>
            <a:r>
              <a:rPr lang="en-US" altLang="zh-TW" dirty="0"/>
              <a:t>AI </a:t>
            </a:r>
            <a:r>
              <a:rPr lang="zh-TW" altLang="en-US" dirty="0"/>
              <a:t>社群發展。</a:t>
            </a:r>
          </a:p>
        </p:txBody>
      </p:sp>
    </p:spTree>
    <p:extLst>
      <p:ext uri="{BB962C8B-B14F-4D97-AF65-F5344CB8AC3E}">
        <p14:creationId xmlns:p14="http://schemas.microsoft.com/office/powerpoint/2010/main" val="283068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A8C798E-E5D6-FB45-61FE-4579EE217547}"/>
              </a:ext>
            </a:extLst>
          </p:cNvPr>
          <p:cNvSpPr txBox="1"/>
          <p:nvPr/>
        </p:nvSpPr>
        <p:spPr>
          <a:xfrm>
            <a:off x="393575" y="5293311"/>
            <a:ext cx="11228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csdn.net/jiaquan3011/article/details/149692907?spm=1001.2101.3001.6650.3&amp;utm_medium=distribute.pc_relevant.none-task-blog-2%7Edefault%7Ebaidujs_baidulandingword%7ECtr-3-149692907-blog-148559780.235%5Ev43%5Econtrol&amp;depth_1-utm_source=distribute.pc_relevant.none-task-blog-2%7Edefault%7Ebaidujs_baidulandingword%7ECtr-3-149692907-blog-148559780.235%5Ev43%5Econtrol&amp;utm_relevant_index=5</a:t>
            </a:r>
          </a:p>
        </p:txBody>
      </p:sp>
    </p:spTree>
    <p:extLst>
      <p:ext uri="{BB962C8B-B14F-4D97-AF65-F5344CB8AC3E}">
        <p14:creationId xmlns:p14="http://schemas.microsoft.com/office/powerpoint/2010/main" val="12321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22B02C8-F373-4379-EB39-2EABA01E3A16}"/>
              </a:ext>
            </a:extLst>
          </p:cNvPr>
          <p:cNvSpPr txBox="1">
            <a:spLocks/>
          </p:cNvSpPr>
          <p:nvPr/>
        </p:nvSpPr>
        <p:spPr>
          <a:xfrm>
            <a:off x="341050" y="36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ViLLA</a:t>
            </a:r>
            <a:r>
              <a:rPr lang="zh-TW" altLang="en-US" dirty="0"/>
              <a:t>（</a:t>
            </a:r>
            <a:r>
              <a:rPr lang="en-US" altLang="zh-TW" dirty="0"/>
              <a:t>Vision-Language-Latent-Action</a:t>
            </a:r>
            <a:r>
              <a:rPr lang="zh-TW" altLang="en-US" dirty="0"/>
              <a:t>），結合 </a:t>
            </a:r>
            <a:r>
              <a:rPr lang="en-US" altLang="zh-TW" dirty="0"/>
              <a:t>NLP </a:t>
            </a:r>
            <a:r>
              <a:rPr lang="zh-TW" altLang="en-US" dirty="0"/>
              <a:t>和 </a:t>
            </a:r>
            <a:r>
              <a:rPr lang="en-US" altLang="zh-TW" dirty="0"/>
              <a:t>VLM </a:t>
            </a:r>
            <a:r>
              <a:rPr lang="zh-TW" altLang="en-US" dirty="0"/>
              <a:t>實現複雜任務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3A1A1E-A513-C277-AC21-FAAC22E1251E}"/>
              </a:ext>
            </a:extLst>
          </p:cNvPr>
          <p:cNvSpPr txBox="1"/>
          <p:nvPr/>
        </p:nvSpPr>
        <p:spPr>
          <a:xfrm>
            <a:off x="605901" y="58805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https://blog.csdn.net/v_JULY_v/article/details/146176858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4903296-9775-746F-80A9-DEC03047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0" y="985002"/>
            <a:ext cx="10886460" cy="366189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6F48B60-FA4A-F9FE-3EAC-05FF6878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19" y="4469340"/>
            <a:ext cx="3592070" cy="24673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627251B-7C76-81AA-4028-63ACCFA0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77" y="1176023"/>
            <a:ext cx="92786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D0B09-0C84-A666-53B0-FACDF346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42F69-9955-D68D-0E5C-73306D62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54D7F-0AAC-FA25-AE53-81951D39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BFBDD-0AAB-7918-5DE4-669140E5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2"/>
            <a:ext cx="10515600" cy="1594498"/>
          </a:xfrm>
        </p:spPr>
        <p:txBody>
          <a:bodyPr/>
          <a:lstStyle/>
          <a:p>
            <a:r>
              <a:rPr lang="zh-TW" altLang="en-US" b="1" dirty="0"/>
              <a:t>一次性總結數十個具身模型</a:t>
            </a:r>
            <a:r>
              <a:rPr lang="en-US" altLang="zh-TW" b="1" dirty="0"/>
              <a:t>(24-25</a:t>
            </a:r>
            <a:r>
              <a:rPr lang="zh-TW" altLang="en-US" b="1" dirty="0"/>
              <a:t>年</a:t>
            </a:r>
            <a:r>
              <a:rPr lang="en-US" altLang="zh-TW" b="1" dirty="0"/>
              <a:t>Q1)</a:t>
            </a:r>
            <a:r>
              <a:rPr lang="zh-TW" altLang="en-US" b="1" dirty="0"/>
              <a:t>：從訓練資料、動作預測、訓練方法到</a:t>
            </a:r>
            <a:r>
              <a:rPr lang="en-US" altLang="zh-TW" b="1" dirty="0"/>
              <a:t>Robotics VLM</a:t>
            </a:r>
            <a:r>
              <a:rPr lang="zh-TW" altLang="en-US" b="1" dirty="0"/>
              <a:t>、通用</a:t>
            </a:r>
            <a:r>
              <a:rPr lang="en-US" altLang="zh-TW" b="1" dirty="0"/>
              <a:t>VLA π0</a:t>
            </a:r>
            <a:r>
              <a:rPr lang="zh-TW" altLang="en-US" b="1" dirty="0"/>
              <a:t>等</a:t>
            </a:r>
          </a:p>
          <a:p>
            <a:pPr marL="0" indent="0">
              <a:buNone/>
            </a:pPr>
            <a:r>
              <a:rPr lang="en-US" altLang="zh-TW" dirty="0"/>
              <a:t>https://blog.csdn.net/v_JULY_v/article/details/145412634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1CF311-8B52-3934-AEAF-7C0D602C7DED}"/>
              </a:ext>
            </a:extLst>
          </p:cNvPr>
          <p:cNvSpPr txBox="1"/>
          <p:nvPr/>
        </p:nvSpPr>
        <p:spPr>
          <a:xfrm>
            <a:off x="969885" y="3429000"/>
            <a:ext cx="8546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None/>
            </a:pP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π0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－用於通用機器人控制的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VLA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模型：一套框架控制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7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種機械手臂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(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基於</a:t>
            </a:r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</a:rPr>
              <a:t>PaliGemma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和流匹配的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3B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模型</a:t>
            </a:r>
            <a:r>
              <a:rPr lang="en-US" altLang="zh-TW" b="1" i="0" dirty="0">
                <a:solidFill>
                  <a:srgbClr val="222226"/>
                </a:solidFill>
                <a:effectLst/>
                <a:latin typeface="PingFang SC"/>
              </a:rPr>
              <a:t>)</a:t>
            </a:r>
          </a:p>
          <a:p>
            <a:pPr latinLnBrk="1"/>
            <a:r>
              <a:rPr lang="en-US" altLang="zh-TW" b="1" dirty="0">
                <a:solidFill>
                  <a:srgbClr val="222226"/>
                </a:solidFill>
                <a:latin typeface="PingFang SC"/>
              </a:rPr>
              <a:t>https://blog.csdn.net/v_JULY_v/article/details/143472442</a:t>
            </a:r>
            <a:endParaRPr lang="en-US" altLang="zh-TW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69826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1825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PingFang SC</vt:lpstr>
      <vt:lpstr>Arial</vt:lpstr>
      <vt:lpstr>Calibri</vt:lpstr>
      <vt:lpstr>Calibri Light</vt:lpstr>
      <vt:lpstr>Office 佈景主題</vt:lpstr>
      <vt:lpstr>視覺- 語言- 動作(VLA) 模型</vt:lpstr>
      <vt:lpstr>SmolVLA：為低成本機器人打造的高效視覺-語言-動作模型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ChihWei Chen</dc:creator>
  <cp:lastModifiedBy>ChihWei Chen</cp:lastModifiedBy>
  <cp:revision>18</cp:revision>
  <dcterms:created xsi:type="dcterms:W3CDTF">2025-04-18T03:25:11Z</dcterms:created>
  <dcterms:modified xsi:type="dcterms:W3CDTF">2025-08-24T19:02:58Z</dcterms:modified>
</cp:coreProperties>
</file>